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56" r:id="rId2"/>
    <p:sldId id="268" r:id="rId3"/>
    <p:sldId id="311" r:id="rId4"/>
    <p:sldId id="307" r:id="rId5"/>
    <p:sldId id="301" r:id="rId6"/>
    <p:sldId id="303" r:id="rId7"/>
    <p:sldId id="302" r:id="rId8"/>
    <p:sldId id="308" r:id="rId9"/>
    <p:sldId id="293" r:id="rId10"/>
    <p:sldId id="265" r:id="rId11"/>
    <p:sldId id="294" r:id="rId12"/>
    <p:sldId id="305" r:id="rId13"/>
    <p:sldId id="295" r:id="rId14"/>
    <p:sldId id="304" r:id="rId15"/>
    <p:sldId id="296" r:id="rId16"/>
    <p:sldId id="297" r:id="rId17"/>
    <p:sldId id="306" r:id="rId18"/>
    <p:sldId id="259" r:id="rId19"/>
    <p:sldId id="288" r:id="rId20"/>
    <p:sldId id="298" r:id="rId21"/>
    <p:sldId id="299" r:id="rId22"/>
    <p:sldId id="289" r:id="rId23"/>
    <p:sldId id="287" r:id="rId24"/>
    <p:sldId id="310" r:id="rId25"/>
    <p:sldId id="274" r:id="rId26"/>
    <p:sldId id="292" r:id="rId27"/>
    <p:sldId id="264"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snapToGrid="0">
      <p:cViewPr varScale="1">
        <p:scale>
          <a:sx n="107" d="100"/>
          <a:sy n="107" d="100"/>
        </p:scale>
        <p:origin x="732"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7E1EE-3FEE-436C-98A8-240D3EB8D454}"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pl-PL"/>
        </a:p>
      </dgm:t>
    </dgm:pt>
    <dgm:pt modelId="{6D9DD1D5-9906-4610-8D99-74910E29CDC1}">
      <dgm:prSet phldrT="[Tekst]"/>
      <dgm:spPr/>
      <dgm:t>
        <a:bodyPr/>
        <a:lstStyle/>
        <a:p>
          <a:r>
            <a:rPr lang="el-GR" dirty="0"/>
            <a:t>Προκειμένου να σταματήσει η επιδείνωση της οικονομικής κρίσης που προκλήθηκε από τη νόσο COVID-19 και να στηρίξει τους επιχειρηματίες που πλήττονται από τις αρνητικές επιπτώσεις της πανδημίας, η Ευρωπαϊκή Επιτροπή έχει αναπτύξει νέους μηχανισμούς για τη χορήγηση κρατικών ενισχύσεων.
</a:t>
          </a:r>
          <a:endParaRPr lang="pl-PL" dirty="0"/>
        </a:p>
      </dgm:t>
    </dgm:pt>
    <dgm:pt modelId="{546BB050-42CF-4A5F-9B48-69D4F70D4843}" type="parTrans" cxnId="{558CEEF3-13F2-4B08-87F4-F6AB35CCC1AC}">
      <dgm:prSet/>
      <dgm:spPr/>
      <dgm:t>
        <a:bodyPr/>
        <a:lstStyle/>
        <a:p>
          <a:endParaRPr lang="pl-PL"/>
        </a:p>
      </dgm:t>
    </dgm:pt>
    <dgm:pt modelId="{A77C9B88-D871-4646-8EB4-6E615B13E764}" type="sibTrans" cxnId="{558CEEF3-13F2-4B08-87F4-F6AB35CCC1AC}">
      <dgm:prSet/>
      <dgm:spPr/>
      <dgm:t>
        <a:bodyPr/>
        <a:lstStyle/>
        <a:p>
          <a:endParaRPr lang="pl-PL"/>
        </a:p>
      </dgm:t>
    </dgm:pt>
    <dgm:pt modelId="{25322EB4-6B15-43F2-9CC8-A1A137113596}">
      <dgm:prSet phldrT="[Tekst]"/>
      <dgm:spPr/>
      <dgm:t>
        <a:bodyPr/>
        <a:lstStyle/>
        <a:p>
          <a:r>
            <a:rPr lang="el-GR" dirty="0"/>
            <a:t>Το άρθρο 107 παράγραφος 2 στοιχείο β) της ΣΛΕΕ ορίζει ότι οι ενισχύσεις για την επανόρθωση ζημιών που προκαλούνται από θεομηνίες ή άλλα έκτακτα γεγονότα συμβιβάζονται με την εσωτερική αγορά αυτοδικαίως. Η Ευρωπαϊκή Επιτροπή αντιμετώπισε την έξαρση της νόσου COVID-19 ως ένα τέτοιο γεγονός, το οποίο προκάλεσε ζημία σε επιχειρηματικές οντότητες που ήταν δύσκολο να προβλεφθεί.
</a:t>
          </a:r>
          <a:endParaRPr lang="pl-PL" dirty="0"/>
        </a:p>
      </dgm:t>
    </dgm:pt>
    <dgm:pt modelId="{7DD44DC5-86F7-4B73-B4E0-91133AABADF3}" type="parTrans" cxnId="{6F8B37C9-AE65-4727-B7B9-F3BBC135CE92}">
      <dgm:prSet/>
      <dgm:spPr/>
      <dgm:t>
        <a:bodyPr/>
        <a:lstStyle/>
        <a:p>
          <a:endParaRPr lang="pl-PL"/>
        </a:p>
      </dgm:t>
    </dgm:pt>
    <dgm:pt modelId="{8DB1C63E-77E0-4098-A005-480EC231B4DA}" type="sibTrans" cxnId="{6F8B37C9-AE65-4727-B7B9-F3BBC135CE92}">
      <dgm:prSet/>
      <dgm:spPr/>
      <dgm:t>
        <a:bodyPr/>
        <a:lstStyle/>
        <a:p>
          <a:endParaRPr lang="pl-PL"/>
        </a:p>
      </dgm:t>
    </dgm:pt>
    <dgm:pt modelId="{0D8A5D18-11C3-4278-88A5-C38DB2C9C389}">
      <dgm:prSet phldrT="[Tekst]"/>
      <dgm:spPr/>
      <dgm:t>
        <a:bodyPr/>
        <a:lstStyle/>
        <a:p>
          <a:r>
            <a:rPr lang="el-GR" dirty="0"/>
            <a:t>Το βασικό έγγραφο που καθορίζει τους κανόνες για τη χορήγηση κρατικών ενισχύσεων σε σχέση με την πανδημία COVID-19 είναι η ανακοίνωση της Ευρωπαϊκής Επιτροπής της 20ής Μαρτίου 2020 - Προσωρινό πλαίσιο μέτρων κρατικής ενίσχυσης για τη στήριξη της οικονομίας στο πλαίσιο της συνεχιζόμενης επιδημίας COVID-19 (2020 / C 91 I / 01 ) (Προσωρινό πλαίσιο). Σκοπός των προσωρινών μέτρων είναι πρωτίστως η παροχή ρευστότητας και πρόσβασης σε χρηματοδότηση στις επιχειρήσεις.
</a:t>
          </a:r>
          <a:endParaRPr lang="pl-PL" dirty="0"/>
        </a:p>
      </dgm:t>
    </dgm:pt>
    <dgm:pt modelId="{4EA8AF0E-2C2C-4CF4-ACE9-ED47148CDFCE}" type="parTrans" cxnId="{0DD1EE95-EE17-4F1A-9B34-199B5DBE6BBF}">
      <dgm:prSet/>
      <dgm:spPr/>
      <dgm:t>
        <a:bodyPr/>
        <a:lstStyle/>
        <a:p>
          <a:endParaRPr lang="pl-PL"/>
        </a:p>
      </dgm:t>
    </dgm:pt>
    <dgm:pt modelId="{2D775F94-2A7B-49A9-AEB1-C5494728525C}" type="sibTrans" cxnId="{0DD1EE95-EE17-4F1A-9B34-199B5DBE6BBF}">
      <dgm:prSet/>
      <dgm:spPr/>
      <dgm:t>
        <a:bodyPr/>
        <a:lstStyle/>
        <a:p>
          <a:endParaRPr lang="pl-PL"/>
        </a:p>
      </dgm:t>
    </dgm:pt>
    <dgm:pt modelId="{E5AB7F2C-D292-44BC-8E1A-A0EF02C9F8C5}" type="pres">
      <dgm:prSet presAssocID="{E4A7E1EE-3FEE-436C-98A8-240D3EB8D454}" presName="Name0" presStyleCnt="0">
        <dgm:presLayoutVars>
          <dgm:chMax/>
          <dgm:chPref/>
          <dgm:dir/>
        </dgm:presLayoutVars>
      </dgm:prSet>
      <dgm:spPr/>
    </dgm:pt>
    <dgm:pt modelId="{34EAE7CB-EA70-4CDE-9FED-3913B1A531E3}" type="pres">
      <dgm:prSet presAssocID="{6D9DD1D5-9906-4610-8D99-74910E29CDC1}" presName="parenttextcomposite" presStyleCnt="0"/>
      <dgm:spPr/>
    </dgm:pt>
    <dgm:pt modelId="{84B59052-744E-4EFA-80A7-A71077886B2A}" type="pres">
      <dgm:prSet presAssocID="{6D9DD1D5-9906-4610-8D99-74910E29CDC1}" presName="parenttext" presStyleLbl="revTx" presStyleIdx="0" presStyleCnt="3">
        <dgm:presLayoutVars>
          <dgm:chMax/>
          <dgm:chPref val="2"/>
          <dgm:bulletEnabled val="1"/>
        </dgm:presLayoutVars>
      </dgm:prSet>
      <dgm:spPr/>
    </dgm:pt>
    <dgm:pt modelId="{54A56F85-1B27-4AE9-8728-F098BDFB941D}" type="pres">
      <dgm:prSet presAssocID="{6D9DD1D5-9906-4610-8D99-74910E29CDC1}" presName="parallelogramComposite" presStyleCnt="0"/>
      <dgm:spPr/>
    </dgm:pt>
    <dgm:pt modelId="{EC131370-F120-49A3-8335-7B0A11E553A8}" type="pres">
      <dgm:prSet presAssocID="{6D9DD1D5-9906-4610-8D99-74910E29CDC1}" presName="parallelogram1" presStyleLbl="alignNode1" presStyleIdx="0" presStyleCnt="21"/>
      <dgm:spPr/>
    </dgm:pt>
    <dgm:pt modelId="{D1445FC3-DB98-4CBE-A8EB-78183D6BDC7A}" type="pres">
      <dgm:prSet presAssocID="{6D9DD1D5-9906-4610-8D99-74910E29CDC1}" presName="parallelogram2" presStyleLbl="alignNode1" presStyleIdx="1" presStyleCnt="21"/>
      <dgm:spPr/>
    </dgm:pt>
    <dgm:pt modelId="{086D4BC5-00FD-4914-9826-87D59B3041BD}" type="pres">
      <dgm:prSet presAssocID="{6D9DD1D5-9906-4610-8D99-74910E29CDC1}" presName="parallelogram3" presStyleLbl="alignNode1" presStyleIdx="2" presStyleCnt="21"/>
      <dgm:spPr/>
    </dgm:pt>
    <dgm:pt modelId="{A71B6985-8B99-4466-AE92-244AD5805134}" type="pres">
      <dgm:prSet presAssocID="{6D9DD1D5-9906-4610-8D99-74910E29CDC1}" presName="parallelogram4" presStyleLbl="alignNode1" presStyleIdx="3" presStyleCnt="21"/>
      <dgm:spPr/>
    </dgm:pt>
    <dgm:pt modelId="{2ED23E79-04D7-4E39-BCB5-0950E6D9233D}" type="pres">
      <dgm:prSet presAssocID="{6D9DD1D5-9906-4610-8D99-74910E29CDC1}" presName="parallelogram5" presStyleLbl="alignNode1" presStyleIdx="4" presStyleCnt="21"/>
      <dgm:spPr/>
    </dgm:pt>
    <dgm:pt modelId="{5AB496E3-8783-4425-89F3-112591E77C17}" type="pres">
      <dgm:prSet presAssocID="{6D9DD1D5-9906-4610-8D99-74910E29CDC1}" presName="parallelogram6" presStyleLbl="alignNode1" presStyleIdx="5" presStyleCnt="21"/>
      <dgm:spPr/>
    </dgm:pt>
    <dgm:pt modelId="{383EA2E2-4960-4B4F-B9E5-FA44BE1A55BF}" type="pres">
      <dgm:prSet presAssocID="{6D9DD1D5-9906-4610-8D99-74910E29CDC1}" presName="parallelogram7" presStyleLbl="alignNode1" presStyleIdx="6" presStyleCnt="21"/>
      <dgm:spPr/>
    </dgm:pt>
    <dgm:pt modelId="{55BF2B2F-34C3-4B4E-945C-B22019E33F54}" type="pres">
      <dgm:prSet presAssocID="{A77C9B88-D871-4646-8EB4-6E615B13E764}" presName="sibTrans" presStyleCnt="0"/>
      <dgm:spPr/>
    </dgm:pt>
    <dgm:pt modelId="{C2FDA74A-84E4-443C-966D-63DFCF557FDB}" type="pres">
      <dgm:prSet presAssocID="{25322EB4-6B15-43F2-9CC8-A1A137113596}" presName="parenttextcomposite" presStyleCnt="0"/>
      <dgm:spPr/>
    </dgm:pt>
    <dgm:pt modelId="{F1751668-05FB-4D4E-BFDF-CA7F310D7189}" type="pres">
      <dgm:prSet presAssocID="{25322EB4-6B15-43F2-9CC8-A1A137113596}" presName="parenttext" presStyleLbl="revTx" presStyleIdx="1" presStyleCnt="3">
        <dgm:presLayoutVars>
          <dgm:chMax/>
          <dgm:chPref val="2"/>
          <dgm:bulletEnabled val="1"/>
        </dgm:presLayoutVars>
      </dgm:prSet>
      <dgm:spPr/>
    </dgm:pt>
    <dgm:pt modelId="{6C3FDE16-ACAF-48C1-96C5-D08605520B8B}" type="pres">
      <dgm:prSet presAssocID="{25322EB4-6B15-43F2-9CC8-A1A137113596}" presName="parallelogramComposite" presStyleCnt="0"/>
      <dgm:spPr/>
    </dgm:pt>
    <dgm:pt modelId="{4D68E2DF-DF32-4AC2-99EB-D75097D10344}" type="pres">
      <dgm:prSet presAssocID="{25322EB4-6B15-43F2-9CC8-A1A137113596}" presName="parallelogram1" presStyleLbl="alignNode1" presStyleIdx="7" presStyleCnt="21"/>
      <dgm:spPr/>
    </dgm:pt>
    <dgm:pt modelId="{B3CD2A11-9409-4880-B4BC-237D0CCA8633}" type="pres">
      <dgm:prSet presAssocID="{25322EB4-6B15-43F2-9CC8-A1A137113596}" presName="parallelogram2" presStyleLbl="alignNode1" presStyleIdx="8" presStyleCnt="21"/>
      <dgm:spPr/>
    </dgm:pt>
    <dgm:pt modelId="{38AF2387-E0A8-4F3D-A213-B3CC7B3837F7}" type="pres">
      <dgm:prSet presAssocID="{25322EB4-6B15-43F2-9CC8-A1A137113596}" presName="parallelogram3" presStyleLbl="alignNode1" presStyleIdx="9" presStyleCnt="21"/>
      <dgm:spPr/>
    </dgm:pt>
    <dgm:pt modelId="{C1820DD9-F5FF-411D-9EFE-7D66BA6ED8F3}" type="pres">
      <dgm:prSet presAssocID="{25322EB4-6B15-43F2-9CC8-A1A137113596}" presName="parallelogram4" presStyleLbl="alignNode1" presStyleIdx="10" presStyleCnt="21"/>
      <dgm:spPr/>
    </dgm:pt>
    <dgm:pt modelId="{899D3EBD-FE6C-4EE5-8715-8F47A79F4DD9}" type="pres">
      <dgm:prSet presAssocID="{25322EB4-6B15-43F2-9CC8-A1A137113596}" presName="parallelogram5" presStyleLbl="alignNode1" presStyleIdx="11" presStyleCnt="21"/>
      <dgm:spPr/>
    </dgm:pt>
    <dgm:pt modelId="{293FBC45-697D-4890-91C3-98BCB44613A8}" type="pres">
      <dgm:prSet presAssocID="{25322EB4-6B15-43F2-9CC8-A1A137113596}" presName="parallelogram6" presStyleLbl="alignNode1" presStyleIdx="12" presStyleCnt="21"/>
      <dgm:spPr/>
    </dgm:pt>
    <dgm:pt modelId="{612CE248-DA43-48BA-B641-CA1BB0676612}" type="pres">
      <dgm:prSet presAssocID="{25322EB4-6B15-43F2-9CC8-A1A137113596}" presName="parallelogram7" presStyleLbl="alignNode1" presStyleIdx="13" presStyleCnt="21"/>
      <dgm:spPr/>
    </dgm:pt>
    <dgm:pt modelId="{3C124DAB-6635-40D4-BF7F-E6BAC921676B}" type="pres">
      <dgm:prSet presAssocID="{8DB1C63E-77E0-4098-A005-480EC231B4DA}" presName="sibTrans" presStyleCnt="0"/>
      <dgm:spPr/>
    </dgm:pt>
    <dgm:pt modelId="{FE1E4365-7729-48CF-9EF3-F4BE936537D9}" type="pres">
      <dgm:prSet presAssocID="{0D8A5D18-11C3-4278-88A5-C38DB2C9C389}" presName="parenttextcomposite" presStyleCnt="0"/>
      <dgm:spPr/>
    </dgm:pt>
    <dgm:pt modelId="{0186166B-740C-4EEF-89D4-9EE10E75A4C1}" type="pres">
      <dgm:prSet presAssocID="{0D8A5D18-11C3-4278-88A5-C38DB2C9C389}" presName="parenttext" presStyleLbl="revTx" presStyleIdx="2" presStyleCnt="3">
        <dgm:presLayoutVars>
          <dgm:chMax/>
          <dgm:chPref val="2"/>
          <dgm:bulletEnabled val="1"/>
        </dgm:presLayoutVars>
      </dgm:prSet>
      <dgm:spPr/>
    </dgm:pt>
    <dgm:pt modelId="{C8E2042E-3F81-445A-A098-8366C0CAE4DA}" type="pres">
      <dgm:prSet presAssocID="{0D8A5D18-11C3-4278-88A5-C38DB2C9C389}" presName="parallelogramComposite" presStyleCnt="0"/>
      <dgm:spPr/>
    </dgm:pt>
    <dgm:pt modelId="{3B7CFD78-9D33-4270-A7ED-67408C9EC35A}" type="pres">
      <dgm:prSet presAssocID="{0D8A5D18-11C3-4278-88A5-C38DB2C9C389}" presName="parallelogram1" presStyleLbl="alignNode1" presStyleIdx="14" presStyleCnt="21"/>
      <dgm:spPr/>
    </dgm:pt>
    <dgm:pt modelId="{EB10F73B-5444-447B-AE45-29913F5BA6AD}" type="pres">
      <dgm:prSet presAssocID="{0D8A5D18-11C3-4278-88A5-C38DB2C9C389}" presName="parallelogram2" presStyleLbl="alignNode1" presStyleIdx="15" presStyleCnt="21"/>
      <dgm:spPr/>
    </dgm:pt>
    <dgm:pt modelId="{CAB15DF3-7337-4199-BFCE-EF0627662D90}" type="pres">
      <dgm:prSet presAssocID="{0D8A5D18-11C3-4278-88A5-C38DB2C9C389}" presName="parallelogram3" presStyleLbl="alignNode1" presStyleIdx="16" presStyleCnt="21"/>
      <dgm:spPr/>
    </dgm:pt>
    <dgm:pt modelId="{8BB2AE7D-6E22-4811-BE9C-2A2573F57F86}" type="pres">
      <dgm:prSet presAssocID="{0D8A5D18-11C3-4278-88A5-C38DB2C9C389}" presName="parallelogram4" presStyleLbl="alignNode1" presStyleIdx="17" presStyleCnt="21"/>
      <dgm:spPr/>
    </dgm:pt>
    <dgm:pt modelId="{B141784A-A19E-4253-914F-6322AA47E9EB}" type="pres">
      <dgm:prSet presAssocID="{0D8A5D18-11C3-4278-88A5-C38DB2C9C389}" presName="parallelogram5" presStyleLbl="alignNode1" presStyleIdx="18" presStyleCnt="21"/>
      <dgm:spPr/>
    </dgm:pt>
    <dgm:pt modelId="{D7196EC3-34CC-441B-9CC9-61CC581C8AC1}" type="pres">
      <dgm:prSet presAssocID="{0D8A5D18-11C3-4278-88A5-C38DB2C9C389}" presName="parallelogram6" presStyleLbl="alignNode1" presStyleIdx="19" presStyleCnt="21"/>
      <dgm:spPr/>
    </dgm:pt>
    <dgm:pt modelId="{1B2330C2-571D-4855-9B7A-AFB31B0A6109}" type="pres">
      <dgm:prSet presAssocID="{0D8A5D18-11C3-4278-88A5-C38DB2C9C389}" presName="parallelogram7" presStyleLbl="alignNode1" presStyleIdx="20" presStyleCnt="21"/>
      <dgm:spPr/>
    </dgm:pt>
  </dgm:ptLst>
  <dgm:cxnLst>
    <dgm:cxn modelId="{C2D92310-E6B8-4A9E-84E9-A1F7E2113C1C}" type="presOf" srcId="{0D8A5D18-11C3-4278-88A5-C38DB2C9C389}" destId="{0186166B-740C-4EEF-89D4-9EE10E75A4C1}" srcOrd="0" destOrd="0" presId="urn:microsoft.com/office/officeart/2008/layout/VerticalAccentList"/>
    <dgm:cxn modelId="{13F27481-58BF-459B-A36D-FA5792F06F54}" type="presOf" srcId="{6D9DD1D5-9906-4610-8D99-74910E29CDC1}" destId="{84B59052-744E-4EFA-80A7-A71077886B2A}" srcOrd="0" destOrd="0" presId="urn:microsoft.com/office/officeart/2008/layout/VerticalAccentList"/>
    <dgm:cxn modelId="{8E7EED83-10F3-454F-A2DC-39DB2515E75C}" type="presOf" srcId="{E4A7E1EE-3FEE-436C-98A8-240D3EB8D454}" destId="{E5AB7F2C-D292-44BC-8E1A-A0EF02C9F8C5}" srcOrd="0" destOrd="0" presId="urn:microsoft.com/office/officeart/2008/layout/VerticalAccentList"/>
    <dgm:cxn modelId="{0DD1EE95-EE17-4F1A-9B34-199B5DBE6BBF}" srcId="{E4A7E1EE-3FEE-436C-98A8-240D3EB8D454}" destId="{0D8A5D18-11C3-4278-88A5-C38DB2C9C389}" srcOrd="2" destOrd="0" parTransId="{4EA8AF0E-2C2C-4CF4-ACE9-ED47148CDFCE}" sibTransId="{2D775F94-2A7B-49A9-AEB1-C5494728525C}"/>
    <dgm:cxn modelId="{2B6F699B-7F57-4F68-AA57-116C00883AA5}" type="presOf" srcId="{25322EB4-6B15-43F2-9CC8-A1A137113596}" destId="{F1751668-05FB-4D4E-BFDF-CA7F310D7189}" srcOrd="0" destOrd="0" presId="urn:microsoft.com/office/officeart/2008/layout/VerticalAccentList"/>
    <dgm:cxn modelId="{6F8B37C9-AE65-4727-B7B9-F3BBC135CE92}" srcId="{E4A7E1EE-3FEE-436C-98A8-240D3EB8D454}" destId="{25322EB4-6B15-43F2-9CC8-A1A137113596}" srcOrd="1" destOrd="0" parTransId="{7DD44DC5-86F7-4B73-B4E0-91133AABADF3}" sibTransId="{8DB1C63E-77E0-4098-A005-480EC231B4DA}"/>
    <dgm:cxn modelId="{558CEEF3-13F2-4B08-87F4-F6AB35CCC1AC}" srcId="{E4A7E1EE-3FEE-436C-98A8-240D3EB8D454}" destId="{6D9DD1D5-9906-4610-8D99-74910E29CDC1}" srcOrd="0" destOrd="0" parTransId="{546BB050-42CF-4A5F-9B48-69D4F70D4843}" sibTransId="{A77C9B88-D871-4646-8EB4-6E615B13E764}"/>
    <dgm:cxn modelId="{7B425B3C-5818-490B-8015-1B6FC71AF946}" type="presParOf" srcId="{E5AB7F2C-D292-44BC-8E1A-A0EF02C9F8C5}" destId="{34EAE7CB-EA70-4CDE-9FED-3913B1A531E3}" srcOrd="0" destOrd="0" presId="urn:microsoft.com/office/officeart/2008/layout/VerticalAccentList"/>
    <dgm:cxn modelId="{EA567F95-A4A2-448D-B456-B1524880E100}" type="presParOf" srcId="{34EAE7CB-EA70-4CDE-9FED-3913B1A531E3}" destId="{84B59052-744E-4EFA-80A7-A71077886B2A}" srcOrd="0" destOrd="0" presId="urn:microsoft.com/office/officeart/2008/layout/VerticalAccentList"/>
    <dgm:cxn modelId="{58CBF67F-B8BC-43DC-9B7B-14D2F6E1C8DC}" type="presParOf" srcId="{E5AB7F2C-D292-44BC-8E1A-A0EF02C9F8C5}" destId="{54A56F85-1B27-4AE9-8728-F098BDFB941D}" srcOrd="1" destOrd="0" presId="urn:microsoft.com/office/officeart/2008/layout/VerticalAccentList"/>
    <dgm:cxn modelId="{C8AB4209-C288-45A7-B77C-15D6F5F4C9E9}" type="presParOf" srcId="{54A56F85-1B27-4AE9-8728-F098BDFB941D}" destId="{EC131370-F120-49A3-8335-7B0A11E553A8}" srcOrd="0" destOrd="0" presId="urn:microsoft.com/office/officeart/2008/layout/VerticalAccentList"/>
    <dgm:cxn modelId="{A33F3A81-F89A-4D34-BC53-A84CB52E612B}" type="presParOf" srcId="{54A56F85-1B27-4AE9-8728-F098BDFB941D}" destId="{D1445FC3-DB98-4CBE-A8EB-78183D6BDC7A}" srcOrd="1" destOrd="0" presId="urn:microsoft.com/office/officeart/2008/layout/VerticalAccentList"/>
    <dgm:cxn modelId="{807E479E-8B31-41FE-BEE2-9F1CE544FE2B}" type="presParOf" srcId="{54A56F85-1B27-4AE9-8728-F098BDFB941D}" destId="{086D4BC5-00FD-4914-9826-87D59B3041BD}" srcOrd="2" destOrd="0" presId="urn:microsoft.com/office/officeart/2008/layout/VerticalAccentList"/>
    <dgm:cxn modelId="{05B62C1F-57DD-42FA-A484-DA41776C53F2}" type="presParOf" srcId="{54A56F85-1B27-4AE9-8728-F098BDFB941D}" destId="{A71B6985-8B99-4466-AE92-244AD5805134}" srcOrd="3" destOrd="0" presId="urn:microsoft.com/office/officeart/2008/layout/VerticalAccentList"/>
    <dgm:cxn modelId="{C1B53026-9132-4344-845E-44D160BA16C9}" type="presParOf" srcId="{54A56F85-1B27-4AE9-8728-F098BDFB941D}" destId="{2ED23E79-04D7-4E39-BCB5-0950E6D9233D}" srcOrd="4" destOrd="0" presId="urn:microsoft.com/office/officeart/2008/layout/VerticalAccentList"/>
    <dgm:cxn modelId="{9A027BF6-85FE-4197-8605-2BCDE163DAE5}" type="presParOf" srcId="{54A56F85-1B27-4AE9-8728-F098BDFB941D}" destId="{5AB496E3-8783-4425-89F3-112591E77C17}" srcOrd="5" destOrd="0" presId="urn:microsoft.com/office/officeart/2008/layout/VerticalAccentList"/>
    <dgm:cxn modelId="{46C9D088-DD38-4304-B8F5-A26261DAD0F6}" type="presParOf" srcId="{54A56F85-1B27-4AE9-8728-F098BDFB941D}" destId="{383EA2E2-4960-4B4F-B9E5-FA44BE1A55BF}" srcOrd="6" destOrd="0" presId="urn:microsoft.com/office/officeart/2008/layout/VerticalAccentList"/>
    <dgm:cxn modelId="{5BEFB77D-408F-4786-B057-D8E4B2BCFA2A}" type="presParOf" srcId="{E5AB7F2C-D292-44BC-8E1A-A0EF02C9F8C5}" destId="{55BF2B2F-34C3-4B4E-945C-B22019E33F54}" srcOrd="2" destOrd="0" presId="urn:microsoft.com/office/officeart/2008/layout/VerticalAccentList"/>
    <dgm:cxn modelId="{31F6026D-E2E0-48F4-9FC4-CF6CBFEAFFD0}" type="presParOf" srcId="{E5AB7F2C-D292-44BC-8E1A-A0EF02C9F8C5}" destId="{C2FDA74A-84E4-443C-966D-63DFCF557FDB}" srcOrd="3" destOrd="0" presId="urn:microsoft.com/office/officeart/2008/layout/VerticalAccentList"/>
    <dgm:cxn modelId="{A9289F90-8686-4BF1-9216-17653AA7C083}" type="presParOf" srcId="{C2FDA74A-84E4-443C-966D-63DFCF557FDB}" destId="{F1751668-05FB-4D4E-BFDF-CA7F310D7189}" srcOrd="0" destOrd="0" presId="urn:microsoft.com/office/officeart/2008/layout/VerticalAccentList"/>
    <dgm:cxn modelId="{95D4A0B8-5D50-471F-90C8-34D4B01849F3}" type="presParOf" srcId="{E5AB7F2C-D292-44BC-8E1A-A0EF02C9F8C5}" destId="{6C3FDE16-ACAF-48C1-96C5-D08605520B8B}" srcOrd="4" destOrd="0" presId="urn:microsoft.com/office/officeart/2008/layout/VerticalAccentList"/>
    <dgm:cxn modelId="{9760104B-B695-4CD4-A9BD-C4FB0A36B998}" type="presParOf" srcId="{6C3FDE16-ACAF-48C1-96C5-D08605520B8B}" destId="{4D68E2DF-DF32-4AC2-99EB-D75097D10344}" srcOrd="0" destOrd="0" presId="urn:microsoft.com/office/officeart/2008/layout/VerticalAccentList"/>
    <dgm:cxn modelId="{2FD61DBF-51C1-4DFC-8435-10DB22036ACF}" type="presParOf" srcId="{6C3FDE16-ACAF-48C1-96C5-D08605520B8B}" destId="{B3CD2A11-9409-4880-B4BC-237D0CCA8633}" srcOrd="1" destOrd="0" presId="urn:microsoft.com/office/officeart/2008/layout/VerticalAccentList"/>
    <dgm:cxn modelId="{8EEDCE1F-7A10-490E-8B2B-F0E5F1EF330D}" type="presParOf" srcId="{6C3FDE16-ACAF-48C1-96C5-D08605520B8B}" destId="{38AF2387-E0A8-4F3D-A213-B3CC7B3837F7}" srcOrd="2" destOrd="0" presId="urn:microsoft.com/office/officeart/2008/layout/VerticalAccentList"/>
    <dgm:cxn modelId="{EFBCF105-99EA-44EB-A590-AB7780604454}" type="presParOf" srcId="{6C3FDE16-ACAF-48C1-96C5-D08605520B8B}" destId="{C1820DD9-F5FF-411D-9EFE-7D66BA6ED8F3}" srcOrd="3" destOrd="0" presId="urn:microsoft.com/office/officeart/2008/layout/VerticalAccentList"/>
    <dgm:cxn modelId="{FEAD5F3F-742A-4FDD-90C6-63EB6564829D}" type="presParOf" srcId="{6C3FDE16-ACAF-48C1-96C5-D08605520B8B}" destId="{899D3EBD-FE6C-4EE5-8715-8F47A79F4DD9}" srcOrd="4" destOrd="0" presId="urn:microsoft.com/office/officeart/2008/layout/VerticalAccentList"/>
    <dgm:cxn modelId="{AD599045-779B-4E61-B1B1-E390D7A18C0B}" type="presParOf" srcId="{6C3FDE16-ACAF-48C1-96C5-D08605520B8B}" destId="{293FBC45-697D-4890-91C3-98BCB44613A8}" srcOrd="5" destOrd="0" presId="urn:microsoft.com/office/officeart/2008/layout/VerticalAccentList"/>
    <dgm:cxn modelId="{EA11F00B-C496-4087-A494-90EA7F3FF801}" type="presParOf" srcId="{6C3FDE16-ACAF-48C1-96C5-D08605520B8B}" destId="{612CE248-DA43-48BA-B641-CA1BB0676612}" srcOrd="6" destOrd="0" presId="urn:microsoft.com/office/officeart/2008/layout/VerticalAccentList"/>
    <dgm:cxn modelId="{24EF693A-874E-476F-8716-C56724909FC9}" type="presParOf" srcId="{E5AB7F2C-D292-44BC-8E1A-A0EF02C9F8C5}" destId="{3C124DAB-6635-40D4-BF7F-E6BAC921676B}" srcOrd="5" destOrd="0" presId="urn:microsoft.com/office/officeart/2008/layout/VerticalAccentList"/>
    <dgm:cxn modelId="{92071F03-7755-474E-91F0-AC50B721F5EF}" type="presParOf" srcId="{E5AB7F2C-D292-44BC-8E1A-A0EF02C9F8C5}" destId="{FE1E4365-7729-48CF-9EF3-F4BE936537D9}" srcOrd="6" destOrd="0" presId="urn:microsoft.com/office/officeart/2008/layout/VerticalAccentList"/>
    <dgm:cxn modelId="{9EEE704F-5CD6-4EF2-B9A4-06099C0F91EA}" type="presParOf" srcId="{FE1E4365-7729-48CF-9EF3-F4BE936537D9}" destId="{0186166B-740C-4EEF-89D4-9EE10E75A4C1}" srcOrd="0" destOrd="0" presId="urn:microsoft.com/office/officeart/2008/layout/VerticalAccentList"/>
    <dgm:cxn modelId="{78036B6C-F77C-43AF-9937-88BF2820F840}" type="presParOf" srcId="{E5AB7F2C-D292-44BC-8E1A-A0EF02C9F8C5}" destId="{C8E2042E-3F81-445A-A098-8366C0CAE4DA}" srcOrd="7" destOrd="0" presId="urn:microsoft.com/office/officeart/2008/layout/VerticalAccentList"/>
    <dgm:cxn modelId="{3BB4D7FA-DDC7-47F7-9CD5-BAE1D04C95E8}" type="presParOf" srcId="{C8E2042E-3F81-445A-A098-8366C0CAE4DA}" destId="{3B7CFD78-9D33-4270-A7ED-67408C9EC35A}" srcOrd="0" destOrd="0" presId="urn:microsoft.com/office/officeart/2008/layout/VerticalAccentList"/>
    <dgm:cxn modelId="{55F4CA63-C67D-4745-B44D-2E5A6B30BFD2}" type="presParOf" srcId="{C8E2042E-3F81-445A-A098-8366C0CAE4DA}" destId="{EB10F73B-5444-447B-AE45-29913F5BA6AD}" srcOrd="1" destOrd="0" presId="urn:microsoft.com/office/officeart/2008/layout/VerticalAccentList"/>
    <dgm:cxn modelId="{12357FFC-9784-48C2-82AB-ABAFDACB3D82}" type="presParOf" srcId="{C8E2042E-3F81-445A-A098-8366C0CAE4DA}" destId="{CAB15DF3-7337-4199-BFCE-EF0627662D90}" srcOrd="2" destOrd="0" presId="urn:microsoft.com/office/officeart/2008/layout/VerticalAccentList"/>
    <dgm:cxn modelId="{9BDE3E7D-07A9-414A-97DB-93F53C5DF7EA}" type="presParOf" srcId="{C8E2042E-3F81-445A-A098-8366C0CAE4DA}" destId="{8BB2AE7D-6E22-4811-BE9C-2A2573F57F86}" srcOrd="3" destOrd="0" presId="urn:microsoft.com/office/officeart/2008/layout/VerticalAccentList"/>
    <dgm:cxn modelId="{C5524A21-2DE1-425F-AD49-4A33D11C1C02}" type="presParOf" srcId="{C8E2042E-3F81-445A-A098-8366C0CAE4DA}" destId="{B141784A-A19E-4253-914F-6322AA47E9EB}" srcOrd="4" destOrd="0" presId="urn:microsoft.com/office/officeart/2008/layout/VerticalAccentList"/>
    <dgm:cxn modelId="{7C709728-F9E2-4294-A72D-AEB3BEAE79B7}" type="presParOf" srcId="{C8E2042E-3F81-445A-A098-8366C0CAE4DA}" destId="{D7196EC3-34CC-441B-9CC9-61CC581C8AC1}" srcOrd="5" destOrd="0" presId="urn:microsoft.com/office/officeart/2008/layout/VerticalAccentList"/>
    <dgm:cxn modelId="{9213C39C-30DC-416D-908A-F6E086384903}" type="presParOf" srcId="{C8E2042E-3F81-445A-A098-8366C0CAE4DA}" destId="{1B2330C2-571D-4855-9B7A-AFB31B0A6109}"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CF696C-CBAF-4C33-BE63-937E7582CE53}" type="doc">
      <dgm:prSet loTypeId="urn:microsoft.com/office/officeart/2005/8/layout/bProcess2" loCatId="process" qsTypeId="urn:microsoft.com/office/officeart/2005/8/quickstyle/simple1" qsCatId="simple" csTypeId="urn:microsoft.com/office/officeart/2005/8/colors/colorful5" csCatId="colorful" phldr="1"/>
      <dgm:spPr/>
      <dgm:t>
        <a:bodyPr/>
        <a:lstStyle/>
        <a:p>
          <a:endParaRPr lang="pl-PL"/>
        </a:p>
      </dgm:t>
    </dgm:pt>
    <dgm:pt modelId="{6AE5E6C3-C185-403A-9542-57B335F31269}">
      <dgm:prSet phldrT="[Tekst]"/>
      <dgm:spPr/>
      <dgm:t>
        <a:bodyPr/>
        <a:lstStyle/>
        <a:p>
          <a:r>
            <a:rPr lang="el-GR" dirty="0"/>
            <a:t>Επιλογή προγράμματος υποστήριξης
</a:t>
          </a:r>
          <a:endParaRPr lang="pl-PL" dirty="0"/>
        </a:p>
      </dgm:t>
    </dgm:pt>
    <dgm:pt modelId="{672F9740-1B8F-4FE1-9E86-89AE0AD31239}" type="parTrans" cxnId="{B10BB539-2EB6-4AD5-B259-345769C8AD5E}">
      <dgm:prSet/>
      <dgm:spPr/>
      <dgm:t>
        <a:bodyPr/>
        <a:lstStyle/>
        <a:p>
          <a:endParaRPr lang="pl-PL"/>
        </a:p>
      </dgm:t>
    </dgm:pt>
    <dgm:pt modelId="{B8C89CE5-B1D7-4F64-B5F4-3C5626601B97}" type="sibTrans" cxnId="{B10BB539-2EB6-4AD5-B259-345769C8AD5E}">
      <dgm:prSet/>
      <dgm:spPr/>
      <dgm:t>
        <a:bodyPr/>
        <a:lstStyle/>
        <a:p>
          <a:endParaRPr lang="pl-PL"/>
        </a:p>
      </dgm:t>
    </dgm:pt>
    <dgm:pt modelId="{010F43C3-D534-47DF-9108-1A93219C388C}">
      <dgm:prSet phldrT="[Tekst]"/>
      <dgm:spPr/>
      <dgm:t>
        <a:bodyPr/>
        <a:lstStyle/>
        <a:p>
          <a:r>
            <a:rPr lang="el-GR" dirty="0"/>
            <a:t>Αξιολόγηση της αίτησης
</a:t>
          </a:r>
          <a:endParaRPr lang="pl-PL" dirty="0"/>
        </a:p>
      </dgm:t>
    </dgm:pt>
    <dgm:pt modelId="{910524C1-4021-4DCA-A4D2-DCA33C3CBD57}" type="parTrans" cxnId="{7AA74532-AD9A-49BB-89DA-FB2816050BAA}">
      <dgm:prSet/>
      <dgm:spPr/>
      <dgm:t>
        <a:bodyPr/>
        <a:lstStyle/>
        <a:p>
          <a:endParaRPr lang="pl-PL"/>
        </a:p>
      </dgm:t>
    </dgm:pt>
    <dgm:pt modelId="{EC862890-FE25-42D8-A86B-9713870B0101}" type="sibTrans" cxnId="{7AA74532-AD9A-49BB-89DA-FB2816050BAA}">
      <dgm:prSet/>
      <dgm:spPr/>
      <dgm:t>
        <a:bodyPr/>
        <a:lstStyle/>
        <a:p>
          <a:endParaRPr lang="pl-PL"/>
        </a:p>
      </dgm:t>
    </dgm:pt>
    <dgm:pt modelId="{0CC7E4F9-B654-4EE0-922E-11930EDB6814}">
      <dgm:prSet phldrT="[Tekst]"/>
      <dgm:spPr/>
      <dgm:t>
        <a:bodyPr/>
        <a:lstStyle/>
        <a:p>
          <a:r>
            <a:rPr lang="el-GR" b="0" i="0" dirty="0"/>
            <a:t>Αποτελέσματα</a:t>
          </a:r>
          <a:endParaRPr lang="pl-PL" dirty="0"/>
        </a:p>
      </dgm:t>
    </dgm:pt>
    <dgm:pt modelId="{C7D9ADEE-FAE5-40AC-A207-63E488905D0D}" type="parTrans" cxnId="{310FDC2A-B350-4FBE-B830-DCEDC72FE346}">
      <dgm:prSet/>
      <dgm:spPr/>
      <dgm:t>
        <a:bodyPr/>
        <a:lstStyle/>
        <a:p>
          <a:endParaRPr lang="pl-PL"/>
        </a:p>
      </dgm:t>
    </dgm:pt>
    <dgm:pt modelId="{9B6508B4-6EC1-44A0-889D-A31E40CEDE2A}" type="sibTrans" cxnId="{310FDC2A-B350-4FBE-B830-DCEDC72FE346}">
      <dgm:prSet/>
      <dgm:spPr/>
      <dgm:t>
        <a:bodyPr/>
        <a:lstStyle/>
        <a:p>
          <a:endParaRPr lang="pl-PL"/>
        </a:p>
      </dgm:t>
    </dgm:pt>
    <dgm:pt modelId="{2BECD612-4ED6-4463-BAF4-332C41911933}">
      <dgm:prSet phldrT="[Tekst]"/>
      <dgm:spPr/>
      <dgm:t>
        <a:bodyPr/>
        <a:lstStyle/>
        <a:p>
          <a:r>
            <a:rPr lang="el-GR" dirty="0"/>
            <a:t>Σύναψη σύμβασης / απόφαση ανάληψης κεφαλαίων
</a:t>
          </a:r>
          <a:endParaRPr lang="pl-PL" dirty="0"/>
        </a:p>
      </dgm:t>
    </dgm:pt>
    <dgm:pt modelId="{4CE364C2-BA32-48E6-88D8-26CBA3860FF6}" type="parTrans" cxnId="{20053E04-BEA2-4CB5-9793-7DEACBA32D58}">
      <dgm:prSet/>
      <dgm:spPr/>
      <dgm:t>
        <a:bodyPr/>
        <a:lstStyle/>
        <a:p>
          <a:endParaRPr lang="pl-PL"/>
        </a:p>
      </dgm:t>
    </dgm:pt>
    <dgm:pt modelId="{B204FD9E-E63B-4C80-93C0-821C3FBDAC60}" type="sibTrans" cxnId="{20053E04-BEA2-4CB5-9793-7DEACBA32D58}">
      <dgm:prSet/>
      <dgm:spPr/>
      <dgm:t>
        <a:bodyPr/>
        <a:lstStyle/>
        <a:p>
          <a:endParaRPr lang="pl-PL"/>
        </a:p>
      </dgm:t>
    </dgm:pt>
    <dgm:pt modelId="{FA51B708-57A8-4293-9C52-0FD2A8F743BC}">
      <dgm:prSet/>
      <dgm:spPr/>
      <dgm:t>
        <a:bodyPr/>
        <a:lstStyle/>
        <a:p>
          <a:r>
            <a:rPr lang="el-GR" dirty="0"/>
            <a:t>Εκταμίευση και έλεγχος
</a:t>
          </a:r>
          <a:endParaRPr lang="pl-PL" dirty="0"/>
        </a:p>
      </dgm:t>
    </dgm:pt>
    <dgm:pt modelId="{7CC00955-FB55-4A04-9F39-BD61D61CF74F}" type="parTrans" cxnId="{01921E7E-CF63-479F-83AD-D7B54526AB15}">
      <dgm:prSet/>
      <dgm:spPr/>
      <dgm:t>
        <a:bodyPr/>
        <a:lstStyle/>
        <a:p>
          <a:endParaRPr lang="pl-PL"/>
        </a:p>
      </dgm:t>
    </dgm:pt>
    <dgm:pt modelId="{29D5E9DE-0E2E-4EB2-A48E-4A50812E1FBB}" type="sibTrans" cxnId="{01921E7E-CF63-479F-83AD-D7B54526AB15}">
      <dgm:prSet/>
      <dgm:spPr/>
      <dgm:t>
        <a:bodyPr/>
        <a:lstStyle/>
        <a:p>
          <a:endParaRPr lang="pl-PL"/>
        </a:p>
      </dgm:t>
    </dgm:pt>
    <dgm:pt modelId="{6199FF89-52E0-4308-8CD4-E4AC13E1432B}">
      <dgm:prSet/>
      <dgm:spPr/>
      <dgm:t>
        <a:bodyPr/>
        <a:lstStyle/>
        <a:p>
          <a:r>
            <a:rPr lang="el-GR" dirty="0"/>
            <a:t>Υποβολή της αίτησης
</a:t>
          </a:r>
          <a:endParaRPr lang="pl-PL" dirty="0"/>
        </a:p>
      </dgm:t>
    </dgm:pt>
    <dgm:pt modelId="{7B2E335F-4A8F-4979-85A9-F4157CFF8391}" type="parTrans" cxnId="{4A847DD8-D0CA-4217-9EF9-695490B23F43}">
      <dgm:prSet/>
      <dgm:spPr/>
      <dgm:t>
        <a:bodyPr/>
        <a:lstStyle/>
        <a:p>
          <a:endParaRPr lang="pl-PL"/>
        </a:p>
      </dgm:t>
    </dgm:pt>
    <dgm:pt modelId="{34911CB9-58FB-483B-9DEE-F3D622E945EE}" type="sibTrans" cxnId="{4A847DD8-D0CA-4217-9EF9-695490B23F43}">
      <dgm:prSet/>
      <dgm:spPr/>
      <dgm:t>
        <a:bodyPr/>
        <a:lstStyle/>
        <a:p>
          <a:endParaRPr lang="pl-PL"/>
        </a:p>
      </dgm:t>
    </dgm:pt>
    <dgm:pt modelId="{45E9EC59-99A6-4E71-BC8D-FE1B3D230FF8}">
      <dgm:prSet phldrT="[Tekst]"/>
      <dgm:spPr/>
      <dgm:t>
        <a:bodyPr/>
        <a:lstStyle/>
        <a:p>
          <a:r>
            <a:rPr lang="el-GR" dirty="0"/>
            <a:t>Έλεγχος της ημερομηνίας υποβολής της αίτησης
</a:t>
          </a:r>
          <a:endParaRPr lang="pl-PL" dirty="0"/>
        </a:p>
      </dgm:t>
    </dgm:pt>
    <dgm:pt modelId="{4DA9B7A9-68F3-4938-AED8-FBB8C04608F2}" type="sibTrans" cxnId="{34285FF8-572F-46B6-8489-7B9F4FEF70E0}">
      <dgm:prSet/>
      <dgm:spPr/>
      <dgm:t>
        <a:bodyPr/>
        <a:lstStyle/>
        <a:p>
          <a:endParaRPr lang="pl-PL"/>
        </a:p>
      </dgm:t>
    </dgm:pt>
    <dgm:pt modelId="{DCFFEBB7-DCC3-40CF-A6E2-48898722458B}" type="parTrans" cxnId="{34285FF8-572F-46B6-8489-7B9F4FEF70E0}">
      <dgm:prSet/>
      <dgm:spPr/>
      <dgm:t>
        <a:bodyPr/>
        <a:lstStyle/>
        <a:p>
          <a:endParaRPr lang="pl-PL"/>
        </a:p>
      </dgm:t>
    </dgm:pt>
    <dgm:pt modelId="{7C4EAD28-1C89-41CA-8991-72F71160BE29}" type="pres">
      <dgm:prSet presAssocID="{E3CF696C-CBAF-4C33-BE63-937E7582CE53}" presName="diagram" presStyleCnt="0">
        <dgm:presLayoutVars>
          <dgm:dir/>
          <dgm:resizeHandles/>
        </dgm:presLayoutVars>
      </dgm:prSet>
      <dgm:spPr/>
    </dgm:pt>
    <dgm:pt modelId="{67D97F92-3834-4E2C-8B21-528C96A13A92}" type="pres">
      <dgm:prSet presAssocID="{6AE5E6C3-C185-403A-9542-57B335F31269}" presName="firstNode" presStyleLbl="node1" presStyleIdx="0" presStyleCnt="7">
        <dgm:presLayoutVars>
          <dgm:bulletEnabled val="1"/>
        </dgm:presLayoutVars>
      </dgm:prSet>
      <dgm:spPr/>
    </dgm:pt>
    <dgm:pt modelId="{00788CED-9757-4C76-B8A0-1E77F0087F5D}" type="pres">
      <dgm:prSet presAssocID="{B8C89CE5-B1D7-4F64-B5F4-3C5626601B97}" presName="sibTrans" presStyleLbl="sibTrans2D1" presStyleIdx="0" presStyleCnt="6"/>
      <dgm:spPr/>
    </dgm:pt>
    <dgm:pt modelId="{8FE83773-0846-41AC-B007-AE05C0A68B5B}" type="pres">
      <dgm:prSet presAssocID="{45E9EC59-99A6-4E71-BC8D-FE1B3D230FF8}" presName="middleNode" presStyleCnt="0"/>
      <dgm:spPr/>
    </dgm:pt>
    <dgm:pt modelId="{72312B68-BD65-4625-83DA-D035BA6FEAA8}" type="pres">
      <dgm:prSet presAssocID="{45E9EC59-99A6-4E71-BC8D-FE1B3D230FF8}" presName="padding" presStyleLbl="node1" presStyleIdx="0" presStyleCnt="7"/>
      <dgm:spPr/>
    </dgm:pt>
    <dgm:pt modelId="{E46E240E-FE12-4DC3-A14D-7FB22EA2B5DF}" type="pres">
      <dgm:prSet presAssocID="{45E9EC59-99A6-4E71-BC8D-FE1B3D230FF8}" presName="shape" presStyleLbl="node1" presStyleIdx="1" presStyleCnt="7">
        <dgm:presLayoutVars>
          <dgm:bulletEnabled val="1"/>
        </dgm:presLayoutVars>
      </dgm:prSet>
      <dgm:spPr/>
    </dgm:pt>
    <dgm:pt modelId="{B470B36F-4055-42E8-B586-2FEBD23F0E6A}" type="pres">
      <dgm:prSet presAssocID="{4DA9B7A9-68F3-4938-AED8-FBB8C04608F2}" presName="sibTrans" presStyleLbl="sibTrans2D1" presStyleIdx="1" presStyleCnt="6"/>
      <dgm:spPr/>
    </dgm:pt>
    <dgm:pt modelId="{95E1CEB9-1D12-483C-919B-6967FC52F6C1}" type="pres">
      <dgm:prSet presAssocID="{6199FF89-52E0-4308-8CD4-E4AC13E1432B}" presName="middleNode" presStyleCnt="0"/>
      <dgm:spPr/>
    </dgm:pt>
    <dgm:pt modelId="{727AD6B3-8886-4559-A886-C2CD9F82B3D8}" type="pres">
      <dgm:prSet presAssocID="{6199FF89-52E0-4308-8CD4-E4AC13E1432B}" presName="padding" presStyleLbl="node1" presStyleIdx="1" presStyleCnt="7"/>
      <dgm:spPr/>
    </dgm:pt>
    <dgm:pt modelId="{2CC59C3C-DF60-4340-8B78-C80E0F3CF2E6}" type="pres">
      <dgm:prSet presAssocID="{6199FF89-52E0-4308-8CD4-E4AC13E1432B}" presName="shape" presStyleLbl="node1" presStyleIdx="2" presStyleCnt="7">
        <dgm:presLayoutVars>
          <dgm:bulletEnabled val="1"/>
        </dgm:presLayoutVars>
      </dgm:prSet>
      <dgm:spPr/>
    </dgm:pt>
    <dgm:pt modelId="{64D8BECD-4B96-4399-AE20-E65219F870AB}" type="pres">
      <dgm:prSet presAssocID="{34911CB9-58FB-483B-9DEE-F3D622E945EE}" presName="sibTrans" presStyleLbl="sibTrans2D1" presStyleIdx="2" presStyleCnt="6"/>
      <dgm:spPr/>
    </dgm:pt>
    <dgm:pt modelId="{D539DABF-40CB-40A8-A75E-22733F896A6C}" type="pres">
      <dgm:prSet presAssocID="{010F43C3-D534-47DF-9108-1A93219C388C}" presName="middleNode" presStyleCnt="0"/>
      <dgm:spPr/>
    </dgm:pt>
    <dgm:pt modelId="{61E9FE17-B126-46E1-A0A6-423B03F7D56B}" type="pres">
      <dgm:prSet presAssocID="{010F43C3-D534-47DF-9108-1A93219C388C}" presName="padding" presStyleLbl="node1" presStyleIdx="2" presStyleCnt="7"/>
      <dgm:spPr/>
    </dgm:pt>
    <dgm:pt modelId="{F1FC68AC-4229-41FC-9208-7C66AA377C39}" type="pres">
      <dgm:prSet presAssocID="{010F43C3-D534-47DF-9108-1A93219C388C}" presName="shape" presStyleLbl="node1" presStyleIdx="3" presStyleCnt="7">
        <dgm:presLayoutVars>
          <dgm:bulletEnabled val="1"/>
        </dgm:presLayoutVars>
      </dgm:prSet>
      <dgm:spPr/>
    </dgm:pt>
    <dgm:pt modelId="{D9C56D86-69B4-4548-9410-E9F932F5200E}" type="pres">
      <dgm:prSet presAssocID="{EC862890-FE25-42D8-A86B-9713870B0101}" presName="sibTrans" presStyleLbl="sibTrans2D1" presStyleIdx="3" presStyleCnt="6"/>
      <dgm:spPr/>
    </dgm:pt>
    <dgm:pt modelId="{992A68A5-0B1E-49CC-A18D-A3560801FB62}" type="pres">
      <dgm:prSet presAssocID="{0CC7E4F9-B654-4EE0-922E-11930EDB6814}" presName="middleNode" presStyleCnt="0"/>
      <dgm:spPr/>
    </dgm:pt>
    <dgm:pt modelId="{A918627F-01CD-4551-BD7E-1FA05AC34B0F}" type="pres">
      <dgm:prSet presAssocID="{0CC7E4F9-B654-4EE0-922E-11930EDB6814}" presName="padding" presStyleLbl="node1" presStyleIdx="3" presStyleCnt="7"/>
      <dgm:spPr/>
    </dgm:pt>
    <dgm:pt modelId="{2A9A8A80-56EF-44FC-8D5B-BD92FBC1E6C2}" type="pres">
      <dgm:prSet presAssocID="{0CC7E4F9-B654-4EE0-922E-11930EDB6814}" presName="shape" presStyleLbl="node1" presStyleIdx="4" presStyleCnt="7">
        <dgm:presLayoutVars>
          <dgm:bulletEnabled val="1"/>
        </dgm:presLayoutVars>
      </dgm:prSet>
      <dgm:spPr/>
    </dgm:pt>
    <dgm:pt modelId="{7FBB8CB6-B88E-41E0-BAE7-0D769A2D6F40}" type="pres">
      <dgm:prSet presAssocID="{9B6508B4-6EC1-44A0-889D-A31E40CEDE2A}" presName="sibTrans" presStyleLbl="sibTrans2D1" presStyleIdx="4" presStyleCnt="6"/>
      <dgm:spPr/>
    </dgm:pt>
    <dgm:pt modelId="{6C170F90-3DA7-4BD1-9E27-CE6BEE58704B}" type="pres">
      <dgm:prSet presAssocID="{2BECD612-4ED6-4463-BAF4-332C41911933}" presName="middleNode" presStyleCnt="0"/>
      <dgm:spPr/>
    </dgm:pt>
    <dgm:pt modelId="{32908B3D-5949-4875-B3A1-182B1E2E2560}" type="pres">
      <dgm:prSet presAssocID="{2BECD612-4ED6-4463-BAF4-332C41911933}" presName="padding" presStyleLbl="node1" presStyleIdx="4" presStyleCnt="7"/>
      <dgm:spPr/>
    </dgm:pt>
    <dgm:pt modelId="{E382C85B-B326-4FC5-9D09-DFDC8CA3B2D9}" type="pres">
      <dgm:prSet presAssocID="{2BECD612-4ED6-4463-BAF4-332C41911933}" presName="shape" presStyleLbl="node1" presStyleIdx="5" presStyleCnt="7">
        <dgm:presLayoutVars>
          <dgm:bulletEnabled val="1"/>
        </dgm:presLayoutVars>
      </dgm:prSet>
      <dgm:spPr/>
    </dgm:pt>
    <dgm:pt modelId="{B9A8315C-F9E2-4344-A306-E687416D4C9F}" type="pres">
      <dgm:prSet presAssocID="{B204FD9E-E63B-4C80-93C0-821C3FBDAC60}" presName="sibTrans" presStyleLbl="sibTrans2D1" presStyleIdx="5" presStyleCnt="6"/>
      <dgm:spPr/>
    </dgm:pt>
    <dgm:pt modelId="{C040AB70-DD54-4979-BBCE-EEAA5D4C914B}" type="pres">
      <dgm:prSet presAssocID="{FA51B708-57A8-4293-9C52-0FD2A8F743BC}" presName="lastNode" presStyleLbl="node1" presStyleIdx="6" presStyleCnt="7">
        <dgm:presLayoutVars>
          <dgm:bulletEnabled val="1"/>
        </dgm:presLayoutVars>
      </dgm:prSet>
      <dgm:spPr/>
    </dgm:pt>
  </dgm:ptLst>
  <dgm:cxnLst>
    <dgm:cxn modelId="{20053E04-BEA2-4CB5-9793-7DEACBA32D58}" srcId="{E3CF696C-CBAF-4C33-BE63-937E7582CE53}" destId="{2BECD612-4ED6-4463-BAF4-332C41911933}" srcOrd="5" destOrd="0" parTransId="{4CE364C2-BA32-48E6-88D8-26CBA3860FF6}" sibTransId="{B204FD9E-E63B-4C80-93C0-821C3FBDAC60}"/>
    <dgm:cxn modelId="{6ABA4126-595F-44CA-B4B7-0137B938F280}" type="presOf" srcId="{0CC7E4F9-B654-4EE0-922E-11930EDB6814}" destId="{2A9A8A80-56EF-44FC-8D5B-BD92FBC1E6C2}" srcOrd="0" destOrd="0" presId="urn:microsoft.com/office/officeart/2005/8/layout/bProcess2"/>
    <dgm:cxn modelId="{A69F3227-3798-45F2-8B3F-9D592B400156}" type="presOf" srcId="{9B6508B4-6EC1-44A0-889D-A31E40CEDE2A}" destId="{7FBB8CB6-B88E-41E0-BAE7-0D769A2D6F40}" srcOrd="0" destOrd="0" presId="urn:microsoft.com/office/officeart/2005/8/layout/bProcess2"/>
    <dgm:cxn modelId="{310FDC2A-B350-4FBE-B830-DCEDC72FE346}" srcId="{E3CF696C-CBAF-4C33-BE63-937E7582CE53}" destId="{0CC7E4F9-B654-4EE0-922E-11930EDB6814}" srcOrd="4" destOrd="0" parTransId="{C7D9ADEE-FAE5-40AC-A207-63E488905D0D}" sibTransId="{9B6508B4-6EC1-44A0-889D-A31E40CEDE2A}"/>
    <dgm:cxn modelId="{F1EEA12C-76BE-45C6-98D1-52FBFF3774DE}" type="presOf" srcId="{6199FF89-52E0-4308-8CD4-E4AC13E1432B}" destId="{2CC59C3C-DF60-4340-8B78-C80E0F3CF2E6}" srcOrd="0" destOrd="0" presId="urn:microsoft.com/office/officeart/2005/8/layout/bProcess2"/>
    <dgm:cxn modelId="{7AA74532-AD9A-49BB-89DA-FB2816050BAA}" srcId="{E3CF696C-CBAF-4C33-BE63-937E7582CE53}" destId="{010F43C3-D534-47DF-9108-1A93219C388C}" srcOrd="3" destOrd="0" parTransId="{910524C1-4021-4DCA-A4D2-DCA33C3CBD57}" sibTransId="{EC862890-FE25-42D8-A86B-9713870B0101}"/>
    <dgm:cxn modelId="{B10BB539-2EB6-4AD5-B259-345769C8AD5E}" srcId="{E3CF696C-CBAF-4C33-BE63-937E7582CE53}" destId="{6AE5E6C3-C185-403A-9542-57B335F31269}" srcOrd="0" destOrd="0" parTransId="{672F9740-1B8F-4FE1-9E86-89AE0AD31239}" sibTransId="{B8C89CE5-B1D7-4F64-B5F4-3C5626601B97}"/>
    <dgm:cxn modelId="{22ABA550-A2FA-4CED-A6A2-F6EBE87EB476}" type="presOf" srcId="{B8C89CE5-B1D7-4F64-B5F4-3C5626601B97}" destId="{00788CED-9757-4C76-B8A0-1E77F0087F5D}" srcOrd="0" destOrd="0" presId="urn:microsoft.com/office/officeart/2005/8/layout/bProcess2"/>
    <dgm:cxn modelId="{EED94173-915F-4FFC-AD21-DFA53B41D89E}" type="presOf" srcId="{010F43C3-D534-47DF-9108-1A93219C388C}" destId="{F1FC68AC-4229-41FC-9208-7C66AA377C39}" srcOrd="0" destOrd="0" presId="urn:microsoft.com/office/officeart/2005/8/layout/bProcess2"/>
    <dgm:cxn modelId="{DCAE9373-2073-4333-B757-5BB3BBF5E6F9}" type="presOf" srcId="{4DA9B7A9-68F3-4938-AED8-FBB8C04608F2}" destId="{B470B36F-4055-42E8-B586-2FEBD23F0E6A}" srcOrd="0" destOrd="0" presId="urn:microsoft.com/office/officeart/2005/8/layout/bProcess2"/>
    <dgm:cxn modelId="{2B070C76-7A01-4CA6-B433-3ED3774AD7AF}" type="presOf" srcId="{E3CF696C-CBAF-4C33-BE63-937E7582CE53}" destId="{7C4EAD28-1C89-41CA-8991-72F71160BE29}" srcOrd="0" destOrd="0" presId="urn:microsoft.com/office/officeart/2005/8/layout/bProcess2"/>
    <dgm:cxn modelId="{01921E7E-CF63-479F-83AD-D7B54526AB15}" srcId="{E3CF696C-CBAF-4C33-BE63-937E7582CE53}" destId="{FA51B708-57A8-4293-9C52-0FD2A8F743BC}" srcOrd="6" destOrd="0" parTransId="{7CC00955-FB55-4A04-9F39-BD61D61CF74F}" sibTransId="{29D5E9DE-0E2E-4EB2-A48E-4A50812E1FBB}"/>
    <dgm:cxn modelId="{A63A6180-E0CB-4CA2-A32C-2A93DAB0EDC4}" type="presOf" srcId="{34911CB9-58FB-483B-9DEE-F3D622E945EE}" destId="{64D8BECD-4B96-4399-AE20-E65219F870AB}" srcOrd="0" destOrd="0" presId="urn:microsoft.com/office/officeart/2005/8/layout/bProcess2"/>
    <dgm:cxn modelId="{CC60A281-95A0-489D-AA4C-22C09748D11C}" type="presOf" srcId="{B204FD9E-E63B-4C80-93C0-821C3FBDAC60}" destId="{B9A8315C-F9E2-4344-A306-E687416D4C9F}" srcOrd="0" destOrd="0" presId="urn:microsoft.com/office/officeart/2005/8/layout/bProcess2"/>
    <dgm:cxn modelId="{85A2DA8C-9CE3-49EA-A382-F8B4F792E5E6}" type="presOf" srcId="{45E9EC59-99A6-4E71-BC8D-FE1B3D230FF8}" destId="{E46E240E-FE12-4DC3-A14D-7FB22EA2B5DF}" srcOrd="0" destOrd="0" presId="urn:microsoft.com/office/officeart/2005/8/layout/bProcess2"/>
    <dgm:cxn modelId="{7CBD7299-AAC1-4786-B7E0-DF35915F84AA}" type="presOf" srcId="{2BECD612-4ED6-4463-BAF4-332C41911933}" destId="{E382C85B-B326-4FC5-9D09-DFDC8CA3B2D9}" srcOrd="0" destOrd="0" presId="urn:microsoft.com/office/officeart/2005/8/layout/bProcess2"/>
    <dgm:cxn modelId="{06D1AFB6-8E6A-4322-9291-7C07E0534944}" type="presOf" srcId="{FA51B708-57A8-4293-9C52-0FD2A8F743BC}" destId="{C040AB70-DD54-4979-BBCE-EEAA5D4C914B}" srcOrd="0" destOrd="0" presId="urn:microsoft.com/office/officeart/2005/8/layout/bProcess2"/>
    <dgm:cxn modelId="{F6130CC2-6871-450A-A54B-C10DEB734983}" type="presOf" srcId="{6AE5E6C3-C185-403A-9542-57B335F31269}" destId="{67D97F92-3834-4E2C-8B21-528C96A13A92}" srcOrd="0" destOrd="0" presId="urn:microsoft.com/office/officeart/2005/8/layout/bProcess2"/>
    <dgm:cxn modelId="{4A847DD8-D0CA-4217-9EF9-695490B23F43}" srcId="{E3CF696C-CBAF-4C33-BE63-937E7582CE53}" destId="{6199FF89-52E0-4308-8CD4-E4AC13E1432B}" srcOrd="2" destOrd="0" parTransId="{7B2E335F-4A8F-4979-85A9-F4157CFF8391}" sibTransId="{34911CB9-58FB-483B-9DEE-F3D622E945EE}"/>
    <dgm:cxn modelId="{4A607BF5-7439-453B-8E4A-B9AE12FFEF97}" type="presOf" srcId="{EC862890-FE25-42D8-A86B-9713870B0101}" destId="{D9C56D86-69B4-4548-9410-E9F932F5200E}" srcOrd="0" destOrd="0" presId="urn:microsoft.com/office/officeart/2005/8/layout/bProcess2"/>
    <dgm:cxn modelId="{34285FF8-572F-46B6-8489-7B9F4FEF70E0}" srcId="{E3CF696C-CBAF-4C33-BE63-937E7582CE53}" destId="{45E9EC59-99A6-4E71-BC8D-FE1B3D230FF8}" srcOrd="1" destOrd="0" parTransId="{DCFFEBB7-DCC3-40CF-A6E2-48898722458B}" sibTransId="{4DA9B7A9-68F3-4938-AED8-FBB8C04608F2}"/>
    <dgm:cxn modelId="{57099760-6AA5-42CB-9816-5997EE3FE0CE}" type="presParOf" srcId="{7C4EAD28-1C89-41CA-8991-72F71160BE29}" destId="{67D97F92-3834-4E2C-8B21-528C96A13A92}" srcOrd="0" destOrd="0" presId="urn:microsoft.com/office/officeart/2005/8/layout/bProcess2"/>
    <dgm:cxn modelId="{44C69E6D-E7A2-4743-8763-5B26776AC022}" type="presParOf" srcId="{7C4EAD28-1C89-41CA-8991-72F71160BE29}" destId="{00788CED-9757-4C76-B8A0-1E77F0087F5D}" srcOrd="1" destOrd="0" presId="urn:microsoft.com/office/officeart/2005/8/layout/bProcess2"/>
    <dgm:cxn modelId="{A43B5622-E284-4DCB-8A58-313E301552C2}" type="presParOf" srcId="{7C4EAD28-1C89-41CA-8991-72F71160BE29}" destId="{8FE83773-0846-41AC-B007-AE05C0A68B5B}" srcOrd="2" destOrd="0" presId="urn:microsoft.com/office/officeart/2005/8/layout/bProcess2"/>
    <dgm:cxn modelId="{40F20231-A0DE-46B6-BFF6-D16113AA6E66}" type="presParOf" srcId="{8FE83773-0846-41AC-B007-AE05C0A68B5B}" destId="{72312B68-BD65-4625-83DA-D035BA6FEAA8}" srcOrd="0" destOrd="0" presId="urn:microsoft.com/office/officeart/2005/8/layout/bProcess2"/>
    <dgm:cxn modelId="{F024A893-430D-4C50-9643-27552A9BC6E0}" type="presParOf" srcId="{8FE83773-0846-41AC-B007-AE05C0A68B5B}" destId="{E46E240E-FE12-4DC3-A14D-7FB22EA2B5DF}" srcOrd="1" destOrd="0" presId="urn:microsoft.com/office/officeart/2005/8/layout/bProcess2"/>
    <dgm:cxn modelId="{7CC30049-6A3F-4B8B-9625-4FEE2AD3A51C}" type="presParOf" srcId="{7C4EAD28-1C89-41CA-8991-72F71160BE29}" destId="{B470B36F-4055-42E8-B586-2FEBD23F0E6A}" srcOrd="3" destOrd="0" presId="urn:microsoft.com/office/officeart/2005/8/layout/bProcess2"/>
    <dgm:cxn modelId="{7C516061-79B7-4E20-BD7A-0201DA0A1C36}" type="presParOf" srcId="{7C4EAD28-1C89-41CA-8991-72F71160BE29}" destId="{95E1CEB9-1D12-483C-919B-6967FC52F6C1}" srcOrd="4" destOrd="0" presId="urn:microsoft.com/office/officeart/2005/8/layout/bProcess2"/>
    <dgm:cxn modelId="{E0CB6554-6ABC-4762-960B-6FF08C527EBD}" type="presParOf" srcId="{95E1CEB9-1D12-483C-919B-6967FC52F6C1}" destId="{727AD6B3-8886-4559-A886-C2CD9F82B3D8}" srcOrd="0" destOrd="0" presId="urn:microsoft.com/office/officeart/2005/8/layout/bProcess2"/>
    <dgm:cxn modelId="{66BA6041-35B7-435D-8F14-5E6B72381113}" type="presParOf" srcId="{95E1CEB9-1D12-483C-919B-6967FC52F6C1}" destId="{2CC59C3C-DF60-4340-8B78-C80E0F3CF2E6}" srcOrd="1" destOrd="0" presId="urn:microsoft.com/office/officeart/2005/8/layout/bProcess2"/>
    <dgm:cxn modelId="{CF944E3D-526B-42CC-ABAD-070FF8715D40}" type="presParOf" srcId="{7C4EAD28-1C89-41CA-8991-72F71160BE29}" destId="{64D8BECD-4B96-4399-AE20-E65219F870AB}" srcOrd="5" destOrd="0" presId="urn:microsoft.com/office/officeart/2005/8/layout/bProcess2"/>
    <dgm:cxn modelId="{8565AD5A-4B01-421D-9CD3-F36CD5E1D8BC}" type="presParOf" srcId="{7C4EAD28-1C89-41CA-8991-72F71160BE29}" destId="{D539DABF-40CB-40A8-A75E-22733F896A6C}" srcOrd="6" destOrd="0" presId="urn:microsoft.com/office/officeart/2005/8/layout/bProcess2"/>
    <dgm:cxn modelId="{488307FD-05FB-4E34-A93A-2C366AF5A69F}" type="presParOf" srcId="{D539DABF-40CB-40A8-A75E-22733F896A6C}" destId="{61E9FE17-B126-46E1-A0A6-423B03F7D56B}" srcOrd="0" destOrd="0" presId="urn:microsoft.com/office/officeart/2005/8/layout/bProcess2"/>
    <dgm:cxn modelId="{67A93F1A-47ED-45B7-A4E7-A047427BDF67}" type="presParOf" srcId="{D539DABF-40CB-40A8-A75E-22733F896A6C}" destId="{F1FC68AC-4229-41FC-9208-7C66AA377C39}" srcOrd="1" destOrd="0" presId="urn:microsoft.com/office/officeart/2005/8/layout/bProcess2"/>
    <dgm:cxn modelId="{B073FE37-3369-42D2-96FF-49C2CAF86F51}" type="presParOf" srcId="{7C4EAD28-1C89-41CA-8991-72F71160BE29}" destId="{D9C56D86-69B4-4548-9410-E9F932F5200E}" srcOrd="7" destOrd="0" presId="urn:microsoft.com/office/officeart/2005/8/layout/bProcess2"/>
    <dgm:cxn modelId="{384FA21A-0A33-4C34-8B16-6326A712F817}" type="presParOf" srcId="{7C4EAD28-1C89-41CA-8991-72F71160BE29}" destId="{992A68A5-0B1E-49CC-A18D-A3560801FB62}" srcOrd="8" destOrd="0" presId="urn:microsoft.com/office/officeart/2005/8/layout/bProcess2"/>
    <dgm:cxn modelId="{2878099B-C83E-4EAB-9465-69E135603847}" type="presParOf" srcId="{992A68A5-0B1E-49CC-A18D-A3560801FB62}" destId="{A918627F-01CD-4551-BD7E-1FA05AC34B0F}" srcOrd="0" destOrd="0" presId="urn:microsoft.com/office/officeart/2005/8/layout/bProcess2"/>
    <dgm:cxn modelId="{7514B40B-3A72-423E-8C2C-95C5CB839647}" type="presParOf" srcId="{992A68A5-0B1E-49CC-A18D-A3560801FB62}" destId="{2A9A8A80-56EF-44FC-8D5B-BD92FBC1E6C2}" srcOrd="1" destOrd="0" presId="urn:microsoft.com/office/officeart/2005/8/layout/bProcess2"/>
    <dgm:cxn modelId="{919BAE37-90F9-41E5-8BC8-851A4DB3919A}" type="presParOf" srcId="{7C4EAD28-1C89-41CA-8991-72F71160BE29}" destId="{7FBB8CB6-B88E-41E0-BAE7-0D769A2D6F40}" srcOrd="9" destOrd="0" presId="urn:microsoft.com/office/officeart/2005/8/layout/bProcess2"/>
    <dgm:cxn modelId="{65DC01DF-B78E-4D49-AD41-A549052107BB}" type="presParOf" srcId="{7C4EAD28-1C89-41CA-8991-72F71160BE29}" destId="{6C170F90-3DA7-4BD1-9E27-CE6BEE58704B}" srcOrd="10" destOrd="0" presId="urn:microsoft.com/office/officeart/2005/8/layout/bProcess2"/>
    <dgm:cxn modelId="{2CCB93C2-F45B-4FE9-89E2-426504D39688}" type="presParOf" srcId="{6C170F90-3DA7-4BD1-9E27-CE6BEE58704B}" destId="{32908B3D-5949-4875-B3A1-182B1E2E2560}" srcOrd="0" destOrd="0" presId="urn:microsoft.com/office/officeart/2005/8/layout/bProcess2"/>
    <dgm:cxn modelId="{F9B8CDAE-9FD6-45FE-AFBC-FD823FFD1217}" type="presParOf" srcId="{6C170F90-3DA7-4BD1-9E27-CE6BEE58704B}" destId="{E382C85B-B326-4FC5-9D09-DFDC8CA3B2D9}" srcOrd="1" destOrd="0" presId="urn:microsoft.com/office/officeart/2005/8/layout/bProcess2"/>
    <dgm:cxn modelId="{F3B328B9-DB7B-41A2-B562-D6EAA792C996}" type="presParOf" srcId="{7C4EAD28-1C89-41CA-8991-72F71160BE29}" destId="{B9A8315C-F9E2-4344-A306-E687416D4C9F}" srcOrd="11" destOrd="0" presId="urn:microsoft.com/office/officeart/2005/8/layout/bProcess2"/>
    <dgm:cxn modelId="{67E1BF3D-B8B4-4DFF-953F-B45F1DA698D6}" type="presParOf" srcId="{7C4EAD28-1C89-41CA-8991-72F71160BE29}" destId="{C040AB70-DD54-4979-BBCE-EEAA5D4C914B}" srcOrd="1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6721EE-5A2A-4641-A14A-45FE006A706E}" type="doc">
      <dgm:prSet loTypeId="urn:microsoft.com/office/officeart/2008/layout/AlternatingHexagons" loCatId="" qsTypeId="urn:microsoft.com/office/officeart/2005/8/quickstyle/simple4" qsCatId="simple" csTypeId="urn:microsoft.com/office/officeart/2005/8/colors/colorful1" csCatId="colorful" phldr="1"/>
      <dgm:spPr/>
      <dgm:t>
        <a:bodyPr/>
        <a:lstStyle/>
        <a:p>
          <a:endParaRPr lang="pl-PL"/>
        </a:p>
      </dgm:t>
    </dgm:pt>
    <dgm:pt modelId="{81CC1EF3-F273-6B4F-B7E4-70ECB0F552B3}">
      <dgm:prSet phldrT="[Tekst]"/>
      <dgm:spPr/>
      <dgm:t>
        <a:bodyPr/>
        <a:lstStyle/>
        <a:p>
          <a:r>
            <a:rPr lang="el-GR" dirty="0"/>
            <a:t>Επιδοτήσεις
</a:t>
          </a:r>
          <a:endParaRPr lang="pl-PL" dirty="0"/>
        </a:p>
      </dgm:t>
    </dgm:pt>
    <dgm:pt modelId="{B1D3BAD0-0CF9-064E-A7C9-C82A118FF2FA}" type="parTrans" cxnId="{2A6C1368-2AC4-1241-82E5-0F5CE1FD90A1}">
      <dgm:prSet/>
      <dgm:spPr/>
      <dgm:t>
        <a:bodyPr/>
        <a:lstStyle/>
        <a:p>
          <a:endParaRPr lang="pl-PL"/>
        </a:p>
      </dgm:t>
    </dgm:pt>
    <dgm:pt modelId="{9405732C-3CDA-F54B-A3CC-A58F1E5C7BB8}" type="sibTrans" cxnId="{2A6C1368-2AC4-1241-82E5-0F5CE1FD90A1}">
      <dgm:prSet/>
      <dgm:spPr/>
      <dgm:t>
        <a:bodyPr/>
        <a:lstStyle/>
        <a:p>
          <a:endParaRPr lang="pl-PL"/>
        </a:p>
      </dgm:t>
    </dgm:pt>
    <dgm:pt modelId="{E83024BF-3061-284A-9D5C-D451889EC7E8}">
      <dgm:prSet phldrT="[Tekst]"/>
      <dgm:spPr/>
      <dgm:t>
        <a:bodyPr/>
        <a:lstStyle/>
        <a:p>
          <a:r>
            <a:rPr lang="el-GR" dirty="0"/>
            <a:t>Δάνεια</a:t>
          </a:r>
          <a:endParaRPr lang="pl-PL" dirty="0"/>
        </a:p>
      </dgm:t>
    </dgm:pt>
    <dgm:pt modelId="{2E5F9E2B-A608-6F43-97C7-4ABF06D445F9}" type="parTrans" cxnId="{C67801F7-FC1C-C748-924E-B2E51B25B4C0}">
      <dgm:prSet/>
      <dgm:spPr/>
      <dgm:t>
        <a:bodyPr/>
        <a:lstStyle/>
        <a:p>
          <a:endParaRPr lang="pl-PL"/>
        </a:p>
      </dgm:t>
    </dgm:pt>
    <dgm:pt modelId="{3B53CB86-71FA-FE46-B148-406120775576}" type="sibTrans" cxnId="{C67801F7-FC1C-C748-924E-B2E51B25B4C0}">
      <dgm:prSet/>
      <dgm:spPr/>
      <dgm:t>
        <a:bodyPr/>
        <a:lstStyle/>
        <a:p>
          <a:endParaRPr lang="pl-PL"/>
        </a:p>
      </dgm:t>
    </dgm:pt>
    <dgm:pt modelId="{98F78855-DFA4-0646-AC45-49C5A470475F}">
      <dgm:prSet phldrT="[Tekst]"/>
      <dgm:spPr/>
      <dgm:t>
        <a:bodyPr/>
        <a:lstStyle/>
        <a:p>
          <a:r>
            <a:rPr lang="el-GR" dirty="0"/>
            <a:t>Ελάφρυνση δαπανών
</a:t>
          </a:r>
          <a:endParaRPr lang="pl-PL" dirty="0"/>
        </a:p>
      </dgm:t>
    </dgm:pt>
    <dgm:pt modelId="{7D33A5FB-8134-6E43-AAEC-E5B3003D98AF}" type="parTrans" cxnId="{6BA209DE-0AF6-C448-BAED-A7EB4C1A80CF}">
      <dgm:prSet/>
      <dgm:spPr/>
      <dgm:t>
        <a:bodyPr/>
        <a:lstStyle/>
        <a:p>
          <a:endParaRPr lang="pl-PL"/>
        </a:p>
      </dgm:t>
    </dgm:pt>
    <dgm:pt modelId="{5278AC5A-84F4-1846-A8EC-7D5A80C3F932}" type="sibTrans" cxnId="{6BA209DE-0AF6-C448-BAED-A7EB4C1A80CF}">
      <dgm:prSet/>
      <dgm:spPr/>
      <dgm:t>
        <a:bodyPr/>
        <a:lstStyle/>
        <a:p>
          <a:endParaRPr lang="pl-PL"/>
        </a:p>
      </dgm:t>
    </dgm:pt>
    <dgm:pt modelId="{2588FE0E-0E13-E840-B97D-9EF81B2B7C9B}">
      <dgm:prSet phldrT="[Tekst]"/>
      <dgm:spPr/>
      <dgm:t>
        <a:bodyPr/>
        <a:lstStyle/>
        <a:p>
          <a:r>
            <a:rPr lang="el-GR" dirty="0"/>
            <a:t>Φορολογικές ελαφρύνσεις 
</a:t>
          </a:r>
          <a:endParaRPr lang="pl-PL" dirty="0"/>
        </a:p>
      </dgm:t>
    </dgm:pt>
    <dgm:pt modelId="{66B1C24E-637D-6D4C-9D11-7FCE36AA1CF4}" type="parTrans" cxnId="{8F622583-5498-3847-BF7D-08ED1C15DFD2}">
      <dgm:prSet/>
      <dgm:spPr/>
      <dgm:t>
        <a:bodyPr/>
        <a:lstStyle/>
        <a:p>
          <a:endParaRPr lang="pl-PL"/>
        </a:p>
      </dgm:t>
    </dgm:pt>
    <dgm:pt modelId="{88F730B8-0EA3-D842-BDFD-3E1992E38869}" type="sibTrans" cxnId="{8F622583-5498-3847-BF7D-08ED1C15DFD2}">
      <dgm:prSet/>
      <dgm:spPr/>
      <dgm:t>
        <a:bodyPr/>
        <a:lstStyle/>
        <a:p>
          <a:endParaRPr lang="pl-PL"/>
        </a:p>
      </dgm:t>
    </dgm:pt>
    <dgm:pt modelId="{03B230C3-4575-9C4E-8EF1-CA4FB5918F15}">
      <dgm:prSet phldrT="[Tekst]"/>
      <dgm:spPr/>
      <dgm:t>
        <a:bodyPr/>
        <a:lstStyle/>
        <a:p>
          <a:r>
            <a:rPr lang="el-GR" dirty="0"/>
            <a:t>Αναβολή προθεσμιών 
</a:t>
          </a:r>
          <a:endParaRPr lang="pl-PL" dirty="0"/>
        </a:p>
      </dgm:t>
    </dgm:pt>
    <dgm:pt modelId="{3575BF10-E923-1941-BDD0-036ACDA8DC50}" type="parTrans" cxnId="{200C0436-9908-6346-98EF-0173793CE7C9}">
      <dgm:prSet/>
      <dgm:spPr/>
      <dgm:t>
        <a:bodyPr/>
        <a:lstStyle/>
        <a:p>
          <a:endParaRPr lang="pl-PL"/>
        </a:p>
      </dgm:t>
    </dgm:pt>
    <dgm:pt modelId="{F48FB383-E1AA-394B-B6B5-A76DB1DC65C0}" type="sibTrans" cxnId="{200C0436-9908-6346-98EF-0173793CE7C9}">
      <dgm:prSet/>
      <dgm:spPr/>
      <dgm:t>
        <a:bodyPr/>
        <a:lstStyle/>
        <a:p>
          <a:endParaRPr lang="pl-PL" dirty="0"/>
        </a:p>
      </dgm:t>
    </dgm:pt>
    <dgm:pt modelId="{5C651058-07E7-6545-905C-D586F35DF13E}">
      <dgm:prSet phldrT="[Tekst]"/>
      <dgm:spPr/>
      <dgm:t>
        <a:bodyPr/>
        <a:lstStyle/>
        <a:p>
          <a:r>
            <a:rPr lang="el-GR" dirty="0"/>
            <a:t>Άλλοι μηχανισμοί 
</a:t>
          </a:r>
          <a:endParaRPr lang="pl-PL" dirty="0"/>
        </a:p>
      </dgm:t>
    </dgm:pt>
    <dgm:pt modelId="{F81A031D-AFAF-EA4C-A61B-8241262466EA}" type="sibTrans" cxnId="{4B2A028B-B474-2E4E-B737-37D2F12593CB}">
      <dgm:prSet/>
      <dgm:spPr/>
      <dgm:t>
        <a:bodyPr/>
        <a:lstStyle/>
        <a:p>
          <a:endParaRPr lang="pl-PL"/>
        </a:p>
      </dgm:t>
    </dgm:pt>
    <dgm:pt modelId="{9BFB5718-9E22-BA4B-AF1D-E89B29EE66AE}" type="parTrans" cxnId="{4B2A028B-B474-2E4E-B737-37D2F12593CB}">
      <dgm:prSet/>
      <dgm:spPr/>
      <dgm:t>
        <a:bodyPr/>
        <a:lstStyle/>
        <a:p>
          <a:endParaRPr lang="pl-PL"/>
        </a:p>
      </dgm:t>
    </dgm:pt>
    <dgm:pt modelId="{9B2761D5-900D-D34D-B355-315574E3E93B}" type="pres">
      <dgm:prSet presAssocID="{9F6721EE-5A2A-4641-A14A-45FE006A706E}" presName="Name0" presStyleCnt="0">
        <dgm:presLayoutVars>
          <dgm:chMax/>
          <dgm:chPref/>
          <dgm:dir/>
          <dgm:animLvl val="lvl"/>
        </dgm:presLayoutVars>
      </dgm:prSet>
      <dgm:spPr/>
    </dgm:pt>
    <dgm:pt modelId="{34D58B6D-6CDC-7E4D-9EA8-3B8B8A2B6F8C}" type="pres">
      <dgm:prSet presAssocID="{81CC1EF3-F273-6B4F-B7E4-70ECB0F552B3}" presName="composite" presStyleCnt="0"/>
      <dgm:spPr/>
    </dgm:pt>
    <dgm:pt modelId="{45B18D0F-D2FA-FA42-BC75-57E8B5536477}" type="pres">
      <dgm:prSet presAssocID="{81CC1EF3-F273-6B4F-B7E4-70ECB0F552B3}" presName="Parent1" presStyleLbl="node1" presStyleIdx="0" presStyleCnt="6">
        <dgm:presLayoutVars>
          <dgm:chMax val="1"/>
          <dgm:chPref val="1"/>
          <dgm:bulletEnabled val="1"/>
        </dgm:presLayoutVars>
      </dgm:prSet>
      <dgm:spPr/>
    </dgm:pt>
    <dgm:pt modelId="{C1DE6AA6-EDBB-924C-99AA-D94F898CEDD3}" type="pres">
      <dgm:prSet presAssocID="{81CC1EF3-F273-6B4F-B7E4-70ECB0F552B3}" presName="Childtext1" presStyleLbl="revTx" presStyleIdx="0" presStyleCnt="3">
        <dgm:presLayoutVars>
          <dgm:chMax val="0"/>
          <dgm:chPref val="0"/>
          <dgm:bulletEnabled val="1"/>
        </dgm:presLayoutVars>
      </dgm:prSet>
      <dgm:spPr/>
    </dgm:pt>
    <dgm:pt modelId="{17D1BCCA-171F-C649-A7DA-B57AC00E98FE}" type="pres">
      <dgm:prSet presAssocID="{81CC1EF3-F273-6B4F-B7E4-70ECB0F552B3}" presName="BalanceSpacing" presStyleCnt="0"/>
      <dgm:spPr/>
    </dgm:pt>
    <dgm:pt modelId="{EEC5AC21-5ABA-044C-B817-93389DB438CB}" type="pres">
      <dgm:prSet presAssocID="{81CC1EF3-F273-6B4F-B7E4-70ECB0F552B3}" presName="BalanceSpacing1" presStyleCnt="0"/>
      <dgm:spPr/>
    </dgm:pt>
    <dgm:pt modelId="{E4D7164B-917B-7146-92AD-929F18F8C66A}" type="pres">
      <dgm:prSet presAssocID="{9405732C-3CDA-F54B-A3CC-A58F1E5C7BB8}" presName="Accent1Text" presStyleLbl="node1" presStyleIdx="1" presStyleCnt="6"/>
      <dgm:spPr/>
    </dgm:pt>
    <dgm:pt modelId="{729ABC7C-6B5C-E240-BB51-60B53B5E06FB}" type="pres">
      <dgm:prSet presAssocID="{9405732C-3CDA-F54B-A3CC-A58F1E5C7BB8}" presName="spaceBetweenRectangles" presStyleCnt="0"/>
      <dgm:spPr/>
    </dgm:pt>
    <dgm:pt modelId="{32600C23-7F45-7B40-AE5E-1EAEEECA27AE}" type="pres">
      <dgm:prSet presAssocID="{98F78855-DFA4-0646-AC45-49C5A470475F}" presName="composite" presStyleCnt="0"/>
      <dgm:spPr/>
    </dgm:pt>
    <dgm:pt modelId="{5C51750C-61DA-6A47-A9E9-31D53362E8C4}" type="pres">
      <dgm:prSet presAssocID="{98F78855-DFA4-0646-AC45-49C5A470475F}" presName="Parent1" presStyleLbl="node1" presStyleIdx="2" presStyleCnt="6">
        <dgm:presLayoutVars>
          <dgm:chMax val="1"/>
          <dgm:chPref val="1"/>
          <dgm:bulletEnabled val="1"/>
        </dgm:presLayoutVars>
      </dgm:prSet>
      <dgm:spPr/>
    </dgm:pt>
    <dgm:pt modelId="{E1AB9728-5310-B840-9D5E-E591C77FC287}" type="pres">
      <dgm:prSet presAssocID="{98F78855-DFA4-0646-AC45-49C5A470475F}" presName="Childtext1" presStyleLbl="revTx" presStyleIdx="1" presStyleCnt="3">
        <dgm:presLayoutVars>
          <dgm:chMax val="0"/>
          <dgm:chPref val="0"/>
          <dgm:bulletEnabled val="1"/>
        </dgm:presLayoutVars>
      </dgm:prSet>
      <dgm:spPr/>
    </dgm:pt>
    <dgm:pt modelId="{5C92DC5C-D79E-174B-9A3C-E31135BC4CFB}" type="pres">
      <dgm:prSet presAssocID="{98F78855-DFA4-0646-AC45-49C5A470475F}" presName="BalanceSpacing" presStyleCnt="0"/>
      <dgm:spPr/>
    </dgm:pt>
    <dgm:pt modelId="{A31CDCA0-5E49-FE4A-AC3C-FD5566FA9ECC}" type="pres">
      <dgm:prSet presAssocID="{98F78855-DFA4-0646-AC45-49C5A470475F}" presName="BalanceSpacing1" presStyleCnt="0"/>
      <dgm:spPr/>
    </dgm:pt>
    <dgm:pt modelId="{84E331C4-C400-E641-89B8-CE78EF77CA96}" type="pres">
      <dgm:prSet presAssocID="{5278AC5A-84F4-1846-A8EC-7D5A80C3F932}" presName="Accent1Text" presStyleLbl="node1" presStyleIdx="3" presStyleCnt="6"/>
      <dgm:spPr/>
    </dgm:pt>
    <dgm:pt modelId="{8BA292CC-7D89-8D4A-B835-DAC291F42B6A}" type="pres">
      <dgm:prSet presAssocID="{5278AC5A-84F4-1846-A8EC-7D5A80C3F932}" presName="spaceBetweenRectangles" presStyleCnt="0"/>
      <dgm:spPr/>
    </dgm:pt>
    <dgm:pt modelId="{B3248269-C0F8-3E41-8BEC-D42EBEE0DB3A}" type="pres">
      <dgm:prSet presAssocID="{03B230C3-4575-9C4E-8EF1-CA4FB5918F15}" presName="composite" presStyleCnt="0"/>
      <dgm:spPr/>
    </dgm:pt>
    <dgm:pt modelId="{A5142391-1231-0D43-A829-889EF080C83E}" type="pres">
      <dgm:prSet presAssocID="{03B230C3-4575-9C4E-8EF1-CA4FB5918F15}" presName="Parent1" presStyleLbl="node1" presStyleIdx="4" presStyleCnt="6">
        <dgm:presLayoutVars>
          <dgm:chMax val="1"/>
          <dgm:chPref val="1"/>
          <dgm:bulletEnabled val="1"/>
        </dgm:presLayoutVars>
      </dgm:prSet>
      <dgm:spPr/>
    </dgm:pt>
    <dgm:pt modelId="{A099B402-E2D8-9E44-A9FD-7C1D884D713A}" type="pres">
      <dgm:prSet presAssocID="{03B230C3-4575-9C4E-8EF1-CA4FB5918F15}" presName="Childtext1" presStyleLbl="revTx" presStyleIdx="2" presStyleCnt="3">
        <dgm:presLayoutVars>
          <dgm:chMax val="0"/>
          <dgm:chPref val="0"/>
          <dgm:bulletEnabled val="1"/>
        </dgm:presLayoutVars>
      </dgm:prSet>
      <dgm:spPr/>
    </dgm:pt>
    <dgm:pt modelId="{53B05AAF-3221-BE4E-9793-04056C20034C}" type="pres">
      <dgm:prSet presAssocID="{03B230C3-4575-9C4E-8EF1-CA4FB5918F15}" presName="BalanceSpacing" presStyleCnt="0"/>
      <dgm:spPr/>
    </dgm:pt>
    <dgm:pt modelId="{DDCCAC79-E8FF-6448-8644-93399D07C153}" type="pres">
      <dgm:prSet presAssocID="{03B230C3-4575-9C4E-8EF1-CA4FB5918F15}" presName="BalanceSpacing1" presStyleCnt="0"/>
      <dgm:spPr/>
    </dgm:pt>
    <dgm:pt modelId="{761F687A-C349-2C41-BA2B-190CAC78F265}" type="pres">
      <dgm:prSet presAssocID="{F48FB383-E1AA-394B-B6B5-A76DB1DC65C0}" presName="Accent1Text" presStyleLbl="node1" presStyleIdx="5" presStyleCnt="6"/>
      <dgm:spPr/>
    </dgm:pt>
  </dgm:ptLst>
  <dgm:cxnLst>
    <dgm:cxn modelId="{6B4F2A26-1529-C04B-BF1C-8976D8CA4C8F}" type="presOf" srcId="{03B230C3-4575-9C4E-8EF1-CA4FB5918F15}" destId="{A5142391-1231-0D43-A829-889EF080C83E}" srcOrd="0" destOrd="0" presId="urn:microsoft.com/office/officeart/2008/layout/AlternatingHexagons"/>
    <dgm:cxn modelId="{76CB452F-AA1A-4242-AF58-F83CD3FE4048}" type="presOf" srcId="{9405732C-3CDA-F54B-A3CC-A58F1E5C7BB8}" destId="{E4D7164B-917B-7146-92AD-929F18F8C66A}" srcOrd="0" destOrd="0" presId="urn:microsoft.com/office/officeart/2008/layout/AlternatingHexagons"/>
    <dgm:cxn modelId="{7D35A735-4523-E24B-86A9-2DBAAC1296CF}" type="presOf" srcId="{98F78855-DFA4-0646-AC45-49C5A470475F}" destId="{5C51750C-61DA-6A47-A9E9-31D53362E8C4}" srcOrd="0" destOrd="0" presId="urn:microsoft.com/office/officeart/2008/layout/AlternatingHexagons"/>
    <dgm:cxn modelId="{200C0436-9908-6346-98EF-0173793CE7C9}" srcId="{9F6721EE-5A2A-4641-A14A-45FE006A706E}" destId="{03B230C3-4575-9C4E-8EF1-CA4FB5918F15}" srcOrd="2" destOrd="0" parTransId="{3575BF10-E923-1941-BDD0-036ACDA8DC50}" sibTransId="{F48FB383-E1AA-394B-B6B5-A76DB1DC65C0}"/>
    <dgm:cxn modelId="{CAFE3D3D-D073-2E45-80CB-DA97B7B33873}" type="presOf" srcId="{5278AC5A-84F4-1846-A8EC-7D5A80C3F932}" destId="{84E331C4-C400-E641-89B8-CE78EF77CA96}" srcOrd="0" destOrd="0" presId="urn:microsoft.com/office/officeart/2008/layout/AlternatingHexagons"/>
    <dgm:cxn modelId="{2A6C1368-2AC4-1241-82E5-0F5CE1FD90A1}" srcId="{9F6721EE-5A2A-4641-A14A-45FE006A706E}" destId="{81CC1EF3-F273-6B4F-B7E4-70ECB0F552B3}" srcOrd="0" destOrd="0" parTransId="{B1D3BAD0-0CF9-064E-A7C9-C82A118FF2FA}" sibTransId="{9405732C-3CDA-F54B-A3CC-A58F1E5C7BB8}"/>
    <dgm:cxn modelId="{4D288B69-8AB6-5346-9CC8-97CDDA92DF46}" type="presOf" srcId="{5C651058-07E7-6545-905C-D586F35DF13E}" destId="{A099B402-E2D8-9E44-A9FD-7C1D884D713A}" srcOrd="0" destOrd="0" presId="urn:microsoft.com/office/officeart/2008/layout/AlternatingHexagons"/>
    <dgm:cxn modelId="{F9D9CA7C-62AF-3249-ACE0-63138B258130}" type="presOf" srcId="{2588FE0E-0E13-E840-B97D-9EF81B2B7C9B}" destId="{E1AB9728-5310-B840-9D5E-E591C77FC287}" srcOrd="0" destOrd="0" presId="urn:microsoft.com/office/officeart/2008/layout/AlternatingHexagons"/>
    <dgm:cxn modelId="{8F622583-5498-3847-BF7D-08ED1C15DFD2}" srcId="{98F78855-DFA4-0646-AC45-49C5A470475F}" destId="{2588FE0E-0E13-E840-B97D-9EF81B2B7C9B}" srcOrd="0" destOrd="0" parTransId="{66B1C24E-637D-6D4C-9D11-7FCE36AA1CF4}" sibTransId="{88F730B8-0EA3-D842-BDFD-3E1992E38869}"/>
    <dgm:cxn modelId="{4B2A028B-B474-2E4E-B737-37D2F12593CB}" srcId="{03B230C3-4575-9C4E-8EF1-CA4FB5918F15}" destId="{5C651058-07E7-6545-905C-D586F35DF13E}" srcOrd="0" destOrd="0" parTransId="{9BFB5718-9E22-BA4B-AF1D-E89B29EE66AE}" sibTransId="{F81A031D-AFAF-EA4C-A61B-8241262466EA}"/>
    <dgm:cxn modelId="{EFDE559B-A8A1-064E-B33A-77F4878D4367}" type="presOf" srcId="{81CC1EF3-F273-6B4F-B7E4-70ECB0F552B3}" destId="{45B18D0F-D2FA-FA42-BC75-57E8B5536477}" srcOrd="0" destOrd="0" presId="urn:microsoft.com/office/officeart/2008/layout/AlternatingHexagons"/>
    <dgm:cxn modelId="{4F8B2FD0-7716-5843-9340-C534830D2A87}" type="presOf" srcId="{E83024BF-3061-284A-9D5C-D451889EC7E8}" destId="{C1DE6AA6-EDBB-924C-99AA-D94F898CEDD3}" srcOrd="0" destOrd="0" presId="urn:microsoft.com/office/officeart/2008/layout/AlternatingHexagons"/>
    <dgm:cxn modelId="{6BA209DE-0AF6-C448-BAED-A7EB4C1A80CF}" srcId="{9F6721EE-5A2A-4641-A14A-45FE006A706E}" destId="{98F78855-DFA4-0646-AC45-49C5A470475F}" srcOrd="1" destOrd="0" parTransId="{7D33A5FB-8134-6E43-AAEC-E5B3003D98AF}" sibTransId="{5278AC5A-84F4-1846-A8EC-7D5A80C3F932}"/>
    <dgm:cxn modelId="{765EEAF2-D8BC-EA43-922B-CD954E0E851E}" type="presOf" srcId="{F48FB383-E1AA-394B-B6B5-A76DB1DC65C0}" destId="{761F687A-C349-2C41-BA2B-190CAC78F265}" srcOrd="0" destOrd="0" presId="urn:microsoft.com/office/officeart/2008/layout/AlternatingHexagons"/>
    <dgm:cxn modelId="{C67801F7-FC1C-C748-924E-B2E51B25B4C0}" srcId="{81CC1EF3-F273-6B4F-B7E4-70ECB0F552B3}" destId="{E83024BF-3061-284A-9D5C-D451889EC7E8}" srcOrd="0" destOrd="0" parTransId="{2E5F9E2B-A608-6F43-97C7-4ABF06D445F9}" sibTransId="{3B53CB86-71FA-FE46-B148-406120775576}"/>
    <dgm:cxn modelId="{F8B760FE-1508-A84B-AEDA-DE5F031423FE}" type="presOf" srcId="{9F6721EE-5A2A-4641-A14A-45FE006A706E}" destId="{9B2761D5-900D-D34D-B355-315574E3E93B}" srcOrd="0" destOrd="0" presId="urn:microsoft.com/office/officeart/2008/layout/AlternatingHexagons"/>
    <dgm:cxn modelId="{2FEF7849-8F06-034A-BFA7-C4FD2657FBDF}" type="presParOf" srcId="{9B2761D5-900D-D34D-B355-315574E3E93B}" destId="{34D58B6D-6CDC-7E4D-9EA8-3B8B8A2B6F8C}" srcOrd="0" destOrd="0" presId="urn:microsoft.com/office/officeart/2008/layout/AlternatingHexagons"/>
    <dgm:cxn modelId="{3C624BFE-6682-B444-8074-30577C2B7AFB}" type="presParOf" srcId="{34D58B6D-6CDC-7E4D-9EA8-3B8B8A2B6F8C}" destId="{45B18D0F-D2FA-FA42-BC75-57E8B5536477}" srcOrd="0" destOrd="0" presId="urn:microsoft.com/office/officeart/2008/layout/AlternatingHexagons"/>
    <dgm:cxn modelId="{BE9C942E-0963-8240-85F4-3239C634A6A4}" type="presParOf" srcId="{34D58B6D-6CDC-7E4D-9EA8-3B8B8A2B6F8C}" destId="{C1DE6AA6-EDBB-924C-99AA-D94F898CEDD3}" srcOrd="1" destOrd="0" presId="urn:microsoft.com/office/officeart/2008/layout/AlternatingHexagons"/>
    <dgm:cxn modelId="{58911781-917E-FE4B-9967-C1C13BD6BC1D}" type="presParOf" srcId="{34D58B6D-6CDC-7E4D-9EA8-3B8B8A2B6F8C}" destId="{17D1BCCA-171F-C649-A7DA-B57AC00E98FE}" srcOrd="2" destOrd="0" presId="urn:microsoft.com/office/officeart/2008/layout/AlternatingHexagons"/>
    <dgm:cxn modelId="{8BE93F11-3926-3C4B-9896-C71BF9A7E8E1}" type="presParOf" srcId="{34D58B6D-6CDC-7E4D-9EA8-3B8B8A2B6F8C}" destId="{EEC5AC21-5ABA-044C-B817-93389DB438CB}" srcOrd="3" destOrd="0" presId="urn:microsoft.com/office/officeart/2008/layout/AlternatingHexagons"/>
    <dgm:cxn modelId="{0F5EB7EA-6529-D544-AE16-0544380452D5}" type="presParOf" srcId="{34D58B6D-6CDC-7E4D-9EA8-3B8B8A2B6F8C}" destId="{E4D7164B-917B-7146-92AD-929F18F8C66A}" srcOrd="4" destOrd="0" presId="urn:microsoft.com/office/officeart/2008/layout/AlternatingHexagons"/>
    <dgm:cxn modelId="{3D9A3ACA-F966-0C4D-B601-6157154FD6EC}" type="presParOf" srcId="{9B2761D5-900D-D34D-B355-315574E3E93B}" destId="{729ABC7C-6B5C-E240-BB51-60B53B5E06FB}" srcOrd="1" destOrd="0" presId="urn:microsoft.com/office/officeart/2008/layout/AlternatingHexagons"/>
    <dgm:cxn modelId="{B6446DBC-EDC1-9743-8549-566F9E76D705}" type="presParOf" srcId="{9B2761D5-900D-D34D-B355-315574E3E93B}" destId="{32600C23-7F45-7B40-AE5E-1EAEEECA27AE}" srcOrd="2" destOrd="0" presId="urn:microsoft.com/office/officeart/2008/layout/AlternatingHexagons"/>
    <dgm:cxn modelId="{D5B14E3F-B67C-7440-9220-15DCAC600AB7}" type="presParOf" srcId="{32600C23-7F45-7B40-AE5E-1EAEEECA27AE}" destId="{5C51750C-61DA-6A47-A9E9-31D53362E8C4}" srcOrd="0" destOrd="0" presId="urn:microsoft.com/office/officeart/2008/layout/AlternatingHexagons"/>
    <dgm:cxn modelId="{E824C3FE-D6CF-C342-9D24-6437E153CF1A}" type="presParOf" srcId="{32600C23-7F45-7B40-AE5E-1EAEEECA27AE}" destId="{E1AB9728-5310-B840-9D5E-E591C77FC287}" srcOrd="1" destOrd="0" presId="urn:microsoft.com/office/officeart/2008/layout/AlternatingHexagons"/>
    <dgm:cxn modelId="{9E5F09EC-A047-D043-8246-F5FD81BEDFAC}" type="presParOf" srcId="{32600C23-7F45-7B40-AE5E-1EAEEECA27AE}" destId="{5C92DC5C-D79E-174B-9A3C-E31135BC4CFB}" srcOrd="2" destOrd="0" presId="urn:microsoft.com/office/officeart/2008/layout/AlternatingHexagons"/>
    <dgm:cxn modelId="{9866DEF5-1FEC-524A-BE1D-A899A7C4D1FF}" type="presParOf" srcId="{32600C23-7F45-7B40-AE5E-1EAEEECA27AE}" destId="{A31CDCA0-5E49-FE4A-AC3C-FD5566FA9ECC}" srcOrd="3" destOrd="0" presId="urn:microsoft.com/office/officeart/2008/layout/AlternatingHexagons"/>
    <dgm:cxn modelId="{66610B7A-1CAD-564B-B971-C77EEA1180D5}" type="presParOf" srcId="{32600C23-7F45-7B40-AE5E-1EAEEECA27AE}" destId="{84E331C4-C400-E641-89B8-CE78EF77CA96}" srcOrd="4" destOrd="0" presId="urn:microsoft.com/office/officeart/2008/layout/AlternatingHexagons"/>
    <dgm:cxn modelId="{5F3F8007-1C2C-0549-902A-CAFB28A7FDC6}" type="presParOf" srcId="{9B2761D5-900D-D34D-B355-315574E3E93B}" destId="{8BA292CC-7D89-8D4A-B835-DAC291F42B6A}" srcOrd="3" destOrd="0" presId="urn:microsoft.com/office/officeart/2008/layout/AlternatingHexagons"/>
    <dgm:cxn modelId="{26219810-F35B-C04B-9DC7-BB929C7117ED}" type="presParOf" srcId="{9B2761D5-900D-D34D-B355-315574E3E93B}" destId="{B3248269-C0F8-3E41-8BEC-D42EBEE0DB3A}" srcOrd="4" destOrd="0" presId="urn:microsoft.com/office/officeart/2008/layout/AlternatingHexagons"/>
    <dgm:cxn modelId="{528A10CE-FCF1-A34D-9373-4F85154FD7F2}" type="presParOf" srcId="{B3248269-C0F8-3E41-8BEC-D42EBEE0DB3A}" destId="{A5142391-1231-0D43-A829-889EF080C83E}" srcOrd="0" destOrd="0" presId="urn:microsoft.com/office/officeart/2008/layout/AlternatingHexagons"/>
    <dgm:cxn modelId="{AB6D8212-C326-9644-8A3C-8CFB4AE13266}" type="presParOf" srcId="{B3248269-C0F8-3E41-8BEC-D42EBEE0DB3A}" destId="{A099B402-E2D8-9E44-A9FD-7C1D884D713A}" srcOrd="1" destOrd="0" presId="urn:microsoft.com/office/officeart/2008/layout/AlternatingHexagons"/>
    <dgm:cxn modelId="{29AEE26A-12C4-BE47-A5D7-8888F0941328}" type="presParOf" srcId="{B3248269-C0F8-3E41-8BEC-D42EBEE0DB3A}" destId="{53B05AAF-3221-BE4E-9793-04056C20034C}" srcOrd="2" destOrd="0" presId="urn:microsoft.com/office/officeart/2008/layout/AlternatingHexagons"/>
    <dgm:cxn modelId="{B89E84C5-3071-814E-939A-B49B03E6A599}" type="presParOf" srcId="{B3248269-C0F8-3E41-8BEC-D42EBEE0DB3A}" destId="{DDCCAC79-E8FF-6448-8644-93399D07C153}" srcOrd="3" destOrd="0" presId="urn:microsoft.com/office/officeart/2008/layout/AlternatingHexagons"/>
    <dgm:cxn modelId="{D24172DB-AD81-B747-9BD8-CED944C0C749}" type="presParOf" srcId="{B3248269-C0F8-3E41-8BEC-D42EBEE0DB3A}" destId="{761F687A-C349-2C41-BA2B-190CAC78F26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21194-1E3E-3748-AA97-488D0890ADA9}" type="doc">
      <dgm:prSet loTypeId="urn:microsoft.com/office/officeart/2005/8/layout/radial6" loCatId="" qsTypeId="urn:microsoft.com/office/officeart/2005/8/quickstyle/simple4" qsCatId="simple" csTypeId="urn:microsoft.com/office/officeart/2005/8/colors/colorful3" csCatId="colorful" phldr="1"/>
      <dgm:spPr/>
      <dgm:t>
        <a:bodyPr/>
        <a:lstStyle/>
        <a:p>
          <a:endParaRPr lang="pl-PL"/>
        </a:p>
      </dgm:t>
    </dgm:pt>
    <dgm:pt modelId="{4AD91C45-DBB5-4D47-BED8-16B250A6A99B}">
      <dgm:prSet phldrT="[Tekst]"/>
      <dgm:spPr/>
      <dgm:t>
        <a:bodyPr/>
        <a:lstStyle/>
        <a:p>
          <a:r>
            <a:rPr lang="el-GR" dirty="0"/>
            <a:t>Άλλοι μηχανισμοί 
</a:t>
          </a:r>
          <a:endParaRPr lang="pl-PL" dirty="0"/>
        </a:p>
      </dgm:t>
    </dgm:pt>
    <dgm:pt modelId="{450058FB-BFAD-6E46-8E9F-0CEF1CB17CC2}" type="parTrans" cxnId="{6A35B26B-B09D-5C43-9591-4BF3ACF758B4}">
      <dgm:prSet/>
      <dgm:spPr/>
      <dgm:t>
        <a:bodyPr/>
        <a:lstStyle/>
        <a:p>
          <a:endParaRPr lang="pl-PL"/>
        </a:p>
      </dgm:t>
    </dgm:pt>
    <dgm:pt modelId="{EC43DA6F-72F8-6B4F-803F-7A57AC3E0A47}" type="sibTrans" cxnId="{6A35B26B-B09D-5C43-9591-4BF3ACF758B4}">
      <dgm:prSet/>
      <dgm:spPr/>
      <dgm:t>
        <a:bodyPr/>
        <a:lstStyle/>
        <a:p>
          <a:endParaRPr lang="pl-PL"/>
        </a:p>
      </dgm:t>
    </dgm:pt>
    <dgm:pt modelId="{FFD819F2-7C02-7E41-BC59-67994C6931DF}">
      <dgm:prSet phldrT="[Tekst]" custT="1"/>
      <dgm:spPr/>
      <dgm:t>
        <a:bodyPr/>
        <a:lstStyle/>
        <a:p>
          <a:r>
            <a:rPr lang="el-GR" sz="1200" dirty="0"/>
            <a:t>Εγγυήσεις και υποσχέσεις
</a:t>
          </a:r>
          <a:endParaRPr lang="pl-PL" sz="1200" dirty="0"/>
        </a:p>
      </dgm:t>
    </dgm:pt>
    <dgm:pt modelId="{B8507CB6-1597-424E-ACEA-62800C45DAE5}" type="parTrans" cxnId="{BD016590-7398-4343-8133-E70722850367}">
      <dgm:prSet/>
      <dgm:spPr/>
      <dgm:t>
        <a:bodyPr/>
        <a:lstStyle/>
        <a:p>
          <a:endParaRPr lang="pl-PL"/>
        </a:p>
      </dgm:t>
    </dgm:pt>
    <dgm:pt modelId="{A7859A98-0334-454F-811C-2A185A9A30E2}" type="sibTrans" cxnId="{BD016590-7398-4343-8133-E70722850367}">
      <dgm:prSet/>
      <dgm:spPr/>
      <dgm:t>
        <a:bodyPr/>
        <a:lstStyle/>
        <a:p>
          <a:endParaRPr lang="pl-PL"/>
        </a:p>
      </dgm:t>
    </dgm:pt>
    <dgm:pt modelId="{9CFF0CB0-4EF0-584F-95E4-DF0427F3115C}">
      <dgm:prSet phldrT="[Tekst]" custT="1"/>
      <dgm:spPr/>
      <dgm:t>
        <a:bodyPr/>
        <a:lstStyle/>
        <a:p>
          <a:r>
            <a:rPr lang="el-GR" sz="1200" dirty="0"/>
            <a:t>Πιστωτικές διευκολύνσεις 
</a:t>
          </a:r>
          <a:endParaRPr lang="pl-PL" sz="1200" dirty="0"/>
        </a:p>
      </dgm:t>
    </dgm:pt>
    <dgm:pt modelId="{F5984261-391B-F04E-BF83-5AE305BE05DE}" type="parTrans" cxnId="{807AED9D-196C-794A-B189-EFC23CB710DD}">
      <dgm:prSet/>
      <dgm:spPr/>
      <dgm:t>
        <a:bodyPr/>
        <a:lstStyle/>
        <a:p>
          <a:endParaRPr lang="pl-PL"/>
        </a:p>
      </dgm:t>
    </dgm:pt>
    <dgm:pt modelId="{F3C121E7-620E-CE4E-BFC0-B727CF10D096}" type="sibTrans" cxnId="{807AED9D-196C-794A-B189-EFC23CB710DD}">
      <dgm:prSet/>
      <dgm:spPr/>
      <dgm:t>
        <a:bodyPr/>
        <a:lstStyle/>
        <a:p>
          <a:endParaRPr lang="pl-PL"/>
        </a:p>
      </dgm:t>
    </dgm:pt>
    <dgm:pt modelId="{6AB22150-D342-7647-AD50-4DF40E93DD4D}">
      <dgm:prSet phldrT="[Tekst]" custT="1"/>
      <dgm:spPr/>
      <dgm:t>
        <a:bodyPr/>
        <a:lstStyle/>
        <a:p>
          <a:r>
            <a:rPr lang="el-GR" sz="1200" dirty="0"/>
            <a:t>Νομικές αλλαγές (κατασκευή, ενοικίαση, μεταφορά, εμπόριο)
</a:t>
          </a:r>
          <a:endParaRPr lang="pl-PL" sz="1000" dirty="0"/>
        </a:p>
      </dgm:t>
    </dgm:pt>
    <dgm:pt modelId="{EAB1DBE3-9DA9-7A4A-A4A0-C6636B5370B8}" type="parTrans" cxnId="{DE5F8CFC-4C96-3F4F-96C5-0D317D5DD597}">
      <dgm:prSet/>
      <dgm:spPr/>
      <dgm:t>
        <a:bodyPr/>
        <a:lstStyle/>
        <a:p>
          <a:endParaRPr lang="pl-PL"/>
        </a:p>
      </dgm:t>
    </dgm:pt>
    <dgm:pt modelId="{8206A4F7-6DE2-ED42-8A14-816D1576C4A3}" type="sibTrans" cxnId="{DE5F8CFC-4C96-3F4F-96C5-0D317D5DD597}">
      <dgm:prSet/>
      <dgm:spPr/>
      <dgm:t>
        <a:bodyPr/>
        <a:lstStyle/>
        <a:p>
          <a:endParaRPr lang="pl-PL"/>
        </a:p>
      </dgm:t>
    </dgm:pt>
    <dgm:pt modelId="{49018B27-C3F9-4649-8B77-793E2446F6D2}">
      <dgm:prSet phldrT="[Tekst]" custT="1"/>
      <dgm:spPr/>
      <dgm:t>
        <a:bodyPr/>
        <a:lstStyle/>
        <a:p>
          <a:r>
            <a:rPr lang="el-GR" sz="1200" dirty="0"/>
            <a:t>Αλλαγές στη λειτουργία (δικαστικό σύστημα, αρχές σε εταιρείες κ.λπ.)
</a:t>
          </a:r>
          <a:endParaRPr lang="pl-PL" sz="1000" dirty="0"/>
        </a:p>
      </dgm:t>
    </dgm:pt>
    <dgm:pt modelId="{8B57A594-33B2-8547-8499-838071ABC246}" type="parTrans" cxnId="{3ABF6ACB-B5E3-AF4F-88E9-ED6DF9CDB46A}">
      <dgm:prSet/>
      <dgm:spPr/>
      <dgm:t>
        <a:bodyPr/>
        <a:lstStyle/>
        <a:p>
          <a:endParaRPr lang="pl-PL"/>
        </a:p>
      </dgm:t>
    </dgm:pt>
    <dgm:pt modelId="{E4147ABE-CA9B-0042-B98B-7161D318D3FA}" type="sibTrans" cxnId="{3ABF6ACB-B5E3-AF4F-88E9-ED6DF9CDB46A}">
      <dgm:prSet/>
      <dgm:spPr/>
      <dgm:t>
        <a:bodyPr/>
        <a:lstStyle/>
        <a:p>
          <a:endParaRPr lang="pl-PL"/>
        </a:p>
      </dgm:t>
    </dgm:pt>
    <dgm:pt modelId="{BD9A72B6-60A3-F04F-8CF2-E0773B1E1395}" type="pres">
      <dgm:prSet presAssocID="{76A21194-1E3E-3748-AA97-488D0890ADA9}" presName="Name0" presStyleCnt="0">
        <dgm:presLayoutVars>
          <dgm:chMax val="1"/>
          <dgm:dir/>
          <dgm:animLvl val="ctr"/>
          <dgm:resizeHandles val="exact"/>
        </dgm:presLayoutVars>
      </dgm:prSet>
      <dgm:spPr/>
    </dgm:pt>
    <dgm:pt modelId="{18319F02-3914-2D42-B4E8-84A6144D6FDC}" type="pres">
      <dgm:prSet presAssocID="{4AD91C45-DBB5-4D47-BED8-16B250A6A99B}" presName="centerShape" presStyleLbl="node0" presStyleIdx="0" presStyleCnt="1"/>
      <dgm:spPr/>
    </dgm:pt>
    <dgm:pt modelId="{4130D899-120B-6F41-88B5-007138062DA4}" type="pres">
      <dgm:prSet presAssocID="{FFD819F2-7C02-7E41-BC59-67994C6931DF}" presName="node" presStyleLbl="node1" presStyleIdx="0" presStyleCnt="4" custScaleX="170382">
        <dgm:presLayoutVars>
          <dgm:bulletEnabled val="1"/>
        </dgm:presLayoutVars>
      </dgm:prSet>
      <dgm:spPr/>
    </dgm:pt>
    <dgm:pt modelId="{9DC3DC97-7346-764C-B34F-DA333DA85939}" type="pres">
      <dgm:prSet presAssocID="{FFD819F2-7C02-7E41-BC59-67994C6931DF}" presName="dummy" presStyleCnt="0"/>
      <dgm:spPr/>
    </dgm:pt>
    <dgm:pt modelId="{A722B9A1-C71B-F342-BB6D-BD01D7F6AA60}" type="pres">
      <dgm:prSet presAssocID="{A7859A98-0334-454F-811C-2A185A9A30E2}" presName="sibTrans" presStyleLbl="sibTrans2D1" presStyleIdx="0" presStyleCnt="4"/>
      <dgm:spPr/>
    </dgm:pt>
    <dgm:pt modelId="{38F39779-29AE-E442-96EB-06954CDD1BAA}" type="pres">
      <dgm:prSet presAssocID="{9CFF0CB0-4EF0-584F-95E4-DF0427F3115C}" presName="node" presStyleLbl="node1" presStyleIdx="1" presStyleCnt="4" custScaleX="153254">
        <dgm:presLayoutVars>
          <dgm:bulletEnabled val="1"/>
        </dgm:presLayoutVars>
      </dgm:prSet>
      <dgm:spPr/>
    </dgm:pt>
    <dgm:pt modelId="{07DE57F1-7F50-C142-8858-6915E642FD5C}" type="pres">
      <dgm:prSet presAssocID="{9CFF0CB0-4EF0-584F-95E4-DF0427F3115C}" presName="dummy" presStyleCnt="0"/>
      <dgm:spPr/>
    </dgm:pt>
    <dgm:pt modelId="{94CDB980-7C03-5F4B-9FFC-76313226B616}" type="pres">
      <dgm:prSet presAssocID="{F3C121E7-620E-CE4E-BFC0-B727CF10D096}" presName="sibTrans" presStyleLbl="sibTrans2D1" presStyleIdx="1" presStyleCnt="4"/>
      <dgm:spPr/>
    </dgm:pt>
    <dgm:pt modelId="{0E0DB62F-A023-F040-BE10-9428D514D668}" type="pres">
      <dgm:prSet presAssocID="{6AB22150-D342-7647-AD50-4DF40E93DD4D}" presName="node" presStyleLbl="node1" presStyleIdx="2" presStyleCnt="4" custScaleX="141740">
        <dgm:presLayoutVars>
          <dgm:bulletEnabled val="1"/>
        </dgm:presLayoutVars>
      </dgm:prSet>
      <dgm:spPr/>
    </dgm:pt>
    <dgm:pt modelId="{617595CD-8C87-EB4A-BFD2-4B57EC97C10A}" type="pres">
      <dgm:prSet presAssocID="{6AB22150-D342-7647-AD50-4DF40E93DD4D}" presName="dummy" presStyleCnt="0"/>
      <dgm:spPr/>
    </dgm:pt>
    <dgm:pt modelId="{BE54843D-648B-024B-A808-2134EEB277CD}" type="pres">
      <dgm:prSet presAssocID="{8206A4F7-6DE2-ED42-8A14-816D1576C4A3}" presName="sibTrans" presStyleLbl="sibTrans2D1" presStyleIdx="2" presStyleCnt="4"/>
      <dgm:spPr/>
    </dgm:pt>
    <dgm:pt modelId="{881EE2B0-27AB-944B-BE12-2BE647FE7C57}" type="pres">
      <dgm:prSet presAssocID="{49018B27-C3F9-4649-8B77-793E2446F6D2}" presName="node" presStyleLbl="node1" presStyleIdx="3" presStyleCnt="4" custScaleX="154657">
        <dgm:presLayoutVars>
          <dgm:bulletEnabled val="1"/>
        </dgm:presLayoutVars>
      </dgm:prSet>
      <dgm:spPr/>
    </dgm:pt>
    <dgm:pt modelId="{8E937E93-CFDF-D74C-996C-1C0AA86873C3}" type="pres">
      <dgm:prSet presAssocID="{49018B27-C3F9-4649-8B77-793E2446F6D2}" presName="dummy" presStyleCnt="0"/>
      <dgm:spPr/>
    </dgm:pt>
    <dgm:pt modelId="{F7D00E57-2A37-554B-952D-6C1BC327C61F}" type="pres">
      <dgm:prSet presAssocID="{E4147ABE-CA9B-0042-B98B-7161D318D3FA}" presName="sibTrans" presStyleLbl="sibTrans2D1" presStyleIdx="3" presStyleCnt="4"/>
      <dgm:spPr/>
    </dgm:pt>
  </dgm:ptLst>
  <dgm:cxnLst>
    <dgm:cxn modelId="{04510F08-E03A-A749-BF6E-821177422931}" type="presOf" srcId="{A7859A98-0334-454F-811C-2A185A9A30E2}" destId="{A722B9A1-C71B-F342-BB6D-BD01D7F6AA60}" srcOrd="0" destOrd="0" presId="urn:microsoft.com/office/officeart/2005/8/layout/radial6"/>
    <dgm:cxn modelId="{40737C1A-87FF-0C42-BCD6-13FF7C87947A}" type="presOf" srcId="{6AB22150-D342-7647-AD50-4DF40E93DD4D}" destId="{0E0DB62F-A023-F040-BE10-9428D514D668}" srcOrd="0" destOrd="0" presId="urn:microsoft.com/office/officeart/2005/8/layout/radial6"/>
    <dgm:cxn modelId="{927A8F3D-8BEE-EC45-BC12-93BAB4DE3FC5}" type="presOf" srcId="{F3C121E7-620E-CE4E-BFC0-B727CF10D096}" destId="{94CDB980-7C03-5F4B-9FFC-76313226B616}" srcOrd="0" destOrd="0" presId="urn:microsoft.com/office/officeart/2005/8/layout/radial6"/>
    <dgm:cxn modelId="{6A35B26B-B09D-5C43-9591-4BF3ACF758B4}" srcId="{76A21194-1E3E-3748-AA97-488D0890ADA9}" destId="{4AD91C45-DBB5-4D47-BED8-16B250A6A99B}" srcOrd="0" destOrd="0" parTransId="{450058FB-BFAD-6E46-8E9F-0CEF1CB17CC2}" sibTransId="{EC43DA6F-72F8-6B4F-803F-7A57AC3E0A47}"/>
    <dgm:cxn modelId="{8596744D-8663-2C4A-8511-81B61CC662D1}" type="presOf" srcId="{8206A4F7-6DE2-ED42-8A14-816D1576C4A3}" destId="{BE54843D-648B-024B-A808-2134EEB277CD}" srcOrd="0" destOrd="0" presId="urn:microsoft.com/office/officeart/2005/8/layout/radial6"/>
    <dgm:cxn modelId="{69B8B887-60DE-6640-AB69-887124B4DD08}" type="presOf" srcId="{E4147ABE-CA9B-0042-B98B-7161D318D3FA}" destId="{F7D00E57-2A37-554B-952D-6C1BC327C61F}" srcOrd="0" destOrd="0" presId="urn:microsoft.com/office/officeart/2005/8/layout/radial6"/>
    <dgm:cxn modelId="{BD016590-7398-4343-8133-E70722850367}" srcId="{4AD91C45-DBB5-4D47-BED8-16B250A6A99B}" destId="{FFD819F2-7C02-7E41-BC59-67994C6931DF}" srcOrd="0" destOrd="0" parTransId="{B8507CB6-1597-424E-ACEA-62800C45DAE5}" sibTransId="{A7859A98-0334-454F-811C-2A185A9A30E2}"/>
    <dgm:cxn modelId="{807AED9D-196C-794A-B189-EFC23CB710DD}" srcId="{4AD91C45-DBB5-4D47-BED8-16B250A6A99B}" destId="{9CFF0CB0-4EF0-584F-95E4-DF0427F3115C}" srcOrd="1" destOrd="0" parTransId="{F5984261-391B-F04E-BF83-5AE305BE05DE}" sibTransId="{F3C121E7-620E-CE4E-BFC0-B727CF10D096}"/>
    <dgm:cxn modelId="{DC92F9B6-80CC-6E4D-85D0-5873DDBCB9DA}" type="presOf" srcId="{4AD91C45-DBB5-4D47-BED8-16B250A6A99B}" destId="{18319F02-3914-2D42-B4E8-84A6144D6FDC}" srcOrd="0" destOrd="0" presId="urn:microsoft.com/office/officeart/2005/8/layout/radial6"/>
    <dgm:cxn modelId="{60B0CCC6-51CE-A241-BEFC-3AAF8E9750D8}" type="presOf" srcId="{76A21194-1E3E-3748-AA97-488D0890ADA9}" destId="{BD9A72B6-60A3-F04F-8CF2-E0773B1E1395}" srcOrd="0" destOrd="0" presId="urn:microsoft.com/office/officeart/2005/8/layout/radial6"/>
    <dgm:cxn modelId="{3ABF6ACB-B5E3-AF4F-88E9-ED6DF9CDB46A}" srcId="{4AD91C45-DBB5-4D47-BED8-16B250A6A99B}" destId="{49018B27-C3F9-4649-8B77-793E2446F6D2}" srcOrd="3" destOrd="0" parTransId="{8B57A594-33B2-8547-8499-838071ABC246}" sibTransId="{E4147ABE-CA9B-0042-B98B-7161D318D3FA}"/>
    <dgm:cxn modelId="{5D1405CC-5EC2-4148-B4EE-ADEFBEAEA3E4}" type="presOf" srcId="{49018B27-C3F9-4649-8B77-793E2446F6D2}" destId="{881EE2B0-27AB-944B-BE12-2BE647FE7C57}" srcOrd="0" destOrd="0" presId="urn:microsoft.com/office/officeart/2005/8/layout/radial6"/>
    <dgm:cxn modelId="{974C55E6-8205-454E-8C17-5F10138AB948}" type="presOf" srcId="{9CFF0CB0-4EF0-584F-95E4-DF0427F3115C}" destId="{38F39779-29AE-E442-96EB-06954CDD1BAA}" srcOrd="0" destOrd="0" presId="urn:microsoft.com/office/officeart/2005/8/layout/radial6"/>
    <dgm:cxn modelId="{DE5F8CFC-4C96-3F4F-96C5-0D317D5DD597}" srcId="{4AD91C45-DBB5-4D47-BED8-16B250A6A99B}" destId="{6AB22150-D342-7647-AD50-4DF40E93DD4D}" srcOrd="2" destOrd="0" parTransId="{EAB1DBE3-9DA9-7A4A-A4A0-C6636B5370B8}" sibTransId="{8206A4F7-6DE2-ED42-8A14-816D1576C4A3}"/>
    <dgm:cxn modelId="{9F63CFFF-5CAD-5447-9EE2-196783400F38}" type="presOf" srcId="{FFD819F2-7C02-7E41-BC59-67994C6931DF}" destId="{4130D899-120B-6F41-88B5-007138062DA4}" srcOrd="0" destOrd="0" presId="urn:microsoft.com/office/officeart/2005/8/layout/radial6"/>
    <dgm:cxn modelId="{458C3779-2848-4040-8A38-A20FF2B147B6}" type="presParOf" srcId="{BD9A72B6-60A3-F04F-8CF2-E0773B1E1395}" destId="{18319F02-3914-2D42-B4E8-84A6144D6FDC}" srcOrd="0" destOrd="0" presId="urn:microsoft.com/office/officeart/2005/8/layout/radial6"/>
    <dgm:cxn modelId="{9B572463-E2B3-FB4B-8C31-D5CE4ACBF6AE}" type="presParOf" srcId="{BD9A72B6-60A3-F04F-8CF2-E0773B1E1395}" destId="{4130D899-120B-6F41-88B5-007138062DA4}" srcOrd="1" destOrd="0" presId="urn:microsoft.com/office/officeart/2005/8/layout/radial6"/>
    <dgm:cxn modelId="{A8BE7049-12A8-294A-9D6A-1A08F6B81F80}" type="presParOf" srcId="{BD9A72B6-60A3-F04F-8CF2-E0773B1E1395}" destId="{9DC3DC97-7346-764C-B34F-DA333DA85939}" srcOrd="2" destOrd="0" presId="urn:microsoft.com/office/officeart/2005/8/layout/radial6"/>
    <dgm:cxn modelId="{F8F9E6C4-BCAE-E648-A7EA-97D49015A928}" type="presParOf" srcId="{BD9A72B6-60A3-F04F-8CF2-E0773B1E1395}" destId="{A722B9A1-C71B-F342-BB6D-BD01D7F6AA60}" srcOrd="3" destOrd="0" presId="urn:microsoft.com/office/officeart/2005/8/layout/radial6"/>
    <dgm:cxn modelId="{42A3A871-ABD4-854B-92A5-E50962D6F888}" type="presParOf" srcId="{BD9A72B6-60A3-F04F-8CF2-E0773B1E1395}" destId="{38F39779-29AE-E442-96EB-06954CDD1BAA}" srcOrd="4" destOrd="0" presId="urn:microsoft.com/office/officeart/2005/8/layout/radial6"/>
    <dgm:cxn modelId="{0EE427A0-B1CF-8147-95B0-08B92182552A}" type="presParOf" srcId="{BD9A72B6-60A3-F04F-8CF2-E0773B1E1395}" destId="{07DE57F1-7F50-C142-8858-6915E642FD5C}" srcOrd="5" destOrd="0" presId="urn:microsoft.com/office/officeart/2005/8/layout/radial6"/>
    <dgm:cxn modelId="{DDDE8AC6-DE61-5045-8892-0E00F4045E32}" type="presParOf" srcId="{BD9A72B6-60A3-F04F-8CF2-E0773B1E1395}" destId="{94CDB980-7C03-5F4B-9FFC-76313226B616}" srcOrd="6" destOrd="0" presId="urn:microsoft.com/office/officeart/2005/8/layout/radial6"/>
    <dgm:cxn modelId="{FCB50D76-7211-6A4E-90EB-F73460FBAB64}" type="presParOf" srcId="{BD9A72B6-60A3-F04F-8CF2-E0773B1E1395}" destId="{0E0DB62F-A023-F040-BE10-9428D514D668}" srcOrd="7" destOrd="0" presId="urn:microsoft.com/office/officeart/2005/8/layout/radial6"/>
    <dgm:cxn modelId="{97121B26-7375-5547-9764-ED23993A138B}" type="presParOf" srcId="{BD9A72B6-60A3-F04F-8CF2-E0773B1E1395}" destId="{617595CD-8C87-EB4A-BFD2-4B57EC97C10A}" srcOrd="8" destOrd="0" presId="urn:microsoft.com/office/officeart/2005/8/layout/radial6"/>
    <dgm:cxn modelId="{6835F599-E27A-524C-B0B7-2CDAB9395FE3}" type="presParOf" srcId="{BD9A72B6-60A3-F04F-8CF2-E0773B1E1395}" destId="{BE54843D-648B-024B-A808-2134EEB277CD}" srcOrd="9" destOrd="0" presId="urn:microsoft.com/office/officeart/2005/8/layout/radial6"/>
    <dgm:cxn modelId="{250EAAB3-BFAD-644B-9A9B-E3D9DB7B1F8D}" type="presParOf" srcId="{BD9A72B6-60A3-F04F-8CF2-E0773B1E1395}" destId="{881EE2B0-27AB-944B-BE12-2BE647FE7C57}" srcOrd="10" destOrd="0" presId="urn:microsoft.com/office/officeart/2005/8/layout/radial6"/>
    <dgm:cxn modelId="{14017071-BEEA-AD4C-AE52-F783B8A73B41}" type="presParOf" srcId="{BD9A72B6-60A3-F04F-8CF2-E0773B1E1395}" destId="{8E937E93-CFDF-D74C-996C-1C0AA86873C3}" srcOrd="11" destOrd="0" presId="urn:microsoft.com/office/officeart/2005/8/layout/radial6"/>
    <dgm:cxn modelId="{E84A19AE-8725-564D-A0EB-0F3C54737306}" type="presParOf" srcId="{BD9A72B6-60A3-F04F-8CF2-E0773B1E1395}" destId="{F7D00E57-2A37-554B-952D-6C1BC327C61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C7790D-F7B4-814B-A6EB-47E525426F24}" type="doc">
      <dgm:prSet loTypeId="urn:microsoft.com/office/officeart/2005/8/layout/cycle8" loCatId="" qsTypeId="urn:microsoft.com/office/officeart/2005/8/quickstyle/simple4" qsCatId="simple" csTypeId="urn:microsoft.com/office/officeart/2005/8/colors/colorful1" csCatId="colorful" phldr="1"/>
      <dgm:spPr/>
    </dgm:pt>
    <dgm:pt modelId="{F84A9DC3-1B67-B141-9080-B751998CEFA0}">
      <dgm:prSet phldrT="[Tekst]"/>
      <dgm:spPr/>
      <dgm:t>
        <a:bodyPr/>
        <a:lstStyle/>
        <a:p>
          <a:r>
            <a:rPr lang="el-GR" dirty="0"/>
            <a:t>επιδοτήσεις μισθών
</a:t>
          </a:r>
          <a:endParaRPr lang="pl-PL" dirty="0"/>
        </a:p>
      </dgm:t>
    </dgm:pt>
    <dgm:pt modelId="{E32DBC35-AD56-8744-B78C-710BF683D82D}" type="parTrans" cxnId="{2835B186-7BAF-584F-9ACA-6F4B00FBBBFB}">
      <dgm:prSet/>
      <dgm:spPr/>
      <dgm:t>
        <a:bodyPr/>
        <a:lstStyle/>
        <a:p>
          <a:endParaRPr lang="pl-PL"/>
        </a:p>
      </dgm:t>
    </dgm:pt>
    <dgm:pt modelId="{5198D808-EA99-FA47-B01E-FE9673AAE641}" type="sibTrans" cxnId="{2835B186-7BAF-584F-9ACA-6F4B00FBBBFB}">
      <dgm:prSet/>
      <dgm:spPr/>
      <dgm:t>
        <a:bodyPr/>
        <a:lstStyle/>
        <a:p>
          <a:endParaRPr lang="pl-PL"/>
        </a:p>
      </dgm:t>
    </dgm:pt>
    <dgm:pt modelId="{0A9B80AE-D5E2-0240-A01F-757E890DE05C}">
      <dgm:prSet phldrT="[Tekst]"/>
      <dgm:spPr/>
      <dgm:t>
        <a:bodyPr/>
        <a:lstStyle/>
        <a:p>
          <a:r>
            <a:rPr lang="el-GR" dirty="0"/>
            <a:t>επίδομα αδράνειας
</a:t>
          </a:r>
          <a:endParaRPr lang="pl-PL" dirty="0"/>
        </a:p>
      </dgm:t>
    </dgm:pt>
    <dgm:pt modelId="{69F020F0-6380-C142-B9B7-2ABD1FA1F7DE}" type="parTrans" cxnId="{95E008E4-9564-D04D-AA22-DAABE5CA47E9}">
      <dgm:prSet/>
      <dgm:spPr/>
      <dgm:t>
        <a:bodyPr/>
        <a:lstStyle/>
        <a:p>
          <a:endParaRPr lang="pl-PL"/>
        </a:p>
      </dgm:t>
    </dgm:pt>
    <dgm:pt modelId="{853DFFEB-28E3-1442-8B20-341120E79025}" type="sibTrans" cxnId="{95E008E4-9564-D04D-AA22-DAABE5CA47E9}">
      <dgm:prSet/>
      <dgm:spPr/>
      <dgm:t>
        <a:bodyPr/>
        <a:lstStyle/>
        <a:p>
          <a:endParaRPr lang="pl-PL"/>
        </a:p>
      </dgm:t>
    </dgm:pt>
    <dgm:pt modelId="{1DB6D3DE-F762-BA4F-B27F-1AEFDC7982E6}">
      <dgm:prSet phldrT="[Tekst]"/>
      <dgm:spPr/>
      <dgm:t>
        <a:bodyPr/>
        <a:lstStyle/>
        <a:p>
          <a:r>
            <a:rPr lang="el-GR" dirty="0"/>
            <a:t>απαλλαγή από την καταβολή εισφορών
</a:t>
          </a:r>
          <a:endParaRPr lang="pl-PL" dirty="0"/>
        </a:p>
      </dgm:t>
    </dgm:pt>
    <dgm:pt modelId="{E68A94EE-8B5A-154D-A126-ECA51DD87726}" type="parTrans" cxnId="{66FFE3C3-3920-D14A-A356-2B49DE5AC9B4}">
      <dgm:prSet/>
      <dgm:spPr/>
      <dgm:t>
        <a:bodyPr/>
        <a:lstStyle/>
        <a:p>
          <a:endParaRPr lang="pl-PL"/>
        </a:p>
      </dgm:t>
    </dgm:pt>
    <dgm:pt modelId="{D904009F-D4CE-5B4C-A398-8176166C89E0}" type="sibTrans" cxnId="{66FFE3C3-3920-D14A-A356-2B49DE5AC9B4}">
      <dgm:prSet/>
      <dgm:spPr/>
      <dgm:t>
        <a:bodyPr/>
        <a:lstStyle/>
        <a:p>
          <a:endParaRPr lang="pl-PL"/>
        </a:p>
      </dgm:t>
    </dgm:pt>
    <dgm:pt modelId="{B7A661B0-86C6-B34E-9E8B-605487BEC6B0}">
      <dgm:prSet phldrT="[Tekst]"/>
      <dgm:spPr/>
      <dgm:t>
        <a:bodyPr/>
        <a:lstStyle/>
        <a:p>
          <a:r>
            <a:rPr lang="el-GR" dirty="0"/>
            <a:t>αλλαγές στο εργατικό δίκαιο
</a:t>
          </a:r>
          <a:endParaRPr lang="pl-PL" dirty="0"/>
        </a:p>
      </dgm:t>
    </dgm:pt>
    <dgm:pt modelId="{13D2A250-67D1-7349-8AEF-1D2A822D6C00}" type="parTrans" cxnId="{CF59B797-E0B0-0847-AA9B-74F96F463EB4}">
      <dgm:prSet/>
      <dgm:spPr/>
      <dgm:t>
        <a:bodyPr/>
        <a:lstStyle/>
        <a:p>
          <a:endParaRPr lang="pl-PL"/>
        </a:p>
      </dgm:t>
    </dgm:pt>
    <dgm:pt modelId="{886FBDE6-8F46-9C41-A221-3BC7AED0D7A7}" type="sibTrans" cxnId="{CF59B797-E0B0-0847-AA9B-74F96F463EB4}">
      <dgm:prSet/>
      <dgm:spPr/>
      <dgm:t>
        <a:bodyPr/>
        <a:lstStyle/>
        <a:p>
          <a:endParaRPr lang="pl-PL"/>
        </a:p>
      </dgm:t>
    </dgm:pt>
    <dgm:pt modelId="{B2F11F7B-367F-1D4C-8E38-837982E4E6E6}">
      <dgm:prSet phldrT="[Tekst]"/>
      <dgm:spPr/>
      <dgm:t>
        <a:bodyPr/>
        <a:lstStyle/>
        <a:p>
          <a:r>
            <a:rPr lang="el-GR" dirty="0"/>
            <a:t>αναδιοργάνωση του χώρου εργασίας
</a:t>
          </a:r>
          <a:endParaRPr lang="pl-PL" dirty="0"/>
        </a:p>
      </dgm:t>
    </dgm:pt>
    <dgm:pt modelId="{94455674-31EC-564D-A801-ACC88CE93281}" type="parTrans" cxnId="{E69202B5-F37F-6A41-B265-7AB69F7E9427}">
      <dgm:prSet/>
      <dgm:spPr/>
      <dgm:t>
        <a:bodyPr/>
        <a:lstStyle/>
        <a:p>
          <a:endParaRPr lang="pl-PL"/>
        </a:p>
      </dgm:t>
    </dgm:pt>
    <dgm:pt modelId="{AABD1A59-6B30-0849-AB87-F7BAE8C63E74}" type="sibTrans" cxnId="{E69202B5-F37F-6A41-B265-7AB69F7E9427}">
      <dgm:prSet/>
      <dgm:spPr/>
      <dgm:t>
        <a:bodyPr/>
        <a:lstStyle/>
        <a:p>
          <a:endParaRPr lang="pl-PL"/>
        </a:p>
      </dgm:t>
    </dgm:pt>
    <dgm:pt modelId="{45D46B09-AB61-524F-AC2C-9B143F0419B4}" type="pres">
      <dgm:prSet presAssocID="{0CC7790D-F7B4-814B-A6EB-47E525426F24}" presName="compositeShape" presStyleCnt="0">
        <dgm:presLayoutVars>
          <dgm:chMax val="7"/>
          <dgm:dir/>
          <dgm:resizeHandles val="exact"/>
        </dgm:presLayoutVars>
      </dgm:prSet>
      <dgm:spPr/>
    </dgm:pt>
    <dgm:pt modelId="{6E2C46A9-5595-1D44-A07D-5092F94AEEB0}" type="pres">
      <dgm:prSet presAssocID="{0CC7790D-F7B4-814B-A6EB-47E525426F24}" presName="wedge1" presStyleLbl="node1" presStyleIdx="0" presStyleCnt="5"/>
      <dgm:spPr/>
    </dgm:pt>
    <dgm:pt modelId="{5E29D59A-A0B2-E94A-9D30-1129114272BD}" type="pres">
      <dgm:prSet presAssocID="{0CC7790D-F7B4-814B-A6EB-47E525426F24}" presName="dummy1a" presStyleCnt="0"/>
      <dgm:spPr/>
    </dgm:pt>
    <dgm:pt modelId="{C02B2F1F-309C-4646-A0DC-DA5858075843}" type="pres">
      <dgm:prSet presAssocID="{0CC7790D-F7B4-814B-A6EB-47E525426F24}" presName="dummy1b" presStyleCnt="0"/>
      <dgm:spPr/>
    </dgm:pt>
    <dgm:pt modelId="{A95FE178-4248-9148-B96D-8C0E8D1E8657}" type="pres">
      <dgm:prSet presAssocID="{0CC7790D-F7B4-814B-A6EB-47E525426F24}" presName="wedge1Tx" presStyleLbl="node1" presStyleIdx="0" presStyleCnt="5">
        <dgm:presLayoutVars>
          <dgm:chMax val="0"/>
          <dgm:chPref val="0"/>
          <dgm:bulletEnabled val="1"/>
        </dgm:presLayoutVars>
      </dgm:prSet>
      <dgm:spPr/>
    </dgm:pt>
    <dgm:pt modelId="{350E3B1A-4354-E141-92E7-E119A3FFEDFD}" type="pres">
      <dgm:prSet presAssocID="{0CC7790D-F7B4-814B-A6EB-47E525426F24}" presName="wedge2" presStyleLbl="node1" presStyleIdx="1" presStyleCnt="5"/>
      <dgm:spPr/>
    </dgm:pt>
    <dgm:pt modelId="{E55C86C0-81C1-514D-860B-6870120E808D}" type="pres">
      <dgm:prSet presAssocID="{0CC7790D-F7B4-814B-A6EB-47E525426F24}" presName="dummy2a" presStyleCnt="0"/>
      <dgm:spPr/>
    </dgm:pt>
    <dgm:pt modelId="{DD2C42E2-0A5A-FC43-B9E9-ED7568D722D8}" type="pres">
      <dgm:prSet presAssocID="{0CC7790D-F7B4-814B-A6EB-47E525426F24}" presName="dummy2b" presStyleCnt="0"/>
      <dgm:spPr/>
    </dgm:pt>
    <dgm:pt modelId="{6F9350FD-72A2-2F49-8802-E9F8EFF997A2}" type="pres">
      <dgm:prSet presAssocID="{0CC7790D-F7B4-814B-A6EB-47E525426F24}" presName="wedge2Tx" presStyleLbl="node1" presStyleIdx="1" presStyleCnt="5">
        <dgm:presLayoutVars>
          <dgm:chMax val="0"/>
          <dgm:chPref val="0"/>
          <dgm:bulletEnabled val="1"/>
        </dgm:presLayoutVars>
      </dgm:prSet>
      <dgm:spPr/>
    </dgm:pt>
    <dgm:pt modelId="{D04F4AED-2ACA-BC43-9339-D2D23E2B49C7}" type="pres">
      <dgm:prSet presAssocID="{0CC7790D-F7B4-814B-A6EB-47E525426F24}" presName="wedge3" presStyleLbl="node1" presStyleIdx="2" presStyleCnt="5"/>
      <dgm:spPr/>
    </dgm:pt>
    <dgm:pt modelId="{01FF3C8F-79F1-5544-A5DE-D299DF953464}" type="pres">
      <dgm:prSet presAssocID="{0CC7790D-F7B4-814B-A6EB-47E525426F24}" presName="dummy3a" presStyleCnt="0"/>
      <dgm:spPr/>
    </dgm:pt>
    <dgm:pt modelId="{38EA4F6A-E900-BF48-824B-88A506147556}" type="pres">
      <dgm:prSet presAssocID="{0CC7790D-F7B4-814B-A6EB-47E525426F24}" presName="dummy3b" presStyleCnt="0"/>
      <dgm:spPr/>
    </dgm:pt>
    <dgm:pt modelId="{BF26A27F-73F8-324A-93B8-971FF8E37E5A}" type="pres">
      <dgm:prSet presAssocID="{0CC7790D-F7B4-814B-A6EB-47E525426F24}" presName="wedge3Tx" presStyleLbl="node1" presStyleIdx="2" presStyleCnt="5">
        <dgm:presLayoutVars>
          <dgm:chMax val="0"/>
          <dgm:chPref val="0"/>
          <dgm:bulletEnabled val="1"/>
        </dgm:presLayoutVars>
      </dgm:prSet>
      <dgm:spPr/>
    </dgm:pt>
    <dgm:pt modelId="{2B37C89B-5947-A54B-88A3-ECCF5901B310}" type="pres">
      <dgm:prSet presAssocID="{0CC7790D-F7B4-814B-A6EB-47E525426F24}" presName="wedge4" presStyleLbl="node1" presStyleIdx="3" presStyleCnt="5"/>
      <dgm:spPr/>
    </dgm:pt>
    <dgm:pt modelId="{A87249DC-320F-4848-A6F5-2BE237023062}" type="pres">
      <dgm:prSet presAssocID="{0CC7790D-F7B4-814B-A6EB-47E525426F24}" presName="dummy4a" presStyleCnt="0"/>
      <dgm:spPr/>
    </dgm:pt>
    <dgm:pt modelId="{F017C0FB-7B30-6242-A543-11DA548CAD60}" type="pres">
      <dgm:prSet presAssocID="{0CC7790D-F7B4-814B-A6EB-47E525426F24}" presName="dummy4b" presStyleCnt="0"/>
      <dgm:spPr/>
    </dgm:pt>
    <dgm:pt modelId="{D1AA454B-36AE-A149-9085-CFEE8700CEAC}" type="pres">
      <dgm:prSet presAssocID="{0CC7790D-F7B4-814B-A6EB-47E525426F24}" presName="wedge4Tx" presStyleLbl="node1" presStyleIdx="3" presStyleCnt="5">
        <dgm:presLayoutVars>
          <dgm:chMax val="0"/>
          <dgm:chPref val="0"/>
          <dgm:bulletEnabled val="1"/>
        </dgm:presLayoutVars>
      </dgm:prSet>
      <dgm:spPr/>
    </dgm:pt>
    <dgm:pt modelId="{C957AAFC-A36F-A740-B482-3EE25B91A092}" type="pres">
      <dgm:prSet presAssocID="{0CC7790D-F7B4-814B-A6EB-47E525426F24}" presName="wedge5" presStyleLbl="node1" presStyleIdx="4" presStyleCnt="5"/>
      <dgm:spPr/>
    </dgm:pt>
    <dgm:pt modelId="{89D1F125-66DE-544B-A64C-51EDAB57F7C2}" type="pres">
      <dgm:prSet presAssocID="{0CC7790D-F7B4-814B-A6EB-47E525426F24}" presName="dummy5a" presStyleCnt="0"/>
      <dgm:spPr/>
    </dgm:pt>
    <dgm:pt modelId="{597EB016-9D13-8C40-B850-0C3C64C1098A}" type="pres">
      <dgm:prSet presAssocID="{0CC7790D-F7B4-814B-A6EB-47E525426F24}" presName="dummy5b" presStyleCnt="0"/>
      <dgm:spPr/>
    </dgm:pt>
    <dgm:pt modelId="{7F1D55AF-E238-0A4D-8825-AAD7ABD5BB61}" type="pres">
      <dgm:prSet presAssocID="{0CC7790D-F7B4-814B-A6EB-47E525426F24}" presName="wedge5Tx" presStyleLbl="node1" presStyleIdx="4" presStyleCnt="5">
        <dgm:presLayoutVars>
          <dgm:chMax val="0"/>
          <dgm:chPref val="0"/>
          <dgm:bulletEnabled val="1"/>
        </dgm:presLayoutVars>
      </dgm:prSet>
      <dgm:spPr/>
    </dgm:pt>
    <dgm:pt modelId="{15BC9265-F275-6247-A387-3FFD408D29BF}" type="pres">
      <dgm:prSet presAssocID="{5198D808-EA99-FA47-B01E-FE9673AAE641}" presName="arrowWedge1" presStyleLbl="fgSibTrans2D1" presStyleIdx="0" presStyleCnt="5"/>
      <dgm:spPr/>
    </dgm:pt>
    <dgm:pt modelId="{F40E23B9-D08D-BB4D-926D-99262334405A}" type="pres">
      <dgm:prSet presAssocID="{853DFFEB-28E3-1442-8B20-341120E79025}" presName="arrowWedge2" presStyleLbl="fgSibTrans2D1" presStyleIdx="1" presStyleCnt="5"/>
      <dgm:spPr/>
    </dgm:pt>
    <dgm:pt modelId="{60BB4BB9-2E47-AE48-B7B4-9DD0FFB9D62F}" type="pres">
      <dgm:prSet presAssocID="{D904009F-D4CE-5B4C-A398-8176166C89E0}" presName="arrowWedge3" presStyleLbl="fgSibTrans2D1" presStyleIdx="2" presStyleCnt="5"/>
      <dgm:spPr/>
    </dgm:pt>
    <dgm:pt modelId="{8A2839C8-65E7-DC40-8EC1-E3E0F079E178}" type="pres">
      <dgm:prSet presAssocID="{886FBDE6-8F46-9C41-A221-3BC7AED0D7A7}" presName="arrowWedge4" presStyleLbl="fgSibTrans2D1" presStyleIdx="3" presStyleCnt="5"/>
      <dgm:spPr/>
    </dgm:pt>
    <dgm:pt modelId="{0F31626E-B61A-AA4A-86C5-7F67B1BB1129}" type="pres">
      <dgm:prSet presAssocID="{AABD1A59-6B30-0849-AB87-F7BAE8C63E74}" presName="arrowWedge5" presStyleLbl="fgSibTrans2D1" presStyleIdx="4" presStyleCnt="5"/>
      <dgm:spPr/>
    </dgm:pt>
  </dgm:ptLst>
  <dgm:cxnLst>
    <dgm:cxn modelId="{8C18BB26-F538-6043-814D-9262D962D199}" type="presOf" srcId="{B2F11F7B-367F-1D4C-8E38-837982E4E6E6}" destId="{C957AAFC-A36F-A740-B482-3EE25B91A092}" srcOrd="0" destOrd="0" presId="urn:microsoft.com/office/officeart/2005/8/layout/cycle8"/>
    <dgm:cxn modelId="{80F5F73B-1A94-B142-9EBF-A0711686F4C8}" type="presOf" srcId="{B7A661B0-86C6-B34E-9E8B-605487BEC6B0}" destId="{2B37C89B-5947-A54B-88A3-ECCF5901B310}" srcOrd="0" destOrd="0" presId="urn:microsoft.com/office/officeart/2005/8/layout/cycle8"/>
    <dgm:cxn modelId="{CE1D174A-13BE-7E42-A3D0-FB3B93BAF49F}" type="presOf" srcId="{B7A661B0-86C6-B34E-9E8B-605487BEC6B0}" destId="{D1AA454B-36AE-A149-9085-CFEE8700CEAC}" srcOrd="1" destOrd="0" presId="urn:microsoft.com/office/officeart/2005/8/layout/cycle8"/>
    <dgm:cxn modelId="{3FE9CF57-5022-1945-B295-47640542C67A}" type="presOf" srcId="{1DB6D3DE-F762-BA4F-B27F-1AEFDC7982E6}" destId="{D04F4AED-2ACA-BC43-9339-D2D23E2B49C7}" srcOrd="0" destOrd="0" presId="urn:microsoft.com/office/officeart/2005/8/layout/cycle8"/>
    <dgm:cxn modelId="{98639778-B18B-9E4E-B7C2-65F3A271D7CC}" type="presOf" srcId="{F84A9DC3-1B67-B141-9080-B751998CEFA0}" destId="{6E2C46A9-5595-1D44-A07D-5092F94AEEB0}" srcOrd="0" destOrd="0" presId="urn:microsoft.com/office/officeart/2005/8/layout/cycle8"/>
    <dgm:cxn modelId="{2835B186-7BAF-584F-9ACA-6F4B00FBBBFB}" srcId="{0CC7790D-F7B4-814B-A6EB-47E525426F24}" destId="{F84A9DC3-1B67-B141-9080-B751998CEFA0}" srcOrd="0" destOrd="0" parTransId="{E32DBC35-AD56-8744-B78C-710BF683D82D}" sibTransId="{5198D808-EA99-FA47-B01E-FE9673AAE641}"/>
    <dgm:cxn modelId="{6D66F18C-4DC7-344D-AF65-AC08A970A1CC}" type="presOf" srcId="{1DB6D3DE-F762-BA4F-B27F-1AEFDC7982E6}" destId="{BF26A27F-73F8-324A-93B8-971FF8E37E5A}" srcOrd="1" destOrd="0" presId="urn:microsoft.com/office/officeart/2005/8/layout/cycle8"/>
    <dgm:cxn modelId="{0947E095-4E6F-C64A-84B3-9A799573D14F}" type="presOf" srcId="{0A9B80AE-D5E2-0240-A01F-757E890DE05C}" destId="{6F9350FD-72A2-2F49-8802-E9F8EFF997A2}" srcOrd="1" destOrd="0" presId="urn:microsoft.com/office/officeart/2005/8/layout/cycle8"/>
    <dgm:cxn modelId="{CF59B797-E0B0-0847-AA9B-74F96F463EB4}" srcId="{0CC7790D-F7B4-814B-A6EB-47E525426F24}" destId="{B7A661B0-86C6-B34E-9E8B-605487BEC6B0}" srcOrd="3" destOrd="0" parTransId="{13D2A250-67D1-7349-8AEF-1D2A822D6C00}" sibTransId="{886FBDE6-8F46-9C41-A221-3BC7AED0D7A7}"/>
    <dgm:cxn modelId="{576A21B0-2464-FF4C-9802-2342E99E1E97}" type="presOf" srcId="{0CC7790D-F7B4-814B-A6EB-47E525426F24}" destId="{45D46B09-AB61-524F-AC2C-9B143F0419B4}" srcOrd="0" destOrd="0" presId="urn:microsoft.com/office/officeart/2005/8/layout/cycle8"/>
    <dgm:cxn modelId="{E69202B5-F37F-6A41-B265-7AB69F7E9427}" srcId="{0CC7790D-F7B4-814B-A6EB-47E525426F24}" destId="{B2F11F7B-367F-1D4C-8E38-837982E4E6E6}" srcOrd="4" destOrd="0" parTransId="{94455674-31EC-564D-A801-ACC88CE93281}" sibTransId="{AABD1A59-6B30-0849-AB87-F7BAE8C63E74}"/>
    <dgm:cxn modelId="{7020CBB6-87FC-B542-965A-790EB49176EB}" type="presOf" srcId="{F84A9DC3-1B67-B141-9080-B751998CEFA0}" destId="{A95FE178-4248-9148-B96D-8C0E8D1E8657}" srcOrd="1" destOrd="0" presId="urn:microsoft.com/office/officeart/2005/8/layout/cycle8"/>
    <dgm:cxn modelId="{66FFE3C3-3920-D14A-A356-2B49DE5AC9B4}" srcId="{0CC7790D-F7B4-814B-A6EB-47E525426F24}" destId="{1DB6D3DE-F762-BA4F-B27F-1AEFDC7982E6}" srcOrd="2" destOrd="0" parTransId="{E68A94EE-8B5A-154D-A126-ECA51DD87726}" sibTransId="{D904009F-D4CE-5B4C-A398-8176166C89E0}"/>
    <dgm:cxn modelId="{123891DA-9A12-D94E-A823-C8D57086FB3B}" type="presOf" srcId="{B2F11F7B-367F-1D4C-8E38-837982E4E6E6}" destId="{7F1D55AF-E238-0A4D-8825-AAD7ABD5BB61}" srcOrd="1" destOrd="0" presId="urn:microsoft.com/office/officeart/2005/8/layout/cycle8"/>
    <dgm:cxn modelId="{95E008E4-9564-D04D-AA22-DAABE5CA47E9}" srcId="{0CC7790D-F7B4-814B-A6EB-47E525426F24}" destId="{0A9B80AE-D5E2-0240-A01F-757E890DE05C}" srcOrd="1" destOrd="0" parTransId="{69F020F0-6380-C142-B9B7-2ABD1FA1F7DE}" sibTransId="{853DFFEB-28E3-1442-8B20-341120E79025}"/>
    <dgm:cxn modelId="{0C6724E7-C472-2146-8207-A429D5863D2F}" type="presOf" srcId="{0A9B80AE-D5E2-0240-A01F-757E890DE05C}" destId="{350E3B1A-4354-E141-92E7-E119A3FFEDFD}" srcOrd="0" destOrd="0" presId="urn:microsoft.com/office/officeart/2005/8/layout/cycle8"/>
    <dgm:cxn modelId="{D52B8CEF-C898-AA48-B3B3-E3E9F5093D5E}" type="presParOf" srcId="{45D46B09-AB61-524F-AC2C-9B143F0419B4}" destId="{6E2C46A9-5595-1D44-A07D-5092F94AEEB0}" srcOrd="0" destOrd="0" presId="urn:microsoft.com/office/officeart/2005/8/layout/cycle8"/>
    <dgm:cxn modelId="{55C1A6E9-BE6C-EF44-8907-1E9BBE002E86}" type="presParOf" srcId="{45D46B09-AB61-524F-AC2C-9B143F0419B4}" destId="{5E29D59A-A0B2-E94A-9D30-1129114272BD}" srcOrd="1" destOrd="0" presId="urn:microsoft.com/office/officeart/2005/8/layout/cycle8"/>
    <dgm:cxn modelId="{96C57D1B-AFEA-8D4A-ABCB-B94C3C6AF81D}" type="presParOf" srcId="{45D46B09-AB61-524F-AC2C-9B143F0419B4}" destId="{C02B2F1F-309C-4646-A0DC-DA5858075843}" srcOrd="2" destOrd="0" presId="urn:microsoft.com/office/officeart/2005/8/layout/cycle8"/>
    <dgm:cxn modelId="{A754EE37-C737-AC4F-A167-8FBD4986EA28}" type="presParOf" srcId="{45D46B09-AB61-524F-AC2C-9B143F0419B4}" destId="{A95FE178-4248-9148-B96D-8C0E8D1E8657}" srcOrd="3" destOrd="0" presId="urn:microsoft.com/office/officeart/2005/8/layout/cycle8"/>
    <dgm:cxn modelId="{4E533797-D523-C04A-94EF-05DB70E0DD0F}" type="presParOf" srcId="{45D46B09-AB61-524F-AC2C-9B143F0419B4}" destId="{350E3B1A-4354-E141-92E7-E119A3FFEDFD}" srcOrd="4" destOrd="0" presId="urn:microsoft.com/office/officeart/2005/8/layout/cycle8"/>
    <dgm:cxn modelId="{E8B33037-E59E-A341-A505-0CC764F17EE8}" type="presParOf" srcId="{45D46B09-AB61-524F-AC2C-9B143F0419B4}" destId="{E55C86C0-81C1-514D-860B-6870120E808D}" srcOrd="5" destOrd="0" presId="urn:microsoft.com/office/officeart/2005/8/layout/cycle8"/>
    <dgm:cxn modelId="{0D955394-8A4A-0943-907B-F6C2B05B0F32}" type="presParOf" srcId="{45D46B09-AB61-524F-AC2C-9B143F0419B4}" destId="{DD2C42E2-0A5A-FC43-B9E9-ED7568D722D8}" srcOrd="6" destOrd="0" presId="urn:microsoft.com/office/officeart/2005/8/layout/cycle8"/>
    <dgm:cxn modelId="{81CD57DF-D74E-3146-AA75-9E25F9363024}" type="presParOf" srcId="{45D46B09-AB61-524F-AC2C-9B143F0419B4}" destId="{6F9350FD-72A2-2F49-8802-E9F8EFF997A2}" srcOrd="7" destOrd="0" presId="urn:microsoft.com/office/officeart/2005/8/layout/cycle8"/>
    <dgm:cxn modelId="{B38F4ECE-746B-6440-8903-EA305CB023AC}" type="presParOf" srcId="{45D46B09-AB61-524F-AC2C-9B143F0419B4}" destId="{D04F4AED-2ACA-BC43-9339-D2D23E2B49C7}" srcOrd="8" destOrd="0" presId="urn:microsoft.com/office/officeart/2005/8/layout/cycle8"/>
    <dgm:cxn modelId="{A157FF42-CC22-5540-BA53-C57C45D49183}" type="presParOf" srcId="{45D46B09-AB61-524F-AC2C-9B143F0419B4}" destId="{01FF3C8F-79F1-5544-A5DE-D299DF953464}" srcOrd="9" destOrd="0" presId="urn:microsoft.com/office/officeart/2005/8/layout/cycle8"/>
    <dgm:cxn modelId="{6F913E81-65D3-5F4B-ABF9-035F96F6BB6D}" type="presParOf" srcId="{45D46B09-AB61-524F-AC2C-9B143F0419B4}" destId="{38EA4F6A-E900-BF48-824B-88A506147556}" srcOrd="10" destOrd="0" presId="urn:microsoft.com/office/officeart/2005/8/layout/cycle8"/>
    <dgm:cxn modelId="{90914BFC-15E2-884B-8E19-29748FC0C654}" type="presParOf" srcId="{45D46B09-AB61-524F-AC2C-9B143F0419B4}" destId="{BF26A27F-73F8-324A-93B8-971FF8E37E5A}" srcOrd="11" destOrd="0" presId="urn:microsoft.com/office/officeart/2005/8/layout/cycle8"/>
    <dgm:cxn modelId="{95DCD24E-522B-9D4E-844E-6FA4EDAD45DB}" type="presParOf" srcId="{45D46B09-AB61-524F-AC2C-9B143F0419B4}" destId="{2B37C89B-5947-A54B-88A3-ECCF5901B310}" srcOrd="12" destOrd="0" presId="urn:microsoft.com/office/officeart/2005/8/layout/cycle8"/>
    <dgm:cxn modelId="{3F35119E-3821-6D40-870E-B0CDACAFB699}" type="presParOf" srcId="{45D46B09-AB61-524F-AC2C-9B143F0419B4}" destId="{A87249DC-320F-4848-A6F5-2BE237023062}" srcOrd="13" destOrd="0" presId="urn:microsoft.com/office/officeart/2005/8/layout/cycle8"/>
    <dgm:cxn modelId="{CEB135F1-F82E-9040-8BE2-B229EC75C866}" type="presParOf" srcId="{45D46B09-AB61-524F-AC2C-9B143F0419B4}" destId="{F017C0FB-7B30-6242-A543-11DA548CAD60}" srcOrd="14" destOrd="0" presId="urn:microsoft.com/office/officeart/2005/8/layout/cycle8"/>
    <dgm:cxn modelId="{E280C9E0-F8C3-FF4A-ABD9-B4B71D9F65C5}" type="presParOf" srcId="{45D46B09-AB61-524F-AC2C-9B143F0419B4}" destId="{D1AA454B-36AE-A149-9085-CFEE8700CEAC}" srcOrd="15" destOrd="0" presId="urn:microsoft.com/office/officeart/2005/8/layout/cycle8"/>
    <dgm:cxn modelId="{467984D2-A1A8-184F-A49F-1CD5FBF8ABE1}" type="presParOf" srcId="{45D46B09-AB61-524F-AC2C-9B143F0419B4}" destId="{C957AAFC-A36F-A740-B482-3EE25B91A092}" srcOrd="16" destOrd="0" presId="urn:microsoft.com/office/officeart/2005/8/layout/cycle8"/>
    <dgm:cxn modelId="{76EBFBDD-26AA-8B43-8514-56F0F2D5DDB8}" type="presParOf" srcId="{45D46B09-AB61-524F-AC2C-9B143F0419B4}" destId="{89D1F125-66DE-544B-A64C-51EDAB57F7C2}" srcOrd="17" destOrd="0" presId="urn:microsoft.com/office/officeart/2005/8/layout/cycle8"/>
    <dgm:cxn modelId="{7D8B9A42-8E08-0047-81F6-982C17B2BF94}" type="presParOf" srcId="{45D46B09-AB61-524F-AC2C-9B143F0419B4}" destId="{597EB016-9D13-8C40-B850-0C3C64C1098A}" srcOrd="18" destOrd="0" presId="urn:microsoft.com/office/officeart/2005/8/layout/cycle8"/>
    <dgm:cxn modelId="{81602E30-A96E-A847-8B86-FFC161A837AC}" type="presParOf" srcId="{45D46B09-AB61-524F-AC2C-9B143F0419B4}" destId="{7F1D55AF-E238-0A4D-8825-AAD7ABD5BB61}" srcOrd="19" destOrd="0" presId="urn:microsoft.com/office/officeart/2005/8/layout/cycle8"/>
    <dgm:cxn modelId="{88BBC2A5-2E84-DF4F-AC2C-8A62418B2A81}" type="presParOf" srcId="{45D46B09-AB61-524F-AC2C-9B143F0419B4}" destId="{15BC9265-F275-6247-A387-3FFD408D29BF}" srcOrd="20" destOrd="0" presId="urn:microsoft.com/office/officeart/2005/8/layout/cycle8"/>
    <dgm:cxn modelId="{EDC3A736-E915-1549-89C0-CF54847763A5}" type="presParOf" srcId="{45D46B09-AB61-524F-AC2C-9B143F0419B4}" destId="{F40E23B9-D08D-BB4D-926D-99262334405A}" srcOrd="21" destOrd="0" presId="urn:microsoft.com/office/officeart/2005/8/layout/cycle8"/>
    <dgm:cxn modelId="{563A8F7F-E995-1B45-AFC1-7D0770FA1F77}" type="presParOf" srcId="{45D46B09-AB61-524F-AC2C-9B143F0419B4}" destId="{60BB4BB9-2E47-AE48-B7B4-9DD0FFB9D62F}" srcOrd="22" destOrd="0" presId="urn:microsoft.com/office/officeart/2005/8/layout/cycle8"/>
    <dgm:cxn modelId="{0C0CB525-617E-6248-B6E3-D179C4920390}" type="presParOf" srcId="{45D46B09-AB61-524F-AC2C-9B143F0419B4}" destId="{8A2839C8-65E7-DC40-8EC1-E3E0F079E178}" srcOrd="23" destOrd="0" presId="urn:microsoft.com/office/officeart/2005/8/layout/cycle8"/>
    <dgm:cxn modelId="{F28081E0-6037-1E4B-8B07-B26C031E3844}" type="presParOf" srcId="{45D46B09-AB61-524F-AC2C-9B143F0419B4}" destId="{0F31626E-B61A-AA4A-86C5-7F67B1BB1129}"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2382BD00-16D2-BE48-9F5A-949502E05B47}" type="doc">
      <dgm:prSet loTypeId="urn:microsoft.com/office/officeart/2005/8/layout/chevron2" loCatId="" qsTypeId="urn:microsoft.com/office/officeart/2005/8/quickstyle/simple4" qsCatId="simple" csTypeId="urn:microsoft.com/office/officeart/2005/8/colors/colorful4" csCatId="colorful" phldr="1"/>
      <dgm:spPr/>
      <dgm:t>
        <a:bodyPr/>
        <a:lstStyle/>
        <a:p>
          <a:endParaRPr lang="pl-PL"/>
        </a:p>
      </dgm:t>
    </dgm:pt>
    <dgm:pt modelId="{844097BC-C4DC-E74C-811D-FE9521749418}">
      <dgm:prSet phldrT="[Tekst]"/>
      <dgm:spPr/>
      <dgm:t>
        <a:bodyPr/>
        <a:lstStyle/>
        <a:p>
          <a:r>
            <a:rPr lang="el-GR" dirty="0"/>
            <a:t>Πρώτο </a:t>
          </a:r>
          <a:r>
            <a:rPr lang="pl-PL" dirty="0"/>
            <a:t>lock-down</a:t>
          </a:r>
        </a:p>
      </dgm:t>
    </dgm:pt>
    <dgm:pt modelId="{ECC92EE5-DB41-9A47-BA01-E55E888508FB}" type="parTrans" cxnId="{9B46B580-FA0D-CE4B-A8E6-27C3DABA562A}">
      <dgm:prSet/>
      <dgm:spPr/>
      <dgm:t>
        <a:bodyPr/>
        <a:lstStyle/>
        <a:p>
          <a:endParaRPr lang="pl-PL"/>
        </a:p>
      </dgm:t>
    </dgm:pt>
    <dgm:pt modelId="{D687908E-66F9-5144-984A-6EEA9BC3670F}" type="sibTrans" cxnId="{9B46B580-FA0D-CE4B-A8E6-27C3DABA562A}">
      <dgm:prSet/>
      <dgm:spPr/>
      <dgm:t>
        <a:bodyPr/>
        <a:lstStyle/>
        <a:p>
          <a:endParaRPr lang="pl-PL"/>
        </a:p>
      </dgm:t>
    </dgm:pt>
    <dgm:pt modelId="{CCEEAE48-C5EF-9946-8A2F-ABE11566EA12}">
      <dgm:prSet phldrT="[Tekst]"/>
      <dgm:spPr/>
      <dgm:t>
        <a:bodyPr/>
        <a:lstStyle/>
        <a:p>
          <a:r>
            <a:rPr lang="el-GR" dirty="0"/>
            <a:t>Εντοπίστηκαν σωστά οι κύριες απειλές για την οικονομία;</a:t>
          </a:r>
          <a:r>
            <a:rPr lang="pl-PL" dirty="0"/>
            <a:t> </a:t>
          </a:r>
        </a:p>
      </dgm:t>
    </dgm:pt>
    <dgm:pt modelId="{FC8A124E-BC5B-334E-9270-6F69CD58CCA7}" type="parTrans" cxnId="{CCE411F3-D0B5-7C48-BDFE-0F6D175CDF4C}">
      <dgm:prSet/>
      <dgm:spPr/>
      <dgm:t>
        <a:bodyPr/>
        <a:lstStyle/>
        <a:p>
          <a:endParaRPr lang="pl-PL"/>
        </a:p>
      </dgm:t>
    </dgm:pt>
    <dgm:pt modelId="{0BC4C049-D1E0-9741-8666-8570184E036E}" type="sibTrans" cxnId="{CCE411F3-D0B5-7C48-BDFE-0F6D175CDF4C}">
      <dgm:prSet/>
      <dgm:spPr/>
      <dgm:t>
        <a:bodyPr/>
        <a:lstStyle/>
        <a:p>
          <a:endParaRPr lang="pl-PL"/>
        </a:p>
      </dgm:t>
    </dgm:pt>
    <dgm:pt modelId="{7C2CA053-1AA9-464D-92D2-9BD6FF38ACBE}">
      <dgm:prSet phldrT="[Tekst]"/>
      <dgm:spPr/>
      <dgm:t>
        <a:bodyPr/>
        <a:lstStyle/>
        <a:p>
          <a:r>
            <a:rPr lang="el-GR" dirty="0"/>
            <a:t>Πώς αντέδρασε η κυβέρνηση για το πρώτο «σοκ»;</a:t>
          </a:r>
          <a:endParaRPr lang="pl-PL" dirty="0"/>
        </a:p>
      </dgm:t>
    </dgm:pt>
    <dgm:pt modelId="{AD297902-3FA6-BB42-9459-3D1E82331738}" type="parTrans" cxnId="{AAFECA24-D645-254C-A234-60EC0A34F701}">
      <dgm:prSet/>
      <dgm:spPr/>
      <dgm:t>
        <a:bodyPr/>
        <a:lstStyle/>
        <a:p>
          <a:endParaRPr lang="pl-PL"/>
        </a:p>
      </dgm:t>
    </dgm:pt>
    <dgm:pt modelId="{A88BC17A-E316-5D43-A660-E7B0C0901494}" type="sibTrans" cxnId="{AAFECA24-D645-254C-A234-60EC0A34F701}">
      <dgm:prSet/>
      <dgm:spPr/>
      <dgm:t>
        <a:bodyPr/>
        <a:lstStyle/>
        <a:p>
          <a:endParaRPr lang="pl-PL"/>
        </a:p>
      </dgm:t>
    </dgm:pt>
    <dgm:pt modelId="{0E21F13D-D597-7946-9574-F104F21658E0}">
      <dgm:prSet phldrT="[Tekst]"/>
      <dgm:spPr/>
      <dgm:t>
        <a:bodyPr/>
        <a:lstStyle/>
        <a:p>
          <a:r>
            <a:rPr lang="el-GR" dirty="0"/>
            <a:t>Επικοινωνία</a:t>
          </a:r>
          <a:endParaRPr lang="pl-PL" dirty="0"/>
        </a:p>
      </dgm:t>
    </dgm:pt>
    <dgm:pt modelId="{6F845D91-F1C7-8941-88E0-C167986C7C82}" type="parTrans" cxnId="{BEB8B898-4F1F-F84B-B7B3-4A37152611B4}">
      <dgm:prSet/>
      <dgm:spPr/>
      <dgm:t>
        <a:bodyPr/>
        <a:lstStyle/>
        <a:p>
          <a:endParaRPr lang="pl-PL"/>
        </a:p>
      </dgm:t>
    </dgm:pt>
    <dgm:pt modelId="{D56FC400-9F11-7347-94F7-5EAFC2DE726C}" type="sibTrans" cxnId="{BEB8B898-4F1F-F84B-B7B3-4A37152611B4}">
      <dgm:prSet/>
      <dgm:spPr/>
      <dgm:t>
        <a:bodyPr/>
        <a:lstStyle/>
        <a:p>
          <a:endParaRPr lang="pl-PL"/>
        </a:p>
      </dgm:t>
    </dgm:pt>
    <dgm:pt modelId="{05A1D5CB-1D6D-7345-802A-F040DF69C83B}">
      <dgm:prSet phldrT="[Tekst]"/>
      <dgm:spPr/>
      <dgm:t>
        <a:bodyPr/>
        <a:lstStyle/>
        <a:p>
          <a:r>
            <a:rPr lang="el-GR" dirty="0"/>
            <a:t>Ήταν επαρκής και χρήσιμος ο εφαρμοζόμενος μηχανισμός στήριξης;</a:t>
          </a:r>
          <a:endParaRPr lang="pl-PL" dirty="0"/>
        </a:p>
      </dgm:t>
    </dgm:pt>
    <dgm:pt modelId="{D5A1034D-93F3-3544-BA56-BED73755F19F}" type="parTrans" cxnId="{14FAC0E6-601D-1E45-B789-5BBE116E5140}">
      <dgm:prSet/>
      <dgm:spPr/>
      <dgm:t>
        <a:bodyPr/>
        <a:lstStyle/>
        <a:p>
          <a:endParaRPr lang="pl-PL"/>
        </a:p>
      </dgm:t>
    </dgm:pt>
    <dgm:pt modelId="{DADB223D-2FC9-9546-A908-BEF8AAC850DE}" type="sibTrans" cxnId="{14FAC0E6-601D-1E45-B789-5BBE116E5140}">
      <dgm:prSet/>
      <dgm:spPr/>
      <dgm:t>
        <a:bodyPr/>
        <a:lstStyle/>
        <a:p>
          <a:endParaRPr lang="pl-PL"/>
        </a:p>
      </dgm:t>
    </dgm:pt>
    <dgm:pt modelId="{DBAB9EA0-D826-EA45-9493-2CE1AE48CFE0}">
      <dgm:prSet phldrT="[Tekst]"/>
      <dgm:spPr/>
      <dgm:t>
        <a:bodyPr/>
        <a:lstStyle/>
        <a:p>
          <a:r>
            <a:rPr lang="el-GR" dirty="0"/>
            <a:t>Άλλο ένα </a:t>
          </a:r>
          <a:r>
            <a:rPr lang="pl-PL" dirty="0"/>
            <a:t>lock-down
</a:t>
          </a:r>
        </a:p>
      </dgm:t>
    </dgm:pt>
    <dgm:pt modelId="{DC52398B-2FD6-9F4B-A573-F153F4694C8D}" type="parTrans" cxnId="{0B7F0D82-70ED-804E-B5D8-1712869B1D72}">
      <dgm:prSet/>
      <dgm:spPr/>
      <dgm:t>
        <a:bodyPr/>
        <a:lstStyle/>
        <a:p>
          <a:endParaRPr lang="pl-PL"/>
        </a:p>
      </dgm:t>
    </dgm:pt>
    <dgm:pt modelId="{E0C1FE4E-D912-D749-B368-655A2446934F}" type="sibTrans" cxnId="{0B7F0D82-70ED-804E-B5D8-1712869B1D72}">
      <dgm:prSet/>
      <dgm:spPr/>
      <dgm:t>
        <a:bodyPr/>
        <a:lstStyle/>
        <a:p>
          <a:endParaRPr lang="pl-PL"/>
        </a:p>
      </dgm:t>
    </dgm:pt>
    <dgm:pt modelId="{EFECB69A-6463-B343-A81C-6A50A43438E7}">
      <dgm:prSet phldrT="[Tekst]"/>
      <dgm:spPr/>
      <dgm:t>
        <a:bodyPr/>
        <a:lstStyle/>
        <a:p>
          <a:r>
            <a:rPr lang="el-GR" dirty="0"/>
            <a:t>Υπήρξε επικοινωνία μεταξύ της κυβέρνησης και των ΜΜΕ;</a:t>
          </a:r>
          <a:endParaRPr lang="pl-PL" dirty="0"/>
        </a:p>
      </dgm:t>
    </dgm:pt>
    <dgm:pt modelId="{50D48739-55BD-E240-B245-D5B808A17F77}" type="parTrans" cxnId="{A3CC67EA-8EFC-E64C-8FDD-05999B1161B5}">
      <dgm:prSet/>
      <dgm:spPr/>
      <dgm:t>
        <a:bodyPr/>
        <a:lstStyle/>
        <a:p>
          <a:endParaRPr lang="pl-PL"/>
        </a:p>
      </dgm:t>
    </dgm:pt>
    <dgm:pt modelId="{C248FBC9-F3EE-314C-B383-A151C06F4AD5}" type="sibTrans" cxnId="{A3CC67EA-8EFC-E64C-8FDD-05999B1161B5}">
      <dgm:prSet/>
      <dgm:spPr/>
      <dgm:t>
        <a:bodyPr/>
        <a:lstStyle/>
        <a:p>
          <a:endParaRPr lang="pl-PL"/>
        </a:p>
      </dgm:t>
    </dgm:pt>
    <dgm:pt modelId="{C0706063-2B32-274D-AC56-18B2F97CC5F8}">
      <dgm:prSet phldrT="[Tekst]"/>
      <dgm:spPr/>
      <dgm:t>
        <a:bodyPr/>
        <a:lstStyle/>
        <a:p>
          <a:r>
            <a:rPr lang="el-GR" dirty="0"/>
            <a:t>Υπήρξαν αλλαγές στους μηχανισμούς στήριξης;</a:t>
          </a:r>
          <a:endParaRPr lang="pl-PL" dirty="0"/>
        </a:p>
      </dgm:t>
    </dgm:pt>
    <dgm:pt modelId="{57CE5F91-A49A-8643-BC96-C69346C76868}" type="parTrans" cxnId="{9D37EE85-D3D8-B747-B37C-2A2A820A66B1}">
      <dgm:prSet/>
      <dgm:spPr/>
      <dgm:t>
        <a:bodyPr/>
        <a:lstStyle/>
        <a:p>
          <a:endParaRPr lang="pl-PL"/>
        </a:p>
      </dgm:t>
    </dgm:pt>
    <dgm:pt modelId="{226137E6-E997-6E41-ADD9-ABF169F47936}" type="sibTrans" cxnId="{9D37EE85-D3D8-B747-B37C-2A2A820A66B1}">
      <dgm:prSet/>
      <dgm:spPr/>
      <dgm:t>
        <a:bodyPr/>
        <a:lstStyle/>
        <a:p>
          <a:endParaRPr lang="pl-PL"/>
        </a:p>
      </dgm:t>
    </dgm:pt>
    <dgm:pt modelId="{C857135E-E903-D640-8399-9DC615692FE0}">
      <dgm:prSet phldrT="[Tekst]"/>
      <dgm:spPr/>
      <dgm:t>
        <a:bodyPr/>
        <a:lstStyle/>
        <a:p>
          <a:r>
            <a:rPr lang="el-GR" dirty="0"/>
            <a:t>Οι μηχανισμοί στήριξης ήταν προσαρμοσμένοι στους οικονομικούς κλάδους;</a:t>
          </a:r>
          <a:endParaRPr lang="pl-PL" dirty="0"/>
        </a:p>
      </dgm:t>
    </dgm:pt>
    <dgm:pt modelId="{069EF92C-33F9-BF49-B852-C248664C30CD}" type="parTrans" cxnId="{81172735-7D46-5E4D-9AA0-EE12E62BCCFB}">
      <dgm:prSet/>
      <dgm:spPr/>
      <dgm:t>
        <a:bodyPr/>
        <a:lstStyle/>
        <a:p>
          <a:endParaRPr lang="pl-PL"/>
        </a:p>
      </dgm:t>
    </dgm:pt>
    <dgm:pt modelId="{F1779F14-4FA5-5246-9A55-F10F53E01DF1}" type="sibTrans" cxnId="{81172735-7D46-5E4D-9AA0-EE12E62BCCFB}">
      <dgm:prSet/>
      <dgm:spPr/>
      <dgm:t>
        <a:bodyPr/>
        <a:lstStyle/>
        <a:p>
          <a:endParaRPr lang="pl-PL"/>
        </a:p>
      </dgm:t>
    </dgm:pt>
    <dgm:pt modelId="{9945F989-7698-E64F-BC1C-FCE6DB23E3E1}">
      <dgm:prSet phldrT="[Tekst]"/>
      <dgm:spPr/>
      <dgm:t>
        <a:bodyPr/>
        <a:lstStyle/>
        <a:p>
          <a:r>
            <a:rPr lang="el-GR" dirty="0"/>
            <a:t>Πώς διαδόθηκαν οι πληροφορίες σχετικά με τους μηχανισμούς στήριξης;</a:t>
          </a:r>
          <a:endParaRPr lang="pl-PL" dirty="0"/>
        </a:p>
      </dgm:t>
    </dgm:pt>
    <dgm:pt modelId="{A7D1541C-9B61-5B4F-A79D-F8306436619C}" type="parTrans" cxnId="{00D1A1D8-E572-CC49-8758-FE2DDF4CB428}">
      <dgm:prSet/>
      <dgm:spPr/>
      <dgm:t>
        <a:bodyPr/>
        <a:lstStyle/>
        <a:p>
          <a:endParaRPr lang="pl-PL"/>
        </a:p>
      </dgm:t>
    </dgm:pt>
    <dgm:pt modelId="{0C1A6C32-A7AC-664F-B9F6-E9379A6B0708}" type="sibTrans" cxnId="{00D1A1D8-E572-CC49-8758-FE2DDF4CB428}">
      <dgm:prSet/>
      <dgm:spPr/>
      <dgm:t>
        <a:bodyPr/>
        <a:lstStyle/>
        <a:p>
          <a:endParaRPr lang="pl-PL"/>
        </a:p>
      </dgm:t>
    </dgm:pt>
    <dgm:pt modelId="{98FC8F13-396E-294F-9728-26A9FE458603}">
      <dgm:prSet phldrT="[Tekst]"/>
      <dgm:spPr/>
      <dgm:t>
        <a:bodyPr/>
        <a:lstStyle/>
        <a:p>
          <a:r>
            <a:rPr lang="el-GR" dirty="0"/>
            <a:t>Σε περίπτωση αλλαγών, διορθώσεις στους εφαρμοζόμενους μηχανισμούς;</a:t>
          </a:r>
          <a:endParaRPr lang="pl-PL" dirty="0"/>
        </a:p>
      </dgm:t>
    </dgm:pt>
    <dgm:pt modelId="{A3B7EE57-1424-CE47-B18E-263088435EE1}" type="parTrans" cxnId="{80280B13-1B09-9642-80EE-33D07802A8DD}">
      <dgm:prSet/>
      <dgm:spPr/>
      <dgm:t>
        <a:bodyPr/>
        <a:lstStyle/>
        <a:p>
          <a:endParaRPr lang="pl-PL"/>
        </a:p>
      </dgm:t>
    </dgm:pt>
    <dgm:pt modelId="{03A8952D-DD1C-0445-A254-02DB9D3D3691}" type="sibTrans" cxnId="{80280B13-1B09-9642-80EE-33D07802A8DD}">
      <dgm:prSet/>
      <dgm:spPr/>
      <dgm:t>
        <a:bodyPr/>
        <a:lstStyle/>
        <a:p>
          <a:endParaRPr lang="pl-PL"/>
        </a:p>
      </dgm:t>
    </dgm:pt>
    <dgm:pt modelId="{91BAB0A4-C57A-5742-8668-37544CABC45F}">
      <dgm:prSet phldrT="[Tekst]"/>
      <dgm:spPr/>
      <dgm:t>
        <a:bodyPr/>
        <a:lstStyle/>
        <a:p>
          <a:r>
            <a:rPr lang="el-GR" dirty="0"/>
            <a:t>Θεσπίστηκαν μηχανισμοί μακροπρόθεσμης στήριξης (για παράδειγμα, για την επιδίωξη της τεχνολογικής προόδου;</a:t>
          </a:r>
          <a:r>
            <a:rPr lang="pl-PL" dirty="0"/>
            <a:t>) </a:t>
          </a:r>
        </a:p>
      </dgm:t>
    </dgm:pt>
    <dgm:pt modelId="{E695C3F7-999B-2447-877D-048DB3194FFA}" type="parTrans" cxnId="{31733389-A878-1744-A1C8-C4DD650A4DDD}">
      <dgm:prSet/>
      <dgm:spPr/>
      <dgm:t>
        <a:bodyPr/>
        <a:lstStyle/>
        <a:p>
          <a:endParaRPr lang="pl-PL"/>
        </a:p>
      </dgm:t>
    </dgm:pt>
    <dgm:pt modelId="{86E810E8-E9D7-C046-A4D1-C1D95ED741E8}" type="sibTrans" cxnId="{31733389-A878-1744-A1C8-C4DD650A4DDD}">
      <dgm:prSet/>
      <dgm:spPr/>
      <dgm:t>
        <a:bodyPr/>
        <a:lstStyle/>
        <a:p>
          <a:endParaRPr lang="pl-PL"/>
        </a:p>
      </dgm:t>
    </dgm:pt>
    <dgm:pt modelId="{54020E67-F095-AD4F-81FF-62A682BC3477}" type="pres">
      <dgm:prSet presAssocID="{2382BD00-16D2-BE48-9F5A-949502E05B47}" presName="linearFlow" presStyleCnt="0">
        <dgm:presLayoutVars>
          <dgm:dir/>
          <dgm:animLvl val="lvl"/>
          <dgm:resizeHandles val="exact"/>
        </dgm:presLayoutVars>
      </dgm:prSet>
      <dgm:spPr/>
    </dgm:pt>
    <dgm:pt modelId="{E9D5F5E6-55FE-D549-AF76-D53E67425ED9}" type="pres">
      <dgm:prSet presAssocID="{844097BC-C4DC-E74C-811D-FE9521749418}" presName="composite" presStyleCnt="0"/>
      <dgm:spPr/>
    </dgm:pt>
    <dgm:pt modelId="{84DF4A6F-ED0D-3C46-B384-11E47EAA5754}" type="pres">
      <dgm:prSet presAssocID="{844097BC-C4DC-E74C-811D-FE9521749418}" presName="parentText" presStyleLbl="alignNode1" presStyleIdx="0" presStyleCnt="3">
        <dgm:presLayoutVars>
          <dgm:chMax val="1"/>
          <dgm:bulletEnabled val="1"/>
        </dgm:presLayoutVars>
      </dgm:prSet>
      <dgm:spPr/>
    </dgm:pt>
    <dgm:pt modelId="{50EC2061-21CA-4C43-B006-C6E4668C67F7}" type="pres">
      <dgm:prSet presAssocID="{844097BC-C4DC-E74C-811D-FE9521749418}" presName="descendantText" presStyleLbl="alignAcc1" presStyleIdx="0" presStyleCnt="3">
        <dgm:presLayoutVars>
          <dgm:bulletEnabled val="1"/>
        </dgm:presLayoutVars>
      </dgm:prSet>
      <dgm:spPr/>
    </dgm:pt>
    <dgm:pt modelId="{2724010B-905A-874D-9FB6-5ABFC69B27FF}" type="pres">
      <dgm:prSet presAssocID="{D687908E-66F9-5144-984A-6EEA9BC3670F}" presName="sp" presStyleCnt="0"/>
      <dgm:spPr/>
    </dgm:pt>
    <dgm:pt modelId="{D0CC029F-8665-2B40-8535-F766FDA1AE75}" type="pres">
      <dgm:prSet presAssocID="{0E21F13D-D597-7946-9574-F104F21658E0}" presName="composite" presStyleCnt="0"/>
      <dgm:spPr/>
    </dgm:pt>
    <dgm:pt modelId="{27183B3C-9C7D-AE40-96F5-E800D485826E}" type="pres">
      <dgm:prSet presAssocID="{0E21F13D-D597-7946-9574-F104F21658E0}" presName="parentText" presStyleLbl="alignNode1" presStyleIdx="1" presStyleCnt="3">
        <dgm:presLayoutVars>
          <dgm:chMax val="1"/>
          <dgm:bulletEnabled val="1"/>
        </dgm:presLayoutVars>
      </dgm:prSet>
      <dgm:spPr/>
    </dgm:pt>
    <dgm:pt modelId="{A9622588-DBFE-F145-BA57-E067F3CAE2D7}" type="pres">
      <dgm:prSet presAssocID="{0E21F13D-D597-7946-9574-F104F21658E0}" presName="descendantText" presStyleLbl="alignAcc1" presStyleIdx="1" presStyleCnt="3">
        <dgm:presLayoutVars>
          <dgm:bulletEnabled val="1"/>
        </dgm:presLayoutVars>
      </dgm:prSet>
      <dgm:spPr/>
    </dgm:pt>
    <dgm:pt modelId="{87BFC7FB-2A41-9C4B-A3E5-27E2176F5F2D}" type="pres">
      <dgm:prSet presAssocID="{D56FC400-9F11-7347-94F7-5EAFC2DE726C}" presName="sp" presStyleCnt="0"/>
      <dgm:spPr/>
    </dgm:pt>
    <dgm:pt modelId="{7F4C6736-B24A-6240-B20C-E28395ED0DFA}" type="pres">
      <dgm:prSet presAssocID="{DBAB9EA0-D826-EA45-9493-2CE1AE48CFE0}" presName="composite" presStyleCnt="0"/>
      <dgm:spPr/>
    </dgm:pt>
    <dgm:pt modelId="{6CD0FCCC-9A7C-514C-92BB-C8D97AC3B4E6}" type="pres">
      <dgm:prSet presAssocID="{DBAB9EA0-D826-EA45-9493-2CE1AE48CFE0}" presName="parentText" presStyleLbl="alignNode1" presStyleIdx="2" presStyleCnt="3">
        <dgm:presLayoutVars>
          <dgm:chMax val="1"/>
          <dgm:bulletEnabled val="1"/>
        </dgm:presLayoutVars>
      </dgm:prSet>
      <dgm:spPr/>
    </dgm:pt>
    <dgm:pt modelId="{EF928E59-919F-F94B-84A1-CE7DF187531A}" type="pres">
      <dgm:prSet presAssocID="{DBAB9EA0-D826-EA45-9493-2CE1AE48CFE0}" presName="descendantText" presStyleLbl="alignAcc1" presStyleIdx="2" presStyleCnt="3">
        <dgm:presLayoutVars>
          <dgm:bulletEnabled val="1"/>
        </dgm:presLayoutVars>
      </dgm:prSet>
      <dgm:spPr/>
    </dgm:pt>
  </dgm:ptLst>
  <dgm:cxnLst>
    <dgm:cxn modelId="{7EDCDB02-3DED-1044-89E0-1F35BD27B2D8}" type="presOf" srcId="{9945F989-7698-E64F-BC1C-FCE6DB23E3E1}" destId="{A9622588-DBFE-F145-BA57-E067F3CAE2D7}" srcOrd="0" destOrd="2" presId="urn:microsoft.com/office/officeart/2005/8/layout/chevron2"/>
    <dgm:cxn modelId="{9453AE04-8CEE-9646-B2E7-FDD8B1A75168}" type="presOf" srcId="{C0706063-2B32-274D-AC56-18B2F97CC5F8}" destId="{EF928E59-919F-F94B-84A1-CE7DF187531A}" srcOrd="0" destOrd="0" presId="urn:microsoft.com/office/officeart/2005/8/layout/chevron2"/>
    <dgm:cxn modelId="{8A62AF06-768E-974E-9492-A9D466644724}" type="presOf" srcId="{844097BC-C4DC-E74C-811D-FE9521749418}" destId="{84DF4A6F-ED0D-3C46-B384-11E47EAA5754}" srcOrd="0" destOrd="0" presId="urn:microsoft.com/office/officeart/2005/8/layout/chevron2"/>
    <dgm:cxn modelId="{AF3A650F-6206-3243-8583-45CCBE9EA259}" type="presOf" srcId="{C857135E-E903-D640-8399-9DC615692FE0}" destId="{EF928E59-919F-F94B-84A1-CE7DF187531A}" srcOrd="0" destOrd="1" presId="urn:microsoft.com/office/officeart/2005/8/layout/chevron2"/>
    <dgm:cxn modelId="{80280B13-1B09-9642-80EE-33D07802A8DD}" srcId="{0E21F13D-D597-7946-9574-F104F21658E0}" destId="{98FC8F13-396E-294F-9728-26A9FE458603}" srcOrd="0" destOrd="0" parTransId="{A3B7EE57-1424-CE47-B18E-263088435EE1}" sibTransId="{03A8952D-DD1C-0445-A254-02DB9D3D3691}"/>
    <dgm:cxn modelId="{AAFECA24-D645-254C-A234-60EC0A34F701}" srcId="{844097BC-C4DC-E74C-811D-FE9521749418}" destId="{7C2CA053-1AA9-464D-92D2-9BD6FF38ACBE}" srcOrd="1" destOrd="0" parTransId="{AD297902-3FA6-BB42-9459-3D1E82331738}" sibTransId="{A88BC17A-E316-5D43-A660-E7B0C0901494}"/>
    <dgm:cxn modelId="{1672A729-7F9F-0A47-905A-ED195879AEED}" type="presOf" srcId="{98FC8F13-396E-294F-9728-26A9FE458603}" destId="{A9622588-DBFE-F145-BA57-E067F3CAE2D7}" srcOrd="0" destOrd="0" presId="urn:microsoft.com/office/officeart/2005/8/layout/chevron2"/>
    <dgm:cxn modelId="{4E0BA42A-F98E-2347-B67B-AEF8A469DB89}" type="presOf" srcId="{91BAB0A4-C57A-5742-8668-37544CABC45F}" destId="{EF928E59-919F-F94B-84A1-CE7DF187531A}" srcOrd="0" destOrd="2" presId="urn:microsoft.com/office/officeart/2005/8/layout/chevron2"/>
    <dgm:cxn modelId="{D0ED842E-C738-6043-A1C4-F1BF6E7CC962}" type="presOf" srcId="{CCEEAE48-C5EF-9946-8A2F-ABE11566EA12}" destId="{50EC2061-21CA-4C43-B006-C6E4668C67F7}" srcOrd="0" destOrd="0" presId="urn:microsoft.com/office/officeart/2005/8/layout/chevron2"/>
    <dgm:cxn modelId="{81172735-7D46-5E4D-9AA0-EE12E62BCCFB}" srcId="{DBAB9EA0-D826-EA45-9493-2CE1AE48CFE0}" destId="{C857135E-E903-D640-8399-9DC615692FE0}" srcOrd="1" destOrd="0" parTransId="{069EF92C-33F9-BF49-B852-C248664C30CD}" sibTransId="{F1779F14-4FA5-5246-9A55-F10F53E01DF1}"/>
    <dgm:cxn modelId="{5746EF49-A554-9042-BA7C-60A732885867}" type="presOf" srcId="{0E21F13D-D597-7946-9574-F104F21658E0}" destId="{27183B3C-9C7D-AE40-96F5-E800D485826E}" srcOrd="0" destOrd="0" presId="urn:microsoft.com/office/officeart/2005/8/layout/chevron2"/>
    <dgm:cxn modelId="{9B46B580-FA0D-CE4B-A8E6-27C3DABA562A}" srcId="{2382BD00-16D2-BE48-9F5A-949502E05B47}" destId="{844097BC-C4DC-E74C-811D-FE9521749418}" srcOrd="0" destOrd="0" parTransId="{ECC92EE5-DB41-9A47-BA01-E55E888508FB}" sibTransId="{D687908E-66F9-5144-984A-6EEA9BC3670F}"/>
    <dgm:cxn modelId="{0B7F0D82-70ED-804E-B5D8-1712869B1D72}" srcId="{2382BD00-16D2-BE48-9F5A-949502E05B47}" destId="{DBAB9EA0-D826-EA45-9493-2CE1AE48CFE0}" srcOrd="2" destOrd="0" parTransId="{DC52398B-2FD6-9F4B-A573-F153F4694C8D}" sibTransId="{E0C1FE4E-D912-D749-B368-655A2446934F}"/>
    <dgm:cxn modelId="{9D37EE85-D3D8-B747-B37C-2A2A820A66B1}" srcId="{DBAB9EA0-D826-EA45-9493-2CE1AE48CFE0}" destId="{C0706063-2B32-274D-AC56-18B2F97CC5F8}" srcOrd="0" destOrd="0" parTransId="{57CE5F91-A49A-8643-BC96-C69346C76868}" sibTransId="{226137E6-E997-6E41-ADD9-ABF169F47936}"/>
    <dgm:cxn modelId="{31733389-A878-1744-A1C8-C4DD650A4DDD}" srcId="{DBAB9EA0-D826-EA45-9493-2CE1AE48CFE0}" destId="{91BAB0A4-C57A-5742-8668-37544CABC45F}" srcOrd="2" destOrd="0" parTransId="{E695C3F7-999B-2447-877D-048DB3194FFA}" sibTransId="{86E810E8-E9D7-C046-A4D1-C1D95ED741E8}"/>
    <dgm:cxn modelId="{BEB8B898-4F1F-F84B-B7B3-4A37152611B4}" srcId="{2382BD00-16D2-BE48-9F5A-949502E05B47}" destId="{0E21F13D-D597-7946-9574-F104F21658E0}" srcOrd="1" destOrd="0" parTransId="{6F845D91-F1C7-8941-88E0-C167986C7C82}" sibTransId="{D56FC400-9F11-7347-94F7-5EAFC2DE726C}"/>
    <dgm:cxn modelId="{AA8BC7A0-16C4-5C4E-83C0-C7EB2D007200}" type="presOf" srcId="{DBAB9EA0-D826-EA45-9493-2CE1AE48CFE0}" destId="{6CD0FCCC-9A7C-514C-92BB-C8D97AC3B4E6}" srcOrd="0" destOrd="0" presId="urn:microsoft.com/office/officeart/2005/8/layout/chevron2"/>
    <dgm:cxn modelId="{FB7703A5-5059-6E47-A21A-23EBFCE33632}" type="presOf" srcId="{7C2CA053-1AA9-464D-92D2-9BD6FF38ACBE}" destId="{50EC2061-21CA-4C43-B006-C6E4668C67F7}" srcOrd="0" destOrd="1" presId="urn:microsoft.com/office/officeart/2005/8/layout/chevron2"/>
    <dgm:cxn modelId="{D42EDDA5-99D0-9749-AC9E-67409ACCBE99}" type="presOf" srcId="{05A1D5CB-1D6D-7345-802A-F040DF69C83B}" destId="{50EC2061-21CA-4C43-B006-C6E4668C67F7}" srcOrd="0" destOrd="2" presId="urn:microsoft.com/office/officeart/2005/8/layout/chevron2"/>
    <dgm:cxn modelId="{5E2B20B5-F18F-2446-8347-3DE1EB80751A}" type="presOf" srcId="{EFECB69A-6463-B343-A81C-6A50A43438E7}" destId="{A9622588-DBFE-F145-BA57-E067F3CAE2D7}" srcOrd="0" destOrd="1" presId="urn:microsoft.com/office/officeart/2005/8/layout/chevron2"/>
    <dgm:cxn modelId="{00D1A1D8-E572-CC49-8758-FE2DDF4CB428}" srcId="{0E21F13D-D597-7946-9574-F104F21658E0}" destId="{9945F989-7698-E64F-BC1C-FCE6DB23E3E1}" srcOrd="2" destOrd="0" parTransId="{A7D1541C-9B61-5B4F-A79D-F8306436619C}" sibTransId="{0C1A6C32-A7AC-664F-B9F6-E9379A6B0708}"/>
    <dgm:cxn modelId="{14FAC0E6-601D-1E45-B789-5BBE116E5140}" srcId="{844097BC-C4DC-E74C-811D-FE9521749418}" destId="{05A1D5CB-1D6D-7345-802A-F040DF69C83B}" srcOrd="2" destOrd="0" parTransId="{D5A1034D-93F3-3544-BA56-BED73755F19F}" sibTransId="{DADB223D-2FC9-9546-A908-BEF8AAC850DE}"/>
    <dgm:cxn modelId="{A3CC67EA-8EFC-E64C-8FDD-05999B1161B5}" srcId="{0E21F13D-D597-7946-9574-F104F21658E0}" destId="{EFECB69A-6463-B343-A81C-6A50A43438E7}" srcOrd="1" destOrd="0" parTransId="{50D48739-55BD-E240-B245-D5B808A17F77}" sibTransId="{C248FBC9-F3EE-314C-B383-A151C06F4AD5}"/>
    <dgm:cxn modelId="{73FB9CF1-BDB3-E840-9444-7E3AB6EE6415}" type="presOf" srcId="{2382BD00-16D2-BE48-9F5A-949502E05B47}" destId="{54020E67-F095-AD4F-81FF-62A682BC3477}" srcOrd="0" destOrd="0" presId="urn:microsoft.com/office/officeart/2005/8/layout/chevron2"/>
    <dgm:cxn modelId="{CCE411F3-D0B5-7C48-BDFE-0F6D175CDF4C}" srcId="{844097BC-C4DC-E74C-811D-FE9521749418}" destId="{CCEEAE48-C5EF-9946-8A2F-ABE11566EA12}" srcOrd="0" destOrd="0" parTransId="{FC8A124E-BC5B-334E-9270-6F69CD58CCA7}" sibTransId="{0BC4C049-D1E0-9741-8666-8570184E036E}"/>
    <dgm:cxn modelId="{A2E2B554-1A2C-464D-A0E5-3EBB18F285CC}" type="presParOf" srcId="{54020E67-F095-AD4F-81FF-62A682BC3477}" destId="{E9D5F5E6-55FE-D549-AF76-D53E67425ED9}" srcOrd="0" destOrd="0" presId="urn:microsoft.com/office/officeart/2005/8/layout/chevron2"/>
    <dgm:cxn modelId="{60CE92BB-D8F7-D349-B56A-82E39C07DB87}" type="presParOf" srcId="{E9D5F5E6-55FE-D549-AF76-D53E67425ED9}" destId="{84DF4A6F-ED0D-3C46-B384-11E47EAA5754}" srcOrd="0" destOrd="0" presId="urn:microsoft.com/office/officeart/2005/8/layout/chevron2"/>
    <dgm:cxn modelId="{4031CDC5-9E99-D149-B2A6-8E011B2F822B}" type="presParOf" srcId="{E9D5F5E6-55FE-D549-AF76-D53E67425ED9}" destId="{50EC2061-21CA-4C43-B006-C6E4668C67F7}" srcOrd="1" destOrd="0" presId="urn:microsoft.com/office/officeart/2005/8/layout/chevron2"/>
    <dgm:cxn modelId="{B30D8283-5A44-8749-8420-02DEE8C4AD9F}" type="presParOf" srcId="{54020E67-F095-AD4F-81FF-62A682BC3477}" destId="{2724010B-905A-874D-9FB6-5ABFC69B27FF}" srcOrd="1" destOrd="0" presId="urn:microsoft.com/office/officeart/2005/8/layout/chevron2"/>
    <dgm:cxn modelId="{1B9ADC3E-9F1C-9949-BF89-36E1F603A7BD}" type="presParOf" srcId="{54020E67-F095-AD4F-81FF-62A682BC3477}" destId="{D0CC029F-8665-2B40-8535-F766FDA1AE75}" srcOrd="2" destOrd="0" presId="urn:microsoft.com/office/officeart/2005/8/layout/chevron2"/>
    <dgm:cxn modelId="{18A03C37-0999-AC4B-B63D-DED39201F842}" type="presParOf" srcId="{D0CC029F-8665-2B40-8535-F766FDA1AE75}" destId="{27183B3C-9C7D-AE40-96F5-E800D485826E}" srcOrd="0" destOrd="0" presId="urn:microsoft.com/office/officeart/2005/8/layout/chevron2"/>
    <dgm:cxn modelId="{AE21098A-A434-284E-AE2F-C4DC3E17BA8A}" type="presParOf" srcId="{D0CC029F-8665-2B40-8535-F766FDA1AE75}" destId="{A9622588-DBFE-F145-BA57-E067F3CAE2D7}" srcOrd="1" destOrd="0" presId="urn:microsoft.com/office/officeart/2005/8/layout/chevron2"/>
    <dgm:cxn modelId="{E1CC65FE-932D-A544-9179-32FFB88720CE}" type="presParOf" srcId="{54020E67-F095-AD4F-81FF-62A682BC3477}" destId="{87BFC7FB-2A41-9C4B-A3E5-27E2176F5F2D}" srcOrd="3" destOrd="0" presId="urn:microsoft.com/office/officeart/2005/8/layout/chevron2"/>
    <dgm:cxn modelId="{505A78F8-2B41-FD43-8F88-64A8467609F4}" type="presParOf" srcId="{54020E67-F095-AD4F-81FF-62A682BC3477}" destId="{7F4C6736-B24A-6240-B20C-E28395ED0DFA}" srcOrd="4" destOrd="0" presId="urn:microsoft.com/office/officeart/2005/8/layout/chevron2"/>
    <dgm:cxn modelId="{E9C6D3F7-CF2D-CB43-BBF1-52B19437E2CA}" type="presParOf" srcId="{7F4C6736-B24A-6240-B20C-E28395ED0DFA}" destId="{6CD0FCCC-9A7C-514C-92BB-C8D97AC3B4E6}" srcOrd="0" destOrd="0" presId="urn:microsoft.com/office/officeart/2005/8/layout/chevron2"/>
    <dgm:cxn modelId="{4FD068F2-6B03-7C4F-9704-42CFFAA83350}" type="presParOf" srcId="{7F4C6736-B24A-6240-B20C-E28395ED0DFA}" destId="{EF928E59-919F-F94B-84A1-CE7DF187531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59052-744E-4EFA-80A7-A71077886B2A}">
      <dsp:nvSpPr>
        <dsp:cNvPr id="0" name=""/>
        <dsp:cNvSpPr/>
      </dsp:nvSpPr>
      <dsp:spPr>
        <a:xfrm>
          <a:off x="582576" y="591523"/>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488950">
            <a:lnSpc>
              <a:spcPct val="90000"/>
            </a:lnSpc>
            <a:spcBef>
              <a:spcPct val="0"/>
            </a:spcBef>
            <a:spcAft>
              <a:spcPct val="35000"/>
            </a:spcAft>
            <a:buNone/>
          </a:pPr>
          <a:r>
            <a:rPr lang="el-GR" sz="1100" kern="1200" dirty="0"/>
            <a:t>Προκειμένου να σταματήσει η επιδείνωση της οικονομικής κρίσης που προκλήθηκε από τη νόσο COVID-19 και να στηρίξει τους επιχειρηματίες που πλήττονται από τις αρνητικές επιπτώσεις της πανδημίας, η Ευρωπαϊκή Επιτροπή έχει αναπτύξει νέους μηχανισμούς για τη χορήγηση κρατικών ενισχύσεων.
</a:t>
          </a:r>
          <a:endParaRPr lang="pl-PL" sz="1100" kern="1200" dirty="0"/>
        </a:p>
      </dsp:txBody>
      <dsp:txXfrm>
        <a:off x="582576" y="591523"/>
        <a:ext cx="10486377" cy="953307"/>
      </dsp:txXfrm>
    </dsp:sp>
    <dsp:sp modelId="{EC131370-F120-49A3-8335-7B0A11E553A8}">
      <dsp:nvSpPr>
        <dsp:cNvPr id="0" name=""/>
        <dsp:cNvSpPr/>
      </dsp:nvSpPr>
      <dsp:spPr>
        <a:xfrm>
          <a:off x="582576" y="1544830"/>
          <a:ext cx="1398183" cy="233030"/>
        </a:xfrm>
        <a:prstGeom prst="parallelogram">
          <a:avLst>
            <a:gd name="adj" fmla="val 14084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445FC3-DB98-4CBE-A8EB-78183D6BDC7A}">
      <dsp:nvSpPr>
        <dsp:cNvPr id="0" name=""/>
        <dsp:cNvSpPr/>
      </dsp:nvSpPr>
      <dsp:spPr>
        <a:xfrm>
          <a:off x="2062320" y="1544830"/>
          <a:ext cx="1398183" cy="233030"/>
        </a:xfrm>
        <a:prstGeom prst="parallelogram">
          <a:avLst>
            <a:gd name="adj" fmla="val 140840"/>
          </a:avLst>
        </a:prstGeom>
        <a:solidFill>
          <a:schemeClr val="accent5">
            <a:hueOff val="-337927"/>
            <a:satOff val="-871"/>
            <a:lumOff val="-588"/>
            <a:alphaOff val="0"/>
          </a:schemeClr>
        </a:solidFill>
        <a:ln w="12700" cap="flat" cmpd="sng" algn="ctr">
          <a:solidFill>
            <a:schemeClr val="accent5">
              <a:hueOff val="-337927"/>
              <a:satOff val="-871"/>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6D4BC5-00FD-4914-9826-87D59B3041BD}">
      <dsp:nvSpPr>
        <dsp:cNvPr id="0" name=""/>
        <dsp:cNvSpPr/>
      </dsp:nvSpPr>
      <dsp:spPr>
        <a:xfrm>
          <a:off x="3542065" y="1544830"/>
          <a:ext cx="1398183" cy="233030"/>
        </a:xfrm>
        <a:prstGeom prst="parallelogram">
          <a:avLst>
            <a:gd name="adj" fmla="val 140840"/>
          </a:avLst>
        </a:prstGeom>
        <a:solidFill>
          <a:schemeClr val="accent5">
            <a:hueOff val="-675854"/>
            <a:satOff val="-1742"/>
            <a:lumOff val="-1177"/>
            <a:alphaOff val="0"/>
          </a:schemeClr>
        </a:solidFill>
        <a:ln w="12700" cap="flat" cmpd="sng" algn="ctr">
          <a:solidFill>
            <a:schemeClr val="accent5">
              <a:hueOff val="-675854"/>
              <a:satOff val="-1742"/>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1B6985-8B99-4466-AE92-244AD5805134}">
      <dsp:nvSpPr>
        <dsp:cNvPr id="0" name=""/>
        <dsp:cNvSpPr/>
      </dsp:nvSpPr>
      <dsp:spPr>
        <a:xfrm>
          <a:off x="5021809" y="1544830"/>
          <a:ext cx="1398183" cy="233030"/>
        </a:xfrm>
        <a:prstGeom prst="parallelogram">
          <a:avLst>
            <a:gd name="adj" fmla="val 140840"/>
          </a:avLst>
        </a:prstGeom>
        <a:solidFill>
          <a:schemeClr val="accent5">
            <a:hueOff val="-1013782"/>
            <a:satOff val="-2613"/>
            <a:lumOff val="-1765"/>
            <a:alphaOff val="0"/>
          </a:schemeClr>
        </a:solidFill>
        <a:ln w="12700" cap="flat" cmpd="sng" algn="ctr">
          <a:solidFill>
            <a:schemeClr val="accent5">
              <a:hueOff val="-1013782"/>
              <a:satOff val="-2613"/>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D23E79-04D7-4E39-BCB5-0950E6D9233D}">
      <dsp:nvSpPr>
        <dsp:cNvPr id="0" name=""/>
        <dsp:cNvSpPr/>
      </dsp:nvSpPr>
      <dsp:spPr>
        <a:xfrm>
          <a:off x="6501554" y="1544830"/>
          <a:ext cx="1398183" cy="233030"/>
        </a:xfrm>
        <a:prstGeom prst="parallelogram">
          <a:avLst>
            <a:gd name="adj" fmla="val 140840"/>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496E3-8783-4425-89F3-112591E77C17}">
      <dsp:nvSpPr>
        <dsp:cNvPr id="0" name=""/>
        <dsp:cNvSpPr/>
      </dsp:nvSpPr>
      <dsp:spPr>
        <a:xfrm>
          <a:off x="7981298" y="1544830"/>
          <a:ext cx="1398183" cy="233030"/>
        </a:xfrm>
        <a:prstGeom prst="parallelogram">
          <a:avLst>
            <a:gd name="adj" fmla="val 140840"/>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EA2E2-4960-4B4F-B9E5-FA44BE1A55BF}">
      <dsp:nvSpPr>
        <dsp:cNvPr id="0" name=""/>
        <dsp:cNvSpPr/>
      </dsp:nvSpPr>
      <dsp:spPr>
        <a:xfrm>
          <a:off x="9461043" y="1544830"/>
          <a:ext cx="1398183" cy="233030"/>
        </a:xfrm>
        <a:prstGeom prst="parallelogram">
          <a:avLst>
            <a:gd name="adj" fmla="val 140840"/>
          </a:avLst>
        </a:prstGeom>
        <a:solidFill>
          <a:schemeClr val="accent5">
            <a:hueOff val="-2027563"/>
            <a:satOff val="-5226"/>
            <a:lumOff val="-3530"/>
            <a:alphaOff val="0"/>
          </a:schemeClr>
        </a:solidFill>
        <a:ln w="12700" cap="flat" cmpd="sng" algn="ctr">
          <a:solidFill>
            <a:schemeClr val="accent5">
              <a:hueOff val="-2027563"/>
              <a:satOff val="-5226"/>
              <a:lumOff val="-35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51668-05FB-4D4E-BFDF-CA7F310D7189}">
      <dsp:nvSpPr>
        <dsp:cNvPr id="0" name=""/>
        <dsp:cNvSpPr/>
      </dsp:nvSpPr>
      <dsp:spPr>
        <a:xfrm>
          <a:off x="582576" y="1876653"/>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488950">
            <a:lnSpc>
              <a:spcPct val="90000"/>
            </a:lnSpc>
            <a:spcBef>
              <a:spcPct val="0"/>
            </a:spcBef>
            <a:spcAft>
              <a:spcPct val="35000"/>
            </a:spcAft>
            <a:buNone/>
          </a:pPr>
          <a:r>
            <a:rPr lang="el-GR" sz="1100" kern="1200" dirty="0"/>
            <a:t>Το άρθρο 107 παράγραφος 2 στοιχείο β) της ΣΛΕΕ ορίζει ότι οι ενισχύσεις για την επανόρθωση ζημιών που προκαλούνται από θεομηνίες ή άλλα έκτακτα γεγονότα συμβιβάζονται με την εσωτερική αγορά αυτοδικαίως. Η Ευρωπαϊκή Επιτροπή αντιμετώπισε την έξαρση της νόσου COVID-19 ως ένα τέτοιο γεγονός, το οποίο προκάλεσε ζημία σε επιχειρηματικές οντότητες που ήταν δύσκολο να προβλεφθεί.
</a:t>
          </a:r>
          <a:endParaRPr lang="pl-PL" sz="1100" kern="1200" dirty="0"/>
        </a:p>
      </dsp:txBody>
      <dsp:txXfrm>
        <a:off x="582576" y="1876653"/>
        <a:ext cx="10486377" cy="953307"/>
      </dsp:txXfrm>
    </dsp:sp>
    <dsp:sp modelId="{4D68E2DF-DF32-4AC2-99EB-D75097D10344}">
      <dsp:nvSpPr>
        <dsp:cNvPr id="0" name=""/>
        <dsp:cNvSpPr/>
      </dsp:nvSpPr>
      <dsp:spPr>
        <a:xfrm>
          <a:off x="582576" y="2829960"/>
          <a:ext cx="1398183" cy="233030"/>
        </a:xfrm>
        <a:prstGeom prst="parallelogram">
          <a:avLst>
            <a:gd name="adj" fmla="val 140840"/>
          </a:avLst>
        </a:prstGeom>
        <a:solidFill>
          <a:schemeClr val="accent5">
            <a:hueOff val="-2365490"/>
            <a:satOff val="-6097"/>
            <a:lumOff val="-4118"/>
            <a:alphaOff val="0"/>
          </a:schemeClr>
        </a:solidFill>
        <a:ln w="12700" cap="flat" cmpd="sng" algn="ctr">
          <a:solidFill>
            <a:schemeClr val="accent5">
              <a:hueOff val="-2365490"/>
              <a:satOff val="-6097"/>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D2A11-9409-4880-B4BC-237D0CCA8633}">
      <dsp:nvSpPr>
        <dsp:cNvPr id="0" name=""/>
        <dsp:cNvSpPr/>
      </dsp:nvSpPr>
      <dsp:spPr>
        <a:xfrm>
          <a:off x="2062320" y="2829960"/>
          <a:ext cx="1398183" cy="233030"/>
        </a:xfrm>
        <a:prstGeom prst="parallelogram">
          <a:avLst>
            <a:gd name="adj" fmla="val 140840"/>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F2387-E0A8-4F3D-A213-B3CC7B3837F7}">
      <dsp:nvSpPr>
        <dsp:cNvPr id="0" name=""/>
        <dsp:cNvSpPr/>
      </dsp:nvSpPr>
      <dsp:spPr>
        <a:xfrm>
          <a:off x="3542065" y="2829960"/>
          <a:ext cx="1398183" cy="233030"/>
        </a:xfrm>
        <a:prstGeom prst="parallelogram">
          <a:avLst>
            <a:gd name="adj" fmla="val 140840"/>
          </a:avLst>
        </a:prstGeom>
        <a:solidFill>
          <a:schemeClr val="accent5">
            <a:hueOff val="-3041344"/>
            <a:satOff val="-7839"/>
            <a:lumOff val="-5294"/>
            <a:alphaOff val="0"/>
          </a:schemeClr>
        </a:solidFill>
        <a:ln w="12700" cap="flat" cmpd="sng" algn="ctr">
          <a:solidFill>
            <a:schemeClr val="accent5">
              <a:hueOff val="-3041344"/>
              <a:satOff val="-7839"/>
              <a:lumOff val="-5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20DD9-F5FF-411D-9EFE-7D66BA6ED8F3}">
      <dsp:nvSpPr>
        <dsp:cNvPr id="0" name=""/>
        <dsp:cNvSpPr/>
      </dsp:nvSpPr>
      <dsp:spPr>
        <a:xfrm>
          <a:off x="5021809" y="2829960"/>
          <a:ext cx="1398183" cy="233030"/>
        </a:xfrm>
        <a:prstGeom prst="parallelogram">
          <a:avLst>
            <a:gd name="adj" fmla="val 14084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9D3EBD-FE6C-4EE5-8715-8F47A79F4DD9}">
      <dsp:nvSpPr>
        <dsp:cNvPr id="0" name=""/>
        <dsp:cNvSpPr/>
      </dsp:nvSpPr>
      <dsp:spPr>
        <a:xfrm>
          <a:off x="6501554" y="2829960"/>
          <a:ext cx="1398183" cy="233030"/>
        </a:xfrm>
        <a:prstGeom prst="parallelogram">
          <a:avLst>
            <a:gd name="adj" fmla="val 140840"/>
          </a:avLst>
        </a:prstGeom>
        <a:solidFill>
          <a:schemeClr val="accent5">
            <a:hueOff val="-3717199"/>
            <a:satOff val="-9580"/>
            <a:lumOff val="-6471"/>
            <a:alphaOff val="0"/>
          </a:schemeClr>
        </a:solidFill>
        <a:ln w="12700" cap="flat" cmpd="sng" algn="ctr">
          <a:solidFill>
            <a:schemeClr val="accent5">
              <a:hueOff val="-3717199"/>
              <a:satOff val="-9580"/>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FBC45-697D-4890-91C3-98BCB44613A8}">
      <dsp:nvSpPr>
        <dsp:cNvPr id="0" name=""/>
        <dsp:cNvSpPr/>
      </dsp:nvSpPr>
      <dsp:spPr>
        <a:xfrm>
          <a:off x="7981298" y="2829960"/>
          <a:ext cx="1398183" cy="233030"/>
        </a:xfrm>
        <a:prstGeom prst="parallelogram">
          <a:avLst>
            <a:gd name="adj" fmla="val 140840"/>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2CE248-DA43-48BA-B641-CA1BB0676612}">
      <dsp:nvSpPr>
        <dsp:cNvPr id="0" name=""/>
        <dsp:cNvSpPr/>
      </dsp:nvSpPr>
      <dsp:spPr>
        <a:xfrm>
          <a:off x="9461043" y="2829960"/>
          <a:ext cx="1398183" cy="233030"/>
        </a:xfrm>
        <a:prstGeom prst="parallelogram">
          <a:avLst>
            <a:gd name="adj" fmla="val 140840"/>
          </a:avLst>
        </a:prstGeom>
        <a:solidFill>
          <a:schemeClr val="accent5">
            <a:hueOff val="-4393053"/>
            <a:satOff val="-11322"/>
            <a:lumOff val="-7647"/>
            <a:alphaOff val="0"/>
          </a:schemeClr>
        </a:solidFill>
        <a:ln w="12700" cap="flat" cmpd="sng" algn="ctr">
          <a:solidFill>
            <a:schemeClr val="accent5">
              <a:hueOff val="-4393053"/>
              <a:satOff val="-11322"/>
              <a:lumOff val="-764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86166B-740C-4EEF-89D4-9EE10E75A4C1}">
      <dsp:nvSpPr>
        <dsp:cNvPr id="0" name=""/>
        <dsp:cNvSpPr/>
      </dsp:nvSpPr>
      <dsp:spPr>
        <a:xfrm>
          <a:off x="582576" y="3161784"/>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marL="0" lvl="0" indent="0" algn="l" defTabSz="488950">
            <a:lnSpc>
              <a:spcPct val="90000"/>
            </a:lnSpc>
            <a:spcBef>
              <a:spcPct val="0"/>
            </a:spcBef>
            <a:spcAft>
              <a:spcPct val="35000"/>
            </a:spcAft>
            <a:buNone/>
          </a:pPr>
          <a:r>
            <a:rPr lang="el-GR" sz="1100" kern="1200" dirty="0"/>
            <a:t>Το βασικό έγγραφο που καθορίζει τους κανόνες για τη χορήγηση κρατικών ενισχύσεων σε σχέση με την πανδημία COVID-19 είναι η ανακοίνωση της Ευρωπαϊκής Επιτροπής της 20ής Μαρτίου 2020 - Προσωρινό πλαίσιο μέτρων κρατικής ενίσχυσης για τη στήριξη της οικονομίας στο πλαίσιο της συνεχιζόμενης επιδημίας COVID-19 (2020 / C 91 I / 01 ) (Προσωρινό πλαίσιο). Σκοπός των προσωρινών μέτρων είναι πρωτίστως η παροχή ρευστότητας και πρόσβασης σε χρηματοδότηση στις επιχειρήσεις.
</a:t>
          </a:r>
          <a:endParaRPr lang="pl-PL" sz="1100" kern="1200" dirty="0"/>
        </a:p>
      </dsp:txBody>
      <dsp:txXfrm>
        <a:off x="582576" y="3161784"/>
        <a:ext cx="10486377" cy="953307"/>
      </dsp:txXfrm>
    </dsp:sp>
    <dsp:sp modelId="{3B7CFD78-9D33-4270-A7ED-67408C9EC35A}">
      <dsp:nvSpPr>
        <dsp:cNvPr id="0" name=""/>
        <dsp:cNvSpPr/>
      </dsp:nvSpPr>
      <dsp:spPr>
        <a:xfrm>
          <a:off x="582576" y="4115091"/>
          <a:ext cx="1398183" cy="233030"/>
        </a:xfrm>
        <a:prstGeom prst="parallelogram">
          <a:avLst>
            <a:gd name="adj" fmla="val 140840"/>
          </a:avLst>
        </a:prstGeom>
        <a:solidFill>
          <a:schemeClr val="accent5">
            <a:hueOff val="-4730980"/>
            <a:satOff val="-12193"/>
            <a:lumOff val="-8236"/>
            <a:alphaOff val="0"/>
          </a:schemeClr>
        </a:solidFill>
        <a:ln w="12700" cap="flat" cmpd="sng" algn="ctr">
          <a:solidFill>
            <a:schemeClr val="accent5">
              <a:hueOff val="-4730980"/>
              <a:satOff val="-12193"/>
              <a:lumOff val="-82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10F73B-5444-447B-AE45-29913F5BA6AD}">
      <dsp:nvSpPr>
        <dsp:cNvPr id="0" name=""/>
        <dsp:cNvSpPr/>
      </dsp:nvSpPr>
      <dsp:spPr>
        <a:xfrm>
          <a:off x="2062320" y="4115091"/>
          <a:ext cx="1398183" cy="233030"/>
        </a:xfrm>
        <a:prstGeom prst="parallelogram">
          <a:avLst>
            <a:gd name="adj" fmla="val 140840"/>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15DF3-7337-4199-BFCE-EF0627662D90}">
      <dsp:nvSpPr>
        <dsp:cNvPr id="0" name=""/>
        <dsp:cNvSpPr/>
      </dsp:nvSpPr>
      <dsp:spPr>
        <a:xfrm>
          <a:off x="3542065" y="4115091"/>
          <a:ext cx="1398183" cy="233030"/>
        </a:xfrm>
        <a:prstGeom prst="parallelogram">
          <a:avLst>
            <a:gd name="adj" fmla="val 140840"/>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B2AE7D-6E22-4811-BE9C-2A2573F57F86}">
      <dsp:nvSpPr>
        <dsp:cNvPr id="0" name=""/>
        <dsp:cNvSpPr/>
      </dsp:nvSpPr>
      <dsp:spPr>
        <a:xfrm>
          <a:off x="5021809" y="4115091"/>
          <a:ext cx="1398183" cy="233030"/>
        </a:xfrm>
        <a:prstGeom prst="parallelogram">
          <a:avLst>
            <a:gd name="adj" fmla="val 140840"/>
          </a:avLst>
        </a:prstGeom>
        <a:solidFill>
          <a:schemeClr val="accent5">
            <a:hueOff val="-5744762"/>
            <a:satOff val="-14806"/>
            <a:lumOff val="-10000"/>
            <a:alphaOff val="0"/>
          </a:schemeClr>
        </a:solidFill>
        <a:ln w="12700" cap="flat" cmpd="sng" algn="ctr">
          <a:solidFill>
            <a:schemeClr val="accent5">
              <a:hueOff val="-5744762"/>
              <a:satOff val="-14806"/>
              <a:lumOff val="-100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41784A-A19E-4253-914F-6322AA47E9EB}">
      <dsp:nvSpPr>
        <dsp:cNvPr id="0" name=""/>
        <dsp:cNvSpPr/>
      </dsp:nvSpPr>
      <dsp:spPr>
        <a:xfrm>
          <a:off x="6501554" y="4115091"/>
          <a:ext cx="1398183" cy="233030"/>
        </a:xfrm>
        <a:prstGeom prst="parallelogram">
          <a:avLst>
            <a:gd name="adj" fmla="val 140840"/>
          </a:avLst>
        </a:prstGeom>
        <a:solidFill>
          <a:schemeClr val="accent5">
            <a:hueOff val="-6082688"/>
            <a:satOff val="-15677"/>
            <a:lumOff val="-10588"/>
            <a:alphaOff val="0"/>
          </a:schemeClr>
        </a:solidFill>
        <a:ln w="12700" cap="flat" cmpd="sng" algn="ctr">
          <a:solidFill>
            <a:schemeClr val="accent5">
              <a:hueOff val="-6082688"/>
              <a:satOff val="-15677"/>
              <a:lumOff val="-10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96EC3-34CC-441B-9CC9-61CC581C8AC1}">
      <dsp:nvSpPr>
        <dsp:cNvPr id="0" name=""/>
        <dsp:cNvSpPr/>
      </dsp:nvSpPr>
      <dsp:spPr>
        <a:xfrm>
          <a:off x="7981298" y="4115091"/>
          <a:ext cx="1398183" cy="233030"/>
        </a:xfrm>
        <a:prstGeom prst="parallelogram">
          <a:avLst>
            <a:gd name="adj" fmla="val 140840"/>
          </a:avLst>
        </a:prstGeom>
        <a:solidFill>
          <a:schemeClr val="accent5">
            <a:hueOff val="-6420616"/>
            <a:satOff val="-16548"/>
            <a:lumOff val="-11177"/>
            <a:alphaOff val="0"/>
          </a:schemeClr>
        </a:solidFill>
        <a:ln w="12700" cap="flat" cmpd="sng" algn="ctr">
          <a:solidFill>
            <a:schemeClr val="accent5">
              <a:hueOff val="-6420616"/>
              <a:satOff val="-16548"/>
              <a:lumOff val="-1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2330C2-571D-4855-9B7A-AFB31B0A6109}">
      <dsp:nvSpPr>
        <dsp:cNvPr id="0" name=""/>
        <dsp:cNvSpPr/>
      </dsp:nvSpPr>
      <dsp:spPr>
        <a:xfrm>
          <a:off x="9461043" y="4115091"/>
          <a:ext cx="1398183" cy="233030"/>
        </a:xfrm>
        <a:prstGeom prst="parallelogram">
          <a:avLst>
            <a:gd name="adj" fmla="val 14084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97F92-3834-4E2C-8B21-528C96A13A92}">
      <dsp:nvSpPr>
        <dsp:cNvPr id="0" name=""/>
        <dsp:cNvSpPr/>
      </dsp:nvSpPr>
      <dsp:spPr>
        <a:xfrm>
          <a:off x="865219" y="560"/>
          <a:ext cx="1840399" cy="184039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dirty="0"/>
            <a:t>Επιλογή προγράμματος υποστήριξης
</a:t>
          </a:r>
          <a:endParaRPr lang="pl-PL" sz="1600" kern="1200" dirty="0"/>
        </a:p>
      </dsp:txBody>
      <dsp:txXfrm>
        <a:off x="1134739" y="270080"/>
        <a:ext cx="1301359" cy="1301359"/>
      </dsp:txXfrm>
    </dsp:sp>
    <dsp:sp modelId="{00788CED-9757-4C76-B8A0-1E77F0087F5D}">
      <dsp:nvSpPr>
        <dsp:cNvPr id="0" name=""/>
        <dsp:cNvSpPr/>
      </dsp:nvSpPr>
      <dsp:spPr>
        <a:xfrm rot="10800000">
          <a:off x="1463349" y="2078601"/>
          <a:ext cx="644139" cy="503800"/>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6E240E-FE12-4DC3-A14D-7FB22EA2B5DF}">
      <dsp:nvSpPr>
        <dsp:cNvPr id="0" name=""/>
        <dsp:cNvSpPr/>
      </dsp:nvSpPr>
      <dsp:spPr>
        <a:xfrm>
          <a:off x="1171645" y="2791526"/>
          <a:ext cx="1227546" cy="1227546"/>
        </a:xfrm>
        <a:prstGeom prst="ellipse">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dirty="0"/>
            <a:t>Έλεγχος της ημερομηνίας υποβολής της αίτησης
</a:t>
          </a:r>
          <a:endParaRPr lang="pl-PL" sz="900" kern="1200" dirty="0"/>
        </a:p>
      </dsp:txBody>
      <dsp:txXfrm>
        <a:off x="1351415" y="2971296"/>
        <a:ext cx="868006" cy="868006"/>
      </dsp:txXfrm>
    </dsp:sp>
    <dsp:sp modelId="{B470B36F-4055-42E8-B586-2FEBD23F0E6A}">
      <dsp:nvSpPr>
        <dsp:cNvPr id="0" name=""/>
        <dsp:cNvSpPr/>
      </dsp:nvSpPr>
      <dsp:spPr>
        <a:xfrm rot="5400000">
          <a:off x="2857907" y="3153399"/>
          <a:ext cx="644139" cy="503800"/>
        </a:xfrm>
        <a:prstGeom prst="triangle">
          <a:avLst/>
        </a:prstGeom>
        <a:solidFill>
          <a:schemeClr val="accent5">
            <a:hueOff val="-1351709"/>
            <a:satOff val="-3484"/>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C59C3C-DF60-4340-8B78-C80E0F3CF2E6}">
      <dsp:nvSpPr>
        <dsp:cNvPr id="0" name=""/>
        <dsp:cNvSpPr/>
      </dsp:nvSpPr>
      <dsp:spPr>
        <a:xfrm>
          <a:off x="3932244" y="2791526"/>
          <a:ext cx="1227546" cy="1227546"/>
        </a:xfrm>
        <a:prstGeom prst="ellipse">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dirty="0"/>
            <a:t>Υποβολή της αίτησης
</a:t>
          </a:r>
          <a:endParaRPr lang="pl-PL" sz="900" kern="1200" dirty="0"/>
        </a:p>
      </dsp:txBody>
      <dsp:txXfrm>
        <a:off x="4112014" y="2971296"/>
        <a:ext cx="868006" cy="868006"/>
      </dsp:txXfrm>
    </dsp:sp>
    <dsp:sp modelId="{64D8BECD-4B96-4399-AE20-E65219F870AB}">
      <dsp:nvSpPr>
        <dsp:cNvPr id="0" name=""/>
        <dsp:cNvSpPr/>
      </dsp:nvSpPr>
      <dsp:spPr>
        <a:xfrm>
          <a:off x="4223948" y="1896871"/>
          <a:ext cx="644139" cy="503800"/>
        </a:xfrm>
        <a:prstGeom prst="triangle">
          <a:avLst/>
        </a:prstGeom>
        <a:solidFill>
          <a:schemeClr val="accent5">
            <a:hueOff val="-2703417"/>
            <a:satOff val="-6968"/>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FC68AC-4229-41FC-9208-7C66AA377C39}">
      <dsp:nvSpPr>
        <dsp:cNvPr id="0" name=""/>
        <dsp:cNvSpPr/>
      </dsp:nvSpPr>
      <dsp:spPr>
        <a:xfrm>
          <a:off x="3932244" y="306987"/>
          <a:ext cx="1227546" cy="1227546"/>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dirty="0"/>
            <a:t>Αξιολόγηση της αίτησης
</a:t>
          </a:r>
          <a:endParaRPr lang="pl-PL" sz="900" kern="1200" dirty="0"/>
        </a:p>
      </dsp:txBody>
      <dsp:txXfrm>
        <a:off x="4112014" y="486757"/>
        <a:ext cx="868006" cy="868006"/>
      </dsp:txXfrm>
    </dsp:sp>
    <dsp:sp modelId="{D9C56D86-69B4-4548-9410-E9F932F5200E}">
      <dsp:nvSpPr>
        <dsp:cNvPr id="0" name=""/>
        <dsp:cNvSpPr/>
      </dsp:nvSpPr>
      <dsp:spPr>
        <a:xfrm rot="5400000">
          <a:off x="5618506" y="668860"/>
          <a:ext cx="644139" cy="503800"/>
        </a:xfrm>
        <a:prstGeom prst="triangle">
          <a:avLst/>
        </a:prstGeom>
        <a:solidFill>
          <a:schemeClr val="accent5">
            <a:hueOff val="-4055126"/>
            <a:satOff val="-10451"/>
            <a:lumOff val="-7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9A8A80-56EF-44FC-8D5B-BD92FBC1E6C2}">
      <dsp:nvSpPr>
        <dsp:cNvPr id="0" name=""/>
        <dsp:cNvSpPr/>
      </dsp:nvSpPr>
      <dsp:spPr>
        <a:xfrm>
          <a:off x="6692843" y="306987"/>
          <a:ext cx="1227546" cy="1227546"/>
        </a:xfrm>
        <a:prstGeom prst="ellipse">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b="0" i="0" kern="1200" dirty="0"/>
            <a:t>Αποτελέσματα</a:t>
          </a:r>
          <a:endParaRPr lang="pl-PL" sz="900" kern="1200" dirty="0"/>
        </a:p>
      </dsp:txBody>
      <dsp:txXfrm>
        <a:off x="6872613" y="486757"/>
        <a:ext cx="868006" cy="868006"/>
      </dsp:txXfrm>
    </dsp:sp>
    <dsp:sp modelId="{7FBB8CB6-B88E-41E0-BAE7-0D769A2D6F40}">
      <dsp:nvSpPr>
        <dsp:cNvPr id="0" name=""/>
        <dsp:cNvSpPr/>
      </dsp:nvSpPr>
      <dsp:spPr>
        <a:xfrm rot="10800000">
          <a:off x="6984547" y="1925388"/>
          <a:ext cx="644139" cy="503800"/>
        </a:xfrm>
        <a:prstGeom prst="triangle">
          <a:avLst/>
        </a:prstGeom>
        <a:solidFill>
          <a:schemeClr val="accent5">
            <a:hueOff val="-5406834"/>
            <a:satOff val="-13935"/>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82C85B-B326-4FC5-9D09-DFDC8CA3B2D9}">
      <dsp:nvSpPr>
        <dsp:cNvPr id="0" name=""/>
        <dsp:cNvSpPr/>
      </dsp:nvSpPr>
      <dsp:spPr>
        <a:xfrm>
          <a:off x="6692843" y="2791526"/>
          <a:ext cx="1227546" cy="1227546"/>
        </a:xfrm>
        <a:prstGeom prst="ellipse">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dirty="0"/>
            <a:t>Σύναψη σύμβασης / απόφαση ανάληψης κεφαλαίων
</a:t>
          </a:r>
          <a:endParaRPr lang="pl-PL" sz="900" kern="1200" dirty="0"/>
        </a:p>
      </dsp:txBody>
      <dsp:txXfrm>
        <a:off x="6872613" y="2971296"/>
        <a:ext cx="868006" cy="868006"/>
      </dsp:txXfrm>
    </dsp:sp>
    <dsp:sp modelId="{B9A8315C-F9E2-4344-A306-E687416D4C9F}">
      <dsp:nvSpPr>
        <dsp:cNvPr id="0" name=""/>
        <dsp:cNvSpPr/>
      </dsp:nvSpPr>
      <dsp:spPr>
        <a:xfrm rot="5400000">
          <a:off x="8225891" y="3153399"/>
          <a:ext cx="644139" cy="503800"/>
        </a:xfrm>
        <a:prstGeom prst="triangle">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40AB70-DD54-4979-BBCE-EEAA5D4C914B}">
      <dsp:nvSpPr>
        <dsp:cNvPr id="0" name=""/>
        <dsp:cNvSpPr/>
      </dsp:nvSpPr>
      <dsp:spPr>
        <a:xfrm>
          <a:off x="9147016" y="2485099"/>
          <a:ext cx="1840399" cy="1840399"/>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dirty="0"/>
            <a:t>Εκταμίευση και έλεγχος
</a:t>
          </a:r>
          <a:endParaRPr lang="pl-PL" sz="1600" kern="1200" dirty="0"/>
        </a:p>
      </dsp:txBody>
      <dsp:txXfrm>
        <a:off x="9416536" y="2754619"/>
        <a:ext cx="1301359" cy="1301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18D0F-D2FA-FA42-BC75-57E8B5536477}">
      <dsp:nvSpPr>
        <dsp:cNvPr id="0" name=""/>
        <dsp:cNvSpPr/>
      </dsp:nvSpPr>
      <dsp:spPr>
        <a:xfrm rot="5400000">
          <a:off x="4254839" y="96300"/>
          <a:ext cx="1478009" cy="1285867"/>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kern="1200" dirty="0"/>
            <a:t>Επιδοτήσεις
</a:t>
          </a:r>
          <a:endParaRPr lang="pl-PL" sz="1200" kern="1200" dirty="0"/>
        </a:p>
      </dsp:txBody>
      <dsp:txXfrm rot="-5400000">
        <a:off x="4551291" y="230552"/>
        <a:ext cx="885105" cy="1017363"/>
      </dsp:txXfrm>
    </dsp:sp>
    <dsp:sp modelId="{C1DE6AA6-EDBB-924C-99AA-D94F898CEDD3}">
      <dsp:nvSpPr>
        <dsp:cNvPr id="0" name=""/>
        <dsp:cNvSpPr/>
      </dsp:nvSpPr>
      <dsp:spPr>
        <a:xfrm>
          <a:off x="5675797" y="295831"/>
          <a:ext cx="1649458"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l-GR" sz="1200" kern="1200" dirty="0"/>
            <a:t>Δάνεια</a:t>
          </a:r>
          <a:endParaRPr lang="pl-PL" sz="1200" kern="1200" dirty="0"/>
        </a:p>
      </dsp:txBody>
      <dsp:txXfrm>
        <a:off x="5675797" y="295831"/>
        <a:ext cx="1649458" cy="886805"/>
      </dsp:txXfrm>
    </dsp:sp>
    <dsp:sp modelId="{E4D7164B-917B-7146-92AD-929F18F8C66A}">
      <dsp:nvSpPr>
        <dsp:cNvPr id="0" name=""/>
        <dsp:cNvSpPr/>
      </dsp:nvSpPr>
      <dsp:spPr>
        <a:xfrm rot="5400000">
          <a:off x="2866102" y="96300"/>
          <a:ext cx="1478009" cy="1285867"/>
        </a:xfrm>
        <a:prstGeom prst="hexagon">
          <a:avLst>
            <a:gd name="adj" fmla="val 2500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3162554" y="230552"/>
        <a:ext cx="885105" cy="1017363"/>
      </dsp:txXfrm>
    </dsp:sp>
    <dsp:sp modelId="{5C51750C-61DA-6A47-A9E9-31D53362E8C4}">
      <dsp:nvSpPr>
        <dsp:cNvPr id="0" name=""/>
        <dsp:cNvSpPr/>
      </dsp:nvSpPr>
      <dsp:spPr>
        <a:xfrm rot="5400000">
          <a:off x="3557810" y="1350834"/>
          <a:ext cx="1478009" cy="1285867"/>
        </a:xfrm>
        <a:prstGeom prst="hexagon">
          <a:avLst>
            <a:gd name="adj" fmla="val 2500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kern="1200" dirty="0"/>
            <a:t>Ελάφρυνση δαπανών
</a:t>
          </a:r>
          <a:endParaRPr lang="pl-PL" sz="1200" kern="1200" dirty="0"/>
        </a:p>
      </dsp:txBody>
      <dsp:txXfrm rot="-5400000">
        <a:off x="3854262" y="1485086"/>
        <a:ext cx="885105" cy="1017363"/>
      </dsp:txXfrm>
    </dsp:sp>
    <dsp:sp modelId="{E1AB9728-5310-B840-9D5E-E591C77FC287}">
      <dsp:nvSpPr>
        <dsp:cNvPr id="0" name=""/>
        <dsp:cNvSpPr/>
      </dsp:nvSpPr>
      <dsp:spPr>
        <a:xfrm>
          <a:off x="2004423" y="1550365"/>
          <a:ext cx="1596249"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r" defTabSz="533400">
            <a:lnSpc>
              <a:spcPct val="90000"/>
            </a:lnSpc>
            <a:spcBef>
              <a:spcPct val="0"/>
            </a:spcBef>
            <a:spcAft>
              <a:spcPct val="35000"/>
            </a:spcAft>
            <a:buNone/>
          </a:pPr>
          <a:r>
            <a:rPr lang="el-GR" sz="1200" kern="1200" dirty="0"/>
            <a:t>Φορολογικές ελαφρύνσεις 
</a:t>
          </a:r>
          <a:endParaRPr lang="pl-PL" sz="1200" kern="1200" dirty="0"/>
        </a:p>
      </dsp:txBody>
      <dsp:txXfrm>
        <a:off x="2004423" y="1550365"/>
        <a:ext cx="1596249" cy="886805"/>
      </dsp:txXfrm>
    </dsp:sp>
    <dsp:sp modelId="{84E331C4-C400-E641-89B8-CE78EF77CA96}">
      <dsp:nvSpPr>
        <dsp:cNvPr id="0" name=""/>
        <dsp:cNvSpPr/>
      </dsp:nvSpPr>
      <dsp:spPr>
        <a:xfrm rot="5400000">
          <a:off x="4946548" y="1350834"/>
          <a:ext cx="1478009" cy="1285867"/>
        </a:xfrm>
        <a:prstGeom prst="hexagon">
          <a:avLst>
            <a:gd name="adj" fmla="val 25000"/>
            <a:gd name="vf" fmla="val 11547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5243000" y="1485086"/>
        <a:ext cx="885105" cy="1017363"/>
      </dsp:txXfrm>
    </dsp:sp>
    <dsp:sp modelId="{A5142391-1231-0D43-A829-889EF080C83E}">
      <dsp:nvSpPr>
        <dsp:cNvPr id="0" name=""/>
        <dsp:cNvSpPr/>
      </dsp:nvSpPr>
      <dsp:spPr>
        <a:xfrm rot="5400000">
          <a:off x="4254839" y="2605368"/>
          <a:ext cx="1478009" cy="1285867"/>
        </a:xfrm>
        <a:prstGeom prst="hexagon">
          <a:avLst>
            <a:gd name="adj" fmla="val 25000"/>
            <a:gd name="vf" fmla="val 11547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kern="1200" dirty="0"/>
            <a:t>Αναβολή προθεσμιών 
</a:t>
          </a:r>
          <a:endParaRPr lang="pl-PL" sz="1200" kern="1200" dirty="0"/>
        </a:p>
      </dsp:txBody>
      <dsp:txXfrm rot="-5400000">
        <a:off x="4551291" y="2739620"/>
        <a:ext cx="885105" cy="1017363"/>
      </dsp:txXfrm>
    </dsp:sp>
    <dsp:sp modelId="{A099B402-E2D8-9E44-A9FD-7C1D884D713A}">
      <dsp:nvSpPr>
        <dsp:cNvPr id="0" name=""/>
        <dsp:cNvSpPr/>
      </dsp:nvSpPr>
      <dsp:spPr>
        <a:xfrm>
          <a:off x="5675797" y="2804899"/>
          <a:ext cx="1649458"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l-GR" sz="1200" kern="1200" dirty="0"/>
            <a:t>Άλλοι μηχανισμοί 
</a:t>
          </a:r>
          <a:endParaRPr lang="pl-PL" sz="1200" kern="1200" dirty="0"/>
        </a:p>
      </dsp:txBody>
      <dsp:txXfrm>
        <a:off x="5675797" y="2804899"/>
        <a:ext cx="1649458" cy="886805"/>
      </dsp:txXfrm>
    </dsp:sp>
    <dsp:sp modelId="{761F687A-C349-2C41-BA2B-190CAC78F265}">
      <dsp:nvSpPr>
        <dsp:cNvPr id="0" name=""/>
        <dsp:cNvSpPr/>
      </dsp:nvSpPr>
      <dsp:spPr>
        <a:xfrm rot="5400000">
          <a:off x="2866102" y="2605368"/>
          <a:ext cx="1478009" cy="1285867"/>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dirty="0"/>
        </a:p>
      </dsp:txBody>
      <dsp:txXfrm rot="-5400000">
        <a:off x="3162554" y="2739620"/>
        <a:ext cx="885105" cy="1017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00E57-2A37-554B-952D-6C1BC327C61F}">
      <dsp:nvSpPr>
        <dsp:cNvPr id="0" name=""/>
        <dsp:cNvSpPr/>
      </dsp:nvSpPr>
      <dsp:spPr>
        <a:xfrm>
          <a:off x="4212255" y="512994"/>
          <a:ext cx="3424856" cy="3424856"/>
        </a:xfrm>
        <a:prstGeom prst="blockArc">
          <a:avLst>
            <a:gd name="adj1" fmla="val 10800000"/>
            <a:gd name="adj2" fmla="val 16200000"/>
            <a:gd name="adj3" fmla="val 4637"/>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54843D-648B-024B-A808-2134EEB277CD}">
      <dsp:nvSpPr>
        <dsp:cNvPr id="0" name=""/>
        <dsp:cNvSpPr/>
      </dsp:nvSpPr>
      <dsp:spPr>
        <a:xfrm>
          <a:off x="4212255" y="512994"/>
          <a:ext cx="3424856" cy="3424856"/>
        </a:xfrm>
        <a:prstGeom prst="blockArc">
          <a:avLst>
            <a:gd name="adj1" fmla="val 5400000"/>
            <a:gd name="adj2" fmla="val 10800000"/>
            <a:gd name="adj3" fmla="val 4637"/>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4CDB980-7C03-5F4B-9FFC-76313226B616}">
      <dsp:nvSpPr>
        <dsp:cNvPr id="0" name=""/>
        <dsp:cNvSpPr/>
      </dsp:nvSpPr>
      <dsp:spPr>
        <a:xfrm>
          <a:off x="4212255" y="512994"/>
          <a:ext cx="3424856" cy="3424856"/>
        </a:xfrm>
        <a:prstGeom prst="blockArc">
          <a:avLst>
            <a:gd name="adj1" fmla="val 0"/>
            <a:gd name="adj2" fmla="val 5400000"/>
            <a:gd name="adj3" fmla="val 4637"/>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722B9A1-C71B-F342-BB6D-BD01D7F6AA60}">
      <dsp:nvSpPr>
        <dsp:cNvPr id="0" name=""/>
        <dsp:cNvSpPr/>
      </dsp:nvSpPr>
      <dsp:spPr>
        <a:xfrm>
          <a:off x="4212255" y="512994"/>
          <a:ext cx="3424856" cy="3424856"/>
        </a:xfrm>
        <a:prstGeom prst="blockArc">
          <a:avLst>
            <a:gd name="adj1" fmla="val 16200000"/>
            <a:gd name="adj2" fmla="val 0"/>
            <a:gd name="adj3" fmla="val 463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8319F02-3914-2D42-B4E8-84A6144D6FDC}">
      <dsp:nvSpPr>
        <dsp:cNvPr id="0" name=""/>
        <dsp:cNvSpPr/>
      </dsp:nvSpPr>
      <dsp:spPr>
        <a:xfrm>
          <a:off x="5136879" y="1437619"/>
          <a:ext cx="1575607" cy="1575607"/>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l-GR" sz="1800" kern="1200" dirty="0"/>
            <a:t>Άλλοι μηχανισμοί 
</a:t>
          </a:r>
          <a:endParaRPr lang="pl-PL" sz="1800" kern="1200" dirty="0"/>
        </a:p>
      </dsp:txBody>
      <dsp:txXfrm>
        <a:off x="5367621" y="1668361"/>
        <a:ext cx="1114123" cy="1114123"/>
      </dsp:txXfrm>
    </dsp:sp>
    <dsp:sp modelId="{4130D899-120B-6F41-88B5-007138062DA4}">
      <dsp:nvSpPr>
        <dsp:cNvPr id="0" name=""/>
        <dsp:cNvSpPr/>
      </dsp:nvSpPr>
      <dsp:spPr>
        <a:xfrm>
          <a:off x="4985090" y="1237"/>
          <a:ext cx="1879186" cy="1102925"/>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Εγγυήσεις και υποσχέσεις
</a:t>
          </a:r>
          <a:endParaRPr lang="pl-PL" sz="1200" kern="1200" dirty="0"/>
        </a:p>
      </dsp:txBody>
      <dsp:txXfrm>
        <a:off x="5260290" y="162757"/>
        <a:ext cx="1328786" cy="779885"/>
      </dsp:txXfrm>
    </dsp:sp>
    <dsp:sp modelId="{38F39779-29AE-E442-96EB-06954CDD1BAA}">
      <dsp:nvSpPr>
        <dsp:cNvPr id="0" name=""/>
        <dsp:cNvSpPr/>
      </dsp:nvSpPr>
      <dsp:spPr>
        <a:xfrm>
          <a:off x="6752268" y="1673960"/>
          <a:ext cx="1690277" cy="1102925"/>
        </a:xfrm>
        <a:prstGeom prst="ellipse">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Πιστωτικές διευκολύνσεις 
</a:t>
          </a:r>
          <a:endParaRPr lang="pl-PL" sz="1200" kern="1200" dirty="0"/>
        </a:p>
      </dsp:txBody>
      <dsp:txXfrm>
        <a:off x="6999803" y="1835480"/>
        <a:ext cx="1195207" cy="779885"/>
      </dsp:txXfrm>
    </dsp:sp>
    <dsp:sp modelId="{0E0DB62F-A023-F040-BE10-9428D514D668}">
      <dsp:nvSpPr>
        <dsp:cNvPr id="0" name=""/>
        <dsp:cNvSpPr/>
      </dsp:nvSpPr>
      <dsp:spPr>
        <a:xfrm>
          <a:off x="5143040" y="3346683"/>
          <a:ext cx="1563286" cy="1102925"/>
        </a:xfrm>
        <a:prstGeom prst="ellipse">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Νομικές αλλαγές (κατασκευή, ενοικίαση, μεταφορά, εμπόριο)
</a:t>
          </a:r>
          <a:endParaRPr lang="pl-PL" sz="1000" kern="1200" dirty="0"/>
        </a:p>
      </dsp:txBody>
      <dsp:txXfrm>
        <a:off x="5371978" y="3508203"/>
        <a:ext cx="1105410" cy="779885"/>
      </dsp:txXfrm>
    </dsp:sp>
    <dsp:sp modelId="{881EE2B0-27AB-944B-BE12-2BE647FE7C57}">
      <dsp:nvSpPr>
        <dsp:cNvPr id="0" name=""/>
        <dsp:cNvSpPr/>
      </dsp:nvSpPr>
      <dsp:spPr>
        <a:xfrm>
          <a:off x="3399084" y="1673960"/>
          <a:ext cx="1705751" cy="1102925"/>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Αλλαγές στη λειτουργία (δικαστικό σύστημα, αρχές σε εταιρείες κ.λπ.)
</a:t>
          </a:r>
          <a:endParaRPr lang="pl-PL" sz="1000" kern="1200" dirty="0"/>
        </a:p>
      </dsp:txBody>
      <dsp:txXfrm>
        <a:off x="3648885" y="1835480"/>
        <a:ext cx="1206149" cy="7798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C46A9-5595-1D44-A07D-5092F94AEEB0}">
      <dsp:nvSpPr>
        <dsp:cNvPr id="0" name=""/>
        <dsp:cNvSpPr/>
      </dsp:nvSpPr>
      <dsp:spPr>
        <a:xfrm>
          <a:off x="2185559" y="284849"/>
          <a:ext cx="3865481" cy="3865481"/>
        </a:xfrm>
        <a:prstGeom prst="pie">
          <a:avLst>
            <a:gd name="adj1" fmla="val 16200000"/>
            <a:gd name="adj2" fmla="val 2052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επιδοτήσεις μισθών
</a:t>
          </a:r>
          <a:endParaRPr lang="pl-PL" sz="1200" kern="1200" dirty="0"/>
        </a:p>
      </dsp:txBody>
      <dsp:txXfrm>
        <a:off x="4202052" y="934618"/>
        <a:ext cx="1242476" cy="828317"/>
      </dsp:txXfrm>
    </dsp:sp>
    <dsp:sp modelId="{350E3B1A-4354-E141-92E7-E119A3FFEDFD}">
      <dsp:nvSpPr>
        <dsp:cNvPr id="0" name=""/>
        <dsp:cNvSpPr/>
      </dsp:nvSpPr>
      <dsp:spPr>
        <a:xfrm>
          <a:off x="2218692" y="387928"/>
          <a:ext cx="3865481" cy="3865481"/>
        </a:xfrm>
        <a:prstGeom prst="pie">
          <a:avLst>
            <a:gd name="adj1" fmla="val 20520000"/>
            <a:gd name="adj2" fmla="val 324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επίδομα αδράνειας
</a:t>
          </a:r>
          <a:endParaRPr lang="pl-PL" sz="1200" kern="1200" dirty="0"/>
        </a:p>
      </dsp:txBody>
      <dsp:txXfrm>
        <a:off x="4708246" y="2154085"/>
        <a:ext cx="1150441" cy="920352"/>
      </dsp:txXfrm>
    </dsp:sp>
    <dsp:sp modelId="{D04F4AED-2ACA-BC43-9339-D2D23E2B49C7}">
      <dsp:nvSpPr>
        <dsp:cNvPr id="0" name=""/>
        <dsp:cNvSpPr/>
      </dsp:nvSpPr>
      <dsp:spPr>
        <a:xfrm>
          <a:off x="2131259" y="451433"/>
          <a:ext cx="3865481" cy="3865481"/>
        </a:xfrm>
        <a:prstGeom prst="pie">
          <a:avLst>
            <a:gd name="adj1" fmla="val 3240000"/>
            <a:gd name="adj2" fmla="val 756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απαλλαγή από την καταβολή εισφορών
</a:t>
          </a:r>
          <a:endParaRPr lang="pl-PL" sz="1200" kern="1200" dirty="0"/>
        </a:p>
      </dsp:txBody>
      <dsp:txXfrm>
        <a:off x="3511788" y="3166473"/>
        <a:ext cx="1104423" cy="1012388"/>
      </dsp:txXfrm>
    </dsp:sp>
    <dsp:sp modelId="{2B37C89B-5947-A54B-88A3-ECCF5901B310}">
      <dsp:nvSpPr>
        <dsp:cNvPr id="0" name=""/>
        <dsp:cNvSpPr/>
      </dsp:nvSpPr>
      <dsp:spPr>
        <a:xfrm>
          <a:off x="2043825" y="387928"/>
          <a:ext cx="3865481" cy="3865481"/>
        </a:xfrm>
        <a:prstGeom prst="pie">
          <a:avLst>
            <a:gd name="adj1" fmla="val 7560000"/>
            <a:gd name="adj2" fmla="val 1188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αλλαγές στο εργατικό δίκαιο
</a:t>
          </a:r>
          <a:endParaRPr lang="pl-PL" sz="1200" kern="1200" dirty="0"/>
        </a:p>
      </dsp:txBody>
      <dsp:txXfrm>
        <a:off x="2269312" y="2154085"/>
        <a:ext cx="1150441" cy="920352"/>
      </dsp:txXfrm>
    </dsp:sp>
    <dsp:sp modelId="{C957AAFC-A36F-A740-B482-3EE25B91A092}">
      <dsp:nvSpPr>
        <dsp:cNvPr id="0" name=""/>
        <dsp:cNvSpPr/>
      </dsp:nvSpPr>
      <dsp:spPr>
        <a:xfrm>
          <a:off x="2076958" y="284849"/>
          <a:ext cx="3865481" cy="3865481"/>
        </a:xfrm>
        <a:prstGeom prst="pie">
          <a:avLst>
            <a:gd name="adj1" fmla="val 11880000"/>
            <a:gd name="adj2" fmla="val 162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αναδιοργάνωση του χώρου εργασίας
</a:t>
          </a:r>
          <a:endParaRPr lang="pl-PL" sz="1200" kern="1200" dirty="0"/>
        </a:p>
      </dsp:txBody>
      <dsp:txXfrm>
        <a:off x="2683470" y="934618"/>
        <a:ext cx="1242476" cy="828317"/>
      </dsp:txXfrm>
    </dsp:sp>
    <dsp:sp modelId="{15BC9265-F275-6247-A387-3FFD408D29BF}">
      <dsp:nvSpPr>
        <dsp:cNvPr id="0" name=""/>
        <dsp:cNvSpPr/>
      </dsp:nvSpPr>
      <dsp:spPr>
        <a:xfrm>
          <a:off x="1946086" y="45557"/>
          <a:ext cx="4344065" cy="4344065"/>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40E23B9-D08D-BB4D-926D-99262334405A}">
      <dsp:nvSpPr>
        <dsp:cNvPr id="0" name=""/>
        <dsp:cNvSpPr/>
      </dsp:nvSpPr>
      <dsp:spPr>
        <a:xfrm>
          <a:off x="1979668" y="148603"/>
          <a:ext cx="4344065" cy="4344065"/>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0BB4BB9-2E47-AE48-B7B4-9DD0FFB9D62F}">
      <dsp:nvSpPr>
        <dsp:cNvPr id="0" name=""/>
        <dsp:cNvSpPr/>
      </dsp:nvSpPr>
      <dsp:spPr>
        <a:xfrm>
          <a:off x="1891967" y="212301"/>
          <a:ext cx="4344065" cy="4344065"/>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A2839C8-65E7-DC40-8EC1-E3E0F079E178}">
      <dsp:nvSpPr>
        <dsp:cNvPr id="0" name=""/>
        <dsp:cNvSpPr/>
      </dsp:nvSpPr>
      <dsp:spPr>
        <a:xfrm>
          <a:off x="1804266" y="148603"/>
          <a:ext cx="4344065" cy="4344065"/>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F31626E-B61A-AA4A-86C5-7F67B1BB1129}">
      <dsp:nvSpPr>
        <dsp:cNvPr id="0" name=""/>
        <dsp:cNvSpPr/>
      </dsp:nvSpPr>
      <dsp:spPr>
        <a:xfrm>
          <a:off x="1837848" y="45557"/>
          <a:ext cx="4344065" cy="4344065"/>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F4A6F-ED0D-3C46-B384-11E47EAA5754}">
      <dsp:nvSpPr>
        <dsp:cNvPr id="0" name=""/>
        <dsp:cNvSpPr/>
      </dsp:nvSpPr>
      <dsp:spPr>
        <a:xfrm rot="5400000">
          <a:off x="-242621" y="242690"/>
          <a:ext cx="1617479" cy="1132235"/>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l-GR" sz="1000" kern="1200" dirty="0"/>
            <a:t>Πρώτο </a:t>
          </a:r>
          <a:r>
            <a:rPr lang="pl-PL" sz="1000" kern="1200" dirty="0"/>
            <a:t>lock-down</a:t>
          </a:r>
        </a:p>
      </dsp:txBody>
      <dsp:txXfrm rot="-5400000">
        <a:off x="2" y="566186"/>
        <a:ext cx="1132235" cy="485244"/>
      </dsp:txXfrm>
    </dsp:sp>
    <dsp:sp modelId="{50EC2061-21CA-4C43-B006-C6E4668C67F7}">
      <dsp:nvSpPr>
        <dsp:cNvPr id="0" name=""/>
        <dsp:cNvSpPr/>
      </dsp:nvSpPr>
      <dsp:spPr>
        <a:xfrm rot="5400000">
          <a:off x="5495986" y="-4363681"/>
          <a:ext cx="1051361" cy="9778863"/>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a:t>Εντοπίστηκαν σωστά οι κύριες απειλές για την οικονομία;</a:t>
          </a:r>
          <a:r>
            <a:rPr lang="pl-PL" sz="1500" kern="1200" dirty="0"/>
            <a:t> </a:t>
          </a:r>
        </a:p>
        <a:p>
          <a:pPr marL="114300" lvl="1" indent="-114300" algn="l" defTabSz="666750">
            <a:lnSpc>
              <a:spcPct val="90000"/>
            </a:lnSpc>
            <a:spcBef>
              <a:spcPct val="0"/>
            </a:spcBef>
            <a:spcAft>
              <a:spcPct val="15000"/>
            </a:spcAft>
            <a:buChar char="•"/>
          </a:pPr>
          <a:r>
            <a:rPr lang="el-GR" sz="1500" kern="1200" dirty="0"/>
            <a:t>Πώς αντέδρασε η κυβέρνηση για το πρώτο «σοκ»;</a:t>
          </a:r>
          <a:endParaRPr lang="pl-PL" sz="1500" kern="1200" dirty="0"/>
        </a:p>
        <a:p>
          <a:pPr marL="114300" lvl="1" indent="-114300" algn="l" defTabSz="666750">
            <a:lnSpc>
              <a:spcPct val="90000"/>
            </a:lnSpc>
            <a:spcBef>
              <a:spcPct val="0"/>
            </a:spcBef>
            <a:spcAft>
              <a:spcPct val="15000"/>
            </a:spcAft>
            <a:buChar char="•"/>
          </a:pPr>
          <a:r>
            <a:rPr lang="el-GR" sz="1500" kern="1200" dirty="0"/>
            <a:t>Ήταν επαρκής και χρήσιμος ο εφαρμοζόμενος μηχανισμός στήριξης;</a:t>
          </a:r>
          <a:endParaRPr lang="pl-PL" sz="1500" kern="1200" dirty="0"/>
        </a:p>
      </dsp:txBody>
      <dsp:txXfrm rot="-5400000">
        <a:off x="1132236" y="51392"/>
        <a:ext cx="9727540" cy="948715"/>
      </dsp:txXfrm>
    </dsp:sp>
    <dsp:sp modelId="{27183B3C-9C7D-AE40-96F5-E800D485826E}">
      <dsp:nvSpPr>
        <dsp:cNvPr id="0" name=""/>
        <dsp:cNvSpPr/>
      </dsp:nvSpPr>
      <dsp:spPr>
        <a:xfrm rot="5400000">
          <a:off x="-242621" y="1666091"/>
          <a:ext cx="1617479" cy="1132235"/>
        </a:xfrm>
        <a:prstGeom prst="chevron">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l-GR" sz="1000" kern="1200" dirty="0"/>
            <a:t>Επικοινωνία</a:t>
          </a:r>
          <a:endParaRPr lang="pl-PL" sz="1000" kern="1200" dirty="0"/>
        </a:p>
      </dsp:txBody>
      <dsp:txXfrm rot="-5400000">
        <a:off x="2" y="1989587"/>
        <a:ext cx="1132235" cy="485244"/>
      </dsp:txXfrm>
    </dsp:sp>
    <dsp:sp modelId="{A9622588-DBFE-F145-BA57-E067F3CAE2D7}">
      <dsp:nvSpPr>
        <dsp:cNvPr id="0" name=""/>
        <dsp:cNvSpPr/>
      </dsp:nvSpPr>
      <dsp:spPr>
        <a:xfrm rot="5400000">
          <a:off x="5495986" y="-2940281"/>
          <a:ext cx="1051361" cy="9778863"/>
        </a:xfrm>
        <a:prstGeom prst="round2SameRect">
          <a:avLst/>
        </a:prstGeom>
        <a:solidFill>
          <a:schemeClr val="lt1">
            <a:alpha val="90000"/>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a:t>Σε περίπτωση αλλαγών, διορθώσεις στους εφαρμοζόμενους μηχανισμούς;</a:t>
          </a:r>
          <a:endParaRPr lang="pl-PL" sz="1500" kern="1200" dirty="0"/>
        </a:p>
        <a:p>
          <a:pPr marL="114300" lvl="1" indent="-114300" algn="l" defTabSz="666750">
            <a:lnSpc>
              <a:spcPct val="90000"/>
            </a:lnSpc>
            <a:spcBef>
              <a:spcPct val="0"/>
            </a:spcBef>
            <a:spcAft>
              <a:spcPct val="15000"/>
            </a:spcAft>
            <a:buChar char="•"/>
          </a:pPr>
          <a:r>
            <a:rPr lang="el-GR" sz="1500" kern="1200" dirty="0"/>
            <a:t>Υπήρξε επικοινωνία μεταξύ της κυβέρνησης και των ΜΜΕ;</a:t>
          </a:r>
          <a:endParaRPr lang="pl-PL" sz="1500" kern="1200" dirty="0"/>
        </a:p>
        <a:p>
          <a:pPr marL="114300" lvl="1" indent="-114300" algn="l" defTabSz="666750">
            <a:lnSpc>
              <a:spcPct val="90000"/>
            </a:lnSpc>
            <a:spcBef>
              <a:spcPct val="0"/>
            </a:spcBef>
            <a:spcAft>
              <a:spcPct val="15000"/>
            </a:spcAft>
            <a:buChar char="•"/>
          </a:pPr>
          <a:r>
            <a:rPr lang="el-GR" sz="1500" kern="1200" dirty="0"/>
            <a:t>Πώς διαδόθηκαν οι πληροφορίες σχετικά με τους μηχανισμούς στήριξης;</a:t>
          </a:r>
          <a:endParaRPr lang="pl-PL" sz="1500" kern="1200" dirty="0"/>
        </a:p>
      </dsp:txBody>
      <dsp:txXfrm rot="-5400000">
        <a:off x="1132236" y="1474792"/>
        <a:ext cx="9727540" cy="948715"/>
      </dsp:txXfrm>
    </dsp:sp>
    <dsp:sp modelId="{6CD0FCCC-9A7C-514C-92BB-C8D97AC3B4E6}">
      <dsp:nvSpPr>
        <dsp:cNvPr id="0" name=""/>
        <dsp:cNvSpPr/>
      </dsp:nvSpPr>
      <dsp:spPr>
        <a:xfrm rot="5400000">
          <a:off x="-242621" y="3089491"/>
          <a:ext cx="1617479" cy="1132235"/>
        </a:xfrm>
        <a:prstGeom prst="chevron">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l-GR" sz="1000" kern="1200" dirty="0"/>
            <a:t>Άλλο ένα </a:t>
          </a:r>
          <a:r>
            <a:rPr lang="pl-PL" sz="1000" kern="1200" dirty="0"/>
            <a:t>lock-down
</a:t>
          </a:r>
        </a:p>
      </dsp:txBody>
      <dsp:txXfrm rot="-5400000">
        <a:off x="2" y="3412987"/>
        <a:ext cx="1132235" cy="485244"/>
      </dsp:txXfrm>
    </dsp:sp>
    <dsp:sp modelId="{EF928E59-919F-F94B-84A1-CE7DF187531A}">
      <dsp:nvSpPr>
        <dsp:cNvPr id="0" name=""/>
        <dsp:cNvSpPr/>
      </dsp:nvSpPr>
      <dsp:spPr>
        <a:xfrm rot="5400000">
          <a:off x="5495986" y="-1516881"/>
          <a:ext cx="1051361" cy="9778863"/>
        </a:xfrm>
        <a:prstGeom prst="round2SameRect">
          <a:avLst/>
        </a:prstGeom>
        <a:solidFill>
          <a:schemeClr val="lt1">
            <a:alpha val="90000"/>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a:t>Υπήρξαν αλλαγές στους μηχανισμούς στήριξης;</a:t>
          </a:r>
          <a:endParaRPr lang="pl-PL" sz="1500" kern="1200" dirty="0"/>
        </a:p>
        <a:p>
          <a:pPr marL="114300" lvl="1" indent="-114300" algn="l" defTabSz="666750">
            <a:lnSpc>
              <a:spcPct val="90000"/>
            </a:lnSpc>
            <a:spcBef>
              <a:spcPct val="0"/>
            </a:spcBef>
            <a:spcAft>
              <a:spcPct val="15000"/>
            </a:spcAft>
            <a:buChar char="•"/>
          </a:pPr>
          <a:r>
            <a:rPr lang="el-GR" sz="1500" kern="1200" dirty="0"/>
            <a:t>Οι μηχανισμοί στήριξης ήταν προσαρμοσμένοι στους οικονομικούς κλάδους;</a:t>
          </a:r>
          <a:endParaRPr lang="pl-PL" sz="1500" kern="1200" dirty="0"/>
        </a:p>
        <a:p>
          <a:pPr marL="114300" lvl="1" indent="-114300" algn="l" defTabSz="666750">
            <a:lnSpc>
              <a:spcPct val="90000"/>
            </a:lnSpc>
            <a:spcBef>
              <a:spcPct val="0"/>
            </a:spcBef>
            <a:spcAft>
              <a:spcPct val="15000"/>
            </a:spcAft>
            <a:buChar char="•"/>
          </a:pPr>
          <a:r>
            <a:rPr lang="el-GR" sz="1500" kern="1200" dirty="0"/>
            <a:t>Θεσπίστηκαν μηχανισμοί μακροπρόθεσμης στήριξης (για παράδειγμα, για την επιδίωξη της τεχνολογικής προόδου;</a:t>
          </a:r>
          <a:r>
            <a:rPr lang="pl-PL" sz="1500" kern="1200" dirty="0"/>
            <a:t>) </a:t>
          </a:r>
        </a:p>
      </dsp:txBody>
      <dsp:txXfrm rot="-5400000">
        <a:off x="1132236" y="2898192"/>
        <a:ext cx="9727540" cy="948715"/>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87161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446126"/>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s://ec.europa.eu/competition-policy/state-aid/coronavirus_e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ΚΡΑΤΙΚΕΣ ΕΝΙΣΧΥΣΕΙΣ ΓΙΑ ΤΗ ΣΥΓΧΡΗΜΑΤΟΔΟΤΗΣΗ ΤΩΝ ΘΕΣΕΩΝ ΕΡΓΑΣΙΑΣ
</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By: </a:t>
            </a:r>
            <a:r>
              <a:rPr lang="el-GR" b="1" spc="-114" dirty="0">
                <a:latin typeface="Tahoma" panose="020B0604030504040204" pitchFamily="34" charset="0"/>
                <a:ea typeface="Tahoma" panose="020B0604030504040204" pitchFamily="34" charset="0"/>
                <a:cs typeface="Tahoma" panose="020B0604030504040204" pitchFamily="34" charset="0"/>
              </a:rPr>
              <a:t>Οικονομικό Πανεπιστήμιο της Κρακοβίας</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2" name="CuadroTexto 2">
            <a:extLst>
              <a:ext uri="{FF2B5EF4-FFF2-40B4-BE49-F238E27FC236}">
                <a16:creationId xmlns:a16="http://schemas.microsoft.com/office/drawing/2014/main" id="{8FD9B281-9132-8E0A-95B5-12B63D0A0F97}"/>
              </a:ext>
            </a:extLst>
          </p:cNvPr>
          <p:cNvSpPr txBox="1"/>
          <p:nvPr/>
        </p:nvSpPr>
        <p:spPr>
          <a:xfrm>
            <a:off x="3258328" y="3257551"/>
            <a:ext cx="5103472" cy="646331"/>
          </a:xfrm>
          <a:prstGeom prst="rect">
            <a:avLst/>
          </a:prstGeom>
          <a:noFill/>
        </p:spPr>
        <p:txBody>
          <a:bodyPr wrap="square">
            <a:spAutoFit/>
          </a:bodyPr>
          <a:lstStyle/>
          <a:p>
            <a:r>
              <a:rPr lang="el-GR" b="1" dirty="0">
                <a:latin typeface="Bahnschrift Light" panose="020B0502040204020203" pitchFamily="34" charset="0"/>
                <a:ea typeface="Calibri" panose="020F0502020204030204" pitchFamily="34" charset="0"/>
              </a:rPr>
              <a:t>«Ενίσχυση της ανθεκτικότητας των ΜΜΕ</a:t>
            </a:r>
          </a:p>
          <a:p>
            <a:r>
              <a:rPr lang="el-GR" b="1" dirty="0">
                <a:latin typeface="Bahnschrift Light" panose="020B0502040204020203" pitchFamily="34" charset="0"/>
                <a:ea typeface="Calibri" panose="020F0502020204030204" pitchFamily="34" charset="0"/>
              </a:rPr>
              <a:t> μετά τα περιοριστικά μέτρα (</a:t>
            </a:r>
            <a:r>
              <a:rPr lang="el-GR" b="1" dirty="0" err="1">
                <a:latin typeface="Bahnschrift Light" panose="020B0502040204020203" pitchFamily="34" charset="0"/>
                <a:ea typeface="Calibri" panose="020F0502020204030204" pitchFamily="34" charset="0"/>
              </a:rPr>
              <a:t>lock-down</a:t>
            </a:r>
            <a:r>
              <a:rPr lang="el-GR" b="1" dirty="0">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1145915" y="2950354"/>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A</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4725300" y="2917006"/>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7982804" y="2894876"/>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311084" y="1800520"/>
            <a:ext cx="11010507" cy="443711"/>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Οι κρατικές επιδοτήσεις μπορούν να ληφθούν μόνο αν το ξέρετε</a:t>
            </a:r>
            <a:r>
              <a:rPr lang="en-US" sz="2800" b="1" spc="-150" dirty="0"/>
              <a:t>:</a:t>
            </a:r>
            <a:endParaRPr lang="en-GB" sz="2800" b="1" spc="-150" dirty="0"/>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pl-PL" spc="-10" dirty="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pl-PL" spc="-10" dirty="0">
                <a:solidFill>
                  <a:srgbClr val="FFFFFF"/>
                </a:solidFill>
                <a:latin typeface="Roboto"/>
                <a:cs typeface="Roboto"/>
              </a:rPr>
              <a:t>D</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C</a:t>
            </a:r>
            <a:endParaRPr lang="en-GB" dirty="0">
              <a:latin typeface="Roboto"/>
              <a:cs typeface="Roboto"/>
            </a:endParaRPr>
          </a:p>
        </p:txBody>
      </p:sp>
      <p:sp>
        <p:nvSpPr>
          <p:cNvPr id="21" name="CuadroTexto 20"/>
          <p:cNvSpPr txBox="1"/>
          <p:nvPr/>
        </p:nvSpPr>
        <p:spPr>
          <a:xfrm>
            <a:off x="1362562" y="3755897"/>
            <a:ext cx="1617942" cy="1200329"/>
          </a:xfrm>
          <a:prstGeom prst="rect">
            <a:avLst/>
          </a:prstGeom>
          <a:noFill/>
        </p:spPr>
        <p:txBody>
          <a:bodyPr wrap="square" rtlCol="0">
            <a:spAutoFit/>
          </a:bodyPr>
          <a:lstStyle/>
          <a:p>
            <a:r>
              <a:rPr lang="el-GR" dirty="0"/>
              <a:t>Που υποβάλλετε αίτηση
</a:t>
            </a:r>
            <a:endParaRPr lang="en-GB" b="1" dirty="0"/>
          </a:p>
        </p:txBody>
      </p:sp>
      <p:sp>
        <p:nvSpPr>
          <p:cNvPr id="26" name="CuadroTexto 25"/>
          <p:cNvSpPr txBox="1"/>
          <p:nvPr/>
        </p:nvSpPr>
        <p:spPr>
          <a:xfrm>
            <a:off x="5104509" y="3655206"/>
            <a:ext cx="1617942" cy="1200329"/>
          </a:xfrm>
          <a:prstGeom prst="rect">
            <a:avLst/>
          </a:prstGeom>
          <a:noFill/>
        </p:spPr>
        <p:txBody>
          <a:bodyPr wrap="square" rtlCol="0">
            <a:spAutoFit/>
          </a:bodyPr>
          <a:lstStyle/>
          <a:p>
            <a:r>
              <a:rPr lang="el-GR" dirty="0"/>
              <a:t>Τι ακριβώς να γράψετε στην εφαρμογή
</a:t>
            </a:r>
            <a:endParaRPr lang="en-GB" dirty="0"/>
          </a:p>
        </p:txBody>
      </p:sp>
      <p:sp>
        <p:nvSpPr>
          <p:cNvPr id="27" name="CuadroTexto 26"/>
          <p:cNvSpPr txBox="1"/>
          <p:nvPr/>
        </p:nvSpPr>
        <p:spPr>
          <a:xfrm>
            <a:off x="8144465" y="3568129"/>
            <a:ext cx="2027428" cy="1477328"/>
          </a:xfrm>
          <a:prstGeom prst="rect">
            <a:avLst/>
          </a:prstGeom>
          <a:noFill/>
        </p:spPr>
        <p:txBody>
          <a:bodyPr wrap="square" rtlCol="0">
            <a:spAutoFit/>
          </a:bodyPr>
          <a:lstStyle/>
          <a:p>
            <a:r>
              <a:rPr lang="el-GR" dirty="0"/>
              <a:t>Πώς να προετοιμάσετε την απαιτούμενη τεκμηρίωση
</a:t>
            </a:r>
            <a:endParaRPr lang="en-GB" b="1" dirty="0"/>
          </a:p>
        </p:txBody>
      </p:sp>
      <p:sp>
        <p:nvSpPr>
          <p:cNvPr id="10" name="pole tekstowe 9">
            <a:extLst>
              <a:ext uri="{FF2B5EF4-FFF2-40B4-BE49-F238E27FC236}">
                <a16:creationId xmlns:a16="http://schemas.microsoft.com/office/drawing/2014/main" id="{10217CD9-3414-A0BA-DB5B-DB12098807C9}"/>
              </a:ext>
            </a:extLst>
          </p:cNvPr>
          <p:cNvSpPr txBox="1"/>
          <p:nvPr/>
        </p:nvSpPr>
        <p:spPr>
          <a:xfrm>
            <a:off x="2415625" y="988856"/>
            <a:ext cx="6094428" cy="659155"/>
          </a:xfrm>
          <a:prstGeom prst="rect">
            <a:avLst/>
          </a:prstGeom>
          <a:noFill/>
        </p:spPr>
        <p:txBody>
          <a:bodyPr wrap="square">
            <a:spAutoFit/>
          </a:bodyPr>
          <a:lstStyle/>
          <a:p>
            <a:pPr marL="12700">
              <a:spcBef>
                <a:spcPts val="110"/>
              </a:spcBef>
            </a:pPr>
            <a:r>
              <a:rPr lang="el-GR" spc="50" dirty="0">
                <a:latin typeface="+mj-lt"/>
                <a:cs typeface="Tahoma"/>
              </a:rPr>
              <a:t>ΤΜΗΜΑ 1.2.: ΧΡΗΣΗ ΜΕΣΩΝ ΚΑΤΑ ΤΗΣ ΚΡΙΣΗΣ 
</a:t>
            </a:r>
            <a:endParaRPr lang="en-US" sz="1800" dirty="0">
              <a:latin typeface="+mj-lt"/>
              <a:ea typeface="Lato Light" panose="020F0502020204030203" pitchFamily="34" charset="0"/>
              <a:cs typeface="Abhaya Libre" panose="02000603000000000000" pitchFamily="2" charset="77"/>
            </a:endParaRPr>
          </a:p>
        </p:txBody>
      </p:sp>
      <p:sp>
        <p:nvSpPr>
          <p:cNvPr id="11" name="object 16">
            <a:extLst>
              <a:ext uri="{FF2B5EF4-FFF2-40B4-BE49-F238E27FC236}">
                <a16:creationId xmlns:a16="http://schemas.microsoft.com/office/drawing/2014/main" id="{D02C8D17-8A51-5FF3-97D6-A9296A9A799F}"/>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646331"/>
          </a:xfrm>
          <a:prstGeom prst="rect">
            <a:avLst/>
          </a:prstGeom>
          <a:noFill/>
        </p:spPr>
        <p:txBody>
          <a:bodyPr wrap="square" rtlCol="0">
            <a:spAutoFit/>
          </a:bodyPr>
          <a:lstStyle/>
          <a:p>
            <a:r>
              <a:rPr lang="el-GR" dirty="0"/>
              <a:t>Γνωρίζετε την κατάσταση της εταιρείας σας;
</a:t>
            </a:r>
            <a:endParaRPr lang="en-US" dirty="0"/>
          </a:p>
        </p:txBody>
      </p:sp>
      <p:sp>
        <p:nvSpPr>
          <p:cNvPr id="12" name="CuadroTexto 11"/>
          <p:cNvSpPr txBox="1"/>
          <p:nvPr/>
        </p:nvSpPr>
        <p:spPr>
          <a:xfrm>
            <a:off x="1615181" y="3530217"/>
            <a:ext cx="8069142" cy="646331"/>
          </a:xfrm>
          <a:prstGeom prst="rect">
            <a:avLst/>
          </a:prstGeom>
          <a:noFill/>
        </p:spPr>
        <p:txBody>
          <a:bodyPr wrap="square" rtlCol="0">
            <a:spAutoFit/>
          </a:bodyPr>
          <a:lstStyle/>
          <a:p>
            <a:r>
              <a:rPr lang="el-GR" dirty="0"/>
              <a:t>Είστε ΜΜΕ ή πολύ μικρή επιχείρηση;
</a:t>
            </a:r>
            <a:endParaRPr lang="en-US" dirty="0"/>
          </a:p>
        </p:txBody>
      </p:sp>
      <p:sp>
        <p:nvSpPr>
          <p:cNvPr id="13" name="CuadroTexto 12"/>
          <p:cNvSpPr txBox="1"/>
          <p:nvPr/>
        </p:nvSpPr>
        <p:spPr>
          <a:xfrm>
            <a:off x="1605564" y="4284374"/>
            <a:ext cx="8540385" cy="923330"/>
          </a:xfrm>
          <a:prstGeom prst="rect">
            <a:avLst/>
          </a:prstGeom>
          <a:noFill/>
        </p:spPr>
        <p:txBody>
          <a:bodyPr wrap="square" rtlCol="0">
            <a:spAutoFit/>
          </a:bodyPr>
          <a:lstStyle/>
          <a:p>
            <a:r>
              <a:rPr lang="el-GR" dirty="0">
                <a:latin typeface="Calibri" panose="020F0502020204030204" pitchFamily="34" charset="0"/>
                <a:ea typeface="Calibri" panose="020F0502020204030204" pitchFamily="34" charset="0"/>
                <a:cs typeface="Times New Roman" panose="02020603050405020304" pitchFamily="18" charset="0"/>
              </a:rPr>
              <a:t>Ο ορθός καθορισμός του ποσού της συγχρηματοδότησης (με βάση το καθεστώς ΜΜΕ της επιχείρησης) αποτελεί σημαντική τυπική προϋπόθεση και έχει αντίκτυπο στη δυνατότητα λήψης επιδότησης.</a:t>
            </a:r>
            <a:endParaRPr lang="en-US" dirty="0"/>
          </a:p>
        </p:txBody>
      </p:sp>
      <p:sp>
        <p:nvSpPr>
          <p:cNvPr id="17" name="object 2"/>
          <p:cNvSpPr txBox="1">
            <a:spLocks/>
          </p:cNvSpPr>
          <p:nvPr/>
        </p:nvSpPr>
        <p:spPr>
          <a:xfrm>
            <a:off x="559204" y="1949472"/>
            <a:ext cx="1092916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Μπορείτε να προσδιορίσετε την κατάσταση της εταιρείας σας;</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pole tekstowe 4">
            <a:extLst>
              <a:ext uri="{FF2B5EF4-FFF2-40B4-BE49-F238E27FC236}">
                <a16:creationId xmlns:a16="http://schemas.microsoft.com/office/drawing/2014/main" id="{4446EF13-7C70-D2C1-4054-C03CA375CB6F}"/>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l-GR" spc="50" dirty="0">
                <a:latin typeface="+mj-lt"/>
                <a:cs typeface="Tahoma"/>
              </a:rPr>
              <a:t>ΤΜΗΜΑ 1.3.: Η ΕΝΝΟΙΑ ΤΗΣ ΕΠΙΧΕΙΡΗΣΗΣ</a:t>
            </a:r>
            <a:endParaRPr lang="en-US" sz="1800" dirty="0">
              <a:latin typeface="+mj-lt"/>
              <a:ea typeface="Lato Light" panose="020F0502020204030203" pitchFamily="34" charset="0"/>
              <a:cs typeface="Abhaya Libre" panose="02000603000000000000" pitchFamily="2" charset="77"/>
            </a:endParaRPr>
          </a:p>
        </p:txBody>
      </p:sp>
      <p:sp>
        <p:nvSpPr>
          <p:cNvPr id="6" name="object 16">
            <a:extLst>
              <a:ext uri="{FF2B5EF4-FFF2-40B4-BE49-F238E27FC236}">
                <a16:creationId xmlns:a16="http://schemas.microsoft.com/office/drawing/2014/main" id="{5D5F148B-F451-1F8A-30C4-8DA15034FD3B}"/>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7823130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0025CBE7-A4BA-B4DF-712C-0627C87B8564}"/>
              </a:ext>
            </a:extLst>
          </p:cNvPr>
          <p:cNvSpPr txBox="1"/>
          <p:nvPr/>
        </p:nvSpPr>
        <p:spPr>
          <a:xfrm>
            <a:off x="688155" y="2558674"/>
            <a:ext cx="9323111" cy="4093428"/>
          </a:xfrm>
          <a:prstGeom prst="rect">
            <a:avLst/>
          </a:prstGeom>
          <a:noFill/>
        </p:spPr>
        <p:txBody>
          <a:bodyPr wrap="square">
            <a:spAutoFit/>
          </a:bodyPr>
          <a:lstStyle/>
          <a:p>
            <a:r>
              <a:rPr lang="el-GR" sz="4400" b="1" dirty="0"/>
              <a:t>Η έννοια της επιχείρησης
</a:t>
            </a:r>
            <a:endParaRPr lang="pl-PL" dirty="0"/>
          </a:p>
          <a:p>
            <a:r>
              <a:rPr lang="el-GR" dirty="0"/>
              <a:t>Από την πάγια νομολογία του ΔΕΕ προκύπτει ότι
 για τους σκοπούς των κανόνων ανταγωνισμού της ΕΕ, επιχείρηση είναι κάθε οντότητα που ασκεί οικονομική δραστηριότητα ανεξάρτητα από τη νομική της μορφή και μέθοδο χρηματοδότησής της και ότι όλες οι οντότητες που ελέγχονται (νομικά ή εκ των πραγμάτων) από την ίδια οντότητα θα πρέπει να αντιμετωπίζονται ως ενιαία επιχείρηση. 
</a:t>
            </a:r>
            <a:endParaRPr lang="pl-PL" dirty="0"/>
          </a:p>
          <a:p>
            <a:r>
              <a:rPr lang="pl-PL" sz="1000" dirty="0"/>
              <a:t>Source: https://ec.europa.eu/competition/state_aid/what_is_new/maritime_transport_overview_sa_rules_during_coronavirus.pdf</a:t>
            </a:r>
          </a:p>
          <a:p>
            <a:endParaRPr lang="pl-PL" dirty="0"/>
          </a:p>
          <a:p>
            <a:endParaRPr lang="pl-PL" dirty="0"/>
          </a:p>
          <a:p>
            <a:endParaRPr lang="pl-PL" dirty="0"/>
          </a:p>
        </p:txBody>
      </p:sp>
      <p:sp>
        <p:nvSpPr>
          <p:cNvPr id="3" name="pole tekstowe 2">
            <a:extLst>
              <a:ext uri="{FF2B5EF4-FFF2-40B4-BE49-F238E27FC236}">
                <a16:creationId xmlns:a16="http://schemas.microsoft.com/office/drawing/2014/main" id="{3308973D-9522-E201-20F9-4B952AD70DD8}"/>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1.3.: Η ΕΝΝΟΙΑ ΤΗΣ ΕΠΙΧΕΙΡΗΣΗΣ
</a:t>
            </a:r>
            <a:endParaRPr lang="en-US" sz="1800" dirty="0">
              <a:latin typeface="+mj-lt"/>
              <a:ea typeface="Lato Light" panose="020F0502020204030203" pitchFamily="34" charset="0"/>
              <a:cs typeface="Abhaya Libre" panose="02000603000000000000" pitchFamily="2" charset="77"/>
            </a:endParaRPr>
          </a:p>
        </p:txBody>
      </p:sp>
      <p:sp>
        <p:nvSpPr>
          <p:cNvPr id="5" name="object 16">
            <a:extLst>
              <a:ext uri="{FF2B5EF4-FFF2-40B4-BE49-F238E27FC236}">
                <a16:creationId xmlns:a16="http://schemas.microsoft.com/office/drawing/2014/main" id="{CA8F5B59-5670-804F-E97B-38EF2ECC813E}"/>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3465726822"/>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2E39720-F948-AADF-7003-949FC088537A}"/>
              </a:ext>
            </a:extLst>
          </p:cNvPr>
          <p:cNvSpPr txBox="1"/>
          <p:nvPr/>
        </p:nvSpPr>
        <p:spPr>
          <a:xfrm>
            <a:off x="445417" y="1908202"/>
            <a:ext cx="5446336" cy="4005520"/>
          </a:xfrm>
          <a:prstGeom prst="rect">
            <a:avLst/>
          </a:prstGeom>
          <a:noFill/>
        </p:spPr>
        <p:txBody>
          <a:bodyPr wrap="square">
            <a:spAutoFit/>
          </a:bodyPr>
          <a:lstStyle/>
          <a:p>
            <a:pPr>
              <a:lnSpc>
                <a:spcPct val="107000"/>
              </a:lnSpc>
              <a:spcAft>
                <a:spcPts val="800"/>
              </a:spcAft>
            </a:pPr>
            <a:r>
              <a:rPr lang="el-GR" sz="4000" b="1" dirty="0">
                <a:latin typeface="Calibri" panose="020F0502020204030204" pitchFamily="34" charset="0"/>
                <a:ea typeface="Calibri" panose="020F0502020204030204" pitchFamily="34" charset="0"/>
                <a:cs typeface="Times New Roman" panose="02020603050405020304" pitchFamily="18" charset="0"/>
              </a:rPr>
              <a:t>Το μέγεθος της επιχείρησης
</a:t>
            </a:r>
            <a:r>
              <a:rPr lang="el-GR" dirty="0">
                <a:latin typeface="Calibri" panose="020F0502020204030204" pitchFamily="34" charset="0"/>
                <a:ea typeface="Calibri" panose="020F0502020204030204" pitchFamily="34" charset="0"/>
                <a:cs typeface="Times New Roman" panose="02020603050405020304" pitchFamily="18" charset="0"/>
              </a:rPr>
              <a:t>Το μέγεθος της επιχείρησης επηρεάζεται όχι μόνο από τον αριθμό των εργαζομένων, αλλά και από τον ετήσιο κύκλο εργασιών ή τον ετήσιο ισολογισμό της επιχείρησης καθώς και από τους δεσμούς με άλλες οντότητες (προσωπικές, κεφαλαιουχικές, οργανωτικές, οικονομικές).</a:t>
            </a:r>
            <a:r>
              <a:rPr lang="pl-PL" sz="1000" dirty="0"/>
              <a:t>Source: https://ec.europa.eu/competition/state_aid/what_is_new/maritime_transport_overview_sa_rules_during_coronavirus.pdf</a:t>
            </a:r>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Symbol zastępczy obrazu 9" descr="Nauczyciel objaśniający urządzenie klasie">
            <a:extLst>
              <a:ext uri="{FF2B5EF4-FFF2-40B4-BE49-F238E27FC236}">
                <a16:creationId xmlns:a16="http://schemas.microsoft.com/office/drawing/2014/main" id="{662B16D0-80B6-72AE-F088-B61CA3C9007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876693"/>
            <a:ext cx="6096000" cy="5260156"/>
          </a:xfrm>
        </p:spPr>
      </p:pic>
      <p:sp>
        <p:nvSpPr>
          <p:cNvPr id="3" name="pole tekstowe 2">
            <a:extLst>
              <a:ext uri="{FF2B5EF4-FFF2-40B4-BE49-F238E27FC236}">
                <a16:creationId xmlns:a16="http://schemas.microsoft.com/office/drawing/2014/main" id="{D857C8CB-F2F0-92B2-EF1E-D2FC4446EA31}"/>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1.4.: ΤΟ ΜΕΓΕΘΟΣ ΤΗΣ ΕΠΙΧΕΙΡΗΣΗΣ
</a:t>
            </a:r>
            <a:endParaRPr lang="en-US" sz="1800" dirty="0">
              <a:latin typeface="+mj-lt"/>
              <a:ea typeface="Lato Light" panose="020F0502020204030203" pitchFamily="34" charset="0"/>
              <a:cs typeface="Abhaya Libre" panose="02000603000000000000" pitchFamily="2" charset="77"/>
            </a:endParaRPr>
          </a:p>
        </p:txBody>
      </p:sp>
      <p:sp>
        <p:nvSpPr>
          <p:cNvPr id="5" name="object 16">
            <a:extLst>
              <a:ext uri="{FF2B5EF4-FFF2-40B4-BE49-F238E27FC236}">
                <a16:creationId xmlns:a16="http://schemas.microsoft.com/office/drawing/2014/main" id="{910345DA-5CDF-1809-47D3-C5002BE25A2E}"/>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1309757264"/>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9365FE3-4225-9F4A-32BA-72205C0C98C7}"/>
              </a:ext>
            </a:extLst>
          </p:cNvPr>
          <p:cNvSpPr txBox="1"/>
          <p:nvPr/>
        </p:nvSpPr>
        <p:spPr>
          <a:xfrm>
            <a:off x="809828" y="2441643"/>
            <a:ext cx="10824453" cy="3262432"/>
          </a:xfrm>
          <a:prstGeom prst="rect">
            <a:avLst/>
          </a:prstGeom>
          <a:noFill/>
        </p:spPr>
        <p:txBody>
          <a:bodyPr wrap="square">
            <a:spAutoFit/>
          </a:bodyPr>
          <a:lstStyle/>
          <a:p>
            <a:r>
              <a:rPr lang="el-GR" sz="4400" b="1" dirty="0"/>
              <a:t>Σώρευση ενισχύσεων
</a:t>
            </a:r>
            <a:endParaRPr lang="pl-PL" dirty="0"/>
          </a:p>
          <a:p>
            <a:endParaRPr lang="pl-PL" dirty="0"/>
          </a:p>
          <a:p>
            <a:r>
              <a:rPr lang="el-GR" dirty="0"/>
              <a:t>Πριν από την υποβολή αίτησης για κρατική ενίσχυση, ο επιχειρηματίας πρέπει να εξοικειωθεί 
με τους γενικούς κανόνες σώρευσης ενισχύσεων, διότι το προσωρινό πλαίσιο καθορίζει τις μέγιστες τιμές που μπορούν να χρησιμοποιηθούν από μια επιχείρηση σε επιμέρους τμήματα (είδη ενισχύσεων).
</a:t>
            </a:r>
            <a:endParaRPr lang="pl-PL" dirty="0"/>
          </a:p>
          <a:p>
            <a:r>
              <a:rPr lang="pl-PL" sz="1000" dirty="0"/>
              <a:t>Source: https://ec.europa.eu/competition/state_aid/what_is_new/maritime_transport_overview_sa_rules_during_coronavirus.pdf</a:t>
            </a:r>
          </a:p>
          <a:p>
            <a:endParaRPr lang="pl-PL" dirty="0"/>
          </a:p>
        </p:txBody>
      </p:sp>
      <p:pic>
        <p:nvPicPr>
          <p:cNvPr id="6" name="Grafika 5" descr="Kasa z wypełnieniem pełnym">
            <a:extLst>
              <a:ext uri="{FF2B5EF4-FFF2-40B4-BE49-F238E27FC236}">
                <a16:creationId xmlns:a16="http://schemas.microsoft.com/office/drawing/2014/main" id="{92EC35A8-1B11-1266-0A2F-A25ED5051E73}"/>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190374" y="4488224"/>
            <a:ext cx="1637957" cy="1637957"/>
          </a:xfrm>
          <a:prstGeom prst="rect">
            <a:avLst/>
          </a:prstGeom>
        </p:spPr>
      </p:pic>
      <p:sp>
        <p:nvSpPr>
          <p:cNvPr id="3" name="pole tekstowe 2">
            <a:extLst>
              <a:ext uri="{FF2B5EF4-FFF2-40B4-BE49-F238E27FC236}">
                <a16:creationId xmlns:a16="http://schemas.microsoft.com/office/drawing/2014/main" id="{F202C571-4ACC-0451-163E-BA3A83DB2ED5}"/>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el-GR" spc="50" dirty="0">
                <a:latin typeface="+mj-lt"/>
                <a:cs typeface="Tahoma"/>
              </a:rPr>
              <a:t>ΤΜΗΜΑ 1.5.: ΣΩΡΕΥΣΗ ΤΗΣ ΕΝΙΣΧΥΣΗΣ</a:t>
            </a:r>
            <a:endParaRPr lang="en-US" sz="1800" dirty="0">
              <a:latin typeface="+mj-lt"/>
              <a:ea typeface="Lato Light" panose="020F0502020204030203" pitchFamily="34" charset="0"/>
              <a:cs typeface="Abhaya Libre" panose="02000603000000000000" pitchFamily="2" charset="77"/>
            </a:endParaRPr>
          </a:p>
        </p:txBody>
      </p:sp>
      <p:sp>
        <p:nvSpPr>
          <p:cNvPr id="5" name="object 16">
            <a:extLst>
              <a:ext uri="{FF2B5EF4-FFF2-40B4-BE49-F238E27FC236}">
                <a16:creationId xmlns:a16="http://schemas.microsoft.com/office/drawing/2014/main" id="{616B96DD-CD98-3C6A-9F11-AF5DF66F67EF}"/>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235070888"/>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3BF1574-FE63-6033-BB53-820A80B1A199}"/>
              </a:ext>
            </a:extLst>
          </p:cNvPr>
          <p:cNvGraphicFramePr/>
          <p:nvPr>
            <p:extLst>
              <p:ext uri="{D42A27DB-BD31-4B8C-83A1-F6EECF244321}">
                <p14:modId xmlns:p14="http://schemas.microsoft.com/office/powerpoint/2010/main" val="3274534337"/>
              </p:ext>
            </p:extLst>
          </p:nvPr>
        </p:nvGraphicFramePr>
        <p:xfrm>
          <a:off x="339365" y="1857924"/>
          <a:ext cx="11852635" cy="4326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a:extLst>
              <a:ext uri="{FF2B5EF4-FFF2-40B4-BE49-F238E27FC236}">
                <a16:creationId xmlns:a16="http://schemas.microsoft.com/office/drawing/2014/main" id="{1BFCF0A6-2BAE-8CDA-AE3C-6867FECED860}"/>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1.6.: ΠΩΣ ΜΠΟΡΩ ΝΑ ΛΆΒΩ ΚΡΑΤΙΚΉ ΕΝΊΣΧΥΣΗ;
</a:t>
            </a:r>
            <a:endParaRPr lang="en-US" sz="1800" dirty="0">
              <a:latin typeface="+mj-lt"/>
              <a:ea typeface="Lato Light" panose="020F0502020204030203" pitchFamily="34" charset="0"/>
              <a:cs typeface="Abhaya Libre" panose="02000603000000000000" pitchFamily="2" charset="77"/>
            </a:endParaRPr>
          </a:p>
        </p:txBody>
      </p:sp>
      <p:sp>
        <p:nvSpPr>
          <p:cNvPr id="5" name="object 16">
            <a:extLst>
              <a:ext uri="{FF2B5EF4-FFF2-40B4-BE49-F238E27FC236}">
                <a16:creationId xmlns:a16="http://schemas.microsoft.com/office/drawing/2014/main" id="{50D17A51-F12A-C40F-07D8-B62BF04A98C9}"/>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2539087757"/>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815578" y="952106"/>
            <a:ext cx="5376421" cy="5194169"/>
          </a:xfrm>
        </p:spPr>
      </p:pic>
      <p:sp>
        <p:nvSpPr>
          <p:cNvPr id="9" name="pole tekstowe 8">
            <a:extLst>
              <a:ext uri="{FF2B5EF4-FFF2-40B4-BE49-F238E27FC236}">
                <a16:creationId xmlns:a16="http://schemas.microsoft.com/office/drawing/2014/main" id="{1E90E9D2-8C49-EA37-4127-B2C149181442}"/>
              </a:ext>
            </a:extLst>
          </p:cNvPr>
          <p:cNvSpPr txBox="1"/>
          <p:nvPr/>
        </p:nvSpPr>
        <p:spPr>
          <a:xfrm>
            <a:off x="445417" y="1885362"/>
            <a:ext cx="6370161" cy="5264390"/>
          </a:xfrm>
          <a:prstGeom prst="rect">
            <a:avLst/>
          </a:prstGeom>
          <a:noFill/>
        </p:spPr>
        <p:txBody>
          <a:bodyPr wrap="square">
            <a:spAutoFit/>
          </a:bodyPr>
          <a:lstStyle/>
          <a:p>
            <a:pPr>
              <a:lnSpc>
                <a:spcPct val="107000"/>
              </a:lnSpc>
              <a:spcAft>
                <a:spcPts val="800"/>
              </a:spcAft>
            </a:pPr>
            <a:r>
              <a:rPr lang="el-GR" sz="4400" dirty="0">
                <a:latin typeface="Calibri" panose="020F0502020204030204" pitchFamily="34" charset="0"/>
                <a:ea typeface="Calibri" panose="020F0502020204030204" pitchFamily="34" charset="0"/>
                <a:cs typeface="Times New Roman" panose="02020603050405020304" pitchFamily="18" charset="0"/>
              </a:rPr>
              <a:t>Οι προϋποθέσεις
</a:t>
            </a:r>
            <a:r>
              <a:rPr lang="el-GR" dirty="0">
                <a:latin typeface="Calibri" panose="020F0502020204030204" pitchFamily="34" charset="0"/>
                <a:ea typeface="Calibri" panose="020F0502020204030204" pitchFamily="34" charset="0"/>
                <a:cs typeface="Times New Roman" panose="02020603050405020304" pitchFamily="18" charset="0"/>
              </a:rPr>
              <a:t>Οι προϋποθέσεις που πρέπει να πληρούνται για να επωφεληθούν από τη στήριξη διαφέρουν ανάλογα με τη χώρα - η βασική προϋπόθεση είναι, ωστόσο, συνήθως η ανάγκη αναστολής δραστηριοτήτων ή μείωσής της σε σημαντικό βαθμό (η οποία συνήθως </a:t>
            </a:r>
            <a:r>
              <a:rPr lang="el-GR" dirty="0" err="1">
                <a:latin typeface="Calibri" panose="020F0502020204030204" pitchFamily="34" charset="0"/>
                <a:ea typeface="Calibri" panose="020F0502020204030204" pitchFamily="34" charset="0"/>
                <a:cs typeface="Times New Roman" panose="02020603050405020304" pitchFamily="18" charset="0"/>
              </a:rPr>
              <a:t>μετράται</a:t>
            </a:r>
            <a:r>
              <a:rPr lang="el-GR" dirty="0">
                <a:latin typeface="Calibri" panose="020F0502020204030204" pitchFamily="34" charset="0"/>
                <a:ea typeface="Calibri" panose="020F0502020204030204" pitchFamily="34" charset="0"/>
                <a:cs typeface="Times New Roman" panose="02020603050405020304" pitchFamily="18" charset="0"/>
              </a:rPr>
              <a:t> με μείωση του κύκλου εργασιών κατά συγκεκριμένο ποσοστό). Ο σχεδιασμός των προγραμμάτων επιδότησης ποικίλλει σε ορισμένες χώρες, τα προγράμματα είναι μάλλον οριζόντιου χαρακτήρα και πολλές κυβερνήσεις προσφέρουν υποστήριξη επιδοτήσεων αφιερωμένη σε οντότητες από επιλεγμένους τομείς.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000" dirty="0"/>
              <a:t>Source: </a:t>
            </a:r>
            <a:r>
              <a:rPr lang="en-US" sz="1000" dirty="0"/>
              <a:t>Nicolaides, P. (2020a). Application of Article 107(2)(b) TFUE to Covid-19 Measures: State Aid to Make Good the Damage Caused by an Exceptional </a:t>
            </a:r>
            <a:r>
              <a:rPr lang="en-US" sz="1000" dirty="0" err="1"/>
              <a:t>Occurance</a:t>
            </a:r>
            <a:r>
              <a:rPr lang="en-US" sz="1000" dirty="0"/>
              <a:t>. Journal of European Competition Law &amp; </a:t>
            </a:r>
            <a:r>
              <a:rPr lang="en-US" sz="1000" dirty="0" err="1"/>
              <a:t>Practise</a:t>
            </a:r>
            <a:r>
              <a:rPr lang="en-US" sz="1000" dirty="0"/>
              <a:t>, 11(5–6). http://doi.org/10.1093/jeclap/lpaa026</a:t>
            </a:r>
            <a:endParaRPr lang="pl-PL" sz="1000" dirty="0"/>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F02CE830-1196-A2DD-7C7F-EBEE8C8E92FA}"/>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1.7.: ΟΙ ΠΡΟΫΠΟΘΕΣΕΙΣ
</a:t>
            </a:r>
            <a:endParaRPr lang="en-US" sz="1800" dirty="0">
              <a:latin typeface="+mj-lt"/>
              <a:ea typeface="Lato Light" panose="020F0502020204030203" pitchFamily="34" charset="0"/>
              <a:cs typeface="Abhaya Libre" panose="02000603000000000000" pitchFamily="2" charset="77"/>
            </a:endParaRPr>
          </a:p>
        </p:txBody>
      </p:sp>
      <p:sp>
        <p:nvSpPr>
          <p:cNvPr id="4" name="object 16">
            <a:extLst>
              <a:ext uri="{FF2B5EF4-FFF2-40B4-BE49-F238E27FC236}">
                <a16:creationId xmlns:a16="http://schemas.microsoft.com/office/drawing/2014/main" id="{4AC9E119-E741-8C57-D2C0-15EC62889227}"/>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1540252424"/>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1762886"/>
            <a:ext cx="6096000" cy="4383390"/>
          </a:xfrm>
        </p:spPr>
      </p:pic>
      <p:sp>
        <p:nvSpPr>
          <p:cNvPr id="4" name="Shape 2782"/>
          <p:cNvSpPr/>
          <p:nvPr/>
        </p:nvSpPr>
        <p:spPr>
          <a:xfrm>
            <a:off x="397085" y="2957046"/>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 name="CuadroTexto 2"/>
          <p:cNvSpPr txBox="1"/>
          <p:nvPr/>
        </p:nvSpPr>
        <p:spPr>
          <a:xfrm>
            <a:off x="843892" y="2680076"/>
            <a:ext cx="4331080" cy="923330"/>
          </a:xfrm>
          <a:prstGeom prst="rect">
            <a:avLst/>
          </a:prstGeom>
          <a:noFill/>
        </p:spPr>
        <p:txBody>
          <a:bodyPr wrap="square" rtlCol="0">
            <a:spAutoFit/>
          </a:bodyPr>
          <a:lstStyle/>
          <a:p>
            <a:r>
              <a:rPr lang="el-GR" dirty="0"/>
              <a:t>Ποια είναι η φύση του επιλεγέντος μηχανισμού στήριξης; Επιστρέφεται ή δεν επιστρέφεται;</a:t>
            </a:r>
            <a:endParaRPr lang="en-US" dirty="0"/>
          </a:p>
        </p:txBody>
      </p:sp>
      <p:sp>
        <p:nvSpPr>
          <p:cNvPr id="6" name="object 2"/>
          <p:cNvSpPr txBox="1">
            <a:spLocks/>
          </p:cNvSpPr>
          <p:nvPr/>
        </p:nvSpPr>
        <p:spPr>
          <a:xfrm>
            <a:off x="491573" y="1936323"/>
            <a:ext cx="5176227"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Τελικό στάδιο
</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7" name="Shape 2782"/>
          <p:cNvSpPr/>
          <p:nvPr/>
        </p:nvSpPr>
        <p:spPr>
          <a:xfrm>
            <a:off x="364668" y="3774013"/>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CuadroTexto 2"/>
          <p:cNvSpPr txBox="1"/>
          <p:nvPr/>
        </p:nvSpPr>
        <p:spPr>
          <a:xfrm>
            <a:off x="843892" y="3631415"/>
            <a:ext cx="4331080" cy="923330"/>
          </a:xfrm>
          <a:prstGeom prst="rect">
            <a:avLst/>
          </a:prstGeom>
          <a:noFill/>
        </p:spPr>
        <p:txBody>
          <a:bodyPr wrap="square" rtlCol="0">
            <a:spAutoFit/>
          </a:bodyPr>
          <a:lstStyle/>
          <a:p>
            <a:r>
              <a:rPr lang="el-GR" dirty="0"/>
              <a:t>Απαιτείται τελική έκθεση; Τι πρέπει να εμφανίζεται στην έκθεση;
</a:t>
            </a:r>
            <a:endParaRPr lang="en-US" dirty="0"/>
          </a:p>
        </p:txBody>
      </p:sp>
      <p:sp>
        <p:nvSpPr>
          <p:cNvPr id="10" name="Shape 2782"/>
          <p:cNvSpPr/>
          <p:nvPr/>
        </p:nvSpPr>
        <p:spPr>
          <a:xfrm>
            <a:off x="364668" y="4444024"/>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2"/>
          <p:cNvSpPr txBox="1"/>
          <p:nvPr/>
        </p:nvSpPr>
        <p:spPr>
          <a:xfrm>
            <a:off x="877795" y="4444024"/>
            <a:ext cx="4331080" cy="646331"/>
          </a:xfrm>
          <a:prstGeom prst="rect">
            <a:avLst/>
          </a:prstGeom>
          <a:noFill/>
        </p:spPr>
        <p:txBody>
          <a:bodyPr wrap="square" rtlCol="0">
            <a:spAutoFit/>
          </a:bodyPr>
          <a:lstStyle/>
          <a:p>
            <a:r>
              <a:rPr lang="el-GR" dirty="0"/>
              <a:t>Υπήρχε κάποια υποχρέωση ενημέρωσης;
</a:t>
            </a:r>
            <a:endParaRPr lang="en-US" dirty="0"/>
          </a:p>
        </p:txBody>
      </p:sp>
      <p:pic>
        <p:nvPicPr>
          <p:cNvPr id="13" name="Symbol zastępczy obrazu 8" descr="financial-gcaccdcf83_128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096000" y="1011397"/>
            <a:ext cx="6096000" cy="5121479"/>
          </a:xfrm>
          <a:prstGeom prst="rect">
            <a:avLst/>
          </a:prstGeom>
          <a:solidFill>
            <a:schemeClr val="bg1">
              <a:lumMod val="95000"/>
            </a:schemeClr>
          </a:solidFill>
          <a:effectLst/>
        </p:spPr>
      </p:pic>
      <p:sp>
        <p:nvSpPr>
          <p:cNvPr id="14" name="pole tekstowe 13">
            <a:extLst>
              <a:ext uri="{FF2B5EF4-FFF2-40B4-BE49-F238E27FC236}">
                <a16:creationId xmlns:a16="http://schemas.microsoft.com/office/drawing/2014/main" id="{BAD5C99F-6192-47B3-81B7-7C32644736D4}"/>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1.8.: ΤΕΛΙΚΟ ΣΤΑΔΙΟ
</a:t>
            </a:r>
            <a:endParaRPr lang="en-US" sz="1800" dirty="0">
              <a:latin typeface="+mj-lt"/>
              <a:ea typeface="Lato Light" panose="020F0502020204030203" pitchFamily="34" charset="0"/>
              <a:cs typeface="Abhaya Libre" panose="02000603000000000000" pitchFamily="2" charset="77"/>
            </a:endParaRPr>
          </a:p>
        </p:txBody>
      </p:sp>
      <p:sp>
        <p:nvSpPr>
          <p:cNvPr id="3" name="object 16">
            <a:extLst>
              <a:ext uri="{FF2B5EF4-FFF2-40B4-BE49-F238E27FC236}">
                <a16:creationId xmlns:a16="http://schemas.microsoft.com/office/drawing/2014/main" id="{3A4A2567-A3DC-92EF-2180-C1FD63EDF215}"/>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295594529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1014500"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7" name="object 3">
            <a:extLst>
              <a:ext uri="{FF2B5EF4-FFF2-40B4-BE49-F238E27FC236}">
                <a16:creationId xmlns:a16="http://schemas.microsoft.com/office/drawing/2014/main" id="{E7B82B49-33EF-4081-B2E7-2B7454BABB9D}"/>
              </a:ext>
            </a:extLst>
          </p:cNvPr>
          <p:cNvSpPr/>
          <p:nvPr/>
        </p:nvSpPr>
        <p:spPr>
          <a:xfrm>
            <a:off x="6963847"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4" name="object 3">
            <a:extLst>
              <a:ext uri="{FF2B5EF4-FFF2-40B4-BE49-F238E27FC236}">
                <a16:creationId xmlns:a16="http://schemas.microsoft.com/office/drawing/2014/main" id="{44E41D54-BE3B-4CCA-A42F-E28DA4918057}"/>
              </a:ext>
            </a:extLst>
          </p:cNvPr>
          <p:cNvSpPr/>
          <p:nvPr/>
        </p:nvSpPr>
        <p:spPr>
          <a:xfrm>
            <a:off x="7116247"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1166900"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856936"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6" name="object 8">
            <a:extLst>
              <a:ext uri="{FF2B5EF4-FFF2-40B4-BE49-F238E27FC236}">
                <a16:creationId xmlns:a16="http://schemas.microsoft.com/office/drawing/2014/main" id="{A6AAC976-F3A7-450C-8E9B-FF8324A01233}"/>
              </a:ext>
            </a:extLst>
          </p:cNvPr>
          <p:cNvSpPr/>
          <p:nvPr/>
        </p:nvSpPr>
        <p:spPr>
          <a:xfrm>
            <a:off x="8806283"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11" name="Rectángulo 10"/>
          <p:cNvSpPr/>
          <p:nvPr/>
        </p:nvSpPr>
        <p:spPr>
          <a:xfrm>
            <a:off x="1433189" y="2413337"/>
            <a:ext cx="3177321" cy="1200329"/>
          </a:xfrm>
          <a:prstGeom prst="rect">
            <a:avLst/>
          </a:prstGeom>
        </p:spPr>
        <p:txBody>
          <a:bodyPr wrap="square">
            <a:spAutoFit/>
          </a:bodyPr>
          <a:lstStyle/>
          <a:p>
            <a:pPr marL="285750" indent="-285750">
              <a:buFontTx/>
              <a:buChar char="-"/>
              <a:defRPr/>
            </a:pPr>
            <a:r>
              <a:rPr lang="el-GR" altLang="es-ES" dirty="0">
                <a:latin typeface="Calibri" panose="020F0502020204030204" pitchFamily="34" charset="0"/>
                <a:cs typeface="Calibri" panose="020F0502020204030204" pitchFamily="34" charset="0"/>
              </a:rPr>
              <a:t>Πρώτο lockdown και πρώτες κρατικές ενισχύσεις 
Αλλαγές στους μηχανισμούς αντιμετώπισης κρίσεων </a:t>
            </a:r>
            <a:endParaRPr lang="en-GB" altLang="es-ES" dirty="0">
              <a:latin typeface="Calibri" panose="020F0502020204030204" pitchFamily="34" charset="0"/>
              <a:cs typeface="Calibri" panose="020F0502020204030204" pitchFamily="34" charset="0"/>
            </a:endParaRPr>
          </a:p>
        </p:txBody>
      </p:sp>
      <p:sp>
        <p:nvSpPr>
          <p:cNvPr id="12" name="Rectángulo 11"/>
          <p:cNvSpPr/>
          <p:nvPr/>
        </p:nvSpPr>
        <p:spPr>
          <a:xfrm>
            <a:off x="7382536" y="2413336"/>
            <a:ext cx="3177321" cy="1200329"/>
          </a:xfrm>
          <a:prstGeom prst="rect">
            <a:avLst/>
          </a:prstGeom>
        </p:spPr>
        <p:txBody>
          <a:bodyPr wrap="square">
            <a:spAutoFit/>
          </a:bodyPr>
          <a:lstStyle/>
          <a:p>
            <a:pPr marL="285750" indent="-285750">
              <a:buFontTx/>
              <a:buChar char="-"/>
              <a:defRPr/>
            </a:pPr>
            <a:r>
              <a:rPr lang="el-GR" altLang="es-ES" dirty="0">
                <a:latin typeface="Calibri" panose="020F0502020204030204" pitchFamily="34" charset="0"/>
                <a:cs typeface="Calibri" panose="020F0502020204030204" pitchFamily="34" charset="0"/>
              </a:rPr>
              <a:t>Πρώτη ασπίδα κατά της κρίσης
Δεύτερη ασπίδα κατά της κρίσης </a:t>
            </a:r>
            <a:endParaRPr lang="en-GB" altLang="es-ES" dirty="0">
              <a:latin typeface="Calibri" panose="020F0502020204030204" pitchFamily="34" charset="0"/>
              <a:cs typeface="Calibri" panose="020F0502020204030204" pitchFamily="34" charset="0"/>
            </a:endParaRPr>
          </a:p>
        </p:txBody>
      </p:sp>
      <p:sp>
        <p:nvSpPr>
          <p:cNvPr id="5" name="pole tekstowe 4">
            <a:extLst>
              <a:ext uri="{FF2B5EF4-FFF2-40B4-BE49-F238E27FC236}">
                <a16:creationId xmlns:a16="http://schemas.microsoft.com/office/drawing/2014/main" id="{24CFF5FA-07CD-9465-BAA2-B0C2AE4E102C}"/>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1.9.: ΑΣΠΙΔΑ ΚΑΤΑ ΤΗΣ ΚΡΙΣΗΣ
</a:t>
            </a:r>
            <a:endParaRPr lang="en-US" sz="1800" dirty="0">
              <a:latin typeface="+mj-lt"/>
              <a:ea typeface="Lato Light" panose="020F0502020204030203" pitchFamily="34" charset="0"/>
              <a:cs typeface="Abhaya Libre" panose="02000603000000000000" pitchFamily="2" charset="77"/>
            </a:endParaRPr>
          </a:p>
        </p:txBody>
      </p:sp>
      <p:sp>
        <p:nvSpPr>
          <p:cNvPr id="8" name="object 16">
            <a:extLst>
              <a:ext uri="{FF2B5EF4-FFF2-40B4-BE49-F238E27FC236}">
                <a16:creationId xmlns:a16="http://schemas.microsoft.com/office/drawing/2014/main" id="{3416B410-14A4-6F3E-F0F8-E51BAF4D9AB7}"/>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2323777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621600946"/>
              </p:ext>
            </p:extLst>
          </p:nvPr>
        </p:nvGraphicFramePr>
        <p:xfrm>
          <a:off x="606172" y="1838228"/>
          <a:ext cx="9329679" cy="3987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pole tekstowe 15">
            <a:extLst>
              <a:ext uri="{FF2B5EF4-FFF2-40B4-BE49-F238E27FC236}">
                <a16:creationId xmlns:a16="http://schemas.microsoft.com/office/drawing/2014/main" id="{A783E9E3-B8FF-AD15-428E-2B513097B703}"/>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1.10.: ΛΥΣΕΙΣ ΑΝΤΙ ΤΗΣ ΚΡΙΣΗΣ
</a:t>
            </a:r>
            <a:endParaRPr lang="en-US" sz="1800" dirty="0">
              <a:latin typeface="+mj-lt"/>
              <a:ea typeface="Lato Light" panose="020F0502020204030203" pitchFamily="34" charset="0"/>
              <a:cs typeface="Abhaya Libre" panose="02000603000000000000" pitchFamily="2" charset="77"/>
            </a:endParaRPr>
          </a:p>
        </p:txBody>
      </p:sp>
      <p:sp>
        <p:nvSpPr>
          <p:cNvPr id="4" name="object 16">
            <a:extLst>
              <a:ext uri="{FF2B5EF4-FFF2-40B4-BE49-F238E27FC236}">
                <a16:creationId xmlns:a16="http://schemas.microsoft.com/office/drawing/2014/main" id="{C51AA9CC-2A33-74CB-4E0A-9DA600AA0B52}"/>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36424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4557" y="371116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51256" y="433726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29453" y="2856929"/>
            <a:ext cx="4249048" cy="923330"/>
          </a:xfrm>
          <a:prstGeom prst="rect">
            <a:avLst/>
          </a:prstGeom>
          <a:noFill/>
        </p:spPr>
        <p:txBody>
          <a:bodyPr wrap="none" rtlCol="0">
            <a:spAutoFit/>
          </a:bodyPr>
          <a:lstStyle/>
          <a:p>
            <a:r>
              <a:rPr lang="el-GR" dirty="0"/>
              <a:t>Στόχος 1: Μάθετε για 
κυβερνητικοί μηχανισμοί στήριξης κρίσεων
</a:t>
            </a:r>
            <a:endParaRPr lang="it-IT" dirty="0"/>
          </a:p>
        </p:txBody>
      </p:sp>
      <p:sp>
        <p:nvSpPr>
          <p:cNvPr id="12" name="CuadroTexto 11"/>
          <p:cNvSpPr txBox="1"/>
          <p:nvPr/>
        </p:nvSpPr>
        <p:spPr>
          <a:xfrm>
            <a:off x="1629452" y="3602114"/>
            <a:ext cx="5562035" cy="923330"/>
          </a:xfrm>
          <a:prstGeom prst="rect">
            <a:avLst/>
          </a:prstGeom>
          <a:noFill/>
        </p:spPr>
        <p:txBody>
          <a:bodyPr wrap="none" rtlCol="0">
            <a:spAutoFit/>
          </a:bodyPr>
          <a:lstStyle/>
          <a:p>
            <a:pPr lvl="0"/>
            <a:r>
              <a:rPr lang="el-GR" dirty="0"/>
              <a:t>Στόχος 2: Προσδιορισμός της καταπολέμησης της κρίσης 
Εργαλεία κατάλληλα για την επιχείρησή σας
</a:t>
            </a:r>
            <a:endParaRPr lang="pl-PL" dirty="0"/>
          </a:p>
        </p:txBody>
      </p:sp>
      <p:sp>
        <p:nvSpPr>
          <p:cNvPr id="13" name="CuadroTexto 12"/>
          <p:cNvSpPr txBox="1"/>
          <p:nvPr/>
        </p:nvSpPr>
        <p:spPr>
          <a:xfrm>
            <a:off x="1619835" y="4273437"/>
            <a:ext cx="4138939" cy="923330"/>
          </a:xfrm>
          <a:prstGeom prst="rect">
            <a:avLst/>
          </a:prstGeom>
          <a:noFill/>
        </p:spPr>
        <p:txBody>
          <a:bodyPr wrap="square" rtlCol="0">
            <a:spAutoFit/>
          </a:bodyPr>
          <a:lstStyle/>
          <a:p>
            <a:pPr lvl="0"/>
            <a:r>
              <a:rPr lang="el-GR" dirty="0"/>
              <a:t>Στόχος 3: Επιτυχής χρήση μέσων κατά της κρίσης
</a:t>
            </a:r>
            <a:endParaRPr lang="pl-PL" dirty="0"/>
          </a:p>
        </p:txBody>
      </p:sp>
      <p:sp>
        <p:nvSpPr>
          <p:cNvPr id="17" name="object 2"/>
          <p:cNvSpPr txBox="1">
            <a:spLocks/>
          </p:cNvSpPr>
          <p:nvPr/>
        </p:nvSpPr>
        <p:spPr>
          <a:xfrm>
            <a:off x="480794" y="1302505"/>
            <a:ext cx="5500127" cy="147219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7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7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937436"/>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942680" y="2441542"/>
            <a:ext cx="10720783" cy="3200876"/>
          </a:xfrm>
          <a:prstGeom prst="rect">
            <a:avLst/>
          </a:prstGeom>
          <a:noFill/>
        </p:spPr>
        <p:txBody>
          <a:bodyPr wrap="square">
            <a:spAutoFit/>
          </a:bodyPr>
          <a:lstStyle/>
          <a:p>
            <a:r>
              <a:rPr lang="el-GR" sz="4000" b="1" dirty="0"/>
              <a:t>Λύσεις στον τομέα της φορολογικής πολιτικής
</a:t>
            </a:r>
            <a:r>
              <a:rPr lang="el-GR" dirty="0"/>
              <a:t>Προκειμένου να αντιμετωπιστούν οι επιπτώσεις της νόσου COVID-19, εφαρμόστηκε ένα πολύ ευρύ φάσμα λύσεων στον τομέα της φορολογικής πολιτικής. Για παράδειγμα, μπορούμε να υποδείξουμε:
-προσωρινές απαλλαγές από την υποχρέωση διακανονισμού ορισμένων φορολογικών υποχρεώσεων, με
μείωση των φορολογικών συντελεστών
-μετατοπίζοντας όλες τις πιθανές διάρκειες των υποχρεώσεων
-επιτάχυνση της επιστροφής των </a:t>
            </a:r>
            <a:r>
              <a:rPr lang="el-GR" dirty="0" err="1"/>
              <a:t>αχρεωστήτως</a:t>
            </a:r>
            <a:r>
              <a:rPr lang="el-GR" dirty="0"/>
              <a:t> καταβληθέντων φόρων· ευελιξία - πολλές χώρες έχουν προσφέρει
-φορολογούμενοι ευρεία ελευθερία επιλογής της μεθόδου και του χρόνου διακανονισμού
</a:t>
            </a:r>
            <a:endParaRPr lang="pl-PL" sz="4400" b="1" dirty="0"/>
          </a:p>
        </p:txBody>
      </p:sp>
      <p:sp>
        <p:nvSpPr>
          <p:cNvPr id="5" name="pole tekstowe 4">
            <a:extLst>
              <a:ext uri="{FF2B5EF4-FFF2-40B4-BE49-F238E27FC236}">
                <a16:creationId xmlns:a16="http://schemas.microsoft.com/office/drawing/2014/main" id="{B0893CC4-FB52-0CD4-E150-FBEB56F4C787}"/>
              </a:ext>
            </a:extLst>
          </p:cNvPr>
          <p:cNvSpPr txBox="1"/>
          <p:nvPr/>
        </p:nvSpPr>
        <p:spPr>
          <a:xfrm>
            <a:off x="445417" y="1316463"/>
            <a:ext cx="6094428" cy="646331"/>
          </a:xfrm>
          <a:prstGeom prst="rect">
            <a:avLst/>
          </a:prstGeom>
          <a:noFill/>
        </p:spPr>
        <p:txBody>
          <a:bodyPr wrap="square">
            <a:spAutoFit/>
          </a:bodyPr>
          <a:lstStyle/>
          <a:p>
            <a:pPr marL="12700">
              <a:spcBef>
                <a:spcPts val="110"/>
              </a:spcBef>
            </a:pPr>
            <a:r>
              <a:rPr lang="el-GR" spc="50" dirty="0">
                <a:latin typeface="+mj-lt"/>
                <a:cs typeface="Tahoma"/>
              </a:rPr>
              <a:t>ΕΝΌΤΗΤΑ 1.11.: ΛΎΣΕΙΣ ΣΤΟΝ ΤΟΜΈΑ ΤΗΣ ΦΟΡΟΛΟΓΙΚΉΣ ΠΟΛΙΤΙΚΉΣ</a:t>
            </a:r>
            <a:endParaRPr lang="en-US" sz="1800" dirty="0">
              <a:latin typeface="+mj-lt"/>
              <a:ea typeface="Lato Light" panose="020F0502020204030203" pitchFamily="34" charset="0"/>
              <a:cs typeface="Abhaya Libre" panose="02000603000000000000" pitchFamily="2" charset="77"/>
            </a:endParaRPr>
          </a:p>
        </p:txBody>
      </p:sp>
      <p:sp>
        <p:nvSpPr>
          <p:cNvPr id="3" name="object 16">
            <a:extLst>
              <a:ext uri="{FF2B5EF4-FFF2-40B4-BE49-F238E27FC236}">
                <a16:creationId xmlns:a16="http://schemas.microsoft.com/office/drawing/2014/main" id="{17483607-90EF-C84B-902B-C0EE06C97877}"/>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2172981501"/>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527900" y="1839920"/>
            <a:ext cx="10960466" cy="4401205"/>
          </a:xfrm>
          <a:prstGeom prst="rect">
            <a:avLst/>
          </a:prstGeom>
          <a:noFill/>
        </p:spPr>
        <p:txBody>
          <a:bodyPr wrap="square">
            <a:spAutoFit/>
          </a:bodyPr>
          <a:lstStyle/>
          <a:p>
            <a:r>
              <a:rPr lang="el-GR" b="1" dirty="0"/>
              <a:t>Μέσα στήριξης της αγοράς εργασίας που βοηθούν στη διατήρηση της απασχόλησης ή στην επιδότηση των μισθών. Λύσεις σύμφωνα με τις οποίες οι κυβερνήσεις χρηματοδοτούν μέρος των μισθών των ανθρώπων είναι δημοφιλείς εργαζόμενοι μερικής απασχόλησης ή αντισταθμίζουν το κόστος των εργαζομένων που προκύπτουν σε σχέση με τις ιατρικές απολύσεις (π.χ. Ιταλία). Ορισμένες χώρες βασίζονται σε </a:t>
            </a:r>
            <a:r>
              <a:rPr lang="el-GR" b="1" dirty="0" err="1"/>
              <a:t>προϋπάρχοντα</a:t>
            </a:r>
            <a:r>
              <a:rPr lang="el-GR" b="1" dirty="0"/>
              <a:t> προγράμματα από αυτή την άποψη (η Ισπανία επέκτεινε το πρόγραμμα ERTE, η Ιταλία βασίζεται στο ταμείο </a:t>
            </a:r>
            <a:r>
              <a:rPr lang="el-GR" b="1" dirty="0" err="1"/>
              <a:t>Cassa</a:t>
            </a:r>
            <a:r>
              <a:rPr lang="el-GR" b="1" dirty="0"/>
              <a:t> </a:t>
            </a:r>
            <a:r>
              <a:rPr lang="el-GR" b="1" dirty="0" err="1"/>
              <a:t>Integrazione</a:t>
            </a:r>
            <a:r>
              <a:rPr lang="el-GR" b="1" dirty="0"/>
              <a:t>). Αυτά τα μέτρα ενίσχυσης στηρίζουν γενικά άμεσα τους επιχειρηματίες, αλλά οι τελικοί δικαιούχοι τους είναι, φυσικά, οι εργαζόμενοι. Το κράτος συνήθως αποζημιώνει μόνο ένα μέρος της αμοιβής του για μια συγκεκριμένη περίοδο και μέχρι ένα καθορισμένο ποσό.
Εξίσου δημοφιλείς είναι οι λύσεις που συνίστανται σε απαλλαγές από την υποχρέωση καταβολής προκαταβολών για φόρο εισοδήματος και εισφορές κοινωνικής ασφάλισης, μερικές φορές λαμβάνουν τη μορφή αναβολής της λήξης των φορολογικών υποχρεώσεων ή μείωσης των ισχυόντων συντελεστών. Λύσεις αυτού του τύπου έχουν χρησιμοποιηθεί, μεταξύ άλλων, από την Ισπανία, την Ιταλία. Διάφοροι τύποι επιδοτήσεων για εργαζόμενους γονείς που πρέπει να κλείσουν τα σχολεία τους είναι επίσης δημοφιλείς για τη φροντίδα των παιδιών τους</a:t>
            </a:r>
            <a:r>
              <a:rPr lang="en-US" dirty="0"/>
              <a:t>.</a:t>
            </a:r>
            <a:endParaRPr lang="pl-PL" dirty="0"/>
          </a:p>
          <a:p>
            <a:endParaRPr lang="pl-PL" dirty="0"/>
          </a:p>
          <a:p>
            <a:r>
              <a:rPr lang="pl-PL" sz="1000" dirty="0"/>
              <a:t>Source: https://www.bgk.pl/files/public/Pliki/Analizy_ekonomiczne/raport_BGK_narzedzia_pomocowe_COVID_styczen2021.pdf</a:t>
            </a:r>
          </a:p>
        </p:txBody>
      </p:sp>
      <p:pic>
        <p:nvPicPr>
          <p:cNvPr id="6" name="Grafika 5" descr="Rozwój biznesu z wypełnieniem pełnym">
            <a:extLst>
              <a:ext uri="{FF2B5EF4-FFF2-40B4-BE49-F238E27FC236}">
                <a16:creationId xmlns:a16="http://schemas.microsoft.com/office/drawing/2014/main" id="{457EF7FB-EDCB-0E57-53DE-32C95C476A3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376553" y="428133"/>
            <a:ext cx="1268692" cy="1268692"/>
          </a:xfrm>
          <a:prstGeom prst="rect">
            <a:avLst/>
          </a:prstGeom>
        </p:spPr>
      </p:pic>
      <p:sp>
        <p:nvSpPr>
          <p:cNvPr id="7" name="pole tekstowe 6">
            <a:extLst>
              <a:ext uri="{FF2B5EF4-FFF2-40B4-BE49-F238E27FC236}">
                <a16:creationId xmlns:a16="http://schemas.microsoft.com/office/drawing/2014/main" id="{9CA8CD86-6409-CE86-583D-4645CE39EB96}"/>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1.12.: ΜΕΣΑ ΣΤΗΡΙΞΗΣ ΤΗΣ ΑΓΟΡΑΣ ΕΡΓΑΣΙΑΣ 
</a:t>
            </a:r>
            <a:endParaRPr lang="en-US" sz="1800" dirty="0">
              <a:latin typeface="+mj-lt"/>
              <a:ea typeface="Lato Light" panose="020F0502020204030203" pitchFamily="34" charset="0"/>
              <a:cs typeface="Abhaya Libre" panose="02000603000000000000" pitchFamily="2" charset="77"/>
            </a:endParaRPr>
          </a:p>
        </p:txBody>
      </p:sp>
      <p:sp>
        <p:nvSpPr>
          <p:cNvPr id="3" name="object 16">
            <a:extLst>
              <a:ext uri="{FF2B5EF4-FFF2-40B4-BE49-F238E27FC236}">
                <a16:creationId xmlns:a16="http://schemas.microsoft.com/office/drawing/2014/main" id="{DFFF7D6E-95DC-D832-AEE2-1240A4FAF899}"/>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165815135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01733317"/>
              </p:ext>
            </p:extLst>
          </p:nvPr>
        </p:nvGraphicFramePr>
        <p:xfrm>
          <a:off x="620605" y="1480008"/>
          <a:ext cx="11841630" cy="4450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a:extLst>
              <a:ext uri="{FF2B5EF4-FFF2-40B4-BE49-F238E27FC236}">
                <a16:creationId xmlns:a16="http://schemas.microsoft.com/office/drawing/2014/main" id="{F3BB7551-D6F5-B3F6-F411-9AD30F4DEF06}"/>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1.13.: ΛΥΣΕΙΣ ΚΑΤΑ ΤΗΣ ΚΡΙΣΗΣ 
</a:t>
            </a:r>
            <a:endParaRPr lang="en-US" sz="1800" dirty="0">
              <a:latin typeface="+mj-lt"/>
              <a:ea typeface="Lato Light" panose="020F0502020204030203" pitchFamily="34" charset="0"/>
              <a:cs typeface="Abhaya Libre" panose="02000603000000000000" pitchFamily="2" charset="77"/>
            </a:endParaRPr>
          </a:p>
        </p:txBody>
      </p:sp>
      <p:sp>
        <p:nvSpPr>
          <p:cNvPr id="5" name="object 16">
            <a:extLst>
              <a:ext uri="{FF2B5EF4-FFF2-40B4-BE49-F238E27FC236}">
                <a16:creationId xmlns:a16="http://schemas.microsoft.com/office/drawing/2014/main" id="{E7B371F5-02FB-EC52-235C-6C67DA9BC22D}"/>
              </a:ext>
            </a:extLst>
          </p:cNvPr>
          <p:cNvSpPr txBox="1">
            <a:spLocks/>
          </p:cNvSpPr>
          <p:nvPr/>
        </p:nvSpPr>
        <p:spPr>
          <a:xfrm>
            <a:off x="2415625" y="171916"/>
            <a:ext cx="8208384" cy="131831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
</a:t>
            </a:r>
            <a:endParaRPr lang="es-ES" sz="4000" b="1" spc="-150" dirty="0"/>
          </a:p>
        </p:txBody>
      </p:sp>
    </p:spTree>
    <p:extLst>
      <p:ext uri="{BB962C8B-B14F-4D97-AF65-F5344CB8AC3E}">
        <p14:creationId xmlns:p14="http://schemas.microsoft.com/office/powerpoint/2010/main" val="38358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37900291"/>
              </p:ext>
            </p:extLst>
          </p:nvPr>
        </p:nvGraphicFramePr>
        <p:xfrm>
          <a:off x="1758623" y="1555422"/>
          <a:ext cx="8128000" cy="4601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a:extLst>
              <a:ext uri="{FF2B5EF4-FFF2-40B4-BE49-F238E27FC236}">
                <a16:creationId xmlns:a16="http://schemas.microsoft.com/office/drawing/2014/main" id="{BF4D15A0-49C6-242D-0905-7000F4DFCD1C}"/>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ΤΜΉΜΑ 1.14.: ΔΙΑΤΉΡΗΣΗ ΤΩΝ ΘΈΣΕΩΝ ΕΡΓΑΣΊΑΣ 
</a:t>
            </a:r>
            <a:endParaRPr lang="en-US" sz="1800" dirty="0">
              <a:latin typeface="+mj-lt"/>
              <a:ea typeface="Lato Light" panose="020F0502020204030203" pitchFamily="34" charset="0"/>
              <a:cs typeface="Abhaya Libre" panose="02000603000000000000" pitchFamily="2" charset="77"/>
            </a:endParaRPr>
          </a:p>
        </p:txBody>
      </p:sp>
      <p:sp>
        <p:nvSpPr>
          <p:cNvPr id="5" name="object 16">
            <a:extLst>
              <a:ext uri="{FF2B5EF4-FFF2-40B4-BE49-F238E27FC236}">
                <a16:creationId xmlns:a16="http://schemas.microsoft.com/office/drawing/2014/main" id="{48C8CA8C-F09A-6ACC-65BA-8C344590E492}"/>
              </a:ext>
            </a:extLst>
          </p:cNvPr>
          <p:cNvSpPr txBox="1">
            <a:spLocks/>
          </p:cNvSpPr>
          <p:nvPr/>
        </p:nvSpPr>
        <p:spPr>
          <a:xfrm>
            <a:off x="2415625" y="171916"/>
            <a:ext cx="8208384" cy="131831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
</a:t>
            </a:r>
            <a:endParaRPr lang="es-ES" sz="4000" b="1" spc="-150" dirty="0"/>
          </a:p>
        </p:txBody>
      </p:sp>
    </p:spTree>
    <p:extLst>
      <p:ext uri="{BB962C8B-B14F-4D97-AF65-F5344CB8AC3E}">
        <p14:creationId xmlns:p14="http://schemas.microsoft.com/office/powerpoint/2010/main" val="1021539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57477796"/>
              </p:ext>
            </p:extLst>
          </p:nvPr>
        </p:nvGraphicFramePr>
        <p:xfrm>
          <a:off x="663903" y="1673915"/>
          <a:ext cx="10911099" cy="4464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bject 16">
            <a:extLst>
              <a:ext uri="{FF2B5EF4-FFF2-40B4-BE49-F238E27FC236}">
                <a16:creationId xmlns:a16="http://schemas.microsoft.com/office/drawing/2014/main" id="{7E04FD6C-8E18-B122-3E4E-B4BFA8878BC5}"/>
              </a:ext>
            </a:extLst>
          </p:cNvPr>
          <p:cNvSpPr txBox="1">
            <a:spLocks/>
          </p:cNvSpPr>
          <p:nvPr/>
        </p:nvSpPr>
        <p:spPr>
          <a:xfrm>
            <a:off x="2415625" y="171916"/>
            <a:ext cx="8208384" cy="131831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
</a:t>
            </a:r>
            <a:endParaRPr lang="es-ES" sz="4000" b="1" spc="-150" dirty="0"/>
          </a:p>
        </p:txBody>
      </p:sp>
      <p:sp>
        <p:nvSpPr>
          <p:cNvPr id="5" name="pole tekstowe 4">
            <a:extLst>
              <a:ext uri="{FF2B5EF4-FFF2-40B4-BE49-F238E27FC236}">
                <a16:creationId xmlns:a16="http://schemas.microsoft.com/office/drawing/2014/main" id="{F71BC2A8-4AB0-936C-B62A-6162292F4A47}"/>
              </a:ext>
            </a:extLst>
          </p:cNvPr>
          <p:cNvSpPr txBox="1"/>
          <p:nvPr/>
        </p:nvSpPr>
        <p:spPr>
          <a:xfrm>
            <a:off x="663903" y="1052438"/>
            <a:ext cx="6094428" cy="659155"/>
          </a:xfrm>
          <a:prstGeom prst="rect">
            <a:avLst/>
          </a:prstGeom>
          <a:noFill/>
        </p:spPr>
        <p:txBody>
          <a:bodyPr wrap="square">
            <a:spAutoFit/>
          </a:bodyPr>
          <a:lstStyle/>
          <a:p>
            <a:pPr marL="12700">
              <a:spcBef>
                <a:spcPts val="110"/>
              </a:spcBef>
            </a:pPr>
            <a:r>
              <a:rPr lang="el-GR" spc="50" dirty="0">
                <a:latin typeface="+mj-lt"/>
                <a:cs typeface="Tahoma"/>
              </a:rPr>
              <a:t>ΤΜΗΜΑ 1.15.: ΑΞΙΟΛΟΓΗΣΗ ΤΩΝ ΜΗΧΑΝΙΣΜΩΝ ΣΤΗΡΙΞΗΣ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48487425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646331"/>
          </a:xfrm>
          <a:prstGeom prst="rect">
            <a:avLst/>
          </a:prstGeom>
          <a:noFill/>
        </p:spPr>
        <p:txBody>
          <a:bodyPr wrap="square" rtlCol="0">
            <a:spAutoFit/>
          </a:bodyPr>
          <a:lstStyle/>
          <a:p>
            <a:r>
              <a:rPr lang="el-GR" dirty="0"/>
              <a:t>Οι αντικρίσεις κάλυψαν αλλαγές από διάφορους τομείς του οικονομικού συστήματος
</a:t>
            </a:r>
            <a:endParaRPr lang="en-US" dirty="0"/>
          </a:p>
        </p:txBody>
      </p:sp>
      <p:sp>
        <p:nvSpPr>
          <p:cNvPr id="12" name="CuadroTexto 11"/>
          <p:cNvSpPr txBox="1"/>
          <p:nvPr/>
        </p:nvSpPr>
        <p:spPr>
          <a:xfrm>
            <a:off x="1615181" y="3530217"/>
            <a:ext cx="8069142" cy="923330"/>
          </a:xfrm>
          <a:prstGeom prst="rect">
            <a:avLst/>
          </a:prstGeom>
          <a:noFill/>
        </p:spPr>
        <p:txBody>
          <a:bodyPr wrap="square" rtlCol="0">
            <a:spAutoFit/>
          </a:bodyPr>
          <a:lstStyle/>
          <a:p>
            <a:r>
              <a:rPr lang="el-GR" dirty="0"/>
              <a:t>Οι ασπίδες κατά της κρίσης </a:t>
            </a:r>
            <a:r>
              <a:rPr lang="el-GR" dirty="0" err="1"/>
              <a:t>περιελάμβαναν</a:t>
            </a:r>
            <a:r>
              <a:rPr lang="el-GR" dirty="0"/>
              <a:t> άμεσες κρατικές ενισχύσεις καθώς και ορισμένες έμμεσες λύσεις (π.χ. φορολογικές ελαφρύνσεις)
</a:t>
            </a:r>
            <a:endParaRPr lang="en-US" dirty="0"/>
          </a:p>
        </p:txBody>
      </p:sp>
      <p:sp>
        <p:nvSpPr>
          <p:cNvPr id="13" name="CuadroTexto 12"/>
          <p:cNvSpPr txBox="1"/>
          <p:nvPr/>
        </p:nvSpPr>
        <p:spPr>
          <a:xfrm>
            <a:off x="1605564" y="4284374"/>
            <a:ext cx="7919999" cy="923330"/>
          </a:xfrm>
          <a:prstGeom prst="rect">
            <a:avLst/>
          </a:prstGeom>
          <a:noFill/>
        </p:spPr>
        <p:txBody>
          <a:bodyPr wrap="square" rtlCol="0">
            <a:spAutoFit/>
          </a:bodyPr>
          <a:lstStyle/>
          <a:p>
            <a:r>
              <a:rPr lang="el-GR" dirty="0"/>
              <a:t>Οι ασπίδες κατά της κρίσης </a:t>
            </a:r>
            <a:r>
              <a:rPr lang="el-GR" dirty="0" err="1"/>
              <a:t>περιελάμβαναν</a:t>
            </a:r>
            <a:r>
              <a:rPr lang="el-GR" dirty="0"/>
              <a:t> λεπτομερείς αλλαγές σε διάφορους τομείς του νόμου
</a:t>
            </a:r>
            <a:endParaRPr lang="en-US" dirty="0"/>
          </a:p>
        </p:txBody>
      </p:sp>
      <p:sp>
        <p:nvSpPr>
          <p:cNvPr id="14" name="CuadroTexto 13"/>
          <p:cNvSpPr txBox="1"/>
          <p:nvPr/>
        </p:nvSpPr>
        <p:spPr>
          <a:xfrm>
            <a:off x="1578484" y="4994445"/>
            <a:ext cx="7470802" cy="646331"/>
          </a:xfrm>
          <a:prstGeom prst="rect">
            <a:avLst/>
          </a:prstGeom>
          <a:noFill/>
        </p:spPr>
        <p:txBody>
          <a:bodyPr wrap="square" rtlCol="0">
            <a:spAutoFit/>
          </a:bodyPr>
          <a:lstStyle/>
          <a:p>
            <a:r>
              <a:rPr lang="el-GR" dirty="0"/>
              <a:t>Οι ασπίδες κατά της κρίσης υπέστησαν συχνές αλλαγές και απαιτούσαν προσαρμογή στην ταχέως μεταβαλλόμενη πραγματικότητα</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70868" y="1242257"/>
            <a:ext cx="10729751" cy="4524315"/>
          </a:xfrm>
          <a:prstGeom prst="rect">
            <a:avLst/>
          </a:prstGeom>
          <a:noFill/>
        </p:spPr>
        <p:txBody>
          <a:bodyPr wrap="square" rtlCol="0">
            <a:spAutoFit/>
          </a:bodyPr>
          <a:lstStyle/>
          <a:p>
            <a:r>
              <a:rPr lang="el-GR" dirty="0"/>
              <a:t>Πηγές</a:t>
            </a:r>
            <a:r>
              <a:rPr lang="pl-PL" dirty="0"/>
              <a:t>:</a:t>
            </a:r>
          </a:p>
          <a:p>
            <a:endParaRPr lang="pl-PL" dirty="0"/>
          </a:p>
          <a:p>
            <a:r>
              <a:rPr lang="es-ES" dirty="0"/>
              <a:t>Coronavirus (COVID-19): SME </a:t>
            </a:r>
            <a:r>
              <a:rPr lang="es-ES" dirty="0" err="1"/>
              <a:t>Policy</a:t>
            </a:r>
            <a:r>
              <a:rPr lang="es-ES" dirty="0"/>
              <a:t> Responses, OECD, </a:t>
            </a:r>
            <a:r>
              <a:rPr lang="es-ES" dirty="0" err="1"/>
              <a:t>updated</a:t>
            </a:r>
            <a:r>
              <a:rPr lang="es-ES" dirty="0"/>
              <a:t> 15 </a:t>
            </a:r>
            <a:r>
              <a:rPr lang="es-ES" dirty="0" err="1"/>
              <a:t>July</a:t>
            </a:r>
            <a:r>
              <a:rPr lang="es-ES" dirty="0"/>
              <a:t> 2020. </a:t>
            </a:r>
            <a:endParaRPr lang="pl-PL" dirty="0"/>
          </a:p>
          <a:p>
            <a:r>
              <a:rPr lang="es-ES" dirty="0"/>
              <a:t>OECD SME and Entrepreneurship Outlook 2021. </a:t>
            </a:r>
          </a:p>
          <a:p>
            <a:r>
              <a:rPr lang="es-ES" dirty="0"/>
              <a:t>Dębkowska, K., Kłosiewicz-Górecka, U., Szymańska, A., Ważniewski, P., Zybertowicz, K. (2021), </a:t>
            </a:r>
            <a:r>
              <a:rPr lang="es-ES" dirty="0" err="1"/>
              <a:t>Tarcza</a:t>
            </a:r>
            <a:r>
              <a:rPr lang="es-ES" dirty="0"/>
              <a:t> </a:t>
            </a:r>
            <a:r>
              <a:rPr lang="es-ES" dirty="0" err="1"/>
              <a:t>Antykryzysowa</a:t>
            </a:r>
            <a:r>
              <a:rPr lang="es-ES" dirty="0"/>
              <a:t>... </a:t>
            </a:r>
            <a:r>
              <a:rPr lang="es-ES" dirty="0" err="1"/>
              <a:t>Koło</a:t>
            </a:r>
            <a:r>
              <a:rPr lang="es-ES" dirty="0"/>
              <a:t> </a:t>
            </a:r>
            <a:r>
              <a:rPr lang="es-ES" dirty="0" err="1"/>
              <a:t>ratunkowe</a:t>
            </a:r>
            <a:r>
              <a:rPr lang="es-ES" dirty="0"/>
              <a:t> </a:t>
            </a:r>
            <a:r>
              <a:rPr lang="es-ES" dirty="0" err="1"/>
              <a:t>dla</a:t>
            </a:r>
            <a:r>
              <a:rPr lang="es-ES" dirty="0"/>
              <a:t> </a:t>
            </a:r>
            <a:r>
              <a:rPr lang="es-ES" dirty="0" err="1"/>
              <a:t>firm</a:t>
            </a:r>
            <a:r>
              <a:rPr lang="es-ES" dirty="0"/>
              <a:t> i </a:t>
            </a:r>
            <a:r>
              <a:rPr lang="es-ES" dirty="0" err="1"/>
              <a:t>gospodarki</a:t>
            </a:r>
            <a:r>
              <a:rPr lang="es-ES" dirty="0"/>
              <a:t>?, </a:t>
            </a:r>
            <a:r>
              <a:rPr lang="es-ES" dirty="0" err="1"/>
              <a:t>Gniazdowski</a:t>
            </a:r>
            <a:r>
              <a:rPr lang="es-ES" dirty="0"/>
              <a:t>, M., </a:t>
            </a:r>
            <a:r>
              <a:rPr lang="es-ES" dirty="0" err="1"/>
              <a:t>Kubisiak</a:t>
            </a:r>
            <a:r>
              <a:rPr lang="es-ES" dirty="0"/>
              <a:t>, A., </a:t>
            </a:r>
            <a:r>
              <a:rPr lang="es-ES" dirty="0" err="1"/>
              <a:t>Kutwa</a:t>
            </a:r>
            <a:r>
              <a:rPr lang="es-ES" dirty="0"/>
              <a:t>, K., </a:t>
            </a:r>
            <a:r>
              <a:rPr lang="es-ES" dirty="0" err="1"/>
              <a:t>Rybacki</a:t>
            </a:r>
            <a:r>
              <a:rPr lang="es-ES" dirty="0"/>
              <a:t>, J. (współpr.), Polski Instytut Ekonomiczny, Warszawa. </a:t>
            </a:r>
            <a:endParaRPr lang="pl-PL" dirty="0"/>
          </a:p>
          <a:p>
            <a:r>
              <a:rPr lang="pl-PL" dirty="0" err="1"/>
              <a:t>Buendia</a:t>
            </a:r>
            <a:r>
              <a:rPr lang="pl-PL" dirty="0"/>
              <a:t>, J.L. i </a:t>
            </a:r>
            <a:r>
              <a:rPr lang="pl-PL" dirty="0" err="1"/>
              <a:t>Dovalo</a:t>
            </a:r>
            <a:r>
              <a:rPr lang="pl-PL" dirty="0"/>
              <a:t>, A. (2020). </a:t>
            </a:r>
            <a:r>
              <a:rPr lang="pl-PL" dirty="0" err="1"/>
              <a:t>State</a:t>
            </a:r>
            <a:r>
              <a:rPr lang="pl-PL" dirty="0"/>
              <a:t> Aid Versus COVID-19. The </a:t>
            </a:r>
            <a:r>
              <a:rPr lang="pl-PL" dirty="0" err="1"/>
              <a:t>Commission</a:t>
            </a:r>
            <a:r>
              <a:rPr lang="pl-PL" dirty="0"/>
              <a:t> </a:t>
            </a:r>
            <a:r>
              <a:rPr lang="pl-PL" dirty="0" err="1"/>
              <a:t>Adopts</a:t>
            </a:r>
            <a:r>
              <a:rPr lang="pl-PL" dirty="0"/>
              <a:t> a </a:t>
            </a:r>
            <a:r>
              <a:rPr lang="pl-PL" dirty="0" err="1"/>
              <a:t>Temporary</a:t>
            </a:r>
            <a:r>
              <a:rPr lang="pl-PL" dirty="0"/>
              <a:t> Framework. </a:t>
            </a:r>
            <a:r>
              <a:rPr lang="pl-PL" dirty="0" err="1"/>
              <a:t>European</a:t>
            </a:r>
            <a:r>
              <a:rPr lang="pl-PL" dirty="0"/>
              <a:t> </a:t>
            </a:r>
            <a:r>
              <a:rPr lang="pl-PL" dirty="0" err="1"/>
              <a:t>State</a:t>
            </a:r>
            <a:r>
              <a:rPr lang="pl-PL" dirty="0"/>
              <a:t> Aid Law </a:t>
            </a:r>
            <a:r>
              <a:rPr lang="pl-PL" dirty="0" err="1"/>
              <a:t>Quarterly</a:t>
            </a:r>
            <a:r>
              <a:rPr lang="pl-PL" dirty="0"/>
              <a:t>, 19(1).</a:t>
            </a:r>
          </a:p>
          <a:p>
            <a:r>
              <a:rPr lang="en-US" dirty="0"/>
              <a:t>Nicolaides, P. (2020a). Application of Article 107(2)(b) TFUE to Covid-19 Measures: State Aid to Make Good the Damage Caused by an Exceptional </a:t>
            </a:r>
            <a:r>
              <a:rPr lang="en-US" dirty="0" err="1"/>
              <a:t>Occurance</a:t>
            </a:r>
            <a:r>
              <a:rPr lang="en-US" dirty="0"/>
              <a:t>. Journal of European Competition Law &amp; </a:t>
            </a:r>
            <a:r>
              <a:rPr lang="en-US" dirty="0" err="1"/>
              <a:t>Practise</a:t>
            </a:r>
            <a:r>
              <a:rPr lang="en-US" dirty="0"/>
              <a:t>, 11(5–6). http://doi.org/10.1093/jeclap/lpaa026</a:t>
            </a:r>
            <a:r>
              <a:rPr lang="pl-PL" dirty="0"/>
              <a:t>.</a:t>
            </a:r>
          </a:p>
          <a:p>
            <a:r>
              <a:rPr lang="pl-PL" sz="1800" dirty="0"/>
              <a:t>https://www.bgk.pl/files/public/Pliki/Analizy_ekonomiczne/raport_BGK_narzedzia_pomocowe_COVID_styczen2021.pdf.</a:t>
            </a:r>
          </a:p>
          <a:p>
            <a:r>
              <a:rPr lang="pl-PL" sz="1800" dirty="0"/>
              <a:t>https://ec.europa.eu/competition/state_aid/what_is_new/maritime_transport_overview_sa_rules_during_coronavirus.pdf.</a:t>
            </a:r>
          </a:p>
        </p:txBody>
      </p:sp>
    </p:spTree>
    <p:extLst>
      <p:ext uri="{BB962C8B-B14F-4D97-AF65-F5344CB8AC3E}">
        <p14:creationId xmlns:p14="http://schemas.microsoft.com/office/powerpoint/2010/main" val="3072834626"/>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cs typeface="Roboto"/>
              </a:rPr>
              <a:t>Ευχαριστώ</a:t>
            </a:r>
            <a:r>
              <a:rPr lang="es-ES" sz="9600" b="1" spc="-50" dirty="0">
                <a:solidFill>
                  <a:schemeClr val="bg1"/>
                </a:solidFill>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80FAD18F-87D5-5780-C8BD-DC319693EA7A}"/>
              </a:ext>
            </a:extLst>
          </p:cNvPr>
          <p:cNvSpPr txBox="1">
            <a:spLocks/>
          </p:cNvSpPr>
          <p:nvPr/>
        </p:nvSpPr>
        <p:spPr>
          <a:xfrm>
            <a:off x="4881487" y="205899"/>
            <a:ext cx="3698309"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ΕΥΡΕΤΉΡΙΟ</a:t>
            </a:r>
            <a:endParaRPr lang="es-ES" sz="4800" b="1" spc="-150" dirty="0"/>
          </a:p>
        </p:txBody>
      </p:sp>
      <p:sp>
        <p:nvSpPr>
          <p:cNvPr id="3" name="Shape 2633">
            <a:extLst>
              <a:ext uri="{FF2B5EF4-FFF2-40B4-BE49-F238E27FC236}">
                <a16:creationId xmlns:a16="http://schemas.microsoft.com/office/drawing/2014/main" id="{31A6D2C2-1A39-7EE0-FD68-D149CCF6FDA0}"/>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 name="TextBox 31">
            <a:extLst>
              <a:ext uri="{FF2B5EF4-FFF2-40B4-BE49-F238E27FC236}">
                <a16:creationId xmlns:a16="http://schemas.microsoft.com/office/drawing/2014/main" id="{1AC6FFD1-B358-4715-525A-71C5387DBA88}"/>
              </a:ext>
            </a:extLst>
          </p:cNvPr>
          <p:cNvSpPr txBox="1"/>
          <p:nvPr/>
        </p:nvSpPr>
        <p:spPr>
          <a:xfrm>
            <a:off x="2413263" y="2713042"/>
            <a:ext cx="7324626" cy="1200329"/>
          </a:xfrm>
          <a:prstGeom prst="rect">
            <a:avLst/>
          </a:prstGeom>
          <a:noFill/>
        </p:spPr>
        <p:txBody>
          <a:bodyPr wrap="square" rtlCol="0">
            <a:spAutoFit/>
          </a:bodyPr>
          <a:lstStyle/>
          <a:p>
            <a:r>
              <a:rPr lang="el-GR" sz="2400" dirty="0">
                <a:solidFill>
                  <a:srgbClr val="0CA373"/>
                </a:solidFill>
                <a:latin typeface="Oxygen" panose="02000503000000090004" pitchFamily="2" charset="77"/>
                <a:ea typeface="Nunito Bold" charset="0"/>
                <a:cs typeface="Abhaya Libre SemiBold" panose="02000603000000000000" pitchFamily="2" charset="77"/>
              </a:rPr>
              <a:t>Ενότητα 1: ΚΡΑΤΙΚΕΣ ΕΝΙΣΧΥΣΕΙΣ ΓΙΑ ΤΗ ΣΥΓΧΡΗΜΑΤΟΔΟΤΗΣΗ ΤΩΝ ΘΕΣΕΩΝ ΕΡΓΑΣΙΑΣ
</a:t>
            </a:r>
            <a:r>
              <a:rPr lang="en-US" sz="2400" dirty="0">
                <a:solidFill>
                  <a:srgbClr val="0CA373"/>
                </a:solidFill>
                <a:latin typeface="Oxygen" panose="02000503000000090004" pitchFamily="2" charset="77"/>
                <a:ea typeface="Nunito Bold" charset="0"/>
                <a:cs typeface="Abhaya Libre SemiBold" panose="02000603000000000000" pitchFamily="2" charset="77"/>
              </a:rPr>
              <a:t>  </a:t>
            </a:r>
          </a:p>
        </p:txBody>
      </p:sp>
      <p:sp>
        <p:nvSpPr>
          <p:cNvPr id="5" name="TextBox 30">
            <a:extLst>
              <a:ext uri="{FF2B5EF4-FFF2-40B4-BE49-F238E27FC236}">
                <a16:creationId xmlns:a16="http://schemas.microsoft.com/office/drawing/2014/main" id="{2197E3D5-9CAB-56DF-2702-C8281259BE4D}"/>
              </a:ext>
            </a:extLst>
          </p:cNvPr>
          <p:cNvSpPr txBox="1"/>
          <p:nvPr/>
        </p:nvSpPr>
        <p:spPr>
          <a:xfrm>
            <a:off x="2812820" y="3380214"/>
            <a:ext cx="6700831" cy="2324098"/>
          </a:xfrm>
          <a:prstGeom prst="rect">
            <a:avLst/>
          </a:prstGeom>
          <a:noFill/>
        </p:spPr>
        <p:txBody>
          <a:bodyPr wrap="square" rtlCol="0">
            <a:spAutoFit/>
          </a:bodyPr>
          <a:lstStyle/>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Τι είναι οι κρατικές ενισχύσεις
Διαφορές μεταξύ κρατικών ενισχύσεων, επιδοτήσεων και δανείων
</a:t>
            </a:r>
            <a:r>
              <a:rPr lang="el-GR" sz="2000" dirty="0"/>
              <a:t>Ασπίδες κατά της κρίσης και άλλοι μηχανισμοί</a:t>
            </a:r>
            <a:endParaRPr lang="pl-PL" sz="2000" dirty="0"/>
          </a:p>
          <a:p>
            <a:pPr marL="457200" indent="-457200">
              <a:lnSpc>
                <a:spcPts val="2500"/>
              </a:lnSpc>
              <a:buFont typeface="+mj-lt"/>
              <a:buAutoNum type="arabicPeriod"/>
            </a:pPr>
            <a:r>
              <a:rPr lang="el-GR" sz="2000" dirty="0"/>
              <a:t>Διατήρηση των θέσεων εργασίας 
Μηχανισμοί ανακούφισης </a:t>
            </a:r>
            <a:endParaRPr lang="es-ES" sz="2000" dirty="0"/>
          </a:p>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Οφέλη και προκλήσεις</a:t>
            </a:r>
            <a:endParaRPr lang="en-US" sz="2000" dirty="0">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05828906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9" name="Rectángulo: esquinas redondeadas 8">
            <a:extLst>
              <a:ext uri="{FF2B5EF4-FFF2-40B4-BE49-F238E27FC236}">
                <a16:creationId xmlns:a16="http://schemas.microsoft.com/office/drawing/2014/main" id="{554ADB93-A6E9-4F71-B961-C6EF3DD52932}"/>
              </a:ext>
            </a:extLst>
          </p:cNvPr>
          <p:cNvSpPr/>
          <p:nvPr/>
        </p:nvSpPr>
        <p:spPr>
          <a:xfrm>
            <a:off x="6382139" y="1502229"/>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Rectángulo: esquinas redondeadas 11">
            <a:extLst>
              <a:ext uri="{FF2B5EF4-FFF2-40B4-BE49-F238E27FC236}">
                <a16:creationId xmlns:a16="http://schemas.microsoft.com/office/drawing/2014/main" id="{B89F9313-5439-4194-A281-F6A954D8CA77}"/>
              </a:ext>
            </a:extLst>
          </p:cNvPr>
          <p:cNvSpPr/>
          <p:nvPr/>
        </p:nvSpPr>
        <p:spPr>
          <a:xfrm>
            <a:off x="6353543" y="2995451"/>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Rectángulo: esquinas redondeadas 12">
            <a:extLst>
              <a:ext uri="{FF2B5EF4-FFF2-40B4-BE49-F238E27FC236}">
                <a16:creationId xmlns:a16="http://schemas.microsoft.com/office/drawing/2014/main" id="{D2D3C5CB-B99E-4633-AE47-554AF0DDEA2D}"/>
              </a:ext>
            </a:extLst>
          </p:cNvPr>
          <p:cNvSpPr/>
          <p:nvPr/>
        </p:nvSpPr>
        <p:spPr>
          <a:xfrm>
            <a:off x="6382139" y="4376058"/>
            <a:ext cx="4813388" cy="115764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0" name="CuadroTexto 9">
            <a:extLst>
              <a:ext uri="{FF2B5EF4-FFF2-40B4-BE49-F238E27FC236}">
                <a16:creationId xmlns:a16="http://schemas.microsoft.com/office/drawing/2014/main" id="{D0A40D07-E350-430B-B859-0C3304C761E7}"/>
              </a:ext>
            </a:extLst>
          </p:cNvPr>
          <p:cNvSpPr txBox="1"/>
          <p:nvPr/>
        </p:nvSpPr>
        <p:spPr>
          <a:xfrm>
            <a:off x="6644030" y="1730455"/>
            <a:ext cx="3535668" cy="923330"/>
          </a:xfrm>
          <a:prstGeom prst="rect">
            <a:avLst/>
          </a:prstGeom>
          <a:noFill/>
        </p:spPr>
        <p:txBody>
          <a:bodyPr wrap="square" rtlCol="0">
            <a:spAutoFit/>
          </a:bodyPr>
          <a:lstStyle/>
          <a:p>
            <a:r>
              <a:rPr lang="el-GR" dirty="0"/>
              <a:t>Κρατικές ενισχύσεις, επιδοτήσεις και δάνεια
</a:t>
            </a:r>
            <a:endParaRPr lang="es-ES" dirty="0"/>
          </a:p>
        </p:txBody>
      </p:sp>
      <p:sp>
        <p:nvSpPr>
          <p:cNvPr id="14" name="CuadroTexto 13">
            <a:extLst>
              <a:ext uri="{FF2B5EF4-FFF2-40B4-BE49-F238E27FC236}">
                <a16:creationId xmlns:a16="http://schemas.microsoft.com/office/drawing/2014/main" id="{701166F9-9D9F-424A-A767-9FF2036FFAA8}"/>
              </a:ext>
            </a:extLst>
          </p:cNvPr>
          <p:cNvSpPr txBox="1"/>
          <p:nvPr/>
        </p:nvSpPr>
        <p:spPr>
          <a:xfrm>
            <a:off x="6719460" y="3296014"/>
            <a:ext cx="3535668" cy="646331"/>
          </a:xfrm>
          <a:prstGeom prst="rect">
            <a:avLst/>
          </a:prstGeom>
          <a:noFill/>
        </p:spPr>
        <p:txBody>
          <a:bodyPr wrap="square" rtlCol="0">
            <a:spAutoFit/>
          </a:bodyPr>
          <a:lstStyle/>
          <a:p>
            <a:r>
              <a:rPr lang="el-GR" dirty="0"/>
              <a:t>Διατήρηση των θέσεων εργασίας
</a:t>
            </a:r>
            <a:endParaRPr lang="es-ES" dirty="0"/>
          </a:p>
        </p:txBody>
      </p:sp>
      <p:sp>
        <p:nvSpPr>
          <p:cNvPr id="15" name="CuadroTexto 14">
            <a:extLst>
              <a:ext uri="{FF2B5EF4-FFF2-40B4-BE49-F238E27FC236}">
                <a16:creationId xmlns:a16="http://schemas.microsoft.com/office/drawing/2014/main" id="{3197D3E3-5DBB-4104-AAB1-1F035F64A205}"/>
              </a:ext>
            </a:extLst>
          </p:cNvPr>
          <p:cNvSpPr txBox="1"/>
          <p:nvPr/>
        </p:nvSpPr>
        <p:spPr>
          <a:xfrm>
            <a:off x="6719460" y="4719096"/>
            <a:ext cx="3535668" cy="646331"/>
          </a:xfrm>
          <a:prstGeom prst="rect">
            <a:avLst/>
          </a:prstGeom>
          <a:noFill/>
        </p:spPr>
        <p:txBody>
          <a:bodyPr wrap="square" rtlCol="0">
            <a:spAutoFit/>
          </a:bodyPr>
          <a:lstStyle/>
          <a:p>
            <a:r>
              <a:rPr lang="el-GR" dirty="0"/>
              <a:t>Μηχανισμοί ανακούφισης 
</a:t>
            </a:r>
            <a:endParaRPr lang="es-ES" dirty="0"/>
          </a:p>
        </p:txBody>
      </p:sp>
      <p:sp>
        <p:nvSpPr>
          <p:cNvPr id="16" name="Rectángulo: esquinas redondeadas 8">
            <a:extLst>
              <a:ext uri="{FF2B5EF4-FFF2-40B4-BE49-F238E27FC236}">
                <a16:creationId xmlns:a16="http://schemas.microsoft.com/office/drawing/2014/main" id="{554ADB93-A6E9-4F71-B961-C6EF3DD52932}"/>
              </a:ext>
            </a:extLst>
          </p:cNvPr>
          <p:cNvSpPr/>
          <p:nvPr/>
        </p:nvSpPr>
        <p:spPr>
          <a:xfrm>
            <a:off x="1164951" y="2248275"/>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CuadroTexto 9">
            <a:extLst>
              <a:ext uri="{FF2B5EF4-FFF2-40B4-BE49-F238E27FC236}">
                <a16:creationId xmlns:a16="http://schemas.microsoft.com/office/drawing/2014/main" id="{D0A40D07-E350-430B-B859-0C3304C761E7}"/>
              </a:ext>
            </a:extLst>
          </p:cNvPr>
          <p:cNvSpPr txBox="1"/>
          <p:nvPr/>
        </p:nvSpPr>
        <p:spPr>
          <a:xfrm>
            <a:off x="1426842" y="2476501"/>
            <a:ext cx="3535668" cy="646331"/>
          </a:xfrm>
          <a:prstGeom prst="rect">
            <a:avLst/>
          </a:prstGeom>
          <a:noFill/>
        </p:spPr>
        <p:txBody>
          <a:bodyPr wrap="square" rtlCol="0">
            <a:spAutoFit/>
          </a:bodyPr>
          <a:lstStyle/>
          <a:p>
            <a:r>
              <a:rPr lang="el-GR" dirty="0"/>
              <a:t>Ασπίδες κατά της κρίσης 
</a:t>
            </a:r>
            <a:endParaRPr lang="es-ES" dirty="0"/>
          </a:p>
        </p:txBody>
      </p:sp>
      <p:sp>
        <p:nvSpPr>
          <p:cNvPr id="18" name="Rectángulo: esquinas redondeadas 11">
            <a:extLst>
              <a:ext uri="{FF2B5EF4-FFF2-40B4-BE49-F238E27FC236}">
                <a16:creationId xmlns:a16="http://schemas.microsoft.com/office/drawing/2014/main" id="{B89F9313-5439-4194-A281-F6A954D8CA77}"/>
              </a:ext>
            </a:extLst>
          </p:cNvPr>
          <p:cNvSpPr/>
          <p:nvPr/>
        </p:nvSpPr>
        <p:spPr>
          <a:xfrm>
            <a:off x="1163962" y="3838138"/>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9" name="CuadroTexto 13">
            <a:extLst>
              <a:ext uri="{FF2B5EF4-FFF2-40B4-BE49-F238E27FC236}">
                <a16:creationId xmlns:a16="http://schemas.microsoft.com/office/drawing/2014/main" id="{701166F9-9D9F-424A-A767-9FF2036FFAA8}"/>
              </a:ext>
            </a:extLst>
          </p:cNvPr>
          <p:cNvSpPr txBox="1"/>
          <p:nvPr/>
        </p:nvSpPr>
        <p:spPr>
          <a:xfrm>
            <a:off x="1529879" y="4138701"/>
            <a:ext cx="3535668" cy="646331"/>
          </a:xfrm>
          <a:prstGeom prst="rect">
            <a:avLst/>
          </a:prstGeom>
          <a:noFill/>
        </p:spPr>
        <p:txBody>
          <a:bodyPr wrap="square" rtlCol="0">
            <a:spAutoFit/>
          </a:bodyPr>
          <a:lstStyle/>
          <a:p>
            <a:r>
              <a:rPr lang="el-GR" dirty="0"/>
              <a:t>Άλλοι μηχανισμοί 
</a:t>
            </a:r>
            <a:endParaRPr lang="es-ES" dirty="0"/>
          </a:p>
        </p:txBody>
      </p:sp>
      <p:sp>
        <p:nvSpPr>
          <p:cNvPr id="4" name="pole tekstowe 3">
            <a:extLst>
              <a:ext uri="{FF2B5EF4-FFF2-40B4-BE49-F238E27FC236}">
                <a16:creationId xmlns:a16="http://schemas.microsoft.com/office/drawing/2014/main" id="{23D878FC-BBDA-B6C8-5A91-B6594363F348}"/>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1.1.: ΚΑΘΕΣΤΩΤΑ ΣΤΗΡΙΞΗΣ
</a:t>
            </a:r>
            <a:endParaRPr lang="en-US" sz="1800" dirty="0">
              <a:latin typeface="+mj-lt"/>
              <a:ea typeface="Lato Light" panose="020F0502020204030203" pitchFamily="34" charset="0"/>
              <a:cs typeface="Abhaya Libre" panose="02000603000000000000" pitchFamily="2" charset="77"/>
            </a:endParaRPr>
          </a:p>
        </p:txBody>
      </p:sp>
      <p:sp>
        <p:nvSpPr>
          <p:cNvPr id="3" name="object 16">
            <a:extLst>
              <a:ext uri="{FF2B5EF4-FFF2-40B4-BE49-F238E27FC236}">
                <a16:creationId xmlns:a16="http://schemas.microsoft.com/office/drawing/2014/main" id="{7CA7661F-D453-AB3C-6B0A-C3F9756A228D}"/>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62093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obrazu 7" descr="Niskokątny widok różowej zjeżdżalni na tle nieba">
            <a:extLst>
              <a:ext uri="{FF2B5EF4-FFF2-40B4-BE49-F238E27FC236}">
                <a16:creationId xmlns:a16="http://schemas.microsoft.com/office/drawing/2014/main" id="{F64D9AD7-6E3A-1EC8-836E-BE56D8631FF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7956550" y="1244338"/>
            <a:ext cx="4235450" cy="4901938"/>
          </a:xfrm>
        </p:spPr>
      </p:pic>
      <p:sp>
        <p:nvSpPr>
          <p:cNvPr id="5" name="pole tekstowe 4">
            <a:extLst>
              <a:ext uri="{FF2B5EF4-FFF2-40B4-BE49-F238E27FC236}">
                <a16:creationId xmlns:a16="http://schemas.microsoft.com/office/drawing/2014/main" id="{1B62A7F7-D163-4564-1797-C43D2240A4D8}"/>
              </a:ext>
            </a:extLst>
          </p:cNvPr>
          <p:cNvSpPr txBox="1"/>
          <p:nvPr/>
        </p:nvSpPr>
        <p:spPr>
          <a:xfrm>
            <a:off x="521415" y="1853374"/>
            <a:ext cx="7145268" cy="3477875"/>
          </a:xfrm>
          <a:prstGeom prst="rect">
            <a:avLst/>
          </a:prstGeom>
          <a:noFill/>
        </p:spPr>
        <p:txBody>
          <a:bodyPr wrap="square">
            <a:spAutoFit/>
          </a:bodyPr>
          <a:lstStyle/>
          <a:p>
            <a:r>
              <a:rPr lang="el-GR" sz="1400" dirty="0"/>
              <a:t>Οι κρατικές ενισχύσεις είναι ενισχύσεις που χορηγούνται από το κράτος ή από κρατικές πηγές και οι οποίες παραβιάζουν ή απειλούν να νοθεύσουν τον ανταγωνισμό ευνοώντας ορισμένες επιχειρήσεις ή ορισμένους κλάδους παραγωγής</a:t>
            </a:r>
            <a:r>
              <a:rPr lang="en-US" sz="1400" dirty="0"/>
              <a:t>.</a:t>
            </a:r>
            <a:endParaRPr lang="pl-PL" sz="1400" dirty="0"/>
          </a:p>
          <a:p>
            <a:endParaRPr lang="pl-PL" sz="1400" dirty="0"/>
          </a:p>
          <a:p>
            <a:r>
              <a:rPr lang="el-GR" sz="1400" dirty="0"/>
              <a:t>Οι κρατικές ενισχύσεις μπορούν να χορηγούνται ιδίως με τη μορφή</a:t>
            </a:r>
            <a:r>
              <a:rPr lang="en-US" sz="1400" dirty="0"/>
              <a:t>:</a:t>
            </a:r>
          </a:p>
          <a:p>
            <a:r>
              <a:rPr lang="en-US" sz="1400" dirty="0"/>
              <a:t>• </a:t>
            </a:r>
            <a:r>
              <a:rPr lang="el-GR" sz="1400" dirty="0"/>
              <a:t>επιδοτήσεις και πιστώσεις φόρου</a:t>
            </a:r>
            <a:endParaRPr lang="en-US" sz="1400" dirty="0"/>
          </a:p>
          <a:p>
            <a:r>
              <a:rPr lang="en-US" sz="1400" dirty="0"/>
              <a:t>• </a:t>
            </a:r>
            <a:r>
              <a:rPr lang="el-GR" sz="1400" dirty="0"/>
              <a:t>επιδοτήσεις κεφαλαίου και επενδύσεων</a:t>
            </a:r>
            <a:endParaRPr lang="en-US" sz="1400" dirty="0"/>
          </a:p>
          <a:p>
            <a:r>
              <a:rPr lang="en-US" sz="1400" dirty="0"/>
              <a:t>• </a:t>
            </a:r>
            <a:r>
              <a:rPr lang="el-GR" sz="1400" dirty="0"/>
              <a:t>ο λεγόμενος «δανεισμός με ευνοϊκούς όρους» (</a:t>
            </a:r>
            <a:r>
              <a:rPr lang="el-GR" sz="1400" dirty="0" err="1"/>
              <a:t>προτιμησιακά</a:t>
            </a:r>
            <a:r>
              <a:rPr lang="el-GR" sz="1400" dirty="0"/>
              <a:t> και υπό όρους εξαγοράσιμα δάνεια, αναβολή και πληρωμή σε δόσεις)</a:t>
            </a:r>
            <a:endParaRPr lang="en-US" sz="1400" dirty="0"/>
          </a:p>
          <a:p>
            <a:r>
              <a:rPr lang="en-US" sz="1400" dirty="0"/>
              <a:t>• </a:t>
            </a:r>
            <a:r>
              <a:rPr lang="el-GR" sz="1400" dirty="0"/>
              <a:t>εγγυήσεις και εγγυήσεις</a:t>
            </a:r>
            <a:r>
              <a:rPr lang="en-US" sz="1400" dirty="0"/>
              <a:t>.</a:t>
            </a:r>
          </a:p>
          <a:p>
            <a:endParaRPr lang="en-US" sz="1400" dirty="0"/>
          </a:p>
          <a:p>
            <a:r>
              <a:rPr lang="el-GR" sz="1400" dirty="0"/>
              <a:t>Οι οντότητες που χορηγούν ενίσχυση θα πρέπει να νοούνται ως φορείς της δημόσιας διοίκησης και άλλες οντότητες που είναι εξουσιοδοτημένες να παρέχουν ενισχύσεις, συμπεριλαμβανομένου ενός δημόσιου επιχειρηματία. Η βοήθεια παρέχεται συχνότερα ως αποτέλεσμα της λήψης απόφασης ή της υπογραφής σύμβασης</a:t>
            </a:r>
            <a:r>
              <a:rPr lang="en-US" sz="1400" dirty="0"/>
              <a:t>.</a:t>
            </a:r>
            <a:endParaRPr lang="pl-PL" sz="1400" dirty="0"/>
          </a:p>
          <a:p>
            <a:r>
              <a:rPr lang="pl-PL" sz="900" dirty="0"/>
              <a:t>Source: https://www.sejm.gov.pl/sejm8.nsf/BASLeksykon.xsp?id=6C69A9C632BBC917C1257A59003DD1CF&amp;litera=P</a:t>
            </a:r>
          </a:p>
        </p:txBody>
      </p:sp>
      <p:sp>
        <p:nvSpPr>
          <p:cNvPr id="9" name="pole tekstowe 8">
            <a:extLst>
              <a:ext uri="{FF2B5EF4-FFF2-40B4-BE49-F238E27FC236}">
                <a16:creationId xmlns:a16="http://schemas.microsoft.com/office/drawing/2014/main" id="{01ACE9A4-F599-AE10-2C4C-9B36012F0BA0}"/>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1.1.: ΚΡΑΤΙΚΕΣ ΕΝΙΣΧΥΣΕΙΣ
</a:t>
            </a:r>
            <a:endParaRPr lang="en-US" sz="1800" dirty="0">
              <a:latin typeface="+mj-lt"/>
              <a:ea typeface="Lato Light" panose="020F0502020204030203" pitchFamily="34" charset="0"/>
              <a:cs typeface="Abhaya Libre" panose="02000603000000000000" pitchFamily="2" charset="77"/>
            </a:endParaRPr>
          </a:p>
        </p:txBody>
      </p:sp>
      <p:sp>
        <p:nvSpPr>
          <p:cNvPr id="2" name="object 16">
            <a:extLst>
              <a:ext uri="{FF2B5EF4-FFF2-40B4-BE49-F238E27FC236}">
                <a16:creationId xmlns:a16="http://schemas.microsoft.com/office/drawing/2014/main" id="{4D5A21F5-15F8-F499-AB13-119A04210637}"/>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1957008618"/>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C26149D3-702F-32B2-1089-79E88BD049E2}"/>
              </a:ext>
            </a:extLst>
          </p:cNvPr>
          <p:cNvGraphicFramePr/>
          <p:nvPr>
            <p:extLst>
              <p:ext uri="{D42A27DB-BD31-4B8C-83A1-F6EECF244321}">
                <p14:modId xmlns:p14="http://schemas.microsoft.com/office/powerpoint/2010/main" val="438635619"/>
              </p:ext>
            </p:extLst>
          </p:nvPr>
        </p:nvGraphicFramePr>
        <p:xfrm>
          <a:off x="245096" y="867265"/>
          <a:ext cx="11651531" cy="4939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a:extLst>
              <a:ext uri="{FF2B5EF4-FFF2-40B4-BE49-F238E27FC236}">
                <a16:creationId xmlns:a16="http://schemas.microsoft.com/office/drawing/2014/main" id="{F86C7FF8-9AB6-95F9-9A8C-4C97F7794ADC}"/>
              </a:ext>
            </a:extLst>
          </p:cNvPr>
          <p:cNvSpPr txBox="1"/>
          <p:nvPr/>
        </p:nvSpPr>
        <p:spPr>
          <a:xfrm>
            <a:off x="501978" y="1118500"/>
            <a:ext cx="6094428" cy="659155"/>
          </a:xfrm>
          <a:prstGeom prst="rect">
            <a:avLst/>
          </a:prstGeom>
          <a:noFill/>
        </p:spPr>
        <p:txBody>
          <a:bodyPr wrap="square">
            <a:spAutoFit/>
          </a:bodyPr>
          <a:lstStyle/>
          <a:p>
            <a:pPr marL="12700">
              <a:spcBef>
                <a:spcPts val="110"/>
              </a:spcBef>
            </a:pPr>
            <a:r>
              <a:rPr lang="el-GR" spc="50" dirty="0">
                <a:latin typeface="+mj-lt"/>
                <a:cs typeface="Tahoma"/>
              </a:rPr>
              <a:t>ΤΜΗΜΑ 1.1.: ΚΡΑΤΙΚΕΣ ΕΝΙΣΧΥΣΕΙΣ
</a:t>
            </a:r>
            <a:endParaRPr lang="en-US" sz="1800" dirty="0">
              <a:latin typeface="+mj-lt"/>
              <a:ea typeface="Lato Light" panose="020F0502020204030203" pitchFamily="34" charset="0"/>
              <a:cs typeface="Abhaya Libre" panose="02000603000000000000" pitchFamily="2" charset="77"/>
            </a:endParaRPr>
          </a:p>
        </p:txBody>
      </p:sp>
      <p:sp>
        <p:nvSpPr>
          <p:cNvPr id="2" name="pole tekstowe 1">
            <a:extLst>
              <a:ext uri="{FF2B5EF4-FFF2-40B4-BE49-F238E27FC236}">
                <a16:creationId xmlns:a16="http://schemas.microsoft.com/office/drawing/2014/main" id="{23956D14-B113-3E76-6318-A3A7ABF6CD7E}"/>
              </a:ext>
            </a:extLst>
          </p:cNvPr>
          <p:cNvSpPr txBox="1"/>
          <p:nvPr/>
        </p:nvSpPr>
        <p:spPr>
          <a:xfrm>
            <a:off x="414779" y="5781349"/>
            <a:ext cx="8352149" cy="246221"/>
          </a:xfrm>
          <a:prstGeom prst="rect">
            <a:avLst/>
          </a:prstGeom>
          <a:noFill/>
        </p:spPr>
        <p:txBody>
          <a:bodyPr wrap="square" rtlCol="0">
            <a:spAutoFit/>
          </a:bodyPr>
          <a:lstStyle/>
          <a:p>
            <a:r>
              <a:rPr lang="pl-PL" sz="1000" dirty="0"/>
              <a:t>Source: https://ec.europa.eu/commission/presscorner/detail/en/STATEMENT_22_2980</a:t>
            </a:r>
          </a:p>
        </p:txBody>
      </p:sp>
      <p:sp>
        <p:nvSpPr>
          <p:cNvPr id="5" name="object 16">
            <a:extLst>
              <a:ext uri="{FF2B5EF4-FFF2-40B4-BE49-F238E27FC236}">
                <a16:creationId xmlns:a16="http://schemas.microsoft.com/office/drawing/2014/main" id="{56051024-F5F2-D2F5-1120-4A67463D5D1D}"/>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1631176148"/>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ABBAE191-0C80-AA4D-2AE9-0670442B7A69}"/>
              </a:ext>
            </a:extLst>
          </p:cNvPr>
          <p:cNvSpPr txBox="1"/>
          <p:nvPr/>
        </p:nvSpPr>
        <p:spPr>
          <a:xfrm>
            <a:off x="864123" y="2201965"/>
            <a:ext cx="10727703" cy="3847207"/>
          </a:xfrm>
          <a:prstGeom prst="rect">
            <a:avLst/>
          </a:prstGeom>
          <a:noFill/>
        </p:spPr>
        <p:txBody>
          <a:bodyPr wrap="square">
            <a:spAutoFit/>
          </a:bodyPr>
          <a:lstStyle/>
          <a:p>
            <a:r>
              <a:rPr lang="el-GR" b="1" dirty="0"/>
              <a:t>Προσοχή</a:t>
            </a:r>
            <a:r>
              <a:rPr lang="pl-PL" b="1" dirty="0"/>
              <a:t>:</a:t>
            </a:r>
          </a:p>
          <a:p>
            <a:r>
              <a:rPr lang="el-GR" dirty="0"/>
              <a:t>Υπό το πρίσμα της βελτίωσης της υγειονομικής κρίσης στην Ευρώπη και της σταδιακής άρσης των σχετικών περιοριστικών μέτρων, η Ευρωπαϊκή Επιτροπή, σύμφωνα με τη δήλωσή της της 12ης Μαΐου 2022, δεν </a:t>
            </a:r>
            <a:r>
              <a:rPr lang="el-GR" dirty="0" err="1"/>
              <a:t>παρέτεινε</a:t>
            </a:r>
            <a:r>
              <a:rPr lang="el-GR" dirty="0"/>
              <a:t> την ισχύ του προσωρινού πλαισίου πέραν της τρέχουσας ημερομηνίας εφαρμογής, δηλαδή της 30ής Ιουνίου 2022</a:t>
            </a:r>
            <a:r>
              <a:rPr lang="en-US" dirty="0"/>
              <a:t>.</a:t>
            </a:r>
            <a:endParaRPr lang="pl-PL" dirty="0"/>
          </a:p>
          <a:p>
            <a:endParaRPr lang="pl-PL" dirty="0"/>
          </a:p>
          <a:p>
            <a:endParaRPr lang="pl-PL" dirty="0"/>
          </a:p>
          <a:p>
            <a:r>
              <a:rPr lang="el-GR" b="1" dirty="0"/>
              <a:t>Πληροφορίες σχετικά με όλα τα προγράμματα ενίσχυσης που κοινοποιούνται στην Ευρωπαϊκή Επιτροπή, τις αποφάσεις της Ευρωπαϊκής Επιτροπής για την έγκριση ενισχύσεων, τις νομικές πράξεις και τις εξηγήσεις σχετικά με τις κρατικές ενισχύσεις που χορηγούνται σε επιχειρηματίες που έχουν πληγεί από τη νόσο COVID-19 μπορείτε να βρείτε εδώ</a:t>
            </a:r>
            <a:r>
              <a:rPr lang="en-US" b="1" dirty="0"/>
              <a:t>:</a:t>
            </a:r>
            <a:endParaRPr lang="pl-PL" b="1" dirty="0"/>
          </a:p>
          <a:p>
            <a:endParaRPr lang="pl-PL" dirty="0"/>
          </a:p>
          <a:p>
            <a:r>
              <a:rPr lang="pl-PL" sz="2800" b="0" i="0" u="none" strike="noStrike" dirty="0">
                <a:solidFill>
                  <a:srgbClr val="133C8A"/>
                </a:solidFill>
                <a:effectLst/>
                <a:latin typeface="Tahoma" panose="020B0604030504040204" pitchFamily="34" charset="0"/>
                <a:hlinkClick r:id="rId2"/>
              </a:rPr>
              <a:t>https://ec.europa.eu/competition-policy/state-aid/coronavirus_en</a:t>
            </a:r>
            <a:endParaRPr lang="pl-PL" sz="2800" dirty="0"/>
          </a:p>
        </p:txBody>
      </p:sp>
      <p:sp>
        <p:nvSpPr>
          <p:cNvPr id="3" name="pole tekstowe 2">
            <a:extLst>
              <a:ext uri="{FF2B5EF4-FFF2-40B4-BE49-F238E27FC236}">
                <a16:creationId xmlns:a16="http://schemas.microsoft.com/office/drawing/2014/main" id="{0C855753-DD4E-7414-55C4-A4E3E385E456}"/>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el-GR" spc="50" dirty="0">
                <a:latin typeface="+mj-lt"/>
                <a:cs typeface="Tahoma"/>
              </a:rPr>
              <a:t>ΤΜΗΜΑ 1.1.: ΚΡΑΤΙΚΕΣ ΕΝΙΣΧΥΣΕΙΣ
</a:t>
            </a:r>
            <a:endParaRPr lang="en-US" sz="1800" dirty="0">
              <a:latin typeface="+mj-lt"/>
              <a:ea typeface="Lato Light" panose="020F0502020204030203" pitchFamily="34" charset="0"/>
              <a:cs typeface="Abhaya Libre" panose="02000603000000000000" pitchFamily="2" charset="77"/>
            </a:endParaRPr>
          </a:p>
        </p:txBody>
      </p:sp>
      <p:sp>
        <p:nvSpPr>
          <p:cNvPr id="4" name="object 16">
            <a:extLst>
              <a:ext uri="{FF2B5EF4-FFF2-40B4-BE49-F238E27FC236}">
                <a16:creationId xmlns:a16="http://schemas.microsoft.com/office/drawing/2014/main" id="{4FC6AC62-B3C7-D92A-2897-944616B03B4E}"/>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997074147"/>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650178"/>
          </a:xfrm>
          <a:prstGeom prst="rect">
            <a:avLst/>
          </a:prstGeom>
          <a:noFill/>
        </p:spPr>
        <p:txBody>
          <a:bodyPr wrap="square" rtlCol="0">
            <a:spAutoFit/>
          </a:bodyPr>
          <a:lstStyle/>
          <a:p>
            <a:pPr algn="ctr">
              <a:lnSpc>
                <a:spcPts val="2220"/>
              </a:lnSpc>
            </a:pPr>
            <a:r>
              <a:rPr lang="el-GR" sz="1400">
                <a:ea typeface="Lato Light" charset="0"/>
                <a:cs typeface="Poppins" pitchFamily="2" charset="77"/>
              </a:rPr>
              <a:t>Όροι και απαιτήσεις 
</a:t>
            </a:r>
            <a:endParaRPr lang="en-US" sz="1400" dirty="0">
              <a:ea typeface="Lato Light" charset="0"/>
              <a:cs typeface="Poppins" pitchFamily="2" charset="77"/>
            </a:endParaRPr>
          </a:p>
        </p:txBody>
      </p:sp>
      <p:sp>
        <p:nvSpPr>
          <p:cNvPr id="53" name="Rectangle 52"/>
          <p:cNvSpPr/>
          <p:nvPr/>
        </p:nvSpPr>
        <p:spPr>
          <a:xfrm>
            <a:off x="5233060" y="3783324"/>
            <a:ext cx="1269066" cy="369332"/>
          </a:xfrm>
          <a:prstGeom prst="rect">
            <a:avLst/>
          </a:prstGeom>
        </p:spPr>
        <p:txBody>
          <a:bodyPr wrap="none">
            <a:spAutoFit/>
          </a:bodyPr>
          <a:lstStyle/>
          <a:p>
            <a:pPr algn="ctr"/>
            <a:r>
              <a:rPr lang="el-GR" b="1">
                <a:ea typeface="Roboto" charset="0"/>
                <a:cs typeface="Poppins" pitchFamily="2" charset="77"/>
              </a:rPr>
              <a:t>Αιρετότητα</a:t>
            </a:r>
            <a:endParaRPr lang="en-US" b="1" dirty="0">
              <a:ea typeface="Roboto" charset="0"/>
              <a:cs typeface="Poppins" pitchFamily="2" charset="77"/>
            </a:endParaRPr>
          </a:p>
        </p:txBody>
      </p:sp>
      <p:sp>
        <p:nvSpPr>
          <p:cNvPr id="54" name="TextBox 53"/>
          <p:cNvSpPr txBox="1"/>
          <p:nvPr/>
        </p:nvSpPr>
        <p:spPr>
          <a:xfrm>
            <a:off x="6321269" y="2820117"/>
            <a:ext cx="1829006" cy="915572"/>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Προετοιμασία επιτυχούς αίτησης
</a:t>
            </a:r>
            <a:endParaRPr lang="en-US" sz="1400" dirty="0">
              <a:ea typeface="Lato Light" charset="0"/>
              <a:cs typeface="Poppins" pitchFamily="2" charset="77"/>
            </a:endParaRPr>
          </a:p>
        </p:txBody>
      </p:sp>
      <p:sp>
        <p:nvSpPr>
          <p:cNvPr id="55" name="Rectangle 54"/>
          <p:cNvSpPr/>
          <p:nvPr/>
        </p:nvSpPr>
        <p:spPr>
          <a:xfrm>
            <a:off x="6633633" y="2375051"/>
            <a:ext cx="1201098" cy="369332"/>
          </a:xfrm>
          <a:prstGeom prst="rect">
            <a:avLst/>
          </a:prstGeom>
        </p:spPr>
        <p:txBody>
          <a:bodyPr wrap="none">
            <a:spAutoFit/>
          </a:bodyPr>
          <a:lstStyle/>
          <a:p>
            <a:pPr algn="ctr"/>
            <a:r>
              <a:rPr lang="el-GR" b="1" dirty="0">
                <a:ea typeface="Roboto" charset="0"/>
                <a:cs typeface="Poppins" pitchFamily="2" charset="77"/>
              </a:rPr>
              <a:t>Εφαρμογή</a:t>
            </a:r>
            <a:endParaRPr lang="en-US" b="1" dirty="0">
              <a:ea typeface="Roboto" charset="0"/>
              <a:cs typeface="Poppins" pitchFamily="2" charset="77"/>
            </a:endParaRPr>
          </a:p>
        </p:txBody>
      </p:sp>
      <p:sp>
        <p:nvSpPr>
          <p:cNvPr id="58" name="TextBox 57"/>
          <p:cNvSpPr txBox="1"/>
          <p:nvPr/>
        </p:nvSpPr>
        <p:spPr>
          <a:xfrm>
            <a:off x="3583218" y="2820117"/>
            <a:ext cx="1829006" cy="915572"/>
          </a:xfrm>
          <a:prstGeom prst="rect">
            <a:avLst/>
          </a:prstGeom>
          <a:noFill/>
        </p:spPr>
        <p:txBody>
          <a:bodyPr wrap="square" rtlCol="0">
            <a:spAutoFit/>
          </a:bodyPr>
          <a:lstStyle/>
          <a:p>
            <a:pPr algn="ctr">
              <a:lnSpc>
                <a:spcPts val="2220"/>
              </a:lnSpc>
            </a:pPr>
            <a:r>
              <a:rPr lang="el-GR" sz="1400">
                <a:ea typeface="Lato Light" charset="0"/>
                <a:cs typeface="Poppins" pitchFamily="2" charset="77"/>
              </a:rPr>
              <a:t>Μαθαίνοντας για τα διαθέσιμα μέσα
</a:t>
            </a:r>
            <a:endParaRPr lang="en-US" sz="1400" dirty="0">
              <a:ea typeface="Lato Light" charset="0"/>
              <a:cs typeface="Poppins" pitchFamily="2" charset="77"/>
            </a:endParaRPr>
          </a:p>
        </p:txBody>
      </p:sp>
      <p:sp>
        <p:nvSpPr>
          <p:cNvPr id="59" name="Rectangle 58"/>
          <p:cNvSpPr/>
          <p:nvPr/>
        </p:nvSpPr>
        <p:spPr>
          <a:xfrm>
            <a:off x="3785046" y="2375051"/>
            <a:ext cx="1422185" cy="369332"/>
          </a:xfrm>
          <a:prstGeom prst="rect">
            <a:avLst/>
          </a:prstGeom>
        </p:spPr>
        <p:txBody>
          <a:bodyPr wrap="none">
            <a:spAutoFit/>
          </a:bodyPr>
          <a:lstStyle/>
          <a:p>
            <a:pPr algn="ctr"/>
            <a:r>
              <a:rPr lang="el-GR" b="1" dirty="0">
                <a:ea typeface="Roboto" charset="0"/>
                <a:cs typeface="Poppins" pitchFamily="2" charset="77"/>
              </a:rPr>
              <a:t>Πληροφορία</a:t>
            </a:r>
            <a:endParaRPr lang="en-US" b="1" dirty="0">
              <a:ea typeface="Roboto" charset="0"/>
              <a:cs typeface="Poppins" pitchFamily="2" charset="77"/>
            </a:endParaRPr>
          </a:p>
        </p:txBody>
      </p:sp>
      <p:sp>
        <p:nvSpPr>
          <p:cNvPr id="60" name="TextBox 59"/>
          <p:cNvSpPr txBox="1"/>
          <p:nvPr/>
        </p:nvSpPr>
        <p:spPr>
          <a:xfrm>
            <a:off x="7664323" y="4228390"/>
            <a:ext cx="1829006" cy="915572"/>
          </a:xfrm>
          <a:prstGeom prst="rect">
            <a:avLst/>
          </a:prstGeom>
          <a:noFill/>
        </p:spPr>
        <p:txBody>
          <a:bodyPr wrap="square" rtlCol="0">
            <a:spAutoFit/>
          </a:bodyPr>
          <a:lstStyle/>
          <a:p>
            <a:pPr algn="ctr">
              <a:lnSpc>
                <a:spcPts val="2220"/>
              </a:lnSpc>
            </a:pPr>
            <a:r>
              <a:rPr lang="el-GR" sz="1400">
                <a:ea typeface="Lato Light" charset="0"/>
                <a:cs typeface="Poppins" pitchFamily="2" charset="77"/>
              </a:rPr>
              <a:t>Υπολογισμός και αναφορά
</a:t>
            </a:r>
            <a:endParaRPr lang="en-US" sz="1400" dirty="0">
              <a:ea typeface="Lato Light" charset="0"/>
              <a:cs typeface="Poppins" pitchFamily="2" charset="77"/>
            </a:endParaRPr>
          </a:p>
        </p:txBody>
      </p:sp>
      <p:sp>
        <p:nvSpPr>
          <p:cNvPr id="61" name="Rectangle 60"/>
          <p:cNvSpPr/>
          <p:nvPr/>
        </p:nvSpPr>
        <p:spPr>
          <a:xfrm>
            <a:off x="7804594" y="3783324"/>
            <a:ext cx="1524969" cy="646331"/>
          </a:xfrm>
          <a:prstGeom prst="rect">
            <a:avLst/>
          </a:prstGeom>
        </p:spPr>
        <p:txBody>
          <a:bodyPr wrap="none">
            <a:spAutoFit/>
          </a:bodyPr>
          <a:lstStyle/>
          <a:p>
            <a:pPr algn="ctr"/>
            <a:r>
              <a:rPr lang="el-GR" b="1" dirty="0">
                <a:ea typeface="Roboto" charset="0"/>
                <a:cs typeface="Poppins" pitchFamily="2" charset="77"/>
              </a:rPr>
              <a:t>Τελικό στάδιο
</a:t>
            </a:r>
            <a:endParaRPr lang="en-US" b="1" dirty="0">
              <a:ea typeface="Roboto" charset="0"/>
              <a:cs typeface="Poppins" pitchFamily="2" charset="77"/>
            </a:endParaRPr>
          </a:p>
        </p:txBody>
      </p:sp>
      <p:sp>
        <p:nvSpPr>
          <p:cNvPr id="62" name="TextBox 61"/>
          <p:cNvSpPr txBox="1"/>
          <p:nvPr/>
        </p:nvSpPr>
        <p:spPr>
          <a:xfrm>
            <a:off x="2241892" y="4228390"/>
            <a:ext cx="1829006" cy="915572"/>
          </a:xfrm>
          <a:prstGeom prst="rect">
            <a:avLst/>
          </a:prstGeom>
          <a:noFill/>
        </p:spPr>
        <p:txBody>
          <a:bodyPr wrap="square" rtlCol="0">
            <a:spAutoFit/>
          </a:bodyPr>
          <a:lstStyle/>
          <a:p>
            <a:pPr algn="ctr">
              <a:lnSpc>
                <a:spcPts val="2220"/>
              </a:lnSpc>
            </a:pPr>
            <a:r>
              <a:rPr lang="el-GR" sz="1400">
                <a:ea typeface="Lato Light" charset="0"/>
                <a:cs typeface="Poppins" pitchFamily="2" charset="77"/>
              </a:rPr>
              <a:t>Εντοπισμός απειλών 
και ανάγκες
</a:t>
            </a:r>
            <a:endParaRPr lang="en-US" sz="1400" dirty="0">
              <a:ea typeface="Lato Light" charset="0"/>
              <a:cs typeface="Poppins" pitchFamily="2" charset="77"/>
            </a:endParaRPr>
          </a:p>
        </p:txBody>
      </p:sp>
      <p:sp>
        <p:nvSpPr>
          <p:cNvPr id="63" name="Rectangle 62"/>
          <p:cNvSpPr/>
          <p:nvPr/>
        </p:nvSpPr>
        <p:spPr>
          <a:xfrm>
            <a:off x="2440289" y="3783324"/>
            <a:ext cx="1429046" cy="369332"/>
          </a:xfrm>
          <a:prstGeom prst="rect">
            <a:avLst/>
          </a:prstGeom>
        </p:spPr>
        <p:txBody>
          <a:bodyPr wrap="none">
            <a:spAutoFit/>
          </a:bodyPr>
          <a:lstStyle/>
          <a:p>
            <a:pPr algn="ctr"/>
            <a:r>
              <a:rPr lang="el-GR" b="1">
                <a:ea typeface="Roboto" charset="0"/>
                <a:cs typeface="Poppins" pitchFamily="2" charset="77"/>
              </a:rPr>
              <a:t>Προβλήματα</a:t>
            </a:r>
            <a:endParaRPr lang="en-US" b="1" dirty="0">
              <a:ea typeface="Roboto" charset="0"/>
              <a:cs typeface="Poppins" pitchFamily="2" charset="77"/>
            </a:endParaRPr>
          </a:p>
        </p:txBody>
      </p:sp>
      <p:sp>
        <p:nvSpPr>
          <p:cNvPr id="9" name="pole tekstowe 8">
            <a:extLst>
              <a:ext uri="{FF2B5EF4-FFF2-40B4-BE49-F238E27FC236}">
                <a16:creationId xmlns:a16="http://schemas.microsoft.com/office/drawing/2014/main" id="{80331D8B-A0BF-380B-60F6-12F505584F81}"/>
              </a:ext>
            </a:extLst>
          </p:cNvPr>
          <p:cNvSpPr txBox="1"/>
          <p:nvPr/>
        </p:nvSpPr>
        <p:spPr>
          <a:xfrm>
            <a:off x="499307" y="1133841"/>
            <a:ext cx="6094428" cy="659155"/>
          </a:xfrm>
          <a:prstGeom prst="rect">
            <a:avLst/>
          </a:prstGeom>
          <a:noFill/>
        </p:spPr>
        <p:txBody>
          <a:bodyPr wrap="square">
            <a:spAutoFit/>
          </a:bodyPr>
          <a:lstStyle/>
          <a:p>
            <a:pPr marL="12700">
              <a:spcBef>
                <a:spcPts val="110"/>
              </a:spcBef>
            </a:pPr>
            <a:r>
              <a:rPr lang="el-GR" spc="50" dirty="0">
                <a:latin typeface="+mj-lt"/>
                <a:cs typeface="Tahoma"/>
              </a:rPr>
              <a:t>ΤΜΗΜΑ 1.2.: ΧΡΗΣΗ ΜΕΣΩΝ ΚΑΤΑ ΤΗΣ ΚΡΙΣΗΣ
</a:t>
            </a:r>
            <a:endParaRPr lang="en-US" sz="1800" dirty="0">
              <a:latin typeface="+mj-lt"/>
              <a:ea typeface="Lato Light" panose="020F0502020204030203" pitchFamily="34" charset="0"/>
              <a:cs typeface="Abhaya Libre" panose="02000603000000000000" pitchFamily="2" charset="77"/>
            </a:endParaRPr>
          </a:p>
        </p:txBody>
      </p:sp>
      <p:sp>
        <p:nvSpPr>
          <p:cNvPr id="7" name="object 16">
            <a:extLst>
              <a:ext uri="{FF2B5EF4-FFF2-40B4-BE49-F238E27FC236}">
                <a16:creationId xmlns:a16="http://schemas.microsoft.com/office/drawing/2014/main" id="{C4D9903C-DDBF-3F7F-9877-623EB199B220}"/>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3962554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1D8C4A5-1FAC-684E-4171-A7FBF79C0148}"/>
              </a:ext>
            </a:extLst>
          </p:cNvPr>
          <p:cNvSpPr>
            <a:spLocks noChangeArrowheads="1"/>
          </p:cNvSpPr>
          <p:nvPr/>
        </p:nvSpPr>
        <p:spPr bwMode="auto">
          <a:xfrm>
            <a:off x="706876" y="2271860"/>
            <a:ext cx="11199178" cy="3375291"/>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lvl="0" eaLnBrk="0" fontAlgn="base" hangingPunct="0">
              <a:spcBef>
                <a:spcPct val="0"/>
              </a:spcBef>
              <a:spcAft>
                <a:spcPct val="0"/>
              </a:spcAft>
            </a:pPr>
            <a:r>
              <a:rPr lang="el-GR" altLang="pl-PL" sz="2800" i="1" dirty="0">
                <a:solidFill>
                  <a:schemeClr val="accent6">
                    <a:lumMod val="50000"/>
                  </a:schemeClr>
                </a:solidFill>
                <a:latin typeface="Informal Roman" panose="030604020304060B0204" pitchFamily="66" charset="0"/>
              </a:rPr>
              <a:t>«Κάθε μεγάλο επίτευγμα ξεκινά με μια απόφαση να προσπαθήσουμε» 
</a:t>
            </a:r>
            <a:endParaRPr lang="pl-PL" altLang="pl-PL" sz="2100" dirty="0">
              <a:solidFill>
                <a:srgbClr val="202124"/>
              </a:solidFill>
              <a:latin typeface="Arial Nova Cond Light" panose="020B0306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pl-PL" sz="2100" dirty="0">
              <a:solidFill>
                <a:srgbClr val="202124"/>
              </a:solidFill>
              <a:latin typeface="inherit"/>
            </a:endParaRPr>
          </a:p>
          <a:p>
            <a:pPr lvl="0" eaLnBrk="0" fontAlgn="base" hangingPunct="0">
              <a:spcBef>
                <a:spcPct val="0"/>
              </a:spcBef>
              <a:spcAft>
                <a:spcPct val="0"/>
              </a:spcAft>
            </a:pPr>
            <a:r>
              <a:rPr lang="el-GR" altLang="pl-PL" dirty="0">
                <a:solidFill>
                  <a:srgbClr val="202124"/>
                </a:solidFill>
                <a:latin typeface="Calibri" panose="020F0502020204030204" pitchFamily="34" charset="0"/>
                <a:cs typeface="Calibri" panose="020F0502020204030204" pitchFamily="34" charset="0"/>
              </a:rPr>
              <a:t>Κατά την υποβολή αίτησης για κρατική ενίσχυση, το κλειδί είναι</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endParaRPr>
          </a:p>
          <a:p>
            <a:pPr marL="342900" lvl="0" indent="-342900" eaLnBrk="0" fontAlgn="base" hangingPunct="0">
              <a:spcBef>
                <a:spcPct val="0"/>
              </a:spcBef>
              <a:spcAft>
                <a:spcPct val="0"/>
              </a:spcAft>
              <a:buFont typeface="Wingdings" panose="05000000000000000000" pitchFamily="2" charset="2"/>
              <a:buChar char="ü"/>
            </a:pP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lang="el-GR" altLang="pl-PL" b="1" dirty="0">
                <a:solidFill>
                  <a:srgbClr val="202124"/>
                </a:solidFill>
                <a:latin typeface="Calibri" panose="020F0502020204030204" pitchFamily="34" charset="0"/>
                <a:cs typeface="Calibri" panose="020F0502020204030204" pitchFamily="34" charset="0"/>
              </a:rPr>
              <a:t>για τον καθορισμό του σκοπού και των αναγκών της επιχείρησης</a:t>
            </a:r>
            <a:r>
              <a:rPr kumimoji="0" lang="pl-PL" altLang="pl-PL" b="1"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endParaRPr lang="pl-PL" altLang="pl-PL" b="1" dirty="0">
              <a:solidFill>
                <a:srgbClr val="202124"/>
              </a:solidFill>
              <a:latin typeface="Calibri" panose="020F0502020204030204" pitchFamily="34" charset="0"/>
              <a:cs typeface="Calibri" panose="020F0502020204030204" pitchFamily="34" charset="0"/>
            </a:endParaRPr>
          </a:p>
          <a:p>
            <a:pPr lvl="0" eaLnBrk="0" fontAlgn="base" hangingPunct="0">
              <a:spcBef>
                <a:spcPct val="0"/>
              </a:spcBef>
              <a:spcAft>
                <a:spcPct val="0"/>
              </a:spcAft>
            </a:pPr>
            <a:r>
              <a:rPr lang="el-GR" altLang="pl-PL" dirty="0">
                <a:solidFill>
                  <a:srgbClr val="202124"/>
                </a:solidFill>
                <a:latin typeface="Calibri" panose="020F0502020204030204" pitchFamily="34" charset="0"/>
                <a:cs typeface="Calibri" panose="020F0502020204030204" pitchFamily="34" charset="0"/>
              </a:rPr>
              <a:t>Σκεφτείτε λοιπόν τι χρειάζεται για την επίτευξη του στόχου</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a:t>
            </a:r>
          </a:p>
          <a:p>
            <a:pPr marL="342900" lvl="0" indent="-342900" eaLnBrk="0" fontAlgn="base" hangingPunct="0">
              <a:spcBef>
                <a:spcPct val="0"/>
              </a:spcBef>
              <a:spcAft>
                <a:spcPct val="0"/>
              </a:spcAft>
              <a:buFont typeface="Wingdings" panose="05000000000000000000" pitchFamily="2" charset="2"/>
              <a:buChar char="Ø"/>
            </a:pP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lang="el-GR" altLang="pl-PL" dirty="0">
                <a:solidFill>
                  <a:srgbClr val="202124"/>
                </a:solidFill>
                <a:latin typeface="Calibri" panose="020F0502020204030204" pitchFamily="34" charset="0"/>
                <a:cs typeface="Calibri" panose="020F0502020204030204" pitchFamily="34" charset="0"/>
              </a:rPr>
              <a:t>ποια πάγια περιουσιακά στοιχεία πρέπει να αγοραστούν</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p>
          <a:p>
            <a:pPr marL="342900" lvl="0" indent="-342900" eaLnBrk="0" fontAlgn="base" hangingPunct="0">
              <a:spcBef>
                <a:spcPct val="0"/>
              </a:spcBef>
              <a:spcAft>
                <a:spcPct val="0"/>
              </a:spcAft>
              <a:buFont typeface="Wingdings" panose="05000000000000000000" pitchFamily="2" charset="2"/>
              <a:buChar char="Ø"/>
            </a:pPr>
            <a:r>
              <a:rPr lang="el-GR" altLang="pl-PL" dirty="0">
                <a:solidFill>
                  <a:srgbClr val="202124"/>
                </a:solidFill>
                <a:latin typeface="Calibri" panose="020F0502020204030204" pitchFamily="34" charset="0"/>
                <a:cs typeface="Calibri" panose="020F0502020204030204" pitchFamily="34" charset="0"/>
              </a:rPr>
              <a:t>ποια τεχνολογικά προβλήματα πρέπει να λυθούν</a:t>
            </a:r>
            <a:r>
              <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endParaRPr lang="pl-PL" altLang="pl-PL" dirty="0">
              <a:solidFill>
                <a:srgbClr val="202124"/>
              </a:solidFill>
              <a:latin typeface="Calibri" panose="020F0502020204030204" pitchFamily="34" charset="0"/>
              <a:cs typeface="Calibri" panose="020F0502020204030204" pitchFamily="34" charset="0"/>
            </a:endParaRPr>
          </a:p>
          <a:p>
            <a:pPr marL="342900" lvl="0" indent="-342900" eaLnBrk="0" fontAlgn="base" hangingPunct="0">
              <a:spcBef>
                <a:spcPct val="0"/>
              </a:spcBef>
              <a:spcAft>
                <a:spcPct val="0"/>
              </a:spcAft>
              <a:buFont typeface="Wingdings" panose="05000000000000000000" pitchFamily="2" charset="2"/>
              <a:buChar char="Ø"/>
            </a:pPr>
            <a:r>
              <a:rPr lang="el-GR" altLang="pl-PL" dirty="0">
                <a:solidFill>
                  <a:srgbClr val="202124"/>
                </a:solidFill>
                <a:latin typeface="Calibri" panose="020F0502020204030204" pitchFamily="34" charset="0"/>
                <a:cs typeface="Calibri" panose="020F0502020204030204" pitchFamily="34" charset="0"/>
              </a:rPr>
              <a:t>Ποιοι προσωπικοί πόροι πρέπει να αποκτήσετε;</a:t>
            </a:r>
            <a:endParaRPr kumimoji="0" lang="pl-PL" altLang="pl-PL"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pic>
        <p:nvPicPr>
          <p:cNvPr id="7" name="Grafika 6" descr="Laptop z telefonem i kalkulatorem">
            <a:extLst>
              <a:ext uri="{FF2B5EF4-FFF2-40B4-BE49-F238E27FC236}">
                <a16:creationId xmlns:a16="http://schemas.microsoft.com/office/drawing/2014/main" id="{9201139F-713B-60E1-39B6-88E6C534F467}"/>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430839" y="2271860"/>
            <a:ext cx="3054285" cy="3054285"/>
          </a:xfrm>
          <a:prstGeom prst="rect">
            <a:avLst/>
          </a:prstGeom>
        </p:spPr>
      </p:pic>
      <p:sp>
        <p:nvSpPr>
          <p:cNvPr id="3" name="pole tekstowe 2">
            <a:extLst>
              <a:ext uri="{FF2B5EF4-FFF2-40B4-BE49-F238E27FC236}">
                <a16:creationId xmlns:a16="http://schemas.microsoft.com/office/drawing/2014/main" id="{F047FA64-A76C-6D24-3DA7-CF90CAF30A63}"/>
              </a:ext>
            </a:extLst>
          </p:cNvPr>
          <p:cNvSpPr txBox="1"/>
          <p:nvPr/>
        </p:nvSpPr>
        <p:spPr>
          <a:xfrm>
            <a:off x="952026" y="1100040"/>
            <a:ext cx="6094428" cy="659155"/>
          </a:xfrm>
          <a:prstGeom prst="rect">
            <a:avLst/>
          </a:prstGeom>
          <a:noFill/>
        </p:spPr>
        <p:txBody>
          <a:bodyPr wrap="square">
            <a:spAutoFit/>
          </a:bodyPr>
          <a:lstStyle/>
          <a:p>
            <a:pPr marL="12700">
              <a:spcBef>
                <a:spcPts val="110"/>
              </a:spcBef>
            </a:pPr>
            <a:r>
              <a:rPr lang="el-GR" spc="50" dirty="0">
                <a:latin typeface="+mj-lt"/>
                <a:cs typeface="Tahoma"/>
              </a:rPr>
              <a:t>ΤΜΗΜΑ 1.2.: ΧΡΗΣΗ ΜΕΣΩΝ ΚΑΤΑ ΤΗΣ ΚΡΙΣΗΣ 
</a:t>
            </a:r>
            <a:endParaRPr lang="en-US" sz="1800" dirty="0">
              <a:latin typeface="+mj-lt"/>
              <a:ea typeface="Lato Light" panose="020F0502020204030203" pitchFamily="34" charset="0"/>
              <a:cs typeface="Abhaya Libre" panose="02000603000000000000" pitchFamily="2" charset="77"/>
            </a:endParaRPr>
          </a:p>
        </p:txBody>
      </p:sp>
      <p:sp>
        <p:nvSpPr>
          <p:cNvPr id="4" name="object 16">
            <a:extLst>
              <a:ext uri="{FF2B5EF4-FFF2-40B4-BE49-F238E27FC236}">
                <a16:creationId xmlns:a16="http://schemas.microsoft.com/office/drawing/2014/main" id="{4BDE74BA-7D32-0123-60B3-6FFDC80EECC8}"/>
              </a:ext>
            </a:extLst>
          </p:cNvPr>
          <p:cNvSpPr txBox="1">
            <a:spLocks/>
          </p:cNvSpPr>
          <p:nvPr/>
        </p:nvSpPr>
        <p:spPr>
          <a:xfrm>
            <a:off x="2415625" y="171916"/>
            <a:ext cx="8208384" cy="87459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2800" b="1" spc="-150" dirty="0"/>
              <a:t>ΕΝΌΤΗΤΑ 1: ΚΡΑΤΙΚΈΣ ΕΝΙΣΧΎΣΕΙΣ ΓΙΑ ΤΗ ΣΥΓΧΡΗΜΑΤΟΔΌΤΗΣΗ ΤΩΝ ΘΈΣΕΩΝ ΕΡΓΑΣΊΑΣ</a:t>
            </a:r>
            <a:endParaRPr lang="es-ES" sz="4000" b="1" spc="-150" dirty="0"/>
          </a:p>
        </p:txBody>
      </p:sp>
    </p:spTree>
    <p:extLst>
      <p:ext uri="{BB962C8B-B14F-4D97-AF65-F5344CB8AC3E}">
        <p14:creationId xmlns:p14="http://schemas.microsoft.com/office/powerpoint/2010/main" val="182924303"/>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2507</Words>
  <Application>Microsoft Office PowerPoint</Application>
  <PresentationFormat>Panorámica</PresentationFormat>
  <Paragraphs>184</Paragraphs>
  <Slides>27</Slides>
  <Notes>3</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27</vt:i4>
      </vt:variant>
    </vt:vector>
  </HeadingPairs>
  <TitlesOfParts>
    <vt:vector size="40" baseType="lpstr">
      <vt:lpstr>Arial</vt:lpstr>
      <vt:lpstr>Arial Nova Cond Light</vt:lpstr>
      <vt:lpstr>Bahnschrift Light</vt:lpstr>
      <vt:lpstr>Calibri</vt:lpstr>
      <vt:lpstr>Calibri Light</vt:lpstr>
      <vt:lpstr>Informal Roman</vt:lpstr>
      <vt:lpstr>inherit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46</cp:revision>
  <dcterms:created xsi:type="dcterms:W3CDTF">2021-06-29T11:11:56Z</dcterms:created>
  <dcterms:modified xsi:type="dcterms:W3CDTF">2023-02-06T15:57:31Z</dcterms:modified>
</cp:coreProperties>
</file>