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1" r:id="rId5"/>
    <p:sldId id="286" r:id="rId6"/>
    <p:sldId id="259" r:id="rId7"/>
    <p:sldId id="287" r:id="rId8"/>
    <p:sldId id="289" r:id="rId9"/>
    <p:sldId id="288" r:id="rId10"/>
    <p:sldId id="290"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713" autoAdjust="0"/>
  </p:normalViewPr>
  <p:slideViewPr>
    <p:cSldViewPr snapToGrid="0">
      <p:cViewPr varScale="1">
        <p:scale>
          <a:sx n="113" d="100"/>
          <a:sy n="113" d="100"/>
        </p:scale>
        <p:origin x="228"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325563"/>
          </a:xfrm>
          <a:prstGeom prst="rect">
            <a:avLst/>
          </a:prstGeom>
        </p:spPr>
        <p:txBody>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ZPSJ4vZK5c&amp;ab_channel=TheAudiopedia" TargetMode="External"/><Relationship Id="rId2" Type="http://schemas.openxmlformats.org/officeDocument/2006/relationships/hyperlink" Target="https://ec.europa.eu/social/main.jsp?langId=en&amp;catId=1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BjA6QZbCoY&amp;ab_channel=Lan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BtbzfALQWY&amp;ab_channel=Connectea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b="1" dirty="0" err="1">
                <a:latin typeface="Bahnschrift Light" panose="020B0502040204020203" pitchFamily="34" charset="0"/>
                <a:ea typeface="Calibri" panose="020F0502020204030204" pitchFamily="34" charset="0"/>
              </a:rPr>
              <a:t>Potenciar</a:t>
            </a:r>
            <a:r>
              <a:rPr lang="en-GB" b="1" dirty="0">
                <a:latin typeface="Bahnschrift Light" panose="020B0502040204020203" pitchFamily="34" charset="0"/>
                <a:ea typeface="Calibri" panose="020F0502020204030204" pitchFamily="34" charset="0"/>
              </a:rPr>
              <a:t> la </a:t>
            </a:r>
            <a:r>
              <a:rPr lang="en-GB" b="1" dirty="0" err="1">
                <a:latin typeface="Bahnschrift Light" panose="020B0502040204020203" pitchFamily="34" charset="0"/>
                <a:ea typeface="Calibri" panose="020F0502020204030204" pitchFamily="34" charset="0"/>
              </a:rPr>
              <a:t>resiliencia</a:t>
            </a:r>
            <a:r>
              <a:rPr lang="en-GB" b="1" dirty="0">
                <a:latin typeface="Bahnschrift Light" panose="020B0502040204020203" pitchFamily="34" charset="0"/>
                <a:ea typeface="Calibri" panose="020F0502020204030204" pitchFamily="34" charset="0"/>
              </a:rPr>
              <a:t> </a:t>
            </a:r>
            <a:r>
              <a:rPr lang="en-GB" b="1" dirty="0" err="1">
                <a:latin typeface="Bahnschrift Light" panose="020B0502040204020203" pitchFamily="34" charset="0"/>
                <a:ea typeface="Calibri" panose="020F0502020204030204" pitchFamily="34" charset="0"/>
              </a:rPr>
              <a:t>en</a:t>
            </a:r>
            <a:r>
              <a:rPr lang="en-GB" b="1" dirty="0">
                <a:latin typeface="Bahnschrift Light" panose="020B0502040204020203" pitchFamily="34" charset="0"/>
                <a:ea typeface="Calibri" panose="020F0502020204030204" pitchFamily="34" charset="0"/>
              </a:rPr>
              <a:t> las PYMES </a:t>
            </a:r>
            <a:r>
              <a:rPr lang="en-GB" b="1" dirty="0" err="1">
                <a:latin typeface="Bahnschrift Light" panose="020B0502040204020203" pitchFamily="34" charset="0"/>
                <a:ea typeface="Calibri" panose="020F0502020204030204" pitchFamily="34" charset="0"/>
              </a:rPr>
              <a:t>después</a:t>
            </a:r>
            <a:r>
              <a:rPr lang="en-GB" b="1" dirty="0">
                <a:latin typeface="Bahnschrift Light" panose="020B0502040204020203" pitchFamily="34" charset="0"/>
                <a:ea typeface="Calibri" panose="020F0502020204030204" pitchFamily="34" charset="0"/>
              </a:rPr>
              <a:t> del </a:t>
            </a:r>
            <a:r>
              <a:rPr lang="en-GB" b="1" dirty="0" err="1">
                <a:latin typeface="Bahnschrift Light" panose="020B0502040204020203" pitchFamily="34" charset="0"/>
                <a:ea typeface="Calibri" panose="020F0502020204030204" pitchFamily="34" charset="0"/>
              </a:rPr>
              <a:t>encierro</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Soluciones</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flexibles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en</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horario</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de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trabajo</a:t>
            </a:r>
            <a:endParaRPr kumimoji="0" lang="en-US"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rPr>
              <a:t>Por</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379911" y="599379"/>
            <a:ext cx="10712237"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4: Necesidades de clientes y empleados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289311"/>
            <a:ext cx="11285200" cy="321883"/>
          </a:xfrm>
          <a:prstGeom prst="rect">
            <a:avLst/>
          </a:prstGeom>
        </p:spPr>
        <p:txBody>
          <a:bodyPr vert="horz" wrap="square" lIns="0" tIns="13970" rIns="0" bIns="0" rtlCol="0">
            <a:spAutoFit/>
          </a:bodyPr>
          <a:lstStyle/>
          <a:p>
            <a:pPr marL="12700">
              <a:lnSpc>
                <a:spcPct val="100000"/>
              </a:lnSpc>
              <a:spcBef>
                <a:spcPts val="110"/>
              </a:spcBef>
            </a:pPr>
            <a:r>
              <a:rPr lang="es-ES" sz="2000" spc="50" dirty="0">
                <a:latin typeface="+mj-lt"/>
                <a:cs typeface="Tahoma"/>
              </a:rPr>
              <a:t>SECCIÓN 1.4.2.: Construir un horario de trabajo en función de las necesidades de clientes y empleados</a:t>
            </a:r>
            <a:endParaRPr sz="2000" dirty="0">
              <a:latin typeface="+mj-lt"/>
              <a:cs typeface="Tahoma"/>
            </a:endParaRPr>
          </a:p>
        </p:txBody>
      </p:sp>
      <p:sp>
        <p:nvSpPr>
          <p:cNvPr id="4" name="Rectángulo 3"/>
          <p:cNvSpPr/>
          <p:nvPr/>
        </p:nvSpPr>
        <p:spPr>
          <a:xfrm>
            <a:off x="233517" y="1670527"/>
            <a:ext cx="11573278" cy="4832092"/>
          </a:xfrm>
          <a:prstGeom prst="rect">
            <a:avLst/>
          </a:prstGeom>
        </p:spPr>
        <p:txBody>
          <a:bodyPr wrap="square">
            <a:spAutoFit/>
          </a:bodyPr>
          <a:lstStyle/>
          <a:p>
            <a:pPr algn="just">
              <a:defRPr/>
            </a:pPr>
            <a:r>
              <a:rPr lang="en-US" altLang="es-ES" dirty="0" err="1">
                <a:latin typeface="Calibri" panose="020F0502020204030204" pitchFamily="34" charset="0"/>
                <a:cs typeface="Calibri" panose="020F0502020204030204" pitchFamily="34" charset="0"/>
              </a:rPr>
              <a:t>Consejos</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identificar</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función</a:t>
            </a:r>
            <a:r>
              <a:rPr lang="en-US" altLang="es-ES" dirty="0">
                <a:latin typeface="Calibri" panose="020F0502020204030204" pitchFamily="34" charset="0"/>
                <a:cs typeface="Calibri" panose="020F0502020204030204" pitchFamily="34" charset="0"/>
              </a:rPr>
              <a:t> de las </a:t>
            </a:r>
            <a:r>
              <a:rPr lang="en-US" altLang="es-ES" dirty="0" err="1">
                <a:latin typeface="Calibri" panose="020F0502020204030204" pitchFamily="34" charset="0"/>
                <a:cs typeface="Calibri" panose="020F0502020204030204" pitchFamily="34" charset="0"/>
              </a:rPr>
              <a:t>necesidades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clientes</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Utiliza</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práctica</a:t>
            </a:r>
            <a:r>
              <a:rPr lang="en-US" altLang="es-ES" dirty="0">
                <a:latin typeface="Calibri" panose="020F0502020204030204" pitchFamily="34" charset="0"/>
                <a:cs typeface="Calibri" panose="020F0502020204030204" pitchFamily="34" charset="0"/>
              </a:rPr>
              <a:t> del feedback para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El </a:t>
            </a:r>
            <a:r>
              <a:rPr lang="es-ES" altLang="es-ES" dirty="0" err="1">
                <a:latin typeface="Calibri" panose="020F0502020204030204" pitchFamily="34" charset="0"/>
                <a:cs typeface="Calibri" panose="020F0502020204030204" pitchFamily="34" charset="0"/>
              </a:rPr>
              <a:t>feedback</a:t>
            </a:r>
            <a:r>
              <a:rPr lang="es-ES" altLang="es-ES" dirty="0">
                <a:latin typeface="Calibri" panose="020F0502020204030204" pitchFamily="34" charset="0"/>
                <a:cs typeface="Calibri" panose="020F0502020204030204" pitchFamily="34" charset="0"/>
              </a:rPr>
              <a:t> de los empleados es importante porque permite al personal saber en qué punto se encuentran y cómo podrían mejorar. Las plataformas de software de RR.HH. ofrecen a los empleadores la oportunidad de mantener un registro digital de las opiniones de los empleados en relación con diversas cuestiones organizativas.</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función</a:t>
            </a:r>
            <a:r>
              <a:rPr lang="en-US" altLang="es-ES" dirty="0">
                <a:latin typeface="Calibri" panose="020F0502020204030204" pitchFamily="34" charset="0"/>
                <a:cs typeface="Calibri" panose="020F0502020204030204" pitchFamily="34" charset="0"/>
              </a:rPr>
              <a:t> de las </a:t>
            </a:r>
            <a:r>
              <a:rPr lang="en-US" altLang="es-ES" dirty="0" err="1">
                <a:latin typeface="Calibri" panose="020F0502020204030204" pitchFamily="34" charset="0"/>
                <a:cs typeface="Calibri" panose="020F0502020204030204" pitchFamily="34" charset="0"/>
              </a:rPr>
              <a:t>necesidades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Proporcionar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pistas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crecimiento</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desarrollo</a:t>
            </a:r>
            <a:r>
              <a:rPr lang="en-US" altLang="es-ES" dirty="0">
                <a:latin typeface="Calibri" panose="020F0502020204030204" pitchFamily="34" charset="0"/>
                <a:cs typeface="Calibri" panose="020F0502020204030204" pitchFamily="34" charset="0"/>
              </a:rPr>
              <a:t>. – </a:t>
            </a:r>
            <a:r>
              <a:rPr lang="en-US" altLang="es-ES" dirty="0" err="1">
                <a:latin typeface="Calibri" panose="020F0502020204030204" pitchFamily="34" charset="0"/>
                <a:cs typeface="Calibri" panose="020F0502020204030204" pitchFamily="34" charset="0"/>
              </a:rPr>
              <a:t>Abordar</a:t>
            </a:r>
            <a:r>
              <a:rPr lang="en-US" altLang="es-ES" dirty="0">
                <a:latin typeface="Calibri" panose="020F0502020204030204" pitchFamily="34" charset="0"/>
                <a:cs typeface="Calibri" panose="020F0502020204030204" pitchFamily="34" charset="0"/>
              </a:rPr>
              <a:t> las </a:t>
            </a:r>
            <a:r>
              <a:rPr lang="en-US" altLang="es-ES" dirty="0" err="1">
                <a:latin typeface="Calibri" panose="020F0502020204030204" pitchFamily="34" charset="0"/>
                <a:cs typeface="Calibri" panose="020F0502020204030204" pitchFamily="34" charset="0"/>
              </a:rPr>
              <a:t>necesidades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compensación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adecuada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proporcionándoles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oportunidades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desarrollo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profesional</a:t>
            </a:r>
            <a:r>
              <a:rPr lang="en-US" altLang="es-ES" dirty="0">
                <a:latin typeface="Calibri" panose="020F0502020204030204" pitchFamily="34" charset="0"/>
                <a:cs typeface="Calibri" panose="020F0502020204030204" pitchFamily="34" charset="0"/>
              </a:rPr>
              <a:t>.</a:t>
            </a:r>
          </a:p>
          <a:p>
            <a:pPr marL="742950" lvl="1"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Priorizar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transparencia</a:t>
            </a:r>
            <a:r>
              <a:rPr lang="en-US" altLang="es-ES" dirty="0">
                <a:latin typeface="Calibri" panose="020F0502020204030204" pitchFamily="34" charset="0"/>
                <a:cs typeface="Calibri" panose="020F0502020204030204" pitchFamily="34" charset="0"/>
              </a:rPr>
              <a:t>- Ser </a:t>
            </a:r>
            <a:r>
              <a:rPr lang="en-US" altLang="es-ES" dirty="0" err="1">
                <a:latin typeface="Calibri" panose="020F0502020204030204" pitchFamily="34" charset="0"/>
                <a:cs typeface="Calibri" panose="020F0502020204030204" pitchFamily="34" charset="0"/>
              </a:rPr>
              <a:t>transparente</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es la </a:t>
            </a:r>
            <a:r>
              <a:rPr lang="en-US" altLang="es-ES" dirty="0" err="1">
                <a:latin typeface="Calibri" panose="020F0502020204030204" pitchFamily="34" charset="0"/>
                <a:cs typeface="Calibri" panose="020F0502020204030204" pitchFamily="34" charset="0"/>
              </a:rPr>
              <a:t>mejor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manera</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fomentar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confianza</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respeto</a:t>
            </a:r>
            <a:r>
              <a:rPr lang="en-US" altLang="es-ES"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Aumentar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compromiso</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 Los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que no </a:t>
            </a:r>
            <a:r>
              <a:rPr lang="en-US" altLang="es-ES" dirty="0" err="1">
                <a:latin typeface="Calibri" panose="020F0502020204030204" pitchFamily="34" charset="0"/>
                <a:cs typeface="Calibri" panose="020F0502020204030204" pitchFamily="34" charset="0"/>
              </a:rPr>
              <a:t>están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comprometidos</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su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diario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probablemente</a:t>
            </a:r>
            <a:r>
              <a:rPr lang="en-US" altLang="es-ES" dirty="0">
                <a:latin typeface="Calibri" panose="020F0502020204030204" pitchFamily="34" charset="0"/>
                <a:cs typeface="Calibri" panose="020F0502020204030204" pitchFamily="34" charset="0"/>
              </a:rPr>
              <a:t> no </a:t>
            </a:r>
            <a:r>
              <a:rPr lang="en-US" altLang="es-ES" dirty="0" err="1">
                <a:latin typeface="Calibri" panose="020F0502020204030204" pitchFamily="34" charset="0"/>
                <a:cs typeface="Calibri" panose="020F0502020204030204" pitchFamily="34" charset="0"/>
              </a:rPr>
              <a:t>rendirán</a:t>
            </a:r>
            <a:r>
              <a:rPr lang="en-US" altLang="es-ES" dirty="0">
                <a:latin typeface="Calibri" panose="020F0502020204030204" pitchFamily="34" charset="0"/>
                <a:cs typeface="Calibri" panose="020F0502020204030204" pitchFamily="34" charset="0"/>
              </a:rPr>
              <a:t> al </a:t>
            </a:r>
            <a:r>
              <a:rPr lang="en-US" altLang="es-ES" dirty="0" err="1">
                <a:latin typeface="Calibri" panose="020F0502020204030204" pitchFamily="34" charset="0"/>
                <a:cs typeface="Calibri" panose="020F0502020204030204" pitchFamily="34" charset="0"/>
              </a:rPr>
              <a:t>máximo</a:t>
            </a:r>
            <a:r>
              <a:rPr lang="en-US" altLang="es-ES"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Fomentar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toma</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decisiones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ascendente</a:t>
            </a:r>
            <a:r>
              <a:rPr lang="en-US" altLang="es-ES" dirty="0">
                <a:latin typeface="Calibri" panose="020F0502020204030204" pitchFamily="34" charset="0"/>
                <a:cs typeface="Calibri" panose="020F0502020204030204" pitchFamily="34" charset="0"/>
              </a:rPr>
              <a:t> – El ultimo paso para </a:t>
            </a:r>
            <a:r>
              <a:rPr lang="en-US" altLang="es-ES" dirty="0" err="1">
                <a:latin typeface="Calibri" panose="020F0502020204030204" pitchFamily="34" charset="0"/>
                <a:cs typeface="Calibri" panose="020F0502020204030204" pitchFamily="34" charset="0"/>
              </a:rPr>
              <a:t>incrementar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satisfacción</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es </a:t>
            </a:r>
            <a:r>
              <a:rPr lang="en-US" altLang="es-ES" dirty="0" err="1">
                <a:latin typeface="Calibri" panose="020F0502020204030204" pitchFamily="34" charset="0"/>
                <a:cs typeface="Calibri" panose="020F0502020204030204" pitchFamily="34" charset="0"/>
              </a:rPr>
              <a:t>ayudarles</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sentirse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más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seguros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dándoles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voz</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9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35067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Work schedule</a:t>
            </a:r>
          </a:p>
        </p:txBody>
      </p:sp>
      <p:sp>
        <p:nvSpPr>
          <p:cNvPr id="53" name="Rectangle 52"/>
          <p:cNvSpPr/>
          <p:nvPr/>
        </p:nvSpPr>
        <p:spPr>
          <a:xfrm>
            <a:off x="4872125" y="3783324"/>
            <a:ext cx="1990931" cy="307777"/>
          </a:xfrm>
          <a:prstGeom prst="rect">
            <a:avLst/>
          </a:prstGeom>
        </p:spPr>
        <p:txBody>
          <a:bodyPr wrap="none">
            <a:spAutoFit/>
          </a:bodyPr>
          <a:lstStyle/>
          <a:p>
            <a:pPr algn="ctr"/>
            <a:r>
              <a:rPr lang="en-US" sz="1400" b="1" dirty="0">
                <a:ea typeface="Roboto" charset="0"/>
                <a:cs typeface="Poppins" pitchFamily="2" charset="77"/>
              </a:rPr>
              <a:t> </a:t>
            </a:r>
            <a:r>
              <a:rPr lang="en-US" sz="1400" b="1" dirty="0" err="1">
                <a:ea typeface="Roboto" charset="0"/>
                <a:cs typeface="Poppins" pitchFamily="2" charset="77"/>
              </a:rPr>
              <a:t>Mantener</a:t>
            </a:r>
            <a:r>
              <a:rPr lang="en-US" sz="1400" b="1" dirty="0">
                <a:ea typeface="Roboto" charset="0"/>
                <a:cs typeface="Poppins" pitchFamily="2" charset="77"/>
              </a:rPr>
              <a:t> la </a:t>
            </a:r>
            <a:r>
              <a:rPr lang="en-US" sz="1400" b="1" dirty="0" err="1">
                <a:ea typeface="Roboto" charset="0"/>
                <a:cs typeface="Poppins" pitchFamily="2" charset="77"/>
              </a:rPr>
              <a:t>constancia</a:t>
            </a:r>
            <a:endParaRPr lang="en-US" sz="1400" b="1" dirty="0">
              <a:ea typeface="Roboto" charset="0"/>
              <a:cs typeface="Poppins" pitchFamily="2" charset="77"/>
            </a:endParaRPr>
          </a:p>
        </p:txBody>
      </p:sp>
      <p:sp>
        <p:nvSpPr>
          <p:cNvPr id="54" name="TextBox 53"/>
          <p:cNvSpPr txBox="1"/>
          <p:nvPr/>
        </p:nvSpPr>
        <p:spPr>
          <a:xfrm>
            <a:off x="6335534" y="2934907"/>
            <a:ext cx="1829006" cy="915572"/>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Trabajar</a:t>
            </a:r>
            <a:r>
              <a:rPr lang="en-US" sz="1400" dirty="0">
                <a:ea typeface="Lato Light" charset="0"/>
                <a:cs typeface="Poppins" pitchFamily="2" charset="77"/>
              </a:rPr>
              <a:t> </a:t>
            </a:r>
            <a:r>
              <a:rPr lang="en-US" sz="1400" dirty="0" err="1">
                <a:ea typeface="Lato Light" charset="0"/>
                <a:cs typeface="Poppins" pitchFamily="2" charset="77"/>
              </a:rPr>
              <a:t>en</a:t>
            </a:r>
            <a:r>
              <a:rPr lang="en-US" sz="1400" dirty="0">
                <a:ea typeface="Lato Light" charset="0"/>
                <a:cs typeface="Poppins" pitchFamily="2" charset="77"/>
              </a:rPr>
              <a:t> </a:t>
            </a:r>
            <a:r>
              <a:rPr lang="en-US" sz="1400" dirty="0" err="1">
                <a:ea typeface="Lato Light" charset="0"/>
                <a:cs typeface="Poppins" pitchFamily="2" charset="77"/>
              </a:rPr>
              <a:t>función</a:t>
            </a:r>
            <a:r>
              <a:rPr lang="en-US" sz="1400" dirty="0">
                <a:ea typeface="Lato Light" charset="0"/>
                <a:cs typeface="Poppins" pitchFamily="2" charset="77"/>
              </a:rPr>
              <a:t> de las </a:t>
            </a:r>
            <a:r>
              <a:rPr lang="en-US" sz="1400" dirty="0" err="1">
                <a:ea typeface="Lato Light" charset="0"/>
                <a:cs typeface="Poppins" pitchFamily="2" charset="77"/>
              </a:rPr>
              <a:t>necesidades</a:t>
            </a:r>
            <a:r>
              <a:rPr lang="en-US" sz="1400" dirty="0">
                <a:ea typeface="Lato Light" charset="0"/>
                <a:cs typeface="Poppins" pitchFamily="2" charset="77"/>
              </a:rPr>
              <a:t> de </a:t>
            </a:r>
            <a:r>
              <a:rPr lang="en-US" sz="1400" dirty="0" err="1">
                <a:ea typeface="Lato Light" charset="0"/>
                <a:cs typeface="Poppins" pitchFamily="2" charset="77"/>
              </a:rPr>
              <a:t>los</a:t>
            </a:r>
            <a:r>
              <a:rPr lang="en-US" sz="1400" dirty="0">
                <a:ea typeface="Lato Light" charset="0"/>
                <a:cs typeface="Poppins" pitchFamily="2" charset="77"/>
              </a:rPr>
              <a:t> </a:t>
            </a:r>
            <a:r>
              <a:rPr lang="en-US" sz="1400" dirty="0" err="1">
                <a:ea typeface="Lato Light" charset="0"/>
                <a:cs typeface="Poppins" pitchFamily="2" charset="77"/>
              </a:rPr>
              <a:t>clientes</a:t>
            </a:r>
            <a:endParaRPr lang="en-US" sz="1400" dirty="0">
              <a:ea typeface="Lato Light" charset="0"/>
              <a:cs typeface="Poppins" pitchFamily="2" charset="77"/>
            </a:endParaRPr>
          </a:p>
        </p:txBody>
      </p:sp>
      <p:sp>
        <p:nvSpPr>
          <p:cNvPr id="55" name="Rectangle 54"/>
          <p:cNvSpPr/>
          <p:nvPr/>
        </p:nvSpPr>
        <p:spPr>
          <a:xfrm>
            <a:off x="6372408" y="2375051"/>
            <a:ext cx="1723549" cy="646331"/>
          </a:xfrm>
          <a:prstGeom prst="rect">
            <a:avLst/>
          </a:prstGeom>
        </p:spPr>
        <p:txBody>
          <a:bodyPr wrap="none">
            <a:spAutoFit/>
          </a:bodyPr>
          <a:lstStyle/>
          <a:p>
            <a:pPr algn="ctr"/>
            <a:r>
              <a:rPr lang="en-US" b="1" dirty="0" err="1">
                <a:ea typeface="Roboto" charset="0"/>
                <a:cs typeface="Poppins" pitchFamily="2" charset="77"/>
              </a:rPr>
              <a:t>Necesidades</a:t>
            </a:r>
            <a:r>
              <a:rPr lang="en-US" b="1" dirty="0">
                <a:ea typeface="Roboto" charset="0"/>
                <a:cs typeface="Poppins" pitchFamily="2" charset="77"/>
              </a:rPr>
              <a:t> de </a:t>
            </a:r>
          </a:p>
          <a:p>
            <a:pPr algn="ctr"/>
            <a:r>
              <a:rPr lang="en-US" b="1" dirty="0" err="1">
                <a:ea typeface="Roboto" charset="0"/>
                <a:cs typeface="Poppins" pitchFamily="2" charset="77"/>
              </a:rPr>
              <a:t>los</a:t>
            </a:r>
            <a:r>
              <a:rPr lang="en-US" b="1" dirty="0">
                <a:ea typeface="Roboto" charset="0"/>
                <a:cs typeface="Poppins" pitchFamily="2" charset="77"/>
              </a:rPr>
              <a:t> </a:t>
            </a:r>
            <a:r>
              <a:rPr lang="en-US" b="1" dirty="0" err="1">
                <a:ea typeface="Roboto" charset="0"/>
                <a:cs typeface="Poppins" pitchFamily="2" charset="77"/>
              </a:rPr>
              <a:t>clientes</a:t>
            </a:r>
            <a:endParaRPr lang="en-US" b="1" dirty="0">
              <a:ea typeface="Roboto" charset="0"/>
              <a:cs typeface="Poppins" pitchFamily="2" charset="77"/>
            </a:endParaRPr>
          </a:p>
        </p:txBody>
      </p:sp>
      <p:sp>
        <p:nvSpPr>
          <p:cNvPr id="58" name="TextBox 57"/>
          <p:cNvSpPr txBox="1"/>
          <p:nvPr/>
        </p:nvSpPr>
        <p:spPr>
          <a:xfrm>
            <a:off x="3583218" y="2820117"/>
            <a:ext cx="1829006" cy="351315"/>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Ventajas</a:t>
            </a:r>
            <a:r>
              <a:rPr lang="en-US" sz="1400" dirty="0">
                <a:ea typeface="Lato Light" charset="0"/>
                <a:cs typeface="Poppins" pitchFamily="2" charset="77"/>
              </a:rPr>
              <a:t> y </a:t>
            </a:r>
            <a:r>
              <a:rPr lang="en-US" sz="1400" dirty="0" err="1">
                <a:ea typeface="Lato Light" charset="0"/>
                <a:cs typeface="Poppins" pitchFamily="2" charset="77"/>
              </a:rPr>
              <a:t>desventajas</a:t>
            </a:r>
            <a:endParaRPr lang="en-US" sz="1400" dirty="0">
              <a:ea typeface="Lato Light" charset="0"/>
              <a:cs typeface="Poppins" pitchFamily="2" charset="77"/>
            </a:endParaRPr>
          </a:p>
        </p:txBody>
      </p:sp>
      <p:sp>
        <p:nvSpPr>
          <p:cNvPr id="59" name="Rectangle 58"/>
          <p:cNvSpPr/>
          <p:nvPr/>
        </p:nvSpPr>
        <p:spPr>
          <a:xfrm>
            <a:off x="3524871" y="2375051"/>
            <a:ext cx="1942519" cy="369332"/>
          </a:xfrm>
          <a:prstGeom prst="rect">
            <a:avLst/>
          </a:prstGeom>
        </p:spPr>
        <p:txBody>
          <a:bodyPr wrap="none">
            <a:spAutoFit/>
          </a:bodyPr>
          <a:lstStyle/>
          <a:p>
            <a:pPr algn="ctr"/>
            <a:r>
              <a:rPr lang="en-US" b="1" dirty="0" err="1">
                <a:ea typeface="Roboto" charset="0"/>
                <a:cs typeface="Poppins" pitchFamily="2" charset="77"/>
              </a:rPr>
              <a:t>Nómadas</a:t>
            </a:r>
            <a:r>
              <a:rPr lang="en-US" b="1" dirty="0">
                <a:ea typeface="Roboto" charset="0"/>
                <a:cs typeface="Poppins" pitchFamily="2" charset="77"/>
              </a:rPr>
              <a:t> </a:t>
            </a:r>
            <a:r>
              <a:rPr lang="en-US" b="1" dirty="0" err="1">
                <a:ea typeface="Roboto" charset="0"/>
                <a:cs typeface="Poppins" pitchFamily="2" charset="77"/>
              </a:rPr>
              <a:t>digitales</a:t>
            </a:r>
            <a:endParaRPr lang="en-US" b="1" dirty="0">
              <a:ea typeface="Roboto" charset="0"/>
              <a:cs typeface="Poppins" pitchFamily="2" charset="77"/>
            </a:endParaRPr>
          </a:p>
        </p:txBody>
      </p:sp>
      <p:sp>
        <p:nvSpPr>
          <p:cNvPr id="60" name="TextBox 59"/>
          <p:cNvSpPr txBox="1"/>
          <p:nvPr/>
        </p:nvSpPr>
        <p:spPr>
          <a:xfrm>
            <a:off x="7664321" y="4091101"/>
            <a:ext cx="1829006" cy="915572"/>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Trabajar</a:t>
            </a:r>
            <a:r>
              <a:rPr lang="en-US" sz="1400" dirty="0">
                <a:ea typeface="Lato Light" charset="0"/>
                <a:cs typeface="Poppins" pitchFamily="2" charset="77"/>
              </a:rPr>
              <a:t> </a:t>
            </a:r>
            <a:r>
              <a:rPr lang="en-US" sz="1400" dirty="0" err="1">
                <a:ea typeface="Lato Light" charset="0"/>
                <a:cs typeface="Poppins" pitchFamily="2" charset="77"/>
              </a:rPr>
              <a:t>en</a:t>
            </a:r>
            <a:r>
              <a:rPr lang="en-US" sz="1400" dirty="0">
                <a:ea typeface="Lato Light" charset="0"/>
                <a:cs typeface="Poppins" pitchFamily="2" charset="77"/>
              </a:rPr>
              <a:t> </a:t>
            </a:r>
            <a:r>
              <a:rPr lang="en-US" sz="1400" dirty="0" err="1">
                <a:ea typeface="Lato Light" charset="0"/>
                <a:cs typeface="Poppins" pitchFamily="2" charset="77"/>
              </a:rPr>
              <a:t>función</a:t>
            </a:r>
            <a:r>
              <a:rPr lang="en-US" sz="1400" dirty="0">
                <a:ea typeface="Lato Light" charset="0"/>
                <a:cs typeface="Poppins" pitchFamily="2" charset="77"/>
              </a:rPr>
              <a:t> de las </a:t>
            </a:r>
            <a:r>
              <a:rPr lang="en-US" sz="1400" dirty="0" err="1">
                <a:ea typeface="Lato Light" charset="0"/>
                <a:cs typeface="Poppins" pitchFamily="2" charset="77"/>
              </a:rPr>
              <a:t>necesidades</a:t>
            </a:r>
            <a:r>
              <a:rPr lang="en-US" sz="1400" dirty="0">
                <a:ea typeface="Lato Light" charset="0"/>
                <a:cs typeface="Poppins" pitchFamily="2" charset="77"/>
              </a:rPr>
              <a:t> de </a:t>
            </a:r>
            <a:r>
              <a:rPr lang="en-US" sz="1400" dirty="0" err="1">
                <a:ea typeface="Lato Light" charset="0"/>
                <a:cs typeface="Poppins" pitchFamily="2" charset="77"/>
              </a:rPr>
              <a:t>los</a:t>
            </a:r>
            <a:r>
              <a:rPr lang="en-US" sz="1400" dirty="0">
                <a:ea typeface="Lato Light" charset="0"/>
                <a:cs typeface="Poppins" pitchFamily="2" charset="77"/>
              </a:rPr>
              <a:t> </a:t>
            </a:r>
            <a:r>
              <a:rPr lang="en-US" sz="1400" dirty="0" err="1">
                <a:ea typeface="Lato Light" charset="0"/>
                <a:cs typeface="Poppins" pitchFamily="2" charset="77"/>
              </a:rPr>
              <a:t>empleados</a:t>
            </a:r>
            <a:endParaRPr lang="en-US" sz="1400" dirty="0">
              <a:ea typeface="Lato Light" charset="0"/>
              <a:cs typeface="Poppins" pitchFamily="2" charset="77"/>
            </a:endParaRPr>
          </a:p>
        </p:txBody>
      </p:sp>
      <p:sp>
        <p:nvSpPr>
          <p:cNvPr id="61" name="Rectangle 60"/>
          <p:cNvSpPr/>
          <p:nvPr/>
        </p:nvSpPr>
        <p:spPr>
          <a:xfrm>
            <a:off x="7801208" y="3555570"/>
            <a:ext cx="1555233" cy="584775"/>
          </a:xfrm>
          <a:prstGeom prst="rect">
            <a:avLst/>
          </a:prstGeom>
        </p:spPr>
        <p:txBody>
          <a:bodyPr wrap="none">
            <a:spAutoFit/>
          </a:bodyPr>
          <a:lstStyle/>
          <a:p>
            <a:pPr algn="ctr"/>
            <a:r>
              <a:rPr lang="en-US" sz="1600" b="1" dirty="0" err="1">
                <a:ea typeface="Roboto" charset="0"/>
                <a:cs typeface="Poppins" pitchFamily="2" charset="77"/>
              </a:rPr>
              <a:t>Necesidades</a:t>
            </a:r>
            <a:r>
              <a:rPr lang="en-US" sz="1600" b="1" dirty="0">
                <a:ea typeface="Roboto" charset="0"/>
                <a:cs typeface="Poppins" pitchFamily="2" charset="77"/>
              </a:rPr>
              <a:t> de </a:t>
            </a:r>
          </a:p>
          <a:p>
            <a:pPr algn="ctr"/>
            <a:r>
              <a:rPr lang="en-US" sz="1600" b="1" dirty="0" err="1">
                <a:ea typeface="Roboto" charset="0"/>
                <a:cs typeface="Poppins" pitchFamily="2" charset="77"/>
              </a:rPr>
              <a:t>los</a:t>
            </a:r>
            <a:r>
              <a:rPr lang="en-US" sz="1600" b="1" dirty="0">
                <a:ea typeface="Roboto" charset="0"/>
                <a:cs typeface="Poppins" pitchFamily="2" charset="77"/>
              </a:rPr>
              <a:t> </a:t>
            </a:r>
            <a:r>
              <a:rPr lang="en-US" sz="1600" b="1" dirty="0" err="1">
                <a:ea typeface="Roboto" charset="0"/>
                <a:cs typeface="Poppins" pitchFamily="2" charset="77"/>
              </a:rPr>
              <a:t>empleados</a:t>
            </a:r>
            <a:endParaRPr lang="en-US" sz="1600" b="1" dirty="0">
              <a:ea typeface="Roboto" charset="0"/>
              <a:cs typeface="Poppins" pitchFamily="2" charset="77"/>
            </a:endParaRPr>
          </a:p>
        </p:txBody>
      </p:sp>
      <p:sp>
        <p:nvSpPr>
          <p:cNvPr id="62" name="TextBox 61"/>
          <p:cNvSpPr txBox="1"/>
          <p:nvPr/>
        </p:nvSpPr>
        <p:spPr>
          <a:xfrm>
            <a:off x="2241892" y="4228390"/>
            <a:ext cx="1829006" cy="35067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Flexicutiry</a:t>
            </a:r>
            <a:r>
              <a:rPr lang="en-US" sz="1400" dirty="0">
                <a:ea typeface="Lato Light" charset="0"/>
                <a:cs typeface="Poppins" pitchFamily="2" charset="77"/>
              </a:rPr>
              <a:t> approaches</a:t>
            </a:r>
          </a:p>
        </p:txBody>
      </p:sp>
      <p:sp>
        <p:nvSpPr>
          <p:cNvPr id="63" name="Rectangle 62"/>
          <p:cNvSpPr/>
          <p:nvPr/>
        </p:nvSpPr>
        <p:spPr>
          <a:xfrm>
            <a:off x="2375774" y="3783324"/>
            <a:ext cx="1558055" cy="369332"/>
          </a:xfrm>
          <a:prstGeom prst="rect">
            <a:avLst/>
          </a:prstGeom>
        </p:spPr>
        <p:txBody>
          <a:bodyPr wrap="none">
            <a:spAutoFit/>
          </a:bodyPr>
          <a:lstStyle/>
          <a:p>
            <a:pPr algn="ctr"/>
            <a:r>
              <a:rPr lang="en-US" b="1" dirty="0" err="1">
                <a:ea typeface="Roboto" charset="0"/>
                <a:cs typeface="Poppins" pitchFamily="2" charset="77"/>
              </a:rPr>
              <a:t>Flexiseguridad</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Resumiendo</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 </a:t>
            </a:r>
            <a:r>
              <a:rPr lang="en-GB" sz="4800" b="1" spc="-150" dirty="0" err="1"/>
              <a:t>Analisis</a:t>
            </a:r>
            <a:r>
              <a:rPr lang="en-GB" sz="4800" b="1" spc="-150" dirty="0"/>
              <a:t> DAFO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en-GB" sz="2200" spc="-150" dirty="0">
                <a:latin typeface="+mj-lt"/>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err="1"/>
              <a:t>Debilidades</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Amenazas</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Fortalezas</a:t>
            </a:r>
            <a:r>
              <a:rPr lang="en-GB" dirty="0"/>
              <a:t>:</a:t>
            </a:r>
          </a:p>
          <a:p>
            <a:r>
              <a:rPr lang="en-GB" dirty="0"/>
              <a:t>-</a:t>
            </a:r>
          </a:p>
          <a:p>
            <a:r>
              <a:rPr lang="en-GB" dirty="0"/>
              <a:t>-</a:t>
            </a:r>
          </a:p>
        </p:txBody>
      </p:sp>
      <p:sp>
        <p:nvSpPr>
          <p:cNvPr id="28" name="CuadroTexto 27"/>
          <p:cNvSpPr txBox="1"/>
          <p:nvPr/>
        </p:nvSpPr>
        <p:spPr>
          <a:xfrm>
            <a:off x="9206170" y="3403610"/>
            <a:ext cx="2217156" cy="923330"/>
          </a:xfrm>
          <a:prstGeom prst="rect">
            <a:avLst/>
          </a:prstGeom>
          <a:noFill/>
        </p:spPr>
        <p:txBody>
          <a:bodyPr wrap="square" rtlCol="0">
            <a:spAutoFit/>
          </a:bodyPr>
          <a:lstStyle/>
          <a:p>
            <a:r>
              <a:rPr lang="en-GB" dirty="0" err="1"/>
              <a:t>Oportunidades</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814818" cy="646331"/>
          </a:xfrm>
          <a:prstGeom prst="rect">
            <a:avLst/>
          </a:prstGeom>
          <a:noFill/>
        </p:spPr>
        <p:txBody>
          <a:bodyPr wrap="square" rtlCol="0">
            <a:spAutoFit/>
          </a:bodyPr>
          <a:lstStyle/>
          <a:p>
            <a:r>
              <a:rPr lang="en-US" dirty="0" err="1"/>
              <a:t>Conclusión</a:t>
            </a:r>
            <a:r>
              <a:rPr lang="en-US" dirty="0"/>
              <a:t> 1: personas que se </a:t>
            </a:r>
            <a:r>
              <a:rPr lang="en-US" dirty="0" err="1"/>
              <a:t>ganan</a:t>
            </a:r>
            <a:r>
              <a:rPr lang="en-US" dirty="0"/>
              <a:t> la </a:t>
            </a:r>
            <a:r>
              <a:rPr lang="en-US" dirty="0" err="1"/>
              <a:t>vida</a:t>
            </a:r>
            <a:r>
              <a:rPr lang="en-US" dirty="0"/>
              <a:t> </a:t>
            </a:r>
            <a:r>
              <a:rPr lang="en-US" dirty="0" err="1"/>
              <a:t>utilizando</a:t>
            </a:r>
            <a:r>
              <a:rPr lang="en-US" dirty="0"/>
              <a:t> las </a:t>
            </a:r>
            <a:r>
              <a:rPr lang="en-US" dirty="0" err="1"/>
              <a:t>tecnologías</a:t>
            </a:r>
            <a:r>
              <a:rPr lang="en-US" dirty="0"/>
              <a:t> de la </a:t>
            </a:r>
            <a:r>
              <a:rPr lang="en-US" dirty="0" err="1"/>
              <a:t>telecomunicación</a:t>
            </a:r>
            <a:r>
              <a:rPr lang="en-US" dirty="0"/>
              <a:t> y </a:t>
            </a:r>
            <a:r>
              <a:rPr lang="en-US" dirty="0" err="1"/>
              <a:t>llevan</a:t>
            </a:r>
            <a:r>
              <a:rPr lang="en-US" dirty="0"/>
              <a:t> un </a:t>
            </a:r>
            <a:r>
              <a:rPr lang="en-US" dirty="0" err="1"/>
              <a:t>estilo</a:t>
            </a:r>
            <a:r>
              <a:rPr lang="en-US" dirty="0"/>
              <a:t> de </a:t>
            </a:r>
            <a:r>
              <a:rPr lang="en-US" dirty="0" err="1"/>
              <a:t>vida</a:t>
            </a:r>
            <a:r>
              <a:rPr lang="en-US" dirty="0"/>
              <a:t> </a:t>
            </a:r>
            <a:r>
              <a:rPr lang="en-US" dirty="0" err="1"/>
              <a:t>nómada</a:t>
            </a:r>
            <a:r>
              <a:rPr lang="en-US" dirty="0"/>
              <a:t> se </a:t>
            </a:r>
            <a:r>
              <a:rPr lang="en-US" dirty="0" err="1"/>
              <a:t>denominan</a:t>
            </a:r>
            <a:r>
              <a:rPr lang="en-US" dirty="0"/>
              <a:t> </a:t>
            </a:r>
            <a:r>
              <a:rPr lang="en-US" dirty="0" err="1"/>
              <a:t>nómadas</a:t>
            </a:r>
            <a:r>
              <a:rPr lang="en-US" dirty="0"/>
              <a:t> </a:t>
            </a:r>
            <a:r>
              <a:rPr lang="en-US" dirty="0" err="1"/>
              <a:t>digitales</a:t>
            </a:r>
            <a:endParaRPr lang="en-US" dirty="0"/>
          </a:p>
        </p:txBody>
      </p:sp>
      <p:sp>
        <p:nvSpPr>
          <p:cNvPr id="12" name="CuadroTexto 11"/>
          <p:cNvSpPr txBox="1"/>
          <p:nvPr/>
        </p:nvSpPr>
        <p:spPr>
          <a:xfrm>
            <a:off x="1615181" y="3530217"/>
            <a:ext cx="9458103" cy="646331"/>
          </a:xfrm>
          <a:prstGeom prst="rect">
            <a:avLst/>
          </a:prstGeom>
          <a:noFill/>
        </p:spPr>
        <p:txBody>
          <a:bodyPr wrap="square" rtlCol="0">
            <a:spAutoFit/>
          </a:bodyPr>
          <a:lstStyle/>
          <a:p>
            <a:r>
              <a:rPr lang="en-US" dirty="0" err="1"/>
              <a:t>Conclusión</a:t>
            </a:r>
            <a:r>
              <a:rPr lang="en-US" dirty="0"/>
              <a:t> 2: El </a:t>
            </a:r>
            <a:r>
              <a:rPr lang="en-US" dirty="0" err="1"/>
              <a:t>término</a:t>
            </a:r>
            <a:r>
              <a:rPr lang="en-US" dirty="0"/>
              <a:t> </a:t>
            </a:r>
            <a:r>
              <a:rPr lang="en-US" dirty="0" err="1"/>
              <a:t>Nómada</a:t>
            </a:r>
            <a:r>
              <a:rPr lang="en-US" dirty="0"/>
              <a:t> Digital se </a:t>
            </a:r>
            <a:r>
              <a:rPr lang="en-US" dirty="0" err="1"/>
              <a:t>refiere</a:t>
            </a:r>
            <a:r>
              <a:rPr lang="en-US" dirty="0"/>
              <a:t> a las personas que </a:t>
            </a:r>
            <a:r>
              <a:rPr lang="en-US" dirty="0" err="1"/>
              <a:t>trabajan</a:t>
            </a:r>
            <a:r>
              <a:rPr lang="en-US" dirty="0"/>
              <a:t> a </a:t>
            </a:r>
            <a:r>
              <a:rPr lang="en-US" dirty="0" err="1"/>
              <a:t>distancia</a:t>
            </a:r>
            <a:r>
              <a:rPr lang="en-US" dirty="0"/>
              <a:t> </a:t>
            </a:r>
            <a:r>
              <a:rPr lang="en-US" dirty="0" err="1"/>
              <a:t>usando</a:t>
            </a:r>
            <a:r>
              <a:rPr lang="en-US" dirty="0"/>
              <a:t> la </a:t>
            </a:r>
            <a:r>
              <a:rPr lang="en-US" dirty="0" err="1"/>
              <a:t>tecnología</a:t>
            </a:r>
            <a:r>
              <a:rPr lang="en-US" dirty="0"/>
              <a:t> de la </a:t>
            </a:r>
            <a:r>
              <a:rPr lang="en-US" dirty="0" err="1"/>
              <a:t>información</a:t>
            </a:r>
            <a:r>
              <a:rPr lang="en-US" dirty="0"/>
              <a:t> y </a:t>
            </a:r>
            <a:r>
              <a:rPr lang="en-US" dirty="0" err="1"/>
              <a:t>comunicación</a:t>
            </a:r>
            <a:endParaRPr lang="en-US" dirty="0"/>
          </a:p>
        </p:txBody>
      </p:sp>
      <p:sp>
        <p:nvSpPr>
          <p:cNvPr id="13" name="CuadroTexto 12"/>
          <p:cNvSpPr txBox="1"/>
          <p:nvPr/>
        </p:nvSpPr>
        <p:spPr>
          <a:xfrm>
            <a:off x="1605565" y="4284374"/>
            <a:ext cx="8834672" cy="369332"/>
          </a:xfrm>
          <a:prstGeom prst="rect">
            <a:avLst/>
          </a:prstGeom>
          <a:noFill/>
        </p:spPr>
        <p:txBody>
          <a:bodyPr wrap="square" rtlCol="0">
            <a:spAutoFit/>
          </a:bodyPr>
          <a:lstStyle/>
          <a:p>
            <a:r>
              <a:rPr lang="en-US" dirty="0" err="1"/>
              <a:t>Conclusión</a:t>
            </a:r>
            <a:r>
              <a:rPr lang="en-US" dirty="0"/>
              <a:t> 3: </a:t>
            </a:r>
            <a:r>
              <a:rPr lang="en-US" dirty="0" err="1"/>
              <a:t>Establecer</a:t>
            </a:r>
            <a:r>
              <a:rPr lang="en-US" dirty="0"/>
              <a:t> </a:t>
            </a:r>
            <a:r>
              <a:rPr lang="en-US" dirty="0" err="1"/>
              <a:t>unos</a:t>
            </a:r>
            <a:r>
              <a:rPr lang="en-US" dirty="0"/>
              <a:t> </a:t>
            </a:r>
            <a:r>
              <a:rPr lang="en-US" dirty="0" err="1"/>
              <a:t>horarios</a:t>
            </a:r>
            <a:r>
              <a:rPr lang="en-US" dirty="0"/>
              <a:t> de </a:t>
            </a:r>
            <a:r>
              <a:rPr lang="en-US" dirty="0" err="1"/>
              <a:t>tabajo</a:t>
            </a:r>
            <a:r>
              <a:rPr lang="en-US" dirty="0"/>
              <a:t> para </a:t>
            </a:r>
            <a:r>
              <a:rPr lang="en-US" dirty="0" err="1"/>
              <a:t>mejorar</a:t>
            </a:r>
            <a:r>
              <a:rPr lang="en-US" dirty="0"/>
              <a:t> </a:t>
            </a:r>
            <a:r>
              <a:rPr lang="en-US" dirty="0" err="1"/>
              <a:t>tu</a:t>
            </a:r>
            <a:r>
              <a:rPr lang="en-US" dirty="0"/>
              <a:t> </a:t>
            </a:r>
            <a:r>
              <a:rPr lang="en-US" dirty="0" err="1"/>
              <a:t>constancia</a:t>
            </a:r>
            <a:endParaRPr lang="en-US" dirty="0"/>
          </a:p>
        </p:txBody>
      </p:sp>
      <p:sp>
        <p:nvSpPr>
          <p:cNvPr id="14" name="CuadroTexto 13"/>
          <p:cNvSpPr txBox="1"/>
          <p:nvPr/>
        </p:nvSpPr>
        <p:spPr>
          <a:xfrm>
            <a:off x="1578484" y="4994445"/>
            <a:ext cx="8128224" cy="646331"/>
          </a:xfrm>
          <a:prstGeom prst="rect">
            <a:avLst/>
          </a:prstGeom>
          <a:noFill/>
        </p:spPr>
        <p:txBody>
          <a:bodyPr wrap="square" rtlCol="0">
            <a:spAutoFit/>
          </a:bodyPr>
          <a:lstStyle/>
          <a:p>
            <a:r>
              <a:rPr lang="en-US" dirty="0" err="1"/>
              <a:t>Conclusión</a:t>
            </a:r>
            <a:r>
              <a:rPr lang="en-US" dirty="0"/>
              <a:t> 4: </a:t>
            </a:r>
            <a:r>
              <a:rPr lang="en-US" dirty="0" err="1"/>
              <a:t>Identificar</a:t>
            </a:r>
            <a:r>
              <a:rPr lang="en-US" dirty="0"/>
              <a:t> y </a:t>
            </a:r>
            <a:r>
              <a:rPr lang="en-US" dirty="0" err="1"/>
              <a:t>trabajar</a:t>
            </a:r>
            <a:r>
              <a:rPr lang="en-US" dirty="0"/>
              <a:t> </a:t>
            </a:r>
            <a:r>
              <a:rPr lang="en-US" dirty="0" err="1"/>
              <a:t>en</a:t>
            </a:r>
            <a:r>
              <a:rPr lang="en-US" dirty="0"/>
              <a:t> </a:t>
            </a:r>
            <a:r>
              <a:rPr lang="en-US" dirty="0" err="1"/>
              <a:t>función</a:t>
            </a:r>
            <a:r>
              <a:rPr lang="en-US" dirty="0"/>
              <a:t> de las </a:t>
            </a:r>
            <a:r>
              <a:rPr lang="en-US" dirty="0" err="1"/>
              <a:t>necesidades</a:t>
            </a:r>
            <a:r>
              <a:rPr lang="en-US" dirty="0"/>
              <a:t> de </a:t>
            </a:r>
            <a:r>
              <a:rPr lang="en-US" dirty="0" err="1"/>
              <a:t>los</a:t>
            </a:r>
            <a:r>
              <a:rPr lang="en-US" dirty="0"/>
              <a:t> clients y </a:t>
            </a:r>
            <a:r>
              <a:rPr lang="en-US" dirty="0" err="1"/>
              <a:t>los</a:t>
            </a:r>
            <a:r>
              <a:rPr lang="en-US" dirty="0"/>
              <a:t> </a:t>
            </a:r>
            <a:r>
              <a:rPr lang="en-US" dirty="0" err="1"/>
              <a:t>empleados</a:t>
            </a:r>
            <a:r>
              <a:rPr lang="en-US" dirty="0"/>
              <a:t> </a:t>
            </a:r>
            <a:r>
              <a:rPr lang="en-US" dirty="0" err="1"/>
              <a:t>utilizando</a:t>
            </a:r>
            <a:r>
              <a:rPr lang="en-US" dirty="0"/>
              <a:t> </a:t>
            </a:r>
            <a:r>
              <a:rPr lang="en-US" dirty="0" err="1"/>
              <a:t>plataformas</a:t>
            </a:r>
            <a:r>
              <a:rPr lang="en-US" dirty="0"/>
              <a:t> </a:t>
            </a:r>
            <a:r>
              <a:rPr lang="en-US" dirty="0" err="1"/>
              <a:t>tecnológicas</a:t>
            </a:r>
            <a:endParaRPr lang="en-US" dirty="0"/>
          </a:p>
        </p:txBody>
      </p:sp>
      <p:sp>
        <p:nvSpPr>
          <p:cNvPr id="17" name="object 2"/>
          <p:cNvSpPr txBox="1">
            <a:spLocks/>
          </p:cNvSpPr>
          <p:nvPr/>
        </p:nvSpPr>
        <p:spPr>
          <a:xfrm>
            <a:off x="480794" y="1302505"/>
            <a:ext cx="58036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latin typeface="Roboto"/>
                <a:cs typeface="Roboto"/>
              </a:rPr>
              <a:t>Gracias</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612831" cy="369332"/>
          </a:xfrm>
          <a:prstGeom prst="rect">
            <a:avLst/>
          </a:prstGeom>
          <a:noFill/>
        </p:spPr>
        <p:txBody>
          <a:bodyPr wrap="none" rtlCol="0">
            <a:spAutoFit/>
          </a:bodyPr>
          <a:lstStyle/>
          <a:p>
            <a:r>
              <a:rPr lang="es-ES" dirty="0"/>
              <a:t>Objetivo 1: </a:t>
            </a:r>
            <a:r>
              <a:rPr lang="en-US" dirty="0" err="1"/>
              <a:t>Flexiseguridad</a:t>
            </a:r>
            <a:endParaRPr lang="en-GB" dirty="0"/>
          </a:p>
        </p:txBody>
      </p:sp>
      <p:sp>
        <p:nvSpPr>
          <p:cNvPr id="12" name="CuadroTexto 11"/>
          <p:cNvSpPr txBox="1"/>
          <p:nvPr/>
        </p:nvSpPr>
        <p:spPr>
          <a:xfrm>
            <a:off x="1615182" y="3530217"/>
            <a:ext cx="3085973" cy="369332"/>
          </a:xfrm>
          <a:prstGeom prst="rect">
            <a:avLst/>
          </a:prstGeom>
          <a:noFill/>
        </p:spPr>
        <p:txBody>
          <a:bodyPr wrap="none" rtlCol="0">
            <a:spAutoFit/>
          </a:bodyPr>
          <a:lstStyle/>
          <a:p>
            <a:r>
              <a:rPr lang="es-ES" dirty="0" err="1"/>
              <a:t>Objectivo</a:t>
            </a:r>
            <a:r>
              <a:rPr lang="es-ES" dirty="0"/>
              <a:t> 2: </a:t>
            </a:r>
            <a:r>
              <a:rPr lang="en-US" dirty="0" err="1"/>
              <a:t>Nómadas</a:t>
            </a:r>
            <a:r>
              <a:rPr lang="en-US" dirty="0"/>
              <a:t> </a:t>
            </a:r>
            <a:r>
              <a:rPr lang="en-US" dirty="0" err="1"/>
              <a:t>digitales</a:t>
            </a:r>
            <a:endParaRPr lang="en-GB" dirty="0"/>
          </a:p>
        </p:txBody>
      </p:sp>
      <p:sp>
        <p:nvSpPr>
          <p:cNvPr id="13" name="CuadroTexto 12"/>
          <p:cNvSpPr txBox="1"/>
          <p:nvPr/>
        </p:nvSpPr>
        <p:spPr>
          <a:xfrm>
            <a:off x="1605565" y="4284374"/>
            <a:ext cx="6774162" cy="646331"/>
          </a:xfrm>
          <a:prstGeom prst="rect">
            <a:avLst/>
          </a:prstGeom>
          <a:noFill/>
        </p:spPr>
        <p:txBody>
          <a:bodyPr wrap="square" rtlCol="0">
            <a:spAutoFit/>
          </a:bodyPr>
          <a:lstStyle/>
          <a:p>
            <a:r>
              <a:rPr lang="es-ES" dirty="0" err="1"/>
              <a:t>Objectivo</a:t>
            </a:r>
            <a:r>
              <a:rPr lang="es-ES" dirty="0"/>
              <a:t> 3:  Identificar las horas de trabajo para mantener la constancia</a:t>
            </a:r>
            <a:endParaRPr lang="en-GB" dirty="0"/>
          </a:p>
        </p:txBody>
      </p:sp>
      <p:sp>
        <p:nvSpPr>
          <p:cNvPr id="14" name="CuadroTexto 13"/>
          <p:cNvSpPr txBox="1"/>
          <p:nvPr/>
        </p:nvSpPr>
        <p:spPr>
          <a:xfrm>
            <a:off x="1578484" y="4994445"/>
            <a:ext cx="7034574" cy="646331"/>
          </a:xfrm>
          <a:prstGeom prst="rect">
            <a:avLst/>
          </a:prstGeom>
          <a:noFill/>
        </p:spPr>
        <p:txBody>
          <a:bodyPr wrap="square" rtlCol="0">
            <a:spAutoFit/>
          </a:bodyPr>
          <a:lstStyle/>
          <a:p>
            <a:r>
              <a:rPr lang="es-ES" dirty="0" err="1"/>
              <a:t>Objectivo</a:t>
            </a:r>
            <a:r>
              <a:rPr lang="es-ES" dirty="0"/>
              <a:t> 4: Construir un horario de trabajo en función de las necesidades de los clientes y de los empleados</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final de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serás</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capaz</a:t>
            </a:r>
            <a:r>
              <a:rPr lang="en-GB" sz="2000" dirty="0">
                <a:latin typeface="Calibri" panose="020F0502020204030204" pitchFamily="34" charset="0"/>
                <a:ea typeface="Calibri" panose="020F0502020204030204" pitchFamily="34" charset="0"/>
                <a:cs typeface="Times New Roman" panose="02020603050405020304" pitchFamily="18" charset="0"/>
              </a:rPr>
              <a:t> de:</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814" y="758722"/>
            <a:ext cx="348249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691797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1.1: </a:t>
            </a:r>
            <a:r>
              <a:rPr lang="es-ES" sz="4800" kern="0" spc="-150" dirty="0" err="1">
                <a:solidFill>
                  <a:schemeClr val="tx1"/>
                </a:solidFill>
                <a:latin typeface="+mj-lt"/>
                <a:ea typeface="Tahoma" panose="020B0604030504040204" pitchFamily="34" charset="0"/>
                <a:cs typeface="Tahoma" panose="020B0604030504040204" pitchFamily="34" charset="0"/>
              </a:rPr>
              <a:t>Flexiseguridad</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212731" cy="691215"/>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1.1.1.: Definir </a:t>
            </a:r>
            <a:r>
              <a:rPr lang="es-ES" sz="2200" spc="50" dirty="0" err="1">
                <a:latin typeface="+mj-lt"/>
                <a:cs typeface="Tahoma"/>
              </a:rPr>
              <a:t>flexiseguridad</a:t>
            </a:r>
            <a:endParaRPr sz="2200" dirty="0">
              <a:latin typeface="+mj-lt"/>
              <a:cs typeface="Tahoma"/>
            </a:endParaRPr>
          </a:p>
        </p:txBody>
      </p:sp>
      <p:sp>
        <p:nvSpPr>
          <p:cNvPr id="4" name="Rectángulo 3"/>
          <p:cNvSpPr/>
          <p:nvPr/>
        </p:nvSpPr>
        <p:spPr>
          <a:xfrm>
            <a:off x="806971" y="2525263"/>
            <a:ext cx="10269068" cy="2585323"/>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“La </a:t>
            </a:r>
            <a:r>
              <a:rPr lang="en-US" altLang="es-ES" dirty="0" err="1">
                <a:latin typeface="Calibri" panose="020F0502020204030204" pitchFamily="34" charset="0"/>
                <a:cs typeface="Calibri" panose="020F0502020204030204" pitchFamily="34" charset="0"/>
              </a:rPr>
              <a:t>flexiseguridad</a:t>
            </a:r>
            <a:r>
              <a:rPr lang="en-US" altLang="es-ES" dirty="0">
                <a:latin typeface="Calibri" panose="020F0502020204030204" pitchFamily="34" charset="0"/>
                <a:cs typeface="Calibri" panose="020F0502020204030204" pitchFamily="34" charset="0"/>
              </a:rPr>
              <a:t> es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estrategia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integrada</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mejorar</a:t>
            </a:r>
            <a:r>
              <a:rPr lang="en-US" altLang="es-ES" dirty="0">
                <a:latin typeface="Calibri" panose="020F0502020204030204" pitchFamily="34" charset="0"/>
                <a:cs typeface="Calibri" panose="020F0502020204030204" pitchFamily="34" charset="0"/>
              </a:rPr>
              <a:t>, al </a:t>
            </a:r>
            <a:r>
              <a:rPr lang="en-US" altLang="es-ES" dirty="0" err="1">
                <a:latin typeface="Calibri" panose="020F0502020204030204" pitchFamily="34" charset="0"/>
                <a:cs typeface="Calibri" panose="020F0502020204030204" pitchFamily="34" charset="0"/>
              </a:rPr>
              <a:t>mismo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flexibilidad</a:t>
            </a:r>
            <a:r>
              <a:rPr lang="en-US" altLang="es-ES" dirty="0">
                <a:latin typeface="Calibri" panose="020F0502020204030204" pitchFamily="34" charset="0"/>
                <a:cs typeface="Calibri" panose="020F0502020204030204" pitchFamily="34" charset="0"/>
              </a:rPr>
              <a:t> y la </a:t>
            </a:r>
            <a:r>
              <a:rPr lang="en-US" altLang="es-ES" dirty="0" err="1">
                <a:latin typeface="Calibri" panose="020F0502020204030204" pitchFamily="34" charset="0"/>
                <a:cs typeface="Calibri" panose="020F0502020204030204" pitchFamily="34" charset="0"/>
              </a:rPr>
              <a:t>seguridad</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horario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laboral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Intenta</a:t>
            </a:r>
            <a:r>
              <a:rPr lang="en-US" altLang="es-ES" dirty="0">
                <a:latin typeface="Calibri" panose="020F0502020204030204" pitchFamily="34" charset="0"/>
                <a:cs typeface="Calibri" panose="020F0502020204030204" pitchFamily="34" charset="0"/>
              </a:rPr>
              <a:t> conciliar la </a:t>
            </a:r>
            <a:r>
              <a:rPr lang="en-US" altLang="es-ES" dirty="0" err="1">
                <a:latin typeface="Calibri" panose="020F0502020204030204" pitchFamily="34" charset="0"/>
                <a:cs typeface="Calibri" panose="020F0502020204030204" pitchFamily="34" charset="0"/>
              </a:rPr>
              <a:t>necesidad</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empresarios de </a:t>
            </a:r>
            <a:r>
              <a:rPr lang="en-US" altLang="es-ES" dirty="0" err="1">
                <a:latin typeface="Calibri" panose="020F0502020204030204" pitchFamily="34" charset="0"/>
                <a:cs typeface="Calibri" panose="020F0502020204030204" pitchFamily="34" charset="0"/>
              </a:rPr>
              <a:t>contar</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mano de </a:t>
            </a:r>
            <a:r>
              <a:rPr lang="en-US" altLang="es-ES" dirty="0" err="1">
                <a:latin typeface="Calibri" panose="020F0502020204030204" pitchFamily="34" charset="0"/>
                <a:cs typeface="Calibri" panose="020F0502020204030204" pitchFamily="34" charset="0"/>
              </a:rPr>
              <a:t>obra</a:t>
            </a:r>
            <a:r>
              <a:rPr lang="en-US" altLang="es-ES" dirty="0">
                <a:latin typeface="Calibri" panose="020F0502020204030204" pitchFamily="34" charset="0"/>
                <a:cs typeface="Calibri" panose="020F0502020204030204" pitchFamily="34" charset="0"/>
              </a:rPr>
              <a:t> flexible con la </a:t>
            </a:r>
            <a:r>
              <a:rPr lang="en-US" altLang="es-ES" dirty="0" err="1">
                <a:latin typeface="Calibri" panose="020F0502020204030204" pitchFamily="34" charset="0"/>
                <a:cs typeface="Calibri" panose="020F0502020204030204" pitchFamily="34" charset="0"/>
              </a:rPr>
              <a:t>necesidad</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trabajadores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tener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seguridad</a:t>
            </a:r>
            <a:r>
              <a:rPr lang="en-US" altLang="es-ES" dirty="0">
                <a:latin typeface="Calibri" panose="020F0502020204030204" pitchFamily="34" charset="0"/>
                <a:cs typeface="Calibri" panose="020F0502020204030204" pitchFamily="34" charset="0"/>
              </a:rPr>
              <a:t>, es </a:t>
            </a:r>
            <a:r>
              <a:rPr lang="en-US" altLang="es-ES" dirty="0" err="1">
                <a:latin typeface="Calibri" panose="020F0502020204030204" pitchFamily="34" charset="0"/>
                <a:cs typeface="Calibri" panose="020F0502020204030204" pitchFamily="34" charset="0"/>
              </a:rPr>
              <a:t>decir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confianza</a:t>
            </a:r>
            <a:r>
              <a:rPr lang="en-US" altLang="es-ES" dirty="0">
                <a:latin typeface="Calibri" panose="020F0502020204030204" pitchFamily="34" charset="0"/>
                <a:cs typeface="Calibri" panose="020F0502020204030204" pitchFamily="34" charset="0"/>
              </a:rPr>
              <a:t> de que no se </a:t>
            </a:r>
            <a:r>
              <a:rPr lang="en-US" altLang="es-ES" dirty="0" err="1">
                <a:latin typeface="Calibri" panose="020F0502020204030204" pitchFamily="34" charset="0"/>
                <a:cs typeface="Calibri" panose="020F0502020204030204" pitchFamily="34" charset="0"/>
              </a:rPr>
              <a:t>enfrentarán</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grandes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periodos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desempleo</a:t>
            </a:r>
            <a:r>
              <a:rPr lang="en-US" altLang="es-ES" dirty="0">
                <a:latin typeface="Calibri" panose="020F0502020204030204" pitchFamily="34" charset="0"/>
                <a:cs typeface="Calibri" panose="020F0502020204030204" pitchFamily="34" charset="0"/>
              </a:rPr>
              <a:t>.” </a:t>
            </a:r>
          </a:p>
          <a:p>
            <a:pPr>
              <a:defRPr/>
            </a:pPr>
            <a:r>
              <a:rPr lang="en-US"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hlinkClick r:id="rId2"/>
              </a:rPr>
              <a:t>https://ec.europa.eu/social/main.jsp?langId=en&amp;catId=102</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3"/>
              </a:rPr>
              <a:t>https://www.youtube.com/watch?v=8ZPSJ4vZK5c&amp;ab_channel=TheAudiopedia</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6553643"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UNIDAD 1: </a:t>
            </a:r>
            <a:r>
              <a:rPr lang="es-ES" sz="4800" b="1" spc="-150" dirty="0" err="1"/>
              <a:t>Flexiseguridad</a:t>
            </a:r>
            <a:endParaRPr lang="es-ES" sz="4800" b="1" spc="-150" dirty="0"/>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SECCIÓN 1.1.2.: Enfoques</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4154984"/>
          </a:xfrm>
          <a:prstGeom prst="rect">
            <a:avLst/>
          </a:prstGeom>
        </p:spPr>
        <p:txBody>
          <a:bodyPr wrap="square">
            <a:spAutoFit/>
          </a:bodyPr>
          <a:lstStyle/>
          <a:p>
            <a:pPr>
              <a:defRPr/>
            </a:pPr>
            <a:r>
              <a:rPr lang="en-GB" altLang="es-ES" b="1" dirty="0" err="1">
                <a:latin typeface="Calibri" panose="020F0502020204030204" pitchFamily="34" charset="0"/>
                <a:cs typeface="Calibri" panose="020F0502020204030204" pitchFamily="34" charset="0"/>
              </a:rPr>
              <a:t>Enfoque</a:t>
            </a:r>
            <a:r>
              <a:rPr lang="en-GB" altLang="es-ES" b="1" dirty="0">
                <a:latin typeface="Calibri" panose="020F0502020204030204" pitchFamily="34" charset="0"/>
                <a:cs typeface="Calibri" panose="020F0502020204030204" pitchFamily="34" charset="0"/>
              </a:rPr>
              <a:t> </a:t>
            </a:r>
            <a:r>
              <a:rPr lang="en-GB" altLang="es-ES" b="1" dirty="0" err="1">
                <a:latin typeface="Calibri" panose="020F0502020204030204" pitchFamily="34" charset="0"/>
                <a:cs typeface="Calibri" panose="020F0502020204030204" pitchFamily="34" charset="0"/>
              </a:rPr>
              <a:t>danés</a:t>
            </a:r>
            <a:endParaRPr lang="en-GB" altLang="es-ES" b="1" dirty="0">
              <a:latin typeface="Calibri" panose="020F0502020204030204" pitchFamily="34" charset="0"/>
              <a:cs typeface="Calibri" panose="020F0502020204030204" pitchFamily="34" charset="0"/>
            </a:endParaRPr>
          </a:p>
          <a:p>
            <a:pPr>
              <a:defRPr/>
            </a:pPr>
            <a:r>
              <a:rPr lang="en-US" dirty="0"/>
              <a:t>Se </a:t>
            </a:r>
            <a:r>
              <a:rPr lang="en-US" dirty="0" err="1"/>
              <a:t>ocupa</a:t>
            </a:r>
            <a:r>
              <a:rPr lang="en-US" dirty="0"/>
              <a:t> </a:t>
            </a:r>
            <a:r>
              <a:rPr lang="en-US" dirty="0" err="1"/>
              <a:t>menos</a:t>
            </a:r>
            <a:r>
              <a:rPr lang="en-US" dirty="0"/>
              <a:t> de </a:t>
            </a:r>
            <a:r>
              <a:rPr lang="en-US" dirty="0" err="1"/>
              <a:t>los</a:t>
            </a:r>
            <a:r>
              <a:rPr lang="en-US" dirty="0"/>
              <a:t> </a:t>
            </a:r>
            <a:r>
              <a:rPr lang="en-US" dirty="0" err="1"/>
              <a:t>tipos</a:t>
            </a:r>
            <a:r>
              <a:rPr lang="en-US" dirty="0"/>
              <a:t> de </a:t>
            </a:r>
            <a:r>
              <a:rPr lang="en-US" dirty="0" err="1"/>
              <a:t>empleo</a:t>
            </a:r>
            <a:r>
              <a:rPr lang="en-US" dirty="0"/>
              <a:t> </a:t>
            </a:r>
            <a:r>
              <a:rPr lang="en-US" dirty="0" err="1"/>
              <a:t>atípicos</a:t>
            </a:r>
            <a:r>
              <a:rPr lang="en-US" dirty="0"/>
              <a:t> y se </a:t>
            </a:r>
            <a:r>
              <a:rPr lang="en-US" dirty="0" err="1"/>
              <a:t>basa</a:t>
            </a:r>
            <a:r>
              <a:rPr lang="en-US" dirty="0"/>
              <a:t> </a:t>
            </a:r>
            <a:r>
              <a:rPr lang="en-US" dirty="0" err="1"/>
              <a:t>más</a:t>
            </a:r>
            <a:r>
              <a:rPr lang="en-US" dirty="0"/>
              <a:t> bien </a:t>
            </a:r>
            <a:r>
              <a:rPr lang="en-US" dirty="0" err="1"/>
              <a:t>en</a:t>
            </a:r>
            <a:r>
              <a:rPr lang="en-US" dirty="0"/>
              <a:t> </a:t>
            </a:r>
            <a:r>
              <a:rPr lang="en-US" dirty="0" err="1"/>
              <a:t>ellos</a:t>
            </a:r>
            <a:r>
              <a:rPr lang="en-US" dirty="0"/>
              <a:t>: </a:t>
            </a:r>
          </a:p>
          <a:p>
            <a:pPr>
              <a:defRPr/>
            </a:pPr>
            <a:endParaRPr lang="en-US" dirty="0"/>
          </a:p>
          <a:p>
            <a:pPr marL="285750" indent="-285750">
              <a:buFont typeface="Arial" panose="020B0604020202020204" pitchFamily="34" charset="0"/>
              <a:buChar char="•"/>
              <a:defRPr/>
            </a:pPr>
            <a:r>
              <a:rPr lang="en-US" sz="1600" dirty="0"/>
              <a:t>Más </a:t>
            </a:r>
            <a:r>
              <a:rPr lang="en-US" sz="1600" dirty="0" err="1"/>
              <a:t>flexibilidad</a:t>
            </a:r>
            <a:r>
              <a:rPr lang="en-US" sz="1600" dirty="0"/>
              <a:t> para </a:t>
            </a:r>
            <a:r>
              <a:rPr lang="en-US" sz="1600" dirty="0" err="1"/>
              <a:t>todos</a:t>
            </a:r>
            <a:r>
              <a:rPr lang="en-US" sz="1600" dirty="0"/>
              <a:t> </a:t>
            </a:r>
            <a:r>
              <a:rPr lang="en-US" sz="1600" dirty="0" err="1"/>
              <a:t>los</a:t>
            </a:r>
            <a:r>
              <a:rPr lang="en-US" sz="1600" dirty="0"/>
              <a:t> </a:t>
            </a:r>
            <a:r>
              <a:rPr lang="en-US" sz="1600" dirty="0" err="1"/>
              <a:t>trabajadores</a:t>
            </a:r>
            <a:r>
              <a:rPr lang="en-US" sz="1600" dirty="0"/>
              <a:t> a </a:t>
            </a:r>
            <a:r>
              <a:rPr lang="en-US" sz="1600" dirty="0" err="1"/>
              <a:t>través</a:t>
            </a:r>
            <a:r>
              <a:rPr lang="en-US" sz="1600" dirty="0"/>
              <a:t> de </a:t>
            </a:r>
            <a:r>
              <a:rPr lang="en-US" sz="1600" dirty="0" err="1"/>
              <a:t>nuevas</a:t>
            </a:r>
            <a:r>
              <a:rPr lang="en-US" sz="1600" dirty="0"/>
              <a:t> </a:t>
            </a:r>
            <a:r>
              <a:rPr lang="en-US" sz="1600" dirty="0" err="1"/>
              <a:t>formas</a:t>
            </a:r>
            <a:r>
              <a:rPr lang="en-US" sz="1600" dirty="0"/>
              <a:t> de </a:t>
            </a:r>
            <a:r>
              <a:rPr lang="en-US" sz="1600" dirty="0" err="1"/>
              <a:t>organizar</a:t>
            </a:r>
            <a:r>
              <a:rPr lang="en-US" sz="1600" dirty="0"/>
              <a:t> </a:t>
            </a:r>
            <a:r>
              <a:rPr lang="en-US" sz="1600" dirty="0" err="1"/>
              <a:t>el</a:t>
            </a:r>
            <a:r>
              <a:rPr lang="en-US" sz="1600" dirty="0"/>
              <a:t> </a:t>
            </a:r>
            <a:r>
              <a:rPr lang="en-US" sz="1600" dirty="0" err="1"/>
              <a:t>trabajo</a:t>
            </a:r>
            <a:r>
              <a:rPr lang="en-US" sz="1600" dirty="0"/>
              <a:t>, o a </a:t>
            </a:r>
            <a:r>
              <a:rPr lang="en-US" sz="1600" dirty="0" err="1"/>
              <a:t>través</a:t>
            </a:r>
            <a:r>
              <a:rPr lang="en-US" sz="1600" dirty="0"/>
              <a:t> de </a:t>
            </a:r>
            <a:r>
              <a:rPr lang="en-US" sz="1600" dirty="0" err="1"/>
              <a:t>más</a:t>
            </a:r>
            <a:r>
              <a:rPr lang="en-US" sz="1600" dirty="0"/>
              <a:t> </a:t>
            </a:r>
            <a:r>
              <a:rPr lang="en-US" sz="1600" dirty="0" err="1"/>
              <a:t>diversos</a:t>
            </a:r>
            <a:r>
              <a:rPr lang="en-US" sz="1600" dirty="0"/>
              <a:t> y flexibles </a:t>
            </a:r>
            <a:r>
              <a:rPr lang="en-US" sz="1600" dirty="0" err="1"/>
              <a:t>tiempos</a:t>
            </a:r>
            <a:r>
              <a:rPr lang="en-US" sz="1600" dirty="0"/>
              <a:t> de </a:t>
            </a:r>
            <a:r>
              <a:rPr lang="en-US" sz="1600" dirty="0" err="1"/>
              <a:t>organización</a:t>
            </a:r>
            <a:r>
              <a:rPr lang="en-US" sz="1600" dirty="0"/>
              <a:t>, </a:t>
            </a:r>
            <a:r>
              <a:rPr lang="en-US" sz="1600" dirty="0" err="1"/>
              <a:t>acompañados</a:t>
            </a:r>
            <a:r>
              <a:rPr lang="en-US" sz="1600" dirty="0"/>
              <a:t> </a:t>
            </a:r>
            <a:r>
              <a:rPr lang="en-US" sz="1600" dirty="0" err="1"/>
              <a:t>por</a:t>
            </a:r>
            <a:r>
              <a:rPr lang="en-US" sz="1600" dirty="0"/>
              <a:t> la </a:t>
            </a:r>
            <a:r>
              <a:rPr lang="en-US" sz="1600" dirty="0" err="1"/>
              <a:t>tranquilidad</a:t>
            </a:r>
            <a:r>
              <a:rPr lang="en-US" sz="1600" dirty="0"/>
              <a:t> de </a:t>
            </a:r>
            <a:r>
              <a:rPr lang="en-US" sz="1600" dirty="0" err="1"/>
              <a:t>tener</a:t>
            </a:r>
            <a:r>
              <a:rPr lang="en-US" sz="1600" dirty="0"/>
              <a:t> un </a:t>
            </a:r>
            <a:r>
              <a:rPr lang="en-US" sz="1600" dirty="0" err="1"/>
              <a:t>empleo</a:t>
            </a:r>
            <a:r>
              <a:rPr lang="en-US" sz="1600" dirty="0"/>
              <a:t> </a:t>
            </a:r>
            <a:r>
              <a:rPr lang="en-US" sz="1600" dirty="0" err="1"/>
              <a:t>protegido</a:t>
            </a:r>
            <a:r>
              <a:rPr lang="en-US" sz="1600" dirty="0"/>
              <a:t> </a:t>
            </a:r>
            <a:r>
              <a:rPr lang="en-US" sz="1600" dirty="0" err="1"/>
              <a:t>por</a:t>
            </a:r>
            <a:r>
              <a:rPr lang="en-US" sz="1600" dirty="0"/>
              <a:t> la </a:t>
            </a:r>
            <a:r>
              <a:rPr lang="en-US" sz="1600" dirty="0" err="1"/>
              <a:t>legislación</a:t>
            </a:r>
            <a:r>
              <a:rPr lang="en-US" sz="1600" dirty="0"/>
              <a:t>;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err="1"/>
              <a:t>Amplios</a:t>
            </a:r>
            <a:r>
              <a:rPr lang="en-US" sz="1600" dirty="0"/>
              <a:t> subsidies de </a:t>
            </a:r>
            <a:r>
              <a:rPr lang="en-US" sz="1600" dirty="0" err="1"/>
              <a:t>desempleo</a:t>
            </a:r>
            <a:r>
              <a:rPr lang="en-US" sz="1600" dirty="0"/>
              <a:t> que </a:t>
            </a:r>
            <a:r>
              <a:rPr lang="en-US" sz="1600" dirty="0" err="1"/>
              <a:t>proporcionan</a:t>
            </a:r>
            <a:r>
              <a:rPr lang="en-US" sz="1600" dirty="0"/>
              <a:t> </a:t>
            </a:r>
            <a:r>
              <a:rPr lang="en-US" sz="1600" dirty="0" err="1"/>
              <a:t>seguridad</a:t>
            </a:r>
            <a:r>
              <a:rPr lang="en-US" sz="1600" dirty="0"/>
              <a:t> de </a:t>
            </a:r>
            <a:r>
              <a:rPr lang="en-US" sz="1600" dirty="0" err="1"/>
              <a:t>ingresos</a:t>
            </a:r>
            <a:r>
              <a:rPr lang="en-US" sz="1600" dirty="0"/>
              <a:t> a </a:t>
            </a:r>
            <a:r>
              <a:rPr lang="en-US" sz="1600" dirty="0" err="1"/>
              <a:t>los</a:t>
            </a:r>
            <a:r>
              <a:rPr lang="en-US" sz="1600" dirty="0"/>
              <a:t> </a:t>
            </a:r>
            <a:r>
              <a:rPr lang="en-US" sz="1600" dirty="0" err="1"/>
              <a:t>desempleados</a:t>
            </a:r>
            <a:r>
              <a:rPr lang="en-US" sz="1600" dirty="0"/>
              <a:t>; y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err="1"/>
              <a:t>Políticas</a:t>
            </a:r>
            <a:r>
              <a:rPr lang="en-US" sz="1600" dirty="0"/>
              <a:t> </a:t>
            </a:r>
            <a:r>
              <a:rPr lang="en-US" sz="1600" dirty="0" err="1"/>
              <a:t>activas</a:t>
            </a:r>
            <a:r>
              <a:rPr lang="en-US" sz="1600" dirty="0"/>
              <a:t> del mercado de </a:t>
            </a:r>
            <a:r>
              <a:rPr lang="en-US" sz="1600" dirty="0" err="1"/>
              <a:t>trabajo</a:t>
            </a:r>
            <a:r>
              <a:rPr lang="en-US" sz="1600" dirty="0"/>
              <a:t> </a:t>
            </a:r>
            <a:r>
              <a:rPr lang="en-US" sz="1600" dirty="0" err="1"/>
              <a:t>destinadas</a:t>
            </a:r>
            <a:r>
              <a:rPr lang="en-US" sz="1600" dirty="0"/>
              <a:t> a la </a:t>
            </a:r>
            <a:r>
              <a:rPr lang="en-US" sz="1600" dirty="0" err="1"/>
              <a:t>mejora</a:t>
            </a:r>
            <a:r>
              <a:rPr lang="en-US" sz="1600" dirty="0"/>
              <a:t> de las </a:t>
            </a:r>
            <a:r>
              <a:rPr lang="en-US" sz="1600" dirty="0" err="1"/>
              <a:t>cualificaciones</a:t>
            </a:r>
            <a:r>
              <a:rPr lang="en-US" sz="1600" dirty="0"/>
              <a:t> y a la </a:t>
            </a:r>
            <a:r>
              <a:rPr lang="en-US" sz="1600" dirty="0" err="1"/>
              <a:t>activación</a:t>
            </a:r>
            <a:r>
              <a:rPr lang="en-US" sz="1600" dirty="0"/>
              <a:t> de </a:t>
            </a:r>
            <a:r>
              <a:rPr lang="en-US" sz="1600" dirty="0" err="1"/>
              <a:t>los</a:t>
            </a:r>
            <a:r>
              <a:rPr lang="en-US" sz="1600" dirty="0"/>
              <a:t> </a:t>
            </a:r>
            <a:r>
              <a:rPr lang="en-US" sz="1600" dirty="0" err="1"/>
              <a:t>desempleados</a:t>
            </a:r>
            <a:r>
              <a:rPr lang="en-US" sz="1600" dirty="0"/>
              <a:t>.</a:t>
            </a:r>
            <a:endParaRPr lang="en-GB" altLang="es-ES" sz="1600"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462760"/>
          </a:xfrm>
          <a:prstGeom prst="rect">
            <a:avLst/>
          </a:prstGeom>
        </p:spPr>
        <p:txBody>
          <a:bodyPr wrap="square">
            <a:spAutoFit/>
          </a:bodyPr>
          <a:lstStyle/>
          <a:p>
            <a:pPr>
              <a:defRPr/>
            </a:pPr>
            <a:r>
              <a:rPr lang="en-GB" altLang="es-ES" b="1" dirty="0" err="1">
                <a:latin typeface="Calibri" panose="020F0502020204030204" pitchFamily="34" charset="0"/>
                <a:cs typeface="Calibri" panose="020F0502020204030204" pitchFamily="34" charset="0"/>
              </a:rPr>
              <a:t>Enfoque</a:t>
            </a:r>
            <a:r>
              <a:rPr lang="en-GB" altLang="es-ES" b="1" dirty="0">
                <a:latin typeface="Calibri" panose="020F0502020204030204" pitchFamily="34" charset="0"/>
                <a:cs typeface="Calibri" panose="020F0502020204030204" pitchFamily="34" charset="0"/>
              </a:rPr>
              <a:t> </a:t>
            </a:r>
            <a:r>
              <a:rPr lang="en-GB" altLang="es-ES" b="1" dirty="0" err="1">
                <a:latin typeface="Calibri" panose="020F0502020204030204" pitchFamily="34" charset="0"/>
                <a:cs typeface="Calibri" panose="020F0502020204030204" pitchFamily="34" charset="0"/>
              </a:rPr>
              <a:t>alemán</a:t>
            </a: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sz="1600" dirty="0" err="1"/>
              <a:t>Fomento</a:t>
            </a:r>
            <a:r>
              <a:rPr lang="en-US" sz="1600" dirty="0"/>
              <a:t> del </a:t>
            </a:r>
            <a:r>
              <a:rPr lang="en-US" sz="1600" dirty="0" err="1"/>
              <a:t>uso</a:t>
            </a:r>
            <a:r>
              <a:rPr lang="en-US" sz="1600" dirty="0"/>
              <a:t> de </a:t>
            </a:r>
            <a:r>
              <a:rPr lang="en-US" sz="1600" dirty="0" err="1"/>
              <a:t>empleos</a:t>
            </a:r>
            <a:r>
              <a:rPr lang="en-US" sz="1600" dirty="0"/>
              <a:t> </a:t>
            </a:r>
            <a:r>
              <a:rPr lang="en-US" sz="1600" dirty="0" err="1"/>
              <a:t>atípicos</a:t>
            </a:r>
            <a:r>
              <a:rPr lang="en-US" sz="1600" dirty="0"/>
              <a:t> y flexibles (</a:t>
            </a:r>
            <a:r>
              <a:rPr lang="en-US" sz="1600" dirty="0" err="1"/>
              <a:t>dando</a:t>
            </a:r>
            <a:r>
              <a:rPr lang="en-US" sz="1600" dirty="0"/>
              <a:t> </a:t>
            </a:r>
            <a:r>
              <a:rPr lang="en-US" sz="1600" dirty="0" err="1"/>
              <a:t>acceso</a:t>
            </a:r>
            <a:r>
              <a:rPr lang="en-US" sz="1600" dirty="0"/>
              <a:t> a las </a:t>
            </a:r>
            <a:r>
              <a:rPr lang="en-US" sz="1600" dirty="0" err="1"/>
              <a:t>prestaciones</a:t>
            </a:r>
            <a:r>
              <a:rPr lang="en-US" sz="1600" dirty="0"/>
              <a:t> a </a:t>
            </a:r>
            <a:r>
              <a:rPr lang="en-US" sz="1600" dirty="0" err="1"/>
              <a:t>quienes</a:t>
            </a:r>
            <a:r>
              <a:rPr lang="en-US" sz="1600" dirty="0"/>
              <a:t> </a:t>
            </a:r>
            <a:r>
              <a:rPr lang="en-US" sz="1600" dirty="0" err="1"/>
              <a:t>tienen</a:t>
            </a:r>
            <a:r>
              <a:rPr lang="en-US" sz="1600" dirty="0"/>
              <a:t> </a:t>
            </a:r>
            <a:r>
              <a:rPr lang="en-US" sz="1600" dirty="0" err="1"/>
              <a:t>contratos</a:t>
            </a:r>
            <a:r>
              <a:rPr lang="en-US" sz="1600" dirty="0"/>
              <a:t> de </a:t>
            </a:r>
            <a:r>
              <a:rPr lang="en-US" sz="1600" dirty="0" err="1"/>
              <a:t>trabajo</a:t>
            </a:r>
            <a:r>
              <a:rPr lang="en-US" sz="1600" dirty="0"/>
              <a:t> de </a:t>
            </a:r>
            <a:r>
              <a:rPr lang="en-US" sz="1600" dirty="0" err="1"/>
              <a:t>duración</a:t>
            </a:r>
            <a:r>
              <a:rPr lang="en-US" sz="1600" dirty="0"/>
              <a:t> </a:t>
            </a:r>
            <a:r>
              <a:rPr lang="en-US" sz="1600" dirty="0" err="1"/>
              <a:t>determinada</a:t>
            </a:r>
            <a:r>
              <a:rPr lang="en-US" sz="1600" dirty="0"/>
              <a:t> y a </a:t>
            </a:r>
            <a:r>
              <a:rPr lang="en-US" sz="1600" dirty="0" err="1"/>
              <a:t>tiempo</a:t>
            </a:r>
            <a:r>
              <a:rPr lang="en-US" sz="1600" dirty="0"/>
              <a:t> </a:t>
            </a:r>
            <a:r>
              <a:rPr lang="en-US" sz="1600" dirty="0" err="1"/>
              <a:t>parcial</a:t>
            </a:r>
            <a:r>
              <a:rPr lang="en-US" sz="1600" dirty="0"/>
              <a:t>); </a:t>
            </a:r>
          </a:p>
          <a:p>
            <a:pPr marL="285750" indent="-285750">
              <a:buFont typeface="Arial" panose="020B0604020202020204" pitchFamily="34" charset="0"/>
              <a:buChar char="•"/>
              <a:defRPr/>
            </a:pPr>
            <a:r>
              <a:rPr lang="en-US" sz="1600" dirty="0" err="1"/>
              <a:t>Mientras</a:t>
            </a:r>
            <a:r>
              <a:rPr lang="en-US" sz="1600" dirty="0"/>
              <a:t> al </a:t>
            </a:r>
            <a:r>
              <a:rPr lang="en-US" sz="1600" dirty="0" err="1"/>
              <a:t>mismo</a:t>
            </a:r>
            <a:r>
              <a:rPr lang="en-US" sz="1600" dirty="0"/>
              <a:t> </a:t>
            </a:r>
            <a:r>
              <a:rPr lang="en-US" sz="1600" dirty="0" err="1"/>
              <a:t>tiempo</a:t>
            </a:r>
            <a:r>
              <a:rPr lang="en-US" sz="1600" dirty="0"/>
              <a:t> </a:t>
            </a:r>
            <a:r>
              <a:rPr lang="en-US" sz="1600" dirty="0" err="1"/>
              <a:t>ofrecer</a:t>
            </a:r>
            <a:r>
              <a:rPr lang="en-US" sz="1600" dirty="0"/>
              <a:t> </a:t>
            </a:r>
            <a:r>
              <a:rPr lang="en-US" sz="1600" dirty="0" err="1"/>
              <a:t>estos</a:t>
            </a:r>
            <a:r>
              <a:rPr lang="en-US" sz="1600" dirty="0"/>
              <a:t> </a:t>
            </a:r>
            <a:r>
              <a:rPr lang="en-US" sz="1600" dirty="0" err="1"/>
              <a:t>tipos</a:t>
            </a:r>
            <a:r>
              <a:rPr lang="en-US" sz="1600" dirty="0"/>
              <a:t> de </a:t>
            </a:r>
            <a:r>
              <a:rPr lang="en-US" sz="1600" dirty="0" err="1"/>
              <a:t>empleo</a:t>
            </a:r>
            <a:r>
              <a:rPr lang="en-US" sz="1600" dirty="0"/>
              <a:t> flexibles con derecho </a:t>
            </a:r>
            <a:r>
              <a:rPr lang="en-US" sz="1600" dirty="0" err="1"/>
              <a:t>similares</a:t>
            </a:r>
            <a:r>
              <a:rPr lang="en-US" sz="1600" dirty="0"/>
              <a:t> a </a:t>
            </a:r>
            <a:r>
              <a:rPr lang="en-US" sz="1600" dirty="0" err="1"/>
              <a:t>los</a:t>
            </a:r>
            <a:r>
              <a:rPr lang="en-US" sz="1600" dirty="0"/>
              <a:t> del </a:t>
            </a:r>
            <a:r>
              <a:rPr lang="en-US" sz="1600" dirty="0" err="1"/>
              <a:t>empleo</a:t>
            </a:r>
            <a:r>
              <a:rPr lang="en-US" sz="1600" dirty="0"/>
              <a:t> </a:t>
            </a:r>
            <a:r>
              <a:rPr lang="en-US" sz="1600" dirty="0" err="1"/>
              <a:t>estándar</a:t>
            </a:r>
            <a:r>
              <a:rPr lang="en-US" sz="1600" dirty="0"/>
              <a:t> </a:t>
            </a:r>
            <a:r>
              <a:rPr lang="en-US" sz="1600" dirty="0" err="1"/>
              <a:t>en</a:t>
            </a:r>
            <a:r>
              <a:rPr lang="en-US" sz="1600" dirty="0"/>
              <a:t> lo que </a:t>
            </a:r>
            <a:r>
              <a:rPr lang="en-US" sz="1600" dirty="0" err="1"/>
              <a:t>respecta</a:t>
            </a:r>
            <a:r>
              <a:rPr lang="en-US" sz="1600" dirty="0"/>
              <a:t> a las </a:t>
            </a:r>
            <a:r>
              <a:rPr lang="en-US" sz="1600" dirty="0" err="1"/>
              <a:t>condiciones</a:t>
            </a:r>
            <a:r>
              <a:rPr lang="en-US" sz="1600" dirty="0"/>
              <a:t> de </a:t>
            </a:r>
            <a:r>
              <a:rPr lang="en-US" sz="1600" dirty="0" err="1"/>
              <a:t>trabajo</a:t>
            </a:r>
            <a:r>
              <a:rPr lang="en-US" sz="1600" dirty="0"/>
              <a:t> y de </a:t>
            </a:r>
            <a:r>
              <a:rPr lang="en-US" sz="1600" dirty="0" err="1"/>
              <a:t>seguridad</a:t>
            </a:r>
            <a:r>
              <a:rPr lang="en-US" sz="1600" dirty="0"/>
              <a:t> social. </a:t>
            </a:r>
          </a:p>
          <a:p>
            <a:pPr>
              <a:defRPr/>
            </a:pPr>
            <a:endParaRPr lang="en-US" sz="1600" dirty="0"/>
          </a:p>
          <a:p>
            <a:pPr>
              <a:defRPr/>
            </a:pPr>
            <a:endParaRPr lang="en-US" sz="1600" dirty="0"/>
          </a:p>
          <a:p>
            <a:pPr>
              <a:defRPr/>
            </a:pPr>
            <a:r>
              <a:rPr lang="en-US" sz="1600" dirty="0"/>
              <a:t>Este </a:t>
            </a:r>
            <a:r>
              <a:rPr lang="en-US" sz="1600" dirty="0" err="1"/>
              <a:t>enfoque</a:t>
            </a:r>
            <a:r>
              <a:rPr lang="en-US" sz="1600" dirty="0"/>
              <a:t> es </a:t>
            </a:r>
            <a:r>
              <a:rPr lang="en-US" sz="1600" dirty="0" err="1"/>
              <a:t>más</a:t>
            </a:r>
            <a:r>
              <a:rPr lang="en-US" sz="1600" dirty="0"/>
              <a:t> </a:t>
            </a:r>
            <a:r>
              <a:rPr lang="en-US" sz="1600" dirty="0" err="1"/>
              <a:t>atractivo</a:t>
            </a:r>
            <a:r>
              <a:rPr lang="en-US" sz="1600" dirty="0"/>
              <a:t> para </a:t>
            </a:r>
            <a:r>
              <a:rPr lang="en-US" sz="1600" dirty="0" err="1"/>
              <a:t>aquellos</a:t>
            </a:r>
            <a:r>
              <a:rPr lang="en-US" sz="1600" dirty="0"/>
              <a:t> </a:t>
            </a:r>
            <a:r>
              <a:rPr lang="en-US" sz="1600" dirty="0" err="1"/>
              <a:t>países</a:t>
            </a:r>
            <a:r>
              <a:rPr lang="en-US" sz="1600" dirty="0"/>
              <a:t> </a:t>
            </a:r>
            <a:r>
              <a:rPr lang="en-US" sz="1600" dirty="0" err="1"/>
              <a:t>en</a:t>
            </a:r>
            <a:r>
              <a:rPr lang="en-US" sz="1600" dirty="0"/>
              <a:t> </a:t>
            </a:r>
            <a:r>
              <a:rPr lang="en-US" sz="1600" dirty="0" err="1"/>
              <a:t>los</a:t>
            </a:r>
            <a:r>
              <a:rPr lang="en-US" sz="1600" dirty="0"/>
              <a:t> que hay un gran </a:t>
            </a:r>
            <a:r>
              <a:rPr lang="en-US" sz="1600" dirty="0" err="1"/>
              <a:t>número</a:t>
            </a:r>
            <a:r>
              <a:rPr lang="en-US" sz="1600" dirty="0"/>
              <a:t> de </a:t>
            </a:r>
            <a:r>
              <a:rPr lang="en-US" sz="1600" dirty="0" err="1"/>
              <a:t>trabajadores</a:t>
            </a:r>
            <a:r>
              <a:rPr lang="en-US" sz="1600" dirty="0"/>
              <a:t> “</a:t>
            </a:r>
            <a:r>
              <a:rPr lang="en-US" sz="1600" dirty="0" err="1"/>
              <a:t>atípicos</a:t>
            </a:r>
            <a:r>
              <a:rPr lang="en-US" sz="1600" dirty="0"/>
              <a:t>” (es </a:t>
            </a:r>
            <a:r>
              <a:rPr lang="en-US" sz="1600" dirty="0" err="1"/>
              <a:t>decir</a:t>
            </a:r>
            <a:r>
              <a:rPr lang="en-US" sz="1600" dirty="0"/>
              <a:t>, </a:t>
            </a:r>
            <a:r>
              <a:rPr lang="en-US" sz="1600" dirty="0" err="1"/>
              <a:t>tiempo</a:t>
            </a:r>
            <a:r>
              <a:rPr lang="en-US" sz="1600" dirty="0"/>
              <a:t> </a:t>
            </a:r>
            <a:r>
              <a:rPr lang="en-US" sz="1600" dirty="0" err="1"/>
              <a:t>parcial</a:t>
            </a:r>
            <a:r>
              <a:rPr lang="en-US" sz="1600" dirty="0"/>
              <a:t>, </a:t>
            </a:r>
            <a:r>
              <a:rPr lang="en-US" sz="1600" dirty="0" err="1"/>
              <a:t>duración</a:t>
            </a:r>
            <a:r>
              <a:rPr lang="en-US" sz="1600" dirty="0"/>
              <a:t> </a:t>
            </a:r>
            <a:r>
              <a:rPr lang="en-US" sz="1600" dirty="0" err="1"/>
              <a:t>determinada</a:t>
            </a:r>
            <a:r>
              <a:rPr lang="en-US" sz="1600" dirty="0"/>
              <a:t>, </a:t>
            </a:r>
            <a:r>
              <a:rPr lang="en-US" sz="1600" dirty="0" err="1"/>
              <a:t>temporales</a:t>
            </a:r>
            <a:r>
              <a:rPr lang="en-US" sz="1600" dirty="0"/>
              <a:t>).</a:t>
            </a:r>
            <a:endParaRPr lang="en-US" altLang="es-ES" sz="1600" dirty="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200" dirty="0">
                <a:latin typeface="Calibri" panose="020F0502020204030204" pitchFamily="34" charset="0"/>
                <a:cs typeface="Calibri" panose="020F0502020204030204" pitchFamily="34" charset="0"/>
              </a:rPr>
              <a:t>Sultana, R.G., 2012. Flexicurity: Implications for lifelong career guidance. The European Lifelong Guidance Policy Network.</a:t>
            </a:r>
            <a:endParaRPr lang="en-GB" altLang="es-ES" sz="12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319582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79813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1.2:Nómadas digitales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9648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1.2.1.: Definir Nómada Digital</a:t>
            </a:r>
            <a:endParaRPr sz="2200" dirty="0">
              <a:latin typeface="+mj-lt"/>
              <a:cs typeface="Tahoma"/>
            </a:endParaRPr>
          </a:p>
        </p:txBody>
      </p:sp>
      <p:sp>
        <p:nvSpPr>
          <p:cNvPr id="4" name="Rectángulo 3"/>
          <p:cNvSpPr/>
          <p:nvPr/>
        </p:nvSpPr>
        <p:spPr>
          <a:xfrm>
            <a:off x="806971" y="2525263"/>
            <a:ext cx="10269068" cy="3139321"/>
          </a:xfrm>
          <a:prstGeom prst="rect">
            <a:avLst/>
          </a:prstGeom>
        </p:spPr>
        <p:txBody>
          <a:bodyPr wrap="square">
            <a:spAutoFit/>
          </a:bodyPr>
          <a:lstStyle/>
          <a:p>
            <a:pPr algn="just">
              <a:defRPr/>
            </a:pPr>
            <a:r>
              <a:rPr lang="en-US" altLang="es-ES" dirty="0" err="1">
                <a:latin typeface="Calibri" panose="020F0502020204030204" pitchFamily="34" charset="0"/>
                <a:cs typeface="Calibri" panose="020F0502020204030204" pitchFamily="34" charset="0"/>
              </a:rPr>
              <a:t>Planteado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primera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vez</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Tsugio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Makimoto</a:t>
            </a:r>
            <a:r>
              <a:rPr lang="en-US" altLang="es-ES" dirty="0">
                <a:latin typeface="Calibri" panose="020F0502020204030204" pitchFamily="34" charset="0"/>
                <a:cs typeface="Calibri" panose="020F0502020204030204" pitchFamily="34" charset="0"/>
              </a:rPr>
              <a:t> y David Manners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publicación</a:t>
            </a:r>
            <a:r>
              <a:rPr lang="en-US" altLang="es-ES" dirty="0">
                <a:latin typeface="Calibri" panose="020F0502020204030204" pitchFamily="34" charset="0"/>
                <a:cs typeface="Calibri" panose="020F0502020204030204" pitchFamily="34" charset="0"/>
              </a:rPr>
              <a:t>: “El </a:t>
            </a:r>
            <a:r>
              <a:rPr lang="en-US" altLang="es-ES" dirty="0" err="1">
                <a:latin typeface="Calibri" panose="020F0502020204030204" pitchFamily="34" charset="0"/>
                <a:cs typeface="Calibri" panose="020F0502020204030204" pitchFamily="34" charset="0"/>
              </a:rPr>
              <a:t>Nómada</a:t>
            </a:r>
            <a:r>
              <a:rPr lang="en-US" altLang="es-ES" dirty="0">
                <a:latin typeface="Calibri" panose="020F0502020204030204" pitchFamily="34" charset="0"/>
                <a:cs typeface="Calibri" panose="020F0502020204030204" pitchFamily="34" charset="0"/>
              </a:rPr>
              <a:t> Digital” (1997). </a:t>
            </a:r>
            <a:r>
              <a:rPr lang="en-US" altLang="es-ES" dirty="0" err="1">
                <a:latin typeface="Calibri" panose="020F0502020204030204" pitchFamily="34" charset="0"/>
                <a:cs typeface="Calibri" panose="020F0502020204030204" pitchFamily="34" charset="0"/>
              </a:rPr>
              <a:t>Predecían</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creación</a:t>
            </a:r>
            <a:r>
              <a:rPr lang="en-US" altLang="es-ES" dirty="0">
                <a:latin typeface="Calibri" panose="020F0502020204030204" pitchFamily="34" charset="0"/>
                <a:cs typeface="Calibri" panose="020F0502020204030204" pitchFamily="34" charset="0"/>
              </a:rPr>
              <a:t> de un Sistema de </a:t>
            </a:r>
            <a:r>
              <a:rPr lang="en-US" altLang="es-ES" dirty="0" err="1">
                <a:latin typeface="Calibri" panose="020F0502020204030204" pitchFamily="34" charset="0"/>
                <a:cs typeface="Calibri" panose="020F0502020204030204" pitchFamily="34" charset="0"/>
              </a:rPr>
              <a:t>comunicación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único</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omnipotente</a:t>
            </a:r>
            <a:r>
              <a:rPr lang="en-US" altLang="es-ES" dirty="0">
                <a:latin typeface="Calibri" panose="020F0502020204030204" pitchFamily="34" charset="0"/>
                <a:cs typeface="Calibri" panose="020F0502020204030204" pitchFamily="34" charset="0"/>
              </a:rPr>
              <a:t> que </a:t>
            </a:r>
            <a:r>
              <a:rPr lang="en-US" altLang="es-ES" dirty="0" err="1">
                <a:latin typeface="Calibri" panose="020F0502020204030204" pitchFamily="34" charset="0"/>
                <a:cs typeface="Calibri" panose="020F0502020204030204" pitchFamily="34" charset="0"/>
              </a:rPr>
              <a:t>permitiría</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empleados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desde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cualquier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lugar</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lgn="just">
              <a:defRPr/>
            </a:pPr>
            <a:r>
              <a:rPr lang="en-US" altLang="es-ES" dirty="0">
                <a:latin typeface="Calibri" panose="020F0502020204030204" pitchFamily="34" charset="0"/>
                <a:cs typeface="Calibri" panose="020F0502020204030204" pitchFamily="34" charset="0"/>
              </a:rPr>
              <a:t>Son las personas que se </a:t>
            </a:r>
            <a:r>
              <a:rPr lang="en-US" altLang="es-ES" dirty="0" err="1">
                <a:latin typeface="Calibri" panose="020F0502020204030204" pitchFamily="34" charset="0"/>
                <a:cs typeface="Calibri" panose="020F0502020204030204" pitchFamily="34" charset="0"/>
              </a:rPr>
              <a:t>ganan</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vida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utilizando</a:t>
            </a:r>
            <a:r>
              <a:rPr lang="en-US" altLang="es-ES" dirty="0">
                <a:latin typeface="Calibri" panose="020F0502020204030204" pitchFamily="34" charset="0"/>
                <a:cs typeface="Calibri" panose="020F0502020204030204" pitchFamily="34" charset="0"/>
              </a:rPr>
              <a:t> las </a:t>
            </a:r>
            <a:r>
              <a:rPr lang="en-US" altLang="es-ES" dirty="0" err="1">
                <a:latin typeface="Calibri" panose="020F0502020204030204" pitchFamily="34" charset="0"/>
                <a:cs typeface="Calibri" panose="020F0502020204030204" pitchFamily="34" charset="0"/>
              </a:rPr>
              <a:t>tecnologías</a:t>
            </a:r>
            <a:r>
              <a:rPr lang="en-US" altLang="es-ES" dirty="0">
                <a:latin typeface="Calibri" panose="020F0502020204030204" pitchFamily="34" charset="0"/>
                <a:cs typeface="Calibri" panose="020F0502020204030204" pitchFamily="34" charset="0"/>
              </a:rPr>
              <a:t> de la </a:t>
            </a:r>
            <a:r>
              <a:rPr lang="en-US" altLang="es-ES" dirty="0" err="1">
                <a:latin typeface="Calibri" panose="020F0502020204030204" pitchFamily="34" charset="0"/>
                <a:cs typeface="Calibri" panose="020F0502020204030204" pitchFamily="34" charset="0"/>
              </a:rPr>
              <a:t>telecomunicación</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llevan</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estili</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vida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nómada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Trabajan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desde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extranjero</a:t>
            </a:r>
            <a:r>
              <a:rPr lang="en-US" altLang="es-ES" dirty="0">
                <a:latin typeface="Calibri" panose="020F0502020204030204" pitchFamily="34" charset="0"/>
                <a:cs typeface="Calibri" panose="020F0502020204030204" pitchFamily="34" charset="0"/>
              </a:rPr>
              <a:t>, cafeterias, </a:t>
            </a:r>
            <a:r>
              <a:rPr lang="en-US" altLang="es-ES" dirty="0" err="1">
                <a:latin typeface="Calibri" panose="020F0502020204030204" pitchFamily="34" charset="0"/>
                <a:cs typeface="Calibri" panose="020F0502020204030204" pitchFamily="34" charset="0"/>
              </a:rPr>
              <a:t>bibliotecas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públicas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espacios</a:t>
            </a:r>
            <a:r>
              <a:rPr lang="en-US" altLang="es-ES" dirty="0">
                <a:latin typeface="Calibri" panose="020F0502020204030204" pitchFamily="34" charset="0"/>
                <a:cs typeface="Calibri" panose="020F0502020204030204" pitchFamily="34" charset="0"/>
              </a:rPr>
              <a:t> de co-working, o </a:t>
            </a:r>
            <a:r>
              <a:rPr lang="en-US" altLang="es-ES" dirty="0" err="1">
                <a:latin typeface="Calibri" panose="020F0502020204030204" pitchFamily="34" charset="0"/>
                <a:cs typeface="Calibri" panose="020F0502020204030204" pitchFamily="34" charset="0"/>
              </a:rPr>
              <a:t>vehículos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recreados</a:t>
            </a:r>
            <a:r>
              <a:rPr lang="en-US" altLang="es-ES" dirty="0">
                <a:latin typeface="Calibri" panose="020F0502020204030204" pitchFamily="34" charset="0"/>
                <a:cs typeface="Calibri" panose="020F0502020204030204" pitchFamily="34" charset="0"/>
              </a:rPr>
              <a:t> PERO </a:t>
            </a:r>
            <a:r>
              <a:rPr lang="en-US" altLang="es-ES" dirty="0" err="1">
                <a:latin typeface="Calibri" panose="020F0502020204030204" pitchFamily="34" charset="0"/>
                <a:cs typeface="Calibri" panose="020F0502020204030204" pitchFamily="34" charset="0"/>
              </a:rPr>
              <a:t>realizan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través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dispositivos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teléfonos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inteligentes</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ordenadores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portátiles</a:t>
            </a:r>
            <a:r>
              <a:rPr lang="en-US" altLang="es-ES" dirty="0">
                <a:latin typeface="Calibri" panose="020F0502020204030204" pitchFamily="34" charset="0"/>
                <a:cs typeface="Calibri" panose="020F0502020204030204" pitchFamily="34" charset="0"/>
              </a:rPr>
              <a:t> y puntos de </a:t>
            </a:r>
            <a:r>
              <a:rPr lang="en-US" altLang="es-ES" dirty="0" err="1">
                <a:latin typeface="Calibri" panose="020F0502020204030204" pitchFamily="34" charset="0"/>
                <a:cs typeface="Calibri" panose="020F0502020204030204" pitchFamily="34" charset="0"/>
              </a:rPr>
              <a:t>acceso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móviles</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2"/>
              </a:rPr>
              <a:t>https://www.youtube.com/watch?v=vBjA6QZbCoY&amp;ab_channel=Lana</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7182818"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UNIDAD 1.2: Nómadas digitales </a:t>
            </a:r>
          </a:p>
        </p:txBody>
      </p:sp>
      <p:sp>
        <p:nvSpPr>
          <p:cNvPr id="10" name="object 17"/>
          <p:cNvSpPr txBox="1"/>
          <p:nvPr/>
        </p:nvSpPr>
        <p:spPr>
          <a:xfrm>
            <a:off x="2897957" y="864865"/>
            <a:ext cx="6396086"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SECCIÓN 1.2.2.: Nómadas digitales -  </a:t>
            </a:r>
            <a:r>
              <a:rPr lang="es-ES" sz="2200" spc="-150" dirty="0">
                <a:latin typeface="+mj-lt"/>
                <a:cs typeface="Tahoma"/>
              </a:rPr>
              <a:t>Ventajas y desventajas</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2862322"/>
          </a:xfrm>
          <a:prstGeom prst="rect">
            <a:avLst/>
          </a:prstGeom>
        </p:spPr>
        <p:txBody>
          <a:bodyPr wrap="square">
            <a:spAutoFit/>
          </a:bodyPr>
          <a:lstStyle/>
          <a:p>
            <a:pPr>
              <a:defRPr/>
            </a:pPr>
            <a:r>
              <a:rPr lang="en-GB" altLang="es-ES" b="1" dirty="0" err="1">
                <a:latin typeface="Calibri" panose="020F0502020204030204" pitchFamily="34" charset="0"/>
                <a:cs typeface="Calibri" panose="020F0502020204030204" pitchFamily="34" charset="0"/>
              </a:rPr>
              <a:t>Ventajas</a:t>
            </a:r>
            <a:endParaRPr lang="en-GB" altLang="es-ES" b="1" dirty="0">
              <a:latin typeface="Calibri" panose="020F0502020204030204" pitchFamily="34" charset="0"/>
              <a:cs typeface="Calibri" panose="020F0502020204030204" pitchFamily="34" charset="0"/>
            </a:endParaRP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Libertad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entornos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oficina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tradicionales</a:t>
            </a: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Oportunidades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viajar</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aprender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sobre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otras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culturas</a:t>
            </a: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practicas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aficciones</a:t>
            </a:r>
            <a:r>
              <a:rPr lang="en-US" altLang="es-ES" dirty="0">
                <a:latin typeface="Calibri" panose="020F0502020204030204" pitchFamily="34" charset="0"/>
                <a:cs typeface="Calibri" panose="020F0502020204030204" pitchFamily="34" charset="0"/>
              </a:rPr>
              <a:t> al </a:t>
            </a:r>
            <a:r>
              <a:rPr lang="en-US" altLang="es-ES" dirty="0" err="1">
                <a:latin typeface="Calibri" panose="020F0502020204030204" pitchFamily="34" charset="0"/>
                <a:cs typeface="Calibri" panose="020F0502020204030204" pitchFamily="34" charset="0"/>
              </a:rPr>
              <a:t>aire</a:t>
            </a:r>
            <a:r>
              <a:rPr lang="en-US" altLang="es-ES" dirty="0">
                <a:latin typeface="Calibri" panose="020F0502020204030204" pitchFamily="34" charset="0"/>
                <a:cs typeface="Calibri" panose="020F0502020204030204" pitchFamily="34" charset="0"/>
              </a:rPr>
              <a:t> libre</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Más control </a:t>
            </a:r>
            <a:r>
              <a:rPr lang="en-US" altLang="es-ES" dirty="0" err="1">
                <a:latin typeface="Calibri" panose="020F0502020204030204" pitchFamily="34" charset="0"/>
                <a:cs typeface="Calibri" panose="020F0502020204030204" pitchFamily="34" charset="0"/>
              </a:rPr>
              <a:t>sobre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personal</a:t>
            </a:r>
            <a:endParaRPr lang="en-GB" altLang="es-ES"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462760"/>
          </a:xfrm>
          <a:prstGeom prst="rect">
            <a:avLst/>
          </a:prstGeom>
        </p:spPr>
        <p:txBody>
          <a:bodyPr wrap="square">
            <a:spAutoFit/>
          </a:bodyPr>
          <a:lstStyle/>
          <a:p>
            <a:pPr>
              <a:defRPr/>
            </a:pPr>
            <a:r>
              <a:rPr lang="en-GB" altLang="es-ES" b="1" dirty="0" err="1">
                <a:latin typeface="Calibri" panose="020F0502020204030204" pitchFamily="34" charset="0"/>
                <a:cs typeface="Calibri" panose="020F0502020204030204" pitchFamily="34" charset="0"/>
              </a:rPr>
              <a:t>Desventajas</a:t>
            </a:r>
            <a:endParaRPr lang="en-GB" altLang="es-ES" b="1" dirty="0">
              <a:latin typeface="Calibri" panose="020F0502020204030204" pitchFamily="34" charset="0"/>
              <a:cs typeface="Calibri" panose="020F0502020204030204" pitchFamily="34" charset="0"/>
            </a:endParaRP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Puedes</a:t>
            </a:r>
            <a:r>
              <a:rPr lang="en-US" altLang="es-ES" dirty="0">
                <a:latin typeface="Calibri" panose="020F0502020204030204" pitchFamily="34" charset="0"/>
                <a:cs typeface="Calibri" panose="020F0502020204030204" pitchFamily="34" charset="0"/>
              </a:rPr>
              <a:t> ser </a:t>
            </a:r>
            <a:r>
              <a:rPr lang="en-US" altLang="es-ES" dirty="0" err="1">
                <a:latin typeface="Calibri" panose="020F0502020204030204" pitchFamily="34" charset="0"/>
                <a:cs typeface="Calibri" panose="020F0502020204030204" pitchFamily="34" charset="0"/>
              </a:rPr>
              <a:t>costoso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viajar</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regularidad</a:t>
            </a: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Puedes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tener</a:t>
            </a:r>
            <a:r>
              <a:rPr lang="en-US" altLang="es-ES" dirty="0">
                <a:latin typeface="Calibri" panose="020F0502020204030204" pitchFamily="34" charset="0"/>
                <a:cs typeface="Calibri" panose="020F0502020204030204" pitchFamily="34" charset="0"/>
              </a:rPr>
              <a:t> que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clientes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diferentes</a:t>
            </a:r>
            <a:r>
              <a:rPr lang="en-US" altLang="es-ES" dirty="0">
                <a:latin typeface="Calibri" panose="020F0502020204030204" pitchFamily="34" charset="0"/>
                <a:cs typeface="Calibri" panose="020F0502020204030204" pitchFamily="34" charset="0"/>
              </a:rPr>
              <a:t> zonas </a:t>
            </a:r>
            <a:r>
              <a:rPr lang="en-US" altLang="es-ES" dirty="0" err="1">
                <a:latin typeface="Calibri" panose="020F0502020204030204" pitchFamily="34" charset="0"/>
                <a:cs typeface="Calibri" panose="020F0502020204030204" pitchFamily="34" charset="0"/>
              </a:rPr>
              <a:t>horarias</a:t>
            </a: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Soledad o </a:t>
            </a:r>
            <a:r>
              <a:rPr lang="en-US" altLang="es-ES" dirty="0" err="1">
                <a:latin typeface="Calibri" panose="020F0502020204030204" pitchFamily="34" charset="0"/>
                <a:cs typeface="Calibri" panose="020F0502020204030204" pitchFamily="34" charset="0"/>
              </a:rPr>
              <a:t>aislamiento</a:t>
            </a:r>
            <a:r>
              <a:rPr lang="en-US" altLang="es-ES" dirty="0">
                <a:latin typeface="Calibri" panose="020F0502020204030204" pitchFamily="34" charset="0"/>
                <a:cs typeface="Calibri" panose="020F0502020204030204" pitchFamily="34" charset="0"/>
              </a:rPr>
              <a:t> de la </a:t>
            </a:r>
            <a:r>
              <a:rPr lang="en-US" altLang="es-ES" dirty="0" err="1">
                <a:latin typeface="Calibri" panose="020F0502020204030204" pitchFamily="34" charset="0"/>
                <a:cs typeface="Calibri" panose="020F0502020204030204" pitchFamily="34" charset="0"/>
              </a:rPr>
              <a:t>familia</a:t>
            </a:r>
            <a:r>
              <a:rPr lang="en-US" altLang="es-ES" dirty="0">
                <a:latin typeface="Calibri" panose="020F0502020204030204" pitchFamily="34" charset="0"/>
                <a:cs typeface="Calibri" panose="020F0502020204030204" pitchFamily="34" charset="0"/>
              </a:rPr>
              <a:t> y amigos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Debes</a:t>
            </a:r>
            <a:r>
              <a:rPr lang="en-US" altLang="es-ES" dirty="0">
                <a:latin typeface="Calibri" panose="020F0502020204030204" pitchFamily="34" charset="0"/>
                <a:cs typeface="Calibri" panose="020F0502020204030204" pitchFamily="34" charset="0"/>
              </a:rPr>
              <a:t> ser </a:t>
            </a:r>
            <a:r>
              <a:rPr lang="en-US" altLang="es-ES" dirty="0" err="1">
                <a:latin typeface="Calibri" panose="020F0502020204030204" pitchFamily="34" charset="0"/>
                <a:cs typeface="Calibri" panose="020F0502020204030204" pitchFamily="34" charset="0"/>
              </a:rPr>
              <a:t>muy</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organizado</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lograr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equilibrio</a:t>
            </a:r>
            <a:r>
              <a:rPr lang="en-US" altLang="es-ES" dirty="0">
                <a:latin typeface="Calibri" panose="020F0502020204030204" pitchFamily="34" charset="0"/>
                <a:cs typeface="Calibri" panose="020F0502020204030204" pitchFamily="34" charset="0"/>
              </a:rPr>
              <a:t> entre </a:t>
            </a:r>
            <a:r>
              <a:rPr lang="en-US" altLang="es-ES" dirty="0" err="1">
                <a:latin typeface="Calibri" panose="020F0502020204030204" pitchFamily="34" charset="0"/>
                <a:cs typeface="Calibri" panose="020F0502020204030204" pitchFamily="34" charset="0"/>
              </a:rPr>
              <a:t>vida</a:t>
            </a:r>
            <a:r>
              <a:rPr lang="en-US" altLang="es-ES" dirty="0">
                <a:latin typeface="Calibri" panose="020F0502020204030204" pitchFamily="34" charset="0"/>
                <a:cs typeface="Calibri" panose="020F0502020204030204" pitchFamily="34" charset="0"/>
              </a:rPr>
              <a:t> personal y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viajando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400" dirty="0">
                <a:latin typeface="Calibri" panose="020F0502020204030204" pitchFamily="34" charset="0"/>
                <a:cs typeface="Calibri" panose="020F0502020204030204" pitchFamily="34" charset="0"/>
              </a:rPr>
              <a:t>https://www.investopedia.com/terms/d/digital-nomad.asp.</a:t>
            </a:r>
            <a:endParaRPr lang="en-GB" altLang="es-ES" sz="14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3237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0496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1.3: Mantener la constancia</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10726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1.3.1.: </a:t>
            </a:r>
            <a:r>
              <a:rPr lang="en-US" sz="2200" spc="50" dirty="0" err="1">
                <a:latin typeface="+mj-lt"/>
                <a:cs typeface="Tahoma"/>
              </a:rPr>
              <a:t>Identificar</a:t>
            </a:r>
            <a:r>
              <a:rPr lang="en-US" sz="2200" spc="50" dirty="0">
                <a:latin typeface="+mj-lt"/>
                <a:cs typeface="Tahoma"/>
              </a:rPr>
              <a:t> las horas de </a:t>
            </a:r>
            <a:r>
              <a:rPr lang="en-US" sz="2200" spc="50" dirty="0" err="1">
                <a:latin typeface="+mj-lt"/>
                <a:cs typeface="Tahoma"/>
              </a:rPr>
              <a:t>trabajo</a:t>
            </a:r>
            <a:r>
              <a:rPr lang="en-US" sz="2200" spc="50" dirty="0">
                <a:latin typeface="+mj-lt"/>
                <a:cs typeface="Tahoma"/>
              </a:rPr>
              <a:t> y </a:t>
            </a:r>
            <a:r>
              <a:rPr lang="en-US" sz="2200" spc="50" dirty="0" err="1">
                <a:latin typeface="+mj-lt"/>
                <a:cs typeface="Tahoma"/>
              </a:rPr>
              <a:t>mantener</a:t>
            </a:r>
            <a:r>
              <a:rPr lang="en-US" sz="2200" spc="50" dirty="0">
                <a:latin typeface="+mj-lt"/>
                <a:cs typeface="Tahoma"/>
              </a:rPr>
              <a:t> la </a:t>
            </a:r>
            <a:r>
              <a:rPr lang="en-US" sz="2200" spc="50" dirty="0" err="1">
                <a:latin typeface="+mj-lt"/>
                <a:cs typeface="Tahoma"/>
              </a:rPr>
              <a:t>constancia</a:t>
            </a:r>
            <a:endParaRPr sz="2200" dirty="0">
              <a:latin typeface="+mj-lt"/>
              <a:cs typeface="Tahoma"/>
            </a:endParaRPr>
          </a:p>
        </p:txBody>
      </p:sp>
      <p:sp>
        <p:nvSpPr>
          <p:cNvPr id="4" name="Rectángulo 3"/>
          <p:cNvSpPr/>
          <p:nvPr/>
        </p:nvSpPr>
        <p:spPr>
          <a:xfrm>
            <a:off x="692671" y="2155949"/>
            <a:ext cx="11165954" cy="4801314"/>
          </a:xfrm>
          <a:prstGeom prst="rect">
            <a:avLst/>
          </a:prstGeom>
        </p:spPr>
        <p:txBody>
          <a:bodyPr wrap="square">
            <a:spAutoFit/>
          </a:bodyPr>
          <a:lstStyle/>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La </a:t>
            </a:r>
            <a:r>
              <a:rPr lang="en-US" altLang="es-ES" dirty="0" err="1">
                <a:latin typeface="Calibri" panose="020F0502020204030204" pitchFamily="34" charset="0"/>
                <a:cs typeface="Calibri" panose="020F0502020204030204" pitchFamily="34" charset="0"/>
              </a:rPr>
              <a:t>gestión</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es la </a:t>
            </a:r>
            <a:r>
              <a:rPr lang="en-US" altLang="es-ES" dirty="0" err="1">
                <a:latin typeface="Calibri" panose="020F0502020204030204" pitchFamily="34" charset="0"/>
                <a:cs typeface="Calibri" panose="020F0502020204030204" pitchFamily="34" charset="0"/>
              </a:rPr>
              <a:t>habilidad</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planear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organizar</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controlar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Controlar</a:t>
            </a:r>
            <a:r>
              <a:rPr lang="en-US" altLang="es-ES" dirty="0">
                <a:latin typeface="Calibri" panose="020F0502020204030204" pitchFamily="34" charset="0"/>
                <a:cs typeface="Calibri" panose="020F0502020204030204" pitchFamily="34" charset="0"/>
              </a:rPr>
              <a:t> las horas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tu</a:t>
            </a:r>
            <a:r>
              <a:rPr lang="en-US" altLang="es-ES" dirty="0">
                <a:latin typeface="Calibri" panose="020F0502020204030204" pitchFamily="34" charset="0"/>
                <a:cs typeface="Calibri" panose="020F0502020204030204" pitchFamily="34" charset="0"/>
              </a:rPr>
              <a:t> día </a:t>
            </a:r>
            <a:r>
              <a:rPr lang="en-US" altLang="es-ES" dirty="0" err="1">
                <a:latin typeface="Calibri" panose="020F0502020204030204" pitchFamily="34" charset="0"/>
                <a:cs typeface="Calibri" panose="020F0502020204030204" pitchFamily="34" charset="0"/>
              </a:rPr>
              <a:t>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ayudará</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conseguir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objetivos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Suele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incluir</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planificación</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futuro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establecimiento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objetivos</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priorización</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tareas</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control de </a:t>
            </a:r>
            <a:r>
              <a:rPr lang="en-US" altLang="es-ES" dirty="0" err="1">
                <a:latin typeface="Calibri" panose="020F0502020204030204" pitchFamily="34" charset="0"/>
                <a:cs typeface="Calibri" panose="020F0502020204030204" pitchFamily="34" charset="0"/>
              </a:rPr>
              <a:t>uso</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Establecer</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horario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a:t>
            </a:r>
          </a:p>
          <a:p>
            <a:pPr algn="just">
              <a:defRPr/>
            </a:pP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Mientras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cumplas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horas y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se </a:t>
            </a:r>
            <a:r>
              <a:rPr lang="en-US" altLang="es-ES" dirty="0" err="1">
                <a:latin typeface="Calibri" panose="020F0502020204030204" pitchFamily="34" charset="0"/>
                <a:cs typeface="Calibri" panose="020F0502020204030204" pitchFamily="34" charset="0"/>
              </a:rPr>
              <a:t>haga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puedes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ir</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venir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quieras</a:t>
            </a:r>
            <a:r>
              <a:rPr lang="en-US" altLang="es-ES" dirty="0">
                <a:latin typeface="Calibri" panose="020F0502020204030204" pitchFamily="34" charset="0"/>
                <a:cs typeface="Calibri" panose="020F0502020204030204" pitchFamily="34" charset="0"/>
              </a:rPr>
              <a:t>. </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La </a:t>
            </a:r>
            <a:r>
              <a:rPr lang="en-US" altLang="es-ES" dirty="0" err="1">
                <a:latin typeface="Calibri" panose="020F0502020204030204" pitchFamily="34" charset="0"/>
                <a:cs typeface="Calibri" panose="020F0502020204030204" pitchFamily="34" charset="0"/>
              </a:rPr>
              <a:t>razón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a:t>
            </a:r>
            <a:r>
              <a:rPr lang="en-US" altLang="es-ES" dirty="0">
                <a:latin typeface="Calibri" panose="020F0502020204030204" pitchFamily="34" charset="0"/>
                <a:cs typeface="Calibri" panose="020F0502020204030204" pitchFamily="34" charset="0"/>
              </a:rPr>
              <a:t> la que </a:t>
            </a:r>
            <a:r>
              <a:rPr lang="en-US" altLang="es-ES" dirty="0" err="1">
                <a:latin typeface="Calibri" panose="020F0502020204030204" pitchFamily="34" charset="0"/>
                <a:cs typeface="Calibri" panose="020F0502020204030204" pitchFamily="34" charset="0"/>
              </a:rPr>
              <a:t>muchos</a:t>
            </a:r>
            <a:r>
              <a:rPr lang="en-US" altLang="es-ES" dirty="0">
                <a:latin typeface="Calibri" panose="020F0502020204030204" pitchFamily="34" charset="0"/>
                <a:cs typeface="Calibri" panose="020F0502020204030204" pitchFamily="34" charset="0"/>
              </a:rPr>
              <a:t> empresarios de </a:t>
            </a:r>
            <a:r>
              <a:rPr lang="en-US" altLang="es-ES" dirty="0" err="1">
                <a:latin typeface="Calibri" panose="020F0502020204030204" pitchFamily="34" charset="0"/>
                <a:cs typeface="Calibri" panose="020F0502020204030204" pitchFamily="34" charset="0"/>
              </a:rPr>
              <a:t>éxito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utilizan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horarios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flexible es </a:t>
            </a:r>
            <a:r>
              <a:rPr lang="en-US" altLang="es-ES" dirty="0" err="1">
                <a:latin typeface="Calibri" panose="020F0502020204030204" pitchFamily="34" charset="0"/>
                <a:cs typeface="Calibri" panose="020F0502020204030204" pitchFamily="34" charset="0"/>
              </a:rPr>
              <a:t>porque</a:t>
            </a:r>
            <a:r>
              <a:rPr lang="en-US" altLang="es-ES" dirty="0">
                <a:latin typeface="Calibri" panose="020F0502020204030204" pitchFamily="34" charset="0"/>
                <a:cs typeface="Calibri" panose="020F0502020204030204" pitchFamily="34" charset="0"/>
              </a:rPr>
              <a:t> les </a:t>
            </a:r>
            <a:r>
              <a:rPr lang="en-US" altLang="es-ES" dirty="0" err="1">
                <a:latin typeface="Calibri" panose="020F0502020204030204" pitchFamily="34" charset="0"/>
                <a:cs typeface="Calibri" panose="020F0502020204030204" pitchFamily="34" charset="0"/>
              </a:rPr>
              <a:t>permite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cuando</a:t>
            </a:r>
            <a:r>
              <a:rPr lang="en-US" altLang="es-ES" dirty="0">
                <a:latin typeface="Calibri" panose="020F0502020204030204" pitchFamily="34" charset="0"/>
                <a:cs typeface="Calibri" panose="020F0502020204030204" pitchFamily="34" charset="0"/>
              </a:rPr>
              <a:t> son </a:t>
            </a:r>
            <a:r>
              <a:rPr lang="en-US" altLang="es-ES" dirty="0" err="1">
                <a:latin typeface="Calibri" panose="020F0502020204030204" pitchFamily="34" charset="0"/>
                <a:cs typeface="Calibri" panose="020F0502020204030204" pitchFamily="34" charset="0"/>
              </a:rPr>
              <a:t>más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productivos</a:t>
            </a:r>
            <a:r>
              <a:rPr lang="en-US" altLang="es-ES" dirty="0">
                <a:latin typeface="Calibri" panose="020F0502020204030204" pitchFamily="34" charset="0"/>
                <a:cs typeface="Calibri" panose="020F0502020204030204" pitchFamily="34" charset="0"/>
              </a:rPr>
              <a:t>. Al final, </a:t>
            </a:r>
            <a:r>
              <a:rPr lang="en-US" altLang="es-ES" dirty="0" err="1">
                <a:latin typeface="Calibri" panose="020F0502020204030204" pitchFamily="34" charset="0"/>
                <a:cs typeface="Calibri" panose="020F0502020204030204" pitchFamily="34" charset="0"/>
              </a:rPr>
              <a:t>tener</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horario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hace</a:t>
            </a:r>
            <a:r>
              <a:rPr lang="en-US" altLang="es-ES" dirty="0">
                <a:latin typeface="Calibri" panose="020F0502020204030204" pitchFamily="34" charset="0"/>
                <a:cs typeface="Calibri" panose="020F0502020204030204" pitchFamily="34" charset="0"/>
              </a:rPr>
              <a:t> que </a:t>
            </a:r>
            <a:r>
              <a:rPr lang="en-US" altLang="es-ES" dirty="0" err="1">
                <a:latin typeface="Calibri" panose="020F0502020204030204" pitchFamily="34" charset="0"/>
                <a:cs typeface="Calibri" panose="020F0502020204030204" pitchFamily="34" charset="0"/>
              </a:rPr>
              <a:t>mantener</a:t>
            </a:r>
            <a:r>
              <a:rPr lang="en-US" altLang="es-ES" dirty="0">
                <a:latin typeface="Calibri" panose="020F0502020204030204" pitchFamily="34" charset="0"/>
                <a:cs typeface="Calibri" panose="020F0502020204030204" pitchFamily="34" charset="0"/>
              </a:rPr>
              <a:t> un </a:t>
            </a:r>
            <a:r>
              <a:rPr lang="en-US" altLang="es-ES" dirty="0" err="1">
                <a:latin typeface="Calibri" panose="020F0502020204030204" pitchFamily="34" charset="0"/>
                <a:cs typeface="Calibri" panose="020F0502020204030204" pitchFamily="34" charset="0"/>
              </a:rPr>
              <a:t>equilibrio</a:t>
            </a:r>
            <a:r>
              <a:rPr lang="en-US" altLang="es-ES" dirty="0">
                <a:latin typeface="Calibri" panose="020F0502020204030204" pitchFamily="34" charset="0"/>
                <a:cs typeface="Calibri" panose="020F0502020204030204" pitchFamily="34" charset="0"/>
              </a:rPr>
              <a:t> entre la </a:t>
            </a:r>
            <a:r>
              <a:rPr lang="en-US" altLang="es-ES" dirty="0" err="1">
                <a:latin typeface="Calibri" panose="020F0502020204030204" pitchFamily="34" charset="0"/>
                <a:cs typeface="Calibri" panose="020F0502020204030204" pitchFamily="34" charset="0"/>
              </a:rPr>
              <a:t>vida</a:t>
            </a:r>
            <a:r>
              <a:rPr lang="en-US" altLang="es-ES" dirty="0">
                <a:latin typeface="Calibri" panose="020F0502020204030204" pitchFamily="34" charset="0"/>
                <a:cs typeface="Calibri" panose="020F0502020204030204" pitchFamily="34" charset="0"/>
              </a:rPr>
              <a:t> personal sea </a:t>
            </a:r>
            <a:r>
              <a:rPr lang="en-US" altLang="es-ES" dirty="0" err="1">
                <a:latin typeface="Calibri" panose="020F0502020204030204" pitchFamily="34" charset="0"/>
                <a:cs typeface="Calibri" panose="020F0502020204030204" pitchFamily="34" charset="0"/>
              </a:rPr>
              <a:t>más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factible</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hlinkClick r:id="rId2"/>
            </a:endParaRPr>
          </a:p>
          <a:p>
            <a:pPr marL="285750" indent="-285750" algn="just">
              <a:buFont typeface="Arial" panose="020B0604020202020204" pitchFamily="34" charset="0"/>
              <a:buChar char="•"/>
              <a:defRPr/>
            </a:pPr>
            <a:r>
              <a:rPr lang="en-US" dirty="0" err="1">
                <a:latin typeface="Calibri" panose="020F0502020204030204" pitchFamily="34" charset="0"/>
                <a:cs typeface="Calibri" panose="020F0502020204030204" pitchFamily="34" charset="0"/>
              </a:rPr>
              <a:t>Aplicación</a:t>
            </a:r>
            <a:r>
              <a:rPr lang="en-US" dirty="0">
                <a:latin typeface="Calibri" panose="020F0502020204030204" pitchFamily="34" charset="0"/>
                <a:cs typeface="Calibri" panose="020F0502020204030204" pitchFamily="34" charset="0"/>
              </a:rPr>
              <a:t> de </a:t>
            </a:r>
            <a:r>
              <a:rPr lang="en-US" dirty="0" err="1">
                <a:latin typeface="Calibri" panose="020F0502020204030204" pitchFamily="34" charset="0"/>
                <a:cs typeface="Calibri" panose="020F0502020204030204" pitchFamily="34" charset="0"/>
              </a:rPr>
              <a:t>programación</a:t>
            </a:r>
            <a:r>
              <a:rPr lang="en-US" dirty="0">
                <a:latin typeface="Calibri" panose="020F0502020204030204" pitchFamily="34" charset="0"/>
                <a:cs typeface="Calibri" panose="020F0502020204030204" pitchFamily="34" charset="0"/>
              </a:rPr>
              <a:t> intuitive para </a:t>
            </a:r>
            <a:r>
              <a:rPr lang="en-US" dirty="0" err="1">
                <a:latin typeface="Calibri" panose="020F0502020204030204" pitchFamily="34" charset="0"/>
                <a:cs typeface="Calibri" panose="020F0502020204030204" pitchFamily="34" charset="0"/>
              </a:rPr>
              <a:t>empleados</a:t>
            </a:r>
            <a:r>
              <a:rPr lang="en-US" dirty="0">
                <a:latin typeface="Calibri" panose="020F0502020204030204" pitchFamily="34" charset="0"/>
                <a:cs typeface="Calibri" panose="020F0502020204030204" pitchFamily="34" charset="0"/>
              </a:rPr>
              <a:t> sin </a:t>
            </a:r>
            <a:r>
              <a:rPr lang="en-US" dirty="0" err="1">
                <a:latin typeface="Calibri" panose="020F0502020204030204" pitchFamily="34" charset="0"/>
                <a:cs typeface="Calibri" panose="020F0502020204030204" pitchFamily="34" charset="0"/>
              </a:rPr>
              <a:t>escritorio</a:t>
            </a:r>
            <a:endParaRPr lang="en-US" dirty="0">
              <a:latin typeface="Calibri" panose="020F0502020204030204" pitchFamily="34" charset="0"/>
              <a:cs typeface="Calibri" panose="020F0502020204030204" pitchFamily="34" charset="0"/>
            </a:endParaRPr>
          </a:p>
          <a:p>
            <a:pPr algn="just">
              <a:defRPr/>
            </a:pPr>
            <a:r>
              <a:rPr lang="en-US" altLang="es-ES" dirty="0">
                <a:latin typeface="Calibri" panose="020F0502020204030204" pitchFamily="34" charset="0"/>
                <a:cs typeface="Calibri" panose="020F0502020204030204" pitchFamily="34" charset="0"/>
                <a:hlinkClick r:id="rId2"/>
              </a:rPr>
              <a:t>https://www.youtube.com/watch?v=dBtbzfALQWY&amp;ab_channel=Connecteam</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6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961999"/>
            <a:ext cx="98604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1.3: Mantener la constancia</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45418"/>
            <a:ext cx="980142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1.3.2.: </a:t>
            </a:r>
            <a:r>
              <a:rPr lang="en-US" sz="2200" spc="50" dirty="0" err="1">
                <a:latin typeface="+mj-lt"/>
                <a:cs typeface="Tahoma"/>
              </a:rPr>
              <a:t>Consejos</a:t>
            </a:r>
            <a:r>
              <a:rPr lang="en-US" sz="2200" spc="50" dirty="0">
                <a:latin typeface="+mj-lt"/>
                <a:cs typeface="Tahoma"/>
              </a:rPr>
              <a:t> para </a:t>
            </a:r>
            <a:r>
              <a:rPr lang="en-US" sz="2200" spc="50" dirty="0" err="1">
                <a:latin typeface="+mj-lt"/>
                <a:cs typeface="Tahoma"/>
              </a:rPr>
              <a:t>construir</a:t>
            </a:r>
            <a:r>
              <a:rPr lang="en-US" sz="2200" spc="50" dirty="0">
                <a:latin typeface="+mj-lt"/>
                <a:cs typeface="Tahoma"/>
              </a:rPr>
              <a:t> un </a:t>
            </a:r>
            <a:r>
              <a:rPr lang="en-US" sz="2200" spc="50" dirty="0" err="1">
                <a:latin typeface="+mj-lt"/>
                <a:cs typeface="Tahoma"/>
              </a:rPr>
              <a:t>horario</a:t>
            </a:r>
            <a:r>
              <a:rPr lang="en-US" sz="2200" spc="50" dirty="0">
                <a:latin typeface="+mj-lt"/>
                <a:cs typeface="Tahoma"/>
              </a:rPr>
              <a:t> personal </a:t>
            </a:r>
            <a:r>
              <a:rPr lang="en-US" sz="2200" spc="50" dirty="0" err="1">
                <a:latin typeface="+mj-lt"/>
                <a:cs typeface="Tahoma"/>
              </a:rPr>
              <a:t>coherente</a:t>
            </a:r>
            <a:endParaRPr sz="2200" dirty="0">
              <a:latin typeface="+mj-lt"/>
              <a:cs typeface="Tahoma"/>
            </a:endParaRPr>
          </a:p>
        </p:txBody>
      </p:sp>
      <p:sp>
        <p:nvSpPr>
          <p:cNvPr id="4" name="Rectángulo 3"/>
          <p:cNvSpPr/>
          <p:nvPr/>
        </p:nvSpPr>
        <p:spPr>
          <a:xfrm>
            <a:off x="648490" y="1950105"/>
            <a:ext cx="11165954" cy="2808461"/>
          </a:xfrm>
          <a:prstGeom prst="rect">
            <a:avLst/>
          </a:prstGeom>
        </p:spPr>
        <p:txBody>
          <a:bodyPr wrap="square">
            <a:spAutoFit/>
          </a:bodyPr>
          <a:lstStyle/>
          <a:p>
            <a:pPr algn="just">
              <a:defRPr/>
            </a:pPr>
            <a:endParaRPr lang="en-US" altLang="es-ES" sz="105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Determina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necesidades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Usa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información</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identificar</a:t>
            </a:r>
            <a:r>
              <a:rPr lang="en-US" altLang="es-ES" dirty="0">
                <a:latin typeface="Calibri" panose="020F0502020204030204" pitchFamily="34" charset="0"/>
                <a:cs typeface="Calibri" panose="020F0502020204030204" pitchFamily="34" charset="0"/>
              </a:rPr>
              <a:t> las horas de </a:t>
            </a:r>
            <a:r>
              <a:rPr lang="en-US" altLang="es-ES" dirty="0" err="1">
                <a:latin typeface="Calibri" panose="020F0502020204030204" pitchFamily="34" charset="0"/>
                <a:cs typeface="Calibri" panose="020F0502020204030204" pitchFamily="34" charset="0"/>
              </a:rPr>
              <a:t>funcionamiento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empresa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horarios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etc</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Reconoce</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anota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cuándo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eres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más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productivo</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Programa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para las </a:t>
            </a:r>
            <a:r>
              <a:rPr lang="en-US" altLang="es-ES" dirty="0" err="1">
                <a:latin typeface="Calibri" panose="020F0502020204030204" pitchFamily="34" charset="0"/>
                <a:cs typeface="Calibri" panose="020F0502020204030204" pitchFamily="34" charset="0"/>
              </a:rPr>
              <a:t>pausas</a:t>
            </a:r>
            <a:r>
              <a:rPr lang="en-US" altLang="es-ES" dirty="0">
                <a:latin typeface="Calibri" panose="020F0502020204030204" pitchFamily="34" charset="0"/>
                <a:cs typeface="Calibri" panose="020F0502020204030204" pitchFamily="34" charset="0"/>
              </a:rPr>
              <a:t> y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tiempo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concentración</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Una </a:t>
            </a:r>
            <a:r>
              <a:rPr lang="en-US" altLang="es-ES" dirty="0" err="1">
                <a:latin typeface="Calibri" panose="020F0502020204030204" pitchFamily="34" charset="0"/>
                <a:cs typeface="Calibri" panose="020F0502020204030204" pitchFamily="34" charset="0"/>
              </a:rPr>
              <a:t>vez</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creado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horario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compártelo</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compañeros</a:t>
            </a:r>
            <a:r>
              <a:rPr lang="en-US" altLang="es-ES" dirty="0">
                <a:latin typeface="Calibri" panose="020F0502020204030204" pitchFamily="34" charset="0"/>
                <a:cs typeface="Calibri" panose="020F0502020204030204" pitchFamily="34" charset="0"/>
              </a:rPr>
              <a:t> para que </a:t>
            </a:r>
            <a:r>
              <a:rPr lang="en-US" altLang="es-ES" dirty="0" err="1">
                <a:latin typeface="Calibri" panose="020F0502020204030204" pitchFamily="34" charset="0"/>
                <a:cs typeface="Calibri" panose="020F0502020204030204" pitchFamily="34" charset="0"/>
              </a:rPr>
              <a:t>estén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informados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tus</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horarios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trabajo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ejemplo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usando</a:t>
            </a:r>
            <a:r>
              <a:rPr lang="en-US" altLang="es-ES" dirty="0">
                <a:latin typeface="Calibri" panose="020F0502020204030204" pitchFamily="34" charset="0"/>
                <a:cs typeface="Calibri" panose="020F0502020204030204" pitchFamily="34" charset="0"/>
              </a:rPr>
              <a:t> un software para </a:t>
            </a:r>
            <a:r>
              <a:rPr lang="en-US" altLang="es-ES" dirty="0" err="1">
                <a:latin typeface="Calibri" panose="020F0502020204030204" pitchFamily="34" charset="0"/>
                <a:cs typeface="Calibri" panose="020F0502020204030204" pitchFamily="34" charset="0"/>
              </a:rPr>
              <a:t>programarlo</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Se </a:t>
            </a:r>
            <a:r>
              <a:rPr lang="en-US" altLang="es-ES" dirty="0" err="1">
                <a:latin typeface="Calibri" panose="020F0502020204030204" pitchFamily="34" charset="0"/>
                <a:cs typeface="Calibri" panose="020F0502020204030204" pitchFamily="34" charset="0"/>
              </a:rPr>
              <a:t>sugiere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tener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preparados</a:t>
            </a:r>
            <a:r>
              <a:rPr lang="en-US" altLang="es-ES" dirty="0">
                <a:latin typeface="Calibri" panose="020F0502020204030204" pitchFamily="34" charset="0"/>
                <a:cs typeface="Calibri" panose="020F0502020204030204" pitchFamily="34" charset="0"/>
              </a:rPr>
              <a:t> planes de </a:t>
            </a:r>
            <a:r>
              <a:rPr lang="en-US" altLang="es-ES" dirty="0" err="1">
                <a:latin typeface="Calibri" panose="020F0502020204030204" pitchFamily="34" charset="0"/>
                <a:cs typeface="Calibri" panose="020F0502020204030204" pitchFamily="34" charset="0"/>
              </a:rPr>
              <a:t>respaldo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caso</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necesidad</a:t>
            </a:r>
            <a:r>
              <a:rPr lang="en-US" altLang="es-ES" dirty="0">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58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40534"/>
            <a:ext cx="1116595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4: Necesidades de clientes y empleados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691215"/>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1.4.1.: Construir un horario de trabajo en función de las necesidades de clientes y empleados</a:t>
            </a:r>
            <a:endParaRPr sz="2200" dirty="0">
              <a:latin typeface="+mj-lt"/>
              <a:cs typeface="Tahoma"/>
            </a:endParaRPr>
          </a:p>
        </p:txBody>
      </p:sp>
      <p:sp>
        <p:nvSpPr>
          <p:cNvPr id="4" name="Rectángulo 3"/>
          <p:cNvSpPr/>
          <p:nvPr/>
        </p:nvSpPr>
        <p:spPr>
          <a:xfrm>
            <a:off x="513023" y="2437098"/>
            <a:ext cx="11165954" cy="4154984"/>
          </a:xfrm>
          <a:prstGeom prst="rect">
            <a:avLst/>
          </a:prstGeom>
        </p:spPr>
        <p:txBody>
          <a:bodyPr wrap="square">
            <a:spAutoFit/>
          </a:bodyPr>
          <a:lstStyle/>
          <a:p>
            <a:pPr algn="just">
              <a:defRPr/>
            </a:pPr>
            <a:r>
              <a:rPr lang="en-US" altLang="es-ES" dirty="0" err="1">
                <a:latin typeface="Calibri" panose="020F0502020204030204" pitchFamily="34" charset="0"/>
                <a:cs typeface="Calibri" panose="020F0502020204030204" pitchFamily="34" charset="0"/>
              </a:rPr>
              <a:t>Consejos</a:t>
            </a:r>
            <a:r>
              <a:rPr lang="en-US" altLang="es-ES" dirty="0">
                <a:latin typeface="Calibri" panose="020F0502020204030204" pitchFamily="34" charset="0"/>
                <a:cs typeface="Calibri" panose="020F0502020204030204" pitchFamily="34" charset="0"/>
              </a:rPr>
              <a:t> para </a:t>
            </a:r>
            <a:r>
              <a:rPr lang="en-US" altLang="es-ES" dirty="0" err="1">
                <a:latin typeface="Calibri" panose="020F0502020204030204" pitchFamily="34" charset="0"/>
                <a:cs typeface="Calibri" panose="020F0502020204030204" pitchFamily="34" charset="0"/>
              </a:rPr>
              <a:t>identificar</a:t>
            </a:r>
            <a:r>
              <a:rPr lang="en-US" altLang="es-ES" dirty="0">
                <a:latin typeface="Calibri" panose="020F0502020204030204" pitchFamily="34" charset="0"/>
                <a:cs typeface="Calibri" panose="020F0502020204030204" pitchFamily="34" charset="0"/>
              </a:rPr>
              <a:t> las </a:t>
            </a:r>
            <a:r>
              <a:rPr lang="en-US" altLang="es-ES" dirty="0" err="1">
                <a:latin typeface="Calibri" panose="020F0502020204030204" pitchFamily="34" charset="0"/>
                <a:cs typeface="Calibri" panose="020F0502020204030204" pitchFamily="34" charset="0"/>
              </a:rPr>
              <a:t>necesidades</a:t>
            </a:r>
            <a:r>
              <a:rPr lang="en-US" altLang="es-ES" dirty="0">
                <a:latin typeface="Calibri" panose="020F0502020204030204" pitchFamily="34" charset="0"/>
                <a:cs typeface="Calibri" panose="020F0502020204030204" pitchFamily="34" charset="0"/>
              </a:rPr>
              <a:t> de </a:t>
            </a:r>
            <a:r>
              <a:rPr lang="en-US" altLang="es-ES" dirty="0" err="1">
                <a:latin typeface="Calibri" panose="020F0502020204030204" pitchFamily="34" charset="0"/>
                <a:cs typeface="Calibri" panose="020F0502020204030204" pitchFamily="34" charset="0"/>
              </a:rPr>
              <a:t>los</a:t>
            </a:r>
            <a:r>
              <a:rPr lang="en-US" altLang="es-ES" dirty="0">
                <a:latin typeface="Calibri" panose="020F0502020204030204" pitchFamily="34" charset="0"/>
                <a:cs typeface="Calibri" panose="020F0502020204030204" pitchFamily="34" charset="0"/>
              </a:rPr>
              <a:t> clients y </a:t>
            </a:r>
            <a:r>
              <a:rPr lang="en-US" altLang="es-ES" dirty="0" err="1">
                <a:latin typeface="Calibri" panose="020F0502020204030204" pitchFamily="34" charset="0"/>
                <a:cs typeface="Calibri" panose="020F0502020204030204" pitchFamily="34" charset="0"/>
              </a:rPr>
              <a:t>trabajar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en</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ellas</a:t>
            </a:r>
            <a:r>
              <a:rPr lang="en-US" altLang="es-ES" dirty="0">
                <a:latin typeface="Calibri" panose="020F0502020204030204" pitchFamily="34" charset="0"/>
                <a:cs typeface="Calibri" panose="020F0502020204030204" pitchFamily="34" charset="0"/>
              </a:rPr>
              <a:t>:</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b="1" dirty="0" err="1">
                <a:latin typeface="Calibri" panose="020F0502020204030204" pitchFamily="34" charset="0"/>
                <a:cs typeface="Calibri" panose="020F0502020204030204" pitchFamily="34" charset="0"/>
              </a:rPr>
              <a:t>Seguimiento</a:t>
            </a:r>
            <a:r>
              <a:rPr lang="en-US" altLang="es-ES" b="1" dirty="0">
                <a:latin typeface="Calibri" panose="020F0502020204030204" pitchFamily="34" charset="0"/>
                <a:cs typeface="Calibri" panose="020F0502020204030204" pitchFamily="34" charset="0"/>
              </a:rPr>
              <a:t> de las opinions de </a:t>
            </a:r>
            <a:r>
              <a:rPr lang="en-US" altLang="es-ES" b="1" dirty="0" err="1">
                <a:latin typeface="Calibri" panose="020F0502020204030204" pitchFamily="34" charset="0"/>
                <a:cs typeface="Calibri" panose="020F0502020204030204" pitchFamily="34" charset="0"/>
              </a:rPr>
              <a:t>los</a:t>
            </a:r>
            <a:r>
              <a:rPr lang="en-US" altLang="es-ES" b="1" dirty="0">
                <a:latin typeface="Calibri" panose="020F0502020204030204" pitchFamily="34" charset="0"/>
                <a:cs typeface="Calibri" panose="020F0502020204030204" pitchFamily="34" charset="0"/>
              </a:rPr>
              <a:t> </a:t>
            </a:r>
            <a:r>
              <a:rPr lang="en-US" altLang="es-ES" b="1" dirty="0" err="1">
                <a:latin typeface="Calibri" panose="020F0502020204030204" pitchFamily="34" charset="0"/>
                <a:cs typeface="Calibri" panose="020F0502020204030204" pitchFamily="34" charset="0"/>
              </a:rPr>
              <a:t>clientes</a:t>
            </a:r>
            <a:r>
              <a:rPr lang="en-US" altLang="es-ES"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Las redes sociales, los foros públicos y los sitios web son posibles espacios para que los clientes presenten sus opiniones y experiencias sobre los productos y servicios de la empresa (positivas o negativas). </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b="1" dirty="0" err="1">
                <a:latin typeface="Calibri" panose="020F0502020204030204" pitchFamily="34" charset="0"/>
                <a:cs typeface="Calibri" panose="020F0502020204030204" pitchFamily="34" charset="0"/>
              </a:rPr>
              <a:t>Centralizar</a:t>
            </a:r>
            <a:r>
              <a:rPr lang="en-US" altLang="es-ES" b="1" dirty="0">
                <a:latin typeface="Calibri" panose="020F0502020204030204" pitchFamily="34" charset="0"/>
                <a:cs typeface="Calibri" panose="020F0502020204030204" pitchFamily="34" charset="0"/>
              </a:rPr>
              <a:t> </a:t>
            </a:r>
            <a:r>
              <a:rPr lang="en-US" altLang="es-ES" b="1" dirty="0" err="1">
                <a:latin typeface="Calibri" panose="020F0502020204030204" pitchFamily="34" charset="0"/>
                <a:cs typeface="Calibri" panose="020F0502020204030204" pitchFamily="34" charset="0"/>
              </a:rPr>
              <a:t>los</a:t>
            </a:r>
            <a:r>
              <a:rPr lang="en-US" altLang="es-ES" b="1" dirty="0">
                <a:latin typeface="Calibri" panose="020F0502020204030204" pitchFamily="34" charset="0"/>
                <a:cs typeface="Calibri" panose="020F0502020204030204" pitchFamily="34" charset="0"/>
              </a:rPr>
              <a:t> </a:t>
            </a:r>
            <a:r>
              <a:rPr lang="en-US" altLang="es-ES" b="1" dirty="0" err="1">
                <a:latin typeface="Calibri" panose="020F0502020204030204" pitchFamily="34" charset="0"/>
                <a:cs typeface="Calibri" panose="020F0502020204030204" pitchFamily="34" charset="0"/>
              </a:rPr>
              <a:t>datos</a:t>
            </a:r>
            <a:r>
              <a:rPr lang="en-US" altLang="es-ES" b="1" dirty="0">
                <a:latin typeface="Calibri" panose="020F0502020204030204" pitchFamily="34" charset="0"/>
                <a:cs typeface="Calibri" panose="020F0502020204030204" pitchFamily="34" charset="0"/>
              </a:rPr>
              <a:t> de </a:t>
            </a:r>
            <a:r>
              <a:rPr lang="en-US" altLang="es-ES" b="1" dirty="0" err="1">
                <a:latin typeface="Calibri" panose="020F0502020204030204" pitchFamily="34" charset="0"/>
                <a:cs typeface="Calibri" panose="020F0502020204030204" pitchFamily="34" charset="0"/>
              </a:rPr>
              <a:t>los</a:t>
            </a:r>
            <a:r>
              <a:rPr lang="en-US" altLang="es-ES" b="1" dirty="0">
                <a:latin typeface="Calibri" panose="020F0502020204030204" pitchFamily="34" charset="0"/>
                <a:cs typeface="Calibri" panose="020F0502020204030204" pitchFamily="34" charset="0"/>
              </a:rPr>
              <a:t> </a:t>
            </a:r>
            <a:r>
              <a:rPr lang="en-US" altLang="es-ES" b="1" dirty="0" err="1">
                <a:latin typeface="Calibri" panose="020F0502020204030204" pitchFamily="34" charset="0"/>
                <a:cs typeface="Calibri" panose="020F0502020204030204" pitchFamily="34" charset="0"/>
              </a:rPr>
              <a:t>clientes</a:t>
            </a:r>
            <a:r>
              <a:rPr lang="en-US" altLang="es-ES"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Una herramienta de gestión de las relaciones con los clientes puede ayudarte a atender las necesidades de los clientes y a aumentar la rapidez y la eficacia en la tramitación de las solicitudes de asistencia de los clientes.</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b="1" dirty="0" err="1">
                <a:latin typeface="Calibri" panose="020F0502020204030204" pitchFamily="34" charset="0"/>
                <a:cs typeface="Calibri" panose="020F0502020204030204" pitchFamily="34" charset="0"/>
              </a:rPr>
              <a:t>Optimizar</a:t>
            </a:r>
            <a:r>
              <a:rPr lang="en-US" altLang="es-ES" b="1" dirty="0">
                <a:latin typeface="Calibri" panose="020F0502020204030204" pitchFamily="34" charset="0"/>
                <a:cs typeface="Calibri" panose="020F0502020204030204" pitchFamily="34" charset="0"/>
              </a:rPr>
              <a:t> la </a:t>
            </a:r>
            <a:r>
              <a:rPr lang="en-US" altLang="es-ES" b="1" dirty="0" err="1">
                <a:latin typeface="Calibri" panose="020F0502020204030204" pitchFamily="34" charset="0"/>
                <a:cs typeface="Calibri" panose="020F0502020204030204" pitchFamily="34" charset="0"/>
              </a:rPr>
              <a:t>experiencia</a:t>
            </a:r>
            <a:r>
              <a:rPr lang="en-US" altLang="es-ES" b="1" dirty="0">
                <a:latin typeface="Calibri" panose="020F0502020204030204" pitchFamily="34" charset="0"/>
                <a:cs typeface="Calibri" panose="020F0502020204030204" pitchFamily="34" charset="0"/>
              </a:rPr>
              <a:t> del </a:t>
            </a:r>
            <a:r>
              <a:rPr lang="en-US" altLang="es-ES" b="1" dirty="0" err="1">
                <a:latin typeface="Calibri" panose="020F0502020204030204" pitchFamily="34" charset="0"/>
                <a:cs typeface="Calibri" panose="020F0502020204030204" pitchFamily="34" charset="0"/>
              </a:rPr>
              <a:t>cliente</a:t>
            </a:r>
            <a:r>
              <a:rPr lang="en-US" altLang="es-ES" dirty="0">
                <a:latin typeface="Calibri" panose="020F0502020204030204" pitchFamily="34" charset="0"/>
                <a:cs typeface="Calibri" panose="020F0502020204030204" pitchFamily="34" charset="0"/>
              </a:rPr>
              <a:t>. </a:t>
            </a:r>
            <a:r>
              <a:rPr lang="es-ES" altLang="es-ES" dirty="0">
                <a:latin typeface="Calibri" panose="020F0502020204030204" pitchFamily="34" charset="0"/>
                <a:cs typeface="Calibri" panose="020F0502020204030204" pitchFamily="34" charset="0"/>
              </a:rPr>
              <a:t>Identificar las preferencias personales de los clientes le ayuda a proporcionar una asistencia personalizada (por ejemplo, un cliente recibirá ofertas y comunicaciones en función de sus "me gusta" de </a:t>
            </a:r>
            <a:r>
              <a:rPr lang="es-ES" altLang="es-ES" dirty="0" err="1">
                <a:latin typeface="Calibri" panose="020F0502020204030204" pitchFamily="34" charset="0"/>
                <a:cs typeface="Calibri" panose="020F0502020204030204" pitchFamily="34" charset="0"/>
              </a:rPr>
              <a:t>FaceBook</a:t>
            </a:r>
            <a:r>
              <a:rPr lang="es-ES"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rPr>
              <a:t> </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2333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1443</Words>
  <Application>Microsoft Office PowerPoint</Application>
  <PresentationFormat>Panorámica</PresentationFormat>
  <Paragraphs>147</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35</cp:revision>
  <dcterms:created xsi:type="dcterms:W3CDTF">2021-06-29T11:11:56Z</dcterms:created>
  <dcterms:modified xsi:type="dcterms:W3CDTF">2023-02-06T15:54:55Z</dcterms:modified>
</cp:coreProperties>
</file>