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58" r:id="rId4"/>
    <p:sldId id="306" r:id="rId5"/>
    <p:sldId id="303" r:id="rId6"/>
    <p:sldId id="302" r:id="rId7"/>
    <p:sldId id="304" r:id="rId8"/>
    <p:sldId id="305" r:id="rId9"/>
    <p:sldId id="307" r:id="rId10"/>
    <p:sldId id="308" r:id="rId11"/>
    <p:sldId id="309" r:id="rId12"/>
    <p:sldId id="273" r:id="rId13"/>
    <p:sldId id="265" r:id="rId14"/>
    <p:sldId id="274"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71900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endo.io/glossary/customer-feedbac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onvas.io/blog/customer-feedback-loo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entrepreneur.com/article/250378"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Focusing on Listening to Customers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1302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Use tools to gain customer feedback</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3.3.2: </a:t>
            </a:r>
            <a:r>
              <a:rPr lang="en-US" sz="2200" spc="50" dirty="0">
                <a:latin typeface="+mj-lt"/>
                <a:cs typeface="Tahoma"/>
              </a:rPr>
              <a:t>Formal tools (primary data)</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There are a number of tools that are available to collect data</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1. Web-based: Some are freeware and others are ‘free’ up to a point.  Some of the most commonly applied tools to collect data include: </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Google Forms		-    </a:t>
            </a:r>
            <a:r>
              <a:rPr lang="en-US" altLang="es-ES" dirty="0" err="1">
                <a:latin typeface="Calibri" panose="020F0502020204030204" pitchFamily="34" charset="0"/>
                <a:cs typeface="Calibri" panose="020F0502020204030204" pitchFamily="34" charset="0"/>
              </a:rPr>
              <a:t>SurveyMonkey</a:t>
            </a:r>
            <a:r>
              <a:rPr lang="en-US" altLang="es-ES" dirty="0">
                <a:latin typeface="Calibri" panose="020F0502020204030204" pitchFamily="34" charset="0"/>
                <a:cs typeface="Calibri" panose="020F0502020204030204" pitchFamily="34" charset="0"/>
              </a:rPr>
              <a:t> 		-     Microsoft Forms	-    </a:t>
            </a:r>
            <a:r>
              <a:rPr lang="en-US" altLang="es-ES" dirty="0" err="1">
                <a:latin typeface="Calibri" panose="020F0502020204030204" pitchFamily="34" charset="0"/>
                <a:cs typeface="Calibri" panose="020F0502020204030204" pitchFamily="34" charset="0"/>
              </a:rPr>
              <a:t>Jotform</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Cognito</a:t>
            </a:r>
            <a:r>
              <a:rPr lang="en-US" altLang="es-ES" dirty="0">
                <a:latin typeface="Calibri" panose="020F0502020204030204" pitchFamily="34" charset="0"/>
                <a:cs typeface="Calibri" panose="020F0502020204030204" pitchFamily="34" charset="0"/>
              </a:rPr>
              <a:t> Forms		-    </a:t>
            </a:r>
            <a:r>
              <a:rPr lang="en-US" altLang="es-ES" dirty="0" err="1">
                <a:latin typeface="Calibri" panose="020F0502020204030204" pitchFamily="34" charset="0"/>
                <a:cs typeface="Calibri" panose="020F0502020204030204" pitchFamily="34" charset="0"/>
              </a:rPr>
              <a:t>HubSpot</a:t>
            </a:r>
            <a:r>
              <a:rPr lang="en-US" altLang="es-ES" dirty="0">
                <a:latin typeface="Calibri" panose="020F0502020204030204" pitchFamily="34" charset="0"/>
                <a:cs typeface="Calibri" panose="020F0502020204030204" pitchFamily="34" charset="0"/>
              </a:rPr>
              <a:t> Form Builder	-     </a:t>
            </a:r>
            <a:r>
              <a:rPr lang="en-US" altLang="es-ES" dirty="0" err="1">
                <a:latin typeface="Calibri" panose="020F0502020204030204" pitchFamily="34" charset="0"/>
                <a:cs typeface="Calibri" panose="020F0502020204030204" pitchFamily="34" charset="0"/>
              </a:rPr>
              <a:t>Zoho</a:t>
            </a:r>
            <a:r>
              <a:rPr lang="en-US" altLang="es-ES" dirty="0">
                <a:latin typeface="Calibri" panose="020F0502020204030204" pitchFamily="34" charset="0"/>
                <a:cs typeface="Calibri" panose="020F0502020204030204" pitchFamily="34" charset="0"/>
              </a:rPr>
              <a:t> Survey</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2. “In-person” based:</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dirty="0">
                <a:latin typeface="Calibri" panose="020F0502020204030204" pitchFamily="34" charset="0"/>
                <a:cs typeface="Calibri" panose="020F0502020204030204" pitchFamily="34" charset="0"/>
              </a:rPr>
              <a:t>Focus groups		-     Interviews		-     Observation </a:t>
            </a: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3888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1302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Use tools to gain customer feedback</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3.3.3: </a:t>
            </a:r>
            <a:r>
              <a:rPr lang="en-US" sz="2200" spc="50" dirty="0">
                <a:latin typeface="+mj-lt"/>
                <a:cs typeface="Tahoma"/>
              </a:rPr>
              <a:t>Formal tools (raw / secondary data)</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Raw or secondary data is also available to gain customer feedback.  Some examples include:</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Tracking customer sales over time: </a:t>
            </a:r>
          </a:p>
          <a:p>
            <a:pPr marL="742950" lvl="1" indent="-285750">
              <a:buFontTx/>
              <a:buChar char="-"/>
              <a:defRPr/>
            </a:pPr>
            <a:r>
              <a:rPr lang="en-US" altLang="es-ES" dirty="0">
                <a:latin typeface="Calibri" panose="020F0502020204030204" pitchFamily="34" charset="0"/>
                <a:cs typeface="Calibri" panose="020F0502020204030204" pitchFamily="34" charset="0"/>
              </a:rPr>
              <a:t>in general across your customer base </a:t>
            </a:r>
          </a:p>
          <a:p>
            <a:pPr marL="742950" lvl="1" indent="-285750">
              <a:buFontTx/>
              <a:buChar char="-"/>
              <a:defRPr/>
            </a:pPr>
            <a:r>
              <a:rPr lang="en-US" altLang="es-ES" dirty="0">
                <a:latin typeface="Calibri" panose="020F0502020204030204" pitchFamily="34" charset="0"/>
                <a:cs typeface="Calibri" panose="020F0502020204030204" pitchFamily="34" charset="0"/>
              </a:rPr>
              <a:t>for specific customers</a:t>
            </a:r>
          </a:p>
          <a:p>
            <a:pPr marL="285750" indent="-285750">
              <a:buFontTx/>
              <a:buChar char="-"/>
              <a:defRPr/>
            </a:pPr>
            <a:r>
              <a:rPr lang="en-US" altLang="es-ES" dirty="0">
                <a:latin typeface="Calibri" panose="020F0502020204030204" pitchFamily="34" charset="0"/>
                <a:cs typeface="Calibri" panose="020F0502020204030204" pitchFamily="34" charset="0"/>
              </a:rPr>
              <a:t>Social media and blogs where customers and non-customers discuss issues related to our products / services</a:t>
            </a:r>
          </a:p>
          <a:p>
            <a:pPr marL="285750" indent="-285750">
              <a:buFontTx/>
              <a:buChar char="-"/>
              <a:defRPr/>
            </a:pPr>
            <a:r>
              <a:rPr lang="en-US" altLang="es-ES" dirty="0">
                <a:latin typeface="Calibri" panose="020F0502020204030204" pitchFamily="34" charset="0"/>
                <a:cs typeface="Calibri" panose="020F0502020204030204" pitchFamily="34" charset="0"/>
              </a:rPr>
              <a:t>Industry level data that is publically available for analysis</a:t>
            </a:r>
          </a:p>
          <a:p>
            <a:pPr marL="285750" indent="-285750">
              <a:buFontTx/>
              <a:buChar char="-"/>
              <a:defRPr/>
            </a:pPr>
            <a:r>
              <a:rPr lang="en-US" altLang="es-ES" dirty="0">
                <a:latin typeface="Calibri" panose="020F0502020204030204" pitchFamily="34" charset="0"/>
                <a:cs typeface="Calibri" panose="020F0502020204030204" pitchFamily="34" charset="0"/>
              </a:rPr>
              <a:t>Industry reports may be available, but many times are for a fee</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021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88561" y="3793498"/>
            <a:ext cx="1829006" cy="1220847"/>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Customers must be aware that we are listening and acting on their feedback</a:t>
            </a:r>
          </a:p>
        </p:txBody>
      </p:sp>
      <p:sp>
        <p:nvSpPr>
          <p:cNvPr id="53" name="Rectangle 52"/>
          <p:cNvSpPr/>
          <p:nvPr/>
        </p:nvSpPr>
        <p:spPr>
          <a:xfrm>
            <a:off x="5353151" y="3592428"/>
            <a:ext cx="1032078" cy="369332"/>
          </a:xfrm>
          <a:prstGeom prst="rect">
            <a:avLst/>
          </a:prstGeom>
        </p:spPr>
        <p:txBody>
          <a:bodyPr wrap="none">
            <a:spAutoFit/>
          </a:bodyPr>
          <a:lstStyle/>
          <a:p>
            <a:pPr algn="ctr"/>
            <a:r>
              <a:rPr lang="en-US" b="1" dirty="0">
                <a:ea typeface="Roboto" charset="0"/>
                <a:cs typeface="Poppins" pitchFamily="2" charset="77"/>
              </a:rPr>
              <a:t>Listening</a:t>
            </a:r>
          </a:p>
        </p:txBody>
      </p:sp>
      <p:sp>
        <p:nvSpPr>
          <p:cNvPr id="54" name="TextBox 53"/>
          <p:cNvSpPr txBox="1"/>
          <p:nvPr/>
        </p:nvSpPr>
        <p:spPr>
          <a:xfrm>
            <a:off x="6310255" y="2693642"/>
            <a:ext cx="1829006" cy="1220847"/>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Use the primary data tools available to collect reliable and valid data</a:t>
            </a:r>
          </a:p>
        </p:txBody>
      </p:sp>
      <p:sp>
        <p:nvSpPr>
          <p:cNvPr id="55" name="Rectangle 54"/>
          <p:cNvSpPr/>
          <p:nvPr/>
        </p:nvSpPr>
        <p:spPr>
          <a:xfrm>
            <a:off x="6897744" y="2375051"/>
            <a:ext cx="672878" cy="369332"/>
          </a:xfrm>
          <a:prstGeom prst="rect">
            <a:avLst/>
          </a:prstGeom>
        </p:spPr>
        <p:txBody>
          <a:bodyPr wrap="none">
            <a:spAutoFit/>
          </a:bodyPr>
          <a:lstStyle/>
          <a:p>
            <a:pPr algn="ctr"/>
            <a:r>
              <a:rPr lang="en-US" b="1" dirty="0">
                <a:ea typeface="Roboto" charset="0"/>
                <a:cs typeface="Poppins" pitchFamily="2" charset="77"/>
              </a:rPr>
              <a:t>Tools</a:t>
            </a:r>
          </a:p>
        </p:txBody>
      </p:sp>
      <p:sp>
        <p:nvSpPr>
          <p:cNvPr id="58" name="TextBox 57"/>
          <p:cNvSpPr txBox="1"/>
          <p:nvPr/>
        </p:nvSpPr>
        <p:spPr>
          <a:xfrm>
            <a:off x="3583218" y="2820117"/>
            <a:ext cx="1829006" cy="915572"/>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Customer feedback is a loop that must be closed to be effective</a:t>
            </a:r>
          </a:p>
        </p:txBody>
      </p:sp>
      <p:sp>
        <p:nvSpPr>
          <p:cNvPr id="59" name="Rectangle 58"/>
          <p:cNvSpPr/>
          <p:nvPr/>
        </p:nvSpPr>
        <p:spPr>
          <a:xfrm>
            <a:off x="4169761" y="2375051"/>
            <a:ext cx="652744" cy="369332"/>
          </a:xfrm>
          <a:prstGeom prst="rect">
            <a:avLst/>
          </a:prstGeom>
        </p:spPr>
        <p:txBody>
          <a:bodyPr wrap="none">
            <a:spAutoFit/>
          </a:bodyPr>
          <a:lstStyle/>
          <a:p>
            <a:pPr algn="ctr"/>
            <a:r>
              <a:rPr lang="en-US" b="1" dirty="0">
                <a:ea typeface="Roboto" charset="0"/>
                <a:cs typeface="Poppins" pitchFamily="2" charset="77"/>
              </a:rPr>
              <a:t>Loop</a:t>
            </a:r>
          </a:p>
        </p:txBody>
      </p:sp>
      <p:sp>
        <p:nvSpPr>
          <p:cNvPr id="60" name="TextBox 59"/>
          <p:cNvSpPr txBox="1"/>
          <p:nvPr/>
        </p:nvSpPr>
        <p:spPr>
          <a:xfrm>
            <a:off x="7519434" y="3922764"/>
            <a:ext cx="2079771" cy="954107"/>
          </a:xfrm>
          <a:prstGeom prst="rect">
            <a:avLst/>
          </a:prstGeom>
          <a:noFill/>
        </p:spPr>
        <p:txBody>
          <a:bodyPr wrap="square" rtlCol="0">
            <a:spAutoFit/>
          </a:bodyPr>
          <a:lstStyle/>
          <a:p>
            <a:pPr algn="ctr"/>
            <a:r>
              <a:rPr lang="en-US" sz="1400" dirty="0">
                <a:ea typeface="Lato Light" charset="0"/>
                <a:cs typeface="Poppins" pitchFamily="2" charset="77"/>
              </a:rPr>
              <a:t>Use the data at hand (sales data) or publicly available to understand customers</a:t>
            </a:r>
          </a:p>
        </p:txBody>
      </p:sp>
      <p:sp>
        <p:nvSpPr>
          <p:cNvPr id="62" name="TextBox 61"/>
          <p:cNvSpPr txBox="1"/>
          <p:nvPr/>
        </p:nvSpPr>
        <p:spPr>
          <a:xfrm>
            <a:off x="2241892" y="4228390"/>
            <a:ext cx="1829006" cy="656590"/>
          </a:xfrm>
          <a:prstGeom prst="rect">
            <a:avLst/>
          </a:prstGeom>
          <a:noFill/>
        </p:spPr>
        <p:txBody>
          <a:bodyPr wrap="square" rtlCol="0">
            <a:spAutoFit/>
          </a:bodyPr>
          <a:lstStyle/>
          <a:p>
            <a:pPr algn="ctr">
              <a:lnSpc>
                <a:spcPts val="2220"/>
              </a:lnSpc>
            </a:pPr>
            <a:r>
              <a:rPr lang="en-US" sz="1400" dirty="0">
                <a:ea typeface="Lato Light" charset="0"/>
                <a:cs typeface="Poppins" pitchFamily="2" charset="77"/>
              </a:rPr>
              <a:t>Not a one-off process but an ongoing one</a:t>
            </a:r>
          </a:p>
        </p:txBody>
      </p:sp>
      <p:sp>
        <p:nvSpPr>
          <p:cNvPr id="63" name="Rectangle 62"/>
          <p:cNvSpPr/>
          <p:nvPr/>
        </p:nvSpPr>
        <p:spPr>
          <a:xfrm>
            <a:off x="2612131" y="3783324"/>
            <a:ext cx="1085362" cy="369332"/>
          </a:xfrm>
          <a:prstGeom prst="rect">
            <a:avLst/>
          </a:prstGeom>
        </p:spPr>
        <p:txBody>
          <a:bodyPr wrap="none">
            <a:spAutoFit/>
          </a:bodyPr>
          <a:lstStyle/>
          <a:p>
            <a:pPr algn="ctr"/>
            <a:r>
              <a:rPr lang="en-US" b="1" dirty="0">
                <a:ea typeface="Roboto" charset="0"/>
                <a:cs typeface="Poppins" pitchFamily="2" charset="77"/>
              </a:rPr>
              <a:t>Feedback</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US" sz="4800" b="1" spc="-150" dirty="0"/>
              <a:t>Summing Up</a:t>
            </a:r>
          </a:p>
        </p:txBody>
      </p:sp>
      <p:sp>
        <p:nvSpPr>
          <p:cNvPr id="34" name="Rectangle 33"/>
          <p:cNvSpPr/>
          <p:nvPr/>
        </p:nvSpPr>
        <p:spPr>
          <a:xfrm>
            <a:off x="8242916" y="3560401"/>
            <a:ext cx="633955" cy="369332"/>
          </a:xfrm>
          <a:prstGeom prst="rect">
            <a:avLst/>
          </a:prstGeom>
        </p:spPr>
        <p:txBody>
          <a:bodyPr wrap="none">
            <a:spAutoFit/>
          </a:bodyPr>
          <a:lstStyle/>
          <a:p>
            <a:pPr algn="ctr"/>
            <a:r>
              <a:rPr lang="en-US" b="1" dirty="0">
                <a:ea typeface="Roboto" charset="0"/>
                <a:cs typeface="Poppins" pitchFamily="2" charset="77"/>
              </a:rPr>
              <a:t>Data</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SWOT Analysis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dirty="0">
                <a:ln>
                  <a:noFill/>
                </a:ln>
                <a:effectLst/>
                <a:uLnTx/>
                <a:uFillTx/>
                <a:latin typeface="+mj-lt"/>
                <a:ea typeface="+mn-ea"/>
                <a:cs typeface="Tahoma"/>
              </a:rPr>
              <a:t>SELF-EVALUATION</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a:t>Strengths:</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Weaknesses: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Opportunities:</a:t>
            </a:r>
          </a:p>
          <a:p>
            <a:r>
              <a:rPr lang="en-GB"/>
              <a:t>-</a:t>
            </a:r>
          </a:p>
          <a:p>
            <a:r>
              <a:rPr lang="en-GB"/>
              <a:t>-</a:t>
            </a:r>
            <a:endParaRPr lang="en-GB" dirty="0"/>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n-GB"/>
              <a:t>Threats: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a:t>Takeaway 1: Customer feedback is essential for short and long term development of the organization</a:t>
            </a:r>
          </a:p>
        </p:txBody>
      </p:sp>
      <p:sp>
        <p:nvSpPr>
          <p:cNvPr id="12" name="CuadroTexto 11"/>
          <p:cNvSpPr txBox="1"/>
          <p:nvPr/>
        </p:nvSpPr>
        <p:spPr>
          <a:xfrm>
            <a:off x="1615181" y="2905749"/>
            <a:ext cx="8420917" cy="923330"/>
          </a:xfrm>
          <a:prstGeom prst="rect">
            <a:avLst/>
          </a:prstGeom>
          <a:noFill/>
        </p:spPr>
        <p:txBody>
          <a:bodyPr wrap="square" rtlCol="0">
            <a:spAutoFit/>
          </a:bodyPr>
          <a:lstStyle/>
          <a:p>
            <a:r>
              <a:rPr lang="en-US" dirty="0"/>
              <a:t>Takeaway 2: Businesses must listen to their customers and demonstrate that they are listening</a:t>
            </a:r>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a:t>Takeaway 3: Feedback can come from formal and informally as well as from primary and secondary sources</a:t>
            </a:r>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Takeaway 4: There are a number of readily available tools that can be used to collect data BUT the development of analysis of the data collected must be undertaken carefully</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369332"/>
          </a:xfrm>
          <a:prstGeom prst="rect">
            <a:avLst/>
          </a:prstGeom>
          <a:noFill/>
        </p:spPr>
        <p:txBody>
          <a:bodyPr wrap="square" rtlCol="0">
            <a:spAutoFit/>
          </a:bodyPr>
          <a:lstStyle/>
          <a:p>
            <a:r>
              <a:rPr lang="en-US" dirty="0"/>
              <a:t>Objective</a:t>
            </a:r>
            <a:r>
              <a:rPr lang="es-ES" dirty="0"/>
              <a:t> 1: </a:t>
            </a:r>
            <a:r>
              <a:rPr lang="en-US" dirty="0"/>
              <a:t>Listen to customer feedback (verbal, non-verbal)</a:t>
            </a:r>
            <a:endParaRPr lang="en-GB" dirty="0"/>
          </a:p>
        </p:txBody>
      </p:sp>
      <p:sp>
        <p:nvSpPr>
          <p:cNvPr id="12" name="CuadroTexto 11"/>
          <p:cNvSpPr txBox="1"/>
          <p:nvPr/>
        </p:nvSpPr>
        <p:spPr>
          <a:xfrm>
            <a:off x="1615182" y="3530217"/>
            <a:ext cx="4490075" cy="369332"/>
          </a:xfrm>
          <a:prstGeom prst="rect">
            <a:avLst/>
          </a:prstGeom>
          <a:noFill/>
        </p:spPr>
        <p:txBody>
          <a:bodyPr wrap="none" rtlCol="0">
            <a:spAutoFit/>
          </a:bodyPr>
          <a:lstStyle/>
          <a:p>
            <a:r>
              <a:rPr lang="en-US" dirty="0"/>
              <a:t>Objective</a:t>
            </a:r>
            <a:r>
              <a:rPr lang="es-ES" dirty="0"/>
              <a:t> 2: </a:t>
            </a:r>
            <a:r>
              <a:rPr lang="en-US" dirty="0"/>
              <a:t>Show customers you are listening</a:t>
            </a:r>
            <a:endParaRPr lang="en-GB" dirty="0"/>
          </a:p>
        </p:txBody>
      </p:sp>
      <p:sp>
        <p:nvSpPr>
          <p:cNvPr id="13" name="CuadroTexto 12"/>
          <p:cNvSpPr txBox="1"/>
          <p:nvPr/>
        </p:nvSpPr>
        <p:spPr>
          <a:xfrm>
            <a:off x="1605565" y="4284374"/>
            <a:ext cx="4758867" cy="369332"/>
          </a:xfrm>
          <a:prstGeom prst="rect">
            <a:avLst/>
          </a:prstGeom>
          <a:noFill/>
        </p:spPr>
        <p:txBody>
          <a:bodyPr wrap="none" rtlCol="0">
            <a:spAutoFit/>
          </a:bodyPr>
          <a:lstStyle/>
          <a:p>
            <a:r>
              <a:rPr lang="en-US" dirty="0"/>
              <a:t>Objective</a:t>
            </a:r>
            <a:r>
              <a:rPr lang="es-ES" dirty="0"/>
              <a:t> 3: </a:t>
            </a:r>
            <a:r>
              <a:rPr lang="en-US" dirty="0"/>
              <a:t>Use</a:t>
            </a:r>
            <a:r>
              <a:rPr lang="es-ES" dirty="0"/>
              <a:t> </a:t>
            </a:r>
            <a:r>
              <a:rPr lang="en-US" dirty="0"/>
              <a:t>tools to gain customer feedback</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Listen to customer feedback</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3.1.1: </a:t>
            </a:r>
            <a:r>
              <a:rPr lang="en-US" sz="2200" spc="50" dirty="0">
                <a:latin typeface="+mj-lt"/>
                <a:cs typeface="Tahoma"/>
              </a:rPr>
              <a:t>What is customer feedback?</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585323"/>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The foundations: Customer feedback is ANY type of information we can get (informal or formal) in relation to their interactions or experiences with our product or service</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A lack of a feedback loop means we are not in tune with our customers and what is going well or not</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N.B.: Customer feedback is critical for feedback that is BOTH positive AND negative information to help us accentuate the good and mitigate and change the things that are not (or not longer) working for us</a:t>
            </a: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https://www.pendo.io/glossary/customer-feedback/</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Listen to customer feedback</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3.1.1: </a:t>
            </a:r>
            <a:r>
              <a:rPr lang="en-US" sz="2200" spc="50" dirty="0">
                <a:latin typeface="+mj-lt"/>
                <a:cs typeface="Tahoma"/>
              </a:rPr>
              <a:t>What is customer feedback?</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4714940" cy="2308324"/>
          </a:xfrm>
          <a:prstGeom prst="rect">
            <a:avLst/>
          </a:prstGeom>
        </p:spPr>
        <p:txBody>
          <a:bodyPr wrap="square">
            <a:spAutoFit/>
          </a:bodyPr>
          <a:lstStyle/>
          <a:p>
            <a:pPr>
              <a:defRPr/>
            </a:pPr>
            <a:r>
              <a:rPr lang="en-GB" altLang="es-ES" dirty="0">
                <a:latin typeface="Calibri" panose="020F0502020204030204" pitchFamily="34" charset="0"/>
                <a:cs typeface="Calibri" panose="020F0502020204030204" pitchFamily="34" charset="0"/>
              </a:rPr>
              <a:t>Customer feedback must be a dynamic process!!!</a:t>
            </a:r>
          </a:p>
          <a:p>
            <a:pPr>
              <a:defRPr/>
            </a:pP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en-GB" altLang="es-ES" dirty="0">
                <a:latin typeface="Calibri" panose="020F0502020204030204" pitchFamily="34" charset="0"/>
                <a:cs typeface="Calibri" panose="020F0502020204030204" pitchFamily="34" charset="0"/>
              </a:rPr>
              <a:t>Gather feedback</a:t>
            </a:r>
          </a:p>
          <a:p>
            <a:pPr marL="342900" indent="-342900">
              <a:buAutoNum type="arabicPeriod"/>
              <a:defRPr/>
            </a:pPr>
            <a:r>
              <a:rPr lang="en-GB" altLang="es-ES" dirty="0">
                <a:latin typeface="Calibri" panose="020F0502020204030204" pitchFamily="34" charset="0"/>
                <a:cs typeface="Calibri" panose="020F0502020204030204" pitchFamily="34" charset="0"/>
              </a:rPr>
              <a:t>Analyse and prioritise feedback</a:t>
            </a:r>
          </a:p>
          <a:p>
            <a:pPr marL="342900" indent="-342900">
              <a:buAutoNum type="arabicPeriod"/>
              <a:defRPr/>
            </a:pPr>
            <a:r>
              <a:rPr lang="en-GB" altLang="es-ES" dirty="0">
                <a:latin typeface="Calibri" panose="020F0502020204030204" pitchFamily="34" charset="0"/>
                <a:cs typeface="Calibri" panose="020F0502020204030204" pitchFamily="34" charset="0"/>
              </a:rPr>
              <a:t>Decide and take action</a:t>
            </a:r>
          </a:p>
          <a:p>
            <a:pPr marL="342900" indent="-342900">
              <a:buAutoNum type="arabicPeriod"/>
              <a:defRPr/>
            </a:pPr>
            <a:r>
              <a:rPr lang="en-GB" altLang="es-ES" dirty="0">
                <a:latin typeface="Calibri" panose="020F0502020204030204" pitchFamily="34" charset="0"/>
                <a:cs typeface="Calibri" panose="020F0502020204030204" pitchFamily="34" charset="0"/>
              </a:rPr>
              <a:t>Follow up with customers</a:t>
            </a: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https://convas.io/blog/customer-feedback-loop</a:t>
            </a:r>
            <a:r>
              <a:rPr lang="en-GB" altLang="es-ES" dirty="0">
                <a:latin typeface="Calibri" panose="020F0502020204030204" pitchFamily="34" charset="0"/>
                <a:cs typeface="Calibri" panose="020F0502020204030204" pitchFamily="34" charset="0"/>
              </a:rPr>
              <a:t>  </a:t>
            </a:r>
          </a:p>
        </p:txBody>
      </p:sp>
      <p:pic>
        <p:nvPicPr>
          <p:cNvPr id="8" name="Picture 6"/>
          <p:cNvPicPr>
            <a:picLocks noChangeAspect="1"/>
          </p:cNvPicPr>
          <p:nvPr/>
        </p:nvPicPr>
        <p:blipFill>
          <a:blip r:embed="rId3"/>
          <a:stretch>
            <a:fillRect/>
          </a:stretch>
        </p:blipFill>
        <p:spPr>
          <a:xfrm>
            <a:off x="6211696" y="2126436"/>
            <a:ext cx="5065629" cy="2373165"/>
          </a:xfrm>
          <a:prstGeom prst="rect">
            <a:avLst/>
          </a:prstGeom>
        </p:spPr>
      </p:pic>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Listen to customer feedback</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3.1.2: </a:t>
            </a:r>
            <a:r>
              <a:rPr lang="en-US" sz="2200" spc="50" dirty="0">
                <a:latin typeface="+mj-lt"/>
                <a:cs typeface="Tahoma"/>
              </a:rPr>
              <a:t>Why is listening important?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Why should we listen to customers?</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Despite the fact that it is simply “polite” to listen to those who are investing in your business, there are sound business reasons for ACTIVELY listening to customer feedback:</a:t>
            </a:r>
          </a:p>
          <a:p>
            <a:pPr marL="285750" indent="-285750">
              <a:buFontTx/>
              <a:buChar char="-"/>
              <a:defRPr/>
            </a:pPr>
            <a:r>
              <a:rPr lang="en-US" altLang="es-ES" dirty="0">
                <a:latin typeface="Calibri" panose="020F0502020204030204" pitchFamily="34" charset="0"/>
                <a:cs typeface="Calibri" panose="020F0502020204030204" pitchFamily="34" charset="0"/>
              </a:rPr>
              <a:t>Improve customer loyalty</a:t>
            </a:r>
          </a:p>
          <a:p>
            <a:pPr marL="285750" indent="-285750">
              <a:buFontTx/>
              <a:buChar char="-"/>
              <a:defRPr/>
            </a:pPr>
            <a:r>
              <a:rPr lang="en-US" altLang="es-ES" dirty="0">
                <a:latin typeface="Calibri" panose="020F0502020204030204" pitchFamily="34" charset="0"/>
                <a:cs typeface="Calibri" panose="020F0502020204030204" pitchFamily="34" charset="0"/>
              </a:rPr>
              <a:t>Increase customer retention</a:t>
            </a:r>
          </a:p>
          <a:p>
            <a:pPr marL="285750" indent="-285750">
              <a:buFontTx/>
              <a:buChar char="-"/>
              <a:defRPr/>
            </a:pPr>
            <a:r>
              <a:rPr lang="en-US" altLang="es-ES" dirty="0">
                <a:latin typeface="Calibri" panose="020F0502020204030204" pitchFamily="34" charset="0"/>
                <a:cs typeface="Calibri" panose="020F0502020204030204" pitchFamily="34" charset="0"/>
              </a:rPr>
              <a:t>Opportunities to cross-sell</a:t>
            </a:r>
          </a:p>
          <a:p>
            <a:pPr marL="285750" indent="-285750">
              <a:buFontTx/>
              <a:buChar char="-"/>
              <a:defRPr/>
            </a:pPr>
            <a:r>
              <a:rPr lang="en-US" altLang="es-ES" dirty="0">
                <a:latin typeface="Calibri" panose="020F0502020204030204" pitchFamily="34" charset="0"/>
                <a:cs typeface="Calibri" panose="020F0502020204030204" pitchFamily="34" charset="0"/>
              </a:rPr>
              <a:t>Reduce customer loss</a:t>
            </a:r>
          </a:p>
          <a:p>
            <a:pPr marL="285750" indent="-285750">
              <a:buFontTx/>
              <a:buChar char="-"/>
              <a:defRPr/>
            </a:pPr>
            <a:r>
              <a:rPr lang="en-US" altLang="es-ES" dirty="0">
                <a:latin typeface="Calibri" panose="020F0502020204030204" pitchFamily="34" charset="0"/>
                <a:cs typeface="Calibri" panose="020F0502020204030204" pitchFamily="34" charset="0"/>
              </a:rPr>
              <a:t>Showing customers they are important to you</a:t>
            </a: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Listen to customer feedback</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3.1.3: </a:t>
            </a:r>
            <a:r>
              <a:rPr lang="en-US" sz="2200" spc="50" dirty="0">
                <a:latin typeface="+mj-lt"/>
                <a:cs typeface="Tahoma"/>
              </a:rPr>
              <a:t>Types of customer feedback</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Customer feedback can be both verbalized (primary data) and non-verbalized (secondary data):</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Verbalized feedback:</a:t>
            </a:r>
          </a:p>
          <a:p>
            <a:pPr marL="285750" indent="-285750">
              <a:buFontTx/>
              <a:buChar char="-"/>
              <a:defRPr/>
            </a:pPr>
            <a:r>
              <a:rPr lang="en-US" altLang="es-ES" dirty="0">
                <a:latin typeface="Calibri" panose="020F0502020204030204" pitchFamily="34" charset="0"/>
                <a:cs typeface="Calibri" panose="020F0502020204030204" pitchFamily="34" charset="0"/>
              </a:rPr>
              <a:t>Comes in the form of direct and direct information collection from the customer</a:t>
            </a:r>
          </a:p>
          <a:p>
            <a:pPr marL="285750" indent="-285750">
              <a:buFontTx/>
              <a:buChar char="-"/>
              <a:defRPr/>
            </a:pPr>
            <a:r>
              <a:rPr lang="en-US" altLang="es-ES" dirty="0">
                <a:latin typeface="Calibri" panose="020F0502020204030204" pitchFamily="34" charset="0"/>
                <a:cs typeface="Calibri" panose="020F0502020204030204" pitchFamily="34" charset="0"/>
              </a:rPr>
              <a:t>Customers ‘talk’ to us formally (survey, focus group) or informally (interactions with our customer-facing employees)</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Non-verbalized feedback:</a:t>
            </a:r>
          </a:p>
          <a:p>
            <a:pPr marL="285750" indent="-285750">
              <a:buFontTx/>
              <a:buChar char="-"/>
              <a:defRPr/>
            </a:pPr>
            <a:r>
              <a:rPr lang="en-US" altLang="es-ES" dirty="0">
                <a:latin typeface="Calibri" panose="020F0502020204030204" pitchFamily="34" charset="0"/>
                <a:cs typeface="Calibri" panose="020F0502020204030204" pitchFamily="34" charset="0"/>
              </a:rPr>
              <a:t>This can come through industry report; our own sales data   </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CRITICAL: we need to do SOMETHING with the data collected otherwise it is irrelevant to us</a:t>
            </a: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Show customers your are listening</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3.2.1: </a:t>
            </a:r>
            <a:r>
              <a:rPr lang="en-US" sz="2200" spc="50" dirty="0">
                <a:latin typeface="+mj-lt"/>
                <a:cs typeface="Tahoma"/>
              </a:rPr>
              <a:t>How to listen and act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How should we listen to customers?</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Let them talk</a:t>
            </a:r>
          </a:p>
          <a:p>
            <a:pPr marL="285750" indent="-285750">
              <a:buFontTx/>
              <a:buChar char="-"/>
              <a:defRPr/>
            </a:pPr>
            <a:r>
              <a:rPr lang="en-US" altLang="es-ES" dirty="0">
                <a:latin typeface="Calibri" panose="020F0502020204030204" pitchFamily="34" charset="0"/>
                <a:cs typeface="Calibri" panose="020F0502020204030204" pitchFamily="34" charset="0"/>
              </a:rPr>
              <a:t>Be patient, non-judgmental</a:t>
            </a:r>
          </a:p>
          <a:p>
            <a:pPr marL="285750" indent="-285750">
              <a:buFontTx/>
              <a:buChar char="-"/>
              <a:defRPr/>
            </a:pPr>
            <a:r>
              <a:rPr lang="en-US" altLang="es-ES" dirty="0">
                <a:latin typeface="Calibri" panose="020F0502020204030204" pitchFamily="34" charset="0"/>
                <a:cs typeface="Calibri" panose="020F0502020204030204" pitchFamily="34" charset="0"/>
              </a:rPr>
              <a:t>Use their preferred channels of communication, not your own</a:t>
            </a:r>
          </a:p>
          <a:p>
            <a:pPr marL="285750" indent="-285750">
              <a:buFontTx/>
              <a:buChar char="-"/>
              <a:defRPr/>
            </a:pPr>
            <a:r>
              <a:rPr lang="en-US" altLang="es-ES" dirty="0">
                <a:latin typeface="Calibri" panose="020F0502020204030204" pitchFamily="34" charset="0"/>
                <a:cs typeface="Calibri" panose="020F0502020204030204" pitchFamily="34" charset="0"/>
              </a:rPr>
              <a:t>Observe their behaviors and interactions in real situations</a:t>
            </a:r>
          </a:p>
          <a:p>
            <a:pPr marL="285750" indent="-285750">
              <a:buFontTx/>
              <a:buChar char="-"/>
              <a:defRPr/>
            </a:pPr>
            <a:r>
              <a:rPr lang="en-US" altLang="es-ES" dirty="0">
                <a:latin typeface="Calibri" panose="020F0502020204030204" pitchFamily="34" charset="0"/>
                <a:cs typeface="Calibri" panose="020F0502020204030204" pitchFamily="34" charset="0"/>
              </a:rPr>
              <a:t>Focus on their problems, not just finding a solution to your problems</a:t>
            </a:r>
          </a:p>
          <a:p>
            <a:pPr marL="285750" indent="-285750">
              <a:buFontTx/>
              <a:buChar char="-"/>
              <a:defRPr/>
            </a:pPr>
            <a:endParaRPr lang="en-GB" dirty="0"/>
          </a:p>
          <a:p>
            <a:pPr marL="285750" indent="-285750">
              <a:buFontTx/>
              <a:buChar char="-"/>
              <a:defRPr/>
            </a:pPr>
            <a:r>
              <a:rPr lang="en-GB" dirty="0"/>
              <a:t>N.B.: what really counts is what customers are actually experiencing, not what issues we are facing (e.g., operational); focus on the accentuate the positive, deal with the negatives</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1844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Show customers your are listening</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3.2.2: </a:t>
            </a:r>
            <a:r>
              <a:rPr lang="en-US" sz="2200" spc="50" dirty="0">
                <a:latin typeface="+mj-lt"/>
                <a:cs typeface="Tahoma"/>
              </a:rPr>
              <a:t>Feedback to customers after listening</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It is critical to demonstrate to customers that you have listened to them!  Otherwise, they can get discouraged and ambivalent towards you</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Simply asking them information shows you are listening – at least it is a start</a:t>
            </a:r>
          </a:p>
          <a:p>
            <a:pPr marL="285750" indent="-285750">
              <a:buFontTx/>
              <a:buChar char="-"/>
              <a:defRPr/>
            </a:pPr>
            <a:r>
              <a:rPr lang="en-US" altLang="es-ES" dirty="0">
                <a:latin typeface="Calibri" panose="020F0502020204030204" pitchFamily="34" charset="0"/>
                <a:cs typeface="Calibri" panose="020F0502020204030204" pitchFamily="34" charset="0"/>
              </a:rPr>
              <a:t>Make the changes they are looking for and/or explain why you cannot (close the feedback loop)</a:t>
            </a:r>
          </a:p>
          <a:p>
            <a:pPr marL="285750" indent="-285750">
              <a:buFontTx/>
              <a:buChar char="-"/>
              <a:defRPr/>
            </a:pPr>
            <a:r>
              <a:rPr lang="en-US" altLang="es-ES" dirty="0">
                <a:latin typeface="Calibri" panose="020F0502020204030204" pitchFamily="34" charset="0"/>
                <a:cs typeface="Calibri" panose="020F0502020204030204" pitchFamily="34" charset="0"/>
              </a:rPr>
              <a:t>Reward customers when providing you with information</a:t>
            </a:r>
          </a:p>
          <a:p>
            <a:pPr marL="285750" indent="-285750">
              <a:buFontTx/>
              <a:buChar char="-"/>
              <a:defRPr/>
            </a:pPr>
            <a:r>
              <a:rPr lang="en-US" altLang="es-ES" dirty="0">
                <a:latin typeface="Calibri" panose="020F0502020204030204" pitchFamily="34" charset="0"/>
                <a:cs typeface="Calibri" panose="020F0502020204030204" pitchFamily="34" charset="0"/>
              </a:rPr>
              <a:t>Follow up with a personalized “thank-you” message</a:t>
            </a:r>
          </a:p>
          <a:p>
            <a:pPr marL="285750" indent="-285750">
              <a:buFontTx/>
              <a:buChar char="-"/>
              <a:defRPr/>
            </a:pPr>
            <a:r>
              <a:rPr lang="en-US" altLang="es-ES" dirty="0">
                <a:latin typeface="Calibri" panose="020F0502020204030204" pitchFamily="34" charset="0"/>
                <a:cs typeface="Calibri" panose="020F0502020204030204" pitchFamily="34" charset="0"/>
              </a:rPr>
              <a:t>Include them in social media posts or blogs</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https://www.entrepreneur.com/article/250378</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058506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1302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UNIT 3: </a:t>
            </a:r>
            <a:r>
              <a:rPr lang="en-US" sz="4800" kern="0" spc="-150" dirty="0">
                <a:solidFill>
                  <a:schemeClr val="tx1"/>
                </a:solidFill>
                <a:latin typeface="+mj-lt"/>
                <a:ea typeface="Tahoma" panose="020B0604030504040204" pitchFamily="34" charset="0"/>
                <a:cs typeface="Tahoma" panose="020B0604030504040204" pitchFamily="34" charset="0"/>
              </a:rPr>
              <a:t>Use tools to gain customer feedback</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SECTION 3.3.1: </a:t>
            </a:r>
            <a:r>
              <a:rPr lang="en-US" sz="2200" spc="50" dirty="0">
                <a:latin typeface="+mj-lt"/>
                <a:cs typeface="Tahoma"/>
              </a:rPr>
              <a:t>Collecting information</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0" y="2540009"/>
            <a:ext cx="10964819" cy="4524315"/>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It is critical to ask the appropriate questions. </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Remember: garbage in, garbage out.  Try to:</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Use a reliable and tested measure (e.g., SERVQUAL) to gain customer feedback on what you want to measure</a:t>
            </a:r>
          </a:p>
          <a:p>
            <a:pPr marL="285750" indent="-285750">
              <a:buFontTx/>
              <a:buChar char="-"/>
              <a:defRPr/>
            </a:pPr>
            <a:r>
              <a:rPr lang="en-US" altLang="es-ES" dirty="0">
                <a:latin typeface="Calibri" panose="020F0502020204030204" pitchFamily="34" charset="0"/>
                <a:cs typeface="Calibri" panose="020F0502020204030204" pitchFamily="34" charset="0"/>
              </a:rPr>
              <a:t>Avoid leading questions</a:t>
            </a:r>
          </a:p>
          <a:p>
            <a:pPr marL="285750" indent="-285750">
              <a:buFontTx/>
              <a:buChar char="-"/>
              <a:defRPr/>
            </a:pPr>
            <a:r>
              <a:rPr lang="en-US" altLang="es-ES" dirty="0">
                <a:latin typeface="Calibri" panose="020F0502020204030204" pitchFamily="34" charset="0"/>
                <a:cs typeface="Calibri" panose="020F0502020204030204" pitchFamily="34" charset="0"/>
              </a:rPr>
              <a:t>Blend quantitative (numbers) with qualitative (words) to gain better insight</a:t>
            </a:r>
          </a:p>
          <a:p>
            <a:pPr marL="285750" indent="-285750">
              <a:buFontTx/>
              <a:buChar char="-"/>
              <a:defRPr/>
            </a:pPr>
            <a:r>
              <a:rPr lang="en-US" altLang="es-ES" dirty="0">
                <a:latin typeface="Calibri" panose="020F0502020204030204" pitchFamily="34" charset="0"/>
                <a:cs typeface="Calibri" panose="020F0502020204030204" pitchFamily="34" charset="0"/>
              </a:rPr>
              <a:t>Take into account ethical considerations and General Data Protection Regulation (G.D.P.R.) when collecting data</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Avoid biases in analyzing data, no matter how it is collected; where possible gain some professional insight prior to collecting or analyzing data (avoid biases)</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115172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TotalTime>
  <Words>1126</Words>
  <Application>Microsoft Office PowerPoint</Application>
  <PresentationFormat>Panorámica</PresentationFormat>
  <Paragraphs>143</Paragraphs>
  <Slides>15</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128</cp:revision>
  <dcterms:created xsi:type="dcterms:W3CDTF">2021-06-29T11:11:56Z</dcterms:created>
  <dcterms:modified xsi:type="dcterms:W3CDTF">2023-02-06T15:55:04Z</dcterms:modified>
</cp:coreProperties>
</file>