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5"/>
  </p:notesMasterIdLst>
  <p:handoutMasterIdLst>
    <p:handoutMasterId r:id="rId26"/>
  </p:handoutMasterIdLst>
  <p:sldIdLst>
    <p:sldId id="256" r:id="rId4"/>
    <p:sldId id="268" r:id="rId5"/>
    <p:sldId id="287" r:id="rId6"/>
    <p:sldId id="291" r:id="rId7"/>
    <p:sldId id="294" r:id="rId8"/>
    <p:sldId id="304" r:id="rId9"/>
    <p:sldId id="309" r:id="rId10"/>
    <p:sldId id="296" r:id="rId11"/>
    <p:sldId id="299" r:id="rId12"/>
    <p:sldId id="298" r:id="rId13"/>
    <p:sldId id="300" r:id="rId14"/>
    <p:sldId id="302" r:id="rId15"/>
    <p:sldId id="301" r:id="rId16"/>
    <p:sldId id="303" r:id="rId17"/>
    <p:sldId id="310" r:id="rId18"/>
    <p:sldId id="274" r:id="rId19"/>
    <p:sldId id="312" r:id="rId20"/>
    <p:sldId id="313" r:id="rId21"/>
    <p:sldId id="306" r:id="rId22"/>
    <p:sldId id="307" r:id="rId23"/>
    <p:sldId id="264" r:id="rId2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37"/>
  </p:normalViewPr>
  <p:slideViewPr>
    <p:cSldViewPr snapToGrid="0">
      <p:cViewPr varScale="1">
        <p:scale>
          <a:sx n="107" d="100"/>
          <a:sy n="107" d="100"/>
        </p:scale>
        <p:origin x="738"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0346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pPr algn="ctr"/>
            <a:r>
              <a:rPr lang="en-GB" sz="1800" b="1">
                <a:effectLst/>
                <a:latin typeface="Bahnschrift Light" panose="020B0502040204020203" pitchFamily="34" charset="0"/>
                <a:ea typeface="Calibri" panose="020F0502020204030204" pitchFamily="34" charset="0"/>
              </a:rPr>
              <a:t>“Mejorar la resiliencia de las PYMES tras el confinamiento”</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45100" y="4120832"/>
            <a:ext cx="6129928" cy="1200329"/>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b="1" spc="-114">
                <a:solidFill>
                  <a:srgbClr val="0CA373"/>
                </a:solidFill>
                <a:latin typeface="Tahoma" panose="020B0604030504040204" pitchFamily="34" charset="0"/>
                <a:ea typeface="Tahoma" panose="020B0604030504040204" pitchFamily="34" charset="0"/>
                <a:cs typeface="Tahoma" panose="020B0604030504040204" pitchFamily="34" charset="0"/>
              </a:rPr>
              <a:t>SALUD Y TRASTORNOS DE LA CONCILIACIÓN DE LA VIDA LABORAL Y FAMILIAR - </a:t>
            </a:r>
            <a:r>
              <a:rPr kumimoji="0" lang="es-ES"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TRASTORNOS DE LA CONCILIACIÓN LABORAL</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83304" cy="691215"/>
          </a:xfrm>
          <a:prstGeom prst="rect">
            <a:avLst/>
          </a:prstGeom>
        </p:spPr>
        <p:txBody>
          <a:bodyPr vert="horz" wrap="square" lIns="0" tIns="13970" rIns="0" bIns="0" rtlCol="0">
            <a:spAutoFit/>
          </a:bodyPr>
          <a:lstStyle/>
          <a:p>
            <a:pPr marL="12700">
              <a:lnSpc>
                <a:spcPct val="100000"/>
              </a:lnSpc>
              <a:spcBef>
                <a:spcPts val="110"/>
              </a:spcBef>
            </a:pPr>
            <a:r>
              <a:rPr lang="en-GB" sz="2200" spc="50">
                <a:latin typeface="+mj-lt"/>
                <a:cs typeface="Tahoma"/>
              </a:rPr>
              <a:t>SECCIÓN 1.</a:t>
            </a:r>
            <a:r>
              <a:rPr lang="hr-HR" sz="2200" spc="50">
                <a:latin typeface="+mj-lt"/>
                <a:cs typeface="Tahoma"/>
              </a:rPr>
              <a:t>3</a:t>
            </a:r>
            <a:r>
              <a:rPr lang="en-GB" sz="2200" spc="50">
                <a:latin typeface="+mj-lt"/>
                <a:cs typeface="Tahoma"/>
              </a:rPr>
              <a:t>: </a:t>
            </a:r>
            <a:r>
              <a:rPr lang="es-ES" sz="2200" spc="50">
                <a:latin typeface="+mj-lt"/>
                <a:cs typeface="Tahoma"/>
              </a:rPr>
              <a:t>Estrategias individuales para mejorar la conciliación laboral.</a:t>
            </a:r>
            <a:endParaRPr lang="en-GB" sz="2200" dirty="0">
              <a:latin typeface="+mj-lt"/>
              <a:cs typeface="Tahoma"/>
            </a:endParaRPr>
          </a:p>
        </p:txBody>
      </p:sp>
      <p:sp>
        <p:nvSpPr>
          <p:cNvPr id="4" name="Rectángulo 3"/>
          <p:cNvSpPr/>
          <p:nvPr/>
        </p:nvSpPr>
        <p:spPr>
          <a:xfrm>
            <a:off x="318565" y="2525263"/>
            <a:ext cx="11418510" cy="3447098"/>
          </a:xfrm>
          <a:prstGeom prst="rect">
            <a:avLst/>
          </a:prstGeom>
        </p:spPr>
        <p:txBody>
          <a:bodyPr wrap="square">
            <a:spAutoFit/>
          </a:bodyPr>
          <a:lstStyle/>
          <a:p>
            <a:pPr>
              <a:defRPr/>
            </a:pPr>
            <a:endParaRPr lang="en-GB" altLang="es-E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Apoyo y situación en casa.</a:t>
            </a:r>
            <a:endParaRPr lang="hr-HR" altLang="es-ES" sz="2000" b="1" dirty="0">
              <a:solidFill>
                <a:srgbClr val="0CA373"/>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Los compromisos laborales de los miembros de la familia y su capacidad para compartir las responsabilidades en casa pueden reducir los conflictos entre la vida laboral y la no laboral </a:t>
            </a:r>
            <a:r>
              <a:rPr lang="hr-HR" altLang="es-ES" sz="2000">
                <a:latin typeface="Calibri" panose="020F0502020204030204" pitchFamily="34" charset="0"/>
                <a:cs typeface="Calibri" panose="020F0502020204030204" pitchFamily="34" charset="0"/>
              </a:rPr>
              <a:t>(</a:t>
            </a:r>
            <a:r>
              <a:rPr lang="hr-HR" dirty="0" err="1"/>
              <a:t>Premeaux</a:t>
            </a:r>
            <a:r>
              <a:rPr lang="hr-HR" dirty="0"/>
              <a:t> </a:t>
            </a:r>
            <a:r>
              <a:rPr lang="hr-HR" dirty="0" err="1"/>
              <a:t>et</a:t>
            </a:r>
            <a:r>
              <a:rPr lang="hr-HR" dirty="0"/>
              <a:t> </a:t>
            </a:r>
            <a:r>
              <a:rPr lang="hr-HR" dirty="0" err="1"/>
              <a:t>al</a:t>
            </a:r>
            <a:r>
              <a:rPr lang="hr-HR" dirty="0"/>
              <a:t>., </a:t>
            </a:r>
            <a:r>
              <a:rPr lang="hr-HR"/>
              <a:t>2007)</a:t>
            </a:r>
            <a:r>
              <a:rPr lang="es-ES"/>
              <a:t>.</a:t>
            </a:r>
            <a:endParaRPr lang="hr-HR"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El número de hijos puede influir en la sobrecarga y provocar más conflictos entre el trabajo y la familia</a:t>
            </a:r>
            <a:r>
              <a:rPr lang="hr-HR" altLang="es-ES" sz="2000">
                <a:latin typeface="Calibri" panose="020F0502020204030204" pitchFamily="34" charset="0"/>
                <a:cs typeface="Calibri" panose="020F0502020204030204" pitchFamily="34" charset="0"/>
              </a:rPr>
              <a:t> </a:t>
            </a:r>
            <a:r>
              <a:rPr lang="hr-HR" altLang="es-ES" sz="2000" dirty="0">
                <a:latin typeface="Calibri" panose="020F0502020204030204" pitchFamily="34" charset="0"/>
                <a:cs typeface="Calibri" panose="020F0502020204030204" pitchFamily="34" charset="0"/>
              </a:rPr>
              <a:t>(</a:t>
            </a:r>
            <a:r>
              <a:rPr lang="en-US" altLang="es-ES" sz="2000" dirty="0">
                <a:latin typeface="Calibri" panose="020F0502020204030204" pitchFamily="34" charset="0"/>
                <a:cs typeface="Calibri" panose="020F0502020204030204" pitchFamily="34" charset="0"/>
              </a:rPr>
              <a:t>Adkins and </a:t>
            </a:r>
            <a:r>
              <a:rPr lang="en-US" altLang="es-ES" sz="2000" dirty="0" err="1">
                <a:latin typeface="Calibri" panose="020F0502020204030204" pitchFamily="34" charset="0"/>
                <a:cs typeface="Calibri" panose="020F0502020204030204" pitchFamily="34" charset="0"/>
              </a:rPr>
              <a:t>Premeaux</a:t>
            </a:r>
            <a:r>
              <a:rPr lang="en-US" altLang="es-ES" sz="2000" dirty="0">
                <a:latin typeface="Calibri" panose="020F0502020204030204" pitchFamily="34" charset="0"/>
                <a:cs typeface="Calibri" panose="020F0502020204030204" pitchFamily="34" charset="0"/>
              </a:rPr>
              <a:t>, </a:t>
            </a:r>
            <a:r>
              <a:rPr lang="en-US" altLang="es-ES" sz="2000">
                <a:latin typeface="Calibri" panose="020F0502020204030204" pitchFamily="34" charset="0"/>
                <a:cs typeface="Calibri" panose="020F0502020204030204" pitchFamily="34" charset="0"/>
              </a:rPr>
              <a:t>2012).</a:t>
            </a:r>
            <a:endParaRPr lang="hr-HR" altLang="es-ES" sz="2000" dirty="0">
              <a:latin typeface="Calibri" panose="020F0502020204030204" pitchFamily="34" charset="0"/>
              <a:cs typeface="Calibri" panose="020F0502020204030204" pitchFamily="34" charset="0"/>
            </a:endParaRPr>
          </a:p>
          <a:p>
            <a:pPr lvl="2">
              <a:defRPr/>
            </a:pPr>
            <a:r>
              <a:rPr lang="hr-HR" altLang="es-ES" sz="2000" b="1">
                <a:solidFill>
                  <a:srgbClr val="0CA373"/>
                </a:solidFill>
                <a:latin typeface="Calibri" panose="020F0502020204030204" pitchFamily="34" charset="0"/>
                <a:cs typeface="Calibri" panose="020F0502020204030204" pitchFamily="34" charset="0"/>
              </a:rPr>
              <a:t>=&gt; </a:t>
            </a:r>
            <a:r>
              <a:rPr lang="es-ES" altLang="es-ES" sz="2000" b="1">
                <a:solidFill>
                  <a:srgbClr val="0CA373"/>
                </a:solidFill>
                <a:latin typeface="Calibri" panose="020F0502020204030204" pitchFamily="34" charset="0"/>
                <a:cs typeface="Calibri" panose="020F0502020204030204" pitchFamily="34" charset="0"/>
              </a:rPr>
              <a:t>Acuerdos del cuidado de los hijos.</a:t>
            </a:r>
            <a:endParaRPr lang="hr-HR" altLang="es-ES" sz="2000" b="1" dirty="0">
              <a:solidFill>
                <a:srgbClr val="0CA373"/>
              </a:solidFill>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7FDC1863-9FF1-CBFF-BAE0-473A80A16F5E}"/>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218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5" y="1773775"/>
            <a:ext cx="6991965" cy="691215"/>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4</a:t>
            </a:r>
            <a:r>
              <a:rPr lang="es-ES" sz="2200" spc="50">
                <a:latin typeface="+mj-lt"/>
                <a:cs typeface="Tahoma"/>
              </a:rPr>
              <a:t>: Estrategias organizativas de mejora de la conciliación laboral.</a:t>
            </a:r>
            <a:endParaRPr lang="en-US" sz="2200" spc="50" dirty="0">
              <a:latin typeface="+mj-lt"/>
              <a:cs typeface="Tahoma"/>
            </a:endParaRPr>
          </a:p>
        </p:txBody>
      </p:sp>
      <p:sp>
        <p:nvSpPr>
          <p:cNvPr id="4" name="Rectángulo 3"/>
          <p:cNvSpPr/>
          <p:nvPr/>
        </p:nvSpPr>
        <p:spPr>
          <a:xfrm>
            <a:off x="318565" y="2620797"/>
            <a:ext cx="11459453" cy="3016210"/>
          </a:xfrm>
          <a:prstGeom prst="rect">
            <a:avLst/>
          </a:prstGeom>
        </p:spPr>
        <p:txBody>
          <a:bodyPr wrap="square">
            <a:spAutoFit/>
          </a:bodyPr>
          <a:lstStyle/>
          <a:p>
            <a:pPr>
              <a:defRPr/>
            </a:pPr>
            <a:r>
              <a:rPr lang="es-ES" altLang="es-ES" sz="2000">
                <a:latin typeface="Calibri" panose="020F0502020204030204" pitchFamily="34" charset="0"/>
                <a:cs typeface="Calibri" panose="020F0502020204030204" pitchFamily="34" charset="0"/>
              </a:rPr>
              <a:t>Cinco grupos distintivos que representan las políticas de conciliación de la vida laboral y familiar de las organizaciones y programas </a:t>
            </a:r>
            <a:r>
              <a:rPr lang="hr-HR" altLang="es-ES" sz="2000">
                <a:latin typeface="Calibri" panose="020F0502020204030204" pitchFamily="34" charset="0"/>
                <a:cs typeface="Calibri" panose="020F0502020204030204" pitchFamily="34" charset="0"/>
              </a:rPr>
              <a:t>(</a:t>
            </a:r>
            <a:r>
              <a:rPr lang="en-US" altLang="es-ES" sz="2000" dirty="0" err="1">
                <a:latin typeface="Calibri" panose="020F0502020204030204" pitchFamily="34" charset="0"/>
                <a:cs typeface="Calibri" panose="020F0502020204030204" pitchFamily="34" charset="0"/>
              </a:rPr>
              <a:t>Mescher</a:t>
            </a:r>
            <a:r>
              <a:rPr lang="en-US" altLang="es-ES" sz="2000" dirty="0">
                <a:latin typeface="Calibri" panose="020F0502020204030204" pitchFamily="34" charset="0"/>
                <a:cs typeface="Calibri" panose="020F0502020204030204" pitchFamily="34" charset="0"/>
              </a:rPr>
              <a:t> et al., </a:t>
            </a:r>
            <a:r>
              <a:rPr lang="en-US" altLang="es-ES" sz="2000">
                <a:latin typeface="Calibri" panose="020F0502020204030204" pitchFamily="34" charset="0"/>
                <a:cs typeface="Calibri" panose="020F0502020204030204" pitchFamily="34" charset="0"/>
              </a:rPr>
              <a:t>2010): </a:t>
            </a:r>
            <a:endParaRPr lang="hr-HR" altLang="es-ES" sz="2000" dirty="0">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US" altLang="es-ES" sz="2000" b="1">
                <a:solidFill>
                  <a:srgbClr val="0CA373"/>
                </a:solidFill>
                <a:latin typeface="Calibri" panose="020F0502020204030204" pitchFamily="34" charset="0"/>
                <a:cs typeface="Calibri" panose="020F0502020204030204" pitchFamily="34" charset="0"/>
              </a:rPr>
              <a:t>Disposiciones de trabajo flexibles; </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provisión de programas de salud y bienestar</a:t>
            </a:r>
            <a:r>
              <a:rPr lang="en-US" altLang="es-ES" sz="2000" b="1">
                <a:solidFill>
                  <a:srgbClr val="0CA373"/>
                </a:solidFill>
                <a:latin typeface="Calibri" panose="020F0502020204030204" pitchFamily="34" charset="0"/>
                <a:cs typeface="Calibri" panose="020F0502020204030204" pitchFamily="34" charset="0"/>
              </a:rPr>
              <a:t>; </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US" altLang="es-ES" sz="2000" b="1">
                <a:solidFill>
                  <a:srgbClr val="0CA373"/>
                </a:solidFill>
                <a:latin typeface="Calibri" panose="020F0502020204030204" pitchFamily="34" charset="0"/>
                <a:cs typeface="Calibri" panose="020F0502020204030204" pitchFamily="34" charset="0"/>
              </a:rPr>
              <a:t>provisión de prestaciones o servicios de guardería; </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concesión de los permisos necesarios para atender las necesidades familiares</a:t>
            </a:r>
            <a:r>
              <a:rPr lang="en-US" altLang="es-ES" sz="2000" b="1">
                <a:solidFill>
                  <a:srgbClr val="0CA373"/>
                </a:solidFill>
                <a:latin typeface="Calibri" panose="020F0502020204030204" pitchFamily="34" charset="0"/>
                <a:cs typeface="Calibri" panose="020F0502020204030204" pitchFamily="34" charset="0"/>
              </a:rPr>
              <a:t>; </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US" altLang="es-ES" sz="2000" b="1">
                <a:solidFill>
                  <a:srgbClr val="0CA373"/>
                </a:solidFill>
                <a:latin typeface="Calibri" panose="020F0502020204030204" pitchFamily="34" charset="0"/>
                <a:cs typeface="Calibri" panose="020F0502020204030204" pitchFamily="34" charset="0"/>
              </a:rPr>
              <a:t>apoyo y comprensión organizativa.</a:t>
            </a:r>
            <a:endParaRPr lang="en-US" altLang="es-ES" sz="2000" b="1" dirty="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3EF85195-A67F-FC57-7C80-11E1183C7174}"/>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930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136820" cy="691215"/>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4</a:t>
            </a:r>
            <a:r>
              <a:rPr lang="es-ES" sz="2200" spc="50">
                <a:latin typeface="+mj-lt"/>
                <a:cs typeface="Tahoma"/>
              </a:rPr>
              <a:t>: Estrategias organizativas de mejora de la conciliación laboral.</a:t>
            </a:r>
            <a:endParaRPr lang="en-US" sz="2200" spc="50" dirty="0">
              <a:latin typeface="+mj-lt"/>
              <a:cs typeface="Tahoma"/>
            </a:endParaRPr>
          </a:p>
        </p:txBody>
      </p:sp>
      <p:sp>
        <p:nvSpPr>
          <p:cNvPr id="4" name="Rectángulo 3"/>
          <p:cNvSpPr/>
          <p:nvPr/>
        </p:nvSpPr>
        <p:spPr>
          <a:xfrm>
            <a:off x="318565" y="2702683"/>
            <a:ext cx="11459453" cy="3477875"/>
          </a:xfrm>
          <a:prstGeom prst="rect">
            <a:avLst/>
          </a:prstGeom>
        </p:spPr>
        <p:txBody>
          <a:bodyPr wrap="square">
            <a:spAutoFit/>
          </a:bodyPr>
          <a:lstStyle/>
          <a:p>
            <a:pPr>
              <a:defRPr/>
            </a:pPr>
            <a:r>
              <a:rPr lang="es-ES" altLang="es-ES" sz="2000" b="1">
                <a:latin typeface="Calibri" panose="020F0502020204030204" pitchFamily="34" charset="0"/>
                <a:cs typeface="Calibri" panose="020F0502020204030204" pitchFamily="34" charset="0"/>
              </a:rPr>
              <a:t>Disposiciones de trabajo flexibles</a:t>
            </a:r>
            <a:endParaRPr lang="hr-HR" altLang="es-ES" sz="2000" b="1" dirty="0">
              <a:latin typeface="Calibri" panose="020F0502020204030204" pitchFamily="34" charset="0"/>
              <a:cs typeface="Calibri" panose="020F0502020204030204" pitchFamily="34" charset="0"/>
            </a:endParaRPr>
          </a:p>
          <a:p>
            <a:pPr>
              <a:defRPr/>
            </a:pPr>
            <a:r>
              <a:rPr lang="en-US" altLang="es-ES" sz="2000" b="1" dirty="0">
                <a:latin typeface="Calibri" panose="020F0502020204030204" pitchFamily="34" charset="0"/>
                <a:cs typeface="Calibri" panose="020F0502020204030204" pitchFamily="34" charset="0"/>
              </a:rPr>
              <a:t> </a:t>
            </a:r>
            <a:endParaRPr lang="hr-HR" altLang="es-ES" sz="2000" b="1"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Horas de trabajo flexibles y</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acuerdos de trabajo a tiempo parcial </a:t>
            </a:r>
            <a:r>
              <a:rPr lang="hr-HR" altLang="es-ES" sz="2000" b="1">
                <a:solidFill>
                  <a:srgbClr val="0CA373"/>
                </a:solidFill>
                <a:latin typeface="Calibri" panose="020F0502020204030204" pitchFamily="34" charset="0"/>
                <a:cs typeface="Calibri" panose="020F0502020204030204" pitchFamily="34" charset="0"/>
              </a:rPr>
              <a:t>(</a:t>
            </a:r>
            <a:r>
              <a:rPr lang="es-ES" altLang="es-ES" sz="2000" b="1">
                <a:solidFill>
                  <a:srgbClr val="0CA373"/>
                </a:solidFill>
                <a:latin typeface="Calibri" panose="020F0502020204030204" pitchFamily="34" charset="0"/>
                <a:cs typeface="Calibri" panose="020F0502020204030204" pitchFamily="34" charset="0"/>
              </a:rPr>
              <a:t>por ejemplo, el reparto del trabajo</a:t>
            </a:r>
            <a:r>
              <a:rPr lang="hr-HR" altLang="es-ES" sz="2000" b="1">
                <a:solidFill>
                  <a:srgbClr val="0CA373"/>
                </a:solidFill>
                <a:latin typeface="Calibri" panose="020F0502020204030204" pitchFamily="34" charset="0"/>
                <a:cs typeface="Calibri" panose="020F0502020204030204" pitchFamily="34" charset="0"/>
              </a:rPr>
              <a:t>)</a:t>
            </a:r>
            <a:r>
              <a:rPr lang="en-US" altLang="es-ES" sz="2000" b="1" dirty="0">
                <a:solidFill>
                  <a:srgbClr val="0CA373"/>
                </a:solidFill>
                <a:latin typeface="Calibri" panose="020F0502020204030204" pitchFamily="34" charset="0"/>
                <a:cs typeface="Calibri" panose="020F0502020204030204" pitchFamily="34" charset="0"/>
              </a:rPr>
              <a:t>.</a:t>
            </a:r>
            <a:endParaRPr lang="hr-HR" altLang="es-ES" sz="2000"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Las disposiciones de trabajo flexibles influyen en la</a:t>
            </a:r>
            <a:r>
              <a:rPr lang="hr-HR" altLang="es-ES" sz="2000">
                <a:latin typeface="Calibri" panose="020F0502020204030204" pitchFamily="34" charset="0"/>
                <a:cs typeface="Calibri" panose="020F0502020204030204" pitchFamily="34" charset="0"/>
              </a:rPr>
              <a:t> </a:t>
            </a:r>
            <a:r>
              <a:rPr lang="en-US" altLang="es-ES" sz="2000" b="1">
                <a:solidFill>
                  <a:srgbClr val="0CA373"/>
                </a:solidFill>
                <a:latin typeface="Calibri" panose="020F0502020204030204" pitchFamily="34" charset="0"/>
                <a:cs typeface="Calibri" panose="020F0502020204030204" pitchFamily="34" charset="0"/>
              </a:rPr>
              <a:t>satisfacción del trabajo </a:t>
            </a:r>
            <a:r>
              <a:rPr lang="en-US" altLang="es-ES" sz="2000">
                <a:latin typeface="Calibri" panose="020F0502020204030204" pitchFamily="34" charset="0"/>
                <a:cs typeface="Calibri" panose="020F0502020204030204" pitchFamily="34" charset="0"/>
              </a:rPr>
              <a:t>y la </a:t>
            </a:r>
            <a:r>
              <a:rPr lang="en-US" altLang="es-ES" sz="2000" b="1">
                <a:solidFill>
                  <a:srgbClr val="0CA373"/>
                </a:solidFill>
                <a:latin typeface="Calibri" panose="020F0502020204030204" pitchFamily="34" charset="0"/>
                <a:cs typeface="Calibri" panose="020F0502020204030204" pitchFamily="34" charset="0"/>
              </a:rPr>
              <a:t>moral del empleado.</a:t>
            </a:r>
            <a:endParaRPr lang="hr-HR" altLang="es-ES" sz="2000"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Los acuerdos de trabajo flexibles </a:t>
            </a:r>
            <a:r>
              <a:rPr lang="es-ES" altLang="es-ES" sz="2000" b="1">
                <a:solidFill>
                  <a:srgbClr val="0CA373"/>
                </a:solidFill>
                <a:latin typeface="Calibri" panose="020F0502020204030204" pitchFamily="34" charset="0"/>
                <a:cs typeface="Calibri" panose="020F0502020204030204" pitchFamily="34" charset="0"/>
              </a:rPr>
              <a:t>reducen el absentismo </a:t>
            </a:r>
            <a:r>
              <a:rPr lang="en-US" altLang="es-ES" sz="2000">
                <a:latin typeface="Calibri" panose="020F0502020204030204" pitchFamily="34" charset="0"/>
                <a:cs typeface="Calibri" panose="020F0502020204030204" pitchFamily="34" charset="0"/>
              </a:rPr>
              <a:t>y la rotación.</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Los acuerdos de trabajo flexibles </a:t>
            </a:r>
            <a:r>
              <a:rPr lang="es-ES" altLang="es-ES" sz="2000" b="1">
                <a:solidFill>
                  <a:srgbClr val="0CA373"/>
                </a:solidFill>
                <a:latin typeface="Calibri" panose="020F0502020204030204" pitchFamily="34" charset="0"/>
                <a:cs typeface="Calibri" panose="020F0502020204030204" pitchFamily="34" charset="0"/>
              </a:rPr>
              <a:t>aumentan el rendimiento de la empresa </a:t>
            </a:r>
            <a:r>
              <a:rPr lang="en-US" altLang="es-ES" sz="2000">
                <a:latin typeface="Calibri" panose="020F0502020204030204" pitchFamily="34" charset="0"/>
                <a:cs typeface="Calibri" panose="020F0502020204030204" pitchFamily="34" charset="0"/>
              </a:rPr>
              <a:t>(</a:t>
            </a:r>
            <a:r>
              <a:rPr lang="en-US" altLang="es-ES" sz="2000" dirty="0">
                <a:latin typeface="Calibri" panose="020F0502020204030204" pitchFamily="34" charset="0"/>
                <a:cs typeface="Calibri" panose="020F0502020204030204" pitchFamily="34" charset="0"/>
              </a:rPr>
              <a:t>Perry‐Smith and Blum, 2000).</a:t>
            </a:r>
          </a:p>
          <a:p>
            <a:pPr>
              <a:defRPr/>
            </a:pPr>
            <a:endParaRPr lang="hr-HR"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4437BB4A-08A2-B64E-23B9-61C487431DB5}"/>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50406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218301" cy="691215"/>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4</a:t>
            </a:r>
            <a:r>
              <a:rPr lang="es-ES" sz="2200" spc="50">
                <a:latin typeface="+mj-lt"/>
                <a:cs typeface="Tahoma"/>
              </a:rPr>
              <a:t>: Estrategias organizativas de mejora de la conciliación laboral.</a:t>
            </a:r>
            <a:endParaRPr lang="en-US" sz="2200" spc="50" dirty="0">
              <a:latin typeface="+mj-lt"/>
              <a:cs typeface="Tahoma"/>
            </a:endParaRPr>
          </a:p>
        </p:txBody>
      </p:sp>
      <p:sp>
        <p:nvSpPr>
          <p:cNvPr id="4" name="Rectángulo 3"/>
          <p:cNvSpPr/>
          <p:nvPr/>
        </p:nvSpPr>
        <p:spPr>
          <a:xfrm>
            <a:off x="228030" y="2711332"/>
            <a:ext cx="11459453" cy="2985433"/>
          </a:xfrm>
          <a:prstGeom prst="rect">
            <a:avLst/>
          </a:prstGeom>
        </p:spPr>
        <p:txBody>
          <a:bodyPr wrap="square">
            <a:spAutoFit/>
          </a:bodyPr>
          <a:lstStyle/>
          <a:p>
            <a:pPr>
              <a:defRPr/>
            </a:pPr>
            <a:r>
              <a:rPr lang="en-US" altLang="es-ES" sz="2000" b="1">
                <a:latin typeface="Calibri" panose="020F0502020204030204" pitchFamily="34" charset="0"/>
                <a:cs typeface="Calibri" panose="020F0502020204030204" pitchFamily="34" charset="0"/>
              </a:rPr>
              <a:t>Programas de salud y bienestar </a:t>
            </a:r>
            <a:endParaRPr lang="hr-HR" altLang="es-ES" sz="2000" b="1"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14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Objetivo: aumentar la salud de los empleados y las posibilidades de éxito de la organización </a:t>
            </a:r>
            <a:r>
              <a:rPr lang="en-US" altLang="es-ES" sz="2000">
                <a:latin typeface="Calibri" panose="020F0502020204030204" pitchFamily="34" charset="0"/>
                <a:cs typeface="Calibri" panose="020F0502020204030204" pitchFamily="34" charset="0"/>
              </a:rPr>
              <a:t>(</a:t>
            </a:r>
            <a:r>
              <a:rPr lang="en-US" altLang="es-ES" sz="2000" dirty="0">
                <a:latin typeface="Calibri" panose="020F0502020204030204" pitchFamily="34" charset="0"/>
                <a:cs typeface="Calibri" panose="020F0502020204030204" pitchFamily="34" charset="0"/>
              </a:rPr>
              <a:t>Meyer</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and Maltin, 2010). </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Goetzel and </a:t>
            </a:r>
            <a:r>
              <a:rPr lang="en-US" altLang="es-ES" sz="2000" dirty="0" err="1">
                <a:latin typeface="Calibri" panose="020F0502020204030204" pitchFamily="34" charset="0"/>
                <a:cs typeface="Calibri" panose="020F0502020204030204" pitchFamily="34" charset="0"/>
              </a:rPr>
              <a:t>Ozminkowski</a:t>
            </a:r>
            <a:r>
              <a:rPr lang="en-US" altLang="es-ES" sz="2000" dirty="0">
                <a:latin typeface="Calibri" panose="020F0502020204030204" pitchFamily="34" charset="0"/>
                <a:cs typeface="Calibri" panose="020F0502020204030204" pitchFamily="34" charset="0"/>
              </a:rPr>
              <a:t> (2008)</a:t>
            </a:r>
            <a:r>
              <a:rPr lang="hr-HR" altLang="es-ES" sz="2000">
                <a:latin typeface="Calibri" panose="020F0502020204030204" pitchFamily="34" charset="0"/>
                <a:cs typeface="Calibri" panose="020F0502020204030204" pitchFamily="34" charset="0"/>
              </a:rPr>
              <a:t>:</a:t>
            </a:r>
            <a:r>
              <a:rPr lang="en-US" altLang="es-ES" sz="2000">
                <a:latin typeface="Calibri" panose="020F0502020204030204" pitchFamily="34" charset="0"/>
                <a:cs typeface="Calibri" panose="020F0502020204030204" pitchFamily="34" charset="0"/>
              </a:rPr>
              <a:t> </a:t>
            </a:r>
            <a:r>
              <a:rPr lang="es-ES" altLang="es-ES" sz="2000" i="1">
                <a:solidFill>
                  <a:srgbClr val="0CA373"/>
                </a:solidFill>
                <a:latin typeface="Calibri" panose="020F0502020204030204" pitchFamily="34" charset="0"/>
                <a:cs typeface="Calibri" panose="020F0502020204030204" pitchFamily="34" charset="0"/>
              </a:rPr>
              <a:t>"Los programas de promoción de la salud en el lugar de trabajo podrían aumentar la salud de los empleados, así como su productividad."</a:t>
            </a:r>
          </a:p>
          <a:p>
            <a:pPr marL="342900" indent="-342900">
              <a:buFont typeface="Arial" panose="020B0604020202020204" pitchFamily="34" charset="0"/>
              <a:buChar char="•"/>
              <a:defRPr/>
            </a:pPr>
            <a:endParaRPr lang="hr-HR" altLang="es-ES" sz="14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Estos pueden incluir:</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US" altLang="es-ES" sz="2000">
                <a:latin typeface="Calibri" panose="020F0502020204030204" pitchFamily="34" charset="0"/>
                <a:cs typeface="Calibri" panose="020F0502020204030204" pitchFamily="34" charset="0"/>
              </a:rPr>
              <a:t>La provisión de </a:t>
            </a:r>
            <a:r>
              <a:rPr lang="en-US" altLang="es-ES" sz="2000" b="1">
                <a:solidFill>
                  <a:srgbClr val="0CA373"/>
                </a:solidFill>
                <a:latin typeface="Calibri" panose="020F0502020204030204" pitchFamily="34" charset="0"/>
                <a:cs typeface="Calibri" panose="020F0502020204030204" pitchFamily="34" charset="0"/>
              </a:rPr>
              <a:t>desayunos </a:t>
            </a:r>
            <a:r>
              <a:rPr lang="en-US" altLang="es-ES" sz="2000">
                <a:latin typeface="Calibri" panose="020F0502020204030204" pitchFamily="34" charset="0"/>
                <a:cs typeface="Calibri" panose="020F0502020204030204" pitchFamily="34" charset="0"/>
              </a:rPr>
              <a:t>y </a:t>
            </a:r>
            <a:r>
              <a:rPr lang="en-US" altLang="es-ES" sz="2000" b="1">
                <a:solidFill>
                  <a:srgbClr val="0CA373"/>
                </a:solidFill>
                <a:latin typeface="Calibri" panose="020F0502020204030204" pitchFamily="34" charset="0"/>
                <a:cs typeface="Calibri" panose="020F0502020204030204" pitchFamily="34" charset="0"/>
              </a:rPr>
              <a:t>almuerzos saludables.</a:t>
            </a:r>
            <a:endParaRPr lang="hr-HR"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US" altLang="es-ES" sz="2000">
                <a:latin typeface="Calibri" panose="020F0502020204030204" pitchFamily="34" charset="0"/>
                <a:cs typeface="Calibri" panose="020F0502020204030204" pitchFamily="34" charset="0"/>
              </a:rPr>
              <a:t>Programas de </a:t>
            </a:r>
            <a:r>
              <a:rPr lang="en-US" altLang="es-ES" sz="2000" b="1">
                <a:solidFill>
                  <a:srgbClr val="0CA373"/>
                </a:solidFill>
                <a:latin typeface="Calibri" panose="020F0502020204030204" pitchFamily="34" charset="0"/>
                <a:cs typeface="Calibri" panose="020F0502020204030204" pitchFamily="34" charset="0"/>
              </a:rPr>
              <a:t>gimnasia</a:t>
            </a:r>
            <a:r>
              <a:rPr lang="en-US" altLang="es-ES" sz="2000">
                <a:latin typeface="Calibri" panose="020F0502020204030204" pitchFamily="34" charset="0"/>
                <a:cs typeface="Calibri" panose="020F0502020204030204" pitchFamily="34" charset="0"/>
              </a:rPr>
              <a:t> o de </a:t>
            </a:r>
            <a:r>
              <a:rPr lang="en-US" altLang="es-ES" sz="2000" b="1">
                <a:solidFill>
                  <a:srgbClr val="0CA373"/>
                </a:solidFill>
                <a:latin typeface="Calibri" panose="020F0502020204030204" pitchFamily="34" charset="0"/>
                <a:cs typeface="Calibri" panose="020F0502020204030204" pitchFamily="34" charset="0"/>
              </a:rPr>
              <a:t>ejercicio físico </a:t>
            </a:r>
            <a:r>
              <a:rPr lang="en-US" altLang="es-ES" sz="2000">
                <a:latin typeface="Calibri" panose="020F0502020204030204" pitchFamily="34" charset="0"/>
                <a:cs typeface="Calibri" panose="020F0502020204030204" pitchFamily="34" charset="0"/>
              </a:rPr>
              <a:t>organizados o </a:t>
            </a:r>
            <a:r>
              <a:rPr lang="en-US" altLang="es-ES" sz="2000" b="1">
                <a:solidFill>
                  <a:srgbClr val="0CA373"/>
                </a:solidFill>
                <a:latin typeface="Calibri" panose="020F0502020204030204" pitchFamily="34" charset="0"/>
                <a:cs typeface="Calibri" panose="020F0502020204030204" pitchFamily="34" charset="0"/>
              </a:rPr>
              <a:t>subvencionados</a:t>
            </a:r>
            <a:r>
              <a:rPr lang="es-ES" altLang="es-ES" sz="2000">
                <a:latin typeface="Calibri" panose="020F0502020204030204" pitchFamily="34" charset="0"/>
                <a:cs typeface="Calibri" panose="020F0502020204030204" pitchFamily="34" charset="0"/>
              </a:rPr>
              <a:t>.</a:t>
            </a:r>
            <a:endParaRPr lang="hr-HR"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C2DBB602-7BF8-5C13-57C9-1BCB89D83D52}"/>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96555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263569" cy="691215"/>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4</a:t>
            </a:r>
            <a:r>
              <a:rPr lang="es-ES" sz="2200" spc="50">
                <a:latin typeface="+mj-lt"/>
                <a:cs typeface="Tahoma"/>
              </a:rPr>
              <a:t>: Estrategias organizativas de mejora de la conciliación laboral.</a:t>
            </a:r>
            <a:endParaRPr lang="en-US" sz="2200" spc="50" dirty="0">
              <a:latin typeface="+mj-lt"/>
              <a:cs typeface="Tahoma"/>
            </a:endParaRPr>
          </a:p>
        </p:txBody>
      </p:sp>
      <p:sp>
        <p:nvSpPr>
          <p:cNvPr id="4" name="Rectángulo 3"/>
          <p:cNvSpPr/>
          <p:nvPr/>
        </p:nvSpPr>
        <p:spPr>
          <a:xfrm>
            <a:off x="318565" y="2525263"/>
            <a:ext cx="11459453" cy="3631763"/>
          </a:xfrm>
          <a:prstGeom prst="rect">
            <a:avLst/>
          </a:prstGeom>
        </p:spPr>
        <p:txBody>
          <a:bodyPr wrap="square">
            <a:spAutoFit/>
          </a:bodyPr>
          <a:lstStyle/>
          <a:p>
            <a:pPr>
              <a:defRPr/>
            </a:pPr>
            <a:r>
              <a:rPr lang="en-GB" altLang="es-ES" sz="2000" b="1">
                <a:latin typeface="Calibri" panose="020F0502020204030204" pitchFamily="34" charset="0"/>
                <a:cs typeface="Calibri" panose="020F0502020204030204" pitchFamily="34" charset="0"/>
              </a:rPr>
              <a:t>Programas de asistencia para el cuidado de los niños</a:t>
            </a:r>
            <a:endParaRPr lang="en-GB" altLang="es-ES" sz="2000" dirty="0">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Guarderías en el trabajo </a:t>
            </a:r>
            <a:r>
              <a:rPr lang="es-ES" altLang="es-ES" sz="2000">
                <a:latin typeface="Calibri" panose="020F0502020204030204" pitchFamily="34" charset="0"/>
                <a:cs typeface="Calibri" panose="020F0502020204030204" pitchFamily="34" charset="0"/>
              </a:rPr>
              <a:t>financiadas por la organización.</a:t>
            </a:r>
            <a:r>
              <a:rPr lang="en-GB" altLang="es-ES" sz="2000">
                <a:latin typeface="Calibri" panose="020F0502020204030204" pitchFamily="34" charset="0"/>
                <a:cs typeface="Calibri" panose="020F0502020204030204" pitchFamily="34" charset="0"/>
              </a:rPr>
              <a:t> </a:t>
            </a:r>
            <a:endParaRPr lang="en-GB" altLang="es-ES" sz="2000" b="1" dirty="0">
              <a:solidFill>
                <a:srgbClr val="0CA373"/>
              </a:solidFill>
              <a:latin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Cuidados infantiles subvencionados.</a:t>
            </a:r>
          </a:p>
          <a:p>
            <a:pPr marL="800100" lvl="1" indent="-342900">
              <a:lnSpc>
                <a:spcPct val="150000"/>
              </a:lnSpc>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Proporcionar información </a:t>
            </a:r>
            <a:r>
              <a:rPr lang="es-ES" altLang="es-ES" sz="2000">
                <a:latin typeface="Calibri" panose="020F0502020204030204" pitchFamily="34" charset="0"/>
                <a:cs typeface="Calibri" panose="020F0502020204030204" pitchFamily="34" charset="0"/>
              </a:rPr>
              <a:t>para ayudar a los padres que trabajan a encontrar un cuidado de niños o ancianos fiable.</a:t>
            </a:r>
          </a:p>
          <a:p>
            <a:pPr marL="800100" lvl="1" indent="-342900">
              <a:lnSpc>
                <a:spcPct val="150000"/>
              </a:lnSpc>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Los programas de asistencia pueden estar relacionados con una mayor satisfacción de los empleados, un mejor clima laboral, una mayor puntuación de compromiso de los empleados y una menor intención de rotación </a:t>
            </a:r>
            <a:r>
              <a:rPr lang="en-GB" altLang="es-ES" sz="2000">
                <a:latin typeface="Calibri" panose="020F0502020204030204" pitchFamily="34" charset="0"/>
                <a:cs typeface="Calibri" panose="020F0502020204030204" pitchFamily="34" charset="0"/>
              </a:rPr>
              <a:t>(</a:t>
            </a:r>
            <a:r>
              <a:rPr lang="en-GB" altLang="es-ES" sz="2000" dirty="0" err="1">
                <a:latin typeface="Calibri" panose="020F0502020204030204" pitchFamily="34" charset="0"/>
                <a:cs typeface="Calibri" panose="020F0502020204030204" pitchFamily="34" charset="0"/>
              </a:rPr>
              <a:t>Zedeck</a:t>
            </a:r>
            <a:r>
              <a:rPr lang="en-GB" altLang="es-ES" sz="2000" dirty="0">
                <a:latin typeface="Calibri" panose="020F0502020204030204" pitchFamily="34" charset="0"/>
                <a:cs typeface="Calibri" panose="020F0502020204030204" pitchFamily="34" charset="0"/>
              </a:rPr>
              <a:t> and Mosier, 1990). </a:t>
            </a:r>
          </a:p>
        </p:txBody>
      </p:sp>
      <p:sp>
        <p:nvSpPr>
          <p:cNvPr id="5" name="object 2">
            <a:extLst>
              <a:ext uri="{FF2B5EF4-FFF2-40B4-BE49-F238E27FC236}">
                <a16:creationId xmlns:a16="http://schemas.microsoft.com/office/drawing/2014/main" id="{8E7756C1-11EA-ABBE-0A29-348093346F4A}"/>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28783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263569" cy="691215"/>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4</a:t>
            </a:r>
            <a:r>
              <a:rPr lang="es-ES" sz="2200" spc="50">
                <a:latin typeface="+mj-lt"/>
                <a:cs typeface="Tahoma"/>
              </a:rPr>
              <a:t>: Estrategias organizativas de mejora de la conciliación laboral.</a:t>
            </a:r>
            <a:endParaRPr lang="en-US" sz="2200" spc="50" dirty="0">
              <a:latin typeface="+mj-lt"/>
              <a:cs typeface="Tahoma"/>
            </a:endParaRPr>
          </a:p>
        </p:txBody>
      </p:sp>
      <p:sp>
        <p:nvSpPr>
          <p:cNvPr id="4" name="Rectángulo 3"/>
          <p:cNvSpPr/>
          <p:nvPr/>
        </p:nvSpPr>
        <p:spPr>
          <a:xfrm>
            <a:off x="318565" y="2525263"/>
            <a:ext cx="11459453" cy="2862322"/>
          </a:xfrm>
          <a:prstGeom prst="rect">
            <a:avLst/>
          </a:prstGeom>
        </p:spPr>
        <p:txBody>
          <a:bodyPr wrap="square">
            <a:spAutoFit/>
          </a:bodyPr>
          <a:lstStyle/>
          <a:p>
            <a:pPr>
              <a:defRPr/>
            </a:pPr>
            <a:r>
              <a:rPr lang="es-ES" altLang="es-ES" sz="2000" b="1">
                <a:latin typeface="Calibri" panose="020F0502020204030204" pitchFamily="34" charset="0"/>
                <a:cs typeface="Calibri" panose="020F0502020204030204" pitchFamily="34" charset="0"/>
              </a:rPr>
              <a:t>Provisión de permisos según sea necesario para satisfacer las necesidades familiares y la comprensión y el apoyo de la organización</a:t>
            </a:r>
          </a:p>
          <a:p>
            <a:pPr>
              <a:defRPr/>
            </a:pP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US" altLang="es-ES" sz="2000">
                <a:latin typeface="Calibri" panose="020F0502020204030204" pitchFamily="34" charset="0"/>
                <a:cs typeface="Calibri" panose="020F0502020204030204" pitchFamily="34" charset="0"/>
              </a:rPr>
              <a:t>La </a:t>
            </a:r>
            <a:r>
              <a:rPr lang="en-US" altLang="es-ES" sz="2000" b="1">
                <a:solidFill>
                  <a:srgbClr val="0CA373"/>
                </a:solidFill>
                <a:latin typeface="Calibri" panose="020F0502020204030204" pitchFamily="34" charset="0"/>
                <a:cs typeface="Calibri" panose="020F0502020204030204" pitchFamily="34" charset="0"/>
              </a:rPr>
              <a:t>provisión de permisos </a:t>
            </a:r>
            <a:r>
              <a:rPr lang="en-US" altLang="es-ES" sz="2000">
                <a:latin typeface="Calibri" panose="020F0502020204030204" pitchFamily="34" charset="0"/>
                <a:cs typeface="Calibri" panose="020F0502020204030204" pitchFamily="34" charset="0"/>
              </a:rPr>
              <a:t>tiende a ser aplicada por dispositivos legislativos u organizada informalmente dependiendo del entorno.</a:t>
            </a: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La </a:t>
            </a:r>
            <a:r>
              <a:rPr lang="es-ES" altLang="es-ES" sz="2000" b="1">
                <a:solidFill>
                  <a:srgbClr val="0CA373"/>
                </a:solidFill>
                <a:latin typeface="Calibri" panose="020F0502020204030204" pitchFamily="34" charset="0"/>
                <a:cs typeface="Calibri" panose="020F0502020204030204" pitchFamily="34" charset="0"/>
              </a:rPr>
              <a:t>comprensión de la organización </a:t>
            </a:r>
            <a:r>
              <a:rPr lang="es-ES" altLang="es-ES" sz="2000">
                <a:latin typeface="Calibri" panose="020F0502020204030204" pitchFamily="34" charset="0"/>
                <a:cs typeface="Calibri" panose="020F0502020204030204" pitchFamily="34" charset="0"/>
              </a:rPr>
              <a:t>y el </a:t>
            </a:r>
            <a:r>
              <a:rPr lang="es-ES" altLang="es-ES" sz="2000" b="1">
                <a:solidFill>
                  <a:srgbClr val="0CA373"/>
                </a:solidFill>
                <a:latin typeface="Calibri" panose="020F0502020204030204" pitchFamily="34" charset="0"/>
                <a:cs typeface="Calibri" panose="020F0502020204030204" pitchFamily="34" charset="0"/>
              </a:rPr>
              <a:t>apoyo de los directivos </a:t>
            </a:r>
            <a:r>
              <a:rPr lang="es-ES" altLang="es-ES" sz="2000">
                <a:latin typeface="Calibri" panose="020F0502020204030204" pitchFamily="34" charset="0"/>
                <a:cs typeface="Calibri" panose="020F0502020204030204" pitchFamily="34" charset="0"/>
              </a:rPr>
              <a:t>reducen los conflictos entre el trabajo y la familia y mejoran el bienestar de los empleados</a:t>
            </a: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BC8EBC40-B407-030B-9433-7F79E04D3A20}"/>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2776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20667" y="1848819"/>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91306" y="248703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54607" y="316848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91306" y="3877420"/>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91305" y="455886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69501" y="2343340"/>
            <a:ext cx="8156616" cy="707886"/>
          </a:xfrm>
          <a:prstGeom prst="rect">
            <a:avLst/>
          </a:prstGeom>
          <a:noFill/>
        </p:spPr>
        <p:txBody>
          <a:bodyPr wrap="square" rtlCol="0">
            <a:spAutoFit/>
          </a:bodyPr>
          <a:lstStyle/>
          <a:p>
            <a:r>
              <a:rPr lang="es-ES" sz="2000" b="1" i="1">
                <a:solidFill>
                  <a:srgbClr val="0CA373"/>
                </a:solidFill>
              </a:rPr>
              <a:t>La conciliación laboral es un buen funcionamiento en múltiples funciones entre los ámbitos laboral y no laboral (familiar o personal).</a:t>
            </a:r>
            <a:endParaRPr lang="es-ES" sz="2000" b="1" i="1" dirty="0" err="1">
              <a:solidFill>
                <a:srgbClr val="0CA373"/>
              </a:solidFill>
            </a:endParaRPr>
          </a:p>
        </p:txBody>
      </p:sp>
      <p:sp>
        <p:nvSpPr>
          <p:cNvPr id="12" name="CuadroTexto 11"/>
          <p:cNvSpPr txBox="1"/>
          <p:nvPr/>
        </p:nvSpPr>
        <p:spPr>
          <a:xfrm>
            <a:off x="1669501" y="3059436"/>
            <a:ext cx="7829070" cy="707886"/>
          </a:xfrm>
          <a:prstGeom prst="rect">
            <a:avLst/>
          </a:prstGeom>
          <a:noFill/>
        </p:spPr>
        <p:txBody>
          <a:bodyPr wrap="square" rtlCol="0">
            <a:spAutoFit/>
          </a:bodyPr>
          <a:lstStyle/>
          <a:p>
            <a:r>
              <a:rPr lang="es-ES" sz="2000" b="1" i="1">
                <a:solidFill>
                  <a:srgbClr val="0CA373"/>
                </a:solidFill>
              </a:rPr>
              <a:t>Los trastornos de la conciliación de la vida laboral y familiar surgen por la interferencia entre la vida laboral y no laboral.</a:t>
            </a:r>
            <a:endParaRPr lang="en-US" sz="2000" b="1" i="1" dirty="0">
              <a:solidFill>
                <a:srgbClr val="0CA373"/>
              </a:solidFill>
            </a:endParaRPr>
          </a:p>
        </p:txBody>
      </p:sp>
      <p:sp>
        <p:nvSpPr>
          <p:cNvPr id="13" name="CuadroTexto 12"/>
          <p:cNvSpPr txBox="1"/>
          <p:nvPr/>
        </p:nvSpPr>
        <p:spPr>
          <a:xfrm>
            <a:off x="1659885" y="3813593"/>
            <a:ext cx="7838686" cy="707886"/>
          </a:xfrm>
          <a:prstGeom prst="rect">
            <a:avLst/>
          </a:prstGeom>
          <a:noFill/>
        </p:spPr>
        <p:txBody>
          <a:bodyPr wrap="square" rtlCol="0">
            <a:spAutoFit/>
          </a:bodyPr>
          <a:lstStyle/>
          <a:p>
            <a:r>
              <a:rPr lang="es-ES" sz="2000" b="1" i="1">
                <a:solidFill>
                  <a:srgbClr val="0CA373"/>
                </a:solidFill>
              </a:rPr>
              <a:t>El conflicto de la conciliación de la vida laboral y familiar puede reducirse a nivel individual y organizativo.</a:t>
            </a:r>
            <a:endParaRPr lang="en-US" sz="2000" b="1" i="1" dirty="0">
              <a:solidFill>
                <a:srgbClr val="0CA373"/>
              </a:solidFill>
            </a:endParaRPr>
          </a:p>
        </p:txBody>
      </p:sp>
      <p:sp>
        <p:nvSpPr>
          <p:cNvPr id="14" name="CuadroTexto 13"/>
          <p:cNvSpPr txBox="1"/>
          <p:nvPr/>
        </p:nvSpPr>
        <p:spPr>
          <a:xfrm>
            <a:off x="1632803" y="4523665"/>
            <a:ext cx="8081565" cy="1015663"/>
          </a:xfrm>
          <a:prstGeom prst="rect">
            <a:avLst/>
          </a:prstGeom>
          <a:noFill/>
        </p:spPr>
        <p:txBody>
          <a:bodyPr wrap="square" rtlCol="0">
            <a:spAutoFit/>
          </a:bodyPr>
          <a:lstStyle/>
          <a:p>
            <a:r>
              <a:rPr lang="es-ES" sz="2000" b="1" i="1">
                <a:solidFill>
                  <a:srgbClr val="0CA373"/>
                </a:solidFill>
              </a:rPr>
              <a:t>Los empleados que trabajan en entornos que apoyan a la familia, experimentan menos estrés y menos conflictos entre el trabajo y la familia, lo que conduce a una mayor satisfacción tanto laboral como familiar.</a:t>
            </a:r>
            <a:endParaRPr lang="en-US" sz="2000" b="1" i="1" dirty="0">
              <a:solidFill>
                <a:srgbClr val="0CA373"/>
              </a:solidFill>
            </a:endParaRPr>
          </a:p>
        </p:txBody>
      </p:sp>
      <p:sp>
        <p:nvSpPr>
          <p:cNvPr id="17" name="object 2"/>
          <p:cNvSpPr txBox="1">
            <a:spLocks/>
          </p:cNvSpPr>
          <p:nvPr/>
        </p:nvSpPr>
        <p:spPr>
          <a:xfrm>
            <a:off x="480795" y="1302505"/>
            <a:ext cx="638164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Principales conclusiones:</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prstClr val="black"/>
                </a:solidFill>
                <a:latin typeface="Calibri Light" panose="020F0302020204030204"/>
                <a:ea typeface="Tahoma" panose="020B0604030504040204" pitchFamily="34" charset="0"/>
                <a:cs typeface="Tahoma" panose="020B0604030504040204" pitchFamily="34" charset="0"/>
              </a:rPr>
              <a:t>T</a:t>
            </a:r>
            <a:r>
              <a:rPr lang="en-GB" sz="4800" kern="0" spc="-150">
                <a:solidFill>
                  <a:prstClr val="black"/>
                </a:solidFill>
                <a:latin typeface="Calibri Light" panose="020F0302020204030204"/>
                <a:ea typeface="Tahoma" panose="020B0604030504040204" pitchFamily="34" charset="0"/>
                <a:cs typeface="Tahoma" panose="020B0604030504040204" pitchFamily="34" charset="0"/>
              </a:rPr>
              <a:t>est de evaluación</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157553" y="1925846"/>
            <a:ext cx="4671119" cy="2031325"/>
          </a:xfrm>
          <a:prstGeom prst="rect">
            <a:avLst/>
          </a:prstGeom>
          <a:noFill/>
        </p:spPr>
        <p:txBody>
          <a:bodyPr wrap="square" rtlCol="0">
            <a:spAutoFit/>
          </a:bodyPr>
          <a:lstStyle/>
          <a:p>
            <a:pPr marL="342900" indent="-342900">
              <a:buFontTx/>
              <a:buAutoNum type="arabicPeriod"/>
            </a:pPr>
            <a:r>
              <a:rPr lang="es-ES" b="1">
                <a:solidFill>
                  <a:prstClr val="black"/>
                </a:solidFill>
              </a:rPr>
              <a:t>El trastorno de la conciliación laboral se debe a</a:t>
            </a:r>
            <a:r>
              <a:rPr lang="en-GB" b="1">
                <a:solidFill>
                  <a:prstClr val="black"/>
                </a:solidFill>
              </a:rPr>
              <a:t>:</a:t>
            </a:r>
            <a:endParaRPr lang="en-GB" dirty="0">
              <a:solidFill>
                <a:prstClr val="black"/>
              </a:solidFill>
            </a:endParaRPr>
          </a:p>
          <a:p>
            <a:pPr marL="271463" indent="-271463"/>
            <a:r>
              <a:rPr lang="en-GB" dirty="0">
                <a:solidFill>
                  <a:prstClr val="black"/>
                </a:solidFill>
              </a:rPr>
              <a:t>a</a:t>
            </a:r>
            <a:r>
              <a:rPr lang="en-GB">
                <a:solidFill>
                  <a:prstClr val="black"/>
                </a:solidFill>
              </a:rPr>
              <a:t>.- </a:t>
            </a:r>
            <a:r>
              <a:rPr lang="en-GB" sz="1800">
                <a:effectLst/>
                <a:latin typeface="Calibri" panose="020F0502020204030204" pitchFamily="34" charset="0"/>
                <a:ea typeface="Times New Roman" panose="02020603050405020304" pitchFamily="18" charset="0"/>
              </a:rPr>
              <a:t>el buen funcionamiento en múltiples roles en casa y en el trabajo</a:t>
            </a:r>
            <a:endParaRPr lang="en-GB" dirty="0"/>
          </a:p>
          <a:p>
            <a:pPr marL="271463" indent="-271463"/>
            <a:r>
              <a:rPr lang="en-GB" dirty="0"/>
              <a:t>b</a:t>
            </a:r>
            <a:r>
              <a:rPr lang="en-GB"/>
              <a:t>.- </a:t>
            </a:r>
            <a:r>
              <a:rPr lang="es-ES"/>
              <a:t>interferencias entre el trabajo y la vida familiar/doméctica</a:t>
            </a:r>
            <a:endParaRPr lang="en-GB" dirty="0"/>
          </a:p>
          <a:p>
            <a:pPr marL="271463" indent="-271463"/>
            <a:r>
              <a:rPr lang="en-GB" dirty="0"/>
              <a:t>c</a:t>
            </a:r>
            <a:r>
              <a:rPr lang="en-GB"/>
              <a:t>.- </a:t>
            </a:r>
            <a:r>
              <a:rPr lang="es-ES"/>
              <a:t>un alto control personal de los trabajadores</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932575" y="1888133"/>
            <a:ext cx="2991729" cy="2031325"/>
          </a:xfrm>
          <a:prstGeom prst="rect">
            <a:avLst/>
          </a:prstGeom>
          <a:noFill/>
        </p:spPr>
        <p:txBody>
          <a:bodyPr wrap="square" rtlCol="0">
            <a:spAutoFit/>
          </a:bodyPr>
          <a:lstStyle/>
          <a:p>
            <a:r>
              <a:rPr lang="es-ES" b="1" dirty="0">
                <a:solidFill>
                  <a:prstClr val="black"/>
                </a:solidFill>
              </a:rPr>
              <a:t>2</a:t>
            </a:r>
            <a:r>
              <a:rPr lang="es-ES" b="1">
                <a:solidFill>
                  <a:prstClr val="black"/>
                </a:solidFill>
              </a:rPr>
              <a:t>. </a:t>
            </a:r>
            <a:r>
              <a:rPr lang="en-US" b="1">
                <a:solidFill>
                  <a:prstClr val="black"/>
                </a:solidFill>
              </a:rPr>
              <a:t>Las estrategias individuales pueden clasificarse en dos tipos:</a:t>
            </a:r>
            <a:endParaRPr lang="es-ES" dirty="0">
              <a:solidFill>
                <a:prstClr val="black"/>
              </a:solidFill>
            </a:endParaRPr>
          </a:p>
          <a:p>
            <a:r>
              <a:rPr lang="es-ES" dirty="0">
                <a:solidFill>
                  <a:prstClr val="black"/>
                </a:solidFill>
              </a:rPr>
              <a:t>a</a:t>
            </a:r>
            <a:r>
              <a:rPr lang="es-ES">
                <a:solidFill>
                  <a:prstClr val="black"/>
                </a:solidFill>
              </a:rPr>
              <a:t>.- actitud y capacidad</a:t>
            </a:r>
            <a:endParaRPr lang="hr-HR" dirty="0">
              <a:solidFill>
                <a:prstClr val="black"/>
              </a:solidFill>
            </a:endParaRPr>
          </a:p>
          <a:p>
            <a:pPr marL="271463" indent="-271463"/>
            <a:r>
              <a:rPr lang="es-ES" dirty="0">
                <a:solidFill>
                  <a:prstClr val="black"/>
                </a:solidFill>
              </a:rPr>
              <a:t>b</a:t>
            </a:r>
            <a:r>
              <a:rPr lang="es-ES">
                <a:solidFill>
                  <a:prstClr val="black"/>
                </a:solidFill>
              </a:rPr>
              <a:t>.- habilidades físicas y digitales</a:t>
            </a:r>
            <a:endParaRPr lang="hr-HR" dirty="0">
              <a:solidFill>
                <a:prstClr val="black"/>
              </a:solidFill>
            </a:endParaRPr>
          </a:p>
          <a:p>
            <a:pPr marL="271463" indent="-271463"/>
            <a:r>
              <a:rPr lang="es-ES" dirty="0"/>
              <a:t>c</a:t>
            </a:r>
            <a:r>
              <a:rPr lang="es-ES"/>
              <a:t>.- de gestión y organización</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8028207" y="1859297"/>
            <a:ext cx="3592765" cy="2031325"/>
          </a:xfrm>
          <a:prstGeom prst="rect">
            <a:avLst/>
          </a:prstGeom>
          <a:noFill/>
        </p:spPr>
        <p:txBody>
          <a:bodyPr wrap="square" rtlCol="0">
            <a:spAutoFit/>
          </a:bodyPr>
          <a:lstStyle/>
          <a:p>
            <a:r>
              <a:rPr lang="es-ES" b="1" dirty="0">
                <a:solidFill>
                  <a:prstClr val="black"/>
                </a:solidFill>
              </a:rPr>
              <a:t>3</a:t>
            </a:r>
            <a:r>
              <a:rPr lang="es-ES" b="1">
                <a:solidFill>
                  <a:prstClr val="black"/>
                </a:solidFill>
              </a:rPr>
              <a:t>. Una actitud positiva está</a:t>
            </a:r>
            <a:r>
              <a:rPr lang="hr-HR" b="1">
                <a:solidFill>
                  <a:prstClr val="black"/>
                </a:solidFill>
              </a:rPr>
              <a:t>:</a:t>
            </a:r>
            <a:endParaRPr lang="en-GB" b="1" dirty="0">
              <a:solidFill>
                <a:prstClr val="black"/>
              </a:solidFill>
            </a:endParaRPr>
          </a:p>
          <a:p>
            <a:pPr marL="271463" indent="-271463">
              <a:tabLst>
                <a:tab pos="271463" algn="l"/>
              </a:tabLst>
            </a:pPr>
            <a:r>
              <a:rPr lang="en-GB" dirty="0">
                <a:solidFill>
                  <a:prstClr val="black"/>
                </a:solidFill>
              </a:rPr>
              <a:t>a</a:t>
            </a:r>
            <a:r>
              <a:rPr lang="en-GB">
                <a:solidFill>
                  <a:prstClr val="black"/>
                </a:solidFill>
              </a:rPr>
              <a:t>.</a:t>
            </a:r>
            <a:r>
              <a:rPr lang="en-GB"/>
              <a:t>-</a:t>
            </a:r>
            <a:r>
              <a:rPr lang="hr-HR"/>
              <a:t> </a:t>
            </a:r>
            <a:r>
              <a:rPr lang="es-ES"/>
              <a:t>negativamente relacionada con la conciliación laboral</a:t>
            </a:r>
            <a:endParaRPr lang="hr-HR" dirty="0"/>
          </a:p>
          <a:p>
            <a:pPr marL="271463" indent="-271463">
              <a:tabLst>
                <a:tab pos="271463" algn="l"/>
              </a:tabLst>
            </a:pPr>
            <a:r>
              <a:rPr lang="hr-HR" dirty="0"/>
              <a:t>b.</a:t>
            </a:r>
            <a:r>
              <a:rPr lang="en-GB">
                <a:solidFill>
                  <a:prstClr val="black"/>
                </a:solidFill>
              </a:rPr>
              <a:t>- </a:t>
            </a:r>
            <a:r>
              <a:rPr lang="es-ES">
                <a:solidFill>
                  <a:prstClr val="black"/>
                </a:solidFill>
              </a:rPr>
              <a:t>no relacionada con la conciliación laboral</a:t>
            </a:r>
            <a:endParaRPr lang="hr-HR" dirty="0"/>
          </a:p>
          <a:p>
            <a:pPr marL="271463" indent="-271463">
              <a:tabLst>
                <a:tab pos="271463" algn="l"/>
              </a:tabLst>
            </a:pPr>
            <a:r>
              <a:rPr lang="hr-HR" dirty="0">
                <a:solidFill>
                  <a:prstClr val="black"/>
                </a:solidFill>
              </a:rPr>
              <a:t>c</a:t>
            </a:r>
            <a:r>
              <a:rPr lang="hr-HR">
                <a:solidFill>
                  <a:prstClr val="black"/>
                </a:solidFill>
              </a:rPr>
              <a:t>.- </a:t>
            </a:r>
            <a:r>
              <a:rPr lang="es-ES"/>
              <a:t>positivamente relacionada con la conciliación laboral</a:t>
            </a:r>
            <a:endParaRPr lang="hr-HR"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1075155" y="4253145"/>
            <a:ext cx="4949525" cy="1754326"/>
          </a:xfrm>
          <a:prstGeom prst="rect">
            <a:avLst/>
          </a:prstGeom>
          <a:noFill/>
        </p:spPr>
        <p:txBody>
          <a:bodyPr wrap="square" rtlCol="0">
            <a:spAutoFit/>
          </a:bodyPr>
          <a:lstStyle/>
          <a:p>
            <a:r>
              <a:rPr lang="en-GB" b="1" dirty="0">
                <a:solidFill>
                  <a:prstClr val="black"/>
                </a:solidFill>
              </a:rPr>
              <a:t>4</a:t>
            </a:r>
            <a:r>
              <a:rPr lang="en-GB" b="1">
                <a:solidFill>
                  <a:prstClr val="black"/>
                </a:solidFill>
              </a:rPr>
              <a:t>. </a:t>
            </a:r>
            <a:r>
              <a:rPr lang="es-ES" b="1">
                <a:solidFill>
                  <a:prstClr val="black"/>
                </a:solidFill>
              </a:rPr>
              <a:t>El apoyo organizativo</a:t>
            </a:r>
            <a:r>
              <a:rPr lang="en-GB" b="1">
                <a:solidFill>
                  <a:prstClr val="black"/>
                </a:solidFill>
              </a:rPr>
              <a:t>:</a:t>
            </a:r>
            <a:endParaRPr lang="en-GB" dirty="0">
              <a:solidFill>
                <a:prstClr val="black"/>
              </a:solidFill>
            </a:endParaRPr>
          </a:p>
          <a:p>
            <a:r>
              <a:rPr lang="en-GB" dirty="0">
                <a:solidFill>
                  <a:prstClr val="black"/>
                </a:solidFill>
              </a:rPr>
              <a:t>a</a:t>
            </a:r>
            <a:r>
              <a:rPr lang="en-GB">
                <a:solidFill>
                  <a:prstClr val="black"/>
                </a:solidFill>
              </a:rPr>
              <a:t>.- </a:t>
            </a:r>
            <a:r>
              <a:rPr lang="es-ES">
                <a:solidFill>
                  <a:prstClr val="black"/>
                </a:solidFill>
              </a:rPr>
              <a:t>reduce los conflictos entre el trabajo y el hogar</a:t>
            </a:r>
            <a:endParaRPr lang="en-GB" dirty="0">
              <a:solidFill>
                <a:prstClr val="black"/>
              </a:solidFill>
            </a:endParaRPr>
          </a:p>
          <a:p>
            <a:pPr marL="271463" indent="-271463"/>
            <a:r>
              <a:rPr lang="en-GB" dirty="0">
                <a:solidFill>
                  <a:prstClr val="black"/>
                </a:solidFill>
              </a:rPr>
              <a:t>b</a:t>
            </a:r>
            <a:r>
              <a:rPr lang="en-GB">
                <a:solidFill>
                  <a:prstClr val="black"/>
                </a:solidFill>
              </a:rPr>
              <a:t>.- </a:t>
            </a:r>
            <a:r>
              <a:rPr lang="es-ES">
                <a:solidFill>
                  <a:prstClr val="black"/>
                </a:solidFill>
              </a:rPr>
              <a:t>incrementa los conflictos entre el trabajo y el hogar</a:t>
            </a:r>
            <a:endParaRPr lang="hr-HR" dirty="0">
              <a:solidFill>
                <a:prstClr val="black"/>
              </a:solidFill>
            </a:endParaRPr>
          </a:p>
          <a:p>
            <a:r>
              <a:rPr lang="en-GB" dirty="0"/>
              <a:t>c</a:t>
            </a:r>
            <a:r>
              <a:rPr lang="en-GB"/>
              <a:t>.- </a:t>
            </a:r>
            <a:r>
              <a:rPr lang="es-ES"/>
              <a:t>no está relacionado con los conflictos entre el trabajo y el hogar</a:t>
            </a:r>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205226" y="4253145"/>
            <a:ext cx="5415746" cy="1754326"/>
          </a:xfrm>
          <a:prstGeom prst="rect">
            <a:avLst/>
          </a:prstGeom>
          <a:noFill/>
        </p:spPr>
        <p:txBody>
          <a:bodyPr wrap="square" rtlCol="0">
            <a:spAutoFit/>
          </a:bodyPr>
          <a:lstStyle/>
          <a:p>
            <a:r>
              <a:rPr lang="en-GB" b="1" dirty="0">
                <a:solidFill>
                  <a:prstClr val="black"/>
                </a:solidFill>
              </a:rPr>
              <a:t>5</a:t>
            </a:r>
            <a:r>
              <a:rPr lang="en-GB" b="1">
                <a:solidFill>
                  <a:prstClr val="black"/>
                </a:solidFill>
              </a:rPr>
              <a:t>. </a:t>
            </a:r>
            <a:r>
              <a:rPr lang="es-ES" b="1">
                <a:solidFill>
                  <a:prstClr val="black"/>
                </a:solidFill>
              </a:rPr>
              <a:t>Las disposiciones de trabajo flexibles</a:t>
            </a:r>
            <a:r>
              <a:rPr lang="hr-HR" b="1">
                <a:solidFill>
                  <a:prstClr val="black"/>
                </a:solidFill>
              </a:rPr>
              <a:t>:</a:t>
            </a:r>
            <a:endParaRPr lang="en-GB" b="1" dirty="0">
              <a:solidFill>
                <a:prstClr val="black"/>
              </a:solidFill>
            </a:endParaRPr>
          </a:p>
          <a:p>
            <a:pPr marL="271463" indent="-271463"/>
            <a:r>
              <a:rPr lang="hr-HR" dirty="0">
                <a:solidFill>
                  <a:prstClr val="black"/>
                </a:solidFill>
              </a:rPr>
              <a:t>a</a:t>
            </a:r>
            <a:r>
              <a:rPr lang="hr-HR">
                <a:solidFill>
                  <a:prstClr val="black"/>
                </a:solidFill>
              </a:rPr>
              <a:t>.- </a:t>
            </a:r>
            <a:r>
              <a:rPr lang="es-ES">
                <a:solidFill>
                  <a:prstClr val="black"/>
                </a:solidFill>
              </a:rPr>
              <a:t>incluyen un horario de trabajo fijo y un régimen de trabajo a tiempo completo</a:t>
            </a:r>
            <a:endParaRPr lang="hr-HR" dirty="0">
              <a:solidFill>
                <a:prstClr val="black"/>
              </a:solidFill>
            </a:endParaRPr>
          </a:p>
          <a:p>
            <a:pPr marL="271463" indent="-271463"/>
            <a:r>
              <a:rPr lang="hr-HR" dirty="0"/>
              <a:t>b</a:t>
            </a:r>
            <a:r>
              <a:rPr lang="hr-HR"/>
              <a:t>.- </a:t>
            </a:r>
            <a:r>
              <a:rPr lang="es-ES"/>
              <a:t>reducen la satisfacción en el trabajo y crean conflictos entre el trabajo y la vida privada</a:t>
            </a:r>
            <a:endParaRPr lang="hr-HR" dirty="0"/>
          </a:p>
          <a:p>
            <a:pPr marL="271463" indent="-271463"/>
            <a:r>
              <a:rPr lang="es-ES"/>
              <a:t>c</a:t>
            </a:r>
            <a:r>
              <a:rPr lang="en-GB"/>
              <a:t>.- </a:t>
            </a:r>
            <a:r>
              <a:rPr lang="es-ES"/>
              <a:t>mejoran la satisfacción y la moral en el trabajo</a:t>
            </a:r>
            <a:endParaRPr lang="en-GB" dirty="0"/>
          </a:p>
        </p:txBody>
      </p:sp>
    </p:spTree>
    <p:extLst>
      <p:ext uri="{BB962C8B-B14F-4D97-AF65-F5344CB8AC3E}">
        <p14:creationId xmlns:p14="http://schemas.microsoft.com/office/powerpoint/2010/main" val="2155011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prstClr val="black"/>
                </a:solidFill>
                <a:latin typeface="Calibri Light" panose="020F0302020204030204"/>
                <a:ea typeface="Tahoma" panose="020B0604030504040204" pitchFamily="34" charset="0"/>
                <a:cs typeface="Tahoma" panose="020B0604030504040204" pitchFamily="34" charset="0"/>
              </a:rPr>
              <a:t>T</a:t>
            </a:r>
            <a:r>
              <a:rPr lang="en-GB" sz="4800" kern="0" spc="-150">
                <a:solidFill>
                  <a:prstClr val="black"/>
                </a:solidFill>
                <a:latin typeface="Calibri Light" panose="020F0302020204030204"/>
                <a:ea typeface="Tahoma" panose="020B0604030504040204" pitchFamily="34" charset="0"/>
                <a:cs typeface="Tahoma" panose="020B0604030504040204" pitchFamily="34" charset="0"/>
              </a:rPr>
              <a:t>est de evaluación</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157553" y="1925846"/>
            <a:ext cx="4671119" cy="2031325"/>
          </a:xfrm>
          <a:prstGeom prst="rect">
            <a:avLst/>
          </a:prstGeom>
          <a:noFill/>
        </p:spPr>
        <p:txBody>
          <a:bodyPr wrap="square" rtlCol="0">
            <a:spAutoFit/>
          </a:bodyPr>
          <a:lstStyle/>
          <a:p>
            <a:pPr marL="342900" indent="-342900">
              <a:buFontTx/>
              <a:buAutoNum type="arabicPeriod"/>
            </a:pPr>
            <a:r>
              <a:rPr lang="es-ES" b="1">
                <a:solidFill>
                  <a:prstClr val="black"/>
                </a:solidFill>
              </a:rPr>
              <a:t>El trastorno de la conciliación laboral se debe a</a:t>
            </a:r>
            <a:r>
              <a:rPr lang="en-GB" b="1">
                <a:solidFill>
                  <a:prstClr val="black"/>
                </a:solidFill>
              </a:rPr>
              <a:t>:</a:t>
            </a:r>
            <a:endParaRPr lang="en-GB" dirty="0">
              <a:solidFill>
                <a:prstClr val="black"/>
              </a:solidFill>
            </a:endParaRPr>
          </a:p>
          <a:p>
            <a:pPr marL="271463" indent="-271463"/>
            <a:r>
              <a:rPr lang="en-GB" dirty="0">
                <a:solidFill>
                  <a:prstClr val="black"/>
                </a:solidFill>
              </a:rPr>
              <a:t>a</a:t>
            </a:r>
            <a:r>
              <a:rPr lang="en-GB">
                <a:solidFill>
                  <a:prstClr val="black"/>
                </a:solidFill>
              </a:rPr>
              <a:t>.- </a:t>
            </a:r>
            <a:r>
              <a:rPr lang="en-GB" sz="1800">
                <a:effectLst/>
                <a:latin typeface="Calibri" panose="020F0502020204030204" pitchFamily="34" charset="0"/>
                <a:ea typeface="Times New Roman" panose="02020603050405020304" pitchFamily="18" charset="0"/>
              </a:rPr>
              <a:t>el buen funcionamiento en múltiples roles en casa y en el trabajo</a:t>
            </a:r>
            <a:endParaRPr lang="en-GB" dirty="0"/>
          </a:p>
          <a:p>
            <a:pPr marL="271463" indent="-271463"/>
            <a:r>
              <a:rPr lang="en-GB" b="1" dirty="0"/>
              <a:t>b</a:t>
            </a:r>
            <a:r>
              <a:rPr lang="en-GB" b="1"/>
              <a:t>.- </a:t>
            </a:r>
            <a:r>
              <a:rPr lang="es-ES" b="1"/>
              <a:t>interferencias entre el trabajo y la vida familiar/doméctica</a:t>
            </a:r>
            <a:endParaRPr lang="en-GB" b="1" dirty="0"/>
          </a:p>
          <a:p>
            <a:pPr marL="271463" indent="-271463"/>
            <a:r>
              <a:rPr lang="en-GB" dirty="0"/>
              <a:t>c</a:t>
            </a:r>
            <a:r>
              <a:rPr lang="en-GB"/>
              <a:t>.- </a:t>
            </a:r>
            <a:r>
              <a:rPr lang="es-ES"/>
              <a:t>un alto control personal de los trabajadores</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4932575" y="1888133"/>
            <a:ext cx="2991729" cy="2031325"/>
          </a:xfrm>
          <a:prstGeom prst="rect">
            <a:avLst/>
          </a:prstGeom>
          <a:noFill/>
        </p:spPr>
        <p:txBody>
          <a:bodyPr wrap="square" rtlCol="0">
            <a:spAutoFit/>
          </a:bodyPr>
          <a:lstStyle/>
          <a:p>
            <a:r>
              <a:rPr lang="es-ES" b="1" dirty="0">
                <a:solidFill>
                  <a:prstClr val="black"/>
                </a:solidFill>
              </a:rPr>
              <a:t>2</a:t>
            </a:r>
            <a:r>
              <a:rPr lang="es-ES" b="1">
                <a:solidFill>
                  <a:prstClr val="black"/>
                </a:solidFill>
              </a:rPr>
              <a:t>. </a:t>
            </a:r>
            <a:r>
              <a:rPr lang="en-US" b="1">
                <a:solidFill>
                  <a:prstClr val="black"/>
                </a:solidFill>
              </a:rPr>
              <a:t>Las estrategias individuales pueden clasificarse en dos tipos:</a:t>
            </a:r>
            <a:endParaRPr lang="es-ES" dirty="0">
              <a:solidFill>
                <a:prstClr val="black"/>
              </a:solidFill>
            </a:endParaRPr>
          </a:p>
          <a:p>
            <a:r>
              <a:rPr lang="es-ES" b="1" dirty="0">
                <a:solidFill>
                  <a:prstClr val="black"/>
                </a:solidFill>
              </a:rPr>
              <a:t>a</a:t>
            </a:r>
            <a:r>
              <a:rPr lang="es-ES" b="1">
                <a:solidFill>
                  <a:prstClr val="black"/>
                </a:solidFill>
              </a:rPr>
              <a:t>.- actitud y capacidad</a:t>
            </a:r>
            <a:endParaRPr lang="hr-HR" b="1" dirty="0">
              <a:solidFill>
                <a:prstClr val="black"/>
              </a:solidFill>
            </a:endParaRPr>
          </a:p>
          <a:p>
            <a:pPr marL="271463" indent="-271463"/>
            <a:r>
              <a:rPr lang="es-ES" dirty="0">
                <a:solidFill>
                  <a:prstClr val="black"/>
                </a:solidFill>
              </a:rPr>
              <a:t>b</a:t>
            </a:r>
            <a:r>
              <a:rPr lang="es-ES">
                <a:solidFill>
                  <a:prstClr val="black"/>
                </a:solidFill>
              </a:rPr>
              <a:t>.- habilidades físicas y digitales</a:t>
            </a:r>
            <a:endParaRPr lang="hr-HR" dirty="0">
              <a:solidFill>
                <a:prstClr val="black"/>
              </a:solidFill>
            </a:endParaRPr>
          </a:p>
          <a:p>
            <a:pPr marL="271463" indent="-271463"/>
            <a:r>
              <a:rPr lang="es-ES" dirty="0"/>
              <a:t>c</a:t>
            </a:r>
            <a:r>
              <a:rPr lang="es-ES"/>
              <a:t>.- de gestión y organización</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8028207" y="1859297"/>
            <a:ext cx="3592765" cy="2031325"/>
          </a:xfrm>
          <a:prstGeom prst="rect">
            <a:avLst/>
          </a:prstGeom>
          <a:noFill/>
        </p:spPr>
        <p:txBody>
          <a:bodyPr wrap="square" rtlCol="0">
            <a:spAutoFit/>
          </a:bodyPr>
          <a:lstStyle/>
          <a:p>
            <a:r>
              <a:rPr lang="es-ES" b="1" dirty="0">
                <a:solidFill>
                  <a:prstClr val="black"/>
                </a:solidFill>
              </a:rPr>
              <a:t>3</a:t>
            </a:r>
            <a:r>
              <a:rPr lang="es-ES" b="1">
                <a:solidFill>
                  <a:prstClr val="black"/>
                </a:solidFill>
              </a:rPr>
              <a:t>. Una actitud positiva está</a:t>
            </a:r>
            <a:r>
              <a:rPr lang="hr-HR" b="1">
                <a:solidFill>
                  <a:prstClr val="black"/>
                </a:solidFill>
              </a:rPr>
              <a:t>:</a:t>
            </a:r>
            <a:endParaRPr lang="en-GB" b="1" dirty="0">
              <a:solidFill>
                <a:prstClr val="black"/>
              </a:solidFill>
            </a:endParaRPr>
          </a:p>
          <a:p>
            <a:pPr marL="271463" indent="-271463">
              <a:tabLst>
                <a:tab pos="271463" algn="l"/>
              </a:tabLst>
            </a:pPr>
            <a:r>
              <a:rPr lang="en-GB" dirty="0">
                <a:solidFill>
                  <a:prstClr val="black"/>
                </a:solidFill>
              </a:rPr>
              <a:t>a</a:t>
            </a:r>
            <a:r>
              <a:rPr lang="en-GB">
                <a:solidFill>
                  <a:prstClr val="black"/>
                </a:solidFill>
              </a:rPr>
              <a:t>.</a:t>
            </a:r>
            <a:r>
              <a:rPr lang="en-GB"/>
              <a:t>-</a:t>
            </a:r>
            <a:r>
              <a:rPr lang="hr-HR"/>
              <a:t> </a:t>
            </a:r>
            <a:r>
              <a:rPr lang="es-ES"/>
              <a:t>negativamente relacionada con la conciliación laboral</a:t>
            </a:r>
            <a:endParaRPr lang="hr-HR" dirty="0"/>
          </a:p>
          <a:p>
            <a:pPr marL="271463" indent="-271463">
              <a:tabLst>
                <a:tab pos="271463" algn="l"/>
              </a:tabLst>
            </a:pPr>
            <a:r>
              <a:rPr lang="hr-HR" dirty="0"/>
              <a:t>b.</a:t>
            </a:r>
            <a:r>
              <a:rPr lang="en-GB">
                <a:solidFill>
                  <a:prstClr val="black"/>
                </a:solidFill>
              </a:rPr>
              <a:t>- </a:t>
            </a:r>
            <a:r>
              <a:rPr lang="es-ES">
                <a:solidFill>
                  <a:prstClr val="black"/>
                </a:solidFill>
              </a:rPr>
              <a:t>no relacionada con la conciliación laboral</a:t>
            </a:r>
            <a:endParaRPr lang="hr-HR" dirty="0"/>
          </a:p>
          <a:p>
            <a:pPr marL="271463" indent="-271463">
              <a:tabLst>
                <a:tab pos="271463" algn="l"/>
              </a:tabLst>
            </a:pPr>
            <a:r>
              <a:rPr lang="hr-HR" b="1" dirty="0">
                <a:solidFill>
                  <a:prstClr val="black"/>
                </a:solidFill>
              </a:rPr>
              <a:t>c</a:t>
            </a:r>
            <a:r>
              <a:rPr lang="hr-HR" b="1">
                <a:solidFill>
                  <a:prstClr val="black"/>
                </a:solidFill>
              </a:rPr>
              <a:t>.- </a:t>
            </a:r>
            <a:r>
              <a:rPr lang="es-ES" b="1"/>
              <a:t>positivamente relacionada con la conciliación laboral</a:t>
            </a:r>
            <a:endParaRPr lang="hr-HR" b="1" dirty="0"/>
          </a:p>
        </p:txBody>
      </p:sp>
      <p:sp>
        <p:nvSpPr>
          <p:cNvPr id="9" name="CuadroTexto 8">
            <a:extLst>
              <a:ext uri="{FF2B5EF4-FFF2-40B4-BE49-F238E27FC236}">
                <a16:creationId xmlns:a16="http://schemas.microsoft.com/office/drawing/2014/main" id="{F83D507A-6406-66B3-0BAD-63E9CDCFA0AC}"/>
              </a:ext>
            </a:extLst>
          </p:cNvPr>
          <p:cNvSpPr txBox="1"/>
          <p:nvPr/>
        </p:nvSpPr>
        <p:spPr>
          <a:xfrm>
            <a:off x="1075155" y="4253145"/>
            <a:ext cx="4949525" cy="1754326"/>
          </a:xfrm>
          <a:prstGeom prst="rect">
            <a:avLst/>
          </a:prstGeom>
          <a:noFill/>
        </p:spPr>
        <p:txBody>
          <a:bodyPr wrap="square" rtlCol="0">
            <a:spAutoFit/>
          </a:bodyPr>
          <a:lstStyle/>
          <a:p>
            <a:r>
              <a:rPr lang="en-GB" b="1" dirty="0">
                <a:solidFill>
                  <a:prstClr val="black"/>
                </a:solidFill>
              </a:rPr>
              <a:t>4</a:t>
            </a:r>
            <a:r>
              <a:rPr lang="en-GB" b="1">
                <a:solidFill>
                  <a:prstClr val="black"/>
                </a:solidFill>
              </a:rPr>
              <a:t>. </a:t>
            </a:r>
            <a:r>
              <a:rPr lang="es-ES" b="1">
                <a:solidFill>
                  <a:prstClr val="black"/>
                </a:solidFill>
              </a:rPr>
              <a:t>El apoyo organizativo</a:t>
            </a:r>
            <a:r>
              <a:rPr lang="en-GB" b="1">
                <a:solidFill>
                  <a:prstClr val="black"/>
                </a:solidFill>
              </a:rPr>
              <a:t>:</a:t>
            </a:r>
            <a:endParaRPr lang="en-GB" dirty="0">
              <a:solidFill>
                <a:prstClr val="black"/>
              </a:solidFill>
            </a:endParaRPr>
          </a:p>
          <a:p>
            <a:r>
              <a:rPr lang="en-GB" b="1" dirty="0">
                <a:solidFill>
                  <a:prstClr val="black"/>
                </a:solidFill>
              </a:rPr>
              <a:t>a</a:t>
            </a:r>
            <a:r>
              <a:rPr lang="en-GB" b="1">
                <a:solidFill>
                  <a:prstClr val="black"/>
                </a:solidFill>
              </a:rPr>
              <a:t>.- </a:t>
            </a:r>
            <a:r>
              <a:rPr lang="es-ES" b="1">
                <a:solidFill>
                  <a:prstClr val="black"/>
                </a:solidFill>
              </a:rPr>
              <a:t>reduce los conflictos entre el trabajo y el hogar</a:t>
            </a:r>
            <a:endParaRPr lang="en-GB" b="1" dirty="0">
              <a:solidFill>
                <a:prstClr val="black"/>
              </a:solidFill>
            </a:endParaRPr>
          </a:p>
          <a:p>
            <a:pPr marL="271463" indent="-271463"/>
            <a:r>
              <a:rPr lang="en-GB" dirty="0">
                <a:solidFill>
                  <a:prstClr val="black"/>
                </a:solidFill>
              </a:rPr>
              <a:t>b</a:t>
            </a:r>
            <a:r>
              <a:rPr lang="en-GB">
                <a:solidFill>
                  <a:prstClr val="black"/>
                </a:solidFill>
              </a:rPr>
              <a:t>.- </a:t>
            </a:r>
            <a:r>
              <a:rPr lang="es-ES">
                <a:solidFill>
                  <a:prstClr val="black"/>
                </a:solidFill>
              </a:rPr>
              <a:t>incrementa los conflictos entre el trabajo y el hogar</a:t>
            </a:r>
            <a:endParaRPr lang="hr-HR" dirty="0">
              <a:solidFill>
                <a:prstClr val="black"/>
              </a:solidFill>
            </a:endParaRPr>
          </a:p>
          <a:p>
            <a:r>
              <a:rPr lang="en-GB" dirty="0"/>
              <a:t>c</a:t>
            </a:r>
            <a:r>
              <a:rPr lang="en-GB"/>
              <a:t>.- </a:t>
            </a:r>
            <a:r>
              <a:rPr lang="es-ES"/>
              <a:t>no está relacionado con los conflictos entre el trabajo y el hogar</a:t>
            </a:r>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205226" y="4253145"/>
            <a:ext cx="5415746" cy="1754326"/>
          </a:xfrm>
          <a:prstGeom prst="rect">
            <a:avLst/>
          </a:prstGeom>
          <a:noFill/>
        </p:spPr>
        <p:txBody>
          <a:bodyPr wrap="square" rtlCol="0">
            <a:spAutoFit/>
          </a:bodyPr>
          <a:lstStyle/>
          <a:p>
            <a:r>
              <a:rPr lang="en-GB" b="1" dirty="0">
                <a:solidFill>
                  <a:prstClr val="black"/>
                </a:solidFill>
              </a:rPr>
              <a:t>5</a:t>
            </a:r>
            <a:r>
              <a:rPr lang="en-GB" b="1">
                <a:solidFill>
                  <a:prstClr val="black"/>
                </a:solidFill>
              </a:rPr>
              <a:t>. </a:t>
            </a:r>
            <a:r>
              <a:rPr lang="es-ES" b="1">
                <a:solidFill>
                  <a:prstClr val="black"/>
                </a:solidFill>
              </a:rPr>
              <a:t>Las disposiciones de trabajo flexibles</a:t>
            </a:r>
            <a:r>
              <a:rPr lang="hr-HR" b="1">
                <a:solidFill>
                  <a:prstClr val="black"/>
                </a:solidFill>
              </a:rPr>
              <a:t>:</a:t>
            </a:r>
            <a:endParaRPr lang="en-GB" b="1" dirty="0">
              <a:solidFill>
                <a:prstClr val="black"/>
              </a:solidFill>
            </a:endParaRPr>
          </a:p>
          <a:p>
            <a:pPr marL="271463" indent="-271463"/>
            <a:r>
              <a:rPr lang="hr-HR" dirty="0">
                <a:solidFill>
                  <a:prstClr val="black"/>
                </a:solidFill>
              </a:rPr>
              <a:t>a</a:t>
            </a:r>
            <a:r>
              <a:rPr lang="hr-HR">
                <a:solidFill>
                  <a:prstClr val="black"/>
                </a:solidFill>
              </a:rPr>
              <a:t>.- </a:t>
            </a:r>
            <a:r>
              <a:rPr lang="es-ES">
                <a:solidFill>
                  <a:prstClr val="black"/>
                </a:solidFill>
              </a:rPr>
              <a:t>incluyen un horario de trabajo fijo y un régimen de trabajo a tiempo completo</a:t>
            </a:r>
            <a:endParaRPr lang="hr-HR" dirty="0">
              <a:solidFill>
                <a:prstClr val="black"/>
              </a:solidFill>
            </a:endParaRPr>
          </a:p>
          <a:p>
            <a:pPr marL="271463" indent="-271463"/>
            <a:r>
              <a:rPr lang="hr-HR" dirty="0"/>
              <a:t>b</a:t>
            </a:r>
            <a:r>
              <a:rPr lang="hr-HR"/>
              <a:t>.- </a:t>
            </a:r>
            <a:r>
              <a:rPr lang="es-ES"/>
              <a:t>reducen la satisfacción en el trabajo y crean conflictos entre el trabajo y la vida privada</a:t>
            </a:r>
            <a:endParaRPr lang="hr-HR" dirty="0"/>
          </a:p>
          <a:p>
            <a:pPr marL="271463" indent="-271463"/>
            <a:r>
              <a:rPr lang="es-ES" b="1"/>
              <a:t>c</a:t>
            </a:r>
            <a:r>
              <a:rPr lang="en-GB" b="1"/>
              <a:t>.- </a:t>
            </a:r>
            <a:r>
              <a:rPr lang="es-ES" b="1"/>
              <a:t>mejoran la satisfacción y la moral en el trabajo</a:t>
            </a:r>
            <a:endParaRPr lang="en-GB" b="1" dirty="0"/>
          </a:p>
        </p:txBody>
      </p:sp>
    </p:spTree>
    <p:extLst>
      <p:ext uri="{BB962C8B-B14F-4D97-AF65-F5344CB8AC3E}">
        <p14:creationId xmlns:p14="http://schemas.microsoft.com/office/powerpoint/2010/main" val="2992540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FUENTES</a:t>
            </a:r>
            <a:endParaRPr lang="en-GB" sz="2200" dirty="0">
              <a:latin typeface="+mj-lt"/>
              <a:cs typeface="Tahoma"/>
            </a:endParaRPr>
          </a:p>
        </p:txBody>
      </p:sp>
      <p:sp>
        <p:nvSpPr>
          <p:cNvPr id="4" name="Rectángulo 3"/>
          <p:cNvSpPr/>
          <p:nvPr/>
        </p:nvSpPr>
        <p:spPr>
          <a:xfrm>
            <a:off x="377556" y="2416147"/>
            <a:ext cx="11459453" cy="2800767"/>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Adkins, C. and </a:t>
            </a:r>
            <a:r>
              <a:rPr lang="en-GB" sz="1600" dirty="0" err="1">
                <a:latin typeface="Calibri" panose="020F0502020204030204" pitchFamily="34" charset="0"/>
                <a:ea typeface="Calibri" panose="020F0502020204030204" pitchFamily="34" charset="0"/>
                <a:cs typeface="Calibri" panose="020F0502020204030204" pitchFamily="34" charset="0"/>
              </a:rPr>
              <a:t>Premeaux</a:t>
            </a:r>
            <a:r>
              <a:rPr lang="en-GB" sz="1600" dirty="0">
                <a:latin typeface="Calibri" panose="020F0502020204030204" pitchFamily="34" charset="0"/>
                <a:ea typeface="Calibri" panose="020F0502020204030204" pitchFamily="34" charset="0"/>
                <a:cs typeface="Calibri" panose="020F0502020204030204" pitchFamily="34" charset="0"/>
              </a:rPr>
              <a:t>, S. (2012), “Spending time: the impact of hours worked on work‐family conflict”, Journal of Vocational </a:t>
            </a:r>
            <a:r>
              <a:rPr lang="en-GB" sz="1600" dirty="0" err="1">
                <a:latin typeface="Calibri" panose="020F0502020204030204" pitchFamily="34" charset="0"/>
                <a:ea typeface="Calibri" panose="020F0502020204030204" pitchFamily="34" charset="0"/>
                <a:cs typeface="Calibri" panose="020F0502020204030204" pitchFamily="34" charset="0"/>
              </a:rPr>
              <a:t>Behavior</a:t>
            </a:r>
            <a:r>
              <a:rPr lang="en-GB" sz="1600" dirty="0">
                <a:latin typeface="Calibri" panose="020F0502020204030204" pitchFamily="34" charset="0"/>
                <a:ea typeface="Calibri" panose="020F0502020204030204" pitchFamily="34" charset="0"/>
                <a:cs typeface="Calibri" panose="020F0502020204030204" pitchFamily="34" charset="0"/>
              </a:rPr>
              <a:t>, Vol. 80 No. 2, pp. 380‐389.</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Carlson, D., </a:t>
            </a:r>
            <a:r>
              <a:rPr lang="en-GB" sz="1600" dirty="0" err="1">
                <a:latin typeface="Calibri" panose="020F0502020204030204" pitchFamily="34" charset="0"/>
                <a:ea typeface="Calibri" panose="020F0502020204030204" pitchFamily="34" charset="0"/>
                <a:cs typeface="Calibri" panose="020F0502020204030204" pitchFamily="34" charset="0"/>
              </a:rPr>
              <a:t>Grzywacz</a:t>
            </a:r>
            <a:r>
              <a:rPr lang="en-GB" sz="1600" dirty="0">
                <a:latin typeface="Calibri" panose="020F0502020204030204" pitchFamily="34" charset="0"/>
                <a:ea typeface="Calibri" panose="020F0502020204030204" pitchFamily="34" charset="0"/>
                <a:cs typeface="Calibri" panose="020F0502020204030204" pitchFamily="34" charset="0"/>
              </a:rPr>
              <a:t>, J., Ferguson, M., Hunter, E., Clinch, C. and </a:t>
            </a:r>
            <a:r>
              <a:rPr lang="en-GB" sz="1600" dirty="0" err="1">
                <a:latin typeface="Calibri" panose="020F0502020204030204" pitchFamily="34" charset="0"/>
                <a:ea typeface="Calibri" panose="020F0502020204030204" pitchFamily="34" charset="0"/>
                <a:cs typeface="Calibri" panose="020F0502020204030204" pitchFamily="34" charset="0"/>
              </a:rPr>
              <a:t>Arcury</a:t>
            </a:r>
            <a:r>
              <a:rPr lang="en-GB" sz="1600" dirty="0">
                <a:latin typeface="Calibri" panose="020F0502020204030204" pitchFamily="34" charset="0"/>
                <a:ea typeface="Calibri" panose="020F0502020204030204" pitchFamily="34" charset="0"/>
                <a:cs typeface="Calibri" panose="020F0502020204030204" pitchFamily="34" charset="0"/>
              </a:rPr>
              <a:t>, T. (2011), “Health and turnover of working mothers after childbirth via the work‐family interface: an analysis across </a:t>
            </a:r>
            <a:r>
              <a:rPr lang="en-GB" sz="1600" dirty="0" err="1">
                <a:latin typeface="Calibri" panose="020F0502020204030204" pitchFamily="34" charset="0"/>
                <a:ea typeface="Calibri" panose="020F0502020204030204" pitchFamily="34" charset="0"/>
                <a:cs typeface="Calibri" panose="020F0502020204030204" pitchFamily="34" charset="0"/>
              </a:rPr>
              <a:t>time”,Journal</a:t>
            </a:r>
            <a:r>
              <a:rPr lang="en-GB" sz="1600" dirty="0">
                <a:latin typeface="Calibri" panose="020F0502020204030204" pitchFamily="34" charset="0"/>
                <a:ea typeface="Calibri" panose="020F0502020204030204" pitchFamily="34" charset="0"/>
                <a:cs typeface="Calibri" panose="020F0502020204030204" pitchFamily="34" charset="0"/>
              </a:rPr>
              <a:t> of Applied Psychology, Vol. 96 No. 5, pp. 1045‐1054.</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Chen, Z. and Powell, G. (2012), “No pain, no gain? A Resource‐based model of work‐to‐family enrichment and conflict”, Journal of Vocational </a:t>
            </a:r>
            <a:r>
              <a:rPr lang="en-GB" sz="1600" dirty="0" err="1">
                <a:latin typeface="Calibri" panose="020F0502020204030204" pitchFamily="34" charset="0"/>
                <a:ea typeface="Calibri" panose="020F0502020204030204" pitchFamily="34" charset="0"/>
                <a:cs typeface="Calibri" panose="020F0502020204030204" pitchFamily="34" charset="0"/>
              </a:rPr>
              <a:t>Behavior</a:t>
            </a:r>
            <a:r>
              <a:rPr lang="en-GB" sz="1600" dirty="0">
                <a:latin typeface="Calibri" panose="020F0502020204030204" pitchFamily="34" charset="0"/>
                <a:ea typeface="Calibri" panose="020F0502020204030204" pitchFamily="34" charset="0"/>
                <a:cs typeface="Calibri" panose="020F0502020204030204" pitchFamily="34" charset="0"/>
              </a:rPr>
              <a:t>, Vol. 81 No. 1, pp. 89‐98.</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Clark, S. (2000), “Work/family border theory: a new theory of work/life balance”, Human Relations, Vol. 53 No. 6, pp. 747‐770.</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Goetzel</a:t>
            </a:r>
            <a:r>
              <a:rPr lang="en-GB" sz="1600" dirty="0">
                <a:latin typeface="Calibri" panose="020F0502020204030204" pitchFamily="34" charset="0"/>
                <a:ea typeface="Calibri" panose="020F0502020204030204" pitchFamily="34" charset="0"/>
                <a:cs typeface="Calibri" panose="020F0502020204030204" pitchFamily="34" charset="0"/>
              </a:rPr>
              <a:t>, R. and </a:t>
            </a:r>
            <a:r>
              <a:rPr lang="en-GB" sz="1600" dirty="0" err="1">
                <a:latin typeface="Calibri" panose="020F0502020204030204" pitchFamily="34" charset="0"/>
                <a:ea typeface="Calibri" panose="020F0502020204030204" pitchFamily="34" charset="0"/>
                <a:cs typeface="Calibri" panose="020F0502020204030204" pitchFamily="34" charset="0"/>
              </a:rPr>
              <a:t>Ozminkowski</a:t>
            </a:r>
            <a:r>
              <a:rPr lang="en-GB" sz="1600" dirty="0">
                <a:latin typeface="Calibri" panose="020F0502020204030204" pitchFamily="34" charset="0"/>
                <a:ea typeface="Calibri" panose="020F0502020204030204" pitchFamily="34" charset="0"/>
                <a:cs typeface="Calibri" panose="020F0502020204030204" pitchFamily="34" charset="0"/>
              </a:rPr>
              <a:t>, R. (2008), “The health and cost benefits of work site health‐ promotion programs”, Annual Review of Public Health, Vol. 29, pp. 303‐323.</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Greenhaus</a:t>
            </a:r>
            <a:r>
              <a:rPr lang="en-GB" sz="1600" dirty="0">
                <a:latin typeface="Calibri" panose="020F0502020204030204" pitchFamily="34" charset="0"/>
                <a:ea typeface="Calibri" panose="020F0502020204030204" pitchFamily="34" charset="0"/>
                <a:cs typeface="Calibri" panose="020F0502020204030204" pitchFamily="34" charset="0"/>
              </a:rPr>
              <a:t>, J. and Powell, G. (2006), “When work and family are allies: a theory of work family enrichment”, Academy of Management Review, Vol. 31 No. 1, pp. 72‐92.</a:t>
            </a:r>
            <a:endParaRPr lang="hr-H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object 2">
            <a:extLst>
              <a:ext uri="{FF2B5EF4-FFF2-40B4-BE49-F238E27FC236}">
                <a16:creationId xmlns:a16="http://schemas.microsoft.com/office/drawing/2014/main" id="{7ED84673-6C2B-F6A9-5161-7C9E88B6F0F0}"/>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2781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43420"/>
            <a:ext cx="7091830" cy="646331"/>
          </a:xfrm>
          <a:prstGeom prst="rect">
            <a:avLst/>
          </a:prstGeom>
          <a:noFill/>
        </p:spPr>
        <p:txBody>
          <a:bodyPr wrap="square" rtlCol="0">
            <a:spAutoFit/>
          </a:bodyPr>
          <a:lstStyle/>
          <a:p>
            <a:r>
              <a:rPr lang="en-US" b="1">
                <a:solidFill>
                  <a:srgbClr val="0CA373"/>
                </a:solidFill>
              </a:rPr>
              <a:t>Explicar el término de conciliación laboral y distinguir los diferentes tipos de trastornos.</a:t>
            </a:r>
            <a:endParaRPr lang="en-US" b="1" dirty="0">
              <a:solidFill>
                <a:srgbClr val="0CA373"/>
              </a:solidFill>
            </a:endParaRPr>
          </a:p>
        </p:txBody>
      </p:sp>
      <p:sp>
        <p:nvSpPr>
          <p:cNvPr id="12" name="CuadroTexto 11"/>
          <p:cNvSpPr txBox="1"/>
          <p:nvPr/>
        </p:nvSpPr>
        <p:spPr>
          <a:xfrm>
            <a:off x="1615183" y="3553579"/>
            <a:ext cx="6613392" cy="646331"/>
          </a:xfrm>
          <a:prstGeom prst="rect">
            <a:avLst/>
          </a:prstGeom>
          <a:noFill/>
        </p:spPr>
        <p:txBody>
          <a:bodyPr wrap="square" rtlCol="0">
            <a:spAutoFit/>
          </a:bodyPr>
          <a:lstStyle/>
          <a:p>
            <a:r>
              <a:rPr lang="en-US" b="1">
                <a:solidFill>
                  <a:srgbClr val="0CA373"/>
                </a:solidFill>
              </a:rPr>
              <a:t>Discutir los beneficios de la conciliación laboral para los individuos y las organizaciones.</a:t>
            </a:r>
            <a:endParaRPr lang="en-US" b="1" dirty="0">
              <a:solidFill>
                <a:srgbClr val="0CA373"/>
              </a:solidFill>
            </a:endParaRPr>
          </a:p>
        </p:txBody>
      </p:sp>
      <p:sp>
        <p:nvSpPr>
          <p:cNvPr id="13" name="CuadroTexto 12"/>
          <p:cNvSpPr txBox="1"/>
          <p:nvPr/>
        </p:nvSpPr>
        <p:spPr>
          <a:xfrm>
            <a:off x="1605565" y="4284373"/>
            <a:ext cx="7208651" cy="646331"/>
          </a:xfrm>
          <a:prstGeom prst="rect">
            <a:avLst/>
          </a:prstGeom>
          <a:noFill/>
        </p:spPr>
        <p:txBody>
          <a:bodyPr wrap="square" rtlCol="0">
            <a:spAutoFit/>
          </a:bodyPr>
          <a:lstStyle/>
          <a:p>
            <a:r>
              <a:rPr lang="es-ES" b="1">
                <a:solidFill>
                  <a:srgbClr val="0CA373"/>
                </a:solidFill>
              </a:rPr>
              <a:t>Identificar formas de mejorar la conciliación laboral desde el punto de vista individual y organizativo.</a:t>
            </a:r>
            <a:endParaRPr lang="en-US" b="1" dirty="0">
              <a:solidFill>
                <a:srgbClr val="0CA373"/>
              </a:solidFill>
            </a:endParaRPr>
          </a:p>
        </p:txBody>
      </p:sp>
      <p:sp>
        <p:nvSpPr>
          <p:cNvPr id="17" name="object 2"/>
          <p:cNvSpPr txBox="1">
            <a:spLocks/>
          </p:cNvSpPr>
          <p:nvPr/>
        </p:nvSpPr>
        <p:spPr>
          <a:xfrm>
            <a:off x="760081" y="1130513"/>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OBJETIVOS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a:latin typeface="Calibri" panose="020F0502020204030204" pitchFamily="34" charset="0"/>
                <a:ea typeface="Calibri" panose="020F0502020204030204" pitchFamily="34" charset="0"/>
                <a:cs typeface="Times New Roman" panose="02020603050405020304" pitchFamily="18" charset="0"/>
              </a:rPr>
              <a:t>Al finalizar este módulo serás capaz de: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FUENTES</a:t>
            </a:r>
            <a:endParaRPr lang="en-GB" sz="2200" dirty="0">
              <a:latin typeface="+mj-lt"/>
              <a:cs typeface="Tahoma"/>
            </a:endParaRPr>
          </a:p>
        </p:txBody>
      </p:sp>
      <p:sp>
        <p:nvSpPr>
          <p:cNvPr id="4" name="Rectángulo 3"/>
          <p:cNvSpPr/>
          <p:nvPr/>
        </p:nvSpPr>
        <p:spPr>
          <a:xfrm>
            <a:off x="318565" y="2126436"/>
            <a:ext cx="11459453" cy="3729226"/>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Kalliath</a:t>
            </a:r>
            <a:r>
              <a:rPr lang="en-GB" sz="1600" dirty="0">
                <a:latin typeface="Calibri" panose="020F0502020204030204" pitchFamily="34" charset="0"/>
                <a:ea typeface="Calibri" panose="020F0502020204030204" pitchFamily="34" charset="0"/>
                <a:cs typeface="Calibri" panose="020F0502020204030204" pitchFamily="34" charset="0"/>
              </a:rPr>
              <a:t>, T. and </a:t>
            </a:r>
            <a:r>
              <a:rPr lang="en-GB" sz="1600" dirty="0" err="1">
                <a:latin typeface="Calibri" panose="020F0502020204030204" pitchFamily="34" charset="0"/>
                <a:ea typeface="Calibri" panose="020F0502020204030204" pitchFamily="34" charset="0"/>
                <a:cs typeface="Calibri" panose="020F0502020204030204" pitchFamily="34" charset="0"/>
              </a:rPr>
              <a:t>Brough</a:t>
            </a:r>
            <a:r>
              <a:rPr lang="en-GB" sz="1600" dirty="0">
                <a:latin typeface="Calibri" panose="020F0502020204030204" pitchFamily="34" charset="0"/>
                <a:ea typeface="Calibri" panose="020F0502020204030204" pitchFamily="34" charset="0"/>
                <a:cs typeface="Calibri" panose="020F0502020204030204" pitchFamily="34" charset="0"/>
              </a:rPr>
              <a:t>, P. ( 2008), “Work‐Life balance: a review of the meaning of the balance construct”, Journal of Management &amp; Organization, Vol. 14 No. 3, pp. 323‐327.</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Mescher</a:t>
            </a:r>
            <a:r>
              <a:rPr lang="en-GB" sz="1600" dirty="0">
                <a:latin typeface="Calibri" panose="020F0502020204030204" pitchFamily="34" charset="0"/>
                <a:ea typeface="Calibri" panose="020F0502020204030204" pitchFamily="34" charset="0"/>
                <a:cs typeface="Calibri" panose="020F0502020204030204" pitchFamily="34" charset="0"/>
              </a:rPr>
              <a:t>, S., </a:t>
            </a:r>
            <a:r>
              <a:rPr lang="en-GB" sz="1600" dirty="0" err="1">
                <a:latin typeface="Calibri" panose="020F0502020204030204" pitchFamily="34" charset="0"/>
                <a:ea typeface="Calibri" panose="020F0502020204030204" pitchFamily="34" charset="0"/>
                <a:cs typeface="Calibri" panose="020F0502020204030204" pitchFamily="34" charset="0"/>
              </a:rPr>
              <a:t>Benschop</a:t>
            </a:r>
            <a:r>
              <a:rPr lang="en-GB" sz="1600" dirty="0">
                <a:latin typeface="Calibri" panose="020F0502020204030204" pitchFamily="34" charset="0"/>
                <a:ea typeface="Calibri" panose="020F0502020204030204" pitchFamily="34" charset="0"/>
                <a:cs typeface="Calibri" panose="020F0502020204030204" pitchFamily="34" charset="0"/>
              </a:rPr>
              <a:t>, Y. and </a:t>
            </a:r>
            <a:r>
              <a:rPr lang="en-GB" sz="1600" dirty="0" err="1">
                <a:latin typeface="Calibri" panose="020F0502020204030204" pitchFamily="34" charset="0"/>
                <a:ea typeface="Calibri" panose="020F0502020204030204" pitchFamily="34" charset="0"/>
                <a:cs typeface="Calibri" panose="020F0502020204030204" pitchFamily="34" charset="0"/>
              </a:rPr>
              <a:t>Doorewaard</a:t>
            </a:r>
            <a:r>
              <a:rPr lang="en-GB" sz="1600" dirty="0">
                <a:latin typeface="Calibri" panose="020F0502020204030204" pitchFamily="34" charset="0"/>
                <a:ea typeface="Calibri" panose="020F0502020204030204" pitchFamily="34" charset="0"/>
                <a:cs typeface="Calibri" panose="020F0502020204030204" pitchFamily="34" charset="0"/>
              </a:rPr>
              <a:t>, H. (2010), “Representations of work‐life balance support”, Human Relations, Vol. 63 No. 1, pp. 21‐39.</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Meyer, J. and Maltin, E. (2010), “Employee commitment and well‐being: a critical review, theoretical framework and research agenda”, Journal of Vocational Behaviour, Vol. 77 No. 2, pp. 323‐337.</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Peeters</a:t>
            </a:r>
            <a:r>
              <a:rPr lang="en-GB" sz="1600" dirty="0">
                <a:latin typeface="Calibri" panose="020F0502020204030204" pitchFamily="34" charset="0"/>
                <a:ea typeface="Calibri" panose="020F0502020204030204" pitchFamily="34" charset="0"/>
                <a:cs typeface="Calibri" panose="020F0502020204030204" pitchFamily="34" charset="0"/>
              </a:rPr>
              <a:t>, M. C., Montgomery, A. J., Bakker, A. B., &amp; </a:t>
            </a:r>
            <a:r>
              <a:rPr lang="en-GB" sz="1600" dirty="0" err="1">
                <a:latin typeface="Calibri" panose="020F0502020204030204" pitchFamily="34" charset="0"/>
                <a:ea typeface="Calibri" panose="020F0502020204030204" pitchFamily="34" charset="0"/>
                <a:cs typeface="Calibri" panose="020F0502020204030204" pitchFamily="34" charset="0"/>
              </a:rPr>
              <a:t>Schaufeli</a:t>
            </a:r>
            <a:r>
              <a:rPr lang="en-GB" sz="1600" dirty="0">
                <a:latin typeface="Calibri" panose="020F0502020204030204" pitchFamily="34" charset="0"/>
                <a:ea typeface="Calibri" panose="020F0502020204030204" pitchFamily="34" charset="0"/>
                <a:cs typeface="Calibri" panose="020F0502020204030204" pitchFamily="34" charset="0"/>
              </a:rPr>
              <a:t>, W. B. (2005). Balancing work and home: How job and home demands are related to burnout. International Journal of Stress Management, 12(1), 43.</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Premeaux</a:t>
            </a:r>
            <a:r>
              <a:rPr lang="en-GB" sz="1600" dirty="0">
                <a:latin typeface="Calibri" panose="020F0502020204030204" pitchFamily="34" charset="0"/>
                <a:ea typeface="Calibri" panose="020F0502020204030204" pitchFamily="34" charset="0"/>
                <a:cs typeface="Calibri" panose="020F0502020204030204" pitchFamily="34" charset="0"/>
              </a:rPr>
              <a:t>, S., Adkins, C. and </a:t>
            </a:r>
            <a:r>
              <a:rPr lang="en-GB" sz="1600" dirty="0" err="1">
                <a:latin typeface="Calibri" panose="020F0502020204030204" pitchFamily="34" charset="0"/>
                <a:ea typeface="Calibri" panose="020F0502020204030204" pitchFamily="34" charset="0"/>
                <a:cs typeface="Calibri" panose="020F0502020204030204" pitchFamily="34" charset="0"/>
              </a:rPr>
              <a:t>Mossholder</a:t>
            </a:r>
            <a:r>
              <a:rPr lang="en-GB" sz="1600" dirty="0">
                <a:latin typeface="Calibri" panose="020F0502020204030204" pitchFamily="34" charset="0"/>
                <a:ea typeface="Calibri" panose="020F0502020204030204" pitchFamily="34" charset="0"/>
                <a:cs typeface="Calibri" panose="020F0502020204030204" pitchFamily="34" charset="0"/>
              </a:rPr>
              <a:t>, K. (2007), “Balancing work and family: a field study of multi‐dimensional, multi‐role work‐family conflict”, Journal of Organizational </a:t>
            </a:r>
            <a:r>
              <a:rPr lang="en-GB" sz="1600" dirty="0" err="1">
                <a:latin typeface="Calibri" panose="020F0502020204030204" pitchFamily="34" charset="0"/>
                <a:ea typeface="Calibri" panose="020F0502020204030204" pitchFamily="34" charset="0"/>
                <a:cs typeface="Calibri" panose="020F0502020204030204" pitchFamily="34" charset="0"/>
              </a:rPr>
              <a:t>Behavior</a:t>
            </a:r>
            <a:r>
              <a:rPr lang="en-GB" sz="1600" dirty="0">
                <a:latin typeface="Calibri" panose="020F0502020204030204" pitchFamily="34" charset="0"/>
                <a:ea typeface="Calibri" panose="020F0502020204030204" pitchFamily="34" charset="0"/>
                <a:cs typeface="Calibri" panose="020F0502020204030204" pitchFamily="34" charset="0"/>
              </a:rPr>
              <a:t>, Vol. 28 No. 6, pp. 705‐727.</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Symbol" panose="05050102010706020507" pitchFamily="18" charset="2"/>
              <a:buChar char=""/>
            </a:pPr>
            <a:r>
              <a:rPr lang="en-GB" sz="1600" dirty="0" err="1">
                <a:latin typeface="Calibri" panose="020F0502020204030204" pitchFamily="34" charset="0"/>
                <a:ea typeface="Calibri" panose="020F0502020204030204" pitchFamily="34" charset="0"/>
                <a:cs typeface="Calibri" panose="020F0502020204030204" pitchFamily="34" charset="0"/>
              </a:rPr>
              <a:t>Putri</a:t>
            </a:r>
            <a:r>
              <a:rPr lang="en-GB" sz="1600" dirty="0">
                <a:latin typeface="Calibri" panose="020F0502020204030204" pitchFamily="34" charset="0"/>
                <a:ea typeface="Calibri" panose="020F0502020204030204" pitchFamily="34" charset="0"/>
                <a:cs typeface="Calibri" panose="020F0502020204030204" pitchFamily="34" charset="0"/>
              </a:rPr>
              <a:t>, A., &amp; </a:t>
            </a:r>
            <a:r>
              <a:rPr lang="en-GB" sz="1600" dirty="0" err="1">
                <a:latin typeface="Calibri" panose="020F0502020204030204" pitchFamily="34" charset="0"/>
                <a:ea typeface="Calibri" panose="020F0502020204030204" pitchFamily="34" charset="0"/>
                <a:cs typeface="Calibri" panose="020F0502020204030204" pitchFamily="34" charset="0"/>
              </a:rPr>
              <a:t>Amran</a:t>
            </a:r>
            <a:r>
              <a:rPr lang="en-GB" sz="1600" dirty="0">
                <a:latin typeface="Calibri" panose="020F0502020204030204" pitchFamily="34" charset="0"/>
                <a:ea typeface="Calibri" panose="020F0502020204030204" pitchFamily="34" charset="0"/>
                <a:cs typeface="Calibri" panose="020F0502020204030204" pitchFamily="34" charset="0"/>
              </a:rPr>
              <a:t>, A. (2021). Employees Work-Life Balance Reviewed From Work From Home Aspect During COVID-19 Pandemic. International Journal of Management Science and Information Technology, 1(1), 30-34.</a:t>
            </a:r>
            <a:endParaRPr lang="hr-HR"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GB" sz="1600" dirty="0" err="1">
                <a:latin typeface="Calibri" panose="020F0502020204030204" pitchFamily="34" charset="0"/>
                <a:ea typeface="Calibri" panose="020F0502020204030204" pitchFamily="34" charset="0"/>
              </a:rPr>
              <a:t>Zheng,C</a:t>
            </a:r>
            <a:r>
              <a:rPr lang="en-GB" sz="1600" dirty="0">
                <a:latin typeface="Calibri" panose="020F0502020204030204" pitchFamily="34" charset="0"/>
                <a:ea typeface="Calibri" panose="020F0502020204030204" pitchFamily="34" charset="0"/>
              </a:rPr>
              <a:t>, </a:t>
            </a:r>
            <a:r>
              <a:rPr lang="en-GB" sz="1600" dirty="0" err="1">
                <a:latin typeface="Calibri" panose="020F0502020204030204" pitchFamily="34" charset="0"/>
                <a:ea typeface="Calibri" panose="020F0502020204030204" pitchFamily="34" charset="0"/>
              </a:rPr>
              <a:t>Molineux,J</a:t>
            </a:r>
            <a:r>
              <a:rPr lang="en-GB" sz="1600" dirty="0">
                <a:latin typeface="Calibri" panose="020F0502020204030204" pitchFamily="34" charset="0"/>
                <a:ea typeface="Calibri" panose="020F0502020204030204" pitchFamily="34" charset="0"/>
              </a:rPr>
              <a:t>, </a:t>
            </a:r>
            <a:r>
              <a:rPr lang="en-GB" sz="1600" dirty="0" err="1">
                <a:latin typeface="Calibri" panose="020F0502020204030204" pitchFamily="34" charset="0"/>
                <a:ea typeface="Calibri" panose="020F0502020204030204" pitchFamily="34" charset="0"/>
              </a:rPr>
              <a:t>Mirshekary,S</a:t>
            </a:r>
            <a:r>
              <a:rPr lang="en-GB" sz="1600" dirty="0">
                <a:latin typeface="Calibri" panose="020F0502020204030204" pitchFamily="34" charset="0"/>
                <a:ea typeface="Calibri" panose="020F0502020204030204" pitchFamily="34" charset="0"/>
              </a:rPr>
              <a:t> and </a:t>
            </a:r>
            <a:r>
              <a:rPr lang="en-GB" sz="1600" dirty="0" err="1">
                <a:latin typeface="Calibri" panose="020F0502020204030204" pitchFamily="34" charset="0"/>
                <a:ea typeface="Calibri" panose="020F0502020204030204" pitchFamily="34" charset="0"/>
              </a:rPr>
              <a:t>Scarparo,S</a:t>
            </a:r>
            <a:r>
              <a:rPr lang="en-GB" sz="1600" dirty="0">
                <a:latin typeface="Calibri" panose="020F0502020204030204" pitchFamily="34" charset="0"/>
                <a:ea typeface="Calibri" panose="020F0502020204030204" pitchFamily="34" charset="0"/>
              </a:rPr>
              <a:t> 2015, Developing individual and organisational work-life balance strategies to improve employee health and wellbeing, Employee Relations, vol. Vol. 37, no. </a:t>
            </a:r>
            <a:r>
              <a:rPr lang="en-GB" sz="1600" dirty="0" err="1">
                <a:latin typeface="Calibri" panose="020F0502020204030204" pitchFamily="34" charset="0"/>
                <a:ea typeface="Calibri" panose="020F0502020204030204" pitchFamily="34" charset="0"/>
              </a:rPr>
              <a:t>Iss</a:t>
            </a:r>
            <a:r>
              <a:rPr lang="en-GB" sz="1600" dirty="0">
                <a:latin typeface="Calibri" panose="020F0502020204030204" pitchFamily="34" charset="0"/>
                <a:ea typeface="Calibri" panose="020F0502020204030204" pitchFamily="34" charset="0"/>
              </a:rPr>
              <a:t> 3, pp. 354-379</a:t>
            </a:r>
            <a:endParaRPr lang="hr-HR" altLang="es-ES" sz="16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21A57977-23D9-9BA9-1804-B22C4A4CA09B}"/>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263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503432" y="2573541"/>
            <a:ext cx="7185135" cy="1569660"/>
          </a:xfrm>
          <a:prstGeom prst="rect">
            <a:avLst/>
          </a:prstGeom>
          <a:noFill/>
        </p:spPr>
        <p:txBody>
          <a:bodyPr wrap="square">
            <a:spAutoFit/>
          </a:bodyPr>
          <a:lstStyle/>
          <a:p>
            <a:pPr algn="ctr"/>
            <a:r>
              <a:rPr lang="en-GB" sz="9600" b="1" spc="95">
                <a:solidFill>
                  <a:schemeClr val="bg1"/>
                </a:solidFill>
                <a:latin typeface="Roboto"/>
                <a:cs typeface="Roboto"/>
              </a:rPr>
              <a:t>¡Gracias</a:t>
            </a:r>
            <a:r>
              <a:rPr lang="es-ES" sz="9600" b="1" spc="-5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492801"/>
            <a:ext cx="6042422" cy="1362296"/>
          </a:xfrm>
          <a:prstGeom prst="rect">
            <a:avLst/>
          </a:prstGeom>
          <a:noFill/>
        </p:spPr>
        <p:txBody>
          <a:bodyPr wrap="square" rtlCol="0">
            <a:spAutoFit/>
          </a:bodyPr>
          <a:lstStyle/>
          <a:p>
            <a:pPr marL="457200" indent="-457200">
              <a:lnSpc>
                <a:spcPts val="2500"/>
              </a:lnSpc>
              <a:buFont typeface="+mj-lt"/>
              <a:buAutoNum type="arabicPeriod"/>
            </a:pPr>
            <a:r>
              <a:rPr lang="es-ES" sz="2000">
                <a:solidFill>
                  <a:prstClr val="black"/>
                </a:solidFill>
                <a:ea typeface="Lato Light" panose="020F0502020204030203" pitchFamily="34" charset="0"/>
                <a:cs typeface="Abhaya Libre" panose="02000603000000000000" pitchFamily="2" charset="77"/>
              </a:rPr>
              <a:t>Qué es la conciliación de la vida laboral y familiar.</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s-ES" sz="2000">
                <a:solidFill>
                  <a:prstClr val="black"/>
                </a:solidFill>
                <a:ea typeface="Lato Light" panose="020F0502020204030203" pitchFamily="34" charset="0"/>
                <a:cs typeface="Abhaya Libre" panose="02000603000000000000" pitchFamily="2" charset="77"/>
              </a:rPr>
              <a:t>Trastornos de la conciliación laboral.</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s-ES" sz="2000">
                <a:solidFill>
                  <a:prstClr val="black"/>
                </a:solidFill>
                <a:ea typeface="Lato Light" panose="020F0502020204030203" pitchFamily="34" charset="0"/>
                <a:cs typeface="Abhaya Libre" panose="02000603000000000000" pitchFamily="2" charset="77"/>
              </a:rPr>
              <a:t>Estrategias individuales.</a:t>
            </a:r>
            <a:endParaRPr lang="en-GB" sz="2000" dirty="0">
              <a:solidFill>
                <a:prstClr val="black"/>
              </a:solidFill>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s-ES" sz="2000">
                <a:solidFill>
                  <a:prstClr val="black"/>
                </a:solidFill>
                <a:ea typeface="Lato Light" panose="020F0502020204030203" pitchFamily="34" charset="0"/>
                <a:cs typeface="Abhaya Libre" panose="02000603000000000000" pitchFamily="2" charset="77"/>
              </a:rPr>
              <a:t>Estrategias organizativas.</a:t>
            </a:r>
            <a:endParaRPr lang="en-GB" sz="2000" dirty="0">
              <a:solidFill>
                <a:prstClr val="black"/>
              </a:solidFill>
              <a:ea typeface="Lato Light" panose="020F0502020204030203" pitchFamily="34" charset="0"/>
              <a:cs typeface="Abhaya Libre" panose="02000603000000000000" pitchFamily="2" charset="77"/>
            </a:endParaRPr>
          </a:p>
        </p:txBody>
      </p:sp>
      <p:sp>
        <p:nvSpPr>
          <p:cNvPr id="32" name="TextBox 31"/>
          <p:cNvSpPr txBox="1"/>
          <p:nvPr/>
        </p:nvSpPr>
        <p:spPr>
          <a:xfrm>
            <a:off x="2812820" y="2889728"/>
            <a:ext cx="6566360" cy="461665"/>
          </a:xfrm>
          <a:prstGeom prst="rect">
            <a:avLst/>
          </a:prstGeom>
          <a:noFill/>
        </p:spPr>
        <p:txBody>
          <a:bodyPr wrap="square" rtlCol="0">
            <a:spAutoFit/>
          </a:bodyPr>
          <a:lstStyle/>
          <a:p>
            <a:r>
              <a:rPr lang="es-ES" sz="2400">
                <a:solidFill>
                  <a:srgbClr val="0CA373"/>
                </a:solidFill>
                <a:latin typeface="Oxygen"/>
                <a:ea typeface="Nunito Bold" charset="0"/>
                <a:cs typeface="Abhaya Libre SemiBold" panose="02000603000000000000" pitchFamily="2" charset="77"/>
              </a:rPr>
              <a:t>Unidad</a:t>
            </a:r>
            <a:r>
              <a:rPr lang="hr-HR" sz="2400">
                <a:solidFill>
                  <a:srgbClr val="0CA373"/>
                </a:solidFill>
                <a:latin typeface="Oxygen"/>
                <a:ea typeface="Nunito Bold" charset="0"/>
                <a:cs typeface="Abhaya Libre SemiBold" panose="02000603000000000000" pitchFamily="2" charset="77"/>
              </a:rPr>
              <a:t> </a:t>
            </a:r>
            <a:r>
              <a:rPr lang="hr-HR" sz="2400" dirty="0">
                <a:solidFill>
                  <a:srgbClr val="0CA373"/>
                </a:solidFill>
                <a:latin typeface="Oxygen"/>
                <a:ea typeface="Nunito Bold" charset="0"/>
                <a:cs typeface="Abhaya Libre SemiBold" panose="02000603000000000000" pitchFamily="2" charset="77"/>
              </a:rPr>
              <a:t>1</a:t>
            </a:r>
            <a:r>
              <a:rPr lang="hr-HR" sz="2400">
                <a:solidFill>
                  <a:srgbClr val="0CA373"/>
                </a:solidFill>
                <a:latin typeface="Oxygen"/>
                <a:ea typeface="Nunito Bold" charset="0"/>
                <a:cs typeface="Abhaya Libre SemiBold" panose="02000603000000000000" pitchFamily="2" charset="77"/>
              </a:rPr>
              <a:t>: </a:t>
            </a:r>
            <a:r>
              <a:rPr lang="es-ES" sz="2400">
                <a:solidFill>
                  <a:srgbClr val="0CA373"/>
                </a:solidFill>
                <a:latin typeface="Oxygen"/>
                <a:ea typeface="Nunito Bold" charset="0"/>
                <a:cs typeface="Abhaya Libre SemiBold" panose="02000603000000000000" pitchFamily="2" charset="77"/>
              </a:rPr>
              <a:t>Trastornos de la conciliación laboral</a:t>
            </a:r>
            <a:endParaRPr lang="en-GB" sz="2400" dirty="0">
              <a:solidFill>
                <a:srgbClr val="0CA373"/>
              </a:solidFill>
              <a:latin typeface="Oxygen"/>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s-ES" sz="4800" b="1" spc="-150">
                <a:solidFill>
                  <a:prstClr val="black"/>
                </a:solidFill>
              </a:rPr>
              <a:t>ÍNDICE</a:t>
            </a:r>
            <a:endParaRPr lang="es-ES" sz="4800" b="1" spc="-150" dirty="0">
              <a:solidFill>
                <a:prstClr val="black"/>
              </a:solidFill>
            </a:endParaRP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245779998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044549"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Qué es la conciliación de la vida laboral y familiar.</a:t>
            </a:r>
            <a:endParaRPr lang="en-GB" sz="2200" dirty="0">
              <a:latin typeface="+mj-lt"/>
              <a:cs typeface="Tahoma"/>
            </a:endParaRPr>
          </a:p>
        </p:txBody>
      </p:sp>
      <p:sp>
        <p:nvSpPr>
          <p:cNvPr id="4" name="Rectángulo 3"/>
          <p:cNvSpPr/>
          <p:nvPr/>
        </p:nvSpPr>
        <p:spPr>
          <a:xfrm>
            <a:off x="318565" y="2303926"/>
            <a:ext cx="11459453" cy="4678204"/>
          </a:xfrm>
          <a:prstGeom prst="rect">
            <a:avLst/>
          </a:prstGeom>
        </p:spPr>
        <p:txBody>
          <a:bodyPr wrap="square">
            <a:spAutoFit/>
          </a:bodyPr>
          <a:lstStyle/>
          <a:p>
            <a:pPr>
              <a:defRPr/>
            </a:pPr>
            <a:r>
              <a:rPr lang="es-ES" altLang="es-ES" sz="2000">
                <a:latin typeface="Calibri" panose="020F0502020204030204" pitchFamily="34" charset="0"/>
                <a:cs typeface="Calibri" panose="020F0502020204030204" pitchFamily="34" charset="0"/>
              </a:rPr>
              <a:t>Los cambios tecnológicos crearon la posibilidad de realizar tareas laborales en varios lugares</a:t>
            </a:r>
            <a:r>
              <a:rPr lang="hr-HR" altLang="es-ES" sz="2000">
                <a:latin typeface="Calibri" panose="020F0502020204030204" pitchFamily="34" charset="0"/>
                <a:cs typeface="Calibri" panose="020F0502020204030204" pitchFamily="34" charset="0"/>
              </a:rPr>
              <a:t> =&gt; </a:t>
            </a:r>
            <a:r>
              <a:rPr lang="en-US" altLang="es-ES" sz="2000">
                <a:latin typeface="Calibri" panose="020F0502020204030204" pitchFamily="34" charset="0"/>
                <a:cs typeface="Calibri" panose="020F0502020204030204" pitchFamily="34" charset="0"/>
              </a:rPr>
              <a:t>difuminaron las fronteras entre el trabajo y la vida familiar.</a:t>
            </a:r>
            <a:endParaRPr lang="en-US" altLang="es-ES" sz="2000" dirty="0">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a:p>
            <a:pPr>
              <a:defRPr/>
            </a:pPr>
            <a:r>
              <a:rPr lang="es-ES" altLang="es-ES" sz="2000" b="1">
                <a:solidFill>
                  <a:srgbClr val="0CA373"/>
                </a:solidFill>
                <a:latin typeface="Calibri" panose="020F0502020204030204" pitchFamily="34" charset="0"/>
                <a:cs typeface="Calibri" panose="020F0502020204030204" pitchFamily="34" charset="0"/>
              </a:rPr>
              <a:t>Trabajo desde casa</a:t>
            </a:r>
            <a:endParaRPr lang="hr-HR" altLang="es-ES" sz="2000" b="1" dirty="0">
              <a:solidFill>
                <a:srgbClr val="0CA373"/>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Especial incremento durante la pandemia del</a:t>
            </a:r>
            <a:r>
              <a:rPr lang="hr-HR" altLang="es-ES" sz="2000">
                <a:latin typeface="Calibri" panose="020F0502020204030204" pitchFamily="34" charset="0"/>
                <a:cs typeface="Calibri" panose="020F0502020204030204" pitchFamily="34" charset="0"/>
              </a:rPr>
              <a:t> COVID-19</a:t>
            </a:r>
            <a:r>
              <a:rPr lang="es-ES" altLang="es-ES" sz="2000">
                <a:latin typeface="Calibri" panose="020F0502020204030204" pitchFamily="34" charset="0"/>
                <a:cs typeface="Calibri" panose="020F0502020204030204" pitchFamily="34" charset="0"/>
              </a:rPr>
              <a:t>.</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Prácticas laborales que implican tecnologías de la información y la comunicación (TIC) y un lugar de trabajo distinto de la oficina principal</a:t>
            </a:r>
            <a:r>
              <a:rPr lang="en-US" altLang="es-ES" sz="200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a:defRPr/>
            </a:pPr>
            <a:r>
              <a:rPr lang="en-GB" altLang="es-ES" sz="2000">
                <a:latin typeface="Calibri" panose="020F0502020204030204" pitchFamily="34" charset="0"/>
                <a:cs typeface="Calibri" panose="020F0502020204030204" pitchFamily="34" charset="0"/>
              </a:rPr>
              <a:t>No hay una sola </a:t>
            </a:r>
            <a:r>
              <a:rPr lang="en-GB" altLang="es-ES" sz="2000" b="1">
                <a:latin typeface="Calibri" panose="020F0502020204030204" pitchFamily="34" charset="0"/>
                <a:cs typeface="Calibri" panose="020F0502020204030204" pitchFamily="34" charset="0"/>
              </a:rPr>
              <a:t>definición de conciliación laboral </a:t>
            </a:r>
            <a:r>
              <a:rPr lang="en-GB" altLang="es-ES" sz="2000">
                <a:latin typeface="Calibri" panose="020F0502020204030204" pitchFamily="34" charset="0"/>
                <a:cs typeface="Calibri" panose="020F0502020204030204" pitchFamily="34" charset="0"/>
              </a:rPr>
              <a:t>en la literatura, pero es comúnmente explicado como:</a:t>
            </a:r>
            <a:endParaRPr lang="en-GB" altLang="es-ES" sz="2000" dirty="0">
              <a:latin typeface="Calibri" panose="020F0502020204030204" pitchFamily="34" charset="0"/>
              <a:cs typeface="Calibri" panose="020F0502020204030204" pitchFamily="34" charset="0"/>
            </a:endParaRPr>
          </a:p>
          <a:p>
            <a:pPr>
              <a:defRPr/>
            </a:pPr>
            <a:endParaRPr lang="en-GB" altLang="es-ES"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GB" altLang="es-ES" sz="2000" i="1">
                <a:solidFill>
                  <a:srgbClr val="0CA373"/>
                </a:solidFill>
                <a:latin typeface="Calibri" panose="020F0502020204030204" pitchFamily="34" charset="0"/>
                <a:cs typeface="Calibri" panose="020F0502020204030204" pitchFamily="34" charset="0"/>
              </a:rPr>
              <a:t>” </a:t>
            </a:r>
            <a:r>
              <a:rPr lang="es-ES" altLang="es-ES" sz="2000" i="1">
                <a:solidFill>
                  <a:srgbClr val="0CA373"/>
                </a:solidFill>
                <a:latin typeface="Calibri" panose="020F0502020204030204" pitchFamily="34" charset="0"/>
                <a:cs typeface="Calibri" panose="020F0502020204030204" pitchFamily="34" charset="0"/>
              </a:rPr>
              <a:t>...la satisfacción de los empleados y el buen funcionamiento de los múltiples roles entre los ámbitos laborales y no laborales (familiar o personal)</a:t>
            </a:r>
            <a:r>
              <a:rPr lang="en-GB" altLang="es-ES" sz="2000" i="1">
                <a:solidFill>
                  <a:srgbClr val="0CA373"/>
                </a:solidFill>
                <a:latin typeface="Calibri" panose="020F0502020204030204" pitchFamily="34" charset="0"/>
                <a:cs typeface="Calibri" panose="020F0502020204030204" pitchFamily="34" charset="0"/>
              </a:rPr>
              <a:t>” </a:t>
            </a:r>
            <a:r>
              <a:rPr lang="en-GB" altLang="es-ES" sz="2000" i="1" dirty="0">
                <a:latin typeface="Calibri" panose="020F0502020204030204" pitchFamily="34" charset="0"/>
                <a:cs typeface="Calibri" panose="020F0502020204030204" pitchFamily="34" charset="0"/>
              </a:rPr>
              <a:t>(</a:t>
            </a:r>
            <a:r>
              <a:rPr lang="en-GB" altLang="es-ES" sz="2000" i="1" dirty="0" err="1">
                <a:latin typeface="Calibri" panose="020F0502020204030204" pitchFamily="34" charset="0"/>
                <a:cs typeface="Calibri" panose="020F0502020204030204" pitchFamily="34" charset="0"/>
              </a:rPr>
              <a:t>Kalliath</a:t>
            </a:r>
            <a:r>
              <a:rPr lang="en-GB" altLang="es-ES" sz="2000" i="1" dirty="0">
                <a:latin typeface="Calibri" panose="020F0502020204030204" pitchFamily="34" charset="0"/>
                <a:cs typeface="Calibri" panose="020F0502020204030204" pitchFamily="34" charset="0"/>
              </a:rPr>
              <a:t> and </a:t>
            </a:r>
            <a:r>
              <a:rPr lang="en-GB" altLang="es-ES" sz="2000" i="1" dirty="0" err="1">
                <a:latin typeface="Calibri" panose="020F0502020204030204" pitchFamily="34" charset="0"/>
                <a:cs typeface="Calibri" panose="020F0502020204030204" pitchFamily="34" charset="0"/>
              </a:rPr>
              <a:t>Brough</a:t>
            </a:r>
            <a:r>
              <a:rPr lang="en-GB" altLang="es-ES" sz="2000" i="1" dirty="0">
                <a:latin typeface="Calibri" panose="020F0502020204030204" pitchFamily="34" charset="0"/>
                <a:cs typeface="Calibri" panose="020F0502020204030204" pitchFamily="34" charset="0"/>
              </a:rPr>
              <a:t>, 2008)</a:t>
            </a:r>
          </a:p>
          <a:p>
            <a:pPr marL="285750" indent="-285750">
              <a:buFont typeface="Arial" panose="020B0604020202020204" pitchFamily="34" charset="0"/>
              <a:buChar char="•"/>
              <a:defRPr/>
            </a:pPr>
            <a:endParaRPr lang="en-GB" altLang="es-ES" sz="2000" i="1"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0463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215749"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2</a:t>
            </a:r>
            <a:r>
              <a:rPr lang="es-ES" sz="2200" spc="50">
                <a:latin typeface="+mj-lt"/>
                <a:cs typeface="Tahoma"/>
              </a:rPr>
              <a:t>:</a:t>
            </a:r>
            <a:r>
              <a:rPr lang="hr-HR" sz="2200" spc="50">
                <a:latin typeface="+mj-lt"/>
                <a:cs typeface="Tahoma"/>
              </a:rPr>
              <a:t> </a:t>
            </a:r>
            <a:r>
              <a:rPr lang="es-ES" sz="2200" spc="50">
                <a:latin typeface="+mj-lt"/>
                <a:cs typeface="Tahoma"/>
              </a:rPr>
              <a:t>Trastornos de la conciliación laboral.</a:t>
            </a:r>
            <a:endParaRPr lang="en-GB" sz="2200" dirty="0">
              <a:latin typeface="+mj-lt"/>
              <a:cs typeface="Tahoma"/>
            </a:endParaRPr>
          </a:p>
        </p:txBody>
      </p:sp>
      <p:sp>
        <p:nvSpPr>
          <p:cNvPr id="4" name="Rectángulo 3"/>
          <p:cNvSpPr/>
          <p:nvPr/>
        </p:nvSpPr>
        <p:spPr>
          <a:xfrm>
            <a:off x="318565" y="2525263"/>
            <a:ext cx="11145554" cy="3477875"/>
          </a:xfrm>
          <a:prstGeom prst="rect">
            <a:avLst/>
          </a:prstGeom>
        </p:spPr>
        <p:txBody>
          <a:bodyPr wrap="square">
            <a:spAutoFit/>
          </a:bodyPr>
          <a:lstStyle/>
          <a:p>
            <a:pPr>
              <a:defRPr/>
            </a:pPr>
            <a:r>
              <a:rPr lang="es-ES" altLang="es-ES" sz="2000">
                <a:latin typeface="Calibri" panose="020F0502020204030204" pitchFamily="34" charset="0"/>
                <a:cs typeface="Calibri" panose="020F0502020204030204" pitchFamily="34" charset="0"/>
              </a:rPr>
              <a:t>La interferencia entre el hogar y el trabajo puede causar un conflicto. El conflicto entre la vida laboral y no laboral es bidireccional </a:t>
            </a:r>
            <a:r>
              <a:rPr lang="en-GB" altLang="es-ES" sz="2000">
                <a:latin typeface="Calibri" panose="020F0502020204030204" pitchFamily="34" charset="0"/>
                <a:cs typeface="Calibri" panose="020F0502020204030204" pitchFamily="34" charset="0"/>
              </a:rPr>
              <a:t>(</a:t>
            </a:r>
            <a:r>
              <a:rPr lang="en-GB" altLang="es-ES" sz="2000" dirty="0" err="1">
                <a:latin typeface="Calibri" panose="020F0502020204030204" pitchFamily="34" charset="0"/>
                <a:cs typeface="Calibri" panose="020F0502020204030204" pitchFamily="34" charset="0"/>
              </a:rPr>
              <a:t>Peeters</a:t>
            </a:r>
            <a:r>
              <a:rPr lang="en-GB" altLang="es-ES" sz="2000" dirty="0">
                <a:latin typeface="Calibri" panose="020F0502020204030204" pitchFamily="34" charset="0"/>
                <a:cs typeface="Calibri" panose="020F0502020204030204" pitchFamily="34" charset="0"/>
              </a:rPr>
              <a:t> et al., 2005):</a:t>
            </a:r>
          </a:p>
          <a:p>
            <a:pPr marL="800100" lvl="1"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El trabajo puede afectar a la vida doméstica y a las responsabilidades familiares.</a:t>
            </a:r>
          </a:p>
          <a:p>
            <a:pPr lvl="1">
              <a:defRPr/>
            </a:pPr>
            <a:endParaRPr lang="en-GB" altLang="es-ES" sz="2000">
              <a:latin typeface="Calibri" panose="020F0502020204030204" pitchFamily="34" charset="0"/>
              <a:cs typeface="Calibri" panose="020F0502020204030204" pitchFamily="34" charset="0"/>
            </a:endParaRPr>
          </a:p>
          <a:p>
            <a:pPr marL="1257300" lvl="2" indent="-342900">
              <a:buFont typeface="Courier New" panose="02070309020205020404" pitchFamily="49" charset="0"/>
              <a:buChar char="o"/>
              <a:defRPr/>
            </a:pPr>
            <a:r>
              <a:rPr lang="en-GB" altLang="es-ES" sz="2000">
                <a:latin typeface="Calibri" panose="020F0502020204030204" pitchFamily="34" charset="0"/>
                <a:cs typeface="Calibri" panose="020F0502020204030204" pitchFamily="34" charset="0"/>
              </a:rPr>
              <a:t>Esto puede conducir a una </a:t>
            </a:r>
            <a:r>
              <a:rPr lang="en-GB" altLang="es-ES" sz="2000" b="1">
                <a:solidFill>
                  <a:srgbClr val="0CA373"/>
                </a:solidFill>
                <a:latin typeface="Calibri" panose="020F0502020204030204" pitchFamily="34" charset="0"/>
                <a:cs typeface="Calibri" panose="020F0502020204030204" pitchFamily="34" charset="0"/>
              </a:rPr>
              <a:t>pobre</a:t>
            </a:r>
            <a:r>
              <a:rPr lang="en-GB" altLang="es-ES" sz="2000">
                <a:latin typeface="Calibri" panose="020F0502020204030204" pitchFamily="34" charset="0"/>
                <a:cs typeface="Calibri" panose="020F0502020204030204" pitchFamily="34" charset="0"/>
              </a:rPr>
              <a:t> </a:t>
            </a:r>
            <a:r>
              <a:rPr lang="en-GB" altLang="es-ES" sz="2000" b="1">
                <a:solidFill>
                  <a:srgbClr val="0CA373"/>
                </a:solidFill>
                <a:latin typeface="Calibri" panose="020F0502020204030204" pitchFamily="34" charset="0"/>
                <a:cs typeface="Calibri" panose="020F0502020204030204" pitchFamily="34" charset="0"/>
              </a:rPr>
              <a:t>salud física y mental =&gt; Agotamiento (Burnout)</a:t>
            </a:r>
            <a:endParaRPr lang="en-GB" altLang="es-ES" sz="2000" b="1" dirty="0">
              <a:solidFill>
                <a:srgbClr val="0CA373"/>
              </a:solidFill>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La vida doméstica y las responsabilidades no laborales pueden afectar al trabajo.</a:t>
            </a:r>
          </a:p>
          <a:p>
            <a:pPr lvl="2">
              <a:tabLst>
                <a:tab pos="1349375" algn="l"/>
              </a:tabLst>
              <a:defRPr/>
            </a:pPr>
            <a:r>
              <a:rPr lang="en-GB" altLang="es-ES" sz="2000" b="1" dirty="0">
                <a:solidFill>
                  <a:srgbClr val="0CA373"/>
                </a:solidFill>
                <a:latin typeface="Calibri" panose="020F0502020204030204" pitchFamily="34" charset="0"/>
                <a:cs typeface="Calibri" panose="020F0502020204030204" pitchFamily="34" charset="0"/>
              </a:rPr>
              <a:t>	</a:t>
            </a:r>
            <a:r>
              <a:rPr lang="en-GB" altLang="es-ES" sz="2000" b="1">
                <a:solidFill>
                  <a:srgbClr val="0CA373"/>
                </a:solidFill>
                <a:latin typeface="Calibri" panose="020F0502020204030204" pitchFamily="34" charset="0"/>
                <a:cs typeface="Calibri" panose="020F0502020204030204" pitchFamily="34" charset="0"/>
              </a:rPr>
              <a:t>=&gt; Menor productividad</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86A50102-EDF9-EA8B-9048-D3DC11C37627}"/>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7321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504507"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2</a:t>
            </a:r>
            <a:r>
              <a:rPr lang="es-ES" sz="2200" spc="50">
                <a:latin typeface="+mj-lt"/>
                <a:cs typeface="Tahoma"/>
              </a:rPr>
              <a:t>:</a:t>
            </a:r>
            <a:r>
              <a:rPr lang="hr-HR" sz="2200" spc="50">
                <a:latin typeface="+mj-lt"/>
                <a:cs typeface="Tahoma"/>
              </a:rPr>
              <a:t> </a:t>
            </a:r>
            <a:r>
              <a:rPr lang="es-ES" sz="2200" spc="50">
                <a:latin typeface="+mj-lt"/>
                <a:cs typeface="Tahoma"/>
              </a:rPr>
              <a:t>Trastornos de la conciliación laboral.</a:t>
            </a:r>
            <a:endParaRPr lang="en-GB" sz="2200" dirty="0">
              <a:latin typeface="+mj-lt"/>
              <a:cs typeface="Tahoma"/>
            </a:endParaRPr>
          </a:p>
        </p:txBody>
      </p:sp>
      <p:sp>
        <p:nvSpPr>
          <p:cNvPr id="4" name="Rectángulo 3"/>
          <p:cNvSpPr/>
          <p:nvPr/>
        </p:nvSpPr>
        <p:spPr>
          <a:xfrm>
            <a:off x="318565" y="2525263"/>
            <a:ext cx="11145554" cy="3477875"/>
          </a:xfrm>
          <a:prstGeom prst="rect">
            <a:avLst/>
          </a:prstGeom>
        </p:spPr>
        <p:txBody>
          <a:bodyPr wrap="square">
            <a:spAutoFit/>
          </a:bodyPr>
          <a:lstStyle/>
          <a:p>
            <a:pPr>
              <a:defRPr/>
            </a:pPr>
            <a:r>
              <a:rPr lang="en-GB" altLang="es-ES" sz="2000" dirty="0" err="1">
                <a:latin typeface="Calibri" panose="020F0502020204030204" pitchFamily="34" charset="0"/>
                <a:cs typeface="Calibri" panose="020F0502020204030204" pitchFamily="34" charset="0"/>
              </a:rPr>
              <a:t>Peeters</a:t>
            </a:r>
            <a:r>
              <a:rPr lang="en-GB" altLang="es-ES" sz="2000" dirty="0">
                <a:latin typeface="Calibri" panose="020F0502020204030204" pitchFamily="34" charset="0"/>
                <a:cs typeface="Calibri" panose="020F0502020204030204" pitchFamily="34" charset="0"/>
              </a:rPr>
              <a:t> et al. (2005, p.45</a:t>
            </a:r>
            <a:r>
              <a:rPr lang="en-GB"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dividen las demandas de trabajo que influyen en los individuos</a:t>
            </a:r>
            <a:r>
              <a:rPr lang="en-GB" altLang="es-ES" sz="200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Demandas de trabajo cuantitativas</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Mucho trabajo que hacer en muy poco tiempo</a:t>
            </a: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Demandas de trabajo emocionales</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GB" altLang="es-ES" sz="2000">
                <a:latin typeface="Calibri" panose="020F0502020204030204" pitchFamily="34" charset="0"/>
                <a:cs typeface="Calibri" panose="020F0502020204030204" pitchFamily="34" charset="0"/>
              </a:rPr>
              <a:t>Situaciones emocionalmente estresantes en el trabajo</a:t>
            </a:r>
            <a:endParaRPr lang="en-GB"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GB" altLang="es-ES" sz="2000" b="1">
                <a:solidFill>
                  <a:srgbClr val="0CA373"/>
                </a:solidFill>
                <a:latin typeface="Calibri" panose="020F0502020204030204" pitchFamily="34" charset="0"/>
                <a:cs typeface="Calibri" panose="020F0502020204030204" pitchFamily="34" charset="0"/>
              </a:rPr>
              <a:t>Demandas de trabajo mentales</a:t>
            </a:r>
            <a:endParaRPr lang="en-GB"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"el grado en que las tareas laborales exigen a una persona un esfuerzo mental sostenido en el desempeño de sus funciones"</a:t>
            </a:r>
            <a:endParaRPr lang="es-ES"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43B4E8F5-4E27-0CDE-CC51-FA753B20AA2F}"/>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0009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969728"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a:t>
            </a:r>
            <a:r>
              <a:rPr lang="hr-HR" sz="2200" spc="50">
                <a:latin typeface="+mj-lt"/>
                <a:cs typeface="Tahoma"/>
              </a:rPr>
              <a:t>2</a:t>
            </a:r>
            <a:r>
              <a:rPr lang="es-ES" sz="2200" spc="50">
                <a:latin typeface="+mj-lt"/>
                <a:cs typeface="Tahoma"/>
              </a:rPr>
              <a:t>:</a:t>
            </a:r>
            <a:r>
              <a:rPr lang="hr-HR" sz="2200" spc="50">
                <a:latin typeface="+mj-lt"/>
                <a:cs typeface="Tahoma"/>
              </a:rPr>
              <a:t> </a:t>
            </a:r>
            <a:r>
              <a:rPr lang="es-ES" sz="2200" spc="50">
                <a:latin typeface="+mj-lt"/>
                <a:cs typeface="Tahoma"/>
              </a:rPr>
              <a:t>Trastornos de la conciliación laboral.</a:t>
            </a:r>
            <a:endParaRPr lang="en-GB" sz="2200" dirty="0">
              <a:latin typeface="+mj-lt"/>
              <a:cs typeface="Tahoma"/>
            </a:endParaRPr>
          </a:p>
        </p:txBody>
      </p:sp>
      <p:sp>
        <p:nvSpPr>
          <p:cNvPr id="4" name="Rectángulo 3"/>
          <p:cNvSpPr/>
          <p:nvPr/>
        </p:nvSpPr>
        <p:spPr>
          <a:xfrm>
            <a:off x="377555" y="2525263"/>
            <a:ext cx="11086563" cy="3170099"/>
          </a:xfrm>
          <a:prstGeom prst="rect">
            <a:avLst/>
          </a:prstGeom>
        </p:spPr>
        <p:txBody>
          <a:bodyPr wrap="square">
            <a:spAutoFit/>
          </a:bodyPr>
          <a:lstStyle/>
          <a:p>
            <a:pPr lvl="1">
              <a:defRPr/>
            </a:pPr>
            <a:r>
              <a:rPr lang="es-ES" altLang="es-ES" sz="2000" b="1">
                <a:solidFill>
                  <a:srgbClr val="0CA373"/>
                </a:solidFill>
                <a:latin typeface="Calibri" panose="020F0502020204030204" pitchFamily="34" charset="0"/>
                <a:cs typeface="Calibri" panose="020F0502020204030204" pitchFamily="34" charset="0"/>
              </a:rPr>
              <a:t>Las características del hogar </a:t>
            </a:r>
            <a:r>
              <a:rPr lang="es-ES" altLang="es-ES" sz="2000">
                <a:latin typeface="Calibri" panose="020F0502020204030204" pitchFamily="34" charset="0"/>
                <a:cs typeface="Calibri" panose="020F0502020204030204" pitchFamily="34" charset="0"/>
              </a:rPr>
              <a:t>influencian la conciliación laboral</a:t>
            </a:r>
            <a:r>
              <a:rPr lang="hr-HR" altLang="es-ES" sz="2000">
                <a:latin typeface="Calibri" panose="020F0502020204030204" pitchFamily="34" charset="0"/>
                <a:cs typeface="Calibri" panose="020F0502020204030204" pitchFamily="34" charset="0"/>
              </a:rPr>
              <a:t>:</a:t>
            </a:r>
            <a:endParaRPr lang="hr-HR" altLang="es-ES" sz="2000" dirty="0">
              <a:latin typeface="Calibri" panose="020F0502020204030204" pitchFamily="34" charset="0"/>
              <a:cs typeface="Calibri" panose="020F0502020204030204" pitchFamily="34" charset="0"/>
            </a:endParaRPr>
          </a:p>
          <a:p>
            <a:pPr lvl="1">
              <a:defRPr/>
            </a:pPr>
            <a:r>
              <a:rPr lang="hr-HR" altLang="es-ES" sz="2000" dirty="0">
                <a:latin typeface="Calibri" panose="020F0502020204030204" pitchFamily="34" charset="0"/>
                <a:cs typeface="Calibri" panose="020F0502020204030204" pitchFamily="34" charset="0"/>
              </a:rPr>
              <a:t>	</a:t>
            </a:r>
          </a:p>
          <a:p>
            <a:pPr marL="800100" lvl="1" indent="-342900">
              <a:buFont typeface="Arial" panose="020B0604020202020204" pitchFamily="34" charset="0"/>
              <a:buChar char="•"/>
              <a:defRPr/>
            </a:pPr>
            <a:r>
              <a:rPr lang="hr-HR" altLang="es-ES" sz="2000">
                <a:latin typeface="Calibri" panose="020F0502020204030204" pitchFamily="34" charset="0"/>
                <a:cs typeface="Calibri" panose="020F0502020204030204" pitchFamily="34" charset="0"/>
              </a:rPr>
              <a:t>	</a:t>
            </a:r>
            <a:r>
              <a:rPr lang="es-ES" altLang="es-ES" sz="2000">
                <a:latin typeface="Calibri" panose="020F0502020204030204" pitchFamily="34" charset="0"/>
                <a:cs typeface="Calibri" panose="020F0502020204030204" pitchFamily="34" charset="0"/>
              </a:rPr>
              <a:t>Demografía</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Género</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Edad</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Número de hijos en la familia</a:t>
            </a: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Que la pareja tenga o no trabajo</a:t>
            </a:r>
          </a:p>
          <a:p>
            <a:pPr lvl="1">
              <a:defRPr/>
            </a:pPr>
            <a:endParaRPr lang="hr-HR" altLang="es-ES" sz="20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Acuerdos para el cuidado de los niños</a:t>
            </a:r>
            <a:r>
              <a:rPr lang="hr-HR" altLang="es-ES" sz="2000">
                <a:latin typeface="Calibri" panose="020F0502020204030204" pitchFamily="34" charset="0"/>
                <a:cs typeface="Calibri" panose="020F0502020204030204" pitchFamily="34" charset="0"/>
              </a:rPr>
              <a:t>…</a:t>
            </a:r>
            <a:endParaRPr lang="en-GB" altLang="es-ES" sz="2000"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7964903" y="2675174"/>
            <a:ext cx="3239910" cy="2870275"/>
          </a:xfrm>
          <a:prstGeom prst="rect">
            <a:avLst/>
          </a:prstGeom>
        </p:spPr>
      </p:pic>
      <p:sp>
        <p:nvSpPr>
          <p:cNvPr id="6" name="object 2">
            <a:extLst>
              <a:ext uri="{FF2B5EF4-FFF2-40B4-BE49-F238E27FC236}">
                <a16:creationId xmlns:a16="http://schemas.microsoft.com/office/drawing/2014/main" id="{1B47793A-B6E5-6F79-7A70-C1996E832E43}"/>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1542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777846" cy="691215"/>
          </a:xfrm>
          <a:prstGeom prst="rect">
            <a:avLst/>
          </a:prstGeom>
        </p:spPr>
        <p:txBody>
          <a:bodyPr vert="horz" wrap="square" lIns="0" tIns="13970" rIns="0" bIns="0" rtlCol="0">
            <a:spAutoFit/>
          </a:bodyPr>
          <a:lstStyle/>
          <a:p>
            <a:pPr marL="12700">
              <a:lnSpc>
                <a:spcPct val="100000"/>
              </a:lnSpc>
              <a:spcBef>
                <a:spcPts val="110"/>
              </a:spcBef>
            </a:pPr>
            <a:r>
              <a:rPr lang="en-GB" sz="2200" spc="50">
                <a:latin typeface="+mj-lt"/>
                <a:cs typeface="Tahoma"/>
              </a:rPr>
              <a:t>SECCIÓN 1.</a:t>
            </a:r>
            <a:r>
              <a:rPr lang="hr-HR" sz="2200" spc="50">
                <a:latin typeface="+mj-lt"/>
                <a:cs typeface="Tahoma"/>
              </a:rPr>
              <a:t>3</a:t>
            </a:r>
            <a:r>
              <a:rPr lang="en-GB" sz="2200" spc="50">
                <a:latin typeface="+mj-lt"/>
                <a:cs typeface="Tahoma"/>
              </a:rPr>
              <a:t>: </a:t>
            </a:r>
            <a:r>
              <a:rPr lang="es-ES" sz="2200" spc="50">
                <a:latin typeface="+mj-lt"/>
                <a:cs typeface="Tahoma"/>
              </a:rPr>
              <a:t>Estrategias individuales para mejorar la conciliación laboral.</a:t>
            </a:r>
            <a:endParaRPr lang="en-GB" sz="2200" dirty="0">
              <a:latin typeface="+mj-lt"/>
              <a:cs typeface="Tahoma"/>
            </a:endParaRPr>
          </a:p>
        </p:txBody>
      </p:sp>
      <p:sp>
        <p:nvSpPr>
          <p:cNvPr id="4" name="Rectángulo 3"/>
          <p:cNvSpPr/>
          <p:nvPr/>
        </p:nvSpPr>
        <p:spPr>
          <a:xfrm>
            <a:off x="318565" y="2642957"/>
            <a:ext cx="11242710" cy="2646878"/>
          </a:xfrm>
          <a:prstGeom prst="rect">
            <a:avLst/>
          </a:prstGeom>
        </p:spPr>
        <p:txBody>
          <a:bodyPr wrap="square">
            <a:spAutoFit/>
          </a:bodyPr>
          <a:lstStyle/>
          <a:p>
            <a:r>
              <a:rPr lang="es-ES" b="1">
                <a:solidFill>
                  <a:srgbClr val="0CA373"/>
                </a:solidFill>
              </a:rPr>
              <a:t>La teoría de la frontera </a:t>
            </a:r>
            <a:r>
              <a:rPr lang="hr-HR"/>
              <a:t>(</a:t>
            </a:r>
            <a:r>
              <a:rPr lang="hr-HR" dirty="0"/>
              <a:t>Clark, 2000)</a:t>
            </a:r>
          </a:p>
          <a:p>
            <a:pPr marL="742950" lvl="1" indent="-285750">
              <a:buFont typeface="Arial" panose="020B0604020202020204" pitchFamily="34" charset="0"/>
              <a:buChar char="•"/>
            </a:pPr>
            <a:r>
              <a:rPr lang="es-ES"/>
              <a:t>Los individuos, como seres humanos, tienen la capacidad de gestionar las esferas laborales y familiares y de ponderar constantemente entre los ámbitos laborales y no laborales para lograr el equilibrio</a:t>
            </a:r>
            <a:r>
              <a:rPr lang="en-US"/>
              <a:t>.</a:t>
            </a:r>
            <a:endParaRPr lang="hr-HR" dirty="0"/>
          </a:p>
          <a:p>
            <a:pPr lvl="1"/>
            <a:endParaRPr lang="hr-HR" altLang="es-ES" sz="2000" dirty="0">
              <a:latin typeface="Calibri" panose="020F0502020204030204" pitchFamily="34" charset="0"/>
              <a:cs typeface="Calibri" panose="020F0502020204030204" pitchFamily="34" charset="0"/>
            </a:endParaRPr>
          </a:p>
          <a:p>
            <a:pPr>
              <a:defRPr/>
            </a:pPr>
            <a:r>
              <a:rPr lang="hr-HR" altLang="es-ES" sz="2000" b="1">
                <a:solidFill>
                  <a:srgbClr val="0CA373"/>
                </a:solidFill>
                <a:latin typeface="Calibri" panose="020F0502020204030204" pitchFamily="34" charset="0"/>
                <a:cs typeface="Calibri" panose="020F0502020204030204" pitchFamily="34" charset="0"/>
              </a:rPr>
              <a:t>Teoría del enriquecimiento trabajo-familia</a:t>
            </a:r>
            <a:r>
              <a:rPr lang="es-ES" altLang="es-ES" sz="2000" b="1">
                <a:solidFill>
                  <a:srgbClr val="0CA373"/>
                </a:solidFill>
                <a:latin typeface="Calibri" panose="020F0502020204030204" pitchFamily="34" charset="0"/>
                <a:cs typeface="Calibri" panose="020F0502020204030204" pitchFamily="34" charset="0"/>
              </a:rPr>
              <a:t> </a:t>
            </a:r>
            <a:r>
              <a:rPr lang="hr-HR" altLang="es-ES" sz="2000">
                <a:latin typeface="Calibri" panose="020F0502020204030204" pitchFamily="34" charset="0"/>
                <a:cs typeface="Calibri" panose="020F0502020204030204" pitchFamily="34" charset="0"/>
              </a:rPr>
              <a:t>(</a:t>
            </a:r>
            <a:r>
              <a:rPr lang="en-US" altLang="es-ES" sz="2000" dirty="0" err="1">
                <a:latin typeface="Calibri" panose="020F0502020204030204" pitchFamily="34" charset="0"/>
                <a:cs typeface="Calibri" panose="020F0502020204030204" pitchFamily="34" charset="0"/>
              </a:rPr>
              <a:t>Greenhaus</a:t>
            </a:r>
            <a:r>
              <a:rPr lang="en-US" altLang="es-ES" sz="2000" dirty="0">
                <a:latin typeface="Calibri" panose="020F0502020204030204" pitchFamily="34" charset="0"/>
                <a:cs typeface="Calibri" panose="020F0502020204030204" pitchFamily="34" charset="0"/>
              </a:rPr>
              <a:t> and Powell</a:t>
            </a:r>
            <a:r>
              <a:rPr lang="hr-HR" altLang="es-ES" sz="2000" dirty="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2006</a:t>
            </a:r>
            <a:r>
              <a:rPr lang="hr-HR" altLang="es-ES" sz="2000" dirty="0">
                <a:latin typeface="Calibri" panose="020F0502020204030204" pitchFamily="34" charset="0"/>
                <a:cs typeface="Calibri" panose="020F0502020204030204" pitchFamily="34" charset="0"/>
              </a:rPr>
              <a:t>;</a:t>
            </a:r>
            <a:r>
              <a:rPr lang="en-US" altLang="es-ES" sz="2000" dirty="0">
                <a:latin typeface="Calibri" panose="020F0502020204030204" pitchFamily="34" charset="0"/>
                <a:cs typeface="Calibri" panose="020F0502020204030204" pitchFamily="34" charset="0"/>
              </a:rPr>
              <a:t> Chen and Powell, 2012</a:t>
            </a:r>
            <a:r>
              <a:rPr lang="hr-HR" altLang="es-ES" sz="2000" dirty="0">
                <a:latin typeface="Calibri" panose="020F0502020204030204" pitchFamily="34" charset="0"/>
                <a:cs typeface="Calibri" panose="020F0502020204030204" pitchFamily="34" charset="0"/>
              </a:rPr>
              <a:t>)</a:t>
            </a:r>
          </a:p>
          <a:p>
            <a:pPr marL="800100" lvl="1" indent="-342900">
              <a:buFont typeface="Arial" panose="020B0604020202020204" pitchFamily="34" charset="0"/>
              <a:buChar char="•"/>
              <a:defRPr/>
            </a:pPr>
            <a:r>
              <a:rPr lang="es-ES" altLang="es-ES">
                <a:latin typeface="Calibri" panose="020F0502020204030204" pitchFamily="34" charset="0"/>
                <a:cs typeface="Calibri" panose="020F0502020204030204" pitchFamily="34" charset="0"/>
              </a:rPr>
              <a:t>Las personas adquieren habilidades cruzando la línea entre el trabajo y la vida familiar cada día para mantener un equilibrio entre el trabajo y la familia.</a:t>
            </a:r>
          </a:p>
          <a:p>
            <a:pPr marL="800100" lvl="1" indent="-342900">
              <a:buFont typeface="Arial" panose="020B0604020202020204" pitchFamily="34" charset="0"/>
              <a:buChar char="•"/>
              <a:defRPr/>
            </a:pPr>
            <a:r>
              <a:rPr lang="es-ES" altLang="es-ES">
                <a:latin typeface="Calibri" panose="020F0502020204030204" pitchFamily="34" charset="0"/>
                <a:cs typeface="Calibri" panose="020F0502020204030204" pitchFamily="34" charset="0"/>
              </a:rPr>
              <a:t>Estas habilidades pueden ser psicológicas, físicas y sociales, y abarcar una amplia gama de habilidades cognitivas, interpersonales y multitarea.</a:t>
            </a:r>
            <a:endParaRPr lang="en-GB" altLang="es-ES" sz="11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99A957B2-6D60-A99B-2426-21E1ADF879F0}"/>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42105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9055202" cy="352661"/>
          </a:xfrm>
          <a:prstGeom prst="rect">
            <a:avLst/>
          </a:prstGeom>
        </p:spPr>
        <p:txBody>
          <a:bodyPr vert="horz" wrap="square" lIns="0" tIns="13970" rIns="0" bIns="0" rtlCol="0">
            <a:spAutoFit/>
          </a:bodyPr>
          <a:lstStyle/>
          <a:p>
            <a:pPr marL="12700">
              <a:lnSpc>
                <a:spcPct val="100000"/>
              </a:lnSpc>
              <a:spcBef>
                <a:spcPts val="110"/>
              </a:spcBef>
            </a:pPr>
            <a:r>
              <a:rPr lang="en-GB" sz="2200" spc="50">
                <a:latin typeface="+mj-lt"/>
                <a:cs typeface="Tahoma"/>
              </a:rPr>
              <a:t>SECCIÓN 1.</a:t>
            </a:r>
            <a:r>
              <a:rPr lang="hr-HR" sz="2200" spc="50">
                <a:latin typeface="+mj-lt"/>
                <a:cs typeface="Tahoma"/>
              </a:rPr>
              <a:t>3</a:t>
            </a:r>
            <a:r>
              <a:rPr lang="en-GB" sz="2200" spc="50">
                <a:latin typeface="+mj-lt"/>
                <a:cs typeface="Tahoma"/>
              </a:rPr>
              <a:t>: </a:t>
            </a:r>
            <a:r>
              <a:rPr lang="es-ES" sz="2200" spc="50">
                <a:latin typeface="+mj-lt"/>
                <a:cs typeface="Tahoma"/>
              </a:rPr>
              <a:t>Estrategias individuales para mejorar la conciliación laboral.</a:t>
            </a:r>
            <a:endParaRPr lang="en-GB" sz="2200" dirty="0">
              <a:latin typeface="+mj-lt"/>
              <a:cs typeface="Tahoma"/>
            </a:endParaRPr>
          </a:p>
        </p:txBody>
      </p:sp>
      <p:sp>
        <p:nvSpPr>
          <p:cNvPr id="4" name="Rectángulo 3"/>
          <p:cNvSpPr/>
          <p:nvPr/>
        </p:nvSpPr>
        <p:spPr>
          <a:xfrm>
            <a:off x="318565" y="2257578"/>
            <a:ext cx="11418510" cy="4093428"/>
          </a:xfrm>
          <a:prstGeom prst="rect">
            <a:avLst/>
          </a:prstGeom>
        </p:spPr>
        <p:txBody>
          <a:bodyPr wrap="square">
            <a:spAutoFit/>
          </a:bodyPr>
          <a:lstStyle/>
          <a:p>
            <a:pPr>
              <a:defRPr/>
            </a:pPr>
            <a:r>
              <a:rPr lang="es-ES" altLang="es-ES" sz="2000">
                <a:latin typeface="Calibri" panose="020F0502020204030204" pitchFamily="34" charset="0"/>
                <a:cs typeface="Calibri" panose="020F0502020204030204" pitchFamily="34" charset="0"/>
              </a:rPr>
              <a:t>Las estrategias individuales pueden clasificarse en dos tipos</a:t>
            </a:r>
            <a:r>
              <a:rPr lang="hr-HR" altLang="es-ES" sz="2000">
                <a:latin typeface="Calibri" panose="020F0502020204030204" pitchFamily="34" charset="0"/>
                <a:cs typeface="Calibri" panose="020F0502020204030204" pitchFamily="34" charset="0"/>
              </a:rPr>
              <a:t> </a:t>
            </a:r>
            <a:r>
              <a:rPr lang="hr-HR" altLang="es-ES" sz="2000" dirty="0">
                <a:latin typeface="Calibri" panose="020F0502020204030204" pitchFamily="34" charset="0"/>
                <a:cs typeface="Calibri" panose="020F0502020204030204" pitchFamily="34" charset="0"/>
              </a:rPr>
              <a:t>(</a:t>
            </a:r>
            <a:r>
              <a:rPr lang="hr-HR" altLang="es-ES" sz="2000" dirty="0" err="1">
                <a:latin typeface="Calibri" panose="020F0502020204030204" pitchFamily="34" charset="0"/>
                <a:cs typeface="Calibri" panose="020F0502020204030204" pitchFamily="34" charset="0"/>
              </a:rPr>
              <a:t>Zheng</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et</a:t>
            </a:r>
            <a:r>
              <a:rPr lang="hr-HR" altLang="es-ES" sz="2000" dirty="0">
                <a:latin typeface="Calibri" panose="020F0502020204030204" pitchFamily="34" charset="0"/>
                <a:cs typeface="Calibri" panose="020F0502020204030204" pitchFamily="34" charset="0"/>
              </a:rPr>
              <a:t> </a:t>
            </a:r>
            <a:r>
              <a:rPr lang="hr-HR" altLang="es-ES" sz="2000" dirty="0" err="1">
                <a:latin typeface="Calibri" panose="020F0502020204030204" pitchFamily="34" charset="0"/>
                <a:cs typeface="Calibri" panose="020F0502020204030204" pitchFamily="34" charset="0"/>
              </a:rPr>
              <a:t>al</a:t>
            </a:r>
            <a:r>
              <a:rPr lang="hr-HR" altLang="es-ES" sz="2000" dirty="0">
                <a:latin typeface="Calibri" panose="020F0502020204030204" pitchFamily="34" charset="0"/>
                <a:cs typeface="Calibri" panose="020F0502020204030204" pitchFamily="34" charset="0"/>
              </a:rPr>
              <a:t>., 2015)</a:t>
            </a:r>
            <a:r>
              <a:rPr lang="en-US" altLang="es-ES" sz="2000">
                <a:latin typeface="Calibri" panose="020F0502020204030204" pitchFamily="34" charset="0"/>
                <a:cs typeface="Calibri" panose="020F0502020204030204" pitchFamily="34" charset="0"/>
              </a:rPr>
              <a:t>: </a:t>
            </a: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n-US" altLang="es-ES" sz="2000" b="1">
                <a:solidFill>
                  <a:srgbClr val="0CA373"/>
                </a:solidFill>
                <a:latin typeface="Calibri" panose="020F0502020204030204" pitchFamily="34" charset="0"/>
                <a:cs typeface="Calibri" panose="020F0502020204030204" pitchFamily="34" charset="0"/>
              </a:rPr>
              <a:t>Actitud</a:t>
            </a:r>
            <a:endParaRPr lang="hr-HR"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Una actitud es una evaluación de algo, por ejemplo una opinión positiva o negativa sobre una persona, lugar o posición</a:t>
            </a:r>
            <a:r>
              <a:rPr lang="hr-HR" altLang="es-ES" sz="2000">
                <a:latin typeface="Calibri" panose="020F0502020204030204" pitchFamily="34" charset="0"/>
                <a:cs typeface="Calibri" panose="020F0502020204030204" pitchFamily="34" charset="0"/>
              </a:rPr>
              <a:t>..</a:t>
            </a:r>
            <a:r>
              <a:rPr lang="en-US" altLang="es-ES" sz="2000" dirty="0">
                <a:latin typeface="Calibri" panose="020F0502020204030204" pitchFamily="34" charset="0"/>
                <a:cs typeface="Calibri" panose="020F0502020204030204" pitchFamily="34" charset="0"/>
              </a:rPr>
              <a:t>. </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n-US" altLang="es-ES" sz="2000">
                <a:latin typeface="Calibri" panose="020F0502020204030204" pitchFamily="34" charset="0"/>
                <a:cs typeface="Calibri" panose="020F0502020204030204" pitchFamily="34" charset="0"/>
              </a:rPr>
              <a:t>Una </a:t>
            </a:r>
            <a:r>
              <a:rPr lang="en-US" altLang="es-ES" sz="2000" b="1">
                <a:solidFill>
                  <a:srgbClr val="0CA373"/>
                </a:solidFill>
                <a:latin typeface="Calibri" panose="020F0502020204030204" pitchFamily="34" charset="0"/>
                <a:cs typeface="Calibri" panose="020F0502020204030204" pitchFamily="34" charset="0"/>
              </a:rPr>
              <a:t>actitud positiva </a:t>
            </a:r>
            <a:r>
              <a:rPr lang="es-ES" altLang="es-ES" sz="2000">
                <a:latin typeface="Calibri" panose="020F0502020204030204" pitchFamily="34" charset="0"/>
                <a:cs typeface="Calibri" panose="020F0502020204030204" pitchFamily="34" charset="0"/>
              </a:rPr>
              <a:t>y la capacidad de mantenerla positiva es una de las estrategias para reducir el conflicto entre la vida laboral y la no laboral y lograr el bienestar</a:t>
            </a:r>
            <a:r>
              <a:rPr lang="hr-HR" altLang="es-ES" sz="2000">
                <a:latin typeface="Calibri" panose="020F0502020204030204" pitchFamily="34" charset="0"/>
                <a:cs typeface="Calibri" panose="020F0502020204030204" pitchFamily="34" charset="0"/>
              </a:rPr>
              <a:t> </a:t>
            </a:r>
            <a:r>
              <a:rPr lang="en-US" altLang="es-ES" sz="2000" dirty="0">
                <a:latin typeface="Calibri" panose="020F0502020204030204" pitchFamily="34" charset="0"/>
                <a:cs typeface="Calibri" panose="020F0502020204030204" pitchFamily="34" charset="0"/>
              </a:rPr>
              <a:t>(</a:t>
            </a:r>
            <a:r>
              <a:rPr lang="en-US" altLang="es-ES" sz="2000" dirty="0" err="1">
                <a:latin typeface="Calibri" panose="020F0502020204030204" pitchFamily="34" charset="0"/>
                <a:cs typeface="Calibri" panose="020F0502020204030204" pitchFamily="34" charset="0"/>
              </a:rPr>
              <a:t>Rotondo</a:t>
            </a:r>
            <a:r>
              <a:rPr lang="en-US" altLang="es-ES" sz="2000" dirty="0">
                <a:latin typeface="Calibri" panose="020F0502020204030204" pitchFamily="34" charset="0"/>
                <a:cs typeface="Calibri" panose="020F0502020204030204" pitchFamily="34" charset="0"/>
              </a:rPr>
              <a:t> and Kincaid, </a:t>
            </a:r>
            <a:r>
              <a:rPr lang="en-US" altLang="es-ES" sz="2000">
                <a:latin typeface="Calibri" panose="020F0502020204030204" pitchFamily="34" charset="0"/>
                <a:cs typeface="Calibri" panose="020F0502020204030204" pitchFamily="34" charset="0"/>
              </a:rPr>
              <a:t>2008).</a:t>
            </a:r>
          </a:p>
          <a:p>
            <a:pPr marL="1257300" lvl="2" indent="-342900">
              <a:buFont typeface="Arial" panose="020B0604020202020204" pitchFamily="34" charset="0"/>
              <a:buChar char="•"/>
              <a:defRPr/>
            </a:pPr>
            <a:endParaRPr lang="hr-HR" altLang="es-ES" sz="2000" b="1" dirty="0">
              <a:solidFill>
                <a:srgbClr val="0CA373"/>
              </a:solidFill>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defRPr/>
            </a:pPr>
            <a:r>
              <a:rPr lang="es-ES" altLang="es-ES" sz="2000" b="1">
                <a:solidFill>
                  <a:srgbClr val="0CA373"/>
                </a:solidFill>
                <a:latin typeface="Calibri" panose="020F0502020204030204" pitchFamily="34" charset="0"/>
                <a:cs typeface="Calibri" panose="020F0502020204030204" pitchFamily="34" charset="0"/>
              </a:rPr>
              <a:t>Capacidad</a:t>
            </a:r>
            <a:endParaRPr lang="hr-HR" altLang="es-ES" sz="2000" b="1" dirty="0">
              <a:solidFill>
                <a:srgbClr val="0CA373"/>
              </a:solidFill>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La capacidad de conseguir el equilibrio entre la vida laboral y familiar puede estar relacionada con la cuestión del </a:t>
            </a:r>
            <a:r>
              <a:rPr lang="es-ES" altLang="es-ES" sz="2000" b="1">
                <a:solidFill>
                  <a:srgbClr val="0CA373"/>
                </a:solidFill>
                <a:latin typeface="Calibri" panose="020F0502020204030204" pitchFamily="34" charset="0"/>
                <a:cs typeface="Calibri" panose="020F0502020204030204" pitchFamily="34" charset="0"/>
              </a:rPr>
              <a:t>control personal </a:t>
            </a:r>
            <a:r>
              <a:rPr lang="en-GB" altLang="es-ES" sz="200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rPr>
              <a:t>Guest, </a:t>
            </a:r>
            <a:r>
              <a:rPr lang="en-GB" altLang="es-ES" sz="2000">
                <a:latin typeface="Calibri" panose="020F0502020204030204" pitchFamily="34" charset="0"/>
                <a:cs typeface="Calibri" panose="020F0502020204030204" pitchFamily="34" charset="0"/>
              </a:rPr>
              <a:t>2002).</a:t>
            </a:r>
            <a:endParaRPr lang="hr-HR" altLang="es-ES" sz="2000" dirty="0">
              <a:latin typeface="Calibri" panose="020F0502020204030204" pitchFamily="34" charset="0"/>
              <a:cs typeface="Calibri" panose="020F0502020204030204" pitchFamily="34" charset="0"/>
            </a:endParaRPr>
          </a:p>
          <a:p>
            <a:pPr marL="1257300" lvl="2" indent="-342900">
              <a:buFont typeface="Arial" panose="020B0604020202020204" pitchFamily="34" charset="0"/>
              <a:buChar char="•"/>
              <a:defRPr/>
            </a:pPr>
            <a:r>
              <a:rPr lang="es-ES" altLang="es-ES" sz="2000">
                <a:latin typeface="Calibri" panose="020F0502020204030204" pitchFamily="34" charset="0"/>
                <a:cs typeface="Calibri" panose="020F0502020204030204" pitchFamily="34" charset="0"/>
              </a:rPr>
              <a:t>"El individuo con un locus de control interno es capaz de controlar una situación, en lugar de dejar que la situación le controle a él“ </a:t>
            </a:r>
            <a:r>
              <a:rPr lang="hr-HR" altLang="es-ES" sz="2000">
                <a:latin typeface="Calibri" panose="020F0502020204030204" pitchFamily="34" charset="0"/>
                <a:cs typeface="Calibri" panose="020F0502020204030204" pitchFamily="34" charset="0"/>
              </a:rPr>
              <a:t>(</a:t>
            </a:r>
            <a:r>
              <a:rPr lang="hr-HR" altLang="es-ES" sz="2000" dirty="0" err="1">
                <a:latin typeface="Calibri" panose="020F0502020204030204" pitchFamily="34" charset="0"/>
                <a:cs typeface="Calibri" panose="020F0502020204030204" pitchFamily="34" charset="0"/>
              </a:rPr>
              <a:t>Andreassi</a:t>
            </a:r>
            <a:r>
              <a:rPr lang="hr-HR" altLang="es-ES" sz="2000" dirty="0">
                <a:latin typeface="Calibri" panose="020F0502020204030204" pitchFamily="34" charset="0"/>
                <a:cs typeface="Calibri" panose="020F0502020204030204" pitchFamily="34" charset="0"/>
              </a:rPr>
              <a:t> and Thompson, 2007)</a:t>
            </a:r>
            <a:r>
              <a:rPr lang="en-US" altLang="es-ES" sz="2000" dirty="0">
                <a:latin typeface="Calibri" panose="020F0502020204030204" pitchFamily="34" charset="0"/>
                <a:cs typeface="Calibri" panose="020F0502020204030204" pitchFamily="34" charset="0"/>
              </a:rPr>
              <a:t>. </a:t>
            </a: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CD51CD2C-2706-3B41-F537-E64994336F67}"/>
              </a:ext>
            </a:extLst>
          </p:cNvPr>
          <p:cNvSpPr txBox="1">
            <a:spLocks/>
          </p:cNvSpPr>
          <p:nvPr/>
        </p:nvSpPr>
        <p:spPr>
          <a:xfrm>
            <a:off x="318565" y="1022287"/>
            <a:ext cx="111957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a:t>
            </a:r>
            <a:r>
              <a:rPr lang="es-ES" sz="4800" kern="0" spc="-150" dirty="0">
                <a:solidFill>
                  <a:schemeClr val="tx1"/>
                </a:solidFill>
                <a:latin typeface="+mj-lt"/>
                <a:ea typeface="Tahoma" panose="020B0604030504040204" pitchFamily="34" charset="0"/>
                <a:cs typeface="Tahoma" panose="020B0604030504040204" pitchFamily="34" charset="0"/>
              </a:rPr>
              <a:t>1</a:t>
            </a:r>
            <a:r>
              <a:rPr lang="es-ES" sz="4800" kern="0" spc="-150">
                <a:solidFill>
                  <a:schemeClr val="tx1"/>
                </a:solidFill>
                <a:latin typeface="+mj-lt"/>
                <a:ea typeface="Tahoma" panose="020B0604030504040204" pitchFamily="34" charset="0"/>
                <a:cs typeface="Tahoma" panose="020B0604030504040204" pitchFamily="34" charset="0"/>
              </a:rPr>
              <a:t>: Trastornos de la conciliación laboral</a:t>
            </a:r>
            <a:endParaRPr lang="en-GB"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3144588"/>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2491</Words>
  <Application>Microsoft Office PowerPoint</Application>
  <PresentationFormat>Panorámica</PresentationFormat>
  <Paragraphs>199</Paragraphs>
  <Slides>21</Slides>
  <Notes>2</Notes>
  <HiddenSlides>0</HiddenSlides>
  <MMClips>0</MMClips>
  <ScaleCrop>false</ScaleCrop>
  <HeadingPairs>
    <vt:vector size="6" baseType="variant">
      <vt:variant>
        <vt:lpstr>Fuentes usadas</vt:lpstr>
      </vt:variant>
      <vt:variant>
        <vt:i4>10</vt:i4>
      </vt:variant>
      <vt:variant>
        <vt:lpstr>Tema</vt:lpstr>
      </vt:variant>
      <vt:variant>
        <vt:i4>3</vt:i4>
      </vt:variant>
      <vt:variant>
        <vt:lpstr>Títulos de diapositiva</vt:lpstr>
      </vt:variant>
      <vt:variant>
        <vt:i4>21</vt:i4>
      </vt:variant>
    </vt:vector>
  </HeadingPairs>
  <TitlesOfParts>
    <vt:vector size="34" baseType="lpstr">
      <vt:lpstr>Arial</vt:lpstr>
      <vt:lpstr>Bahnschrift Light</vt:lpstr>
      <vt:lpstr>Calibri</vt:lpstr>
      <vt:lpstr>Calibri Light</vt:lpstr>
      <vt:lpstr>Courier New</vt:lpstr>
      <vt:lpstr>Oxygen</vt:lpstr>
      <vt:lpstr>Roboto</vt:lpstr>
      <vt:lpstr>Symbol</vt:lpstr>
      <vt:lpstr>Tahoma</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229</cp:revision>
  <dcterms:created xsi:type="dcterms:W3CDTF">2021-06-29T11:11:56Z</dcterms:created>
  <dcterms:modified xsi:type="dcterms:W3CDTF">2023-02-06T15:56:11Z</dcterms:modified>
</cp:coreProperties>
</file>