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5" r:id="rId2"/>
    <p:sldMasterId id="2147483659" r:id="rId3"/>
  </p:sldMasterIdLst>
  <p:notesMasterIdLst>
    <p:notesMasterId r:id="rId25"/>
  </p:notesMasterIdLst>
  <p:handoutMasterIdLst>
    <p:handoutMasterId r:id="rId26"/>
  </p:handoutMasterIdLst>
  <p:sldIdLst>
    <p:sldId id="256" r:id="rId4"/>
    <p:sldId id="313" r:id="rId5"/>
    <p:sldId id="314" r:id="rId6"/>
    <p:sldId id="315" r:id="rId7"/>
    <p:sldId id="316" r:id="rId8"/>
    <p:sldId id="317" r:id="rId9"/>
    <p:sldId id="318" r:id="rId10"/>
    <p:sldId id="319" r:id="rId11"/>
    <p:sldId id="320" r:id="rId12"/>
    <p:sldId id="321" r:id="rId13"/>
    <p:sldId id="322" r:id="rId14"/>
    <p:sldId id="323" r:id="rId15"/>
    <p:sldId id="324" r:id="rId16"/>
    <p:sldId id="325" r:id="rId17"/>
    <p:sldId id="326" r:id="rId18"/>
    <p:sldId id="327" r:id="rId19"/>
    <p:sldId id="328" r:id="rId20"/>
    <p:sldId id="329" r:id="rId21"/>
    <p:sldId id="331" r:id="rId22"/>
    <p:sldId id="330" r:id="rId23"/>
    <p:sldId id="264" r:id="rId24"/>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B4F0"/>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37"/>
  </p:normalViewPr>
  <p:slideViewPr>
    <p:cSldViewPr snapToGrid="0">
      <p:cViewPr varScale="1">
        <p:scale>
          <a:sx n="107" d="100"/>
          <a:sy n="107" d="100"/>
        </p:scale>
        <p:origin x="714"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1907718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180487273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1682458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1603582901"/>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778255247"/>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solidFill>
                <a:prstClr val="black"/>
              </a:solidFill>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4"/>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dirty="0">
                <a:solidFill>
                  <a:prstClr val="white"/>
                </a:solidFill>
                <a:latin typeface="YADLjI9qxTA 0"/>
              </a:rPr>
              <a:t>With the support of the Erasmus+ </a:t>
            </a:r>
            <a:r>
              <a:rPr lang="en-US" sz="1200" dirty="0" err="1">
                <a:solidFill>
                  <a:prstClr val="white"/>
                </a:solidFill>
                <a:latin typeface="YADLjI9qxTA 0"/>
              </a:rPr>
              <a:t>programme</a:t>
            </a:r>
            <a:r>
              <a:rPr lang="en-US" sz="1200" dirty="0">
                <a:solidFill>
                  <a:prstClr val="white"/>
                </a:solidFill>
                <a:latin typeface="YADLjI9qxTA 0"/>
              </a:rPr>
              <a:t> of the European Union. This document and its contents reflects the views only of the authors, and the Commission cannot be held responsible for any use which may be made of the information contained therein. </a:t>
            </a:r>
          </a:p>
        </p:txBody>
      </p:sp>
    </p:spTree>
    <p:extLst>
      <p:ext uri="{BB962C8B-B14F-4D97-AF65-F5344CB8AC3E}">
        <p14:creationId xmlns:p14="http://schemas.microsoft.com/office/powerpoint/2010/main" val="3909257291"/>
      </p:ext>
    </p:extLst>
  </p:cSld>
  <p:clrMap bg1="lt1" tx1="dk1" bg2="lt2" tx2="dk2" accent1="accent1" accent2="accent2" accent3="accent3" accent4="accent4" accent5="accent5" accent6="accent6" hlink="hlink" folHlink="folHlink"/>
  <p:sldLayoutIdLst>
    <p:sldLayoutId id="2147483656" r:id="rId1"/>
    <p:sldLayoutId id="21474836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solidFill>
                <a:prstClr val="black"/>
              </a:solidFill>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dirty="0">
                <a:solidFill>
                  <a:prstClr val="white"/>
                </a:solidFill>
                <a:latin typeface="YADLjI9qxTA 0"/>
              </a:rPr>
              <a:t>With the support of the Erasmus+ </a:t>
            </a:r>
            <a:r>
              <a:rPr lang="en-US" sz="1200" dirty="0" err="1">
                <a:solidFill>
                  <a:prstClr val="white"/>
                </a:solidFill>
                <a:latin typeface="YADLjI9qxTA 0"/>
              </a:rPr>
              <a:t>programme</a:t>
            </a:r>
            <a:r>
              <a:rPr lang="en-US" sz="1200" dirty="0">
                <a:solidFill>
                  <a:prstClr val="white"/>
                </a:solidFill>
                <a:latin typeface="YADLjI9qxTA 0"/>
              </a:rPr>
              <a:t> of the European Union. This document and its contents reflects the views only of the authors, and the Commission cannot be held responsible for any use which may be made of the information contained therein. </a:t>
            </a:r>
          </a:p>
        </p:txBody>
      </p:sp>
    </p:spTree>
    <p:extLst>
      <p:ext uri="{BB962C8B-B14F-4D97-AF65-F5344CB8AC3E}">
        <p14:creationId xmlns:p14="http://schemas.microsoft.com/office/powerpoint/2010/main" val="1553761452"/>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yquestionlife.com/examples-of-self-awareness-in-everyday-life/" TargetMode="External"/><Relationship Id="rId7" Type="http://schemas.openxmlformats.org/officeDocument/2006/relationships/hyperlink" Target="https://medium.com/@dzigarmi/the-importance-of-self-leadership-and-how-to-leverage-it-to-improve-organizational-leadership-f32ffb64938c" TargetMode="External"/><Relationship Id="rId2" Type="http://schemas.openxmlformats.org/officeDocument/2006/relationships/hyperlink" Target="https://pooja.coach/self-awareness/whats-self-awareness-how-does-it-lead-to-success/" TargetMode="External"/><Relationship Id="rId1" Type="http://schemas.openxmlformats.org/officeDocument/2006/relationships/slideLayout" Target="../slideLayouts/slideLayout1.xml"/><Relationship Id="rId6" Type="http://schemas.openxmlformats.org/officeDocument/2006/relationships/hyperlink" Target="https://warwick.ac.uk/services/wss/topics/selfawareness/" TargetMode="External"/><Relationship Id="rId5" Type="http://schemas.openxmlformats.org/officeDocument/2006/relationships/hyperlink" Target="https://www.selfawareness.org.uk/news/understanding-the-johari-window-model" TargetMode="External"/><Relationship Id="rId4" Type="http://schemas.openxmlformats.org/officeDocument/2006/relationships/hyperlink" Target="https://www.businessnewsdaily.com/6097-self-awareness-in-leadership.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646331"/>
          </a:xfrm>
          <a:prstGeom prst="rect">
            <a:avLst/>
          </a:prstGeom>
          <a:noFill/>
        </p:spPr>
        <p:txBody>
          <a:bodyPr wrap="square">
            <a:spAutoFit/>
          </a:bodyPr>
          <a:lstStyle/>
          <a:p>
            <a:pPr algn="ctr"/>
            <a:r>
              <a:rPr lang="en-GB" sz="1800" b="1">
                <a:effectLst/>
                <a:latin typeface="Bahnschrift Light" panose="020B0502040204020203" pitchFamily="34" charset="0"/>
                <a:ea typeface="Calibri" panose="020F0502020204030204" pitchFamily="34" charset="0"/>
              </a:rPr>
              <a:t>“Mejorar la resiliencia de las PYMES tras el confinamiento”</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1200329"/>
          </a:xfrm>
          <a:prstGeom prst="rect">
            <a:avLst/>
          </a:prstGeom>
          <a:noFill/>
        </p:spPr>
        <p:txBody>
          <a:bodyPr wrap="square">
            <a:spAutoFit/>
          </a:bodyPr>
          <a:lstStyle/>
          <a:p>
            <a:pPr lvl="0" algn="ctr">
              <a:spcBef>
                <a:spcPts val="5"/>
              </a:spcBef>
              <a:tabLst>
                <a:tab pos="1205230" algn="l"/>
                <a:tab pos="1926589" algn="l"/>
                <a:tab pos="2915920" algn="l"/>
                <a:tab pos="3444875" algn="l"/>
                <a:tab pos="4383405" algn="l"/>
                <a:tab pos="6796405" algn="l"/>
              </a:tabLst>
              <a:defRPr/>
            </a:pPr>
            <a:r>
              <a:rPr lang="en-US" b="1" spc="-114">
                <a:solidFill>
                  <a:srgbClr val="0CA373"/>
                </a:solidFill>
                <a:latin typeface="Tahoma" panose="020B0604030504040204" pitchFamily="34" charset="0"/>
                <a:ea typeface="Tahoma" panose="020B0604030504040204" pitchFamily="34" charset="0"/>
                <a:cs typeface="Tahoma" panose="020B0604030504040204" pitchFamily="34" charset="0"/>
              </a:rPr>
              <a:t>SALUD Y TRASTORNOS DE LA CONCILIACIÓN DE LA VIDA LABORAL Y FAMILIAR -</a:t>
            </a:r>
            <a:endParaRPr lang="es-ES" b="1" spc="-114" dirty="0">
              <a:solidFill>
                <a:srgbClr val="0CA373"/>
              </a:solidFill>
              <a:latin typeface="Tahoma" panose="020B0604030504040204" pitchFamily="34" charset="0"/>
              <a:ea typeface="Tahoma" panose="020B0604030504040204" pitchFamily="34" charset="0"/>
              <a:cs typeface="Tahoma" panose="020B0604030504040204" pitchFamily="34" charset="0"/>
            </a:endParaRPr>
          </a:p>
          <a:p>
            <a:pPr lvl="0" algn="ctr">
              <a:spcBef>
                <a:spcPts val="5"/>
              </a:spcBef>
              <a:tabLst>
                <a:tab pos="1205230" algn="l"/>
                <a:tab pos="1926589" algn="l"/>
                <a:tab pos="2915920" algn="l"/>
                <a:tab pos="3444875" algn="l"/>
                <a:tab pos="4383405" algn="l"/>
                <a:tab pos="6796405" algn="l"/>
              </a:tabLst>
              <a:defRPr/>
            </a:pPr>
            <a:r>
              <a:rPr kumimoji="0" lang="es-ES" sz="1800" b="1" i="0" u="none" strike="noStrike" kern="1200" cap="none" spc="-114" normalizeH="0" baseline="0" noProof="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AUTOLIDERAZGO Y AUTOCO</a:t>
            </a:r>
            <a:r>
              <a:rPr lang="es-ES" b="1" spc="-114">
                <a:solidFill>
                  <a:srgbClr val="0CA373"/>
                </a:solidFill>
                <a:latin typeface="Tahoma" panose="020B0604030504040204" pitchFamily="34" charset="0"/>
                <a:ea typeface="Tahoma" panose="020B0604030504040204" pitchFamily="34" charset="0"/>
                <a:cs typeface="Tahoma" panose="020B0604030504040204" pitchFamily="34" charset="0"/>
              </a:rPr>
              <a:t>NOCIMIENTO</a:t>
            </a:r>
            <a:endPar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t-BR" sz="1800" b="1" i="0" u="none" strike="noStrike" kern="1200" cap="none" spc="-114" normalizeH="0" baseline="0" noProof="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Por: </a:t>
            </a:r>
            <a:r>
              <a:rPr kumimoji="0" lang="hr-H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UNIVERSITY OF DUBROVNIK</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18565" y="2525263"/>
            <a:ext cx="5777435" cy="2246769"/>
          </a:xfrm>
          <a:prstGeom prst="rect">
            <a:avLst/>
          </a:prstGeom>
        </p:spPr>
        <p:txBody>
          <a:bodyPr wrap="square">
            <a:spAutoFit/>
          </a:bodyPr>
          <a:lstStyle/>
          <a:p>
            <a:pPr marL="800100" lvl="1" indent="-342900">
              <a:buFont typeface="Arial" panose="020B0604020202020204" pitchFamily="34" charset="0"/>
              <a:buChar char="•"/>
              <a:defRPr/>
            </a:pPr>
            <a:r>
              <a:rPr lang="en-GB" altLang="es-ES" sz="2000" b="1">
                <a:solidFill>
                  <a:srgbClr val="0CA373"/>
                </a:solidFill>
                <a:latin typeface="Calibri" panose="020F0502020204030204" pitchFamily="34" charset="0"/>
                <a:cs typeface="Calibri" panose="020F0502020204030204" pitchFamily="34" charset="0"/>
              </a:rPr>
              <a:t>Imagínate a ti mismo</a:t>
            </a:r>
          </a:p>
          <a:p>
            <a:pPr marL="1257300" lvl="2" indent="-342900">
              <a:buFont typeface="Arial" panose="020B0604020202020204" pitchFamily="34" charset="0"/>
              <a:buChar char="•"/>
              <a:defRPr/>
            </a:pPr>
            <a:r>
              <a:rPr lang="es-ES" altLang="es-ES" sz="2000">
                <a:latin typeface="Calibri" panose="020F0502020204030204" pitchFamily="34" charset="0"/>
                <a:cs typeface="Calibri" panose="020F0502020204030204" pitchFamily="34" charset="0"/>
              </a:rPr>
              <a:t>Visualiza la mejor versión de ti mismo.</a:t>
            </a:r>
            <a:endParaRPr lang="en-GB" altLang="es-ES" sz="2000" dirty="0">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r>
              <a:rPr lang="en-GB" altLang="es-ES" sz="2000" b="1">
                <a:solidFill>
                  <a:srgbClr val="0CA373"/>
                </a:solidFill>
                <a:latin typeface="Calibri" panose="020F0502020204030204" pitchFamily="34" charset="0"/>
                <a:cs typeface="Calibri" panose="020F0502020204030204" pitchFamily="34" charset="0"/>
              </a:rPr>
              <a:t>Autoreflexión</a:t>
            </a:r>
            <a:endParaRPr lang="en-GB" altLang="es-ES" sz="2000" b="1" dirty="0">
              <a:solidFill>
                <a:srgbClr val="0CA373"/>
              </a:solidFill>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defRPr/>
            </a:pPr>
            <a:r>
              <a:rPr lang="es-ES" altLang="es-ES" sz="2000">
                <a:latin typeface="Calibri" panose="020F0502020204030204" pitchFamily="34" charset="0"/>
                <a:cs typeface="Calibri" panose="020F0502020204030204" pitchFamily="34" charset="0"/>
              </a:rPr>
              <a:t>Pregunta “qué” en lugar de “por qué”.</a:t>
            </a:r>
          </a:p>
          <a:p>
            <a:pPr marL="800100" lvl="1" indent="-342900">
              <a:buFont typeface="Arial" panose="020B0604020202020204" pitchFamily="34" charset="0"/>
              <a:buChar char="•"/>
              <a:defRPr/>
            </a:pPr>
            <a:r>
              <a:rPr lang="en-GB" altLang="es-ES" sz="2000" b="1">
                <a:solidFill>
                  <a:srgbClr val="0CA373"/>
                </a:solidFill>
                <a:latin typeface="Calibri" panose="020F0502020204030204" pitchFamily="34" charset="0"/>
                <a:cs typeface="Calibri" panose="020F0502020204030204" pitchFamily="34" charset="0"/>
              </a:rPr>
              <a:t>Aborda los problemas racionalmente</a:t>
            </a:r>
            <a:endParaRPr lang="en-GB" altLang="es-ES" sz="2000" b="1" dirty="0">
              <a:solidFill>
                <a:srgbClr val="0CA373"/>
              </a:solidFill>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defRPr/>
            </a:pPr>
            <a:r>
              <a:rPr lang="es-ES" altLang="es-ES" sz="2000">
                <a:latin typeface="Calibri" panose="020F0502020204030204" pitchFamily="34" charset="0"/>
                <a:cs typeface="Calibri" panose="020F0502020204030204" pitchFamily="34" charset="0"/>
              </a:rPr>
              <a:t>Intenta analizar el problema en lugar de dejarte llevar por las emociones.</a:t>
            </a:r>
            <a:endParaRPr lang="es-ES" altLang="es-ES" sz="2000" dirty="0">
              <a:latin typeface="Calibri" panose="020F0502020204030204" pitchFamily="34" charset="0"/>
              <a:cs typeface="Calibri" panose="020F0502020204030204" pitchFamily="34" charset="0"/>
            </a:endParaRPr>
          </a:p>
        </p:txBody>
      </p:sp>
      <p:sp>
        <p:nvSpPr>
          <p:cNvPr id="5" name="object 3">
            <a:extLst>
              <a:ext uri="{FF2B5EF4-FFF2-40B4-BE49-F238E27FC236}">
                <a16:creationId xmlns:a16="http://schemas.microsoft.com/office/drawing/2014/main" id="{3153F515-F5FD-50F4-17D7-A8A95577A287}"/>
              </a:ext>
            </a:extLst>
          </p:cNvPr>
          <p:cNvSpPr txBox="1"/>
          <p:nvPr/>
        </p:nvSpPr>
        <p:spPr>
          <a:xfrm>
            <a:off x="318565" y="1773775"/>
            <a:ext cx="7696621" cy="352661"/>
          </a:xfrm>
          <a:prstGeom prst="rect">
            <a:avLst/>
          </a:prstGeom>
        </p:spPr>
        <p:txBody>
          <a:bodyPr vert="horz" wrap="square" lIns="0" tIns="13970" rIns="0" bIns="0" rtlCol="0">
            <a:spAutoFit/>
          </a:bodyPr>
          <a:lstStyle/>
          <a:p>
            <a:pPr marL="12700">
              <a:lnSpc>
                <a:spcPct val="100000"/>
              </a:lnSpc>
              <a:spcBef>
                <a:spcPts val="110"/>
              </a:spcBef>
            </a:pPr>
            <a:r>
              <a:rPr lang="es-ES" sz="2200" spc="50">
                <a:cs typeface="Tahoma"/>
              </a:rPr>
              <a:t>SECCIÓN 2.3: Cultivar el autoconocimiento </a:t>
            </a:r>
            <a:r>
              <a:rPr lang="hr-HR" sz="2200" spc="50">
                <a:cs typeface="Tahoma"/>
              </a:rPr>
              <a:t>(</a:t>
            </a:r>
            <a:r>
              <a:rPr lang="hr-HR" sz="2200" spc="50" dirty="0" err="1">
                <a:cs typeface="Tahoma"/>
              </a:rPr>
              <a:t>Betz</a:t>
            </a:r>
            <a:r>
              <a:rPr lang="hr-HR" sz="2200" spc="50" dirty="0">
                <a:cs typeface="Tahoma"/>
              </a:rPr>
              <a:t>, </a:t>
            </a:r>
            <a:r>
              <a:rPr lang="hr-HR" sz="2200" spc="50">
                <a:cs typeface="Tahoma"/>
              </a:rPr>
              <a:t>2021)</a:t>
            </a:r>
            <a:r>
              <a:rPr lang="es-ES" sz="2200" spc="50">
                <a:cs typeface="Tahoma"/>
              </a:rPr>
              <a:t>.</a:t>
            </a:r>
            <a:endParaRPr lang="en-GB" sz="2200" dirty="0">
              <a:cs typeface="Tahoma"/>
            </a:endParaRPr>
          </a:p>
        </p:txBody>
      </p:sp>
      <p:sp>
        <p:nvSpPr>
          <p:cNvPr id="6" name="Rectángulo 3">
            <a:extLst>
              <a:ext uri="{FF2B5EF4-FFF2-40B4-BE49-F238E27FC236}">
                <a16:creationId xmlns:a16="http://schemas.microsoft.com/office/drawing/2014/main" id="{B3159AE1-B5DA-2783-EA94-A2DADFFDA7C8}"/>
              </a:ext>
            </a:extLst>
          </p:cNvPr>
          <p:cNvSpPr/>
          <p:nvPr/>
        </p:nvSpPr>
        <p:spPr>
          <a:xfrm>
            <a:off x="5522852" y="2525263"/>
            <a:ext cx="5477657" cy="2862322"/>
          </a:xfrm>
          <a:prstGeom prst="rect">
            <a:avLst/>
          </a:prstGeom>
        </p:spPr>
        <p:txBody>
          <a:bodyPr wrap="square">
            <a:spAutoFit/>
          </a:bodyPr>
          <a:lstStyle/>
          <a:p>
            <a:pPr marL="800100" lvl="1" indent="-342900">
              <a:buFont typeface="Arial" panose="020B0604020202020204" pitchFamily="34" charset="0"/>
              <a:buChar char="•"/>
              <a:defRPr/>
            </a:pPr>
            <a:r>
              <a:rPr lang="en-GB" altLang="es-ES" sz="2000" b="1">
                <a:solidFill>
                  <a:srgbClr val="0CA373"/>
                </a:solidFill>
                <a:latin typeface="Calibri" panose="020F0502020204030204" pitchFamily="34" charset="0"/>
                <a:cs typeface="Calibri" panose="020F0502020204030204" pitchFamily="34" charset="0"/>
              </a:rPr>
              <a:t>Toma notas</a:t>
            </a:r>
            <a:endParaRPr lang="en-GB" altLang="es-ES" sz="2000" b="1" dirty="0">
              <a:solidFill>
                <a:srgbClr val="0CA373"/>
              </a:solidFill>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defRPr/>
            </a:pPr>
            <a:r>
              <a:rPr lang="es-ES" altLang="es-ES" sz="2000">
                <a:latin typeface="Calibri" panose="020F0502020204030204" pitchFamily="34" charset="0"/>
                <a:cs typeface="Calibri" panose="020F0502020204030204" pitchFamily="34" charset="0"/>
              </a:rPr>
              <a:t>Para reconocer los patrones beneficiosos y perjudiciales</a:t>
            </a:r>
          </a:p>
          <a:p>
            <a:pPr marL="800100" lvl="1" indent="-342900">
              <a:buFont typeface="Arial" panose="020B0604020202020204" pitchFamily="34" charset="0"/>
              <a:buChar char="•"/>
              <a:defRPr/>
            </a:pPr>
            <a:r>
              <a:rPr lang="en-GB" altLang="es-ES" sz="2000" b="1">
                <a:solidFill>
                  <a:srgbClr val="0CA373"/>
                </a:solidFill>
                <a:latin typeface="Calibri" panose="020F0502020204030204" pitchFamily="34" charset="0"/>
                <a:cs typeface="Calibri" panose="020F0502020204030204" pitchFamily="34" charset="0"/>
              </a:rPr>
              <a:t>Practica el </a:t>
            </a:r>
            <a:r>
              <a:rPr lang="en-GB" altLang="es-ES" sz="2000" b="1" dirty="0">
                <a:solidFill>
                  <a:srgbClr val="0CA373"/>
                </a:solidFill>
                <a:latin typeface="Calibri" panose="020F0502020204030204" pitchFamily="34" charset="0"/>
                <a:cs typeface="Calibri" panose="020F0502020204030204" pitchFamily="34" charset="0"/>
              </a:rPr>
              <a:t>mindfulness</a:t>
            </a:r>
          </a:p>
          <a:p>
            <a:pPr marL="1257300" lvl="2" indent="-342900">
              <a:buFont typeface="Arial" panose="020B0604020202020204" pitchFamily="34" charset="0"/>
              <a:buChar char="•"/>
              <a:defRPr/>
            </a:pPr>
            <a:r>
              <a:rPr lang="en-GB" altLang="es-ES" sz="2000">
                <a:latin typeface="Calibri" panose="020F0502020204030204" pitchFamily="34" charset="0"/>
                <a:cs typeface="Calibri" panose="020F0502020204030204" pitchFamily="34" charset="0"/>
              </a:rPr>
              <a:t>Para unir la mente, el cuerpo y el entorno.</a:t>
            </a:r>
            <a:endParaRPr lang="en-GB" altLang="es-ES" sz="2000" dirty="0">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r>
              <a:rPr lang="en-GB" altLang="es-ES" sz="2000" b="1">
                <a:solidFill>
                  <a:srgbClr val="0CA373"/>
                </a:solidFill>
                <a:latin typeface="Calibri" panose="020F0502020204030204" pitchFamily="34" charset="0"/>
                <a:cs typeface="Calibri" panose="020F0502020204030204" pitchFamily="34" charset="0"/>
              </a:rPr>
              <a:t>Pide opiniones</a:t>
            </a:r>
            <a:endParaRPr lang="en-GB" altLang="es-ES" sz="2000" b="1" dirty="0">
              <a:solidFill>
                <a:srgbClr val="0CA373"/>
              </a:solidFill>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defRPr/>
            </a:pPr>
            <a:r>
              <a:rPr lang="en-GB" altLang="es-ES" sz="2000">
                <a:latin typeface="Calibri" panose="020F0502020204030204" pitchFamily="34" charset="0"/>
                <a:cs typeface="Calibri" panose="020F0502020204030204" pitchFamily="34" charset="0"/>
              </a:rPr>
              <a:t>Escucha la perspectiva de otras personas</a:t>
            </a:r>
            <a:endParaRPr lang="en-GB" altLang="es-ES" sz="2000" dirty="0">
              <a:latin typeface="Calibri" panose="020F0502020204030204" pitchFamily="34" charset="0"/>
              <a:cs typeface="Calibri" panose="020F0502020204030204" pitchFamily="34" charset="0"/>
            </a:endParaRPr>
          </a:p>
        </p:txBody>
      </p:sp>
      <p:sp>
        <p:nvSpPr>
          <p:cNvPr id="7" name="object 3">
            <a:extLst>
              <a:ext uri="{FF2B5EF4-FFF2-40B4-BE49-F238E27FC236}">
                <a16:creationId xmlns:a16="http://schemas.microsoft.com/office/drawing/2014/main" id="{D27349B3-CD17-79B3-73B8-E01FC510B437}"/>
              </a:ext>
            </a:extLst>
          </p:cNvPr>
          <p:cNvSpPr txBox="1"/>
          <p:nvPr/>
        </p:nvSpPr>
        <p:spPr>
          <a:xfrm>
            <a:off x="1052857" y="4869013"/>
            <a:ext cx="3616126" cy="291105"/>
          </a:xfrm>
          <a:prstGeom prst="rect">
            <a:avLst/>
          </a:prstGeom>
        </p:spPr>
        <p:txBody>
          <a:bodyPr vert="horz" wrap="square" lIns="0" tIns="13970" rIns="0" bIns="0" rtlCol="0">
            <a:spAutoFit/>
          </a:bodyPr>
          <a:lstStyle/>
          <a:p>
            <a:pPr marL="12700">
              <a:lnSpc>
                <a:spcPct val="100000"/>
              </a:lnSpc>
              <a:spcBef>
                <a:spcPts val="110"/>
              </a:spcBef>
            </a:pPr>
            <a:r>
              <a:rPr lang="es-ES" i="1" spc="50">
                <a:cs typeface="Tahoma"/>
              </a:rPr>
              <a:t>Fuente</a:t>
            </a:r>
            <a:r>
              <a:rPr lang="hr-HR" i="1" spc="50">
                <a:cs typeface="Tahoma"/>
              </a:rPr>
              <a:t>: </a:t>
            </a:r>
            <a:r>
              <a:rPr lang="hr-HR" i="1" spc="50" dirty="0" err="1">
                <a:cs typeface="Tahoma"/>
              </a:rPr>
              <a:t>Betz</a:t>
            </a:r>
            <a:r>
              <a:rPr lang="hr-HR" i="1" spc="50" dirty="0">
                <a:cs typeface="Tahoma"/>
              </a:rPr>
              <a:t> (2021) @ </a:t>
            </a:r>
            <a:r>
              <a:rPr lang="hr-HR" i="1" spc="50" dirty="0" err="1">
                <a:cs typeface="Tahoma"/>
              </a:rPr>
              <a:t>betterup.com</a:t>
            </a:r>
            <a:endParaRPr lang="en-GB" i="1" dirty="0">
              <a:cs typeface="Tahoma"/>
            </a:endParaRPr>
          </a:p>
        </p:txBody>
      </p:sp>
      <p:sp>
        <p:nvSpPr>
          <p:cNvPr id="8" name="object 2">
            <a:extLst>
              <a:ext uri="{FF2B5EF4-FFF2-40B4-BE49-F238E27FC236}">
                <a16:creationId xmlns:a16="http://schemas.microsoft.com/office/drawing/2014/main" id="{E886E955-5CB6-5E70-AEFC-BE3743E16DC0}"/>
              </a:ext>
            </a:extLst>
          </p:cNvPr>
          <p:cNvSpPr txBox="1">
            <a:spLocks/>
          </p:cNvSpPr>
          <p:nvPr/>
        </p:nvSpPr>
        <p:spPr>
          <a:xfrm>
            <a:off x="318565" y="1022287"/>
            <a:ext cx="10686319"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UNIDAD </a:t>
            </a:r>
            <a:r>
              <a:rPr lang="es-ES" sz="4800" kern="0" spc="-150" dirty="0">
                <a:solidFill>
                  <a:schemeClr val="tx1"/>
                </a:solidFill>
                <a:latin typeface="+mj-lt"/>
                <a:ea typeface="Tahoma" panose="020B0604030504040204" pitchFamily="34" charset="0"/>
                <a:cs typeface="Tahoma" panose="020B0604030504040204" pitchFamily="34" charset="0"/>
              </a:rPr>
              <a:t>2</a:t>
            </a:r>
            <a:r>
              <a:rPr lang="es-ES" sz="4800" kern="0" spc="-150">
                <a:solidFill>
                  <a:schemeClr val="tx1"/>
                </a:solidFill>
                <a:latin typeface="+mj-lt"/>
                <a:ea typeface="Tahoma" panose="020B0604030504040204" pitchFamily="34" charset="0"/>
                <a:cs typeface="Tahoma" panose="020B0604030504040204" pitchFamily="34" charset="0"/>
              </a:rPr>
              <a:t>: Auto liderazgo y auto conocimiento</a:t>
            </a:r>
            <a:endParaRPr lang="en-GB" sz="4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12118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18565" y="2525263"/>
            <a:ext cx="5777435" cy="2677656"/>
          </a:xfrm>
          <a:prstGeom prst="rect">
            <a:avLst/>
          </a:prstGeom>
        </p:spPr>
        <p:txBody>
          <a:bodyPr wrap="square">
            <a:spAutoFit/>
          </a:bodyPr>
          <a:lstStyle/>
          <a:p>
            <a:pPr marL="800100" lvl="1" indent="-342900">
              <a:buFont typeface="Arial" panose="020B0604020202020204" pitchFamily="34" charset="0"/>
              <a:buChar char="•"/>
              <a:defRPr/>
            </a:pPr>
            <a:r>
              <a:rPr lang="en-GB" altLang="es-ES" sz="2000" b="1">
                <a:solidFill>
                  <a:srgbClr val="0CA373"/>
                </a:solidFill>
                <a:latin typeface="Calibri" panose="020F0502020204030204" pitchFamily="34" charset="0"/>
                <a:cs typeface="Calibri" panose="020F0502020204030204" pitchFamily="34" charset="0"/>
              </a:rPr>
              <a:t>Identifica tus emociones</a:t>
            </a:r>
            <a:endParaRPr lang="en-GB" altLang="es-ES" sz="2000" b="1" dirty="0">
              <a:solidFill>
                <a:srgbClr val="0CA373"/>
              </a:solidFill>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defRPr/>
            </a:pPr>
            <a:r>
              <a:rPr lang="es-ES" altLang="es-ES" sz="1600">
                <a:latin typeface="Calibri" panose="020F0502020204030204" pitchFamily="34" charset="0"/>
                <a:cs typeface="Calibri" panose="020F0502020204030204" pitchFamily="34" charset="0"/>
              </a:rPr>
              <a:t>¿Qué emociones experimentas cada día</a:t>
            </a:r>
            <a:r>
              <a:rPr lang="hr-HR" altLang="es-ES" sz="1600">
                <a:latin typeface="Calibri" panose="020F0502020204030204" pitchFamily="34" charset="0"/>
                <a:cs typeface="Calibri" panose="020F0502020204030204" pitchFamily="34" charset="0"/>
              </a:rPr>
              <a:t>?</a:t>
            </a:r>
            <a:endParaRPr lang="hr-HR" altLang="es-ES" sz="1600" dirty="0">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defRPr/>
            </a:pPr>
            <a:r>
              <a:rPr lang="es-ES" altLang="es-ES" sz="1600">
                <a:latin typeface="Calibri" panose="020F0502020204030204" pitchFamily="34" charset="0"/>
                <a:cs typeface="Calibri" panose="020F0502020204030204" pitchFamily="34" charset="0"/>
              </a:rPr>
              <a:t>¿Con qué frecuencia escuchas a tu cuerpo</a:t>
            </a:r>
            <a:r>
              <a:rPr lang="hr-HR" altLang="es-ES" sz="1600">
                <a:latin typeface="Calibri" panose="020F0502020204030204" pitchFamily="34" charset="0"/>
                <a:cs typeface="Calibri" panose="020F0502020204030204" pitchFamily="34" charset="0"/>
              </a:rPr>
              <a:t>?</a:t>
            </a:r>
            <a:endParaRPr lang="hr-HR" altLang="es-ES" sz="1600" dirty="0">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defRPr/>
            </a:pPr>
            <a:r>
              <a:rPr lang="es-ES" altLang="es-ES" sz="1600">
                <a:latin typeface="Calibri" panose="020F0502020204030204" pitchFamily="34" charset="0"/>
                <a:cs typeface="Calibri" panose="020F0502020204030204" pitchFamily="34" charset="0"/>
              </a:rPr>
              <a:t>¿Qué causa algunas de tus emociones negativas</a:t>
            </a:r>
            <a:r>
              <a:rPr lang="hr-HR" altLang="es-ES" sz="1600">
                <a:latin typeface="Calibri" panose="020F0502020204030204" pitchFamily="34" charset="0"/>
                <a:cs typeface="Calibri" panose="020F0502020204030204" pitchFamily="34" charset="0"/>
              </a:rPr>
              <a:t>?</a:t>
            </a:r>
            <a:endParaRPr lang="en-GB" altLang="es-ES" sz="1600" dirty="0">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r>
              <a:rPr lang="en-GB" altLang="es-ES" sz="2000" b="1">
                <a:solidFill>
                  <a:srgbClr val="0CA373"/>
                </a:solidFill>
                <a:latin typeface="Calibri" panose="020F0502020204030204" pitchFamily="34" charset="0"/>
                <a:cs typeface="Calibri" panose="020F0502020204030204" pitchFamily="34" charset="0"/>
              </a:rPr>
              <a:t>Reconoce tus mecanismos de defensa</a:t>
            </a:r>
            <a:endParaRPr lang="en-GB" altLang="es-ES" sz="2000" b="1" dirty="0">
              <a:solidFill>
                <a:srgbClr val="0CA373"/>
              </a:solidFill>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defRPr/>
            </a:pPr>
            <a:r>
              <a:rPr lang="es-ES" altLang="es-ES" sz="1600">
                <a:latin typeface="Calibri" panose="020F0502020204030204" pitchFamily="34" charset="0"/>
                <a:cs typeface="Calibri" panose="020F0502020204030204" pitchFamily="34" charset="0"/>
              </a:rPr>
              <a:t>¿Cuáles son tus mecanismos de defensa más comunes</a:t>
            </a:r>
            <a:r>
              <a:rPr lang="en-GB" altLang="es-ES" sz="1600">
                <a:latin typeface="Calibri" panose="020F0502020204030204" pitchFamily="34" charset="0"/>
                <a:cs typeface="Calibri" panose="020F0502020204030204" pitchFamily="34" charset="0"/>
              </a:rPr>
              <a:t>?</a:t>
            </a:r>
            <a:endParaRPr lang="en-GB" altLang="es-ES" sz="1600" dirty="0">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defRPr/>
            </a:pPr>
            <a:r>
              <a:rPr lang="es-ES" altLang="es-ES" sz="1600">
                <a:latin typeface="Calibri" panose="020F0502020204030204" pitchFamily="34" charset="0"/>
                <a:cs typeface="Calibri" panose="020F0502020204030204" pitchFamily="34" charset="0"/>
              </a:rPr>
              <a:t>¿Cuándo te pones más a la defensiva en la vida?</a:t>
            </a:r>
          </a:p>
          <a:p>
            <a:pPr marL="1257300" lvl="2" indent="-342900">
              <a:buFont typeface="Arial" panose="020B0604020202020204" pitchFamily="34" charset="0"/>
              <a:buChar char="•"/>
              <a:defRPr/>
            </a:pPr>
            <a:r>
              <a:rPr lang="es-ES" altLang="es-ES" sz="1600">
                <a:latin typeface="Calibri" panose="020F0502020204030204" pitchFamily="34" charset="0"/>
                <a:cs typeface="Calibri" panose="020F0502020204030204" pitchFamily="34" charset="0"/>
              </a:rPr>
              <a:t>¿Qué mecanismos de defensa desarrollaste de niño que ya no te sirven?</a:t>
            </a:r>
            <a:endParaRPr lang="en-GB" altLang="es-ES" sz="1600" dirty="0">
              <a:latin typeface="Calibri" panose="020F0502020204030204" pitchFamily="34" charset="0"/>
              <a:cs typeface="Calibri" panose="020F0502020204030204" pitchFamily="34" charset="0"/>
            </a:endParaRPr>
          </a:p>
        </p:txBody>
      </p:sp>
      <p:sp>
        <p:nvSpPr>
          <p:cNvPr id="5" name="object 3">
            <a:extLst>
              <a:ext uri="{FF2B5EF4-FFF2-40B4-BE49-F238E27FC236}">
                <a16:creationId xmlns:a16="http://schemas.microsoft.com/office/drawing/2014/main" id="{3153F515-F5FD-50F4-17D7-A8A95577A287}"/>
              </a:ext>
            </a:extLst>
          </p:cNvPr>
          <p:cNvSpPr txBox="1"/>
          <p:nvPr/>
        </p:nvSpPr>
        <p:spPr>
          <a:xfrm>
            <a:off x="318565" y="1773775"/>
            <a:ext cx="7696621" cy="352661"/>
          </a:xfrm>
          <a:prstGeom prst="rect">
            <a:avLst/>
          </a:prstGeom>
        </p:spPr>
        <p:txBody>
          <a:bodyPr vert="horz" wrap="square" lIns="0" tIns="13970" rIns="0" bIns="0" rtlCol="0">
            <a:spAutoFit/>
          </a:bodyPr>
          <a:lstStyle/>
          <a:p>
            <a:pPr marL="12700">
              <a:lnSpc>
                <a:spcPct val="100000"/>
              </a:lnSpc>
              <a:spcBef>
                <a:spcPts val="110"/>
              </a:spcBef>
            </a:pPr>
            <a:r>
              <a:rPr lang="es-ES" sz="2200" spc="50">
                <a:cs typeface="Tahoma"/>
              </a:rPr>
              <a:t>SECCIÓN 2.3: Cultivar el autoconocimiento </a:t>
            </a:r>
            <a:r>
              <a:rPr lang="hr-HR" sz="2200" spc="50">
                <a:cs typeface="Tahoma"/>
              </a:rPr>
              <a:t>(</a:t>
            </a:r>
            <a:r>
              <a:rPr lang="hr-HR" sz="2200" spc="50" dirty="0" err="1">
                <a:cs typeface="Tahoma"/>
              </a:rPr>
              <a:t>clarity.com</a:t>
            </a:r>
            <a:r>
              <a:rPr lang="hr-HR" sz="2200" spc="50" dirty="0">
                <a:cs typeface="Tahoma"/>
              </a:rPr>
              <a:t>, </a:t>
            </a:r>
            <a:r>
              <a:rPr lang="hr-HR" sz="2200" spc="50">
                <a:cs typeface="Tahoma"/>
              </a:rPr>
              <a:t>2020)</a:t>
            </a:r>
            <a:r>
              <a:rPr lang="es-ES" sz="2200" spc="50">
                <a:cs typeface="Tahoma"/>
              </a:rPr>
              <a:t>.</a:t>
            </a:r>
            <a:endParaRPr lang="en-GB" sz="2200" dirty="0">
              <a:cs typeface="Tahoma"/>
            </a:endParaRPr>
          </a:p>
        </p:txBody>
      </p:sp>
      <p:sp>
        <p:nvSpPr>
          <p:cNvPr id="6" name="Rectángulo 3">
            <a:extLst>
              <a:ext uri="{FF2B5EF4-FFF2-40B4-BE49-F238E27FC236}">
                <a16:creationId xmlns:a16="http://schemas.microsoft.com/office/drawing/2014/main" id="{B3159AE1-B5DA-2783-EA94-A2DADFFDA7C8}"/>
              </a:ext>
            </a:extLst>
          </p:cNvPr>
          <p:cNvSpPr/>
          <p:nvPr/>
        </p:nvSpPr>
        <p:spPr>
          <a:xfrm>
            <a:off x="5522852" y="2525263"/>
            <a:ext cx="6211948" cy="2923877"/>
          </a:xfrm>
          <a:prstGeom prst="rect">
            <a:avLst/>
          </a:prstGeom>
        </p:spPr>
        <p:txBody>
          <a:bodyPr wrap="square">
            <a:spAutoFit/>
          </a:bodyPr>
          <a:lstStyle/>
          <a:p>
            <a:pPr marL="800100" lvl="1" indent="-342900">
              <a:buFont typeface="Arial" panose="020B0604020202020204" pitchFamily="34" charset="0"/>
              <a:buChar char="•"/>
              <a:defRPr/>
            </a:pPr>
            <a:r>
              <a:rPr lang="es-ES" altLang="es-ES" sz="2000" b="1">
                <a:solidFill>
                  <a:srgbClr val="0CA373"/>
                </a:solidFill>
                <a:latin typeface="Calibri" panose="020F0502020204030204" pitchFamily="34" charset="0"/>
                <a:cs typeface="Calibri" panose="020F0502020204030204" pitchFamily="34" charset="0"/>
              </a:rPr>
              <a:t>Define tus creencias de forma independiente</a:t>
            </a:r>
          </a:p>
          <a:p>
            <a:pPr marL="1257300" lvl="2" indent="-342900">
              <a:buFont typeface="Arial" panose="020B0604020202020204" pitchFamily="34" charset="0"/>
              <a:buChar char="•"/>
              <a:defRPr/>
            </a:pPr>
            <a:r>
              <a:rPr lang="es-ES" altLang="es-ES" sz="1600">
                <a:latin typeface="Calibri" panose="020F0502020204030204" pitchFamily="34" charset="0"/>
                <a:cs typeface="Calibri" panose="020F0502020204030204" pitchFamily="34" charset="0"/>
              </a:rPr>
              <a:t>¿Cuáles son tus valores fundamentales</a:t>
            </a:r>
            <a:r>
              <a:rPr lang="hr-HR" altLang="es-ES" sz="1600">
                <a:latin typeface="Calibri" panose="020F0502020204030204" pitchFamily="34" charset="0"/>
                <a:cs typeface="Calibri" panose="020F0502020204030204" pitchFamily="34" charset="0"/>
              </a:rPr>
              <a:t>?</a:t>
            </a:r>
            <a:endParaRPr lang="hr-HR" altLang="es-ES" sz="1600" dirty="0">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defRPr/>
            </a:pPr>
            <a:r>
              <a:rPr lang="es-ES" altLang="es-ES" sz="1600">
                <a:latin typeface="Calibri" panose="020F0502020204030204" pitchFamily="34" charset="0"/>
                <a:cs typeface="Calibri" panose="020F0502020204030204" pitchFamily="34" charset="0"/>
              </a:rPr>
              <a:t>¿Cuándo te has quedado atrapado tratando de complacer a los demás?</a:t>
            </a:r>
          </a:p>
          <a:p>
            <a:pPr marL="1257300" lvl="2" indent="-342900">
              <a:buFont typeface="Arial" panose="020B0604020202020204" pitchFamily="34" charset="0"/>
              <a:buChar char="•"/>
              <a:defRPr/>
            </a:pPr>
            <a:r>
              <a:rPr lang="es-ES" altLang="es-ES" sz="1600">
                <a:latin typeface="Calibri" panose="020F0502020204030204" pitchFamily="34" charset="0"/>
                <a:cs typeface="Calibri" panose="020F0502020204030204" pitchFamily="34" charset="0"/>
              </a:rPr>
              <a:t>¿Cuándo has basado tu decisión más en las expectativas de los demás que en las tuyas propias?</a:t>
            </a:r>
          </a:p>
          <a:p>
            <a:pPr marL="800100" lvl="1" indent="-342900">
              <a:buFont typeface="Arial" panose="020B0604020202020204" pitchFamily="34" charset="0"/>
              <a:buChar char="•"/>
              <a:defRPr/>
            </a:pPr>
            <a:r>
              <a:rPr lang="es-ES" altLang="es-ES" sz="2000" b="1">
                <a:solidFill>
                  <a:srgbClr val="0CA373"/>
                </a:solidFill>
                <a:latin typeface="Calibri" panose="020F0502020204030204" pitchFamily="34" charset="0"/>
                <a:cs typeface="Calibri" panose="020F0502020204030204" pitchFamily="34" charset="0"/>
              </a:rPr>
              <a:t>Prioriza lo que te da alegría y propósito</a:t>
            </a:r>
          </a:p>
          <a:p>
            <a:pPr marL="1257300" lvl="2" indent="-342900">
              <a:buFont typeface="Arial" panose="020B0604020202020204" pitchFamily="34" charset="0"/>
              <a:buChar char="•"/>
              <a:defRPr/>
            </a:pPr>
            <a:r>
              <a:rPr lang="en-GB" altLang="es-ES" sz="1600">
                <a:latin typeface="Calibri" panose="020F0502020204030204" pitchFamily="34" charset="0"/>
                <a:cs typeface="Calibri" panose="020F0502020204030204" pitchFamily="34" charset="0"/>
              </a:rPr>
              <a:t>¿Qué te da alegría y propósito?</a:t>
            </a:r>
            <a:endParaRPr lang="en-GB" altLang="es-ES" sz="1600" dirty="0">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defRPr/>
            </a:pPr>
            <a:r>
              <a:rPr lang="es-ES" altLang="es-ES" sz="1600">
                <a:latin typeface="Calibri" panose="020F0502020204030204" pitchFamily="34" charset="0"/>
                <a:cs typeface="Calibri" panose="020F0502020204030204" pitchFamily="34" charset="0"/>
              </a:rPr>
              <a:t>¿Con qué frecuencia das prioridad a la alegría en tu vida cotidiana?</a:t>
            </a:r>
          </a:p>
          <a:p>
            <a:pPr marL="1257300" lvl="2" indent="-342900">
              <a:buFont typeface="Arial" panose="020B0604020202020204" pitchFamily="34" charset="0"/>
              <a:buChar char="•"/>
              <a:defRPr/>
            </a:pPr>
            <a:r>
              <a:rPr lang="es-ES" altLang="es-ES" sz="1600">
                <a:latin typeface="Calibri" panose="020F0502020204030204" pitchFamily="34" charset="0"/>
                <a:cs typeface="Calibri" panose="020F0502020204030204" pitchFamily="34" charset="0"/>
              </a:rPr>
              <a:t>¿Qué es lo que pones por encima de tu alegría y por qué?</a:t>
            </a:r>
            <a:endParaRPr lang="en-GB" altLang="es-ES" sz="1600" dirty="0">
              <a:latin typeface="Calibri" panose="020F0502020204030204" pitchFamily="34" charset="0"/>
              <a:cs typeface="Calibri" panose="020F0502020204030204" pitchFamily="34" charset="0"/>
            </a:endParaRPr>
          </a:p>
        </p:txBody>
      </p:sp>
      <p:sp>
        <p:nvSpPr>
          <p:cNvPr id="7" name="object 3">
            <a:extLst>
              <a:ext uri="{FF2B5EF4-FFF2-40B4-BE49-F238E27FC236}">
                <a16:creationId xmlns:a16="http://schemas.microsoft.com/office/drawing/2014/main" id="{D27349B3-CD17-79B3-73B8-E01FC510B437}"/>
              </a:ext>
            </a:extLst>
          </p:cNvPr>
          <p:cNvSpPr txBox="1"/>
          <p:nvPr/>
        </p:nvSpPr>
        <p:spPr>
          <a:xfrm>
            <a:off x="7592203" y="5690160"/>
            <a:ext cx="3616126" cy="291105"/>
          </a:xfrm>
          <a:prstGeom prst="rect">
            <a:avLst/>
          </a:prstGeom>
        </p:spPr>
        <p:txBody>
          <a:bodyPr vert="horz" wrap="square" lIns="0" tIns="13970" rIns="0" bIns="0" rtlCol="0">
            <a:spAutoFit/>
          </a:bodyPr>
          <a:lstStyle/>
          <a:p>
            <a:pPr marL="12700">
              <a:lnSpc>
                <a:spcPct val="100000"/>
              </a:lnSpc>
              <a:spcBef>
                <a:spcPts val="110"/>
              </a:spcBef>
            </a:pPr>
            <a:r>
              <a:rPr lang="es-ES" i="1" spc="50">
                <a:cs typeface="Tahoma"/>
              </a:rPr>
              <a:t>Fuente</a:t>
            </a:r>
            <a:r>
              <a:rPr lang="hr-HR" i="1" spc="50">
                <a:cs typeface="Tahoma"/>
              </a:rPr>
              <a:t>: </a:t>
            </a:r>
            <a:r>
              <a:rPr lang="hr-HR" i="1" spc="50" dirty="0" err="1">
                <a:cs typeface="Tahoma"/>
              </a:rPr>
              <a:t>clarity.com</a:t>
            </a:r>
            <a:r>
              <a:rPr lang="hr-HR" i="1" spc="50" dirty="0">
                <a:cs typeface="Tahoma"/>
              </a:rPr>
              <a:t> 2020</a:t>
            </a:r>
            <a:endParaRPr lang="en-GB" i="1" dirty="0">
              <a:cs typeface="Tahoma"/>
            </a:endParaRPr>
          </a:p>
        </p:txBody>
      </p:sp>
      <p:sp>
        <p:nvSpPr>
          <p:cNvPr id="8" name="object 2">
            <a:extLst>
              <a:ext uri="{FF2B5EF4-FFF2-40B4-BE49-F238E27FC236}">
                <a16:creationId xmlns:a16="http://schemas.microsoft.com/office/drawing/2014/main" id="{DF9EFCDB-A9B8-85B9-2512-47E535FC41C7}"/>
              </a:ext>
            </a:extLst>
          </p:cNvPr>
          <p:cNvSpPr txBox="1">
            <a:spLocks/>
          </p:cNvSpPr>
          <p:nvPr/>
        </p:nvSpPr>
        <p:spPr>
          <a:xfrm>
            <a:off x="318565" y="1022287"/>
            <a:ext cx="10686319"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UNIDAD </a:t>
            </a:r>
            <a:r>
              <a:rPr lang="es-ES" sz="4800" kern="0" spc="-150" dirty="0">
                <a:solidFill>
                  <a:schemeClr val="tx1"/>
                </a:solidFill>
                <a:latin typeface="+mj-lt"/>
                <a:ea typeface="Tahoma" panose="020B0604030504040204" pitchFamily="34" charset="0"/>
                <a:cs typeface="Tahoma" panose="020B0604030504040204" pitchFamily="34" charset="0"/>
              </a:rPr>
              <a:t>2</a:t>
            </a:r>
            <a:r>
              <a:rPr lang="es-ES" sz="4800" kern="0" spc="-150">
                <a:solidFill>
                  <a:schemeClr val="tx1"/>
                </a:solidFill>
                <a:latin typeface="+mj-lt"/>
                <a:ea typeface="Tahoma" panose="020B0604030504040204" pitchFamily="34" charset="0"/>
                <a:cs typeface="Tahoma" panose="020B0604030504040204" pitchFamily="34" charset="0"/>
              </a:rPr>
              <a:t>: Auto liderazgo y auto conocimiento</a:t>
            </a:r>
            <a:endParaRPr lang="en-GB" sz="4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07531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18565" y="2130172"/>
            <a:ext cx="8506780" cy="3724096"/>
          </a:xfrm>
          <a:prstGeom prst="rect">
            <a:avLst/>
          </a:prstGeom>
        </p:spPr>
        <p:txBody>
          <a:bodyPr wrap="square">
            <a:spAutoFit/>
          </a:bodyPr>
          <a:lstStyle/>
          <a:p>
            <a:pPr marL="800100" lvl="1" indent="-342900">
              <a:buFont typeface="Arial" panose="020B0604020202020204" pitchFamily="34" charset="0"/>
              <a:buChar char="•"/>
              <a:defRPr/>
            </a:pPr>
            <a:r>
              <a:rPr lang="es-ES" altLang="es-ES" sz="2000" b="1">
                <a:solidFill>
                  <a:srgbClr val="0CA373"/>
                </a:solidFill>
                <a:latin typeface="Calibri" panose="020F0502020204030204" pitchFamily="34" charset="0"/>
                <a:cs typeface="Calibri" panose="020F0502020204030204" pitchFamily="34" charset="0"/>
              </a:rPr>
              <a:t>Identifica tus puntos fuertes y tus carencias</a:t>
            </a:r>
          </a:p>
          <a:p>
            <a:pPr marL="1257300" lvl="2" indent="-342900">
              <a:buFont typeface="Arial" panose="020B0604020202020204" pitchFamily="34" charset="0"/>
              <a:buChar char="•"/>
              <a:defRPr/>
            </a:pPr>
            <a:r>
              <a:rPr lang="es-ES" altLang="es-ES" sz="1600">
                <a:latin typeface="Calibri" panose="020F0502020204030204" pitchFamily="34" charset="0"/>
                <a:cs typeface="Calibri" panose="020F0502020204030204" pitchFamily="34" charset="0"/>
              </a:rPr>
              <a:t>¿Cuáles son tus fortalezas</a:t>
            </a:r>
            <a:r>
              <a:rPr lang="hr-HR" altLang="es-ES" sz="1600">
                <a:latin typeface="Calibri" panose="020F0502020204030204" pitchFamily="34" charset="0"/>
                <a:cs typeface="Calibri" panose="020F0502020204030204" pitchFamily="34" charset="0"/>
              </a:rPr>
              <a:t>?</a:t>
            </a:r>
            <a:endParaRPr lang="hr-HR" altLang="es-ES" sz="1600" dirty="0">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defRPr/>
            </a:pPr>
            <a:r>
              <a:rPr lang="es-ES" altLang="es-ES" sz="1600">
                <a:latin typeface="Calibri" panose="020F0502020204030204" pitchFamily="34" charset="0"/>
                <a:cs typeface="Calibri" panose="020F0502020204030204" pitchFamily="34" charset="0"/>
              </a:rPr>
              <a:t>¿Cuáles son tus debilidades</a:t>
            </a:r>
            <a:r>
              <a:rPr lang="hr-HR" altLang="es-ES" sz="1600">
                <a:latin typeface="Calibri" panose="020F0502020204030204" pitchFamily="34" charset="0"/>
                <a:cs typeface="Calibri" panose="020F0502020204030204" pitchFamily="34" charset="0"/>
              </a:rPr>
              <a:t>?</a:t>
            </a:r>
            <a:endParaRPr lang="hr-HR" altLang="es-ES" sz="1600" dirty="0">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defRPr/>
            </a:pPr>
            <a:r>
              <a:rPr lang="es-ES" altLang="es-ES" sz="1600">
                <a:latin typeface="Calibri" panose="020F0502020204030204" pitchFamily="34" charset="0"/>
                <a:cs typeface="Calibri" panose="020F0502020204030204" pitchFamily="34" charset="0"/>
              </a:rPr>
              <a:t>¿Cómo puedes rediseñar tu vida o tu entorno para acentuar tu fuerza?</a:t>
            </a:r>
          </a:p>
          <a:p>
            <a:pPr marL="800100" lvl="1" indent="-342900">
              <a:buFont typeface="Arial" panose="020B0604020202020204" pitchFamily="34" charset="0"/>
              <a:buChar char="•"/>
              <a:defRPr/>
            </a:pPr>
            <a:r>
              <a:rPr lang="en-GB" altLang="es-ES" sz="2000" b="1">
                <a:solidFill>
                  <a:srgbClr val="0CA373"/>
                </a:solidFill>
                <a:latin typeface="Calibri" panose="020F0502020204030204" pitchFamily="34" charset="0"/>
                <a:cs typeface="Calibri" panose="020F0502020204030204" pitchFamily="34" charset="0"/>
              </a:rPr>
              <a:t>Reflexiona sobre tus necesidades en las relaciones</a:t>
            </a:r>
            <a:endParaRPr lang="en-GB" altLang="es-ES" sz="2000" b="1" dirty="0">
              <a:solidFill>
                <a:srgbClr val="0CA373"/>
              </a:solidFill>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defRPr/>
            </a:pPr>
            <a:r>
              <a:rPr lang="en-GB" altLang="es-ES" sz="1600">
                <a:latin typeface="Calibri" panose="020F0502020204030204" pitchFamily="34" charset="0"/>
                <a:cs typeface="Calibri" panose="020F0502020204030204" pitchFamily="34" charset="0"/>
              </a:rPr>
              <a:t>¿Qué valoras más en la amistad?</a:t>
            </a:r>
            <a:endParaRPr lang="en-GB" altLang="es-ES" sz="1600" dirty="0">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defRPr/>
            </a:pPr>
            <a:r>
              <a:rPr lang="en-GB" altLang="es-ES" sz="1600">
                <a:latin typeface="Calibri" panose="020F0502020204030204" pitchFamily="34" charset="0"/>
                <a:cs typeface="Calibri" panose="020F0502020204030204" pitchFamily="34" charset="0"/>
              </a:rPr>
              <a:t>¿Qué cualidades necesitas en una pareja romántica?</a:t>
            </a:r>
            <a:endParaRPr lang="en-GB" altLang="es-ES" sz="1600" dirty="0">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defRPr/>
            </a:pPr>
            <a:r>
              <a:rPr lang="es-ES" altLang="es-ES" sz="1600">
                <a:latin typeface="Calibri" panose="020F0502020204030204" pitchFamily="34" charset="0"/>
                <a:cs typeface="Calibri" panose="020F0502020204030204" pitchFamily="34" charset="0"/>
              </a:rPr>
              <a:t>¿Con qué frecuencia eres capaz de expresar lo que necesitas de las personas de tu vida?</a:t>
            </a:r>
          </a:p>
          <a:p>
            <a:pPr marL="800100" lvl="1" indent="-342900">
              <a:buFont typeface="Arial" panose="020B0604020202020204" pitchFamily="34" charset="0"/>
              <a:buChar char="•"/>
              <a:defRPr/>
            </a:pPr>
            <a:r>
              <a:rPr lang="es-ES" altLang="es-ES" sz="2000" b="1">
                <a:solidFill>
                  <a:srgbClr val="0CA373"/>
                </a:solidFill>
                <a:latin typeface="Calibri" panose="020F0502020204030204" pitchFamily="34" charset="0"/>
                <a:cs typeface="Calibri" panose="020F0502020204030204" pitchFamily="34" charset="0"/>
              </a:rPr>
              <a:t>Aprende cuándo y cómo confiar en ti mismo</a:t>
            </a:r>
          </a:p>
          <a:p>
            <a:pPr marL="1257300" lvl="2" indent="-342900">
              <a:buFont typeface="Arial" panose="020B0604020202020204" pitchFamily="34" charset="0"/>
              <a:buChar char="•"/>
              <a:defRPr/>
            </a:pPr>
            <a:r>
              <a:rPr lang="es-ES" altLang="es-ES" sz="1600">
                <a:latin typeface="Calibri" panose="020F0502020204030204" pitchFamily="34" charset="0"/>
                <a:cs typeface="Calibri" panose="020F0502020204030204" pitchFamily="34" charset="0"/>
              </a:rPr>
              <a:t>¿Cuáles son las cosas en las que más puedes confiar de ti mismo? </a:t>
            </a:r>
          </a:p>
          <a:p>
            <a:pPr marL="1257300" lvl="2" indent="-342900">
              <a:buFont typeface="Arial" panose="020B0604020202020204" pitchFamily="34" charset="0"/>
              <a:buChar char="•"/>
              <a:defRPr/>
            </a:pPr>
            <a:r>
              <a:rPr lang="es-ES" altLang="es-ES" sz="1600">
                <a:latin typeface="Calibri" panose="020F0502020204030204" pitchFamily="34" charset="0"/>
                <a:cs typeface="Calibri" panose="020F0502020204030204" pitchFamily="34" charset="0"/>
              </a:rPr>
              <a:t>¿Cuándo tus emociones entran en conflicto con la toma de decisiones?</a:t>
            </a:r>
          </a:p>
          <a:p>
            <a:pPr marL="1257300" lvl="2" indent="-342900">
              <a:buFont typeface="Arial" panose="020B0604020202020204" pitchFamily="34" charset="0"/>
              <a:buChar char="•"/>
              <a:defRPr/>
            </a:pPr>
            <a:r>
              <a:rPr lang="es-ES" altLang="es-ES" sz="1600">
                <a:latin typeface="Calibri" panose="020F0502020204030204" pitchFamily="34" charset="0"/>
                <a:cs typeface="Calibri" panose="020F0502020204030204" pitchFamily="34" charset="0"/>
              </a:rPr>
              <a:t>¿Cómo puedes construir tu confianza?</a:t>
            </a:r>
            <a:endParaRPr lang="en-GB" altLang="es-ES" sz="1600" dirty="0">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defRPr/>
            </a:pPr>
            <a:endParaRPr lang="en-GB" altLang="es-ES" sz="1600" dirty="0">
              <a:latin typeface="Calibri" panose="020F0502020204030204" pitchFamily="34" charset="0"/>
              <a:cs typeface="Calibri" panose="020F0502020204030204" pitchFamily="34" charset="0"/>
            </a:endParaRPr>
          </a:p>
        </p:txBody>
      </p:sp>
      <p:sp>
        <p:nvSpPr>
          <p:cNvPr id="5" name="object 3">
            <a:extLst>
              <a:ext uri="{FF2B5EF4-FFF2-40B4-BE49-F238E27FC236}">
                <a16:creationId xmlns:a16="http://schemas.microsoft.com/office/drawing/2014/main" id="{3153F515-F5FD-50F4-17D7-A8A95577A287}"/>
              </a:ext>
            </a:extLst>
          </p:cNvPr>
          <p:cNvSpPr txBox="1"/>
          <p:nvPr/>
        </p:nvSpPr>
        <p:spPr>
          <a:xfrm>
            <a:off x="318565" y="1773775"/>
            <a:ext cx="7696621" cy="352661"/>
          </a:xfrm>
          <a:prstGeom prst="rect">
            <a:avLst/>
          </a:prstGeom>
        </p:spPr>
        <p:txBody>
          <a:bodyPr vert="horz" wrap="square" lIns="0" tIns="13970" rIns="0" bIns="0" rtlCol="0">
            <a:spAutoFit/>
          </a:bodyPr>
          <a:lstStyle/>
          <a:p>
            <a:pPr marL="12700">
              <a:lnSpc>
                <a:spcPct val="100000"/>
              </a:lnSpc>
              <a:spcBef>
                <a:spcPts val="110"/>
              </a:spcBef>
            </a:pPr>
            <a:r>
              <a:rPr lang="es-ES" sz="2200" spc="50">
                <a:cs typeface="Tahoma"/>
              </a:rPr>
              <a:t>SECCIÓN 2.3: Cultivar el autoconocimiento </a:t>
            </a:r>
            <a:r>
              <a:rPr lang="hr-HR" sz="2200" spc="50">
                <a:cs typeface="Tahoma"/>
              </a:rPr>
              <a:t>(clarity.com, 2020)</a:t>
            </a:r>
            <a:r>
              <a:rPr lang="es-ES" sz="2200" spc="50">
                <a:cs typeface="Tahoma"/>
              </a:rPr>
              <a:t>.</a:t>
            </a:r>
            <a:endParaRPr lang="en-GB" sz="2200" dirty="0">
              <a:cs typeface="Tahoma"/>
            </a:endParaRPr>
          </a:p>
        </p:txBody>
      </p:sp>
      <p:sp>
        <p:nvSpPr>
          <p:cNvPr id="7" name="object 3">
            <a:extLst>
              <a:ext uri="{FF2B5EF4-FFF2-40B4-BE49-F238E27FC236}">
                <a16:creationId xmlns:a16="http://schemas.microsoft.com/office/drawing/2014/main" id="{D27349B3-CD17-79B3-73B8-E01FC510B437}"/>
              </a:ext>
            </a:extLst>
          </p:cNvPr>
          <p:cNvSpPr txBox="1"/>
          <p:nvPr/>
        </p:nvSpPr>
        <p:spPr>
          <a:xfrm>
            <a:off x="7592203" y="5690160"/>
            <a:ext cx="3616126" cy="291105"/>
          </a:xfrm>
          <a:prstGeom prst="rect">
            <a:avLst/>
          </a:prstGeom>
        </p:spPr>
        <p:txBody>
          <a:bodyPr vert="horz" wrap="square" lIns="0" tIns="13970" rIns="0" bIns="0" rtlCol="0">
            <a:spAutoFit/>
          </a:bodyPr>
          <a:lstStyle/>
          <a:p>
            <a:pPr marL="12700">
              <a:lnSpc>
                <a:spcPct val="100000"/>
              </a:lnSpc>
              <a:spcBef>
                <a:spcPts val="110"/>
              </a:spcBef>
            </a:pPr>
            <a:r>
              <a:rPr lang="es-ES" i="1" spc="50">
                <a:cs typeface="Tahoma"/>
              </a:rPr>
              <a:t>Fuente</a:t>
            </a:r>
            <a:r>
              <a:rPr lang="hr-HR" i="1" spc="50">
                <a:cs typeface="Tahoma"/>
              </a:rPr>
              <a:t>: </a:t>
            </a:r>
            <a:r>
              <a:rPr lang="hr-HR" i="1" spc="50" dirty="0" err="1">
                <a:cs typeface="Tahoma"/>
              </a:rPr>
              <a:t>clarity.com</a:t>
            </a:r>
            <a:r>
              <a:rPr lang="hr-HR" i="1" spc="50" dirty="0">
                <a:cs typeface="Tahoma"/>
              </a:rPr>
              <a:t> 2020</a:t>
            </a:r>
            <a:endParaRPr lang="en-GB" i="1" dirty="0">
              <a:cs typeface="Tahoma"/>
            </a:endParaRPr>
          </a:p>
        </p:txBody>
      </p:sp>
      <p:sp>
        <p:nvSpPr>
          <p:cNvPr id="8" name="object 2">
            <a:extLst>
              <a:ext uri="{FF2B5EF4-FFF2-40B4-BE49-F238E27FC236}">
                <a16:creationId xmlns:a16="http://schemas.microsoft.com/office/drawing/2014/main" id="{39219C1C-EE01-8812-D26D-09114D7433D6}"/>
              </a:ext>
            </a:extLst>
          </p:cNvPr>
          <p:cNvSpPr txBox="1">
            <a:spLocks/>
          </p:cNvSpPr>
          <p:nvPr/>
        </p:nvSpPr>
        <p:spPr>
          <a:xfrm>
            <a:off x="318565" y="1022287"/>
            <a:ext cx="10686319"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UNIDAD </a:t>
            </a:r>
            <a:r>
              <a:rPr lang="es-ES" sz="4800" kern="0" spc="-150" dirty="0">
                <a:solidFill>
                  <a:schemeClr val="tx1"/>
                </a:solidFill>
                <a:latin typeface="+mj-lt"/>
                <a:ea typeface="Tahoma" panose="020B0604030504040204" pitchFamily="34" charset="0"/>
                <a:cs typeface="Tahoma" panose="020B0604030504040204" pitchFamily="34" charset="0"/>
              </a:rPr>
              <a:t>2</a:t>
            </a:r>
            <a:r>
              <a:rPr lang="es-ES" sz="4800" kern="0" spc="-150">
                <a:solidFill>
                  <a:schemeClr val="tx1"/>
                </a:solidFill>
                <a:latin typeface="+mj-lt"/>
                <a:ea typeface="Tahoma" panose="020B0604030504040204" pitchFamily="34" charset="0"/>
                <a:cs typeface="Tahoma" panose="020B0604030504040204" pitchFamily="34" charset="0"/>
              </a:rPr>
              <a:t>: Auto liderazgo y auto conocimiento</a:t>
            </a:r>
            <a:endParaRPr lang="en-GB" sz="4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11797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82DCA586-5059-CC50-D5D6-55C7E13C59A9}"/>
              </a:ext>
            </a:extLst>
          </p:cNvPr>
          <p:cNvSpPr txBox="1"/>
          <p:nvPr/>
        </p:nvSpPr>
        <p:spPr>
          <a:xfrm>
            <a:off x="318565" y="1773775"/>
            <a:ext cx="9755877" cy="352661"/>
          </a:xfrm>
          <a:prstGeom prst="rect">
            <a:avLst/>
          </a:prstGeom>
        </p:spPr>
        <p:txBody>
          <a:bodyPr vert="horz" wrap="square" lIns="0" tIns="13970" rIns="0" bIns="0" rtlCol="0">
            <a:spAutoFit/>
          </a:bodyPr>
          <a:lstStyle/>
          <a:p>
            <a:pPr marL="12700">
              <a:lnSpc>
                <a:spcPct val="100000"/>
              </a:lnSpc>
              <a:spcBef>
                <a:spcPts val="110"/>
              </a:spcBef>
            </a:pPr>
            <a:r>
              <a:rPr lang="es-ES" sz="2200" spc="50">
                <a:cs typeface="Tahoma"/>
              </a:rPr>
              <a:t>SECCIÓN 2.3: Cultivar el autoconocimiento: la técnica de la ventana de</a:t>
            </a:r>
            <a:r>
              <a:rPr lang="hr-HR" sz="2200" spc="50">
                <a:cs typeface="Tahoma"/>
              </a:rPr>
              <a:t> Johari</a:t>
            </a:r>
            <a:r>
              <a:rPr lang="es-ES" sz="2200" spc="50">
                <a:cs typeface="Tahoma"/>
              </a:rPr>
              <a:t>.</a:t>
            </a:r>
            <a:endParaRPr lang="en-GB" sz="2200" dirty="0">
              <a:cs typeface="Tahoma"/>
            </a:endParaRPr>
          </a:p>
        </p:txBody>
      </p:sp>
      <p:sp>
        <p:nvSpPr>
          <p:cNvPr id="6" name="TextBox 5">
            <a:extLst>
              <a:ext uri="{FF2B5EF4-FFF2-40B4-BE49-F238E27FC236}">
                <a16:creationId xmlns:a16="http://schemas.microsoft.com/office/drawing/2014/main" id="{77F6E6AF-AE6C-7625-AD56-4BC72D4F6420}"/>
              </a:ext>
            </a:extLst>
          </p:cNvPr>
          <p:cNvSpPr txBox="1"/>
          <p:nvPr/>
        </p:nvSpPr>
        <p:spPr>
          <a:xfrm>
            <a:off x="318565" y="2438400"/>
            <a:ext cx="4627508" cy="2862322"/>
          </a:xfrm>
          <a:prstGeom prst="rect">
            <a:avLst/>
          </a:prstGeom>
          <a:noFill/>
        </p:spPr>
        <p:txBody>
          <a:bodyPr wrap="square" rtlCol="0">
            <a:spAutoFit/>
          </a:bodyPr>
          <a:lstStyle/>
          <a:p>
            <a:pPr marL="285750" indent="-285750">
              <a:buFont typeface="Arial" panose="020B0604020202020204" pitchFamily="34" charset="0"/>
              <a:buChar char="•"/>
            </a:pPr>
            <a:r>
              <a:rPr lang="es-ES"/>
              <a:t>Una herramienta psicológica creada por </a:t>
            </a:r>
            <a:r>
              <a:rPr lang="hr-HR"/>
              <a:t>Luft </a:t>
            </a:r>
            <a:r>
              <a:rPr lang="es-ES"/>
              <a:t>y</a:t>
            </a:r>
            <a:r>
              <a:rPr lang="hr-HR"/>
              <a:t> </a:t>
            </a:r>
            <a:r>
              <a:rPr lang="hr-HR" err="1"/>
              <a:t>Ingham</a:t>
            </a:r>
            <a:r>
              <a:rPr lang="hr-HR"/>
              <a:t> </a:t>
            </a:r>
            <a:r>
              <a:rPr lang="es-ES" dirty="0"/>
              <a:t>e</a:t>
            </a:r>
            <a:r>
              <a:rPr lang="hr-HR"/>
              <a:t>n 1955</a:t>
            </a:r>
            <a:r>
              <a:rPr lang="es-ES"/>
              <a:t>.</a:t>
            </a:r>
            <a:endParaRPr lang="hr-HR" dirty="0"/>
          </a:p>
          <a:p>
            <a:pPr marL="285750" indent="-285750">
              <a:buFont typeface="Arial" panose="020B0604020202020204" pitchFamily="34" charset="0"/>
              <a:buChar char="•"/>
            </a:pPr>
            <a:r>
              <a:rPr lang="es-ES"/>
              <a:t>Ayuda a comprender y entrenar el autoconocimiento.</a:t>
            </a:r>
          </a:p>
          <a:p>
            <a:pPr marL="285750" indent="-285750">
              <a:buFont typeface="Arial" panose="020B0604020202020204" pitchFamily="34" charset="0"/>
              <a:buChar char="•"/>
            </a:pPr>
            <a:r>
              <a:rPr lang="es-ES"/>
              <a:t>Énfasis en las habilidades blandas </a:t>
            </a:r>
            <a:r>
              <a:rPr lang="hr-HR"/>
              <a:t>(</a:t>
            </a:r>
            <a:r>
              <a:rPr lang="es-ES"/>
              <a:t>por ejemplo, comportamiento, empatía, cooperación, desarrollo intergrupal e interpersonal).</a:t>
            </a:r>
            <a:endParaRPr lang="hr-HR" dirty="0"/>
          </a:p>
          <a:p>
            <a:pPr marL="285750" indent="-285750">
              <a:buFont typeface="Arial" panose="020B0604020202020204" pitchFamily="34" charset="0"/>
              <a:buChar char="•"/>
            </a:pPr>
            <a:r>
              <a:rPr lang="es-ES"/>
              <a:t>Aplicable a una variedad de situaciones y entornos.</a:t>
            </a:r>
            <a:endParaRPr lang="hr-HR" dirty="0"/>
          </a:p>
        </p:txBody>
      </p:sp>
      <p:pic>
        <p:nvPicPr>
          <p:cNvPr id="8" name="Picture 7" descr="Diagram&#10;&#10;Description automatically generated">
            <a:extLst>
              <a:ext uri="{FF2B5EF4-FFF2-40B4-BE49-F238E27FC236}">
                <a16:creationId xmlns:a16="http://schemas.microsoft.com/office/drawing/2014/main" id="{97E6B7EC-0CFA-A1B0-9DCC-4D54F7EA38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33131" y="2126436"/>
            <a:ext cx="3583962" cy="3702549"/>
          </a:xfrm>
          <a:prstGeom prst="rect">
            <a:avLst/>
          </a:prstGeom>
        </p:spPr>
      </p:pic>
      <p:sp>
        <p:nvSpPr>
          <p:cNvPr id="9" name="TextBox 8">
            <a:extLst>
              <a:ext uri="{FF2B5EF4-FFF2-40B4-BE49-F238E27FC236}">
                <a16:creationId xmlns:a16="http://schemas.microsoft.com/office/drawing/2014/main" id="{261AD504-A506-C048-48EC-51303A10F40E}"/>
              </a:ext>
            </a:extLst>
          </p:cNvPr>
          <p:cNvSpPr txBox="1"/>
          <p:nvPr/>
        </p:nvSpPr>
        <p:spPr>
          <a:xfrm>
            <a:off x="6635296" y="5831503"/>
            <a:ext cx="2303644" cy="307777"/>
          </a:xfrm>
          <a:prstGeom prst="rect">
            <a:avLst/>
          </a:prstGeom>
          <a:noFill/>
        </p:spPr>
        <p:txBody>
          <a:bodyPr wrap="none" rtlCol="0">
            <a:spAutoFit/>
          </a:bodyPr>
          <a:lstStyle/>
          <a:p>
            <a:r>
              <a:rPr lang="es-ES" sz="1400" i="1"/>
              <a:t>Fuente</a:t>
            </a:r>
            <a:r>
              <a:rPr lang="hr-HR" sz="1400" i="1"/>
              <a:t>: </a:t>
            </a:r>
            <a:r>
              <a:rPr lang="hr-HR" sz="1400" i="1" dirty="0" err="1"/>
              <a:t>selfawareness.org.uk</a:t>
            </a:r>
            <a:endParaRPr lang="hr-HR" sz="1400" i="1" dirty="0"/>
          </a:p>
        </p:txBody>
      </p:sp>
      <p:sp>
        <p:nvSpPr>
          <p:cNvPr id="7" name="object 2">
            <a:extLst>
              <a:ext uri="{FF2B5EF4-FFF2-40B4-BE49-F238E27FC236}">
                <a16:creationId xmlns:a16="http://schemas.microsoft.com/office/drawing/2014/main" id="{6824EBF3-4CF2-FC39-5CC3-ABBA1E10C5AD}"/>
              </a:ext>
            </a:extLst>
          </p:cNvPr>
          <p:cNvSpPr txBox="1">
            <a:spLocks/>
          </p:cNvSpPr>
          <p:nvPr/>
        </p:nvSpPr>
        <p:spPr>
          <a:xfrm>
            <a:off x="318565" y="1022287"/>
            <a:ext cx="10686319"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UNIDAD </a:t>
            </a:r>
            <a:r>
              <a:rPr lang="es-ES" sz="4800" kern="0" spc="-150" dirty="0">
                <a:solidFill>
                  <a:schemeClr val="tx1"/>
                </a:solidFill>
                <a:latin typeface="+mj-lt"/>
                <a:ea typeface="Tahoma" panose="020B0604030504040204" pitchFamily="34" charset="0"/>
                <a:cs typeface="Tahoma" panose="020B0604030504040204" pitchFamily="34" charset="0"/>
              </a:rPr>
              <a:t>2</a:t>
            </a:r>
            <a:r>
              <a:rPr lang="es-ES" sz="4800" kern="0" spc="-150">
                <a:solidFill>
                  <a:schemeClr val="tx1"/>
                </a:solidFill>
                <a:latin typeface="+mj-lt"/>
                <a:ea typeface="Tahoma" panose="020B0604030504040204" pitchFamily="34" charset="0"/>
                <a:cs typeface="Tahoma" panose="020B0604030504040204" pitchFamily="34" charset="0"/>
              </a:rPr>
              <a:t>: Auto liderazgo y auto conocimiento</a:t>
            </a:r>
            <a:endParaRPr lang="en-GB" sz="4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79168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82DCA586-5059-CC50-D5D6-55C7E13C59A9}"/>
              </a:ext>
            </a:extLst>
          </p:cNvPr>
          <p:cNvSpPr txBox="1"/>
          <p:nvPr/>
        </p:nvSpPr>
        <p:spPr>
          <a:xfrm>
            <a:off x="318565" y="1773775"/>
            <a:ext cx="10068309" cy="352661"/>
          </a:xfrm>
          <a:prstGeom prst="rect">
            <a:avLst/>
          </a:prstGeom>
        </p:spPr>
        <p:txBody>
          <a:bodyPr vert="horz" wrap="square" lIns="0" tIns="13970" rIns="0" bIns="0" rtlCol="0">
            <a:spAutoFit/>
          </a:bodyPr>
          <a:lstStyle/>
          <a:p>
            <a:pPr marL="12700">
              <a:lnSpc>
                <a:spcPct val="100000"/>
              </a:lnSpc>
              <a:spcBef>
                <a:spcPts val="110"/>
              </a:spcBef>
            </a:pPr>
            <a:r>
              <a:rPr lang="es-ES" sz="2200" spc="50">
                <a:cs typeface="Tahoma"/>
              </a:rPr>
              <a:t>SECCIÓN 2.3: Cultivar el autoconocimiento: la técnica de la ventana de</a:t>
            </a:r>
            <a:r>
              <a:rPr lang="hr-HR" sz="2200" spc="50">
                <a:cs typeface="Tahoma"/>
              </a:rPr>
              <a:t> Johari</a:t>
            </a:r>
            <a:r>
              <a:rPr lang="es-ES" sz="2200" spc="50">
                <a:cs typeface="Tahoma"/>
              </a:rPr>
              <a:t>.</a:t>
            </a:r>
            <a:endParaRPr lang="en-GB" sz="2200" dirty="0">
              <a:cs typeface="Tahoma"/>
            </a:endParaRPr>
          </a:p>
        </p:txBody>
      </p:sp>
      <p:pic>
        <p:nvPicPr>
          <p:cNvPr id="8" name="Picture 7" descr="Diagram&#10;&#10;Description automatically generated">
            <a:extLst>
              <a:ext uri="{FF2B5EF4-FFF2-40B4-BE49-F238E27FC236}">
                <a16:creationId xmlns:a16="http://schemas.microsoft.com/office/drawing/2014/main" id="{97E6B7EC-0CFA-A1B0-9DCC-4D54F7EA38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9640" y="2126436"/>
            <a:ext cx="3583962" cy="3702549"/>
          </a:xfrm>
          <a:prstGeom prst="rect">
            <a:avLst/>
          </a:prstGeom>
        </p:spPr>
      </p:pic>
      <p:sp>
        <p:nvSpPr>
          <p:cNvPr id="9" name="TextBox 8">
            <a:extLst>
              <a:ext uri="{FF2B5EF4-FFF2-40B4-BE49-F238E27FC236}">
                <a16:creationId xmlns:a16="http://schemas.microsoft.com/office/drawing/2014/main" id="{261AD504-A506-C048-48EC-51303A10F40E}"/>
              </a:ext>
            </a:extLst>
          </p:cNvPr>
          <p:cNvSpPr txBox="1"/>
          <p:nvPr/>
        </p:nvSpPr>
        <p:spPr>
          <a:xfrm>
            <a:off x="8810460" y="5804225"/>
            <a:ext cx="2303644" cy="307777"/>
          </a:xfrm>
          <a:prstGeom prst="rect">
            <a:avLst/>
          </a:prstGeom>
          <a:noFill/>
        </p:spPr>
        <p:txBody>
          <a:bodyPr wrap="none" rtlCol="0">
            <a:spAutoFit/>
          </a:bodyPr>
          <a:lstStyle/>
          <a:p>
            <a:r>
              <a:rPr lang="es-ES" sz="1400" i="1"/>
              <a:t>Fuente</a:t>
            </a:r>
            <a:r>
              <a:rPr lang="hr-HR" sz="1400" i="1"/>
              <a:t>: </a:t>
            </a:r>
            <a:r>
              <a:rPr lang="hr-HR" sz="1400" i="1" dirty="0" err="1"/>
              <a:t>selfawareness.org.uk</a:t>
            </a:r>
            <a:endParaRPr lang="hr-HR" sz="1400" i="1" dirty="0"/>
          </a:p>
        </p:txBody>
      </p:sp>
      <p:graphicFrame>
        <p:nvGraphicFramePr>
          <p:cNvPr id="3" name="Table 3">
            <a:extLst>
              <a:ext uri="{FF2B5EF4-FFF2-40B4-BE49-F238E27FC236}">
                <a16:creationId xmlns:a16="http://schemas.microsoft.com/office/drawing/2014/main" id="{333B5F4E-94AA-7EEF-E8BB-6CE80B7FD7B4}"/>
              </a:ext>
            </a:extLst>
          </p:cNvPr>
          <p:cNvGraphicFramePr>
            <a:graphicFrameLocks noGrp="1"/>
          </p:cNvGraphicFramePr>
          <p:nvPr>
            <p:extLst>
              <p:ext uri="{D42A27DB-BD31-4B8C-83A1-F6EECF244321}">
                <p14:modId xmlns:p14="http://schemas.microsoft.com/office/powerpoint/2010/main" val="3550238405"/>
              </p:ext>
            </p:extLst>
          </p:nvPr>
        </p:nvGraphicFramePr>
        <p:xfrm>
          <a:off x="1404793" y="2301310"/>
          <a:ext cx="6587202" cy="3048000"/>
        </p:xfrm>
        <a:graphic>
          <a:graphicData uri="http://schemas.openxmlformats.org/drawingml/2006/table">
            <a:tbl>
              <a:tblPr firstRow="1" bandRow="1">
                <a:tableStyleId>{93296810-A885-4BE3-A3E7-6D5BEEA58F35}</a:tableStyleId>
              </a:tblPr>
              <a:tblGrid>
                <a:gridCol w="3293601">
                  <a:extLst>
                    <a:ext uri="{9D8B030D-6E8A-4147-A177-3AD203B41FA5}">
                      <a16:colId xmlns:a16="http://schemas.microsoft.com/office/drawing/2014/main" val="1355069484"/>
                    </a:ext>
                  </a:extLst>
                </a:gridCol>
                <a:gridCol w="3293601">
                  <a:extLst>
                    <a:ext uri="{9D8B030D-6E8A-4147-A177-3AD203B41FA5}">
                      <a16:colId xmlns:a16="http://schemas.microsoft.com/office/drawing/2014/main" val="1287590234"/>
                    </a:ext>
                  </a:extLst>
                </a:gridCol>
              </a:tblGrid>
              <a:tr h="370840">
                <a:tc>
                  <a:txBody>
                    <a:bodyPr/>
                    <a:lstStyle/>
                    <a:p>
                      <a:r>
                        <a:rPr lang="es-ES" sz="1600" b="0"/>
                        <a:t>Cuadrante</a:t>
                      </a:r>
                      <a:r>
                        <a:rPr lang="hr-HR" sz="1600" b="0"/>
                        <a:t> </a:t>
                      </a:r>
                      <a:r>
                        <a:rPr lang="hr-HR" sz="1600" b="0" dirty="0"/>
                        <a:t>1</a:t>
                      </a:r>
                      <a:r>
                        <a:rPr lang="hr-HR" sz="1600" b="0"/>
                        <a:t>: </a:t>
                      </a:r>
                      <a:r>
                        <a:rPr lang="es-ES" sz="1600" b="0"/>
                        <a:t>Área abierta</a:t>
                      </a:r>
                      <a:endParaRPr lang="hr-HR" sz="1600" b="0" dirty="0"/>
                    </a:p>
                    <a:p>
                      <a:r>
                        <a:rPr lang="es-ES" sz="1200" b="0" i="0" kern="1200">
                          <a:solidFill>
                            <a:schemeClr val="lt1"/>
                          </a:solidFill>
                          <a:effectLst/>
                          <a:latin typeface="+mn-lt"/>
                          <a:ea typeface="+mn-ea"/>
                          <a:cs typeface="+mn-cs"/>
                        </a:rPr>
                        <a:t>Cosas que sabemos de nosotros mismos y que los demás saben de nosotros. La parte que eres capaz de discutir libremente con los demás. La mayor parte del tiempo estás de acuerdo con esta visión que tienes y que los demás tienen de ti</a:t>
                      </a:r>
                      <a:r>
                        <a:rPr lang="en-GB" sz="1200" b="0" i="0" kern="1200">
                          <a:solidFill>
                            <a:schemeClr val="lt1"/>
                          </a:solidFill>
                          <a:effectLst/>
                          <a:latin typeface="+mn-lt"/>
                          <a:ea typeface="+mn-ea"/>
                          <a:cs typeface="+mn-cs"/>
                        </a:rPr>
                        <a:t>. </a:t>
                      </a:r>
                      <a:endParaRPr lang="en-GB" sz="1200" b="0" i="0" kern="1200" dirty="0">
                        <a:solidFill>
                          <a:schemeClr val="lt1"/>
                        </a:solidFill>
                        <a:effectLst/>
                        <a:latin typeface="+mn-lt"/>
                        <a:ea typeface="+mn-ea"/>
                        <a:cs typeface="+mn-cs"/>
                      </a:endParaRPr>
                    </a:p>
                  </a:txBody>
                  <a:tcPr/>
                </a:tc>
                <a:tc>
                  <a:txBody>
                    <a:bodyPr/>
                    <a:lstStyle/>
                    <a:p>
                      <a:r>
                        <a:rPr lang="es-ES" sz="1600" b="0"/>
                        <a:t>Cuadrante</a:t>
                      </a:r>
                      <a:r>
                        <a:rPr lang="hr-HR" sz="1600" b="0"/>
                        <a:t> </a:t>
                      </a:r>
                      <a:r>
                        <a:rPr lang="hr-HR" sz="1600" b="0" dirty="0"/>
                        <a:t>2</a:t>
                      </a:r>
                      <a:r>
                        <a:rPr lang="hr-HR" sz="1600" b="0"/>
                        <a:t>: </a:t>
                      </a:r>
                      <a:r>
                        <a:rPr lang="es-ES" sz="1600" b="0"/>
                        <a:t>El yo oculto</a:t>
                      </a:r>
                      <a:endParaRPr lang="hr-HR" sz="1600" b="0" dirty="0"/>
                    </a:p>
                    <a:p>
                      <a:r>
                        <a:rPr lang="es-ES" sz="1200" b="0" i="0" kern="1200">
                          <a:solidFill>
                            <a:schemeClr val="lt1"/>
                          </a:solidFill>
                          <a:effectLst/>
                          <a:latin typeface="+mn-lt"/>
                          <a:ea typeface="+mn-ea"/>
                          <a:cs typeface="+mn-cs"/>
                        </a:rPr>
                        <a:t>Cosas que sabemos de nosotros mismos que los demás no conocen. En esta parte ocultas cosas que son muy privadas sobre ti, tal vez para protegerte, porque te sientes avergonzado o vulnerable, o tal vez por pudor</a:t>
                      </a:r>
                      <a:r>
                        <a:rPr lang="en-GB" sz="1200" b="0" i="0" kern="1200">
                          <a:solidFill>
                            <a:schemeClr val="lt1"/>
                          </a:solidFill>
                          <a:effectLst/>
                          <a:latin typeface="+mn-lt"/>
                          <a:ea typeface="+mn-ea"/>
                          <a:cs typeface="+mn-cs"/>
                        </a:rPr>
                        <a:t>.  </a:t>
                      </a:r>
                      <a:endParaRPr lang="en-GB" sz="1200" b="0" i="0" kern="1200" dirty="0">
                        <a:solidFill>
                          <a:schemeClr val="lt1"/>
                        </a:solidFill>
                        <a:effectLst/>
                        <a:latin typeface="+mn-lt"/>
                        <a:ea typeface="+mn-ea"/>
                        <a:cs typeface="+mn-cs"/>
                      </a:endParaRPr>
                    </a:p>
                  </a:txBody>
                  <a:tcPr/>
                </a:tc>
                <a:extLst>
                  <a:ext uri="{0D108BD9-81ED-4DB2-BD59-A6C34878D82A}">
                    <a16:rowId xmlns:a16="http://schemas.microsoft.com/office/drawing/2014/main" val="2254657275"/>
                  </a:ext>
                </a:extLst>
              </a:tr>
              <a:tr h="370840">
                <a:tc>
                  <a:txBody>
                    <a:bodyPr/>
                    <a:lstStyle/>
                    <a:p>
                      <a:r>
                        <a:rPr lang="es-ES" sz="1600" b="0"/>
                        <a:t>Cuadrante</a:t>
                      </a:r>
                      <a:r>
                        <a:rPr lang="hr-HR" sz="1600" b="0"/>
                        <a:t> </a:t>
                      </a:r>
                      <a:r>
                        <a:rPr lang="hr-HR" sz="1600" b="0" dirty="0"/>
                        <a:t>3</a:t>
                      </a:r>
                      <a:r>
                        <a:rPr lang="hr-HR" sz="1600" b="0"/>
                        <a:t>: Autoconocimiento ciego</a:t>
                      </a:r>
                      <a:endParaRPr lang="hr-HR" sz="1600" b="0" dirty="0"/>
                    </a:p>
                    <a:p>
                      <a:r>
                        <a:rPr lang="es-ES" sz="1200" b="0" i="0" kern="1200">
                          <a:solidFill>
                            <a:schemeClr val="dk1"/>
                          </a:solidFill>
                          <a:effectLst/>
                          <a:latin typeface="+mn-lt"/>
                          <a:ea typeface="+mn-ea"/>
                          <a:cs typeface="+mn-cs"/>
                        </a:rPr>
                        <a:t>Cosas que los demás saben de nosotros y que nosotros desconocemos. Por ejemplo, puede que te veas a ti mismo como una persona de mente abierta cuando, en realidad, la gente que te rodea no está de acuerdo. Esta área también funciona a la inversa. Puede que te veas como una persona "tonta" mientras que otros te consideran increíblemente brillante</a:t>
                      </a:r>
                      <a:r>
                        <a:rPr lang="en-GB" sz="1200" b="0" i="0" kern="1200">
                          <a:solidFill>
                            <a:schemeClr val="dk1"/>
                          </a:solidFill>
                          <a:effectLst/>
                          <a:latin typeface="+mn-lt"/>
                          <a:ea typeface="+mn-ea"/>
                          <a:cs typeface="+mn-cs"/>
                        </a:rPr>
                        <a:t>. </a:t>
                      </a:r>
                      <a:endParaRPr lang="en-GB" sz="1200" b="0" i="0" kern="1200" dirty="0">
                        <a:solidFill>
                          <a:schemeClr val="dk1"/>
                        </a:solidFill>
                        <a:effectLst/>
                        <a:latin typeface="+mn-lt"/>
                        <a:ea typeface="+mn-ea"/>
                        <a:cs typeface="+mn-cs"/>
                      </a:endParaRPr>
                    </a:p>
                  </a:txBody>
                  <a:tcPr/>
                </a:tc>
                <a:tc>
                  <a:txBody>
                    <a:bodyPr/>
                    <a:lstStyle/>
                    <a:p>
                      <a:r>
                        <a:rPr lang="es-ES" sz="1600" b="0"/>
                        <a:t>Cuadrante</a:t>
                      </a:r>
                      <a:r>
                        <a:rPr lang="hr-HR" sz="1600" b="0"/>
                        <a:t> </a:t>
                      </a:r>
                      <a:r>
                        <a:rPr lang="hr-HR" sz="1600" b="0" dirty="0"/>
                        <a:t>4</a:t>
                      </a:r>
                      <a:r>
                        <a:rPr lang="hr-HR" sz="1600" b="0"/>
                        <a:t>: Autodesconocido</a:t>
                      </a:r>
                      <a:endParaRPr lang="hr-HR" sz="1600" b="0" dirty="0"/>
                    </a:p>
                    <a:p>
                      <a:r>
                        <a:rPr lang="es-ES" sz="1200" b="0" i="0" kern="1200">
                          <a:solidFill>
                            <a:schemeClr val="dk1"/>
                          </a:solidFill>
                          <a:effectLst/>
                          <a:latin typeface="+mn-lt"/>
                          <a:ea typeface="+mn-ea"/>
                          <a:cs typeface="+mn-cs"/>
                        </a:rPr>
                        <a:t>Cosas que ni nosotros ni los demás conocen sobre nosotros. Esto puede referirse a talentos y habilidades potenciales sin explotar que aún no has sido explorados por ti, tus amigos, compañeros o jefes. </a:t>
                      </a:r>
                      <a:endParaRPr lang="en-GB" sz="1200" b="0" i="0" kern="1200" dirty="0">
                        <a:solidFill>
                          <a:schemeClr val="dk1"/>
                        </a:solidFill>
                        <a:effectLst/>
                        <a:latin typeface="+mn-lt"/>
                        <a:ea typeface="+mn-ea"/>
                        <a:cs typeface="+mn-cs"/>
                      </a:endParaRPr>
                    </a:p>
                  </a:txBody>
                  <a:tcPr/>
                </a:tc>
                <a:extLst>
                  <a:ext uri="{0D108BD9-81ED-4DB2-BD59-A6C34878D82A}">
                    <a16:rowId xmlns:a16="http://schemas.microsoft.com/office/drawing/2014/main" val="996436716"/>
                  </a:ext>
                </a:extLst>
              </a:tr>
            </a:tbl>
          </a:graphicData>
        </a:graphic>
      </p:graphicFrame>
      <p:sp>
        <p:nvSpPr>
          <p:cNvPr id="4" name="TextBox 3">
            <a:extLst>
              <a:ext uri="{FF2B5EF4-FFF2-40B4-BE49-F238E27FC236}">
                <a16:creationId xmlns:a16="http://schemas.microsoft.com/office/drawing/2014/main" id="{D739A1E3-CB95-C340-BD7B-457E252A1CA0}"/>
              </a:ext>
            </a:extLst>
          </p:cNvPr>
          <p:cNvSpPr txBox="1"/>
          <p:nvPr/>
        </p:nvSpPr>
        <p:spPr>
          <a:xfrm>
            <a:off x="1333772" y="5349310"/>
            <a:ext cx="2038315" cy="338554"/>
          </a:xfrm>
          <a:prstGeom prst="rect">
            <a:avLst/>
          </a:prstGeom>
          <a:noFill/>
        </p:spPr>
        <p:txBody>
          <a:bodyPr wrap="none" rtlCol="0">
            <a:spAutoFit/>
          </a:bodyPr>
          <a:lstStyle/>
          <a:p>
            <a:r>
              <a:rPr lang="es-ES" sz="1600" i="1"/>
              <a:t>Fuente</a:t>
            </a:r>
            <a:r>
              <a:rPr lang="hr-HR" sz="1600" i="1"/>
              <a:t>: </a:t>
            </a:r>
            <a:r>
              <a:rPr lang="hr-HR" sz="1600" i="1" dirty="0" err="1"/>
              <a:t>warwick.ac.uk</a:t>
            </a:r>
            <a:endParaRPr lang="hr-HR" sz="1600" i="1" dirty="0"/>
          </a:p>
        </p:txBody>
      </p:sp>
      <p:sp>
        <p:nvSpPr>
          <p:cNvPr id="10" name="object 2">
            <a:extLst>
              <a:ext uri="{FF2B5EF4-FFF2-40B4-BE49-F238E27FC236}">
                <a16:creationId xmlns:a16="http://schemas.microsoft.com/office/drawing/2014/main" id="{4E586AD1-DA02-AF74-D9D7-5E24D78E7E9B}"/>
              </a:ext>
            </a:extLst>
          </p:cNvPr>
          <p:cNvSpPr txBox="1">
            <a:spLocks/>
          </p:cNvSpPr>
          <p:nvPr/>
        </p:nvSpPr>
        <p:spPr>
          <a:xfrm>
            <a:off x="318565" y="1022287"/>
            <a:ext cx="10686319"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UNIDAD </a:t>
            </a:r>
            <a:r>
              <a:rPr lang="es-ES" sz="4800" kern="0" spc="-150" dirty="0">
                <a:solidFill>
                  <a:schemeClr val="tx1"/>
                </a:solidFill>
                <a:latin typeface="+mj-lt"/>
                <a:ea typeface="Tahoma" panose="020B0604030504040204" pitchFamily="34" charset="0"/>
                <a:cs typeface="Tahoma" panose="020B0604030504040204" pitchFamily="34" charset="0"/>
              </a:rPr>
              <a:t>2</a:t>
            </a:r>
            <a:r>
              <a:rPr lang="es-ES" sz="4800" kern="0" spc="-150">
                <a:solidFill>
                  <a:schemeClr val="tx1"/>
                </a:solidFill>
                <a:latin typeface="+mj-lt"/>
                <a:ea typeface="Tahoma" panose="020B0604030504040204" pitchFamily="34" charset="0"/>
                <a:cs typeface="Tahoma" panose="020B0604030504040204" pitchFamily="34" charset="0"/>
              </a:rPr>
              <a:t>: Auto liderazgo y auto conocimiento</a:t>
            </a:r>
            <a:endParaRPr lang="en-GB" sz="4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484872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82DCA586-5059-CC50-D5D6-55C7E13C59A9}"/>
              </a:ext>
            </a:extLst>
          </p:cNvPr>
          <p:cNvSpPr txBox="1"/>
          <p:nvPr/>
        </p:nvSpPr>
        <p:spPr>
          <a:xfrm>
            <a:off x="318565" y="1773775"/>
            <a:ext cx="9606670" cy="352661"/>
          </a:xfrm>
          <a:prstGeom prst="rect">
            <a:avLst/>
          </a:prstGeom>
        </p:spPr>
        <p:txBody>
          <a:bodyPr vert="horz" wrap="square" lIns="0" tIns="13970" rIns="0" bIns="0" rtlCol="0">
            <a:spAutoFit/>
          </a:bodyPr>
          <a:lstStyle/>
          <a:p>
            <a:pPr marL="12700">
              <a:lnSpc>
                <a:spcPct val="100000"/>
              </a:lnSpc>
              <a:spcBef>
                <a:spcPts val="110"/>
              </a:spcBef>
            </a:pPr>
            <a:r>
              <a:rPr lang="es-ES" sz="2200" spc="50">
                <a:cs typeface="Tahoma"/>
              </a:rPr>
              <a:t>SECCIÓN 2.3: Cultivar el autoconocimiento: la técnica de la ventana de</a:t>
            </a:r>
            <a:r>
              <a:rPr lang="hr-HR" sz="2200" spc="50">
                <a:cs typeface="Tahoma"/>
              </a:rPr>
              <a:t> Johari</a:t>
            </a:r>
            <a:r>
              <a:rPr lang="es-ES" sz="2200" spc="50">
                <a:cs typeface="Tahoma"/>
              </a:rPr>
              <a:t>.</a:t>
            </a:r>
            <a:endParaRPr lang="en-GB" sz="2200" dirty="0">
              <a:cs typeface="Tahoma"/>
            </a:endParaRPr>
          </a:p>
        </p:txBody>
      </p:sp>
      <p:pic>
        <p:nvPicPr>
          <p:cNvPr id="8" name="Picture 7" descr="Diagram&#10;&#10;Description automatically generated">
            <a:extLst>
              <a:ext uri="{FF2B5EF4-FFF2-40B4-BE49-F238E27FC236}">
                <a16:creationId xmlns:a16="http://schemas.microsoft.com/office/drawing/2014/main" id="{97E6B7EC-0CFA-A1B0-9DCC-4D54F7EA38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9640" y="2126436"/>
            <a:ext cx="3583962" cy="3702549"/>
          </a:xfrm>
          <a:prstGeom prst="rect">
            <a:avLst/>
          </a:prstGeom>
        </p:spPr>
      </p:pic>
      <p:sp>
        <p:nvSpPr>
          <p:cNvPr id="9" name="TextBox 8">
            <a:extLst>
              <a:ext uri="{FF2B5EF4-FFF2-40B4-BE49-F238E27FC236}">
                <a16:creationId xmlns:a16="http://schemas.microsoft.com/office/drawing/2014/main" id="{261AD504-A506-C048-48EC-51303A10F40E}"/>
              </a:ext>
            </a:extLst>
          </p:cNvPr>
          <p:cNvSpPr txBox="1"/>
          <p:nvPr/>
        </p:nvSpPr>
        <p:spPr>
          <a:xfrm>
            <a:off x="8810460" y="5804225"/>
            <a:ext cx="2303644" cy="307777"/>
          </a:xfrm>
          <a:prstGeom prst="rect">
            <a:avLst/>
          </a:prstGeom>
          <a:noFill/>
        </p:spPr>
        <p:txBody>
          <a:bodyPr wrap="none" rtlCol="0">
            <a:spAutoFit/>
          </a:bodyPr>
          <a:lstStyle/>
          <a:p>
            <a:r>
              <a:rPr lang="es-ES" sz="1400" i="1"/>
              <a:t>Fuente</a:t>
            </a:r>
            <a:r>
              <a:rPr lang="hr-HR" sz="1400" i="1"/>
              <a:t>: </a:t>
            </a:r>
            <a:r>
              <a:rPr lang="hr-HR" sz="1400" i="1" dirty="0" err="1"/>
              <a:t>selfawareness.org.uk</a:t>
            </a:r>
            <a:endParaRPr lang="hr-HR" sz="1400" i="1" dirty="0"/>
          </a:p>
        </p:txBody>
      </p:sp>
      <p:sp>
        <p:nvSpPr>
          <p:cNvPr id="4" name="TextBox 3">
            <a:extLst>
              <a:ext uri="{FF2B5EF4-FFF2-40B4-BE49-F238E27FC236}">
                <a16:creationId xmlns:a16="http://schemas.microsoft.com/office/drawing/2014/main" id="{F703739A-B96D-83DB-3E58-EF5501CA5BC5}"/>
              </a:ext>
            </a:extLst>
          </p:cNvPr>
          <p:cNvSpPr txBox="1"/>
          <p:nvPr/>
        </p:nvSpPr>
        <p:spPr>
          <a:xfrm>
            <a:off x="2517528" y="3254237"/>
            <a:ext cx="5103641" cy="1477328"/>
          </a:xfrm>
          <a:prstGeom prst="rect">
            <a:avLst/>
          </a:prstGeom>
          <a:noFill/>
        </p:spPr>
        <p:txBody>
          <a:bodyPr wrap="none" rtlCol="0">
            <a:spAutoFit/>
          </a:bodyPr>
          <a:lstStyle/>
          <a:p>
            <a:r>
              <a:rPr lang="es-ES"/>
              <a:t>¿Cómo funciona</a:t>
            </a:r>
            <a:r>
              <a:rPr lang="hr-HR"/>
              <a:t>?</a:t>
            </a:r>
            <a:endParaRPr lang="hr-HR" dirty="0"/>
          </a:p>
          <a:p>
            <a:pPr marL="285750" indent="-285750">
              <a:buFont typeface="Arial" panose="020B0604020202020204" pitchFamily="34" charset="0"/>
              <a:buChar char="•"/>
            </a:pPr>
            <a:r>
              <a:rPr lang="es-ES"/>
              <a:t>Empieza en la zona abierta para la autorreflexión.</a:t>
            </a:r>
          </a:p>
          <a:p>
            <a:pPr marL="285750" indent="-285750">
              <a:buFont typeface="Arial" panose="020B0604020202020204" pitchFamily="34" charset="0"/>
              <a:buChar char="•"/>
            </a:pPr>
            <a:r>
              <a:rPr lang="es-ES"/>
              <a:t>Acepta los comentarios.</a:t>
            </a:r>
            <a:endParaRPr lang="hr-HR" dirty="0"/>
          </a:p>
          <a:p>
            <a:pPr marL="285750" indent="-285750">
              <a:buFont typeface="Arial" panose="020B0604020202020204" pitchFamily="34" charset="0"/>
              <a:buChar char="•"/>
            </a:pPr>
            <a:r>
              <a:rPr lang="es-ES"/>
              <a:t>Sé receptivo a los comentarios.</a:t>
            </a:r>
          </a:p>
          <a:p>
            <a:pPr marL="285750" indent="-285750">
              <a:buFont typeface="Arial" panose="020B0604020202020204" pitchFamily="34" charset="0"/>
              <a:buChar char="•"/>
            </a:pPr>
            <a:r>
              <a:rPr lang="es-ES"/>
              <a:t>Considera la posibilidad de incorporarlos.</a:t>
            </a:r>
            <a:endParaRPr lang="hr-HR" dirty="0"/>
          </a:p>
        </p:txBody>
      </p:sp>
      <p:sp>
        <p:nvSpPr>
          <p:cNvPr id="7" name="object 2">
            <a:extLst>
              <a:ext uri="{FF2B5EF4-FFF2-40B4-BE49-F238E27FC236}">
                <a16:creationId xmlns:a16="http://schemas.microsoft.com/office/drawing/2014/main" id="{F4EA0CBF-FF64-6F62-C83B-BAA9874B8893}"/>
              </a:ext>
            </a:extLst>
          </p:cNvPr>
          <p:cNvSpPr txBox="1">
            <a:spLocks/>
          </p:cNvSpPr>
          <p:nvPr/>
        </p:nvSpPr>
        <p:spPr>
          <a:xfrm>
            <a:off x="318565" y="1022287"/>
            <a:ext cx="10686319"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UNIDAD </a:t>
            </a:r>
            <a:r>
              <a:rPr lang="es-ES" sz="4800" kern="0" spc="-150" dirty="0">
                <a:solidFill>
                  <a:schemeClr val="tx1"/>
                </a:solidFill>
                <a:latin typeface="+mj-lt"/>
                <a:ea typeface="Tahoma" panose="020B0604030504040204" pitchFamily="34" charset="0"/>
                <a:cs typeface="Tahoma" panose="020B0604030504040204" pitchFamily="34" charset="0"/>
              </a:rPr>
              <a:t>2</a:t>
            </a:r>
            <a:r>
              <a:rPr lang="es-ES" sz="4800" kern="0" spc="-150">
                <a:solidFill>
                  <a:schemeClr val="tx1"/>
                </a:solidFill>
                <a:latin typeface="+mj-lt"/>
                <a:ea typeface="Tahoma" panose="020B0604030504040204" pitchFamily="34" charset="0"/>
                <a:cs typeface="Tahoma" panose="020B0604030504040204" pitchFamily="34" charset="0"/>
              </a:rPr>
              <a:t>: Auto liderazgo y auto conocimiento</a:t>
            </a:r>
            <a:endParaRPr lang="en-GB" sz="4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34637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55808" y="2126436"/>
            <a:ext cx="5940192" cy="3847207"/>
          </a:xfrm>
          <a:prstGeom prst="rect">
            <a:avLst/>
          </a:prstGeom>
        </p:spPr>
        <p:txBody>
          <a:bodyPr wrap="square">
            <a:spAutoFit/>
          </a:bodyPr>
          <a:lstStyle/>
          <a:p>
            <a:pPr marL="800100" lvl="1" indent="-342900">
              <a:buFont typeface="Arial" panose="020B0604020202020204" pitchFamily="34" charset="0"/>
              <a:buChar char="•"/>
              <a:defRPr/>
            </a:pPr>
            <a:r>
              <a:rPr lang="es-ES" altLang="es-ES" sz="2000" b="1">
                <a:solidFill>
                  <a:srgbClr val="0CA373"/>
                </a:solidFill>
                <a:latin typeface="Calibri" panose="020F0502020204030204" pitchFamily="34" charset="0"/>
                <a:cs typeface="Calibri" panose="020F0502020204030204" pitchFamily="34" charset="0"/>
              </a:rPr>
              <a:t>Reconoce los límites de tu comportamiento</a:t>
            </a:r>
          </a:p>
          <a:p>
            <a:pPr marL="1257300" lvl="2" indent="-342900">
              <a:buFont typeface="Arial" panose="020B0604020202020204" pitchFamily="34" charset="0"/>
              <a:buChar char="•"/>
              <a:defRPr/>
            </a:pPr>
            <a:r>
              <a:rPr lang="es-ES" altLang="es-ES" sz="1600">
                <a:latin typeface="Calibri" panose="020F0502020204030204" pitchFamily="34" charset="0"/>
                <a:cs typeface="Calibri" panose="020F0502020204030204" pitchFamily="34" charset="0"/>
              </a:rPr>
              <a:t>Toma responsabilidad por tus acciones y reacciones.</a:t>
            </a:r>
            <a:endParaRPr lang="en-GB" altLang="es-ES" sz="1600" dirty="0">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r>
              <a:rPr lang="es-ES" altLang="es-ES" sz="2000" b="1">
                <a:solidFill>
                  <a:srgbClr val="0CA373"/>
                </a:solidFill>
                <a:latin typeface="Calibri" panose="020F0502020204030204" pitchFamily="34" charset="0"/>
                <a:cs typeface="Calibri" panose="020F0502020204030204" pitchFamily="34" charset="0"/>
              </a:rPr>
              <a:t>Aumenta la autoconciencia</a:t>
            </a:r>
          </a:p>
          <a:p>
            <a:pPr marL="1257300" lvl="2" indent="-342900">
              <a:buFont typeface="Arial" panose="020B0604020202020204" pitchFamily="34" charset="0"/>
              <a:buChar char="•"/>
              <a:defRPr/>
            </a:pPr>
            <a:r>
              <a:rPr lang="es-ES" altLang="es-ES" sz="1600">
                <a:latin typeface="Calibri" panose="020F0502020204030204" pitchFamily="34" charset="0"/>
                <a:cs typeface="Calibri" panose="020F0502020204030204" pitchFamily="34" charset="0"/>
              </a:rPr>
              <a:t>Analizar regularmente cuándo, por qué y en qué circunstancias reaccionaste de determinada manera.</a:t>
            </a:r>
          </a:p>
          <a:p>
            <a:pPr marL="1257300" lvl="2" indent="-342900">
              <a:buFont typeface="Arial" panose="020B0604020202020204" pitchFamily="34" charset="0"/>
              <a:buChar char="•"/>
              <a:defRPr/>
            </a:pPr>
            <a:r>
              <a:rPr lang="en-GB" altLang="es-ES" sz="1600">
                <a:latin typeface="Calibri" panose="020F0502020204030204" pitchFamily="34" charset="0"/>
                <a:cs typeface="Calibri" panose="020F0502020204030204" pitchFamily="34" charset="0"/>
              </a:rPr>
              <a:t>Practica técnicas de autoconciencia cada vez que te sientas abrumado.</a:t>
            </a:r>
          </a:p>
          <a:p>
            <a:pPr marL="800100" lvl="1" indent="-342900">
              <a:buFont typeface="Arial" panose="020B0604020202020204" pitchFamily="34" charset="0"/>
              <a:buChar char="•"/>
              <a:defRPr/>
            </a:pPr>
            <a:r>
              <a:rPr lang="es-ES" altLang="es-ES" sz="2000" b="1">
                <a:solidFill>
                  <a:srgbClr val="0CA373"/>
                </a:solidFill>
                <a:latin typeface="Calibri" panose="020F0502020204030204" pitchFamily="34" charset="0"/>
                <a:cs typeface="Calibri" panose="020F0502020204030204" pitchFamily="34" charset="0"/>
              </a:rPr>
              <a:t>Define tus objetivos personales de liderazgo y tu propósito</a:t>
            </a:r>
          </a:p>
          <a:p>
            <a:pPr marL="1257300" lvl="2" indent="-342900">
              <a:buFont typeface="Arial" panose="020B0604020202020204" pitchFamily="34" charset="0"/>
              <a:buChar char="•"/>
              <a:defRPr/>
            </a:pPr>
            <a:r>
              <a:rPr lang="hr-HR" altLang="es-ES" sz="1600">
                <a:latin typeface="Calibri" panose="020F0502020204030204" pitchFamily="34" charset="0"/>
                <a:cs typeface="Calibri" panose="020F0502020204030204" pitchFamily="34" charset="0"/>
              </a:rPr>
              <a:t>Establece objetivos e hitos operativos</a:t>
            </a:r>
            <a:r>
              <a:rPr lang="es-ES" altLang="es-ES" sz="1600">
                <a:latin typeface="Calibri" panose="020F0502020204030204" pitchFamily="34" charset="0"/>
                <a:cs typeface="Calibri" panose="020F0502020204030204" pitchFamily="34" charset="0"/>
              </a:rPr>
              <a:t>.</a:t>
            </a:r>
            <a:endParaRPr lang="hr-HR" altLang="es-ES" sz="1600">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r>
              <a:rPr lang="en-GB" altLang="es-ES" sz="2000" b="1">
                <a:solidFill>
                  <a:srgbClr val="0CA373"/>
                </a:solidFill>
                <a:latin typeface="Calibri" panose="020F0502020204030204" pitchFamily="34" charset="0"/>
                <a:cs typeface="Calibri" panose="020F0502020204030204" pitchFamily="34" charset="0"/>
              </a:rPr>
              <a:t>Practica la auto-eficacia</a:t>
            </a:r>
            <a:endParaRPr lang="en-GB" altLang="es-ES" sz="2000" b="1" dirty="0">
              <a:solidFill>
                <a:srgbClr val="0CA373"/>
              </a:solidFill>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defRPr/>
            </a:pPr>
            <a:r>
              <a:rPr lang="es-ES" altLang="es-ES" sz="1600">
                <a:latin typeface="Calibri" panose="020F0502020204030204" pitchFamily="34" charset="0"/>
                <a:cs typeface="Calibri" panose="020F0502020204030204" pitchFamily="34" charset="0"/>
              </a:rPr>
              <a:t>Evaluar tus propias competencias de liderazgo.</a:t>
            </a:r>
          </a:p>
          <a:p>
            <a:pPr marL="1257300" lvl="2" indent="-342900">
              <a:buFont typeface="Arial" panose="020B0604020202020204" pitchFamily="34" charset="0"/>
              <a:buChar char="•"/>
              <a:defRPr/>
            </a:pPr>
            <a:r>
              <a:rPr lang="es-ES" altLang="es-ES" sz="1600">
                <a:latin typeface="Calibri" panose="020F0502020204030204" pitchFamily="34" charset="0"/>
                <a:cs typeface="Calibri" panose="020F0502020204030204" pitchFamily="34" charset="0"/>
              </a:rPr>
              <a:t>Analiza los éxitos y las competencias que las han propiciado.</a:t>
            </a:r>
            <a:endParaRPr lang="en-GB" altLang="es-ES" sz="1600" dirty="0">
              <a:latin typeface="Calibri" panose="020F0502020204030204" pitchFamily="34" charset="0"/>
              <a:cs typeface="Calibri" panose="020F0502020204030204" pitchFamily="34" charset="0"/>
            </a:endParaRPr>
          </a:p>
        </p:txBody>
      </p:sp>
      <p:sp>
        <p:nvSpPr>
          <p:cNvPr id="5" name="object 3">
            <a:extLst>
              <a:ext uri="{FF2B5EF4-FFF2-40B4-BE49-F238E27FC236}">
                <a16:creationId xmlns:a16="http://schemas.microsoft.com/office/drawing/2014/main" id="{3153F515-F5FD-50F4-17D7-A8A95577A287}"/>
              </a:ext>
            </a:extLst>
          </p:cNvPr>
          <p:cNvSpPr txBox="1"/>
          <p:nvPr/>
        </p:nvSpPr>
        <p:spPr>
          <a:xfrm>
            <a:off x="318565" y="1773775"/>
            <a:ext cx="7696621" cy="352661"/>
          </a:xfrm>
          <a:prstGeom prst="rect">
            <a:avLst/>
          </a:prstGeom>
        </p:spPr>
        <p:txBody>
          <a:bodyPr vert="horz" wrap="square" lIns="0" tIns="13970" rIns="0" bIns="0" rtlCol="0">
            <a:spAutoFit/>
          </a:bodyPr>
          <a:lstStyle/>
          <a:p>
            <a:pPr marL="12700">
              <a:lnSpc>
                <a:spcPct val="100000"/>
              </a:lnSpc>
              <a:spcBef>
                <a:spcPts val="110"/>
              </a:spcBef>
            </a:pPr>
            <a:r>
              <a:rPr lang="es-ES" sz="2200" spc="50">
                <a:cs typeface="Tahoma"/>
              </a:rPr>
              <a:t>SECCIÓN 2.4: Cultivar el autoliderazgo.</a:t>
            </a:r>
            <a:endParaRPr lang="en-GB" sz="2200" dirty="0">
              <a:cs typeface="Tahoma"/>
            </a:endParaRPr>
          </a:p>
        </p:txBody>
      </p:sp>
      <p:sp>
        <p:nvSpPr>
          <p:cNvPr id="7" name="object 3">
            <a:extLst>
              <a:ext uri="{FF2B5EF4-FFF2-40B4-BE49-F238E27FC236}">
                <a16:creationId xmlns:a16="http://schemas.microsoft.com/office/drawing/2014/main" id="{D27349B3-CD17-79B3-73B8-E01FC510B437}"/>
              </a:ext>
            </a:extLst>
          </p:cNvPr>
          <p:cNvSpPr txBox="1"/>
          <p:nvPr/>
        </p:nvSpPr>
        <p:spPr>
          <a:xfrm>
            <a:off x="7467511" y="298407"/>
            <a:ext cx="4101033" cy="291105"/>
          </a:xfrm>
          <a:prstGeom prst="rect">
            <a:avLst/>
          </a:prstGeom>
        </p:spPr>
        <p:txBody>
          <a:bodyPr vert="horz" wrap="square" lIns="0" tIns="13970" rIns="0" bIns="0" rtlCol="0">
            <a:spAutoFit/>
          </a:bodyPr>
          <a:lstStyle/>
          <a:p>
            <a:pPr marL="12700">
              <a:lnSpc>
                <a:spcPct val="100000"/>
              </a:lnSpc>
              <a:spcBef>
                <a:spcPts val="110"/>
              </a:spcBef>
            </a:pPr>
            <a:r>
              <a:rPr lang="es-ES" i="1" spc="50">
                <a:cs typeface="Tahoma"/>
              </a:rPr>
              <a:t>Fuente</a:t>
            </a:r>
            <a:r>
              <a:rPr lang="hr-HR" i="1" spc="50">
                <a:cs typeface="Tahoma"/>
              </a:rPr>
              <a:t>: </a:t>
            </a:r>
            <a:r>
              <a:rPr lang="hr-HR" i="1" spc="50" dirty="0" err="1">
                <a:cs typeface="Tahoma"/>
              </a:rPr>
              <a:t>Zigarmi</a:t>
            </a:r>
            <a:r>
              <a:rPr lang="hr-HR" i="1" spc="50" dirty="0">
                <a:cs typeface="Tahoma"/>
              </a:rPr>
              <a:t> 2018 @</a:t>
            </a:r>
            <a:r>
              <a:rPr lang="hr-HR" i="1" spc="50" dirty="0" err="1">
                <a:cs typeface="Tahoma"/>
              </a:rPr>
              <a:t>medium</a:t>
            </a:r>
            <a:r>
              <a:rPr lang="hr-HR" i="1" spc="50" err="1">
                <a:cs typeface="Tahoma"/>
              </a:rPr>
              <a:t>.</a:t>
            </a:r>
            <a:r>
              <a:rPr lang="hr-HR" i="1" spc="50">
                <a:cs typeface="Tahoma"/>
              </a:rPr>
              <a:t>com</a:t>
            </a:r>
            <a:endParaRPr lang="en-GB" i="1" dirty="0">
              <a:cs typeface="Tahoma"/>
            </a:endParaRPr>
          </a:p>
        </p:txBody>
      </p:sp>
      <p:sp>
        <p:nvSpPr>
          <p:cNvPr id="6" name="Rectángulo 3">
            <a:extLst>
              <a:ext uri="{FF2B5EF4-FFF2-40B4-BE49-F238E27FC236}">
                <a16:creationId xmlns:a16="http://schemas.microsoft.com/office/drawing/2014/main" id="{A10E38D3-4FF0-F158-AF66-935B4358CD13}"/>
              </a:ext>
            </a:extLst>
          </p:cNvPr>
          <p:cNvSpPr/>
          <p:nvPr/>
        </p:nvSpPr>
        <p:spPr>
          <a:xfrm>
            <a:off x="5680274" y="2126436"/>
            <a:ext cx="5625035" cy="3970318"/>
          </a:xfrm>
          <a:prstGeom prst="rect">
            <a:avLst/>
          </a:prstGeom>
        </p:spPr>
        <p:txBody>
          <a:bodyPr wrap="square">
            <a:spAutoFit/>
          </a:bodyPr>
          <a:lstStyle/>
          <a:p>
            <a:pPr marL="800100" lvl="1" indent="-342900">
              <a:buFont typeface="Arial" panose="020B0604020202020204" pitchFamily="34" charset="0"/>
              <a:buChar char="•"/>
              <a:defRPr/>
            </a:pPr>
            <a:r>
              <a:rPr lang="en-GB" altLang="es-ES" sz="2000" b="1">
                <a:solidFill>
                  <a:srgbClr val="0CA373"/>
                </a:solidFill>
                <a:latin typeface="Calibri" panose="020F0502020204030204" pitchFamily="34" charset="0"/>
                <a:cs typeface="Calibri" panose="020F0502020204030204" pitchFamily="34" charset="0"/>
              </a:rPr>
              <a:t>Practica la auto-aceptación</a:t>
            </a:r>
            <a:endParaRPr lang="en-GB" altLang="es-ES" sz="2000" b="1" dirty="0">
              <a:solidFill>
                <a:srgbClr val="0CA373"/>
              </a:solidFill>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defRPr/>
            </a:pPr>
            <a:r>
              <a:rPr lang="es-ES" altLang="es-ES" sz="1600">
                <a:latin typeface="Calibri" panose="020F0502020204030204" pitchFamily="34" charset="0"/>
                <a:cs typeface="Calibri" panose="020F0502020204030204" pitchFamily="34" charset="0"/>
              </a:rPr>
              <a:t>Aceptarse a sí mismo sin autocrítica ni autosabotaje.</a:t>
            </a:r>
          </a:p>
          <a:p>
            <a:pPr marL="1257300" lvl="2" indent="-342900">
              <a:buFont typeface="Arial" panose="020B0604020202020204" pitchFamily="34" charset="0"/>
              <a:buChar char="•"/>
              <a:defRPr/>
            </a:pPr>
            <a:r>
              <a:rPr lang="es-ES" altLang="es-ES" sz="1600">
                <a:latin typeface="Calibri" panose="020F0502020204030204" pitchFamily="34" charset="0"/>
                <a:cs typeface="Calibri" panose="020F0502020204030204" pitchFamily="34" charset="0"/>
              </a:rPr>
              <a:t>Reconoce las partes en las que eres bueno y las que debes mejorar.</a:t>
            </a:r>
          </a:p>
          <a:p>
            <a:pPr marL="800100" lvl="1" indent="-342900">
              <a:buFont typeface="Arial" panose="020B0604020202020204" pitchFamily="34" charset="0"/>
              <a:buChar char="•"/>
              <a:defRPr/>
            </a:pPr>
            <a:r>
              <a:rPr lang="en-GB" altLang="es-ES" sz="2000" b="1">
                <a:solidFill>
                  <a:srgbClr val="0CA373"/>
                </a:solidFill>
                <a:latin typeface="Calibri" panose="020F0502020204030204" pitchFamily="34" charset="0"/>
                <a:cs typeface="Calibri" panose="020F0502020204030204" pitchFamily="34" charset="0"/>
              </a:rPr>
              <a:t>Trabaja en la auto-gestión</a:t>
            </a:r>
            <a:endParaRPr lang="en-GB" altLang="es-ES" sz="2000" b="1" dirty="0">
              <a:solidFill>
                <a:srgbClr val="0CA373"/>
              </a:solidFill>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defRPr/>
            </a:pPr>
            <a:r>
              <a:rPr lang="en-GB" altLang="es-ES" sz="1600">
                <a:latin typeface="Calibri" panose="020F0502020204030204" pitchFamily="34" charset="0"/>
                <a:cs typeface="Calibri" panose="020F0502020204030204" pitchFamily="34" charset="0"/>
              </a:rPr>
              <a:t>Gestiona tiempo y recursos.</a:t>
            </a:r>
            <a:endParaRPr lang="en-GB" altLang="es-ES" sz="1600" dirty="0">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defRPr/>
            </a:pPr>
            <a:r>
              <a:rPr lang="es-ES" altLang="es-ES" sz="1600">
                <a:latin typeface="Calibri" panose="020F0502020204030204" pitchFamily="34" charset="0"/>
                <a:cs typeface="Calibri" panose="020F0502020204030204" pitchFamily="34" charset="0"/>
              </a:rPr>
              <a:t>Aprende a priorizar y dejar tiempo para el desarrollo personal.</a:t>
            </a:r>
          </a:p>
          <a:p>
            <a:pPr marL="1257300" lvl="2" indent="-342900">
              <a:buFont typeface="Arial" panose="020B0604020202020204" pitchFamily="34" charset="0"/>
              <a:buChar char="•"/>
              <a:defRPr/>
            </a:pPr>
            <a:r>
              <a:rPr lang="en-GB" altLang="es-ES" sz="1600">
                <a:latin typeface="Calibri" panose="020F0502020204030204" pitchFamily="34" charset="0"/>
                <a:cs typeface="Calibri" panose="020F0502020204030204" pitchFamily="34" charset="0"/>
              </a:rPr>
              <a:t>Intenta evitar la multitarea.</a:t>
            </a:r>
          </a:p>
          <a:p>
            <a:pPr marL="800100" lvl="1" indent="-342900">
              <a:buFont typeface="Arial" panose="020B0604020202020204" pitchFamily="34" charset="0"/>
              <a:buChar char="•"/>
              <a:defRPr/>
            </a:pPr>
            <a:r>
              <a:rPr lang="es-ES" altLang="es-ES" sz="2000" b="1">
                <a:solidFill>
                  <a:srgbClr val="0CA373"/>
                </a:solidFill>
                <a:latin typeface="Calibri" panose="020F0502020204030204" pitchFamily="34" charset="0"/>
                <a:cs typeface="Calibri" panose="020F0502020204030204" pitchFamily="34" charset="0"/>
              </a:rPr>
              <a:t>Desarrolla una rutina de auto-reflexión</a:t>
            </a:r>
          </a:p>
          <a:p>
            <a:pPr marL="1257300" lvl="2" indent="-342900">
              <a:buFont typeface="Arial" panose="020B0604020202020204" pitchFamily="34" charset="0"/>
              <a:buChar char="•"/>
              <a:defRPr/>
            </a:pPr>
            <a:r>
              <a:rPr lang="es-ES" altLang="es-ES" sz="1600">
                <a:latin typeface="Calibri" panose="020F0502020204030204" pitchFamily="34" charset="0"/>
                <a:cs typeface="Calibri" panose="020F0502020204030204" pitchFamily="34" charset="0"/>
              </a:rPr>
              <a:t>Dedica un tiempo de cada día a la autorreflexión.</a:t>
            </a:r>
            <a:endParaRPr lang="hr-HR" altLang="es-ES" sz="1600" dirty="0">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defRPr/>
            </a:pPr>
            <a:r>
              <a:rPr lang="es-ES" altLang="es-ES" sz="1600">
                <a:latin typeface="Calibri" panose="020F0502020204030204" pitchFamily="34" charset="0"/>
                <a:cs typeface="Calibri" panose="020F0502020204030204" pitchFamily="34" charset="0"/>
              </a:rPr>
              <a:t>Identifica oportunidades para la mejora y el crecimiento.</a:t>
            </a:r>
            <a:endParaRPr lang="en-GB" altLang="es-ES" sz="1600" dirty="0">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defRPr/>
            </a:pPr>
            <a:endParaRPr lang="en-GB" altLang="es-ES" sz="1600" dirty="0">
              <a:latin typeface="Calibri" panose="020F0502020204030204" pitchFamily="34" charset="0"/>
              <a:cs typeface="Calibri" panose="020F0502020204030204" pitchFamily="34" charset="0"/>
            </a:endParaRPr>
          </a:p>
        </p:txBody>
      </p:sp>
      <p:sp>
        <p:nvSpPr>
          <p:cNvPr id="8" name="object 2">
            <a:extLst>
              <a:ext uri="{FF2B5EF4-FFF2-40B4-BE49-F238E27FC236}">
                <a16:creationId xmlns:a16="http://schemas.microsoft.com/office/drawing/2014/main" id="{F94281C9-2D71-64ED-73CB-2F21349EFD44}"/>
              </a:ext>
            </a:extLst>
          </p:cNvPr>
          <p:cNvSpPr txBox="1">
            <a:spLocks/>
          </p:cNvSpPr>
          <p:nvPr/>
        </p:nvSpPr>
        <p:spPr>
          <a:xfrm>
            <a:off x="318565" y="1022287"/>
            <a:ext cx="10686319"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UNIDAD </a:t>
            </a:r>
            <a:r>
              <a:rPr lang="es-ES" sz="4800" kern="0" spc="-150" dirty="0">
                <a:solidFill>
                  <a:schemeClr val="tx1"/>
                </a:solidFill>
                <a:latin typeface="+mj-lt"/>
                <a:ea typeface="Tahoma" panose="020B0604030504040204" pitchFamily="34" charset="0"/>
                <a:cs typeface="Tahoma" panose="020B0604030504040204" pitchFamily="34" charset="0"/>
              </a:rPr>
              <a:t>2</a:t>
            </a:r>
            <a:r>
              <a:rPr lang="es-ES" sz="4800" kern="0" spc="-150">
                <a:solidFill>
                  <a:schemeClr val="tx1"/>
                </a:solidFill>
                <a:latin typeface="+mj-lt"/>
                <a:ea typeface="Tahoma" panose="020B0604030504040204" pitchFamily="34" charset="0"/>
                <a:cs typeface="Tahoma" panose="020B0604030504040204" pitchFamily="34" charset="0"/>
              </a:rPr>
              <a:t>: Auto liderazgo y auto conocimiento</a:t>
            </a:r>
            <a:endParaRPr lang="en-GB" sz="4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99395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220667" y="1848819"/>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91306" y="2487038"/>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54607" y="3195118"/>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91306" y="3895176"/>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91305" y="4594378"/>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69501" y="2343340"/>
            <a:ext cx="8156616" cy="707886"/>
          </a:xfrm>
          <a:prstGeom prst="rect">
            <a:avLst/>
          </a:prstGeom>
          <a:noFill/>
        </p:spPr>
        <p:txBody>
          <a:bodyPr wrap="square" rtlCol="0">
            <a:spAutoFit/>
          </a:bodyPr>
          <a:lstStyle/>
          <a:p>
            <a:r>
              <a:rPr lang="es-ES" sz="2000" b="1" i="1">
                <a:solidFill>
                  <a:srgbClr val="0CA373"/>
                </a:solidFill>
              </a:rPr>
              <a:t>Conocer tu interior es un primer paso hacia el crecimiento personal y la felicidad.</a:t>
            </a:r>
            <a:endParaRPr lang="es-ES" sz="2000" b="1" i="1" dirty="0" err="1">
              <a:solidFill>
                <a:srgbClr val="0CA373"/>
              </a:solidFill>
            </a:endParaRPr>
          </a:p>
        </p:txBody>
      </p:sp>
      <p:sp>
        <p:nvSpPr>
          <p:cNvPr id="12" name="CuadroTexto 11"/>
          <p:cNvSpPr txBox="1"/>
          <p:nvPr/>
        </p:nvSpPr>
        <p:spPr>
          <a:xfrm>
            <a:off x="1669501" y="3086070"/>
            <a:ext cx="8156616" cy="707886"/>
          </a:xfrm>
          <a:prstGeom prst="rect">
            <a:avLst/>
          </a:prstGeom>
          <a:noFill/>
        </p:spPr>
        <p:txBody>
          <a:bodyPr wrap="square" rtlCol="0">
            <a:spAutoFit/>
          </a:bodyPr>
          <a:lstStyle/>
          <a:p>
            <a:r>
              <a:rPr lang="es-ES" sz="2000" b="1" i="1">
                <a:solidFill>
                  <a:srgbClr val="0CA373"/>
                </a:solidFill>
              </a:rPr>
              <a:t>Ser consciente de uno mismo nos ayuda a combatir los diferentes retos que nos plantea la vida.</a:t>
            </a:r>
            <a:endParaRPr lang="es-ES" sz="2000" b="1" i="1" dirty="0" err="1">
              <a:solidFill>
                <a:srgbClr val="0CA373"/>
              </a:solidFill>
            </a:endParaRPr>
          </a:p>
        </p:txBody>
      </p:sp>
      <p:sp>
        <p:nvSpPr>
          <p:cNvPr id="13" name="CuadroTexto 12"/>
          <p:cNvSpPr txBox="1"/>
          <p:nvPr/>
        </p:nvSpPr>
        <p:spPr>
          <a:xfrm>
            <a:off x="1659885" y="3831349"/>
            <a:ext cx="7838686" cy="707886"/>
          </a:xfrm>
          <a:prstGeom prst="rect">
            <a:avLst/>
          </a:prstGeom>
          <a:noFill/>
        </p:spPr>
        <p:txBody>
          <a:bodyPr wrap="square" rtlCol="0">
            <a:spAutoFit/>
          </a:bodyPr>
          <a:lstStyle/>
          <a:p>
            <a:r>
              <a:rPr lang="es-ES" sz="2000" b="1" i="1">
                <a:solidFill>
                  <a:srgbClr val="0CA373"/>
                </a:solidFill>
              </a:rPr>
              <a:t>El autoconocimiento requiere una exploración continua de nosotros mismos.</a:t>
            </a:r>
            <a:endParaRPr lang="es-ES" sz="2000" b="1" i="1" dirty="0" err="1">
              <a:solidFill>
                <a:srgbClr val="0CA373"/>
              </a:solidFill>
            </a:endParaRPr>
          </a:p>
        </p:txBody>
      </p:sp>
      <p:sp>
        <p:nvSpPr>
          <p:cNvPr id="14" name="CuadroTexto 13"/>
          <p:cNvSpPr txBox="1"/>
          <p:nvPr/>
        </p:nvSpPr>
        <p:spPr>
          <a:xfrm>
            <a:off x="1632803" y="4541421"/>
            <a:ext cx="8081565" cy="707886"/>
          </a:xfrm>
          <a:prstGeom prst="rect">
            <a:avLst/>
          </a:prstGeom>
          <a:noFill/>
        </p:spPr>
        <p:txBody>
          <a:bodyPr wrap="square" rtlCol="0">
            <a:spAutoFit/>
          </a:bodyPr>
          <a:lstStyle/>
          <a:p>
            <a:r>
              <a:rPr lang="es-ES" sz="2000" b="1" i="1">
                <a:solidFill>
                  <a:srgbClr val="0CA373"/>
                </a:solidFill>
              </a:rPr>
              <a:t>El autoliderazgo nos ayuda no sólo a gestionarnos mejor a nosotros mismos, sino también a ser mejores líderes para los demás.</a:t>
            </a:r>
            <a:endParaRPr lang="en-US" sz="2000" b="1" i="1" dirty="0">
              <a:solidFill>
                <a:srgbClr val="0CA373"/>
              </a:solidFill>
            </a:endParaRPr>
          </a:p>
        </p:txBody>
      </p:sp>
      <p:sp>
        <p:nvSpPr>
          <p:cNvPr id="17" name="object 2"/>
          <p:cNvSpPr txBox="1">
            <a:spLocks/>
          </p:cNvSpPr>
          <p:nvPr/>
        </p:nvSpPr>
        <p:spPr>
          <a:xfrm>
            <a:off x="480795" y="1302505"/>
            <a:ext cx="6905426"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a:solidFill>
                  <a:schemeClr val="tx1"/>
                </a:solidFill>
                <a:latin typeface="+mj-lt"/>
                <a:ea typeface="Tahoma" panose="020B0604030504040204" pitchFamily="34" charset="0"/>
                <a:cs typeface="Tahoma" panose="020B0604030504040204" pitchFamily="34" charset="0"/>
              </a:rPr>
              <a:t>Principales conclusiones:</a:t>
            </a:r>
            <a:endParaRPr lang="en-US" sz="4800" kern="0" spc="-150" dirty="0">
              <a:solidFill>
                <a:schemeClr val="tx1"/>
              </a:solidFill>
              <a:latin typeface="+mj-lt"/>
              <a:ea typeface="Tahoma" panose="020B0604030504040204" pitchFamily="34" charset="0"/>
              <a:cs typeface="Tahoma" panose="020B0604030504040204" pitchFamily="34" charset="0"/>
            </a:endParaRP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33883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prstClr val="black"/>
                </a:solidFill>
                <a:latin typeface="Calibri Light" panose="020F0302020204030204"/>
                <a:ea typeface="Tahoma" panose="020B0604030504040204" pitchFamily="34" charset="0"/>
                <a:cs typeface="Tahoma" panose="020B0604030504040204" pitchFamily="34" charset="0"/>
              </a:rPr>
              <a:t>T</a:t>
            </a:r>
            <a:r>
              <a:rPr lang="en-GB" sz="4800" kern="0" spc="-150">
                <a:solidFill>
                  <a:prstClr val="black"/>
                </a:solidFill>
                <a:latin typeface="Calibri Light" panose="020F0302020204030204"/>
                <a:ea typeface="Tahoma" panose="020B0604030504040204" pitchFamily="34" charset="0"/>
                <a:cs typeface="Tahoma" panose="020B0604030504040204" pitchFamily="34" charset="0"/>
              </a:rPr>
              <a:t>est de autoevaluación</a:t>
            </a:r>
            <a:endParaRPr lang="en-GB" sz="4800" kern="0" spc="-150" dirty="0">
              <a:solidFill>
                <a:prstClr val="black"/>
              </a:solidFill>
              <a:latin typeface="Calibri Light" panose="020F0302020204030204"/>
              <a:ea typeface="Tahoma" panose="020B0604030504040204" pitchFamily="34" charset="0"/>
              <a:cs typeface="Tahoma" panose="020B0604030504040204" pitchFamily="34" charset="0"/>
            </a:endParaRPr>
          </a:p>
        </p:txBody>
      </p:sp>
      <p:sp>
        <p:nvSpPr>
          <p:cNvPr id="6" name="CuadroTexto 5">
            <a:extLst>
              <a:ext uri="{FF2B5EF4-FFF2-40B4-BE49-F238E27FC236}">
                <a16:creationId xmlns:a16="http://schemas.microsoft.com/office/drawing/2014/main" id="{2F93D046-13B6-A431-F6B7-F1751CE0719B}"/>
              </a:ext>
            </a:extLst>
          </p:cNvPr>
          <p:cNvSpPr txBox="1"/>
          <p:nvPr/>
        </p:nvSpPr>
        <p:spPr>
          <a:xfrm>
            <a:off x="542629" y="1869768"/>
            <a:ext cx="3239610" cy="1754326"/>
          </a:xfrm>
          <a:prstGeom prst="rect">
            <a:avLst/>
          </a:prstGeom>
          <a:noFill/>
        </p:spPr>
        <p:txBody>
          <a:bodyPr wrap="square" rtlCol="0">
            <a:spAutoFit/>
          </a:bodyPr>
          <a:lstStyle/>
          <a:p>
            <a:pPr marL="342900" indent="-342900">
              <a:buFontTx/>
              <a:buAutoNum type="arabicPeriod"/>
            </a:pPr>
            <a:r>
              <a:rPr lang="es-ES" b="1">
                <a:solidFill>
                  <a:prstClr val="black"/>
                </a:solidFill>
              </a:rPr>
              <a:t>Conocer el interior es importante para</a:t>
            </a:r>
            <a:r>
              <a:rPr lang="en-GB" b="1">
                <a:solidFill>
                  <a:prstClr val="black"/>
                </a:solidFill>
              </a:rPr>
              <a:t>:</a:t>
            </a:r>
            <a:endParaRPr lang="en-GB" dirty="0">
              <a:solidFill>
                <a:prstClr val="black"/>
              </a:solidFill>
            </a:endParaRPr>
          </a:p>
          <a:p>
            <a:pPr marL="271463" indent="-271463"/>
            <a:r>
              <a:rPr lang="en-GB" dirty="0">
                <a:solidFill>
                  <a:prstClr val="black"/>
                </a:solidFill>
              </a:rPr>
              <a:t>a</a:t>
            </a:r>
            <a:r>
              <a:rPr lang="en-GB">
                <a:solidFill>
                  <a:prstClr val="black"/>
                </a:solidFill>
              </a:rPr>
              <a:t>.- </a:t>
            </a:r>
            <a:r>
              <a:rPr lang="es-ES">
                <a:solidFill>
                  <a:prstClr val="black"/>
                </a:solidFill>
              </a:rPr>
              <a:t>Combatir la ansiedad, el estrés y la depresión.</a:t>
            </a:r>
            <a:endParaRPr lang="en-GB" dirty="0"/>
          </a:p>
          <a:p>
            <a:pPr marL="271463" indent="-271463"/>
            <a:r>
              <a:rPr lang="en-GB" dirty="0"/>
              <a:t>b</a:t>
            </a:r>
            <a:r>
              <a:rPr lang="en-GB"/>
              <a:t>.- </a:t>
            </a:r>
            <a:r>
              <a:rPr lang="es-ES"/>
              <a:t>Combatir mejor los retos.</a:t>
            </a:r>
            <a:endParaRPr lang="en-GB" dirty="0"/>
          </a:p>
          <a:p>
            <a:pPr marL="271463" indent="-271463"/>
            <a:r>
              <a:rPr lang="en-GB" dirty="0"/>
              <a:t>c</a:t>
            </a:r>
            <a:r>
              <a:rPr lang="en-GB"/>
              <a:t>.- </a:t>
            </a:r>
            <a:r>
              <a:rPr lang="es-ES"/>
              <a:t>Todas las anteriores.</a:t>
            </a:r>
            <a:endParaRPr lang="en-GB" dirty="0"/>
          </a:p>
        </p:txBody>
      </p:sp>
      <p:sp>
        <p:nvSpPr>
          <p:cNvPr id="7" name="CuadroTexto 6">
            <a:extLst>
              <a:ext uri="{FF2B5EF4-FFF2-40B4-BE49-F238E27FC236}">
                <a16:creationId xmlns:a16="http://schemas.microsoft.com/office/drawing/2014/main" id="{DCBB8D56-9B34-66DA-42F2-9AEEF77103E8}"/>
              </a:ext>
            </a:extLst>
          </p:cNvPr>
          <p:cNvSpPr txBox="1"/>
          <p:nvPr/>
        </p:nvSpPr>
        <p:spPr>
          <a:xfrm>
            <a:off x="4309811" y="1859298"/>
            <a:ext cx="2991729" cy="1754326"/>
          </a:xfrm>
          <a:prstGeom prst="rect">
            <a:avLst/>
          </a:prstGeom>
          <a:noFill/>
        </p:spPr>
        <p:txBody>
          <a:bodyPr wrap="square" rtlCol="0">
            <a:spAutoFit/>
          </a:bodyPr>
          <a:lstStyle/>
          <a:p>
            <a:r>
              <a:rPr lang="es-ES" b="1" dirty="0">
                <a:solidFill>
                  <a:prstClr val="black"/>
                </a:solidFill>
              </a:rPr>
              <a:t>2</a:t>
            </a:r>
            <a:r>
              <a:rPr lang="es-ES" b="1">
                <a:solidFill>
                  <a:prstClr val="black"/>
                </a:solidFill>
              </a:rPr>
              <a:t>. Ser consciente de uno mismo ayuda con:</a:t>
            </a:r>
            <a:endParaRPr lang="es-ES" dirty="0">
              <a:solidFill>
                <a:prstClr val="black"/>
              </a:solidFill>
            </a:endParaRPr>
          </a:p>
          <a:p>
            <a:r>
              <a:rPr lang="es-ES" dirty="0">
                <a:solidFill>
                  <a:prstClr val="black"/>
                </a:solidFill>
              </a:rPr>
              <a:t>a</a:t>
            </a:r>
            <a:r>
              <a:rPr lang="es-ES">
                <a:solidFill>
                  <a:prstClr val="black"/>
                </a:solidFill>
              </a:rPr>
              <a:t>.- el control de las emociones.</a:t>
            </a:r>
            <a:endParaRPr lang="hr-HR" dirty="0">
              <a:solidFill>
                <a:prstClr val="black"/>
              </a:solidFill>
            </a:endParaRPr>
          </a:p>
          <a:p>
            <a:pPr marL="271463" indent="-271463"/>
            <a:r>
              <a:rPr lang="es-ES" dirty="0">
                <a:solidFill>
                  <a:prstClr val="black"/>
                </a:solidFill>
              </a:rPr>
              <a:t>b</a:t>
            </a:r>
            <a:r>
              <a:rPr lang="es-ES">
                <a:solidFill>
                  <a:prstClr val="black"/>
                </a:solidFill>
              </a:rPr>
              <a:t>.- el trastorno del sueño.</a:t>
            </a:r>
            <a:endParaRPr lang="hr-HR" dirty="0">
              <a:solidFill>
                <a:prstClr val="black"/>
              </a:solidFill>
            </a:endParaRPr>
          </a:p>
          <a:p>
            <a:pPr marL="271463" indent="-271463"/>
            <a:r>
              <a:rPr lang="es-ES" dirty="0"/>
              <a:t>c</a:t>
            </a:r>
            <a:r>
              <a:rPr lang="es-ES"/>
              <a:t>.- no ayuda en absoluto.</a:t>
            </a:r>
            <a:endParaRPr lang="es-ES" dirty="0"/>
          </a:p>
        </p:txBody>
      </p:sp>
      <p:sp>
        <p:nvSpPr>
          <p:cNvPr id="8" name="CuadroTexto 7">
            <a:extLst>
              <a:ext uri="{FF2B5EF4-FFF2-40B4-BE49-F238E27FC236}">
                <a16:creationId xmlns:a16="http://schemas.microsoft.com/office/drawing/2014/main" id="{8CFC1708-71AC-F087-74E0-130A56C9B741}"/>
              </a:ext>
            </a:extLst>
          </p:cNvPr>
          <p:cNvSpPr txBox="1"/>
          <p:nvPr/>
        </p:nvSpPr>
        <p:spPr>
          <a:xfrm>
            <a:off x="7829112" y="1859298"/>
            <a:ext cx="3592765" cy="1477328"/>
          </a:xfrm>
          <a:prstGeom prst="rect">
            <a:avLst/>
          </a:prstGeom>
          <a:noFill/>
        </p:spPr>
        <p:txBody>
          <a:bodyPr wrap="square" rtlCol="0">
            <a:spAutoFit/>
          </a:bodyPr>
          <a:lstStyle/>
          <a:p>
            <a:r>
              <a:rPr lang="es-ES" b="1" dirty="0">
                <a:solidFill>
                  <a:prstClr val="black"/>
                </a:solidFill>
              </a:rPr>
              <a:t>3</a:t>
            </a:r>
            <a:r>
              <a:rPr lang="es-ES" b="1">
                <a:solidFill>
                  <a:prstClr val="black"/>
                </a:solidFill>
              </a:rPr>
              <a:t>. Existen los siguientes tipos de autoconciencia</a:t>
            </a:r>
            <a:r>
              <a:rPr lang="hr-HR" b="1">
                <a:solidFill>
                  <a:prstClr val="black"/>
                </a:solidFill>
              </a:rPr>
              <a:t>:</a:t>
            </a:r>
            <a:endParaRPr lang="en-GB" b="1" dirty="0">
              <a:solidFill>
                <a:prstClr val="black"/>
              </a:solidFill>
            </a:endParaRPr>
          </a:p>
          <a:p>
            <a:pPr marL="271463" indent="-271463">
              <a:tabLst>
                <a:tab pos="271463" algn="l"/>
              </a:tabLst>
            </a:pPr>
            <a:r>
              <a:rPr lang="en-GB" dirty="0">
                <a:solidFill>
                  <a:prstClr val="black"/>
                </a:solidFill>
              </a:rPr>
              <a:t>a</a:t>
            </a:r>
            <a:r>
              <a:rPr lang="en-GB">
                <a:solidFill>
                  <a:prstClr val="black"/>
                </a:solidFill>
              </a:rPr>
              <a:t>.</a:t>
            </a:r>
            <a:r>
              <a:rPr lang="en-GB"/>
              <a:t>-</a:t>
            </a:r>
            <a:r>
              <a:rPr lang="hr-HR"/>
              <a:t> </a:t>
            </a:r>
            <a:r>
              <a:rPr lang="es-ES"/>
              <a:t>Interna.</a:t>
            </a:r>
            <a:endParaRPr lang="hr-HR" dirty="0"/>
          </a:p>
          <a:p>
            <a:pPr marL="271463" indent="-271463">
              <a:tabLst>
                <a:tab pos="271463" algn="l"/>
              </a:tabLst>
            </a:pPr>
            <a:r>
              <a:rPr lang="hr-HR" dirty="0"/>
              <a:t>b.</a:t>
            </a:r>
            <a:r>
              <a:rPr lang="en-GB">
                <a:solidFill>
                  <a:prstClr val="black"/>
                </a:solidFill>
              </a:rPr>
              <a:t>- </a:t>
            </a:r>
            <a:r>
              <a:rPr lang="es-ES">
                <a:solidFill>
                  <a:prstClr val="black"/>
                </a:solidFill>
              </a:rPr>
              <a:t>Externa.</a:t>
            </a:r>
            <a:endParaRPr lang="hr-HR" dirty="0"/>
          </a:p>
          <a:p>
            <a:pPr marL="271463" indent="-271463">
              <a:tabLst>
                <a:tab pos="271463" algn="l"/>
              </a:tabLst>
            </a:pPr>
            <a:r>
              <a:rPr lang="hr-HR" dirty="0">
                <a:solidFill>
                  <a:prstClr val="black"/>
                </a:solidFill>
              </a:rPr>
              <a:t>c</a:t>
            </a:r>
            <a:r>
              <a:rPr lang="hr-HR">
                <a:solidFill>
                  <a:prstClr val="black"/>
                </a:solidFill>
              </a:rPr>
              <a:t>.- </a:t>
            </a:r>
            <a:r>
              <a:rPr lang="es-ES"/>
              <a:t>Mixta.</a:t>
            </a:r>
            <a:endParaRPr lang="hr-HR" dirty="0"/>
          </a:p>
        </p:txBody>
      </p:sp>
      <p:sp>
        <p:nvSpPr>
          <p:cNvPr id="9" name="CuadroTexto 8">
            <a:extLst>
              <a:ext uri="{FF2B5EF4-FFF2-40B4-BE49-F238E27FC236}">
                <a16:creationId xmlns:a16="http://schemas.microsoft.com/office/drawing/2014/main" id="{F83D507A-6406-66B3-0BAD-63E9CDCFA0AC}"/>
              </a:ext>
            </a:extLst>
          </p:cNvPr>
          <p:cNvSpPr txBox="1"/>
          <p:nvPr/>
        </p:nvSpPr>
        <p:spPr>
          <a:xfrm>
            <a:off x="2529468" y="3977823"/>
            <a:ext cx="3139615" cy="2031325"/>
          </a:xfrm>
          <a:prstGeom prst="rect">
            <a:avLst/>
          </a:prstGeom>
          <a:noFill/>
        </p:spPr>
        <p:txBody>
          <a:bodyPr wrap="square" rtlCol="0">
            <a:spAutoFit/>
          </a:bodyPr>
          <a:lstStyle/>
          <a:p>
            <a:r>
              <a:rPr lang="en-GB" b="1" dirty="0">
                <a:solidFill>
                  <a:prstClr val="black"/>
                </a:solidFill>
              </a:rPr>
              <a:t>4</a:t>
            </a:r>
            <a:r>
              <a:rPr lang="en-GB" b="1">
                <a:solidFill>
                  <a:prstClr val="black"/>
                </a:solidFill>
              </a:rPr>
              <a:t>. </a:t>
            </a:r>
            <a:r>
              <a:rPr lang="es-ES" b="1">
                <a:solidFill>
                  <a:prstClr val="black"/>
                </a:solidFill>
              </a:rPr>
              <a:t>Las siguientes prácticas no son relevantes para el autoconocimiento</a:t>
            </a:r>
            <a:r>
              <a:rPr lang="en-GB" b="1">
                <a:solidFill>
                  <a:prstClr val="black"/>
                </a:solidFill>
              </a:rPr>
              <a:t>:</a:t>
            </a:r>
            <a:endParaRPr lang="en-GB" dirty="0">
              <a:solidFill>
                <a:prstClr val="black"/>
              </a:solidFill>
            </a:endParaRPr>
          </a:p>
          <a:p>
            <a:r>
              <a:rPr lang="en-GB" dirty="0">
                <a:solidFill>
                  <a:prstClr val="black"/>
                </a:solidFill>
              </a:rPr>
              <a:t>a</a:t>
            </a:r>
            <a:r>
              <a:rPr lang="en-GB">
                <a:solidFill>
                  <a:prstClr val="black"/>
                </a:solidFill>
              </a:rPr>
              <a:t>.- M</a:t>
            </a:r>
            <a:r>
              <a:rPr lang="hr-HR">
                <a:solidFill>
                  <a:prstClr val="black"/>
                </a:solidFill>
              </a:rPr>
              <a:t>indfulness</a:t>
            </a:r>
            <a:r>
              <a:rPr lang="es-ES">
                <a:solidFill>
                  <a:prstClr val="black"/>
                </a:solidFill>
              </a:rPr>
              <a:t> (atención plena).</a:t>
            </a:r>
            <a:endParaRPr lang="en-GB" dirty="0">
              <a:solidFill>
                <a:prstClr val="black"/>
              </a:solidFill>
            </a:endParaRPr>
          </a:p>
          <a:p>
            <a:pPr marL="271463" indent="-271463"/>
            <a:r>
              <a:rPr lang="en-GB" dirty="0">
                <a:solidFill>
                  <a:prstClr val="black"/>
                </a:solidFill>
              </a:rPr>
              <a:t>b</a:t>
            </a:r>
            <a:r>
              <a:rPr lang="en-GB">
                <a:solidFill>
                  <a:prstClr val="black"/>
                </a:solidFill>
              </a:rPr>
              <a:t>.- </a:t>
            </a:r>
            <a:r>
              <a:rPr lang="es-ES">
                <a:solidFill>
                  <a:prstClr val="black"/>
                </a:solidFill>
              </a:rPr>
              <a:t>Cocinar.</a:t>
            </a:r>
            <a:endParaRPr lang="hr-HR" dirty="0">
              <a:solidFill>
                <a:prstClr val="black"/>
              </a:solidFill>
            </a:endParaRPr>
          </a:p>
          <a:p>
            <a:r>
              <a:rPr lang="en-GB" dirty="0"/>
              <a:t>c</a:t>
            </a:r>
            <a:r>
              <a:rPr lang="en-GB"/>
              <a:t>.- </a:t>
            </a:r>
            <a:r>
              <a:rPr lang="es-ES"/>
              <a:t>Conducir.</a:t>
            </a:r>
            <a:endParaRPr lang="en-GB" dirty="0"/>
          </a:p>
        </p:txBody>
      </p:sp>
      <p:sp>
        <p:nvSpPr>
          <p:cNvPr id="11" name="CuadroTexto 10">
            <a:extLst>
              <a:ext uri="{FF2B5EF4-FFF2-40B4-BE49-F238E27FC236}">
                <a16:creationId xmlns:a16="http://schemas.microsoft.com/office/drawing/2014/main" id="{632D2207-2CA0-ECC9-396F-F61C875CA3DD}"/>
              </a:ext>
            </a:extLst>
          </p:cNvPr>
          <p:cNvSpPr txBox="1"/>
          <p:nvPr/>
        </p:nvSpPr>
        <p:spPr>
          <a:xfrm>
            <a:off x="6304682" y="3977823"/>
            <a:ext cx="3592765" cy="1477328"/>
          </a:xfrm>
          <a:prstGeom prst="rect">
            <a:avLst/>
          </a:prstGeom>
          <a:noFill/>
        </p:spPr>
        <p:txBody>
          <a:bodyPr wrap="square" rtlCol="0">
            <a:spAutoFit/>
          </a:bodyPr>
          <a:lstStyle/>
          <a:p>
            <a:r>
              <a:rPr lang="en-GB" b="1" dirty="0">
                <a:solidFill>
                  <a:prstClr val="black"/>
                </a:solidFill>
              </a:rPr>
              <a:t>5</a:t>
            </a:r>
            <a:r>
              <a:rPr lang="en-GB" b="1">
                <a:solidFill>
                  <a:prstClr val="black"/>
                </a:solidFill>
              </a:rPr>
              <a:t>. </a:t>
            </a:r>
            <a:r>
              <a:rPr lang="es-ES" b="1">
                <a:solidFill>
                  <a:prstClr val="black"/>
                </a:solidFill>
              </a:rPr>
              <a:t>El autoliderazgo y el autoconocimiento están</a:t>
            </a:r>
            <a:r>
              <a:rPr lang="hr-HR" b="1">
                <a:solidFill>
                  <a:prstClr val="black"/>
                </a:solidFill>
              </a:rPr>
              <a:t>:</a:t>
            </a:r>
            <a:endParaRPr lang="en-GB" b="1" dirty="0">
              <a:solidFill>
                <a:prstClr val="black"/>
              </a:solidFill>
            </a:endParaRPr>
          </a:p>
          <a:p>
            <a:pPr marL="271463" indent="-271463"/>
            <a:r>
              <a:rPr lang="hr-HR" dirty="0">
                <a:solidFill>
                  <a:prstClr val="black"/>
                </a:solidFill>
              </a:rPr>
              <a:t>a</a:t>
            </a:r>
            <a:r>
              <a:rPr lang="hr-HR">
                <a:solidFill>
                  <a:prstClr val="black"/>
                </a:solidFill>
              </a:rPr>
              <a:t>.- </a:t>
            </a:r>
            <a:r>
              <a:rPr lang="es-ES">
                <a:solidFill>
                  <a:prstClr val="black"/>
                </a:solidFill>
              </a:rPr>
              <a:t>Positivamente relacionados.</a:t>
            </a:r>
            <a:endParaRPr lang="hr-HR" dirty="0">
              <a:solidFill>
                <a:prstClr val="black"/>
              </a:solidFill>
            </a:endParaRPr>
          </a:p>
          <a:p>
            <a:pPr marL="271463" indent="-271463"/>
            <a:r>
              <a:rPr lang="hr-HR" dirty="0"/>
              <a:t>b</a:t>
            </a:r>
            <a:r>
              <a:rPr lang="hr-HR"/>
              <a:t>.- </a:t>
            </a:r>
            <a:r>
              <a:rPr lang="es-ES"/>
              <a:t>No relacionados.</a:t>
            </a:r>
            <a:endParaRPr lang="hr-HR" dirty="0"/>
          </a:p>
          <a:p>
            <a:pPr marL="271463" indent="-271463"/>
            <a:r>
              <a:rPr lang="hr-HR" dirty="0"/>
              <a:t>c</a:t>
            </a:r>
            <a:r>
              <a:rPr lang="en-GB"/>
              <a:t>.- </a:t>
            </a:r>
            <a:r>
              <a:rPr lang="es-ES"/>
              <a:t>Negativamente relacionados.</a:t>
            </a:r>
            <a:endParaRPr lang="en-GB" dirty="0"/>
          </a:p>
        </p:txBody>
      </p:sp>
    </p:spTree>
    <p:extLst>
      <p:ext uri="{BB962C8B-B14F-4D97-AF65-F5344CB8AC3E}">
        <p14:creationId xmlns:p14="http://schemas.microsoft.com/office/powerpoint/2010/main" val="23460188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prstClr val="black"/>
                </a:solidFill>
                <a:latin typeface="Calibri Light" panose="020F0302020204030204"/>
                <a:ea typeface="Tahoma" panose="020B0604030504040204" pitchFamily="34" charset="0"/>
                <a:cs typeface="Tahoma" panose="020B0604030504040204" pitchFamily="34" charset="0"/>
              </a:rPr>
              <a:t>T</a:t>
            </a:r>
            <a:r>
              <a:rPr lang="en-GB" sz="4800" kern="0" spc="-150">
                <a:solidFill>
                  <a:prstClr val="black"/>
                </a:solidFill>
                <a:latin typeface="Calibri Light" panose="020F0302020204030204"/>
                <a:ea typeface="Tahoma" panose="020B0604030504040204" pitchFamily="34" charset="0"/>
                <a:cs typeface="Tahoma" panose="020B0604030504040204" pitchFamily="34" charset="0"/>
              </a:rPr>
              <a:t>est de autoevaluación</a:t>
            </a:r>
            <a:endParaRPr lang="en-GB" sz="4800" kern="0" spc="-150" dirty="0">
              <a:solidFill>
                <a:prstClr val="black"/>
              </a:solidFill>
              <a:latin typeface="Calibri Light" panose="020F0302020204030204"/>
              <a:ea typeface="Tahoma" panose="020B0604030504040204" pitchFamily="34" charset="0"/>
              <a:cs typeface="Tahoma" panose="020B0604030504040204" pitchFamily="34" charset="0"/>
            </a:endParaRPr>
          </a:p>
        </p:txBody>
      </p:sp>
      <p:sp>
        <p:nvSpPr>
          <p:cNvPr id="6" name="CuadroTexto 5">
            <a:extLst>
              <a:ext uri="{FF2B5EF4-FFF2-40B4-BE49-F238E27FC236}">
                <a16:creationId xmlns:a16="http://schemas.microsoft.com/office/drawing/2014/main" id="{2F93D046-13B6-A431-F6B7-F1751CE0719B}"/>
              </a:ext>
            </a:extLst>
          </p:cNvPr>
          <p:cNvSpPr txBox="1"/>
          <p:nvPr/>
        </p:nvSpPr>
        <p:spPr>
          <a:xfrm>
            <a:off x="542629" y="1869768"/>
            <a:ext cx="3239610" cy="1754326"/>
          </a:xfrm>
          <a:prstGeom prst="rect">
            <a:avLst/>
          </a:prstGeom>
          <a:noFill/>
        </p:spPr>
        <p:txBody>
          <a:bodyPr wrap="square" rtlCol="0">
            <a:spAutoFit/>
          </a:bodyPr>
          <a:lstStyle/>
          <a:p>
            <a:pPr marL="342900" indent="-342900">
              <a:buFontTx/>
              <a:buAutoNum type="arabicPeriod"/>
            </a:pPr>
            <a:r>
              <a:rPr lang="es-ES" b="1">
                <a:solidFill>
                  <a:prstClr val="black"/>
                </a:solidFill>
              </a:rPr>
              <a:t>Conocer el interior es importante para</a:t>
            </a:r>
            <a:r>
              <a:rPr lang="en-GB" b="1">
                <a:solidFill>
                  <a:prstClr val="black"/>
                </a:solidFill>
              </a:rPr>
              <a:t>:</a:t>
            </a:r>
            <a:endParaRPr lang="en-GB" dirty="0">
              <a:solidFill>
                <a:prstClr val="black"/>
              </a:solidFill>
            </a:endParaRPr>
          </a:p>
          <a:p>
            <a:pPr marL="271463" indent="-271463"/>
            <a:r>
              <a:rPr lang="en-GB" dirty="0">
                <a:solidFill>
                  <a:prstClr val="black"/>
                </a:solidFill>
              </a:rPr>
              <a:t>a</a:t>
            </a:r>
            <a:r>
              <a:rPr lang="en-GB">
                <a:solidFill>
                  <a:prstClr val="black"/>
                </a:solidFill>
              </a:rPr>
              <a:t>.- </a:t>
            </a:r>
            <a:r>
              <a:rPr lang="es-ES">
                <a:solidFill>
                  <a:prstClr val="black"/>
                </a:solidFill>
              </a:rPr>
              <a:t>Combatir la ansiedad, el estrés y la depresión.</a:t>
            </a:r>
            <a:endParaRPr lang="en-GB" dirty="0"/>
          </a:p>
          <a:p>
            <a:pPr marL="271463" indent="-271463"/>
            <a:r>
              <a:rPr lang="en-GB" dirty="0"/>
              <a:t>b</a:t>
            </a:r>
            <a:r>
              <a:rPr lang="en-GB"/>
              <a:t>.- </a:t>
            </a:r>
            <a:r>
              <a:rPr lang="es-ES"/>
              <a:t>Combatir mejor los retos.</a:t>
            </a:r>
            <a:endParaRPr lang="en-GB" dirty="0"/>
          </a:p>
          <a:p>
            <a:pPr marL="271463" indent="-271463"/>
            <a:r>
              <a:rPr lang="en-GB" b="1" dirty="0"/>
              <a:t>c</a:t>
            </a:r>
            <a:r>
              <a:rPr lang="en-GB" b="1"/>
              <a:t>.- </a:t>
            </a:r>
            <a:r>
              <a:rPr lang="es-ES" b="1"/>
              <a:t>Todas las anteriores.</a:t>
            </a:r>
            <a:endParaRPr lang="en-GB" b="1" dirty="0"/>
          </a:p>
        </p:txBody>
      </p:sp>
      <p:sp>
        <p:nvSpPr>
          <p:cNvPr id="7" name="CuadroTexto 6">
            <a:extLst>
              <a:ext uri="{FF2B5EF4-FFF2-40B4-BE49-F238E27FC236}">
                <a16:creationId xmlns:a16="http://schemas.microsoft.com/office/drawing/2014/main" id="{DCBB8D56-9B34-66DA-42F2-9AEEF77103E8}"/>
              </a:ext>
            </a:extLst>
          </p:cNvPr>
          <p:cNvSpPr txBox="1"/>
          <p:nvPr/>
        </p:nvSpPr>
        <p:spPr>
          <a:xfrm>
            <a:off x="4309811" y="1859298"/>
            <a:ext cx="2991729" cy="1754326"/>
          </a:xfrm>
          <a:prstGeom prst="rect">
            <a:avLst/>
          </a:prstGeom>
          <a:noFill/>
        </p:spPr>
        <p:txBody>
          <a:bodyPr wrap="square" rtlCol="0">
            <a:spAutoFit/>
          </a:bodyPr>
          <a:lstStyle/>
          <a:p>
            <a:r>
              <a:rPr lang="es-ES" b="1" dirty="0">
                <a:solidFill>
                  <a:prstClr val="black"/>
                </a:solidFill>
              </a:rPr>
              <a:t>2</a:t>
            </a:r>
            <a:r>
              <a:rPr lang="es-ES" b="1">
                <a:solidFill>
                  <a:prstClr val="black"/>
                </a:solidFill>
              </a:rPr>
              <a:t>. Ser consciente de uno mismo ayuda con:</a:t>
            </a:r>
            <a:endParaRPr lang="es-ES" dirty="0">
              <a:solidFill>
                <a:prstClr val="black"/>
              </a:solidFill>
            </a:endParaRPr>
          </a:p>
          <a:p>
            <a:r>
              <a:rPr lang="es-ES" b="1" dirty="0">
                <a:solidFill>
                  <a:prstClr val="black"/>
                </a:solidFill>
              </a:rPr>
              <a:t>a</a:t>
            </a:r>
            <a:r>
              <a:rPr lang="es-ES" b="1">
                <a:solidFill>
                  <a:prstClr val="black"/>
                </a:solidFill>
              </a:rPr>
              <a:t>.- el control de las emociones.</a:t>
            </a:r>
            <a:endParaRPr lang="hr-HR" b="1" dirty="0">
              <a:solidFill>
                <a:prstClr val="black"/>
              </a:solidFill>
            </a:endParaRPr>
          </a:p>
          <a:p>
            <a:pPr marL="271463" indent="-271463"/>
            <a:r>
              <a:rPr lang="es-ES" dirty="0">
                <a:solidFill>
                  <a:prstClr val="black"/>
                </a:solidFill>
              </a:rPr>
              <a:t>b</a:t>
            </a:r>
            <a:r>
              <a:rPr lang="es-ES">
                <a:solidFill>
                  <a:prstClr val="black"/>
                </a:solidFill>
              </a:rPr>
              <a:t>.- el trastorno del sueño.</a:t>
            </a:r>
            <a:endParaRPr lang="hr-HR" dirty="0">
              <a:solidFill>
                <a:prstClr val="black"/>
              </a:solidFill>
            </a:endParaRPr>
          </a:p>
          <a:p>
            <a:pPr marL="271463" indent="-271463"/>
            <a:r>
              <a:rPr lang="es-ES" dirty="0"/>
              <a:t>c</a:t>
            </a:r>
            <a:r>
              <a:rPr lang="es-ES"/>
              <a:t>.- no ayuda en absoluto.</a:t>
            </a:r>
            <a:endParaRPr lang="es-ES" dirty="0"/>
          </a:p>
        </p:txBody>
      </p:sp>
      <p:sp>
        <p:nvSpPr>
          <p:cNvPr id="8" name="CuadroTexto 7">
            <a:extLst>
              <a:ext uri="{FF2B5EF4-FFF2-40B4-BE49-F238E27FC236}">
                <a16:creationId xmlns:a16="http://schemas.microsoft.com/office/drawing/2014/main" id="{8CFC1708-71AC-F087-74E0-130A56C9B741}"/>
              </a:ext>
            </a:extLst>
          </p:cNvPr>
          <p:cNvSpPr txBox="1"/>
          <p:nvPr/>
        </p:nvSpPr>
        <p:spPr>
          <a:xfrm>
            <a:off x="7829112" y="1859298"/>
            <a:ext cx="3592765" cy="1477328"/>
          </a:xfrm>
          <a:prstGeom prst="rect">
            <a:avLst/>
          </a:prstGeom>
          <a:noFill/>
        </p:spPr>
        <p:txBody>
          <a:bodyPr wrap="square" rtlCol="0">
            <a:spAutoFit/>
          </a:bodyPr>
          <a:lstStyle/>
          <a:p>
            <a:r>
              <a:rPr lang="es-ES" b="1" dirty="0">
                <a:solidFill>
                  <a:prstClr val="black"/>
                </a:solidFill>
              </a:rPr>
              <a:t>3</a:t>
            </a:r>
            <a:r>
              <a:rPr lang="es-ES" b="1">
                <a:solidFill>
                  <a:prstClr val="black"/>
                </a:solidFill>
              </a:rPr>
              <a:t>. Existen los siguientes tipos de autoconciencia</a:t>
            </a:r>
            <a:r>
              <a:rPr lang="hr-HR" b="1">
                <a:solidFill>
                  <a:prstClr val="black"/>
                </a:solidFill>
              </a:rPr>
              <a:t>:</a:t>
            </a:r>
            <a:endParaRPr lang="en-GB" b="1" dirty="0">
              <a:solidFill>
                <a:prstClr val="black"/>
              </a:solidFill>
            </a:endParaRPr>
          </a:p>
          <a:p>
            <a:pPr marL="271463" indent="-271463">
              <a:tabLst>
                <a:tab pos="271463" algn="l"/>
              </a:tabLst>
            </a:pPr>
            <a:r>
              <a:rPr lang="en-GB" b="1" dirty="0">
                <a:solidFill>
                  <a:prstClr val="black"/>
                </a:solidFill>
              </a:rPr>
              <a:t>a</a:t>
            </a:r>
            <a:r>
              <a:rPr lang="en-GB" b="1">
                <a:solidFill>
                  <a:prstClr val="black"/>
                </a:solidFill>
              </a:rPr>
              <a:t>.</a:t>
            </a:r>
            <a:r>
              <a:rPr lang="en-GB" b="1"/>
              <a:t>-</a:t>
            </a:r>
            <a:r>
              <a:rPr lang="hr-HR" b="1"/>
              <a:t> </a:t>
            </a:r>
            <a:r>
              <a:rPr lang="es-ES" b="1"/>
              <a:t>Interna.</a:t>
            </a:r>
            <a:endParaRPr lang="hr-HR" b="1" dirty="0"/>
          </a:p>
          <a:p>
            <a:pPr marL="271463" indent="-271463">
              <a:tabLst>
                <a:tab pos="271463" algn="l"/>
              </a:tabLst>
            </a:pPr>
            <a:r>
              <a:rPr lang="hr-HR" b="1" dirty="0"/>
              <a:t>b.</a:t>
            </a:r>
            <a:r>
              <a:rPr lang="en-GB" b="1">
                <a:solidFill>
                  <a:prstClr val="black"/>
                </a:solidFill>
              </a:rPr>
              <a:t>- </a:t>
            </a:r>
            <a:r>
              <a:rPr lang="es-ES" b="1">
                <a:solidFill>
                  <a:prstClr val="black"/>
                </a:solidFill>
              </a:rPr>
              <a:t>Externa.</a:t>
            </a:r>
            <a:endParaRPr lang="hr-HR" b="1" dirty="0"/>
          </a:p>
          <a:p>
            <a:pPr marL="271463" indent="-271463">
              <a:tabLst>
                <a:tab pos="271463" algn="l"/>
              </a:tabLst>
            </a:pPr>
            <a:r>
              <a:rPr lang="hr-HR" dirty="0">
                <a:solidFill>
                  <a:prstClr val="black"/>
                </a:solidFill>
              </a:rPr>
              <a:t>c</a:t>
            </a:r>
            <a:r>
              <a:rPr lang="hr-HR">
                <a:solidFill>
                  <a:prstClr val="black"/>
                </a:solidFill>
              </a:rPr>
              <a:t>.- </a:t>
            </a:r>
            <a:r>
              <a:rPr lang="es-ES"/>
              <a:t>Mixta.</a:t>
            </a:r>
            <a:endParaRPr lang="hr-HR" dirty="0"/>
          </a:p>
        </p:txBody>
      </p:sp>
      <p:sp>
        <p:nvSpPr>
          <p:cNvPr id="9" name="CuadroTexto 8">
            <a:extLst>
              <a:ext uri="{FF2B5EF4-FFF2-40B4-BE49-F238E27FC236}">
                <a16:creationId xmlns:a16="http://schemas.microsoft.com/office/drawing/2014/main" id="{F83D507A-6406-66B3-0BAD-63E9CDCFA0AC}"/>
              </a:ext>
            </a:extLst>
          </p:cNvPr>
          <p:cNvSpPr txBox="1"/>
          <p:nvPr/>
        </p:nvSpPr>
        <p:spPr>
          <a:xfrm>
            <a:off x="2529468" y="3977823"/>
            <a:ext cx="3139615" cy="2031325"/>
          </a:xfrm>
          <a:prstGeom prst="rect">
            <a:avLst/>
          </a:prstGeom>
          <a:noFill/>
        </p:spPr>
        <p:txBody>
          <a:bodyPr wrap="square" rtlCol="0">
            <a:spAutoFit/>
          </a:bodyPr>
          <a:lstStyle/>
          <a:p>
            <a:r>
              <a:rPr lang="en-GB" b="1" dirty="0">
                <a:solidFill>
                  <a:prstClr val="black"/>
                </a:solidFill>
              </a:rPr>
              <a:t>4</a:t>
            </a:r>
            <a:r>
              <a:rPr lang="en-GB" b="1">
                <a:solidFill>
                  <a:prstClr val="black"/>
                </a:solidFill>
              </a:rPr>
              <a:t>. </a:t>
            </a:r>
            <a:r>
              <a:rPr lang="es-ES" b="1">
                <a:solidFill>
                  <a:prstClr val="black"/>
                </a:solidFill>
              </a:rPr>
              <a:t>Las siguientes prácticas no son relevantes para el autoconocimiento</a:t>
            </a:r>
            <a:r>
              <a:rPr lang="en-GB" b="1">
                <a:solidFill>
                  <a:prstClr val="black"/>
                </a:solidFill>
              </a:rPr>
              <a:t>:</a:t>
            </a:r>
            <a:endParaRPr lang="en-GB" dirty="0">
              <a:solidFill>
                <a:prstClr val="black"/>
              </a:solidFill>
            </a:endParaRPr>
          </a:p>
          <a:p>
            <a:r>
              <a:rPr lang="en-GB" b="1" dirty="0">
                <a:solidFill>
                  <a:prstClr val="black"/>
                </a:solidFill>
              </a:rPr>
              <a:t>a</a:t>
            </a:r>
            <a:r>
              <a:rPr lang="en-GB" b="1">
                <a:solidFill>
                  <a:prstClr val="black"/>
                </a:solidFill>
              </a:rPr>
              <a:t>.- M</a:t>
            </a:r>
            <a:r>
              <a:rPr lang="hr-HR" b="1">
                <a:solidFill>
                  <a:prstClr val="black"/>
                </a:solidFill>
              </a:rPr>
              <a:t>indfulness</a:t>
            </a:r>
            <a:r>
              <a:rPr lang="es-ES" b="1">
                <a:solidFill>
                  <a:prstClr val="black"/>
                </a:solidFill>
              </a:rPr>
              <a:t> (atención plena).</a:t>
            </a:r>
            <a:endParaRPr lang="en-GB" b="1" dirty="0">
              <a:solidFill>
                <a:prstClr val="black"/>
              </a:solidFill>
            </a:endParaRPr>
          </a:p>
          <a:p>
            <a:pPr marL="271463" indent="-271463"/>
            <a:r>
              <a:rPr lang="en-GB" dirty="0">
                <a:solidFill>
                  <a:prstClr val="black"/>
                </a:solidFill>
              </a:rPr>
              <a:t>b</a:t>
            </a:r>
            <a:r>
              <a:rPr lang="en-GB">
                <a:solidFill>
                  <a:prstClr val="black"/>
                </a:solidFill>
              </a:rPr>
              <a:t>.- </a:t>
            </a:r>
            <a:r>
              <a:rPr lang="es-ES">
                <a:solidFill>
                  <a:prstClr val="black"/>
                </a:solidFill>
              </a:rPr>
              <a:t>Cocinar.</a:t>
            </a:r>
            <a:endParaRPr lang="hr-HR" dirty="0">
              <a:solidFill>
                <a:prstClr val="black"/>
              </a:solidFill>
            </a:endParaRPr>
          </a:p>
          <a:p>
            <a:r>
              <a:rPr lang="en-GB" dirty="0"/>
              <a:t>c</a:t>
            </a:r>
            <a:r>
              <a:rPr lang="en-GB"/>
              <a:t>.- </a:t>
            </a:r>
            <a:r>
              <a:rPr lang="es-ES"/>
              <a:t>Conducir.</a:t>
            </a:r>
            <a:endParaRPr lang="en-GB" dirty="0"/>
          </a:p>
        </p:txBody>
      </p:sp>
      <p:sp>
        <p:nvSpPr>
          <p:cNvPr id="11" name="CuadroTexto 10">
            <a:extLst>
              <a:ext uri="{FF2B5EF4-FFF2-40B4-BE49-F238E27FC236}">
                <a16:creationId xmlns:a16="http://schemas.microsoft.com/office/drawing/2014/main" id="{632D2207-2CA0-ECC9-396F-F61C875CA3DD}"/>
              </a:ext>
            </a:extLst>
          </p:cNvPr>
          <p:cNvSpPr txBox="1"/>
          <p:nvPr/>
        </p:nvSpPr>
        <p:spPr>
          <a:xfrm>
            <a:off x="6304682" y="3977823"/>
            <a:ext cx="3592765" cy="1477328"/>
          </a:xfrm>
          <a:prstGeom prst="rect">
            <a:avLst/>
          </a:prstGeom>
          <a:noFill/>
        </p:spPr>
        <p:txBody>
          <a:bodyPr wrap="square" rtlCol="0">
            <a:spAutoFit/>
          </a:bodyPr>
          <a:lstStyle/>
          <a:p>
            <a:r>
              <a:rPr lang="en-GB" b="1" dirty="0">
                <a:solidFill>
                  <a:prstClr val="black"/>
                </a:solidFill>
              </a:rPr>
              <a:t>5</a:t>
            </a:r>
            <a:r>
              <a:rPr lang="en-GB" b="1">
                <a:solidFill>
                  <a:prstClr val="black"/>
                </a:solidFill>
              </a:rPr>
              <a:t>. </a:t>
            </a:r>
            <a:r>
              <a:rPr lang="es-ES" b="1">
                <a:solidFill>
                  <a:prstClr val="black"/>
                </a:solidFill>
              </a:rPr>
              <a:t>El autoliderazgo y el autoconocimiento están</a:t>
            </a:r>
            <a:r>
              <a:rPr lang="hr-HR" b="1">
                <a:solidFill>
                  <a:prstClr val="black"/>
                </a:solidFill>
              </a:rPr>
              <a:t>:</a:t>
            </a:r>
            <a:endParaRPr lang="en-GB" b="1" dirty="0">
              <a:solidFill>
                <a:prstClr val="black"/>
              </a:solidFill>
            </a:endParaRPr>
          </a:p>
          <a:p>
            <a:pPr marL="271463" indent="-271463"/>
            <a:r>
              <a:rPr lang="hr-HR" b="1" dirty="0">
                <a:solidFill>
                  <a:prstClr val="black"/>
                </a:solidFill>
              </a:rPr>
              <a:t>a</a:t>
            </a:r>
            <a:r>
              <a:rPr lang="hr-HR" b="1">
                <a:solidFill>
                  <a:prstClr val="black"/>
                </a:solidFill>
              </a:rPr>
              <a:t>.- </a:t>
            </a:r>
            <a:r>
              <a:rPr lang="es-ES" b="1">
                <a:solidFill>
                  <a:prstClr val="black"/>
                </a:solidFill>
              </a:rPr>
              <a:t>Positivamente relacionados.</a:t>
            </a:r>
            <a:endParaRPr lang="hr-HR" b="1" dirty="0">
              <a:solidFill>
                <a:prstClr val="black"/>
              </a:solidFill>
            </a:endParaRPr>
          </a:p>
          <a:p>
            <a:pPr marL="271463" indent="-271463"/>
            <a:r>
              <a:rPr lang="hr-HR" dirty="0"/>
              <a:t>b</a:t>
            </a:r>
            <a:r>
              <a:rPr lang="hr-HR"/>
              <a:t>.- </a:t>
            </a:r>
            <a:r>
              <a:rPr lang="es-ES"/>
              <a:t>No relacionados.</a:t>
            </a:r>
            <a:endParaRPr lang="hr-HR" dirty="0"/>
          </a:p>
          <a:p>
            <a:pPr marL="271463" indent="-271463"/>
            <a:r>
              <a:rPr lang="hr-HR" dirty="0"/>
              <a:t>c</a:t>
            </a:r>
            <a:r>
              <a:rPr lang="en-GB"/>
              <a:t>.- </a:t>
            </a:r>
            <a:r>
              <a:rPr lang="es-ES"/>
              <a:t>Negativamente relacionados.</a:t>
            </a:r>
            <a:endParaRPr lang="en-GB" dirty="0"/>
          </a:p>
        </p:txBody>
      </p:sp>
    </p:spTree>
    <p:extLst>
      <p:ext uri="{BB962C8B-B14F-4D97-AF65-F5344CB8AC3E}">
        <p14:creationId xmlns:p14="http://schemas.microsoft.com/office/powerpoint/2010/main" val="2390359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5" y="300005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12" y="370173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5" y="4397794"/>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3" y="2957105"/>
            <a:ext cx="7091830" cy="369332"/>
          </a:xfrm>
          <a:prstGeom prst="rect">
            <a:avLst/>
          </a:prstGeom>
          <a:noFill/>
        </p:spPr>
        <p:txBody>
          <a:bodyPr wrap="square" rtlCol="0">
            <a:spAutoFit/>
          </a:bodyPr>
          <a:lstStyle/>
          <a:p>
            <a:r>
              <a:rPr lang="en-US" b="1">
                <a:solidFill>
                  <a:srgbClr val="0CA373"/>
                </a:solidFill>
              </a:rPr>
              <a:t>Explicar los conceptos de autoliderazgo y autoconocimiento.</a:t>
            </a:r>
            <a:endParaRPr lang="en-US" b="1" dirty="0">
              <a:solidFill>
                <a:srgbClr val="0CA373"/>
              </a:solidFill>
            </a:endParaRPr>
          </a:p>
        </p:txBody>
      </p:sp>
      <p:sp>
        <p:nvSpPr>
          <p:cNvPr id="12" name="CuadroTexto 11"/>
          <p:cNvSpPr txBox="1"/>
          <p:nvPr/>
        </p:nvSpPr>
        <p:spPr>
          <a:xfrm>
            <a:off x="1615183" y="3553579"/>
            <a:ext cx="6613392" cy="646331"/>
          </a:xfrm>
          <a:prstGeom prst="rect">
            <a:avLst/>
          </a:prstGeom>
          <a:noFill/>
        </p:spPr>
        <p:txBody>
          <a:bodyPr wrap="square" rtlCol="0">
            <a:spAutoFit/>
          </a:bodyPr>
          <a:lstStyle/>
          <a:p>
            <a:r>
              <a:rPr lang="en-US" b="1">
                <a:solidFill>
                  <a:srgbClr val="0CA373"/>
                </a:solidFill>
              </a:rPr>
              <a:t>Discutir los beneficios de aumentar el autoliderazgo y el autoconocimiento en los negocios y en las crisis.</a:t>
            </a:r>
            <a:endParaRPr lang="en-US" b="1" dirty="0">
              <a:solidFill>
                <a:srgbClr val="0CA373"/>
              </a:solidFill>
            </a:endParaRPr>
          </a:p>
        </p:txBody>
      </p:sp>
      <p:sp>
        <p:nvSpPr>
          <p:cNvPr id="13" name="CuadroTexto 12"/>
          <p:cNvSpPr txBox="1"/>
          <p:nvPr/>
        </p:nvSpPr>
        <p:spPr>
          <a:xfrm>
            <a:off x="1615183" y="4397794"/>
            <a:ext cx="7208651" cy="369332"/>
          </a:xfrm>
          <a:prstGeom prst="rect">
            <a:avLst/>
          </a:prstGeom>
          <a:noFill/>
        </p:spPr>
        <p:txBody>
          <a:bodyPr wrap="square" rtlCol="0">
            <a:spAutoFit/>
          </a:bodyPr>
          <a:lstStyle/>
          <a:p>
            <a:r>
              <a:rPr lang="es-ES" b="1">
                <a:solidFill>
                  <a:srgbClr val="0CA373"/>
                </a:solidFill>
              </a:rPr>
              <a:t>Identificar formas de desarrollar el autoliderazgo y el autoconocimiento.</a:t>
            </a:r>
            <a:endParaRPr lang="en-US" b="1" dirty="0">
              <a:solidFill>
                <a:srgbClr val="0CA373"/>
              </a:solidFill>
            </a:endParaRPr>
          </a:p>
        </p:txBody>
      </p:sp>
      <p:sp>
        <p:nvSpPr>
          <p:cNvPr id="17" name="object 2"/>
          <p:cNvSpPr txBox="1">
            <a:spLocks/>
          </p:cNvSpPr>
          <p:nvPr/>
        </p:nvSpPr>
        <p:spPr>
          <a:xfrm>
            <a:off x="787793" y="1111230"/>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OBJETIVOS</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en-GB" sz="2000">
                <a:latin typeface="Calibri" panose="020F0502020204030204" pitchFamily="34" charset="0"/>
                <a:ea typeface="Calibri" panose="020F0502020204030204" pitchFamily="34" charset="0"/>
                <a:cs typeface="Times New Roman" panose="02020603050405020304" pitchFamily="18" charset="0"/>
              </a:rPr>
              <a:t>Al finalizar este módulo serás capaz de:</a:t>
            </a:r>
            <a:endParaRPr lang="en-GB" sz="20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07012" y="2186324"/>
            <a:ext cx="3316665" cy="34264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469346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UNIDAD </a:t>
            </a:r>
            <a:r>
              <a:rPr lang="es-ES" sz="4800" kern="0" spc="-150" dirty="0">
                <a:solidFill>
                  <a:schemeClr val="tx1"/>
                </a:solidFill>
                <a:latin typeface="+mj-lt"/>
                <a:ea typeface="Tahoma" panose="020B0604030504040204" pitchFamily="34" charset="0"/>
                <a:cs typeface="Tahoma" panose="020B0604030504040204" pitchFamily="34" charset="0"/>
              </a:rPr>
              <a:t>2: </a:t>
            </a:r>
            <a:r>
              <a:rPr lang="en-GB" sz="4800" kern="0" spc="-150" dirty="0">
                <a:solidFill>
                  <a:schemeClr val="tx1"/>
                </a:solidFill>
                <a:latin typeface="+mj-lt"/>
                <a:ea typeface="Tahoma" panose="020B0604030504040204" pitchFamily="34" charset="0"/>
                <a:cs typeface="Tahoma" panose="020B0604030504040204" pitchFamily="34" charset="0"/>
              </a:rPr>
              <a:t>Self Leadership and Self Awareness</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352661"/>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FUENTES</a:t>
            </a:r>
            <a:endParaRPr lang="en-GB" sz="2200" dirty="0">
              <a:latin typeface="+mj-lt"/>
              <a:cs typeface="Tahoma"/>
            </a:endParaRPr>
          </a:p>
        </p:txBody>
      </p:sp>
      <p:sp>
        <p:nvSpPr>
          <p:cNvPr id="4" name="Rectángulo 3"/>
          <p:cNvSpPr/>
          <p:nvPr/>
        </p:nvSpPr>
        <p:spPr>
          <a:xfrm>
            <a:off x="377556" y="2416147"/>
            <a:ext cx="11459453" cy="3693319"/>
          </a:xfrm>
          <a:prstGeom prst="rect">
            <a:avLst/>
          </a:prstGeom>
        </p:spPr>
        <p:txBody>
          <a:bodyPr wrap="square">
            <a:spAutoFit/>
          </a:bodyPr>
          <a:lstStyle/>
          <a:p>
            <a:pPr marL="342900" indent="-342900" algn="just">
              <a:buFont typeface="Symbol" panose="05050102010706020507" pitchFamily="18" charset="2"/>
              <a:buChar char=""/>
            </a:pPr>
            <a:r>
              <a:rPr lang="en-GB" dirty="0"/>
              <a:t>Du Plessis, M. (2019). Positive self-leadership: A framework for professional leadership development. In L. E. Van Zyl &amp; S. Rothman, Sr. (Eds.), </a:t>
            </a:r>
            <a:r>
              <a:rPr lang="en-GB" i="1" dirty="0"/>
              <a:t>Theoretical approaches to multi-cultural positive psychological interventions</a:t>
            </a:r>
            <a:r>
              <a:rPr lang="en-GB" dirty="0"/>
              <a:t> (p. 450). Springer International Publishing.</a:t>
            </a:r>
          </a:p>
          <a:p>
            <a:pPr marL="342900" indent="-342900" algn="just">
              <a:buFont typeface="Symbol" panose="05050102010706020507" pitchFamily="18" charset="2"/>
              <a:buChar char=""/>
            </a:pPr>
            <a:r>
              <a:rPr lang="en-GB" dirty="0">
                <a:hlinkClick r:id="rId2"/>
              </a:rPr>
              <a:t>https://pooja.coach/self-awareness/whats-self-awareness-how-does-it-lead-to-success/</a:t>
            </a:r>
            <a:endParaRPr lang="en-GB" dirty="0"/>
          </a:p>
          <a:p>
            <a:pPr marL="342900" indent="-342900" algn="just">
              <a:buFont typeface="Symbol" panose="05050102010706020507" pitchFamily="18" charset="2"/>
              <a:buChar char=""/>
            </a:pPr>
            <a:r>
              <a:rPr lang="en-GB" dirty="0"/>
              <a:t>Duval, S. and </a:t>
            </a:r>
            <a:r>
              <a:rPr lang="en-GB" dirty="0" err="1"/>
              <a:t>Wicklund</a:t>
            </a:r>
            <a:r>
              <a:rPr lang="en-GB" dirty="0"/>
              <a:t>, R.A. (1972). A theory of objective self-awareness. Academic Press</a:t>
            </a:r>
          </a:p>
          <a:p>
            <a:pPr marL="342900" indent="-342900" algn="just">
              <a:buFont typeface="Symbol" panose="05050102010706020507" pitchFamily="18" charset="2"/>
              <a:buChar char=""/>
            </a:pPr>
            <a:r>
              <a:rPr lang="en-GB" dirty="0" err="1"/>
              <a:t>Eurich</a:t>
            </a:r>
            <a:r>
              <a:rPr lang="en-GB" dirty="0"/>
              <a:t>, T. (2018). What Self-Awareness Really Is (and how to Cultivate It). </a:t>
            </a:r>
            <a:r>
              <a:rPr lang="en-GB" dirty="0" err="1"/>
              <a:t>Harward</a:t>
            </a:r>
            <a:r>
              <a:rPr lang="en-GB" dirty="0"/>
              <a:t> Business Review. </a:t>
            </a:r>
          </a:p>
          <a:p>
            <a:pPr marL="342900" indent="-342900" algn="just">
              <a:buFont typeface="Symbol" panose="05050102010706020507" pitchFamily="18" charset="2"/>
              <a:buChar char=""/>
            </a:pPr>
            <a:r>
              <a:rPr lang="en-GB" dirty="0"/>
              <a:t>Betz, M. (2021). Why self-awareness is the key skill for growth, health, and happiness. </a:t>
            </a:r>
            <a:r>
              <a:rPr lang="en-GB" dirty="0" err="1"/>
              <a:t>betterup.com</a:t>
            </a:r>
            <a:r>
              <a:rPr lang="en-GB" dirty="0"/>
              <a:t> </a:t>
            </a:r>
          </a:p>
          <a:p>
            <a:pPr marL="342900" indent="-342900" algn="just">
              <a:buFont typeface="Symbol" panose="05050102010706020507" pitchFamily="18" charset="2"/>
              <a:buChar char=""/>
            </a:pPr>
            <a:r>
              <a:rPr lang="en-GB" dirty="0">
                <a:hlinkClick r:id="rId3"/>
              </a:rPr>
              <a:t>https://myquestionlife.com/examples-of-self-awareness-in-everyday-life/</a:t>
            </a:r>
            <a:endParaRPr lang="en-GB" dirty="0"/>
          </a:p>
          <a:p>
            <a:pPr marL="342900" indent="-342900" algn="just">
              <a:buFont typeface="Symbol" panose="05050102010706020507" pitchFamily="18" charset="2"/>
              <a:buChar char=""/>
            </a:pPr>
            <a:r>
              <a:rPr lang="en-GB" dirty="0">
                <a:hlinkClick r:id="rId4"/>
              </a:rPr>
              <a:t>https://www.businessnewsdaily.com/6097-self-awareness-in-leadership.html</a:t>
            </a:r>
            <a:endParaRPr lang="en-GB" dirty="0"/>
          </a:p>
          <a:p>
            <a:pPr marL="342900" indent="-342900" algn="just">
              <a:buFont typeface="Symbol" panose="05050102010706020507" pitchFamily="18" charset="2"/>
              <a:buChar char=""/>
            </a:pPr>
            <a:r>
              <a:rPr lang="en-GB" dirty="0">
                <a:hlinkClick r:id="rId5"/>
              </a:rPr>
              <a:t>https://www.selfawareness.org.uk/news/understanding-the-johari-window-model</a:t>
            </a:r>
            <a:endParaRPr lang="en-GB" dirty="0"/>
          </a:p>
          <a:p>
            <a:pPr marL="342900" indent="-342900" algn="just">
              <a:buFont typeface="Symbol" panose="05050102010706020507" pitchFamily="18" charset="2"/>
              <a:buChar char=""/>
            </a:pPr>
            <a:r>
              <a:rPr lang="en-GB" dirty="0">
                <a:hlinkClick r:id="rId6"/>
              </a:rPr>
              <a:t>https://warwick.ac.uk/services/wss/topics/selfawareness/</a:t>
            </a:r>
            <a:r>
              <a:rPr lang="en-GB" dirty="0"/>
              <a:t> </a:t>
            </a:r>
          </a:p>
          <a:p>
            <a:pPr marL="342900" indent="-342900" algn="just">
              <a:buFont typeface="Symbol" panose="05050102010706020507" pitchFamily="18" charset="2"/>
              <a:buChar char=""/>
            </a:pPr>
            <a:r>
              <a:rPr lang="en-GB" dirty="0">
                <a:hlinkClick r:id="rId7"/>
              </a:rPr>
              <a:t>https://medium.com/@dzigarmi/the-importance-of-self-leadership-and-how-to-leverage-it-to-improve-organizational-leadership-f32ffb64938c</a:t>
            </a:r>
            <a:endParaRPr lang="en-GB" dirty="0"/>
          </a:p>
        </p:txBody>
      </p:sp>
    </p:spTree>
    <p:extLst>
      <p:ext uri="{BB962C8B-B14F-4D97-AF65-F5344CB8AC3E}">
        <p14:creationId xmlns:p14="http://schemas.microsoft.com/office/powerpoint/2010/main" val="18317552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503432" y="2555785"/>
            <a:ext cx="7185135" cy="1569660"/>
          </a:xfrm>
          <a:prstGeom prst="rect">
            <a:avLst/>
          </a:prstGeom>
          <a:noFill/>
        </p:spPr>
        <p:txBody>
          <a:bodyPr wrap="square">
            <a:spAutoFit/>
          </a:bodyPr>
          <a:lstStyle/>
          <a:p>
            <a:pPr algn="ctr"/>
            <a:r>
              <a:rPr lang="en-GB" sz="9600" b="1" spc="95">
                <a:solidFill>
                  <a:schemeClr val="bg1"/>
                </a:solidFill>
                <a:latin typeface="Roboto"/>
                <a:cs typeface="Roboto"/>
              </a:rPr>
              <a:t>¡Gracias</a:t>
            </a:r>
            <a:r>
              <a:rPr lang="es-ES" sz="9600" b="1" spc="-5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2812820" y="3492801"/>
            <a:ext cx="5711070" cy="1682897"/>
          </a:xfrm>
          <a:prstGeom prst="rect">
            <a:avLst/>
          </a:prstGeom>
          <a:noFill/>
        </p:spPr>
        <p:txBody>
          <a:bodyPr wrap="square" rtlCol="0">
            <a:spAutoFit/>
          </a:bodyPr>
          <a:lstStyle/>
          <a:p>
            <a:pPr marL="457200" indent="-457200">
              <a:lnSpc>
                <a:spcPts val="2500"/>
              </a:lnSpc>
              <a:buFont typeface="+mj-lt"/>
              <a:buAutoNum type="arabicPeriod"/>
            </a:pPr>
            <a:r>
              <a:rPr lang="es-ES" sz="2000">
                <a:solidFill>
                  <a:prstClr val="black"/>
                </a:solidFill>
                <a:ea typeface="Lato Light" panose="020F0502020204030203" pitchFamily="34" charset="0"/>
                <a:cs typeface="Abhaya Libre" panose="02000603000000000000" pitchFamily="2" charset="77"/>
              </a:rPr>
              <a:t>La importancia de conocer tu interior.</a:t>
            </a:r>
            <a:endParaRPr lang="en-GB" sz="2000" dirty="0">
              <a:solidFill>
                <a:prstClr val="black"/>
              </a:solidFill>
              <a:ea typeface="Lato Light" panose="020F0502020204030203" pitchFamily="34" charset="0"/>
              <a:cs typeface="Abhaya Libre" panose="02000603000000000000" pitchFamily="2" charset="77"/>
            </a:endParaRPr>
          </a:p>
          <a:p>
            <a:pPr marL="457200" indent="-457200">
              <a:lnSpc>
                <a:spcPts val="2500"/>
              </a:lnSpc>
              <a:buFont typeface="+mj-lt"/>
              <a:buAutoNum type="arabicPeriod"/>
            </a:pPr>
            <a:r>
              <a:rPr lang="es-ES" sz="2000">
                <a:solidFill>
                  <a:prstClr val="black"/>
                </a:solidFill>
                <a:ea typeface="Lato Light" panose="020F0502020204030203" pitchFamily="34" charset="0"/>
                <a:cs typeface="Abhaya Libre" panose="02000603000000000000" pitchFamily="2" charset="77"/>
              </a:rPr>
              <a:t>Qué (no) es el autoliderazgo y el autoconocimiento.</a:t>
            </a:r>
            <a:endParaRPr lang="en-GB" sz="2000" dirty="0">
              <a:solidFill>
                <a:prstClr val="black"/>
              </a:solidFill>
              <a:ea typeface="Lato Light" panose="020F0502020204030203" pitchFamily="34" charset="0"/>
              <a:cs typeface="Abhaya Libre" panose="02000603000000000000" pitchFamily="2" charset="77"/>
            </a:endParaRPr>
          </a:p>
          <a:p>
            <a:pPr marL="457200" indent="-457200">
              <a:lnSpc>
                <a:spcPts val="2500"/>
              </a:lnSpc>
              <a:buFont typeface="+mj-lt"/>
              <a:buAutoNum type="arabicPeriod"/>
            </a:pPr>
            <a:r>
              <a:rPr lang="es-ES" sz="2000">
                <a:solidFill>
                  <a:prstClr val="black"/>
                </a:solidFill>
                <a:ea typeface="Lato Light" panose="020F0502020204030203" pitchFamily="34" charset="0"/>
                <a:cs typeface="Abhaya Libre" panose="02000603000000000000" pitchFamily="2" charset="77"/>
              </a:rPr>
              <a:t>Cultivar el autoconocimiento.</a:t>
            </a:r>
            <a:endParaRPr lang="en-GB" sz="2000" dirty="0">
              <a:solidFill>
                <a:prstClr val="black"/>
              </a:solidFill>
              <a:ea typeface="Lato Light" panose="020F0502020204030203" pitchFamily="34" charset="0"/>
              <a:cs typeface="Abhaya Libre" panose="02000603000000000000" pitchFamily="2" charset="77"/>
            </a:endParaRPr>
          </a:p>
          <a:p>
            <a:pPr marL="457200" indent="-457200">
              <a:lnSpc>
                <a:spcPts val="2500"/>
              </a:lnSpc>
              <a:buFont typeface="+mj-lt"/>
              <a:buAutoNum type="arabicPeriod"/>
            </a:pPr>
            <a:r>
              <a:rPr lang="es-ES" sz="2000">
                <a:solidFill>
                  <a:prstClr val="black"/>
                </a:solidFill>
                <a:ea typeface="Lato Light" panose="020F0502020204030203" pitchFamily="34" charset="0"/>
                <a:cs typeface="Abhaya Libre" panose="02000603000000000000" pitchFamily="2" charset="77"/>
              </a:rPr>
              <a:t>Cultivar el autoliderazgo.</a:t>
            </a:r>
            <a:endParaRPr lang="en-GB" sz="2000" dirty="0">
              <a:solidFill>
                <a:prstClr val="black"/>
              </a:solidFill>
              <a:ea typeface="Lato Light" panose="020F0502020204030203" pitchFamily="34" charset="0"/>
              <a:cs typeface="Abhaya Libre" panose="02000603000000000000" pitchFamily="2" charset="77"/>
            </a:endParaRPr>
          </a:p>
        </p:txBody>
      </p:sp>
      <p:sp>
        <p:nvSpPr>
          <p:cNvPr id="32" name="TextBox 31"/>
          <p:cNvSpPr txBox="1"/>
          <p:nvPr/>
        </p:nvSpPr>
        <p:spPr>
          <a:xfrm>
            <a:off x="2479207" y="2883849"/>
            <a:ext cx="6566360" cy="461665"/>
          </a:xfrm>
          <a:prstGeom prst="rect">
            <a:avLst/>
          </a:prstGeom>
          <a:noFill/>
        </p:spPr>
        <p:txBody>
          <a:bodyPr wrap="square" rtlCol="0">
            <a:spAutoFit/>
          </a:bodyPr>
          <a:lstStyle/>
          <a:p>
            <a:r>
              <a:rPr lang="hr-HR" sz="2400">
                <a:solidFill>
                  <a:srgbClr val="0CA373"/>
                </a:solidFill>
                <a:latin typeface="Oxygen"/>
                <a:ea typeface="Nunito Bold" charset="0"/>
                <a:cs typeface="Abhaya Libre SemiBold" panose="02000603000000000000" pitchFamily="2" charset="77"/>
              </a:rPr>
              <a:t>Uni</a:t>
            </a:r>
            <a:r>
              <a:rPr lang="es-ES" sz="2400">
                <a:solidFill>
                  <a:srgbClr val="0CA373"/>
                </a:solidFill>
                <a:latin typeface="Oxygen"/>
                <a:ea typeface="Nunito Bold" charset="0"/>
                <a:cs typeface="Abhaya Libre SemiBold" panose="02000603000000000000" pitchFamily="2" charset="77"/>
              </a:rPr>
              <a:t>dad</a:t>
            </a:r>
            <a:r>
              <a:rPr lang="hr-HR" sz="2400">
                <a:solidFill>
                  <a:srgbClr val="0CA373"/>
                </a:solidFill>
                <a:latin typeface="Oxygen"/>
                <a:ea typeface="Nunito Bold" charset="0"/>
                <a:cs typeface="Abhaya Libre SemiBold" panose="02000603000000000000" pitchFamily="2" charset="77"/>
              </a:rPr>
              <a:t> </a:t>
            </a:r>
            <a:r>
              <a:rPr lang="hr-HR" sz="2400" dirty="0">
                <a:solidFill>
                  <a:srgbClr val="0CA373"/>
                </a:solidFill>
                <a:latin typeface="Oxygen"/>
                <a:ea typeface="Nunito Bold" charset="0"/>
                <a:cs typeface="Abhaya Libre SemiBold" panose="02000603000000000000" pitchFamily="2" charset="77"/>
              </a:rPr>
              <a:t>2</a:t>
            </a:r>
            <a:r>
              <a:rPr lang="hr-HR" sz="2400">
                <a:solidFill>
                  <a:srgbClr val="0CA373"/>
                </a:solidFill>
                <a:latin typeface="Oxygen"/>
                <a:ea typeface="Nunito Bold" charset="0"/>
                <a:cs typeface="Abhaya Libre SemiBold" panose="02000603000000000000" pitchFamily="2" charset="77"/>
              </a:rPr>
              <a:t>: </a:t>
            </a:r>
            <a:r>
              <a:rPr lang="es-ES" sz="2400">
                <a:solidFill>
                  <a:srgbClr val="0CA373"/>
                </a:solidFill>
                <a:latin typeface="Oxygen"/>
                <a:ea typeface="Nunito Bold" charset="0"/>
                <a:cs typeface="Abhaya Libre SemiBold" panose="02000603000000000000" pitchFamily="2" charset="77"/>
              </a:rPr>
              <a:t>Autoliderazgo y autoconocimiento</a:t>
            </a:r>
            <a:endParaRPr lang="en-GB" sz="2400" dirty="0">
              <a:solidFill>
                <a:srgbClr val="0CA373"/>
              </a:solidFill>
              <a:latin typeface="Oxygen"/>
              <a:ea typeface="Nunito Bold" charset="0"/>
              <a:cs typeface="Abhaya Libre SemiBold" panose="02000603000000000000" pitchFamily="2" charset="77"/>
            </a:endParaRPr>
          </a:p>
        </p:txBody>
      </p:sp>
      <p:sp>
        <p:nvSpPr>
          <p:cNvPr id="42" name="object 16"/>
          <p:cNvSpPr txBox="1">
            <a:spLocks/>
          </p:cNvSpPr>
          <p:nvPr/>
        </p:nvSpPr>
        <p:spPr>
          <a:xfrm>
            <a:off x="4825215" y="241409"/>
            <a:ext cx="1874345"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gn="ctr">
              <a:lnSpc>
                <a:spcPct val="100000"/>
              </a:lnSpc>
              <a:spcBef>
                <a:spcPts val="100"/>
              </a:spcBef>
            </a:pPr>
            <a:r>
              <a:rPr lang="es-ES" sz="4800" b="1" spc="-150">
                <a:solidFill>
                  <a:prstClr val="black"/>
                </a:solidFill>
              </a:rPr>
              <a:t>ÍNDICE</a:t>
            </a:r>
            <a:endParaRPr lang="es-ES" sz="4800" b="1" spc="-150" dirty="0">
              <a:solidFill>
                <a:prstClr val="black"/>
              </a:solidFill>
            </a:endParaRPr>
          </a:p>
        </p:txBody>
      </p:sp>
      <p:sp>
        <p:nvSpPr>
          <p:cNvPr id="6" name="Shape 2633">
            <a:extLst>
              <a:ext uri="{FF2B5EF4-FFF2-40B4-BE49-F238E27FC236}">
                <a16:creationId xmlns:a16="http://schemas.microsoft.com/office/drawing/2014/main" id="{0776730D-6C06-469C-8B7A-E64EC5C87016}"/>
              </a:ext>
            </a:extLst>
          </p:cNvPr>
          <p:cNvSpPr/>
          <p:nvPr/>
        </p:nvSpPr>
        <p:spPr>
          <a:xfrm>
            <a:off x="5493416" y="2047415"/>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effectLst>
                <a:outerShdw blurRad="38100" dist="12700" dir="5400000" rotWithShape="0">
                  <a:srgbClr val="000000">
                    <a:alpha val="50000"/>
                  </a:srgbClr>
                </a:outerShdw>
              </a:effectLst>
              <a:latin typeface="Oxygen" panose="02000503000000090004" pitchFamily="2" charset="77"/>
              <a:ea typeface="Gill Sans"/>
              <a:cs typeface="Abhaya Libre" panose="02000603000000000000" pitchFamily="2" charset="77"/>
              <a:sym typeface="Gill Sans"/>
            </a:endParaRPr>
          </a:p>
        </p:txBody>
      </p:sp>
    </p:spTree>
    <p:extLst>
      <p:ext uri="{BB962C8B-B14F-4D97-AF65-F5344CB8AC3E}">
        <p14:creationId xmlns:p14="http://schemas.microsoft.com/office/powerpoint/2010/main" val="1222116123"/>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686319"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UNIDAD </a:t>
            </a:r>
            <a:r>
              <a:rPr lang="es-ES" sz="4800" kern="0" spc="-150" dirty="0">
                <a:solidFill>
                  <a:schemeClr val="tx1"/>
                </a:solidFill>
                <a:latin typeface="+mj-lt"/>
                <a:ea typeface="Tahoma" panose="020B0604030504040204" pitchFamily="34" charset="0"/>
                <a:cs typeface="Tahoma" panose="020B0604030504040204" pitchFamily="34" charset="0"/>
              </a:rPr>
              <a:t>2</a:t>
            </a:r>
            <a:r>
              <a:rPr lang="es-ES" sz="4800" kern="0" spc="-150">
                <a:solidFill>
                  <a:schemeClr val="tx1"/>
                </a:solidFill>
                <a:latin typeface="+mj-lt"/>
                <a:ea typeface="Tahoma" panose="020B0604030504040204" pitchFamily="34" charset="0"/>
                <a:cs typeface="Tahoma" panose="020B0604030504040204" pitchFamily="34" charset="0"/>
              </a:rPr>
              <a:t>: Auto liderazgo y auto conocimiento</a:t>
            </a:r>
            <a:endParaRPr lang="en-GB"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6433147" cy="352661"/>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SECCIÓN 2.1: La importancia de conocer tu interior.</a:t>
            </a:r>
            <a:endParaRPr lang="en-GB" sz="2200" dirty="0">
              <a:latin typeface="+mj-lt"/>
              <a:cs typeface="Tahoma"/>
            </a:endParaRPr>
          </a:p>
        </p:txBody>
      </p:sp>
      <p:sp>
        <p:nvSpPr>
          <p:cNvPr id="4" name="Rectángulo 3"/>
          <p:cNvSpPr/>
          <p:nvPr/>
        </p:nvSpPr>
        <p:spPr>
          <a:xfrm>
            <a:off x="318565" y="2303926"/>
            <a:ext cx="11459453" cy="2585323"/>
          </a:xfrm>
          <a:prstGeom prst="rect">
            <a:avLst/>
          </a:prstGeom>
        </p:spPr>
        <p:txBody>
          <a:bodyPr wrap="square">
            <a:spAutoFit/>
          </a:bodyPr>
          <a:lstStyle/>
          <a:p>
            <a:pPr>
              <a:defRPr/>
            </a:pPr>
            <a:r>
              <a:rPr lang="es-ES" altLang="es-ES">
                <a:latin typeface="Calibri" panose="020F0502020204030204" pitchFamily="34" charset="0"/>
                <a:cs typeface="Calibri" panose="020F0502020204030204" pitchFamily="34" charset="0"/>
              </a:rPr>
              <a:t>El rápido entorno empresarial golpea los cimientos de nuestra vida personal y profesional.</a:t>
            </a:r>
          </a:p>
          <a:p>
            <a:pPr>
              <a:defRPr/>
            </a:pPr>
            <a:endParaRPr lang="hr-HR" altLang="es-ES" dirty="0">
              <a:latin typeface="Calibri" panose="020F0502020204030204" pitchFamily="34" charset="0"/>
              <a:cs typeface="Calibri" panose="020F0502020204030204" pitchFamily="34" charset="0"/>
            </a:endParaRPr>
          </a:p>
          <a:p>
            <a:pPr>
              <a:defRPr/>
            </a:pPr>
            <a:r>
              <a:rPr lang="es-ES" altLang="es-ES" b="1">
                <a:solidFill>
                  <a:srgbClr val="0CA373"/>
                </a:solidFill>
                <a:latin typeface="Calibri" panose="020F0502020204030204" pitchFamily="34" charset="0"/>
                <a:cs typeface="Calibri" panose="020F0502020204030204" pitchFamily="34" charset="0"/>
              </a:rPr>
              <a:t>Auto-conocimiento y auto-liderazgo</a:t>
            </a:r>
            <a:endParaRPr lang="hr-HR" altLang="es-ES" b="1" dirty="0">
              <a:solidFill>
                <a:srgbClr val="0CA373"/>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s-ES" altLang="es-ES">
                <a:latin typeface="Calibri" panose="020F0502020204030204" pitchFamily="34" charset="0"/>
                <a:cs typeface="Calibri" panose="020F0502020204030204" pitchFamily="34" charset="0"/>
              </a:rPr>
              <a:t>Creciente importancia en los debates y la literatura reciente sobre gestión.</a:t>
            </a:r>
          </a:p>
          <a:p>
            <a:pPr marL="342900" indent="-342900">
              <a:buFont typeface="Arial" panose="020B0604020202020204" pitchFamily="34" charset="0"/>
              <a:buChar char="•"/>
              <a:defRPr/>
            </a:pPr>
            <a:r>
              <a:rPr lang="es-ES" altLang="es-ES">
                <a:latin typeface="Calibri" panose="020F0502020204030204" pitchFamily="34" charset="0"/>
                <a:cs typeface="Calibri" panose="020F0502020204030204" pitchFamily="34" charset="0"/>
              </a:rPr>
              <a:t>Conocer tu interior como forma de combatir la ansiedad, el estrés y la depresión.</a:t>
            </a:r>
          </a:p>
          <a:p>
            <a:pPr marL="342900" indent="-342900">
              <a:buFont typeface="Arial" panose="020B0604020202020204" pitchFamily="34" charset="0"/>
              <a:buChar char="•"/>
              <a:defRPr/>
            </a:pPr>
            <a:r>
              <a:rPr lang="es-ES" altLang="es-ES">
                <a:latin typeface="Calibri" panose="020F0502020204030204" pitchFamily="34" charset="0"/>
                <a:cs typeface="Calibri" panose="020F0502020204030204" pitchFamily="34" charset="0"/>
              </a:rPr>
              <a:t>Conduce a una mayor satisfacción laboral, control personal, felicidad y crecimiento.</a:t>
            </a:r>
          </a:p>
          <a:p>
            <a:pPr marL="342900" indent="-342900">
              <a:buFont typeface="Arial" panose="020B0604020202020204" pitchFamily="34" charset="0"/>
              <a:buChar char="•"/>
              <a:defRPr/>
            </a:pPr>
            <a:r>
              <a:rPr lang="es-ES" altLang="es-ES">
                <a:latin typeface="Calibri" panose="020F0502020204030204" pitchFamily="34" charset="0"/>
                <a:cs typeface="Calibri" panose="020F0502020204030204" pitchFamily="34" charset="0"/>
              </a:rPr>
              <a:t>Ayuda a tomar las perspectivas de los demás.</a:t>
            </a:r>
            <a:endParaRPr lang="hr-HR"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a:p>
            <a:pPr>
              <a:defRPr/>
            </a:pPr>
            <a:r>
              <a:rPr lang="en-GB"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839134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6433147" cy="352661"/>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SECCIÓN 2.1: La importancia de conocer tu interior.</a:t>
            </a:r>
            <a:endParaRPr lang="en-GB" sz="2200" dirty="0">
              <a:latin typeface="+mj-lt"/>
              <a:cs typeface="Tahoma"/>
            </a:endParaRPr>
          </a:p>
        </p:txBody>
      </p:sp>
      <p:sp>
        <p:nvSpPr>
          <p:cNvPr id="4" name="Rectángulo 3"/>
          <p:cNvSpPr/>
          <p:nvPr/>
        </p:nvSpPr>
        <p:spPr>
          <a:xfrm>
            <a:off x="281975" y="2525263"/>
            <a:ext cx="3377026" cy="3293209"/>
          </a:xfrm>
          <a:prstGeom prst="rect">
            <a:avLst/>
          </a:prstGeom>
          <a:solidFill>
            <a:schemeClr val="bg2">
              <a:lumMod val="90000"/>
            </a:schemeClr>
          </a:solidFill>
          <a:ln>
            <a:solidFill>
              <a:schemeClr val="accent6">
                <a:lumMod val="75000"/>
              </a:schemeClr>
            </a:solidFill>
          </a:ln>
        </p:spPr>
        <p:txBody>
          <a:bodyPr wrap="square">
            <a:spAutoFit/>
          </a:bodyPr>
          <a:lstStyle/>
          <a:p>
            <a:pPr>
              <a:defRPr/>
            </a:pPr>
            <a:r>
              <a:rPr lang="es-ES" altLang="es-ES" sz="1600" b="1">
                <a:solidFill>
                  <a:srgbClr val="0CA373"/>
                </a:solidFill>
                <a:latin typeface="Calibri" panose="020F0502020204030204" pitchFamily="34" charset="0"/>
                <a:cs typeface="Calibri" panose="020F0502020204030204" pitchFamily="34" charset="0"/>
              </a:rPr>
              <a:t>Ser el</a:t>
            </a:r>
            <a:r>
              <a:rPr lang="hr-HR" altLang="es-ES" sz="1600" b="1">
                <a:solidFill>
                  <a:srgbClr val="0CA373"/>
                </a:solidFill>
                <a:latin typeface="Calibri" panose="020F0502020204030204" pitchFamily="34" charset="0"/>
                <a:cs typeface="Calibri" panose="020F0502020204030204" pitchFamily="34" charset="0"/>
              </a:rPr>
              <a:t> CEO </a:t>
            </a:r>
            <a:r>
              <a:rPr lang="es-ES" altLang="es-ES" sz="1600" b="1">
                <a:solidFill>
                  <a:srgbClr val="0CA373"/>
                </a:solidFill>
                <a:latin typeface="Calibri" panose="020F0502020204030204" pitchFamily="34" charset="0"/>
                <a:cs typeface="Calibri" panose="020F0502020204030204" pitchFamily="34" charset="0"/>
              </a:rPr>
              <a:t>de tu propia vida</a:t>
            </a:r>
            <a:r>
              <a:rPr lang="hr-HR" altLang="es-ES" sz="1600" b="1">
                <a:solidFill>
                  <a:srgbClr val="0CA373"/>
                </a:solidFill>
                <a:latin typeface="Calibri" panose="020F0502020204030204" pitchFamily="34" charset="0"/>
                <a:cs typeface="Calibri" panose="020F0502020204030204" pitchFamily="34" charset="0"/>
              </a:rPr>
              <a:t> </a:t>
            </a:r>
            <a:r>
              <a:rPr lang="hr-HR" altLang="es-ES" sz="1600" b="1" dirty="0">
                <a:solidFill>
                  <a:srgbClr val="0CA373"/>
                </a:solidFill>
                <a:latin typeface="Calibri" panose="020F0502020204030204" pitchFamily="34" charset="0"/>
                <a:cs typeface="Calibri" panose="020F0502020204030204" pitchFamily="34" charset="0"/>
              </a:rPr>
              <a:t>(Peter </a:t>
            </a:r>
            <a:r>
              <a:rPr lang="hr-HR" altLang="es-ES" sz="1600" b="1" dirty="0" err="1">
                <a:solidFill>
                  <a:srgbClr val="0CA373"/>
                </a:solidFill>
                <a:latin typeface="Calibri" panose="020F0502020204030204" pitchFamily="34" charset="0"/>
                <a:cs typeface="Calibri" panose="020F0502020204030204" pitchFamily="34" charset="0"/>
              </a:rPr>
              <a:t>Drucker</a:t>
            </a:r>
            <a:r>
              <a:rPr lang="hr-HR" altLang="es-ES" sz="1600" b="1" dirty="0">
                <a:solidFill>
                  <a:srgbClr val="0CA373"/>
                </a:solidFill>
                <a:latin typeface="Calibri" panose="020F0502020204030204" pitchFamily="34" charset="0"/>
                <a:cs typeface="Calibri" panose="020F0502020204030204" pitchFamily="34" charset="0"/>
              </a:rPr>
              <a:t>, 2010)</a:t>
            </a:r>
          </a:p>
          <a:p>
            <a:pPr marL="342900" indent="-342900">
              <a:buFont typeface="Arial" panose="020B0604020202020204" pitchFamily="34" charset="0"/>
              <a:buChar char="•"/>
              <a:defRPr/>
            </a:pPr>
            <a:r>
              <a:rPr lang="es-ES" altLang="es-ES" sz="1600">
                <a:latin typeface="Calibri" panose="020F0502020204030204" pitchFamily="34" charset="0"/>
                <a:cs typeface="Calibri" panose="020F0502020204030204" pitchFamily="34" charset="0"/>
              </a:rPr>
              <a:t>El poder de influir en los resultados.</a:t>
            </a:r>
          </a:p>
          <a:p>
            <a:pPr marL="342900" indent="-342900">
              <a:buFont typeface="Arial" panose="020B0604020202020204" pitchFamily="34" charset="0"/>
              <a:buChar char="•"/>
              <a:defRPr/>
            </a:pPr>
            <a:r>
              <a:rPr lang="en-GB" altLang="es-ES" sz="1600">
                <a:latin typeface="Calibri" panose="020F0502020204030204" pitchFamily="34" charset="0"/>
                <a:cs typeface="Calibri" panose="020F0502020204030204" pitchFamily="34" charset="0"/>
              </a:rPr>
              <a:t>Mejor toma de decisiones y comunicación.</a:t>
            </a:r>
            <a:endParaRPr lang="en-GB" altLang="es-ES" sz="16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GB" altLang="es-ES" sz="1600">
                <a:latin typeface="Calibri" panose="020F0502020204030204" pitchFamily="34" charset="0"/>
                <a:cs typeface="Calibri" panose="020F0502020204030204" pitchFamily="34" charset="0"/>
              </a:rPr>
              <a:t>Comprender las cosas desde múltiples perspectivas.</a:t>
            </a:r>
            <a:endParaRPr lang="en-GB" altLang="es-ES" sz="16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s-ES" altLang="es-ES" sz="1600">
                <a:latin typeface="Calibri" panose="020F0502020204030204" pitchFamily="34" charset="0"/>
                <a:cs typeface="Calibri" panose="020F0502020204030204" pitchFamily="34" charset="0"/>
              </a:rPr>
              <a:t>Liberarse de suposiciones y prejuicios.</a:t>
            </a:r>
          </a:p>
          <a:p>
            <a:pPr marL="342900" indent="-342900">
              <a:buFont typeface="Arial" panose="020B0604020202020204" pitchFamily="34" charset="0"/>
              <a:buChar char="•"/>
              <a:defRPr/>
            </a:pPr>
            <a:r>
              <a:rPr lang="en-GB" altLang="es-ES" sz="1600">
                <a:latin typeface="Calibri" panose="020F0502020204030204" pitchFamily="34" charset="0"/>
                <a:cs typeface="Calibri" panose="020F0502020204030204" pitchFamily="34" charset="0"/>
              </a:rPr>
              <a:t>Mantener las emociones bajo control.</a:t>
            </a:r>
            <a:endParaRPr lang="en-GB" altLang="es-ES" sz="16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GB" altLang="es-ES" sz="1600">
                <a:latin typeface="Calibri" panose="020F0502020204030204" pitchFamily="34" charset="0"/>
                <a:cs typeface="Calibri" panose="020F0502020204030204" pitchFamily="34" charset="0"/>
              </a:rPr>
              <a:t>Menor estrés y mayor felicidad.</a:t>
            </a:r>
            <a:endParaRPr lang="en-GB" altLang="es-ES"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7D551A70-9913-8E82-86BC-CC91EBB11477}"/>
              </a:ext>
            </a:extLst>
          </p:cNvPr>
          <p:cNvSpPr txBox="1"/>
          <p:nvPr/>
        </p:nvSpPr>
        <p:spPr>
          <a:xfrm>
            <a:off x="8139924" y="3763508"/>
            <a:ext cx="3871966" cy="2339102"/>
          </a:xfrm>
          <a:prstGeom prst="rect">
            <a:avLst/>
          </a:prstGeom>
          <a:solidFill>
            <a:schemeClr val="bg2">
              <a:lumMod val="90000"/>
            </a:schemeClr>
          </a:solidFill>
          <a:ln>
            <a:solidFill>
              <a:schemeClr val="accent6">
                <a:lumMod val="75000"/>
              </a:schemeClr>
            </a:solidFill>
          </a:ln>
        </p:spPr>
        <p:txBody>
          <a:bodyPr wrap="square" rtlCol="0">
            <a:spAutoFit/>
          </a:bodyPr>
          <a:lstStyle/>
          <a:p>
            <a:r>
              <a:rPr lang="es-ES" sz="1600" b="1">
                <a:solidFill>
                  <a:srgbClr val="0CA373"/>
                </a:solidFill>
              </a:rPr>
              <a:t>¿Por qué importa en tiempos de choques externos</a:t>
            </a:r>
            <a:r>
              <a:rPr lang="hr-HR" sz="1600" b="1">
                <a:solidFill>
                  <a:srgbClr val="0CA373"/>
                </a:solidFill>
              </a:rPr>
              <a:t> (</a:t>
            </a:r>
            <a:r>
              <a:rPr lang="es-ES" sz="1600" b="1">
                <a:solidFill>
                  <a:srgbClr val="0CA373"/>
                </a:solidFill>
              </a:rPr>
              <a:t>p. ej</a:t>
            </a:r>
            <a:r>
              <a:rPr lang="hr-HR" sz="1600" b="1">
                <a:solidFill>
                  <a:srgbClr val="0CA373"/>
                </a:solidFill>
              </a:rPr>
              <a:t>.</a:t>
            </a:r>
            <a:r>
              <a:rPr lang="es-ES" sz="1600" b="1">
                <a:solidFill>
                  <a:srgbClr val="0CA373"/>
                </a:solidFill>
              </a:rPr>
              <a:t>,</a:t>
            </a:r>
            <a:r>
              <a:rPr lang="hr-HR" sz="1600" b="1">
                <a:solidFill>
                  <a:srgbClr val="0CA373"/>
                </a:solidFill>
              </a:rPr>
              <a:t> </a:t>
            </a:r>
            <a:r>
              <a:rPr lang="hr-HR" sz="1600" b="1" dirty="0" err="1">
                <a:solidFill>
                  <a:srgbClr val="0CA373"/>
                </a:solidFill>
              </a:rPr>
              <a:t>Covid</a:t>
            </a:r>
            <a:r>
              <a:rPr lang="hr-HR" sz="1600" b="1" dirty="0">
                <a:solidFill>
                  <a:srgbClr val="0CA373"/>
                </a:solidFill>
              </a:rPr>
              <a:t>)?</a:t>
            </a:r>
          </a:p>
          <a:p>
            <a:endParaRPr lang="hr-HR" sz="1600" dirty="0"/>
          </a:p>
          <a:p>
            <a:pPr marL="285750" indent="-285750">
              <a:buFont typeface="Arial" panose="020B0604020202020204" pitchFamily="34" charset="0"/>
              <a:buChar char="•"/>
            </a:pPr>
            <a:r>
              <a:rPr lang="en-GB" sz="1400"/>
              <a:t>Adaptación a las condiciones cambiantes de la vida laboral</a:t>
            </a:r>
            <a:endParaRPr lang="en-GB" sz="1400" dirty="0"/>
          </a:p>
          <a:p>
            <a:pPr marL="285750" indent="-285750">
              <a:buFont typeface="Arial" panose="020B0604020202020204" pitchFamily="34" charset="0"/>
              <a:buChar char="•"/>
            </a:pPr>
            <a:r>
              <a:rPr lang="en-GB" sz="1400"/>
              <a:t>Reevaluación de las prioridades.</a:t>
            </a:r>
          </a:p>
          <a:p>
            <a:pPr marL="285750" indent="-285750">
              <a:buFont typeface="Arial" panose="020B0604020202020204" pitchFamily="34" charset="0"/>
              <a:buChar char="•"/>
            </a:pPr>
            <a:r>
              <a:rPr lang="es-ES" sz="1400"/>
              <a:t>Afrontar el estrés, la ansiedad, el aislamiento y la incertidumbre.</a:t>
            </a:r>
          </a:p>
          <a:p>
            <a:pPr marL="285750" indent="-285750">
              <a:buFont typeface="Arial" panose="020B0604020202020204" pitchFamily="34" charset="0"/>
              <a:buChar char="•"/>
            </a:pPr>
            <a:r>
              <a:rPr lang="en-GB" sz="1400"/>
              <a:t>Ajustarse a las nuevas formas de hacer negocios.</a:t>
            </a:r>
            <a:endParaRPr lang="en-GB" sz="1400" dirty="0"/>
          </a:p>
        </p:txBody>
      </p:sp>
      <p:sp>
        <p:nvSpPr>
          <p:cNvPr id="6" name="TextBox 5">
            <a:extLst>
              <a:ext uri="{FF2B5EF4-FFF2-40B4-BE49-F238E27FC236}">
                <a16:creationId xmlns:a16="http://schemas.microsoft.com/office/drawing/2014/main" id="{5B25655B-B281-322C-602F-B82C74E7F4EC}"/>
              </a:ext>
            </a:extLst>
          </p:cNvPr>
          <p:cNvSpPr txBox="1"/>
          <p:nvPr/>
        </p:nvSpPr>
        <p:spPr>
          <a:xfrm>
            <a:off x="8139924" y="2046545"/>
            <a:ext cx="3871967" cy="1692771"/>
          </a:xfrm>
          <a:prstGeom prst="rect">
            <a:avLst/>
          </a:prstGeom>
          <a:solidFill>
            <a:schemeClr val="bg2">
              <a:lumMod val="90000"/>
            </a:schemeClr>
          </a:solidFill>
          <a:ln>
            <a:solidFill>
              <a:schemeClr val="accent6">
                <a:lumMod val="75000"/>
              </a:schemeClr>
            </a:solidFill>
          </a:ln>
        </p:spPr>
        <p:txBody>
          <a:bodyPr wrap="square" rtlCol="0">
            <a:spAutoFit/>
          </a:bodyPr>
          <a:lstStyle/>
          <a:p>
            <a:r>
              <a:rPr lang="es-ES" sz="1600" b="1">
                <a:solidFill>
                  <a:srgbClr val="0CA373"/>
                </a:solidFill>
              </a:rPr>
              <a:t>Por qué importa en los negocios </a:t>
            </a:r>
            <a:r>
              <a:rPr lang="hr-HR" sz="1600" b="1">
                <a:solidFill>
                  <a:srgbClr val="0CA373"/>
                </a:solidFill>
              </a:rPr>
              <a:t>(</a:t>
            </a:r>
            <a:r>
              <a:rPr lang="es-ES" sz="1600" b="1">
                <a:solidFill>
                  <a:srgbClr val="0CA373"/>
                </a:solidFill>
              </a:rPr>
              <a:t>algunos ejemplos</a:t>
            </a:r>
            <a:r>
              <a:rPr lang="hr-HR" sz="1600" b="1">
                <a:solidFill>
                  <a:srgbClr val="0CA373"/>
                </a:solidFill>
              </a:rPr>
              <a:t>)</a:t>
            </a:r>
          </a:p>
          <a:p>
            <a:endParaRPr lang="hr-HR" sz="1600"/>
          </a:p>
          <a:p>
            <a:pPr marL="285750" indent="-285750">
              <a:buFont typeface="Arial" panose="020B0604020202020204" pitchFamily="34" charset="0"/>
              <a:buChar char="•"/>
            </a:pPr>
            <a:r>
              <a:rPr lang="es-ES" sz="1400"/>
              <a:t>Evita que los líderes parezcan arrogantes.</a:t>
            </a:r>
          </a:p>
          <a:p>
            <a:pPr marL="285750" indent="-285750">
              <a:buFont typeface="Arial" panose="020B0604020202020204" pitchFamily="34" charset="0"/>
              <a:buChar char="•"/>
            </a:pPr>
            <a:r>
              <a:rPr lang="es-ES" sz="1400"/>
              <a:t>Ayuda a dar charlas de ventas y a manejar el feedback.</a:t>
            </a:r>
          </a:p>
          <a:p>
            <a:pPr marL="285750" indent="-285750">
              <a:buFont typeface="Arial" panose="020B0604020202020204" pitchFamily="34" charset="0"/>
              <a:buChar char="•"/>
            </a:pPr>
            <a:r>
              <a:rPr lang="en-GB" sz="1400"/>
              <a:t>Mejora la experiencia de las presentaciones.</a:t>
            </a:r>
            <a:endParaRPr lang="en-GB" sz="1400" dirty="0"/>
          </a:p>
        </p:txBody>
      </p:sp>
      <p:pic>
        <p:nvPicPr>
          <p:cNvPr id="8" name="Picture 7">
            <a:extLst>
              <a:ext uri="{FF2B5EF4-FFF2-40B4-BE49-F238E27FC236}">
                <a16:creationId xmlns:a16="http://schemas.microsoft.com/office/drawing/2014/main" id="{325F73FA-2C00-0897-ABD3-C81153F6D4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69873" y="2455435"/>
            <a:ext cx="4470051" cy="3186643"/>
          </a:xfrm>
          <a:prstGeom prst="rect">
            <a:avLst/>
          </a:prstGeom>
        </p:spPr>
      </p:pic>
      <p:sp>
        <p:nvSpPr>
          <p:cNvPr id="9" name="object 2">
            <a:extLst>
              <a:ext uri="{FF2B5EF4-FFF2-40B4-BE49-F238E27FC236}">
                <a16:creationId xmlns:a16="http://schemas.microsoft.com/office/drawing/2014/main" id="{F459FEB3-8A8B-A328-C944-282F978B6B05}"/>
              </a:ext>
            </a:extLst>
          </p:cNvPr>
          <p:cNvSpPr txBox="1">
            <a:spLocks/>
          </p:cNvSpPr>
          <p:nvPr/>
        </p:nvSpPr>
        <p:spPr>
          <a:xfrm>
            <a:off x="318565" y="1022287"/>
            <a:ext cx="10686319"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UNIDAD </a:t>
            </a:r>
            <a:r>
              <a:rPr lang="es-ES" sz="4800" kern="0" spc="-150" dirty="0">
                <a:solidFill>
                  <a:schemeClr val="tx1"/>
                </a:solidFill>
                <a:latin typeface="+mj-lt"/>
                <a:ea typeface="Tahoma" panose="020B0604030504040204" pitchFamily="34" charset="0"/>
                <a:cs typeface="Tahoma" panose="020B0604030504040204" pitchFamily="34" charset="0"/>
              </a:rPr>
              <a:t>2</a:t>
            </a:r>
            <a:r>
              <a:rPr lang="es-ES" sz="4800" kern="0" spc="-150">
                <a:solidFill>
                  <a:schemeClr val="tx1"/>
                </a:solidFill>
                <a:latin typeface="+mj-lt"/>
                <a:ea typeface="Tahoma" panose="020B0604030504040204" pitchFamily="34" charset="0"/>
                <a:cs typeface="Tahoma" panose="020B0604030504040204" pitchFamily="34" charset="0"/>
              </a:rPr>
              <a:t>: Auto liderazgo y auto conocimiento</a:t>
            </a:r>
            <a:endParaRPr lang="en-GB" sz="4800" kern="0" spc="-150" dirty="0">
              <a:solidFill>
                <a:schemeClr val="tx1"/>
              </a:solidFill>
              <a:latin typeface="+mj-lt"/>
              <a:ea typeface="Tahoma" panose="020B0604030504040204" pitchFamily="34" charset="0"/>
              <a:cs typeface="Tahoma" panose="020B0604030504040204" pitchFamily="34" charset="0"/>
            </a:endParaRPr>
          </a:p>
        </p:txBody>
      </p:sp>
      <p:sp>
        <p:nvSpPr>
          <p:cNvPr id="7" name="Rectángulo 6">
            <a:extLst>
              <a:ext uri="{FF2B5EF4-FFF2-40B4-BE49-F238E27FC236}">
                <a16:creationId xmlns:a16="http://schemas.microsoft.com/office/drawing/2014/main" id="{26606606-D264-FDC1-34D6-E66CE6A43006}"/>
              </a:ext>
            </a:extLst>
          </p:cNvPr>
          <p:cNvSpPr/>
          <p:nvPr/>
        </p:nvSpPr>
        <p:spPr>
          <a:xfrm>
            <a:off x="6184378" y="2511512"/>
            <a:ext cx="1841036" cy="519397"/>
          </a:xfrm>
          <a:prstGeom prst="rect">
            <a:avLst/>
          </a:prstGeom>
          <a:solidFill>
            <a:srgbClr val="A8B4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a:solidFill>
                  <a:schemeClr val="tx1"/>
                </a:solidFill>
              </a:rPr>
              <a:t>TENIENDO</a:t>
            </a:r>
            <a:br>
              <a:rPr lang="es-ES" sz="1400" b="1">
                <a:solidFill>
                  <a:schemeClr val="tx1"/>
                </a:solidFill>
              </a:rPr>
            </a:br>
            <a:r>
              <a:rPr lang="es-ES" sz="1400" b="1">
                <a:solidFill>
                  <a:schemeClr val="tx1"/>
                </a:solidFill>
              </a:rPr>
              <a:t>AUTOCONOCIMIENTO</a:t>
            </a:r>
            <a:endParaRPr lang="en-GB" sz="1400" b="1">
              <a:solidFill>
                <a:schemeClr val="tx1"/>
              </a:solidFill>
            </a:endParaRPr>
          </a:p>
        </p:txBody>
      </p:sp>
      <p:sp>
        <p:nvSpPr>
          <p:cNvPr id="10" name="Rectángulo 9">
            <a:extLst>
              <a:ext uri="{FF2B5EF4-FFF2-40B4-BE49-F238E27FC236}">
                <a16:creationId xmlns:a16="http://schemas.microsoft.com/office/drawing/2014/main" id="{BA6CC674-ED16-3CF4-BC2E-B4E3477DE2E0}"/>
              </a:ext>
            </a:extLst>
          </p:cNvPr>
          <p:cNvSpPr/>
          <p:nvPr/>
        </p:nvSpPr>
        <p:spPr>
          <a:xfrm>
            <a:off x="4286087" y="2543222"/>
            <a:ext cx="1841036" cy="455976"/>
          </a:xfrm>
          <a:prstGeom prst="rect">
            <a:avLst/>
          </a:prstGeom>
          <a:solidFill>
            <a:srgbClr val="A8B4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a:solidFill>
                  <a:schemeClr val="tx1"/>
                </a:solidFill>
              </a:rPr>
              <a:t>FALTA DE</a:t>
            </a:r>
            <a:br>
              <a:rPr lang="es-ES" sz="1400" b="1">
                <a:solidFill>
                  <a:schemeClr val="tx1"/>
                </a:solidFill>
              </a:rPr>
            </a:br>
            <a:r>
              <a:rPr lang="es-ES" sz="1400" b="1">
                <a:solidFill>
                  <a:schemeClr val="tx1"/>
                </a:solidFill>
              </a:rPr>
              <a:t>AUTOCONOCIMIENTO</a:t>
            </a:r>
            <a:endParaRPr lang="en-GB" sz="1400" b="1">
              <a:solidFill>
                <a:schemeClr val="tx1"/>
              </a:solidFill>
            </a:endParaRPr>
          </a:p>
        </p:txBody>
      </p:sp>
      <p:sp>
        <p:nvSpPr>
          <p:cNvPr id="11" name="Rectángulo 10">
            <a:extLst>
              <a:ext uri="{FF2B5EF4-FFF2-40B4-BE49-F238E27FC236}">
                <a16:creationId xmlns:a16="http://schemas.microsoft.com/office/drawing/2014/main" id="{887ED4FA-2339-172A-9347-C2E20DEB16FA}"/>
              </a:ext>
            </a:extLst>
          </p:cNvPr>
          <p:cNvSpPr/>
          <p:nvPr/>
        </p:nvSpPr>
        <p:spPr>
          <a:xfrm rot="16200000">
            <a:off x="3629066" y="4883433"/>
            <a:ext cx="858066" cy="455976"/>
          </a:xfrm>
          <a:prstGeom prst="rect">
            <a:avLst/>
          </a:prstGeom>
          <a:solidFill>
            <a:srgbClr val="A8B4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a:solidFill>
                  <a:schemeClr val="tx1"/>
                </a:solidFill>
              </a:rPr>
              <a:t>éxito</a:t>
            </a:r>
            <a:endParaRPr lang="en-GB" sz="1400" b="1">
              <a:solidFill>
                <a:schemeClr val="tx1"/>
              </a:solidFill>
            </a:endParaRPr>
          </a:p>
        </p:txBody>
      </p:sp>
      <p:sp>
        <p:nvSpPr>
          <p:cNvPr id="12" name="Rectángulo 11">
            <a:extLst>
              <a:ext uri="{FF2B5EF4-FFF2-40B4-BE49-F238E27FC236}">
                <a16:creationId xmlns:a16="http://schemas.microsoft.com/office/drawing/2014/main" id="{4083D0E1-CBE6-D855-B0A9-BCE520CBA95B}"/>
              </a:ext>
            </a:extLst>
          </p:cNvPr>
          <p:cNvSpPr/>
          <p:nvPr/>
        </p:nvSpPr>
        <p:spPr>
          <a:xfrm rot="16200000">
            <a:off x="3629066" y="3201782"/>
            <a:ext cx="858066" cy="455976"/>
          </a:xfrm>
          <a:prstGeom prst="rect">
            <a:avLst/>
          </a:prstGeom>
          <a:solidFill>
            <a:srgbClr val="A8B4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b="1">
                <a:solidFill>
                  <a:schemeClr val="tx1"/>
                </a:solidFill>
              </a:rPr>
              <a:t>relaciones</a:t>
            </a:r>
            <a:endParaRPr lang="en-GB" sz="1400" b="1">
              <a:solidFill>
                <a:schemeClr val="tx1"/>
              </a:solidFill>
            </a:endParaRPr>
          </a:p>
        </p:txBody>
      </p:sp>
      <p:sp>
        <p:nvSpPr>
          <p:cNvPr id="13" name="Rectángulo 12">
            <a:extLst>
              <a:ext uri="{FF2B5EF4-FFF2-40B4-BE49-F238E27FC236}">
                <a16:creationId xmlns:a16="http://schemas.microsoft.com/office/drawing/2014/main" id="{12E9DE48-92B4-5B7A-1273-1D6E1F1D80D9}"/>
              </a:ext>
            </a:extLst>
          </p:cNvPr>
          <p:cNvSpPr/>
          <p:nvPr/>
        </p:nvSpPr>
        <p:spPr>
          <a:xfrm rot="16200000">
            <a:off x="3610936" y="4065634"/>
            <a:ext cx="858066" cy="455976"/>
          </a:xfrm>
          <a:prstGeom prst="rect">
            <a:avLst/>
          </a:prstGeom>
          <a:solidFill>
            <a:srgbClr val="A8B4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a:solidFill>
                  <a:schemeClr val="tx1"/>
                </a:solidFill>
              </a:rPr>
              <a:t>ánimo</a:t>
            </a:r>
            <a:endParaRPr lang="en-GB" sz="1400" b="1">
              <a:solidFill>
                <a:schemeClr val="tx1"/>
              </a:solidFill>
            </a:endParaRPr>
          </a:p>
        </p:txBody>
      </p:sp>
    </p:spTree>
    <p:extLst>
      <p:ext uri="{BB962C8B-B14F-4D97-AF65-F5344CB8AC3E}">
        <p14:creationId xmlns:p14="http://schemas.microsoft.com/office/powerpoint/2010/main" val="1775773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A86EBE48-27D9-BF8F-62C3-8F801A9B3446}"/>
              </a:ext>
            </a:extLst>
          </p:cNvPr>
          <p:cNvSpPr txBox="1"/>
          <p:nvPr/>
        </p:nvSpPr>
        <p:spPr>
          <a:xfrm>
            <a:off x="5756415" y="2226284"/>
            <a:ext cx="6117020" cy="1477328"/>
          </a:xfrm>
          <a:prstGeom prst="rect">
            <a:avLst/>
          </a:prstGeom>
          <a:solidFill>
            <a:schemeClr val="bg2">
              <a:lumMod val="90000"/>
            </a:schemeClr>
          </a:solidFill>
          <a:ln>
            <a:solidFill>
              <a:schemeClr val="accent6">
                <a:lumMod val="75000"/>
              </a:schemeClr>
            </a:solidFill>
          </a:ln>
        </p:spPr>
        <p:txBody>
          <a:bodyPr wrap="square">
            <a:spAutoFit/>
          </a:bodyPr>
          <a:lstStyle/>
          <a:p>
            <a:pPr>
              <a:defRPr/>
            </a:pPr>
            <a:r>
              <a:rPr lang="es-ES" altLang="es-ES" sz="1800" b="1">
                <a:solidFill>
                  <a:srgbClr val="0CA373"/>
                </a:solidFill>
                <a:latin typeface="Calibri" panose="020F0502020204030204" pitchFamily="34" charset="0"/>
                <a:cs typeface="Calibri" panose="020F0502020204030204" pitchFamily="34" charset="0"/>
              </a:rPr>
              <a:t>Auto-conocimiento</a:t>
            </a:r>
            <a:endParaRPr lang="hr-HR" altLang="es-ES" sz="1800" b="1" dirty="0">
              <a:solidFill>
                <a:srgbClr val="0CA373"/>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s-ES" altLang="es-ES" sz="1800" i="1">
                <a:latin typeface="Calibri" panose="020F0502020204030204" pitchFamily="34" charset="0"/>
                <a:cs typeface="Calibri" panose="020F0502020204030204" pitchFamily="34" charset="0"/>
              </a:rPr>
              <a:t>La capacidad de centrarse en uno mismo y en cómo tus acciones, pensamientos o emociones se ajustan o no a tus normas internas. Ayuda a entender cómo te perciben los demás </a:t>
            </a:r>
            <a:r>
              <a:rPr lang="en-GB" altLang="es-ES" sz="1800" i="1">
                <a:latin typeface="Calibri" panose="020F0502020204030204" pitchFamily="34" charset="0"/>
                <a:cs typeface="Calibri" panose="020F0502020204030204" pitchFamily="34" charset="0"/>
              </a:rPr>
              <a:t>(</a:t>
            </a:r>
            <a:r>
              <a:rPr lang="en-GB" altLang="es-ES" sz="1800" i="1" dirty="0">
                <a:latin typeface="Calibri" panose="020F0502020204030204" pitchFamily="34" charset="0"/>
                <a:cs typeface="Calibri" panose="020F0502020204030204" pitchFamily="34" charset="0"/>
              </a:rPr>
              <a:t>Duval and </a:t>
            </a:r>
            <a:r>
              <a:rPr lang="en-GB" altLang="es-ES" sz="1800" i="1" dirty="0" err="1">
                <a:latin typeface="Calibri" panose="020F0502020204030204" pitchFamily="34" charset="0"/>
                <a:cs typeface="Calibri" panose="020F0502020204030204" pitchFamily="34" charset="0"/>
              </a:rPr>
              <a:t>Wicklund</a:t>
            </a:r>
            <a:r>
              <a:rPr lang="en-GB" altLang="es-ES" sz="1800" i="1" dirty="0">
                <a:latin typeface="Calibri" panose="020F0502020204030204" pitchFamily="34" charset="0"/>
                <a:cs typeface="Calibri" panose="020F0502020204030204" pitchFamily="34" charset="0"/>
              </a:rPr>
              <a:t>, </a:t>
            </a:r>
            <a:r>
              <a:rPr lang="en-GB" altLang="es-ES" sz="1800" i="1">
                <a:latin typeface="Calibri" panose="020F0502020204030204" pitchFamily="34" charset="0"/>
                <a:cs typeface="Calibri" panose="020F0502020204030204" pitchFamily="34" charset="0"/>
              </a:rPr>
              <a:t>1972).</a:t>
            </a:r>
            <a:endParaRPr lang="en-GB" altLang="es-ES" sz="1800" i="1" dirty="0">
              <a:latin typeface="Calibri" panose="020F0502020204030204" pitchFamily="34" charset="0"/>
              <a:cs typeface="Calibri" panose="020F0502020204030204" pitchFamily="34" charset="0"/>
            </a:endParaRPr>
          </a:p>
        </p:txBody>
      </p:sp>
      <p:sp>
        <p:nvSpPr>
          <p:cNvPr id="8" name="object 3">
            <a:extLst>
              <a:ext uri="{FF2B5EF4-FFF2-40B4-BE49-F238E27FC236}">
                <a16:creationId xmlns:a16="http://schemas.microsoft.com/office/drawing/2014/main" id="{252B12C4-65BB-DFC0-3588-1B3735A085AE}"/>
              </a:ext>
            </a:extLst>
          </p:cNvPr>
          <p:cNvSpPr txBox="1"/>
          <p:nvPr/>
        </p:nvSpPr>
        <p:spPr>
          <a:xfrm>
            <a:off x="532978" y="1773775"/>
            <a:ext cx="8819569" cy="352661"/>
          </a:xfrm>
          <a:prstGeom prst="rect">
            <a:avLst/>
          </a:prstGeom>
        </p:spPr>
        <p:txBody>
          <a:bodyPr vert="horz" wrap="square" lIns="0" tIns="13970" rIns="0" bIns="0" rtlCol="0">
            <a:spAutoFit/>
          </a:bodyPr>
          <a:lstStyle/>
          <a:p>
            <a:pPr marL="12700">
              <a:lnSpc>
                <a:spcPct val="100000"/>
              </a:lnSpc>
              <a:spcBef>
                <a:spcPts val="110"/>
              </a:spcBef>
            </a:pPr>
            <a:r>
              <a:rPr lang="es-ES" sz="2200" spc="50">
                <a:cs typeface="Tahoma"/>
              </a:rPr>
              <a:t>SECCIÓN 2.2: Qué (no) es el autoliderazgo y el autoconocimiento.</a:t>
            </a:r>
            <a:endParaRPr lang="en-GB" sz="2200" dirty="0">
              <a:cs typeface="Tahoma"/>
            </a:endParaRPr>
          </a:p>
        </p:txBody>
      </p:sp>
      <p:sp>
        <p:nvSpPr>
          <p:cNvPr id="9" name="TextBox 8">
            <a:extLst>
              <a:ext uri="{FF2B5EF4-FFF2-40B4-BE49-F238E27FC236}">
                <a16:creationId xmlns:a16="http://schemas.microsoft.com/office/drawing/2014/main" id="{2BF19945-2C7D-B709-D98B-925B85A7B270}"/>
              </a:ext>
            </a:extLst>
          </p:cNvPr>
          <p:cNvSpPr txBox="1"/>
          <p:nvPr/>
        </p:nvSpPr>
        <p:spPr>
          <a:xfrm>
            <a:off x="5756415" y="4635384"/>
            <a:ext cx="6117020" cy="1200329"/>
          </a:xfrm>
          <a:prstGeom prst="rect">
            <a:avLst/>
          </a:prstGeom>
          <a:solidFill>
            <a:schemeClr val="bg2">
              <a:lumMod val="90000"/>
            </a:schemeClr>
          </a:solidFill>
          <a:ln>
            <a:solidFill>
              <a:schemeClr val="accent6">
                <a:lumMod val="75000"/>
              </a:schemeClr>
            </a:solidFill>
          </a:ln>
        </p:spPr>
        <p:txBody>
          <a:bodyPr wrap="square">
            <a:spAutoFit/>
          </a:bodyPr>
          <a:lstStyle/>
          <a:p>
            <a:pPr>
              <a:defRPr/>
            </a:pPr>
            <a:r>
              <a:rPr lang="es-ES" altLang="es-ES" sz="1800" b="1">
                <a:solidFill>
                  <a:srgbClr val="0CA373"/>
                </a:solidFill>
                <a:latin typeface="Calibri" panose="020F0502020204030204" pitchFamily="34" charset="0"/>
                <a:cs typeface="Calibri" panose="020F0502020204030204" pitchFamily="34" charset="0"/>
              </a:rPr>
              <a:t>Auto-liderazgo</a:t>
            </a:r>
            <a:endParaRPr lang="hr-HR" altLang="es-ES" sz="1800" b="1" dirty="0">
              <a:solidFill>
                <a:srgbClr val="0CA373"/>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s-ES" altLang="es-ES" sz="1800" i="1">
                <a:latin typeface="Calibri" panose="020F0502020204030204" pitchFamily="34" charset="0"/>
                <a:cs typeface="Calibri" panose="020F0502020204030204" pitchFamily="34" charset="0"/>
              </a:rPr>
              <a:t>La práctica de influir intencionadamente en tu pensamiento, sentimientos y acciones hacia tus objetivos </a:t>
            </a:r>
            <a:r>
              <a:rPr lang="en-GB" altLang="es-ES" sz="1800" i="1">
                <a:latin typeface="Calibri" panose="020F0502020204030204" pitchFamily="34" charset="0"/>
                <a:cs typeface="Calibri" panose="020F0502020204030204" pitchFamily="34" charset="0"/>
              </a:rPr>
              <a:t>(</a:t>
            </a:r>
            <a:r>
              <a:rPr lang="en-GB" altLang="es-ES" sz="1800" i="1" dirty="0">
                <a:latin typeface="Calibri" panose="020F0502020204030204" pitchFamily="34" charset="0"/>
                <a:cs typeface="Calibri" panose="020F0502020204030204" pitchFamily="34" charset="0"/>
              </a:rPr>
              <a:t>Bryant and Kazan, </a:t>
            </a:r>
            <a:r>
              <a:rPr lang="en-GB" altLang="es-ES" sz="1800" i="1">
                <a:latin typeface="Calibri" panose="020F0502020204030204" pitchFamily="34" charset="0"/>
                <a:cs typeface="Calibri" panose="020F0502020204030204" pitchFamily="34" charset="0"/>
              </a:rPr>
              <a:t>2012).</a:t>
            </a:r>
            <a:endParaRPr lang="en-GB" altLang="es-ES" sz="1800" i="1" dirty="0">
              <a:latin typeface="Calibri" panose="020F0502020204030204" pitchFamily="34" charset="0"/>
              <a:cs typeface="Calibri" panose="020F0502020204030204" pitchFamily="34" charset="0"/>
            </a:endParaRPr>
          </a:p>
        </p:txBody>
      </p:sp>
      <p:sp>
        <p:nvSpPr>
          <p:cNvPr id="4" name="Striped Right Arrow 3">
            <a:extLst>
              <a:ext uri="{FF2B5EF4-FFF2-40B4-BE49-F238E27FC236}">
                <a16:creationId xmlns:a16="http://schemas.microsoft.com/office/drawing/2014/main" id="{14A43F0A-A5BD-F721-177F-147E1866410D}"/>
              </a:ext>
            </a:extLst>
          </p:cNvPr>
          <p:cNvSpPr/>
          <p:nvPr/>
        </p:nvSpPr>
        <p:spPr>
          <a:xfrm rot="5400000">
            <a:off x="8440853" y="3992721"/>
            <a:ext cx="748145" cy="369624"/>
          </a:xfrm>
          <a:prstGeom prst="stripedRightArrow">
            <a:avLst/>
          </a:prstGeom>
          <a:solidFill>
            <a:srgbClr val="0CA37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5" name="TextBox 4">
            <a:extLst>
              <a:ext uri="{FF2B5EF4-FFF2-40B4-BE49-F238E27FC236}">
                <a16:creationId xmlns:a16="http://schemas.microsoft.com/office/drawing/2014/main" id="{59DF9BBB-E17F-9249-5797-6BAA10C90B05}"/>
              </a:ext>
            </a:extLst>
          </p:cNvPr>
          <p:cNvSpPr txBox="1"/>
          <p:nvPr/>
        </p:nvSpPr>
        <p:spPr>
          <a:xfrm>
            <a:off x="651164" y="2590800"/>
            <a:ext cx="4502727" cy="3139321"/>
          </a:xfrm>
          <a:prstGeom prst="rect">
            <a:avLst/>
          </a:prstGeom>
          <a:noFill/>
        </p:spPr>
        <p:txBody>
          <a:bodyPr wrap="square" rtlCol="0">
            <a:spAutoFit/>
          </a:bodyPr>
          <a:lstStyle/>
          <a:p>
            <a:r>
              <a:rPr lang="es-ES"/>
              <a:t>Convertirse en autolíder siendo consciente de sí mismo:</a:t>
            </a:r>
          </a:p>
          <a:p>
            <a:endParaRPr lang="hr-HR" dirty="0"/>
          </a:p>
          <a:p>
            <a:pPr marL="285750" indent="-285750">
              <a:buFont typeface="Arial" panose="020B0604020202020204" pitchFamily="34" charset="0"/>
              <a:buChar char="•"/>
            </a:pPr>
            <a:r>
              <a:rPr lang="es-ES"/>
              <a:t>Mejorar la toma de decisiones.</a:t>
            </a:r>
          </a:p>
          <a:p>
            <a:pPr marL="285750" indent="-285750">
              <a:buFont typeface="Arial" panose="020B0604020202020204" pitchFamily="34" charset="0"/>
              <a:buChar char="•"/>
            </a:pPr>
            <a:r>
              <a:rPr lang="es-ES"/>
              <a:t>Ayudar a evaluar los puntos débiles y fuertes.</a:t>
            </a:r>
          </a:p>
          <a:p>
            <a:pPr marL="285750" indent="-285750">
              <a:buFont typeface="Arial" panose="020B0604020202020204" pitchFamily="34" charset="0"/>
              <a:buChar char="•"/>
            </a:pPr>
            <a:r>
              <a:rPr lang="es-ES"/>
              <a:t>Ayudar a anticipar las reacciones emocionales.</a:t>
            </a:r>
          </a:p>
          <a:p>
            <a:pPr marL="285750" indent="-285750">
              <a:buFont typeface="Arial" panose="020B0604020202020204" pitchFamily="34" charset="0"/>
              <a:buChar char="•"/>
            </a:pPr>
            <a:r>
              <a:rPr lang="es-ES"/>
              <a:t>Controlar mejor las acciones/comportamientos.</a:t>
            </a:r>
          </a:p>
          <a:p>
            <a:pPr marL="285750" indent="-285750">
              <a:buFont typeface="Arial" panose="020B0604020202020204" pitchFamily="34" charset="0"/>
              <a:buChar char="•"/>
            </a:pPr>
            <a:r>
              <a:rPr lang="es-ES"/>
              <a:t>Alcanzar los objetivos con mayor eficacia.</a:t>
            </a:r>
            <a:endParaRPr lang="hr-HR" dirty="0"/>
          </a:p>
        </p:txBody>
      </p:sp>
      <p:sp>
        <p:nvSpPr>
          <p:cNvPr id="11" name="object 2">
            <a:extLst>
              <a:ext uri="{FF2B5EF4-FFF2-40B4-BE49-F238E27FC236}">
                <a16:creationId xmlns:a16="http://schemas.microsoft.com/office/drawing/2014/main" id="{E049F653-0011-BB59-A75A-B40A6F2AF821}"/>
              </a:ext>
            </a:extLst>
          </p:cNvPr>
          <p:cNvSpPr txBox="1">
            <a:spLocks/>
          </p:cNvSpPr>
          <p:nvPr/>
        </p:nvSpPr>
        <p:spPr>
          <a:xfrm>
            <a:off x="318565" y="1022287"/>
            <a:ext cx="10686319"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UNIDAD </a:t>
            </a:r>
            <a:r>
              <a:rPr lang="es-ES" sz="4800" kern="0" spc="-150" dirty="0">
                <a:solidFill>
                  <a:schemeClr val="tx1"/>
                </a:solidFill>
                <a:latin typeface="+mj-lt"/>
                <a:ea typeface="Tahoma" panose="020B0604030504040204" pitchFamily="34" charset="0"/>
                <a:cs typeface="Tahoma" panose="020B0604030504040204" pitchFamily="34" charset="0"/>
              </a:rPr>
              <a:t>2</a:t>
            </a:r>
            <a:r>
              <a:rPr lang="es-ES" sz="4800" kern="0" spc="-150">
                <a:solidFill>
                  <a:schemeClr val="tx1"/>
                </a:solidFill>
                <a:latin typeface="+mj-lt"/>
                <a:ea typeface="Tahoma" panose="020B0604030504040204" pitchFamily="34" charset="0"/>
                <a:cs typeface="Tahoma" panose="020B0604030504040204" pitchFamily="34" charset="0"/>
              </a:rPr>
              <a:t>: Auto liderazgo y auto conocimiento</a:t>
            </a:r>
            <a:endParaRPr lang="en-GB" sz="4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48293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532978" y="1773775"/>
            <a:ext cx="9108327" cy="352661"/>
          </a:xfrm>
          <a:prstGeom prst="rect">
            <a:avLst/>
          </a:prstGeom>
        </p:spPr>
        <p:txBody>
          <a:bodyPr vert="horz" wrap="square" lIns="0" tIns="13970" rIns="0" bIns="0" rtlCol="0">
            <a:spAutoFit/>
          </a:bodyPr>
          <a:lstStyle/>
          <a:p>
            <a:pPr marL="12700">
              <a:lnSpc>
                <a:spcPct val="100000"/>
              </a:lnSpc>
              <a:spcBef>
                <a:spcPts val="110"/>
              </a:spcBef>
            </a:pPr>
            <a:r>
              <a:rPr lang="es-ES" sz="2200" spc="50">
                <a:cs typeface="Tahoma"/>
              </a:rPr>
              <a:t>SECCIÓN 2.2: Qué (no) es el autoliderazgo y el autoconocimiento.</a:t>
            </a:r>
            <a:endParaRPr lang="en-GB" sz="2200" dirty="0">
              <a:cs typeface="Tahoma"/>
            </a:endParaRPr>
          </a:p>
        </p:txBody>
      </p:sp>
      <p:pic>
        <p:nvPicPr>
          <p:cNvPr id="6" name="Picture 5">
            <a:extLst>
              <a:ext uri="{FF2B5EF4-FFF2-40B4-BE49-F238E27FC236}">
                <a16:creationId xmlns:a16="http://schemas.microsoft.com/office/drawing/2014/main" id="{947B3350-A395-A87C-9D5E-B44A7408782D}"/>
              </a:ext>
            </a:extLst>
          </p:cNvPr>
          <p:cNvPicPr>
            <a:picLocks noChangeAspect="1"/>
          </p:cNvPicPr>
          <p:nvPr/>
        </p:nvPicPr>
        <p:blipFill rotWithShape="1">
          <a:blip r:embed="rId2">
            <a:extLst>
              <a:ext uri="{28A0092B-C50C-407E-A947-70E740481C1C}">
                <a14:useLocalDpi xmlns:a14="http://schemas.microsoft.com/office/drawing/2010/main" val="0"/>
              </a:ext>
            </a:extLst>
          </a:blip>
          <a:srcRect b="9147"/>
          <a:stretch/>
        </p:blipFill>
        <p:spPr>
          <a:xfrm>
            <a:off x="318565" y="2226284"/>
            <a:ext cx="5389712" cy="3155014"/>
          </a:xfrm>
          <a:prstGeom prst="rect">
            <a:avLst/>
          </a:prstGeom>
        </p:spPr>
      </p:pic>
      <p:sp>
        <p:nvSpPr>
          <p:cNvPr id="7" name="TextBox 6">
            <a:extLst>
              <a:ext uri="{FF2B5EF4-FFF2-40B4-BE49-F238E27FC236}">
                <a16:creationId xmlns:a16="http://schemas.microsoft.com/office/drawing/2014/main" id="{3FBDC4A5-1209-A106-E674-3E14F77D1AAD}"/>
              </a:ext>
            </a:extLst>
          </p:cNvPr>
          <p:cNvSpPr txBox="1"/>
          <p:nvPr/>
        </p:nvSpPr>
        <p:spPr>
          <a:xfrm>
            <a:off x="532979" y="5342646"/>
            <a:ext cx="4960883" cy="276999"/>
          </a:xfrm>
          <a:prstGeom prst="rect">
            <a:avLst/>
          </a:prstGeom>
          <a:noFill/>
        </p:spPr>
        <p:txBody>
          <a:bodyPr wrap="square" rtlCol="0">
            <a:spAutoFit/>
          </a:bodyPr>
          <a:lstStyle/>
          <a:p>
            <a:r>
              <a:rPr lang="es-ES" sz="1200"/>
              <a:t>Fuente</a:t>
            </a:r>
            <a:r>
              <a:rPr lang="hr-HR" sz="1200"/>
              <a:t>: </a:t>
            </a:r>
            <a:r>
              <a:rPr lang="hr-HR" sz="1200" dirty="0" err="1"/>
              <a:t>Harward</a:t>
            </a:r>
            <a:r>
              <a:rPr lang="hr-HR" sz="1200" dirty="0"/>
              <a:t> Business </a:t>
            </a:r>
            <a:r>
              <a:rPr lang="hr-HR" sz="1200" dirty="0" err="1"/>
              <a:t>Review</a:t>
            </a:r>
            <a:r>
              <a:rPr lang="hr-HR" sz="1200" dirty="0"/>
              <a:t>, Dr. </a:t>
            </a:r>
            <a:r>
              <a:rPr lang="hr-HR" sz="1200" dirty="0" err="1"/>
              <a:t>Tasha</a:t>
            </a:r>
            <a:r>
              <a:rPr lang="hr-HR" sz="1200" dirty="0"/>
              <a:t> </a:t>
            </a:r>
            <a:r>
              <a:rPr lang="hr-HR" sz="1200" dirty="0" err="1"/>
              <a:t>Eurich</a:t>
            </a:r>
            <a:r>
              <a:rPr lang="hr-HR" sz="1200" dirty="0"/>
              <a:t>, 2018</a:t>
            </a:r>
          </a:p>
        </p:txBody>
      </p:sp>
      <p:sp>
        <p:nvSpPr>
          <p:cNvPr id="10" name="TextBox 9">
            <a:extLst>
              <a:ext uri="{FF2B5EF4-FFF2-40B4-BE49-F238E27FC236}">
                <a16:creationId xmlns:a16="http://schemas.microsoft.com/office/drawing/2014/main" id="{A86EBE48-27D9-BF8F-62C3-8F801A9B3446}"/>
              </a:ext>
            </a:extLst>
          </p:cNvPr>
          <p:cNvSpPr txBox="1"/>
          <p:nvPr/>
        </p:nvSpPr>
        <p:spPr>
          <a:xfrm>
            <a:off x="5708277" y="3329900"/>
            <a:ext cx="6117020" cy="1754326"/>
          </a:xfrm>
          <a:prstGeom prst="rect">
            <a:avLst/>
          </a:prstGeom>
          <a:noFill/>
        </p:spPr>
        <p:txBody>
          <a:bodyPr wrap="square">
            <a:spAutoFit/>
          </a:bodyPr>
          <a:lstStyle/>
          <a:p>
            <a:pPr>
              <a:defRPr/>
            </a:pPr>
            <a:r>
              <a:rPr lang="es-ES" altLang="es-ES" sz="1800" b="1">
                <a:solidFill>
                  <a:srgbClr val="0CA373"/>
                </a:solidFill>
                <a:latin typeface="Calibri" panose="020F0502020204030204" pitchFamily="34" charset="0"/>
                <a:cs typeface="Calibri" panose="020F0502020204030204" pitchFamily="34" charset="0"/>
              </a:rPr>
              <a:t>El autoconocimiento (o autoconciencia) puede ser:</a:t>
            </a:r>
            <a:endParaRPr lang="hr-HR" altLang="es-ES" sz="1800" b="1" dirty="0">
              <a:solidFill>
                <a:srgbClr val="0CA373"/>
              </a:solidFill>
              <a:latin typeface="Calibri" panose="020F0502020204030204" pitchFamily="34" charset="0"/>
              <a:cs typeface="Calibri" panose="020F0502020204030204" pitchFamily="34" charset="0"/>
            </a:endParaRPr>
          </a:p>
          <a:p>
            <a:pPr>
              <a:defRPr/>
            </a:pPr>
            <a:endParaRPr lang="en-GB" altLang="es-ES" i="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GB" altLang="es-ES" sz="1800" i="1">
                <a:latin typeface="Calibri" panose="020F0502020204030204" pitchFamily="34" charset="0"/>
                <a:cs typeface="Calibri" panose="020F0502020204030204" pitchFamily="34" charset="0"/>
              </a:rPr>
              <a:t>Interno – </a:t>
            </a:r>
            <a:r>
              <a:rPr lang="es-ES" altLang="es-ES" sz="1800" i="1">
                <a:latin typeface="Calibri" panose="020F0502020204030204" pitchFamily="34" charset="0"/>
                <a:cs typeface="Calibri" panose="020F0502020204030204" pitchFamily="34" charset="0"/>
              </a:rPr>
              <a:t>conocer los propios valores, pasiones y aspiraciones.</a:t>
            </a:r>
            <a:endParaRPr lang="en-GB" altLang="es-ES" sz="1800" i="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GB" altLang="es-ES" sz="1800" i="1">
                <a:latin typeface="Calibri" panose="020F0502020204030204" pitchFamily="34" charset="0"/>
                <a:cs typeface="Calibri" panose="020F0502020204030204" pitchFamily="34" charset="0"/>
              </a:rPr>
              <a:t>Externo – </a:t>
            </a:r>
            <a:r>
              <a:rPr lang="es-ES" altLang="es-ES" sz="1800" i="1">
                <a:latin typeface="Calibri" panose="020F0502020204030204" pitchFamily="34" charset="0"/>
                <a:cs typeface="Calibri" panose="020F0502020204030204" pitchFamily="34" charset="0"/>
              </a:rPr>
              <a:t>entender qué tipo de impresión causamos en otras personas.</a:t>
            </a:r>
            <a:endParaRPr lang="en-GB" altLang="es-ES" sz="1800" i="1" dirty="0">
              <a:latin typeface="Calibri" panose="020F0502020204030204" pitchFamily="34" charset="0"/>
              <a:cs typeface="Calibri" panose="020F0502020204030204" pitchFamily="34" charset="0"/>
            </a:endParaRPr>
          </a:p>
        </p:txBody>
      </p:sp>
      <p:sp>
        <p:nvSpPr>
          <p:cNvPr id="8" name="object 2">
            <a:extLst>
              <a:ext uri="{FF2B5EF4-FFF2-40B4-BE49-F238E27FC236}">
                <a16:creationId xmlns:a16="http://schemas.microsoft.com/office/drawing/2014/main" id="{C2F297C0-2A08-009A-3CD3-C603BB3427EB}"/>
              </a:ext>
            </a:extLst>
          </p:cNvPr>
          <p:cNvSpPr txBox="1">
            <a:spLocks/>
          </p:cNvSpPr>
          <p:nvPr/>
        </p:nvSpPr>
        <p:spPr>
          <a:xfrm>
            <a:off x="318565" y="1022287"/>
            <a:ext cx="10686319"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UNIDAD </a:t>
            </a:r>
            <a:r>
              <a:rPr lang="es-ES" sz="4800" kern="0" spc="-150" dirty="0">
                <a:solidFill>
                  <a:schemeClr val="tx1"/>
                </a:solidFill>
                <a:latin typeface="+mj-lt"/>
                <a:ea typeface="Tahoma" panose="020B0604030504040204" pitchFamily="34" charset="0"/>
                <a:cs typeface="Tahoma" panose="020B0604030504040204" pitchFamily="34" charset="0"/>
              </a:rPr>
              <a:t>2</a:t>
            </a:r>
            <a:r>
              <a:rPr lang="es-ES" sz="4800" kern="0" spc="-150">
                <a:solidFill>
                  <a:schemeClr val="tx1"/>
                </a:solidFill>
                <a:latin typeface="+mj-lt"/>
                <a:ea typeface="Tahoma" panose="020B0604030504040204" pitchFamily="34" charset="0"/>
                <a:cs typeface="Tahoma" panose="020B0604030504040204" pitchFamily="34" charset="0"/>
              </a:rPr>
              <a:t>: Auto liderazgo y auto conocimiento</a:t>
            </a:r>
            <a:endParaRPr lang="en-GB" sz="4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55179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532978" y="1773775"/>
            <a:ext cx="9092285" cy="352661"/>
          </a:xfrm>
          <a:prstGeom prst="rect">
            <a:avLst/>
          </a:prstGeom>
        </p:spPr>
        <p:txBody>
          <a:bodyPr vert="horz" wrap="square" lIns="0" tIns="13970" rIns="0" bIns="0" rtlCol="0">
            <a:spAutoFit/>
          </a:bodyPr>
          <a:lstStyle/>
          <a:p>
            <a:pPr marL="12700">
              <a:lnSpc>
                <a:spcPct val="100000"/>
              </a:lnSpc>
              <a:spcBef>
                <a:spcPts val="110"/>
              </a:spcBef>
            </a:pPr>
            <a:r>
              <a:rPr lang="es-ES" sz="2200" spc="50">
                <a:cs typeface="Tahoma"/>
              </a:rPr>
              <a:t>SECCIÓN 2.2: Qué (no) es el autoliderazgo y el autoconocimiento.</a:t>
            </a:r>
            <a:endParaRPr lang="en-GB" sz="2200" dirty="0">
              <a:cs typeface="Tahoma"/>
            </a:endParaRPr>
          </a:p>
        </p:txBody>
      </p:sp>
      <p:sp>
        <p:nvSpPr>
          <p:cNvPr id="7" name="TextBox 6">
            <a:extLst>
              <a:ext uri="{FF2B5EF4-FFF2-40B4-BE49-F238E27FC236}">
                <a16:creationId xmlns:a16="http://schemas.microsoft.com/office/drawing/2014/main" id="{3FBDC4A5-1209-A106-E674-3E14F77D1AAD}"/>
              </a:ext>
            </a:extLst>
          </p:cNvPr>
          <p:cNvSpPr txBox="1"/>
          <p:nvPr/>
        </p:nvSpPr>
        <p:spPr>
          <a:xfrm>
            <a:off x="532978" y="5789563"/>
            <a:ext cx="4960883" cy="276999"/>
          </a:xfrm>
          <a:prstGeom prst="rect">
            <a:avLst/>
          </a:prstGeom>
          <a:noFill/>
        </p:spPr>
        <p:txBody>
          <a:bodyPr wrap="square" rtlCol="0">
            <a:spAutoFit/>
          </a:bodyPr>
          <a:lstStyle/>
          <a:p>
            <a:r>
              <a:rPr lang="es-ES" sz="1200"/>
              <a:t>Fuente</a:t>
            </a:r>
            <a:r>
              <a:rPr lang="hr-HR" sz="1200"/>
              <a:t>: </a:t>
            </a:r>
            <a:r>
              <a:rPr lang="hr-HR" sz="1200" dirty="0" err="1"/>
              <a:t>Du</a:t>
            </a:r>
            <a:r>
              <a:rPr lang="hr-HR" sz="1200" dirty="0"/>
              <a:t> </a:t>
            </a:r>
            <a:r>
              <a:rPr lang="hr-HR" sz="1200" dirty="0" err="1"/>
              <a:t>Plessis</a:t>
            </a:r>
            <a:r>
              <a:rPr lang="hr-HR" sz="1200" dirty="0"/>
              <a:t>, 2019 </a:t>
            </a:r>
            <a:r>
              <a:rPr lang="hr-HR" sz="1200" dirty="0" err="1"/>
              <a:t>in</a:t>
            </a:r>
            <a:r>
              <a:rPr lang="hr-HR" sz="1200" dirty="0"/>
              <a:t> </a:t>
            </a:r>
            <a:r>
              <a:rPr lang="hr-HR" sz="1200" dirty="0" err="1"/>
              <a:t>Neuhaus</a:t>
            </a:r>
            <a:r>
              <a:rPr lang="hr-HR" sz="1200" dirty="0"/>
              <a:t>, 2020</a:t>
            </a:r>
          </a:p>
        </p:txBody>
      </p:sp>
      <p:sp>
        <p:nvSpPr>
          <p:cNvPr id="10" name="TextBox 9">
            <a:extLst>
              <a:ext uri="{FF2B5EF4-FFF2-40B4-BE49-F238E27FC236}">
                <a16:creationId xmlns:a16="http://schemas.microsoft.com/office/drawing/2014/main" id="{A86EBE48-27D9-BF8F-62C3-8F801A9B3446}"/>
              </a:ext>
            </a:extLst>
          </p:cNvPr>
          <p:cNvSpPr txBox="1"/>
          <p:nvPr/>
        </p:nvSpPr>
        <p:spPr>
          <a:xfrm>
            <a:off x="5708277" y="3329900"/>
            <a:ext cx="6117020" cy="2308324"/>
          </a:xfrm>
          <a:prstGeom prst="rect">
            <a:avLst/>
          </a:prstGeom>
          <a:solidFill>
            <a:schemeClr val="bg1">
              <a:lumMod val="85000"/>
            </a:schemeClr>
          </a:solidFill>
          <a:ln>
            <a:solidFill>
              <a:schemeClr val="accent6">
                <a:lumMod val="75000"/>
              </a:schemeClr>
            </a:solidFill>
          </a:ln>
        </p:spPr>
        <p:txBody>
          <a:bodyPr wrap="square">
            <a:spAutoFit/>
          </a:bodyPr>
          <a:lstStyle/>
          <a:p>
            <a:pPr>
              <a:defRPr/>
            </a:pPr>
            <a:r>
              <a:rPr lang="es-ES" altLang="es-ES" sz="1800" b="1">
                <a:solidFill>
                  <a:srgbClr val="0CA373"/>
                </a:solidFill>
                <a:latin typeface="Calibri" panose="020F0502020204030204" pitchFamily="34" charset="0"/>
                <a:cs typeface="Calibri" panose="020F0502020204030204" pitchFamily="34" charset="0"/>
              </a:rPr>
              <a:t>El modelo de capacidad de autoliderazgo positivo </a:t>
            </a:r>
            <a:r>
              <a:rPr lang="hr-HR" altLang="es-ES" sz="1800" b="1">
                <a:solidFill>
                  <a:srgbClr val="0CA373"/>
                </a:solidFill>
                <a:latin typeface="Calibri" panose="020F0502020204030204" pitchFamily="34" charset="0"/>
                <a:cs typeface="Calibri" panose="020F0502020204030204" pitchFamily="34" charset="0"/>
              </a:rPr>
              <a:t>(</a:t>
            </a:r>
            <a:r>
              <a:rPr lang="hr-HR" altLang="es-ES" sz="1800" b="1" dirty="0" err="1">
                <a:solidFill>
                  <a:srgbClr val="0CA373"/>
                </a:solidFill>
                <a:latin typeface="Calibri" panose="020F0502020204030204" pitchFamily="34" charset="0"/>
                <a:cs typeface="Calibri" panose="020F0502020204030204" pitchFamily="34" charset="0"/>
              </a:rPr>
              <a:t>Du</a:t>
            </a:r>
            <a:r>
              <a:rPr lang="hr-HR" altLang="es-ES" sz="1800" b="1" dirty="0">
                <a:solidFill>
                  <a:srgbClr val="0CA373"/>
                </a:solidFill>
                <a:latin typeface="Calibri" panose="020F0502020204030204" pitchFamily="34" charset="0"/>
                <a:cs typeface="Calibri" panose="020F0502020204030204" pitchFamily="34" charset="0"/>
              </a:rPr>
              <a:t> </a:t>
            </a:r>
            <a:r>
              <a:rPr lang="hr-HR" altLang="es-ES" sz="1800" b="1" dirty="0" err="1">
                <a:solidFill>
                  <a:srgbClr val="0CA373"/>
                </a:solidFill>
                <a:latin typeface="Calibri" panose="020F0502020204030204" pitchFamily="34" charset="0"/>
                <a:cs typeface="Calibri" panose="020F0502020204030204" pitchFamily="34" charset="0"/>
              </a:rPr>
              <a:t>Plessis</a:t>
            </a:r>
            <a:r>
              <a:rPr lang="hr-HR" altLang="es-ES" sz="1800" b="1" dirty="0">
                <a:solidFill>
                  <a:srgbClr val="0CA373"/>
                </a:solidFill>
                <a:latin typeface="Calibri" panose="020F0502020204030204" pitchFamily="34" charset="0"/>
                <a:cs typeface="Calibri" panose="020F0502020204030204" pitchFamily="34" charset="0"/>
              </a:rPr>
              <a:t>, 2019)</a:t>
            </a:r>
          </a:p>
          <a:p>
            <a:pPr>
              <a:defRPr/>
            </a:pPr>
            <a:endParaRPr lang="en-GB" altLang="es-ES" i="1" dirty="0">
              <a:latin typeface="Calibri" panose="020F0502020204030204" pitchFamily="34" charset="0"/>
              <a:cs typeface="Calibri" panose="020F0502020204030204" pitchFamily="34" charset="0"/>
            </a:endParaRPr>
          </a:p>
          <a:p>
            <a:pPr>
              <a:defRPr/>
            </a:pPr>
            <a:r>
              <a:rPr lang="en-GB" altLang="es-ES" sz="1800" i="1">
                <a:latin typeface="Calibri" panose="020F0502020204030204" pitchFamily="34" charset="0"/>
                <a:cs typeface="Calibri" panose="020F0502020204030204" pitchFamily="34" charset="0"/>
              </a:rPr>
              <a:t>Requiere:</a:t>
            </a:r>
            <a:endParaRPr lang="en-GB" altLang="es-ES" sz="1800" i="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GB" altLang="es-ES" sz="1800" i="1">
                <a:latin typeface="Calibri" panose="020F0502020204030204" pitchFamily="34" charset="0"/>
                <a:cs typeface="Calibri" panose="020F0502020204030204" pitchFamily="34" charset="0"/>
              </a:rPr>
              <a:t>Fortalezas internas</a:t>
            </a:r>
            <a:endParaRPr lang="en-GB" altLang="es-ES" sz="1800" i="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GB" altLang="es-ES" i="1">
                <a:latin typeface="Calibri" panose="020F0502020204030204" pitchFamily="34" charset="0"/>
                <a:cs typeface="Calibri" panose="020F0502020204030204" pitchFamily="34" charset="0"/>
              </a:rPr>
              <a:t>Aspiraciones </a:t>
            </a:r>
            <a:endParaRPr lang="en-GB" altLang="es-ES" i="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GB" altLang="es-ES" sz="1800" i="1">
                <a:latin typeface="Calibri" panose="020F0502020204030204" pitchFamily="34" charset="0"/>
                <a:cs typeface="Calibri" panose="020F0502020204030204" pitchFamily="34" charset="0"/>
              </a:rPr>
              <a:t>Talento y capacidades</a:t>
            </a:r>
            <a:endParaRPr lang="en-GB" altLang="es-ES" sz="1800" i="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GB" altLang="es-ES" sz="1800" i="1">
                <a:latin typeface="Calibri" panose="020F0502020204030204" pitchFamily="34" charset="0"/>
                <a:cs typeface="Calibri" panose="020F0502020204030204" pitchFamily="34" charset="0"/>
              </a:rPr>
              <a:t>Conexiones con el entorno</a:t>
            </a:r>
            <a:endParaRPr lang="en-GB" altLang="es-ES" sz="1800" i="1" dirty="0">
              <a:latin typeface="Calibri" panose="020F0502020204030204" pitchFamily="34" charset="0"/>
              <a:cs typeface="Calibri" panose="020F0502020204030204" pitchFamily="34" charset="0"/>
            </a:endParaRPr>
          </a:p>
        </p:txBody>
      </p:sp>
      <p:pic>
        <p:nvPicPr>
          <p:cNvPr id="5" name="Picture 4" descr="Diagram&#10;&#10;Description automatically generated">
            <a:extLst>
              <a:ext uri="{FF2B5EF4-FFF2-40B4-BE49-F238E27FC236}">
                <a16:creationId xmlns:a16="http://schemas.microsoft.com/office/drawing/2014/main" id="{F2C120F8-8DFB-FD2C-0246-FC7BD7F8D1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8565" y="2184962"/>
            <a:ext cx="4655217" cy="3604601"/>
          </a:xfrm>
          <a:prstGeom prst="rect">
            <a:avLst/>
          </a:prstGeom>
        </p:spPr>
      </p:pic>
      <p:sp>
        <p:nvSpPr>
          <p:cNvPr id="8" name="object 2">
            <a:extLst>
              <a:ext uri="{FF2B5EF4-FFF2-40B4-BE49-F238E27FC236}">
                <a16:creationId xmlns:a16="http://schemas.microsoft.com/office/drawing/2014/main" id="{FEE4BB55-8A04-2C34-5093-8C0B289DE42B}"/>
              </a:ext>
            </a:extLst>
          </p:cNvPr>
          <p:cNvSpPr txBox="1">
            <a:spLocks/>
          </p:cNvSpPr>
          <p:nvPr/>
        </p:nvSpPr>
        <p:spPr>
          <a:xfrm>
            <a:off x="318565" y="1022287"/>
            <a:ext cx="10686319"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UNIDAD </a:t>
            </a:r>
            <a:r>
              <a:rPr lang="es-ES" sz="4800" kern="0" spc="-150" dirty="0">
                <a:solidFill>
                  <a:schemeClr val="tx1"/>
                </a:solidFill>
                <a:latin typeface="+mj-lt"/>
                <a:ea typeface="Tahoma" panose="020B0604030504040204" pitchFamily="34" charset="0"/>
                <a:cs typeface="Tahoma" panose="020B0604030504040204" pitchFamily="34" charset="0"/>
              </a:rPr>
              <a:t>2</a:t>
            </a:r>
            <a:r>
              <a:rPr lang="es-ES" sz="4800" kern="0" spc="-150">
                <a:solidFill>
                  <a:schemeClr val="tx1"/>
                </a:solidFill>
                <a:latin typeface="+mj-lt"/>
                <a:ea typeface="Tahoma" panose="020B0604030504040204" pitchFamily="34" charset="0"/>
                <a:cs typeface="Tahoma" panose="020B0604030504040204" pitchFamily="34" charset="0"/>
              </a:rPr>
              <a:t>: Auto liderazgo y auto conocimiento</a:t>
            </a:r>
            <a:endParaRPr lang="en-GB" sz="4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46585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532978" y="1773775"/>
            <a:ext cx="8804986" cy="352661"/>
          </a:xfrm>
          <a:prstGeom prst="rect">
            <a:avLst/>
          </a:prstGeom>
        </p:spPr>
        <p:txBody>
          <a:bodyPr vert="horz" wrap="square" lIns="0" tIns="13970" rIns="0" bIns="0" rtlCol="0">
            <a:spAutoFit/>
          </a:bodyPr>
          <a:lstStyle/>
          <a:p>
            <a:pPr marL="12700">
              <a:lnSpc>
                <a:spcPct val="100000"/>
              </a:lnSpc>
              <a:spcBef>
                <a:spcPts val="110"/>
              </a:spcBef>
            </a:pPr>
            <a:r>
              <a:rPr lang="es-ES" sz="2200" spc="50">
                <a:cs typeface="Tahoma"/>
              </a:rPr>
              <a:t>SECCIÓN 2.2: Qué (no) es el autoliderazgo y el autoconocimiento.</a:t>
            </a:r>
            <a:endParaRPr lang="en-GB" sz="2200" dirty="0">
              <a:cs typeface="Tahoma"/>
            </a:endParaRPr>
          </a:p>
        </p:txBody>
      </p:sp>
      <p:sp>
        <p:nvSpPr>
          <p:cNvPr id="10" name="TextBox 9">
            <a:extLst>
              <a:ext uri="{FF2B5EF4-FFF2-40B4-BE49-F238E27FC236}">
                <a16:creationId xmlns:a16="http://schemas.microsoft.com/office/drawing/2014/main" id="{A86EBE48-27D9-BF8F-62C3-8F801A9B3446}"/>
              </a:ext>
            </a:extLst>
          </p:cNvPr>
          <p:cNvSpPr txBox="1"/>
          <p:nvPr/>
        </p:nvSpPr>
        <p:spPr>
          <a:xfrm>
            <a:off x="713087" y="2877923"/>
            <a:ext cx="2065624" cy="2031325"/>
          </a:xfrm>
          <a:prstGeom prst="rect">
            <a:avLst/>
          </a:prstGeom>
          <a:solidFill>
            <a:schemeClr val="bg1">
              <a:lumMod val="85000"/>
            </a:schemeClr>
          </a:solidFill>
          <a:ln>
            <a:solidFill>
              <a:schemeClr val="accent6">
                <a:lumMod val="75000"/>
              </a:schemeClr>
            </a:solidFill>
          </a:ln>
        </p:spPr>
        <p:txBody>
          <a:bodyPr wrap="square">
            <a:spAutoFit/>
          </a:bodyPr>
          <a:lstStyle/>
          <a:p>
            <a:pPr algn="just">
              <a:defRPr/>
            </a:pPr>
            <a:r>
              <a:rPr lang="es-ES" altLang="es-ES" sz="1800" b="1">
                <a:solidFill>
                  <a:srgbClr val="0CA373"/>
                </a:solidFill>
                <a:latin typeface="Calibri" panose="020F0502020204030204" pitchFamily="34" charset="0"/>
                <a:cs typeface="Calibri" panose="020F0502020204030204" pitchFamily="34" charset="0"/>
              </a:rPr>
              <a:t>Auto</a:t>
            </a:r>
            <a:r>
              <a:rPr lang="es-ES" altLang="es-ES" b="1">
                <a:solidFill>
                  <a:srgbClr val="0CA373"/>
                </a:solidFill>
                <a:latin typeface="Calibri" panose="020F0502020204030204" pitchFamily="34" charset="0"/>
                <a:cs typeface="Calibri" panose="020F0502020204030204" pitchFamily="34" charset="0"/>
              </a:rPr>
              <a:t>-conocimiento</a:t>
            </a:r>
            <a:endParaRPr lang="en-GB" altLang="es-ES" i="1"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GB" altLang="es-ES" sz="1800" i="1">
                <a:latin typeface="Calibri" panose="020F0502020204030204" pitchFamily="34" charset="0"/>
                <a:cs typeface="Calibri" panose="020F0502020204030204" pitchFamily="34" charset="0"/>
              </a:rPr>
              <a:t>Empatía</a:t>
            </a:r>
            <a:endParaRPr lang="en-GB" altLang="es-ES" sz="1800" i="1"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GB" altLang="es-ES" i="1">
                <a:latin typeface="Calibri" panose="020F0502020204030204" pitchFamily="34" charset="0"/>
                <a:cs typeface="Calibri" panose="020F0502020204030204" pitchFamily="34" charset="0"/>
              </a:rPr>
              <a:t>Adaptabilidad</a:t>
            </a:r>
            <a:endParaRPr lang="en-GB" altLang="es-ES" i="1"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GB" altLang="es-ES" sz="1800" i="1">
                <a:latin typeface="Calibri" panose="020F0502020204030204" pitchFamily="34" charset="0"/>
                <a:cs typeface="Calibri" panose="020F0502020204030204" pitchFamily="34" charset="0"/>
              </a:rPr>
              <a:t>Confianza</a:t>
            </a:r>
            <a:endParaRPr lang="en-GB" altLang="es-ES" sz="1800" i="1"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GB" altLang="es-ES" i="1">
                <a:latin typeface="Calibri" panose="020F0502020204030204" pitchFamily="34" charset="0"/>
                <a:cs typeface="Calibri" panose="020F0502020204030204" pitchFamily="34" charset="0"/>
              </a:rPr>
              <a:t>Atención plena</a:t>
            </a:r>
            <a:endParaRPr lang="en-GB" altLang="es-ES" i="1"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GB" altLang="es-ES" i="1">
                <a:latin typeface="Calibri" panose="020F0502020204030204" pitchFamily="34" charset="0"/>
                <a:cs typeface="Calibri" panose="020F0502020204030204" pitchFamily="34" charset="0"/>
              </a:rPr>
              <a:t>Paciencia</a:t>
            </a:r>
            <a:endParaRPr lang="en-GB" altLang="es-ES" i="1"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GB" altLang="es-ES" sz="1800" i="1">
                <a:latin typeface="Calibri" panose="020F0502020204030204" pitchFamily="34" charset="0"/>
                <a:cs typeface="Calibri" panose="020F0502020204030204" pitchFamily="34" charset="0"/>
              </a:rPr>
              <a:t>Amabilidad</a:t>
            </a:r>
            <a:endParaRPr lang="en-GB" altLang="es-ES" sz="1800" i="1" dirty="0">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9B09865E-4138-B265-8437-8DBA2AE76676}"/>
              </a:ext>
            </a:extLst>
          </p:cNvPr>
          <p:cNvSpPr txBox="1"/>
          <p:nvPr/>
        </p:nvSpPr>
        <p:spPr>
          <a:xfrm>
            <a:off x="3278226" y="3662752"/>
            <a:ext cx="5372311" cy="830997"/>
          </a:xfrm>
          <a:prstGeom prst="rect">
            <a:avLst/>
          </a:prstGeom>
          <a:solidFill>
            <a:schemeClr val="bg1">
              <a:lumMod val="85000"/>
            </a:schemeClr>
          </a:solidFill>
          <a:ln>
            <a:solidFill>
              <a:schemeClr val="accent6">
                <a:lumMod val="75000"/>
              </a:schemeClr>
            </a:solidFill>
          </a:ln>
        </p:spPr>
        <p:txBody>
          <a:bodyPr wrap="square">
            <a:spAutoFit/>
          </a:bodyPr>
          <a:lstStyle/>
          <a:p>
            <a:pPr algn="ctr">
              <a:defRPr/>
            </a:pPr>
            <a:r>
              <a:rPr lang="es-ES" altLang="es-ES" sz="2400" b="1">
                <a:solidFill>
                  <a:srgbClr val="0CA373"/>
                </a:solidFill>
                <a:latin typeface="Calibri" panose="020F0502020204030204" pitchFamily="34" charset="0"/>
                <a:cs typeface="Calibri" panose="020F0502020204030204" pitchFamily="34" charset="0"/>
              </a:rPr>
              <a:t>Habilidades de autoconocimiento y autoliderazgo</a:t>
            </a:r>
            <a:endParaRPr lang="hr-HR" altLang="es-ES" sz="2400" b="1" dirty="0">
              <a:solidFill>
                <a:srgbClr val="0CA373"/>
              </a:solidFill>
              <a:latin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id="{CE0FDAEB-B635-2A9D-7FE0-C908A58A9187}"/>
              </a:ext>
            </a:extLst>
          </p:cNvPr>
          <p:cNvSpPr txBox="1"/>
          <p:nvPr/>
        </p:nvSpPr>
        <p:spPr>
          <a:xfrm>
            <a:off x="9150052" y="2877923"/>
            <a:ext cx="2487092" cy="2031325"/>
          </a:xfrm>
          <a:prstGeom prst="rect">
            <a:avLst/>
          </a:prstGeom>
          <a:solidFill>
            <a:schemeClr val="bg1">
              <a:lumMod val="85000"/>
            </a:schemeClr>
          </a:solidFill>
          <a:ln>
            <a:solidFill>
              <a:schemeClr val="accent6">
                <a:lumMod val="75000"/>
              </a:schemeClr>
            </a:solidFill>
          </a:ln>
        </p:spPr>
        <p:txBody>
          <a:bodyPr wrap="square">
            <a:spAutoFit/>
          </a:bodyPr>
          <a:lstStyle/>
          <a:p>
            <a:pPr algn="just">
              <a:defRPr/>
            </a:pPr>
            <a:r>
              <a:rPr lang="es-ES" altLang="es-ES" sz="1800" b="1">
                <a:solidFill>
                  <a:srgbClr val="0CA373"/>
                </a:solidFill>
                <a:latin typeface="Calibri" panose="020F0502020204030204" pitchFamily="34" charset="0"/>
                <a:cs typeface="Calibri" panose="020F0502020204030204" pitchFamily="34" charset="0"/>
              </a:rPr>
              <a:t>Auto-liderazgo</a:t>
            </a:r>
            <a:endParaRPr lang="en-GB" altLang="es-ES" i="1"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GB" altLang="es-ES" sz="1800" i="1">
                <a:latin typeface="Calibri" panose="020F0502020204030204" pitchFamily="34" charset="0"/>
                <a:cs typeface="Calibri" panose="020F0502020204030204" pitchFamily="34" charset="0"/>
              </a:rPr>
              <a:t>Autoconocimiento</a:t>
            </a:r>
            <a:endParaRPr lang="en-GB" altLang="es-ES" sz="1800" i="1"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GB" altLang="es-ES" i="1">
                <a:latin typeface="Calibri" panose="020F0502020204030204" pitchFamily="34" charset="0"/>
                <a:cs typeface="Calibri" panose="020F0502020204030204" pitchFamily="34" charset="0"/>
              </a:rPr>
              <a:t>Fijación de objetivos</a:t>
            </a:r>
            <a:endParaRPr lang="en-GB" altLang="es-ES" i="1"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GB" altLang="es-ES" sz="1800" i="1">
                <a:latin typeface="Calibri" panose="020F0502020204030204" pitchFamily="34" charset="0"/>
                <a:cs typeface="Calibri" panose="020F0502020204030204" pitchFamily="34" charset="0"/>
              </a:rPr>
              <a:t>Automotivación</a:t>
            </a:r>
            <a:endParaRPr lang="en-GB" altLang="es-ES" sz="1800" i="1"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GB" altLang="es-ES" i="1">
                <a:latin typeface="Calibri" panose="020F0502020204030204" pitchFamily="34" charset="0"/>
                <a:cs typeface="Calibri" panose="020F0502020204030204" pitchFamily="34" charset="0"/>
              </a:rPr>
              <a:t>Autoeficacia</a:t>
            </a:r>
            <a:endParaRPr lang="en-GB" altLang="es-ES" i="1"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GB" altLang="es-ES" i="1">
                <a:latin typeface="Calibri" panose="020F0502020204030204" pitchFamily="34" charset="0"/>
                <a:cs typeface="Calibri" panose="020F0502020204030204" pitchFamily="34" charset="0"/>
              </a:rPr>
              <a:t>Influencia</a:t>
            </a:r>
            <a:endParaRPr lang="en-GB" altLang="es-ES" i="1"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GB" altLang="es-ES" sz="1800" i="1">
                <a:latin typeface="Calibri" panose="020F0502020204030204" pitchFamily="34" charset="0"/>
                <a:cs typeface="Calibri" panose="020F0502020204030204" pitchFamily="34" charset="0"/>
              </a:rPr>
              <a:t>Impacto</a:t>
            </a:r>
            <a:endParaRPr lang="en-GB" altLang="es-ES" sz="1800" i="1" dirty="0">
              <a:latin typeface="Calibri" panose="020F0502020204030204" pitchFamily="34" charset="0"/>
              <a:cs typeface="Calibri" panose="020F0502020204030204" pitchFamily="34" charset="0"/>
            </a:endParaRPr>
          </a:p>
        </p:txBody>
      </p:sp>
      <p:sp>
        <p:nvSpPr>
          <p:cNvPr id="7" name="object 2">
            <a:extLst>
              <a:ext uri="{FF2B5EF4-FFF2-40B4-BE49-F238E27FC236}">
                <a16:creationId xmlns:a16="http://schemas.microsoft.com/office/drawing/2014/main" id="{606DB72A-7C37-AD7B-6084-5A1FA9E0825B}"/>
              </a:ext>
            </a:extLst>
          </p:cNvPr>
          <p:cNvSpPr txBox="1">
            <a:spLocks/>
          </p:cNvSpPr>
          <p:nvPr/>
        </p:nvSpPr>
        <p:spPr>
          <a:xfrm>
            <a:off x="318565" y="1022287"/>
            <a:ext cx="10686319"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UNIDAD </a:t>
            </a:r>
            <a:r>
              <a:rPr lang="es-ES" sz="4800" kern="0" spc="-150" dirty="0">
                <a:solidFill>
                  <a:schemeClr val="tx1"/>
                </a:solidFill>
                <a:latin typeface="+mj-lt"/>
                <a:ea typeface="Tahoma" panose="020B0604030504040204" pitchFamily="34" charset="0"/>
                <a:cs typeface="Tahoma" panose="020B0604030504040204" pitchFamily="34" charset="0"/>
              </a:rPr>
              <a:t>2</a:t>
            </a:r>
            <a:r>
              <a:rPr lang="es-ES" sz="4800" kern="0" spc="-150">
                <a:solidFill>
                  <a:schemeClr val="tx1"/>
                </a:solidFill>
                <a:latin typeface="+mj-lt"/>
                <a:ea typeface="Tahoma" panose="020B0604030504040204" pitchFamily="34" charset="0"/>
                <a:cs typeface="Tahoma" panose="020B0604030504040204" pitchFamily="34" charset="0"/>
              </a:rPr>
              <a:t>: Auto liderazgo y auto conocimiento</a:t>
            </a:r>
            <a:endParaRPr lang="en-GB" sz="4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76348809"/>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2219</Words>
  <Application>Microsoft Office PowerPoint</Application>
  <PresentationFormat>Panorámica</PresentationFormat>
  <Paragraphs>257</Paragraphs>
  <Slides>21</Slides>
  <Notes>2</Notes>
  <HiddenSlides>0</HiddenSlides>
  <MMClips>0</MMClips>
  <ScaleCrop>false</ScaleCrop>
  <HeadingPairs>
    <vt:vector size="6" baseType="variant">
      <vt:variant>
        <vt:lpstr>Fuentes usadas</vt:lpstr>
      </vt:variant>
      <vt:variant>
        <vt:i4>9</vt:i4>
      </vt:variant>
      <vt:variant>
        <vt:lpstr>Tema</vt:lpstr>
      </vt:variant>
      <vt:variant>
        <vt:i4>3</vt:i4>
      </vt:variant>
      <vt:variant>
        <vt:lpstr>Títulos de diapositiva</vt:lpstr>
      </vt:variant>
      <vt:variant>
        <vt:i4>21</vt:i4>
      </vt:variant>
    </vt:vector>
  </HeadingPairs>
  <TitlesOfParts>
    <vt:vector size="33" baseType="lpstr">
      <vt:lpstr>Arial</vt:lpstr>
      <vt:lpstr>Bahnschrift Light</vt:lpstr>
      <vt:lpstr>Calibri</vt:lpstr>
      <vt:lpstr>Calibri Light</vt:lpstr>
      <vt:lpstr>Oxygen</vt:lpstr>
      <vt:lpstr>Roboto</vt:lpstr>
      <vt:lpstr>Symbol</vt:lpstr>
      <vt:lpstr>Tahoma</vt:lpstr>
      <vt:lpstr>YADLjI9qxTA 0</vt:lpstr>
      <vt:lpstr>1_Tema de Office</vt:lpstr>
      <vt:lpstr>2_Tema de Office</vt:lpstr>
      <vt:lpstr>3_Tema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222</cp:revision>
  <dcterms:created xsi:type="dcterms:W3CDTF">2021-06-29T11:11:56Z</dcterms:created>
  <dcterms:modified xsi:type="dcterms:W3CDTF">2023-02-06T15:56:23Z</dcterms:modified>
</cp:coreProperties>
</file>