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6"/>
  </p:notesMasterIdLst>
  <p:handoutMasterIdLst>
    <p:handoutMasterId r:id="rId17"/>
  </p:handoutMasterIdLst>
  <p:sldIdLst>
    <p:sldId id="256" r:id="rId2"/>
    <p:sldId id="268" r:id="rId3"/>
    <p:sldId id="258" r:id="rId4"/>
    <p:sldId id="291" r:id="rId5"/>
    <p:sldId id="286" r:id="rId6"/>
    <p:sldId id="259" r:id="rId7"/>
    <p:sldId id="287" r:id="rId8"/>
    <p:sldId id="289" r:id="rId9"/>
    <p:sldId id="288" r:id="rId10"/>
    <p:sldId id="290" r:id="rId11"/>
    <p:sldId id="273" r:id="rId12"/>
    <p:sldId id="265" r:id="rId13"/>
    <p:sldId id="274" r:id="rId14"/>
    <p:sldId id="264" r:id="rId15"/>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A37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4713" autoAdjust="0"/>
  </p:normalViewPr>
  <p:slideViewPr>
    <p:cSldViewPr snapToGrid="0">
      <p:cViewPr varScale="1">
        <p:scale>
          <a:sx n="107" d="100"/>
          <a:sy n="107" d="100"/>
        </p:scale>
        <p:origin x="714" y="11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52" d="100"/>
          <a:sy n="52" d="100"/>
        </p:scale>
        <p:origin x="286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8BDEF21F-A6F0-41B8-AA0F-CC975C7895C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id="{880A2CBA-C9C0-4B3C-991A-F22DB63D15E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FF4FA70-0E02-437E-A78C-CE05301291EA}" type="datetimeFigureOut">
              <a:rPr lang="es-ES" smtClean="0"/>
              <a:pPr/>
              <a:t>06/02/2023</a:t>
            </a:fld>
            <a:endParaRPr lang="es-ES"/>
          </a:p>
        </p:txBody>
      </p:sp>
      <p:sp>
        <p:nvSpPr>
          <p:cNvPr id="4" name="Marcador de pie de página 3">
            <a:extLst>
              <a:ext uri="{FF2B5EF4-FFF2-40B4-BE49-F238E27FC236}">
                <a16:creationId xmlns:a16="http://schemas.microsoft.com/office/drawing/2014/main" id="{CD4826BE-ACD3-48FC-B5A1-D33628CAB84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a:extLst>
              <a:ext uri="{FF2B5EF4-FFF2-40B4-BE49-F238E27FC236}">
                <a16:creationId xmlns:a16="http://schemas.microsoft.com/office/drawing/2014/main" id="{4CD73359-D707-4EAE-AAB6-6DC9146A8A9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D33C069-59B1-4A62-AB0D-C900094E721A}" type="slidenum">
              <a:rPr lang="es-ES" smtClean="0"/>
              <a:pPr/>
              <a:t>‹Nº›</a:t>
            </a:fld>
            <a:endParaRPr lang="es-ES"/>
          </a:p>
        </p:txBody>
      </p:sp>
    </p:spTree>
    <p:extLst>
      <p:ext uri="{BB962C8B-B14F-4D97-AF65-F5344CB8AC3E}">
        <p14:creationId xmlns:p14="http://schemas.microsoft.com/office/powerpoint/2010/main" val="8425236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FFF3FB-DEDF-4780-82C6-53DC23E6D14E}" type="datetimeFigureOut">
              <a:rPr lang="es-ES" smtClean="0"/>
              <a:pPr/>
              <a:t>06/02/2023</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94B92E-D071-4B96-991C-97F62C0BDD53}" type="slidenum">
              <a:rPr lang="es-ES" smtClean="0"/>
              <a:pPr/>
              <a:t>‹Nº›</a:t>
            </a:fld>
            <a:endParaRPr lang="es-ES"/>
          </a:p>
        </p:txBody>
      </p:sp>
    </p:spTree>
    <p:extLst>
      <p:ext uri="{BB962C8B-B14F-4D97-AF65-F5344CB8AC3E}">
        <p14:creationId xmlns:p14="http://schemas.microsoft.com/office/powerpoint/2010/main" val="1844088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454116-76C6-4781-AC1B-16DC371FE5B8}"/>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BF0A02D1-E20F-4CAE-A494-A5E98CBCFE7D}"/>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Tree>
    <p:extLst>
      <p:ext uri="{BB962C8B-B14F-4D97-AF65-F5344CB8AC3E}">
        <p14:creationId xmlns:p14="http://schemas.microsoft.com/office/powerpoint/2010/main" val="3113456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Creative Break Picture">
    <p:spTree>
      <p:nvGrpSpPr>
        <p:cNvPr id="1" name=""/>
        <p:cNvGrpSpPr/>
        <p:nvPr/>
      </p:nvGrpSpPr>
      <p:grpSpPr>
        <a:xfrm>
          <a:off x="0" y="0"/>
          <a:ext cx="0" cy="0"/>
          <a:chOff x="0" y="0"/>
          <a:chExt cx="0" cy="0"/>
        </a:xfrm>
      </p:grpSpPr>
      <p:sp>
        <p:nvSpPr>
          <p:cNvPr id="3" name="Picture Placeholder 13">
            <a:extLst>
              <a:ext uri="{FF2B5EF4-FFF2-40B4-BE49-F238E27FC236}">
                <a16:creationId xmlns:a16="http://schemas.microsoft.com/office/drawing/2014/main" id="{48E6AD12-F73E-6146-90A6-A402D6022C3D}"/>
              </a:ext>
            </a:extLst>
          </p:cNvPr>
          <p:cNvSpPr>
            <a:spLocks noGrp="1"/>
          </p:cNvSpPr>
          <p:nvPr>
            <p:ph type="pic" sz="quarter" idx="14"/>
          </p:nvPr>
        </p:nvSpPr>
        <p:spPr>
          <a:xfrm>
            <a:off x="6096000" y="0"/>
            <a:ext cx="6096000" cy="6858000"/>
          </a:xfrm>
          <a:prstGeom prst="rect">
            <a:avLst/>
          </a:prstGeom>
          <a:solidFill>
            <a:schemeClr val="bg1">
              <a:lumMod val="95000"/>
            </a:schemeClr>
          </a:solidFill>
          <a:effectLst/>
        </p:spPr>
        <p:txBody>
          <a:bodyPr>
            <a:normAutofit/>
          </a:bodyPr>
          <a:lstStyle>
            <a:lvl1pPr marL="0" indent="0">
              <a:buNone/>
              <a:defRPr sz="1200" b="0" i="0">
                <a:ln>
                  <a:noFill/>
                </a:ln>
                <a:solidFill>
                  <a:schemeClr val="tx2"/>
                </a:solidFill>
                <a:latin typeface="Oxygen" panose="02000503000000090004" pitchFamily="2" charset="77"/>
                <a:ea typeface="Roboto Regular" charset="0"/>
                <a:cs typeface="Abhaya Libre" panose="02000603000000000000" pitchFamily="2" charset="77"/>
              </a:defRPr>
            </a:lvl1pPr>
          </a:lstStyle>
          <a:p>
            <a:endParaRPr lang="en-US" dirty="0"/>
          </a:p>
        </p:txBody>
      </p:sp>
    </p:spTree>
    <p:extLst>
      <p:ext uri="{BB962C8B-B14F-4D97-AF65-F5344CB8AC3E}">
        <p14:creationId xmlns:p14="http://schemas.microsoft.com/office/powerpoint/2010/main" val="2655137626"/>
      </p:ext>
    </p:extLst>
  </p:cSld>
  <p:clrMapOvr>
    <a:masterClrMapping/>
  </p:clrMapOvr>
  <p:transition advClick="0"/>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4_General Slide_Right">
    <p:spTree>
      <p:nvGrpSpPr>
        <p:cNvPr id="1" name=""/>
        <p:cNvGrpSpPr/>
        <p:nvPr/>
      </p:nvGrpSpPr>
      <p:grpSpPr>
        <a:xfrm>
          <a:off x="0" y="0"/>
          <a:ext cx="0" cy="0"/>
          <a:chOff x="0" y="0"/>
          <a:chExt cx="0" cy="0"/>
        </a:xfrm>
      </p:grpSpPr>
    </p:spTree>
    <p:extLst>
      <p:ext uri="{BB962C8B-B14F-4D97-AF65-F5344CB8AC3E}">
        <p14:creationId xmlns:p14="http://schemas.microsoft.com/office/powerpoint/2010/main" val="1278248104"/>
      </p:ext>
    </p:extLst>
  </p:cSld>
  <p:clrMapOvr>
    <a:masterClrMapping/>
  </p:clrMapOvr>
  <p:transition advClick="0"/>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object 4">
            <a:extLst>
              <a:ext uri="{FF2B5EF4-FFF2-40B4-BE49-F238E27FC236}">
                <a16:creationId xmlns:a16="http://schemas.microsoft.com/office/drawing/2014/main" id="{7A5BD05C-D970-4247-84AC-590A8E26FB2D}"/>
              </a:ext>
            </a:extLst>
          </p:cNvPr>
          <p:cNvSpPr/>
          <p:nvPr userDrawn="1"/>
        </p:nvSpPr>
        <p:spPr>
          <a:xfrm>
            <a:off x="-1" y="6146800"/>
            <a:ext cx="12192001" cy="711200"/>
          </a:xfrm>
          <a:custGeom>
            <a:avLst/>
            <a:gdLst/>
            <a:ahLst/>
            <a:cxnLst/>
            <a:rect l="l" t="t" r="r" b="b"/>
            <a:pathLst>
              <a:path w="18278475" h="1419225">
                <a:moveTo>
                  <a:pt x="18278473" y="1419224"/>
                </a:moveTo>
                <a:lnTo>
                  <a:pt x="0" y="1419224"/>
                </a:lnTo>
                <a:lnTo>
                  <a:pt x="0" y="0"/>
                </a:lnTo>
                <a:lnTo>
                  <a:pt x="18278473" y="0"/>
                </a:lnTo>
                <a:lnTo>
                  <a:pt x="18278473" y="1419224"/>
                </a:lnTo>
                <a:close/>
              </a:path>
            </a:pathLst>
          </a:custGeom>
          <a:solidFill>
            <a:srgbClr val="0CA373"/>
          </a:solidFill>
        </p:spPr>
        <p:txBody>
          <a:bodyPr wrap="square" lIns="0" tIns="0" rIns="0" bIns="0" rtlCol="0"/>
          <a:lstStyle/>
          <a:p>
            <a:endParaRPr/>
          </a:p>
        </p:txBody>
      </p:sp>
      <p:pic>
        <p:nvPicPr>
          <p:cNvPr id="8" name="Picture 3">
            <a:extLst>
              <a:ext uri="{FF2B5EF4-FFF2-40B4-BE49-F238E27FC236}">
                <a16:creationId xmlns:a16="http://schemas.microsoft.com/office/drawing/2014/main" id="{CB0DDC06-9BD4-4772-A615-D876CC08594F}"/>
              </a:ext>
            </a:extLst>
          </p:cNvPr>
          <p:cNvPicPr>
            <a:picLocks noChangeAspect="1"/>
          </p:cNvPicPr>
          <p:nvPr userDrawn="1"/>
        </p:nvPicPr>
        <p:blipFill>
          <a:blip r:embed="rId5" cstate="print"/>
          <a:stretch>
            <a:fillRect/>
          </a:stretch>
        </p:blipFill>
        <p:spPr>
          <a:xfrm>
            <a:off x="291886" y="6314302"/>
            <a:ext cx="1985322" cy="432844"/>
          </a:xfrm>
          <a:prstGeom prst="rect">
            <a:avLst/>
          </a:prstGeom>
          <a:noFill/>
          <a:ln cap="flat">
            <a:noFill/>
          </a:ln>
        </p:spPr>
      </p:pic>
      <p:pic>
        <p:nvPicPr>
          <p:cNvPr id="10" name="Imagen 9">
            <a:extLst>
              <a:ext uri="{FF2B5EF4-FFF2-40B4-BE49-F238E27FC236}">
                <a16:creationId xmlns:a16="http://schemas.microsoft.com/office/drawing/2014/main" id="{22EA64A2-2236-4DEC-9BF1-00DE2AD69672}"/>
              </a:ext>
            </a:extLst>
          </p:cNvPr>
          <p:cNvPicPr>
            <a:picLocks noChangeAspect="1"/>
          </p:cNvPicPr>
          <p:nvPr userDrawn="1"/>
        </p:nvPicPr>
        <p:blipFill rotWithShape="1">
          <a:blip r:embed="rId6" cstate="print">
            <a:extLst>
              <a:ext uri="{28A0092B-C50C-407E-A947-70E740481C1C}">
                <a14:useLocalDpi xmlns:a14="http://schemas.microsoft.com/office/drawing/2010/main" val="0"/>
              </a:ext>
            </a:extLst>
          </a:blip>
          <a:srcRect l="21019" t="12308" r="11457" b="51795"/>
          <a:stretch/>
        </p:blipFill>
        <p:spPr>
          <a:xfrm>
            <a:off x="96715" y="110854"/>
            <a:ext cx="1740877" cy="916251"/>
          </a:xfrm>
          <a:prstGeom prst="rect">
            <a:avLst/>
          </a:prstGeom>
        </p:spPr>
      </p:pic>
      <p:sp>
        <p:nvSpPr>
          <p:cNvPr id="6" name="CuadroTexto 5">
            <a:extLst>
              <a:ext uri="{FF2B5EF4-FFF2-40B4-BE49-F238E27FC236}">
                <a16:creationId xmlns:a16="http://schemas.microsoft.com/office/drawing/2014/main" id="{89DD6222-3231-4B46-83B4-0CE76315789E}"/>
              </a:ext>
            </a:extLst>
          </p:cNvPr>
          <p:cNvSpPr txBox="1"/>
          <p:nvPr userDrawn="1"/>
        </p:nvSpPr>
        <p:spPr>
          <a:xfrm>
            <a:off x="2373745" y="6271567"/>
            <a:ext cx="9526369" cy="461665"/>
          </a:xfrm>
          <a:prstGeom prst="rect">
            <a:avLst/>
          </a:prstGeom>
          <a:noFill/>
        </p:spPr>
        <p:txBody>
          <a:bodyPr wrap="square">
            <a:spAutoFit/>
          </a:bodyPr>
          <a:lstStyle/>
          <a:p>
            <a:r>
              <a:rPr lang="en-US" sz="1200" b="0" i="0" u="none" strike="noStrike" dirty="0">
                <a:solidFill>
                  <a:schemeClr val="bg1"/>
                </a:solidFill>
                <a:effectLst/>
                <a:latin typeface="YADLjI9qxTA 0"/>
              </a:rPr>
              <a:t>With the support of the Erasmus+ </a:t>
            </a:r>
            <a:r>
              <a:rPr lang="en-US" sz="1200" b="0" i="0" u="none" strike="noStrike" dirty="0" err="1">
                <a:solidFill>
                  <a:schemeClr val="bg1"/>
                </a:solidFill>
                <a:effectLst/>
                <a:latin typeface="YADLjI9qxTA 0"/>
              </a:rPr>
              <a:t>programme</a:t>
            </a:r>
            <a:r>
              <a:rPr lang="en-US" sz="12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solidFill>
                <a:schemeClr val="bg1"/>
              </a:solidFill>
              <a:effectLst/>
              <a:latin typeface="YADLjI9qxTA 0"/>
            </a:endParaRPr>
          </a:p>
        </p:txBody>
      </p:sp>
    </p:spTree>
    <p:extLst>
      <p:ext uri="{BB962C8B-B14F-4D97-AF65-F5344CB8AC3E}">
        <p14:creationId xmlns:p14="http://schemas.microsoft.com/office/powerpoint/2010/main" val="3851572312"/>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4"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8ZPSJ4vZK5c&amp;ab_channel=TheAudiopedia" TargetMode="External"/><Relationship Id="rId2" Type="http://schemas.openxmlformats.org/officeDocument/2006/relationships/hyperlink" Target="https://ec.europa.eu/social/main.jsp?langId=en&amp;catId=102"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www.youtube.com/watch?v=vBjA6QZbCoY&amp;ab_channel=Lana"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www.youtube.com/watch?v=dBtbzfALQWY&amp;ab_channel=Connecteam"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350C6F4-6589-4745-8D09-15078EE9ADB2}"/>
              </a:ext>
            </a:extLst>
          </p:cNvPr>
          <p:cNvSpPr txBox="1"/>
          <p:nvPr/>
        </p:nvSpPr>
        <p:spPr>
          <a:xfrm>
            <a:off x="3258328" y="3257551"/>
            <a:ext cx="5103472" cy="400110"/>
          </a:xfrm>
          <a:prstGeom prst="rect">
            <a:avLst/>
          </a:prstGeom>
          <a:noFill/>
        </p:spPr>
        <p:txBody>
          <a:bodyPr wrap="square">
            <a:spAutoFit/>
          </a:bodyPr>
          <a:lstStyle/>
          <a:p>
            <a:pPr algn="ctr"/>
            <a:r>
              <a:rPr lang="en-GB" sz="2000" b="1" dirty="0">
                <a:effectLst/>
                <a:ea typeface="Calibri" panose="020F0502020204030204" pitchFamily="34" charset="0"/>
              </a:rPr>
              <a:t>“</a:t>
            </a:r>
            <a:r>
              <a:rPr lang="pl-PL" sz="2000" b="1" dirty="0">
                <a:effectLst/>
                <a:ea typeface="Calibri" panose="020F0502020204030204" pitchFamily="34" charset="0"/>
              </a:rPr>
              <a:t>Zwiększanie odporności MŚP po lockdownie</a:t>
            </a:r>
            <a:r>
              <a:rPr lang="en-GB" sz="2000" b="1" dirty="0">
                <a:effectLst/>
                <a:ea typeface="Calibri" panose="020F0502020204030204" pitchFamily="34" charset="0"/>
              </a:rPr>
              <a:t>”</a:t>
            </a:r>
            <a:endParaRPr lang="es-ES" sz="2000" b="1" dirty="0"/>
          </a:p>
        </p:txBody>
      </p:sp>
      <p:sp>
        <p:nvSpPr>
          <p:cNvPr id="5" name="CuadroTexto 4">
            <a:extLst>
              <a:ext uri="{FF2B5EF4-FFF2-40B4-BE49-F238E27FC236}">
                <a16:creationId xmlns:a16="http://schemas.microsoft.com/office/drawing/2014/main" id="{6A46D3C6-E20C-4FBA-B5EB-C2B5FDE05068}"/>
              </a:ext>
            </a:extLst>
          </p:cNvPr>
          <p:cNvSpPr txBox="1"/>
          <p:nvPr/>
        </p:nvSpPr>
        <p:spPr>
          <a:xfrm>
            <a:off x="2761286" y="4093428"/>
            <a:ext cx="6790119" cy="1138773"/>
          </a:xfrm>
          <a:prstGeom prst="rect">
            <a:avLst/>
          </a:prstGeom>
          <a:noFill/>
        </p:spPr>
        <p:txBody>
          <a:bodyPr wrap="square">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kumimoji="0" lang="pl-PL" sz="2800" b="1" i="0" u="none" strike="noStrike" kern="1200" cap="none" spc="-114" normalizeH="0" baseline="0" noProof="0" dirty="0">
                <a:ln>
                  <a:noFill/>
                </a:ln>
                <a:solidFill>
                  <a:srgbClr val="0CA373"/>
                </a:solidFill>
                <a:effectLst/>
                <a:uLnTx/>
                <a:uFillTx/>
                <a:ea typeface="Tahoma" panose="020B0604030504040204" pitchFamily="34" charset="0"/>
                <a:cs typeface="Tahoma" panose="020B0604030504040204" pitchFamily="34" charset="0"/>
              </a:rPr>
              <a:t>Elastyczne rozwiązania w zakresie czasu pracy</a:t>
            </a:r>
          </a:p>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pl-PL" sz="2000" b="1" i="1" spc="-114" dirty="0">
                <a:solidFill>
                  <a:srgbClr val="0CA373"/>
                </a:solidFill>
                <a:ea typeface="Tahoma" panose="020B0604030504040204" pitchFamily="34" charset="0"/>
                <a:cs typeface="Tahoma" panose="020B0604030504040204" pitchFamily="34" charset="0"/>
              </a:rPr>
              <a:t>[</a:t>
            </a:r>
            <a:r>
              <a:rPr lang="pl-PL" sz="2000" b="1" i="1" spc="-114" dirty="0" err="1">
                <a:solidFill>
                  <a:srgbClr val="0CA373"/>
                </a:solidFill>
                <a:ea typeface="Tahoma" panose="020B0604030504040204" pitchFamily="34" charset="0"/>
                <a:cs typeface="Tahoma" panose="020B0604030504040204" pitchFamily="34" charset="0"/>
              </a:rPr>
              <a:t>Flexible</a:t>
            </a:r>
            <a:r>
              <a:rPr lang="pl-PL" sz="2000" b="1" i="1" spc="-114" dirty="0">
                <a:solidFill>
                  <a:srgbClr val="0CA373"/>
                </a:solidFill>
                <a:ea typeface="Tahoma" panose="020B0604030504040204" pitchFamily="34" charset="0"/>
                <a:cs typeface="Tahoma" panose="020B0604030504040204" pitchFamily="34" charset="0"/>
              </a:rPr>
              <a:t> </a:t>
            </a:r>
            <a:r>
              <a:rPr kumimoji="0" lang="en-US" sz="2000" b="1" i="1" u="none" strike="noStrike" kern="1200" cap="none" spc="-114" normalizeH="0" baseline="0" noProof="0" dirty="0">
                <a:ln>
                  <a:noFill/>
                </a:ln>
                <a:solidFill>
                  <a:srgbClr val="0CA373"/>
                </a:solidFill>
                <a:effectLst/>
                <a:uLnTx/>
                <a:uFillTx/>
                <a:ea typeface="Tahoma" panose="020B0604030504040204" pitchFamily="34" charset="0"/>
                <a:cs typeface="Tahoma" panose="020B0604030504040204" pitchFamily="34" charset="0"/>
              </a:rPr>
              <a:t>Solutions in Working Time</a:t>
            </a:r>
            <a:r>
              <a:rPr kumimoji="0" lang="pl-PL" sz="2000" b="1" i="1" u="none" strike="noStrike" kern="1200" cap="none" spc="-114" normalizeH="0" baseline="0" noProof="0" dirty="0">
                <a:ln>
                  <a:noFill/>
                </a:ln>
                <a:solidFill>
                  <a:srgbClr val="0CA373"/>
                </a:solidFill>
                <a:effectLst/>
                <a:uLnTx/>
                <a:uFillTx/>
                <a:ea typeface="Tahoma" panose="020B0604030504040204" pitchFamily="34" charset="0"/>
                <a:cs typeface="Tahoma" panose="020B0604030504040204" pitchFamily="34" charset="0"/>
              </a:rPr>
              <a:t>]</a:t>
            </a:r>
            <a:endParaRPr kumimoji="0" lang="en-US" sz="2000" b="1" i="1" u="none" strike="noStrike" kern="1200" cap="none" spc="-114" normalizeH="0" baseline="0" noProof="0" dirty="0">
              <a:ln>
                <a:noFill/>
              </a:ln>
              <a:solidFill>
                <a:srgbClr val="0CA373"/>
              </a:solidFill>
              <a:effectLst/>
              <a:uLnTx/>
              <a:uFillTx/>
              <a:ea typeface="Tahoma" panose="020B0604030504040204" pitchFamily="34" charset="0"/>
              <a:cs typeface="Tahoma" panose="020B0604030504040204" pitchFamily="34" charset="0"/>
            </a:endParaRPr>
          </a:p>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pl-PL" sz="2000" spc="-114" dirty="0">
                <a:solidFill>
                  <a:srgbClr val="0CA373"/>
                </a:solidFill>
                <a:ea typeface="Tahoma" panose="020B0604030504040204" pitchFamily="34" charset="0"/>
                <a:cs typeface="Tahoma" panose="020B0604030504040204" pitchFamily="34" charset="0"/>
              </a:rPr>
              <a:t>Szkolenie przygotowane przez</a:t>
            </a:r>
            <a:r>
              <a:rPr kumimoji="0" lang="pt-BR" sz="2000" i="0" u="none" strike="noStrike" kern="1200" cap="none" spc="-114" normalizeH="0" baseline="0" noProof="0" dirty="0">
                <a:ln>
                  <a:noFill/>
                </a:ln>
                <a:solidFill>
                  <a:srgbClr val="0CA373"/>
                </a:solidFill>
                <a:effectLst/>
                <a:uLnTx/>
                <a:uFillTx/>
                <a:ea typeface="Tahoma" panose="020B0604030504040204" pitchFamily="34" charset="0"/>
                <a:cs typeface="Tahoma" panose="020B0604030504040204" pitchFamily="34" charset="0"/>
              </a:rPr>
              <a:t>: </a:t>
            </a:r>
            <a:r>
              <a:rPr kumimoji="0" lang="pt-BR" sz="2000" b="1" i="0" u="none" strike="noStrike" kern="1200" cap="none" spc="-114" normalizeH="0" baseline="0" noProof="0" dirty="0">
                <a:ln>
                  <a:noFill/>
                </a:ln>
                <a:effectLst/>
                <a:uLnTx/>
                <a:uFillTx/>
                <a:ea typeface="Tahoma" panose="020B0604030504040204" pitchFamily="34" charset="0"/>
                <a:cs typeface="Tahoma" panose="020B0604030504040204" pitchFamily="34" charset="0"/>
              </a:rPr>
              <a:t>[</a:t>
            </a:r>
            <a:r>
              <a:rPr lang="pt-BR" sz="2000" b="1" spc="-114" dirty="0">
                <a:ea typeface="Tahoma" panose="020B0604030504040204" pitchFamily="34" charset="0"/>
                <a:cs typeface="Tahoma" panose="020B0604030504040204" pitchFamily="34" charset="0"/>
              </a:rPr>
              <a:t>SEERC</a:t>
            </a:r>
            <a:r>
              <a:rPr kumimoji="0" lang="pt-BR" sz="2000" b="1" i="0" u="none" strike="noStrike" kern="1200" cap="none" spc="-114" normalizeH="0" baseline="0" noProof="0" dirty="0">
                <a:ln>
                  <a:noFill/>
                </a:ln>
                <a:effectLst/>
                <a:uLnTx/>
                <a:uFillTx/>
                <a:ea typeface="Tahoma" panose="020B0604030504040204" pitchFamily="34" charset="0"/>
                <a:cs typeface="Tahoma" panose="020B0604030504040204" pitchFamily="34" charset="0"/>
              </a:rPr>
              <a:t>]</a:t>
            </a:r>
            <a:endParaRPr kumimoji="0" lang="pt-BR" sz="2000" b="1" i="0" u="none" strike="noStrike" kern="1200" cap="none" spc="0" normalizeH="0" baseline="0" noProof="0" dirty="0">
              <a:ln>
                <a:noFill/>
              </a:ln>
              <a:effectLst/>
              <a:uLnTx/>
              <a:uFillTx/>
              <a:ea typeface="Tahoma" panose="020B0604030504040204" pitchFamily="34" charset="0"/>
              <a:cs typeface="Tahoma" panose="020B0604030504040204" pitchFamily="34" charset="0"/>
            </a:endParaRPr>
          </a:p>
        </p:txBody>
      </p:sp>
      <p:pic>
        <p:nvPicPr>
          <p:cNvPr id="6" name="Imagen 5">
            <a:extLst>
              <a:ext uri="{FF2B5EF4-FFF2-40B4-BE49-F238E27FC236}">
                <a16:creationId xmlns:a16="http://schemas.microsoft.com/office/drawing/2014/main" id="{69A4D7A1-6ADA-46A7-96FF-90B678EE2489}"/>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21046" t="12687" r="9066" b="50000"/>
          <a:stretch/>
        </p:blipFill>
        <p:spPr>
          <a:xfrm>
            <a:off x="3683242" y="921747"/>
            <a:ext cx="4531601" cy="2395275"/>
          </a:xfrm>
          <a:prstGeom prst="rect">
            <a:avLst/>
          </a:prstGeom>
        </p:spPr>
      </p:pic>
      <p:sp>
        <p:nvSpPr>
          <p:cNvPr id="7" name="object 5">
            <a:extLst>
              <a:ext uri="{FF2B5EF4-FFF2-40B4-BE49-F238E27FC236}">
                <a16:creationId xmlns:a16="http://schemas.microsoft.com/office/drawing/2014/main" id="{75E6C6FD-3E82-48C3-9D72-C6EB7E75547D}"/>
              </a:ext>
            </a:extLst>
          </p:cNvPr>
          <p:cNvSpPr/>
          <p:nvPr/>
        </p:nvSpPr>
        <p:spPr>
          <a:xfrm>
            <a:off x="11920635" y="0"/>
            <a:ext cx="71543" cy="619584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8" name="object 5">
            <a:extLst>
              <a:ext uri="{FF2B5EF4-FFF2-40B4-BE49-F238E27FC236}">
                <a16:creationId xmlns:a16="http://schemas.microsoft.com/office/drawing/2014/main" id="{FA5FE859-222B-4C59-8EA5-38A3D7D38CDC}"/>
              </a:ext>
            </a:extLst>
          </p:cNvPr>
          <p:cNvSpPr/>
          <p:nvPr/>
        </p:nvSpPr>
        <p:spPr>
          <a:xfrm rot="16200000" flipH="1">
            <a:off x="8667826" y="-3293392"/>
            <a:ext cx="53498" cy="6994850"/>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9" name="object 5">
            <a:extLst>
              <a:ext uri="{FF2B5EF4-FFF2-40B4-BE49-F238E27FC236}">
                <a16:creationId xmlns:a16="http://schemas.microsoft.com/office/drawing/2014/main" id="{32B3A989-932D-4975-BB6B-BE23E9259ADE}"/>
              </a:ext>
            </a:extLst>
          </p:cNvPr>
          <p:cNvSpPr/>
          <p:nvPr/>
        </p:nvSpPr>
        <p:spPr>
          <a:xfrm rot="10800000">
            <a:off x="186595" y="1100896"/>
            <a:ext cx="45719" cy="5094952"/>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10" name="object 5">
            <a:extLst>
              <a:ext uri="{FF2B5EF4-FFF2-40B4-BE49-F238E27FC236}">
                <a16:creationId xmlns:a16="http://schemas.microsoft.com/office/drawing/2014/main" id="{CA99EEAB-A3DE-4E88-84FB-BB4AA4B234F5}"/>
              </a:ext>
            </a:extLst>
          </p:cNvPr>
          <p:cNvSpPr/>
          <p:nvPr/>
        </p:nvSpPr>
        <p:spPr>
          <a:xfrm rot="5400000" flipH="1">
            <a:off x="3209704" y="2697741"/>
            <a:ext cx="53501" cy="647290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Tree>
    <p:extLst>
      <p:ext uri="{BB962C8B-B14F-4D97-AF65-F5344CB8AC3E}">
        <p14:creationId xmlns:p14="http://schemas.microsoft.com/office/powerpoint/2010/main" val="20251881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2027976" y="226337"/>
            <a:ext cx="9558397"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4800" kern="0" spc="-150" dirty="0">
                <a:solidFill>
                  <a:schemeClr val="tx1"/>
                </a:solidFill>
                <a:latin typeface="+mj-lt"/>
                <a:ea typeface="Tahoma" panose="020B0604030504040204" pitchFamily="34" charset="0"/>
                <a:cs typeface="Tahoma" panose="020B0604030504040204" pitchFamily="34" charset="0"/>
              </a:rPr>
              <a:t>BLOK</a:t>
            </a:r>
            <a:r>
              <a:rPr lang="en-US" sz="4800" kern="0" spc="-150" dirty="0">
                <a:solidFill>
                  <a:schemeClr val="tx1"/>
                </a:solidFill>
                <a:latin typeface="+mj-lt"/>
                <a:ea typeface="Tahoma" panose="020B0604030504040204" pitchFamily="34" charset="0"/>
                <a:cs typeface="Tahoma" panose="020B0604030504040204" pitchFamily="34" charset="0"/>
              </a:rPr>
              <a:t> 4: </a:t>
            </a:r>
            <a:r>
              <a:rPr lang="en-US" sz="4800" kern="0" spc="-150" dirty="0" err="1">
                <a:solidFill>
                  <a:schemeClr val="tx1"/>
                </a:solidFill>
                <a:latin typeface="+mj-lt"/>
                <a:ea typeface="Tahoma" panose="020B0604030504040204" pitchFamily="34" charset="0"/>
                <a:cs typeface="Tahoma" panose="020B0604030504040204" pitchFamily="34" charset="0"/>
              </a:rPr>
              <a:t>Potrzeby</a:t>
            </a:r>
            <a:r>
              <a:rPr lang="en-US" sz="4800" kern="0" spc="-150" dirty="0">
                <a:solidFill>
                  <a:schemeClr val="tx1"/>
                </a:solidFill>
                <a:latin typeface="+mj-lt"/>
                <a:ea typeface="Tahoma" panose="020B0604030504040204" pitchFamily="34" charset="0"/>
                <a:cs typeface="Tahoma" panose="020B0604030504040204" pitchFamily="34" charset="0"/>
              </a:rPr>
              <a:t> </a:t>
            </a:r>
            <a:r>
              <a:rPr lang="en-US" sz="4800" kern="0" spc="-150" dirty="0" err="1">
                <a:solidFill>
                  <a:schemeClr val="tx1"/>
                </a:solidFill>
                <a:latin typeface="+mj-lt"/>
                <a:ea typeface="Tahoma" panose="020B0604030504040204" pitchFamily="34" charset="0"/>
                <a:cs typeface="Tahoma" panose="020B0604030504040204" pitchFamily="34" charset="0"/>
              </a:rPr>
              <a:t>klientów</a:t>
            </a:r>
            <a:r>
              <a:rPr lang="en-US" sz="4800" kern="0" spc="-150" dirty="0">
                <a:solidFill>
                  <a:schemeClr val="tx1"/>
                </a:solidFill>
                <a:latin typeface="+mj-lt"/>
                <a:ea typeface="Tahoma" panose="020B0604030504040204" pitchFamily="34" charset="0"/>
                <a:cs typeface="Tahoma" panose="020B0604030504040204" pitchFamily="34" charset="0"/>
              </a:rPr>
              <a:t> </a:t>
            </a:r>
            <a:r>
              <a:rPr lang="en-US" sz="4800" kern="0" spc="-150" dirty="0" err="1">
                <a:solidFill>
                  <a:schemeClr val="tx1"/>
                </a:solidFill>
                <a:latin typeface="+mj-lt"/>
                <a:ea typeface="Tahoma" panose="020B0604030504040204" pitchFamily="34" charset="0"/>
                <a:cs typeface="Tahoma" panose="020B0604030504040204" pitchFamily="34" charset="0"/>
              </a:rPr>
              <a:t>i</a:t>
            </a:r>
            <a:r>
              <a:rPr lang="en-US" sz="4800" kern="0" spc="-150" dirty="0">
                <a:solidFill>
                  <a:schemeClr val="tx1"/>
                </a:solidFill>
                <a:latin typeface="+mj-lt"/>
                <a:ea typeface="Tahoma" panose="020B0604030504040204" pitchFamily="34" charset="0"/>
                <a:cs typeface="Tahoma" panose="020B0604030504040204" pitchFamily="34" charset="0"/>
              </a:rPr>
              <a:t> </a:t>
            </a:r>
            <a:r>
              <a:rPr lang="en-US" sz="4800" kern="0" spc="-150" dirty="0" err="1">
                <a:solidFill>
                  <a:schemeClr val="tx1"/>
                </a:solidFill>
                <a:latin typeface="+mj-lt"/>
                <a:ea typeface="Tahoma" panose="020B0604030504040204" pitchFamily="34" charset="0"/>
                <a:cs typeface="Tahoma" panose="020B0604030504040204" pitchFamily="34" charset="0"/>
              </a:rPr>
              <a:t>pracowników</a:t>
            </a:r>
            <a:endParaRPr lang="en-US" sz="48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108642" y="1286784"/>
            <a:ext cx="10692708"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 </a:t>
            </a:r>
            <a:r>
              <a:rPr lang="es-ES" sz="2200" spc="50" dirty="0">
                <a:cs typeface="Tahoma"/>
              </a:rPr>
              <a:t> </a:t>
            </a:r>
            <a:r>
              <a:rPr lang="pl-PL" sz="2200" spc="50" dirty="0">
                <a:cs typeface="Tahoma"/>
              </a:rPr>
              <a:t>Część </a:t>
            </a:r>
            <a:r>
              <a:rPr lang="es-ES" sz="2200" spc="50" dirty="0">
                <a:latin typeface="+mj-lt"/>
                <a:cs typeface="Tahoma"/>
              </a:rPr>
              <a:t>4.2.: </a:t>
            </a:r>
            <a:r>
              <a:rPr lang="pl-PL" sz="2200" spc="50" dirty="0">
                <a:latin typeface="+mj-lt"/>
                <a:cs typeface="Tahoma"/>
              </a:rPr>
              <a:t>Czas pracy zorganizowany wokół potrzeb pracownika</a:t>
            </a:r>
            <a:endParaRPr sz="2200" dirty="0">
              <a:latin typeface="+mj-lt"/>
              <a:cs typeface="Tahoma"/>
            </a:endParaRPr>
          </a:p>
        </p:txBody>
      </p:sp>
      <p:sp>
        <p:nvSpPr>
          <p:cNvPr id="4" name="Rectángulo 3"/>
          <p:cNvSpPr/>
          <p:nvPr/>
        </p:nvSpPr>
        <p:spPr>
          <a:xfrm>
            <a:off x="208229" y="1865015"/>
            <a:ext cx="11860039" cy="4555093"/>
          </a:xfrm>
          <a:prstGeom prst="rect">
            <a:avLst/>
          </a:prstGeom>
        </p:spPr>
        <p:txBody>
          <a:bodyPr wrap="square">
            <a:spAutoFit/>
          </a:bodyPr>
          <a:lstStyle/>
          <a:p>
            <a:pPr algn="just">
              <a:defRPr/>
            </a:pPr>
            <a:r>
              <a:rPr lang="pl-PL" altLang="es-ES" dirty="0">
                <a:latin typeface="Calibri" panose="020F0502020204030204" pitchFamily="34" charset="0"/>
                <a:cs typeface="Calibri" panose="020F0502020204030204" pitchFamily="34" charset="0"/>
              </a:rPr>
              <a:t>Wskazówki dotyczące identyfikacji i zajęcia się potrzebami pracownika</a:t>
            </a:r>
          </a:p>
          <a:p>
            <a:pPr marL="285750" indent="-285750" algn="just">
              <a:buFont typeface="Arial" panose="020B0604020202020204" pitchFamily="34" charset="0"/>
              <a:buChar char="•"/>
              <a:defRPr/>
            </a:pPr>
            <a:r>
              <a:rPr lang="pl-PL" altLang="es-ES" dirty="0">
                <a:latin typeface="Calibri" panose="020F0502020204030204" pitchFamily="34" charset="0"/>
                <a:cs typeface="Calibri" panose="020F0502020204030204" pitchFamily="34" charset="0"/>
              </a:rPr>
              <a:t>Stosuj praktykę pracowniczej informacji zwrotnej. Takie informacje zwrotne dla pracowników są ważne, ponieważ pozwalają im zorientować się „na czym stoją” i jak mogą się lepiej wykonywać swoją pracę. Platformy oprogramowania HR dają pracodawcom możliwość prowadzenia cyfrowego zapisu opinii pracowników dotyczących wielu kwestii organizacyjnych</a:t>
            </a:r>
            <a:r>
              <a:rPr lang="en-US" altLang="es-ES" dirty="0">
                <a:latin typeface="Calibri" panose="020F0502020204030204" pitchFamily="34" charset="0"/>
                <a:cs typeface="Calibri" panose="020F0502020204030204" pitchFamily="34" charset="0"/>
              </a:rPr>
              <a:t>.</a:t>
            </a:r>
          </a:p>
          <a:p>
            <a:pPr marL="285750" indent="-285750" algn="just">
              <a:buFont typeface="Arial" panose="020B0604020202020204" pitchFamily="34" charset="0"/>
              <a:buChar char="•"/>
              <a:defRPr/>
            </a:pPr>
            <a:endParaRPr lang="en-US" altLang="es-ES"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r>
              <a:rPr lang="pl-PL" altLang="es-ES" dirty="0">
                <a:latin typeface="Calibri" panose="020F0502020204030204" pitchFamily="34" charset="0"/>
                <a:cs typeface="Calibri" panose="020F0502020204030204" pitchFamily="34" charset="0"/>
              </a:rPr>
              <a:t>Zajęcie się potrzebami pracownika</a:t>
            </a:r>
            <a:r>
              <a:rPr lang="en-US" altLang="es-ES" dirty="0">
                <a:latin typeface="Calibri" panose="020F0502020204030204" pitchFamily="34" charset="0"/>
                <a:cs typeface="Calibri" panose="020F0502020204030204" pitchFamily="34" charset="0"/>
              </a:rPr>
              <a:t>. </a:t>
            </a:r>
          </a:p>
          <a:p>
            <a:pPr marL="742950" lvl="1" indent="-285750" algn="just">
              <a:buFont typeface="Arial" panose="020B0604020202020204" pitchFamily="34" charset="0"/>
              <a:buChar char="•"/>
              <a:defRPr/>
            </a:pPr>
            <a:r>
              <a:rPr lang="pl-PL" altLang="es-ES" dirty="0">
                <a:latin typeface="Calibri" panose="020F0502020204030204" pitchFamily="34" charset="0"/>
                <a:cs typeface="Calibri" panose="020F0502020204030204" pitchFamily="34" charset="0"/>
              </a:rPr>
              <a:t>Zapewnij ścieżki wzrostu i rozwoju – Zajmij się potrzebami pracowników w zakresie „odpowiedniego” wynagrodzenia poprzez zapewnienie im możliwości rozwoju zawodowego.</a:t>
            </a:r>
          </a:p>
          <a:p>
            <a:pPr marL="742950" lvl="1" indent="-285750" algn="just">
              <a:buFont typeface="Arial" panose="020B0604020202020204" pitchFamily="34" charset="0"/>
              <a:buChar char="•"/>
              <a:defRPr/>
            </a:pPr>
            <a:r>
              <a:rPr lang="pl-PL" altLang="es-ES" dirty="0">
                <a:latin typeface="Calibri" panose="020F0502020204030204" pitchFamily="34" charset="0"/>
                <a:cs typeface="Calibri" panose="020F0502020204030204" pitchFamily="34" charset="0"/>
              </a:rPr>
              <a:t>Postaw na przejrzystość - Bycie transparentnym wobec pracowników jest najlepszym sposobem na budowanie zaufania i szacunku. </a:t>
            </a:r>
          </a:p>
          <a:p>
            <a:pPr marL="742950" lvl="1" indent="-285750" algn="just">
              <a:buFont typeface="Arial" panose="020B0604020202020204" pitchFamily="34" charset="0"/>
              <a:buChar char="•"/>
              <a:defRPr/>
            </a:pPr>
            <a:r>
              <a:rPr lang="pl-PL" altLang="es-ES" dirty="0">
                <a:latin typeface="Calibri" panose="020F0502020204030204" pitchFamily="34" charset="0"/>
                <a:cs typeface="Calibri" panose="020F0502020204030204" pitchFamily="34" charset="0"/>
              </a:rPr>
              <a:t>Zwiększaj zaangażowanie pracowników - Pracownicy, którzy nie są zaangażowani w swoją codzienną pracę, prawdopodobnie nie będą osiągać najlepszych wyników. </a:t>
            </a:r>
            <a:endParaRPr lang="en-US" altLang="es-ES" dirty="0">
              <a:latin typeface="Calibri" panose="020F0502020204030204" pitchFamily="34" charset="0"/>
              <a:cs typeface="Calibri" panose="020F0502020204030204" pitchFamily="34" charset="0"/>
            </a:endParaRPr>
          </a:p>
          <a:p>
            <a:pPr marL="742950" lvl="1" indent="-285750" algn="just">
              <a:buFont typeface="Arial" panose="020B0604020202020204" pitchFamily="34" charset="0"/>
              <a:buChar char="•"/>
              <a:defRPr/>
            </a:pPr>
            <a:r>
              <a:rPr lang="pl-PL" altLang="es-ES" dirty="0">
                <a:latin typeface="Calibri" panose="020F0502020204030204" pitchFamily="34" charset="0"/>
                <a:cs typeface="Calibri" panose="020F0502020204030204" pitchFamily="34" charset="0"/>
              </a:rPr>
              <a:t>Zachęcaj do oddolnego podejmowania decyzji - Ostatnim krokiem do zwiększenia satysfakcji pracowników jest pomoc w tym, aby czuli się pewniej, poprzez dopuszczenie ich do głosu.</a:t>
            </a:r>
            <a:endParaRPr lang="en-US" altLang="es-ES" sz="1000"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endParaRPr lang="en-US" altLang="es-ES" sz="1000"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endParaRPr lang="en-US" altLang="es-ES" sz="1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209552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5FE93A2C-5089-204E-8F05-7EC4E7ADE35C}"/>
              </a:ext>
            </a:extLst>
          </p:cNvPr>
          <p:cNvGrpSpPr/>
          <p:nvPr/>
        </p:nvGrpSpPr>
        <p:grpSpPr>
          <a:xfrm>
            <a:off x="7580470" y="3353377"/>
            <a:ext cx="1997391" cy="2384049"/>
            <a:chOff x="15787481" y="6578009"/>
            <a:chExt cx="3994782" cy="4768098"/>
          </a:xfrm>
        </p:grpSpPr>
        <p:sp>
          <p:nvSpPr>
            <p:cNvPr id="41" name="Arc 40"/>
            <p:cNvSpPr/>
            <p:nvPr/>
          </p:nvSpPr>
          <p:spPr>
            <a:xfrm rot="10800000">
              <a:off x="15787481" y="6578009"/>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2" name="Oval 41"/>
            <p:cNvSpPr/>
            <p:nvPr/>
          </p:nvSpPr>
          <p:spPr>
            <a:xfrm rot="10800000">
              <a:off x="16955620" y="9687602"/>
              <a:ext cx="1658505" cy="1658505"/>
            </a:xfrm>
            <a:prstGeom prst="ellipse">
              <a:avLst/>
            </a:prstGeom>
            <a:solidFill>
              <a:srgbClr val="0CA373"/>
            </a:solidFill>
            <a:ln>
              <a:solidFill>
                <a:srgbClr val="0CA373"/>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p>
              <a:pPr algn="ctr"/>
              <a:endParaRPr lang="en-US" sz="3199" b="1" dirty="0">
                <a:solidFill>
                  <a:schemeClr val="tx2"/>
                </a:solidFill>
                <a:latin typeface="Oxygen" panose="02000503000000090004" pitchFamily="2" charset="77"/>
              </a:endParaRPr>
            </a:p>
          </p:txBody>
        </p:sp>
      </p:grpSp>
      <p:grpSp>
        <p:nvGrpSpPr>
          <p:cNvPr id="5" name="Group 4">
            <a:extLst>
              <a:ext uri="{FF2B5EF4-FFF2-40B4-BE49-F238E27FC236}">
                <a16:creationId xmlns:a16="http://schemas.microsoft.com/office/drawing/2014/main" id="{80AB57E4-17DE-8941-8650-9467E0FBD62C}"/>
              </a:ext>
            </a:extLst>
          </p:cNvPr>
          <p:cNvGrpSpPr/>
          <p:nvPr/>
        </p:nvGrpSpPr>
        <p:grpSpPr>
          <a:xfrm>
            <a:off x="6226063" y="1466713"/>
            <a:ext cx="1997391" cy="2412022"/>
            <a:chOff x="13078667" y="2804681"/>
            <a:chExt cx="3994782" cy="4824044"/>
          </a:xfrm>
        </p:grpSpPr>
        <p:sp>
          <p:nvSpPr>
            <p:cNvPr id="37" name="Arc 36"/>
            <p:cNvSpPr/>
            <p:nvPr/>
          </p:nvSpPr>
          <p:spPr>
            <a:xfrm>
              <a:off x="13078667" y="3633936"/>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3" name="Oval 42"/>
            <p:cNvSpPr/>
            <p:nvPr/>
          </p:nvSpPr>
          <p:spPr>
            <a:xfrm rot="10800000">
              <a:off x="14246806" y="2804681"/>
              <a:ext cx="1658505" cy="1658505"/>
            </a:xfrm>
            <a:prstGeom prst="ellipse">
              <a:avLst/>
            </a:prstGeom>
            <a:solidFill>
              <a:srgbClr val="0CA373"/>
            </a:solidFill>
            <a:ln>
              <a:solidFill>
                <a:srgbClr val="0CA373"/>
              </a:solidFill>
            </a:ln>
          </p:spPr>
          <p:style>
            <a:lnRef idx="2">
              <a:schemeClr val="accent1">
                <a:shade val="50000"/>
              </a:schemeClr>
            </a:lnRef>
            <a:fillRef idx="1">
              <a:schemeClr val="accent1"/>
            </a:fillRef>
            <a:effectRef idx="0">
              <a:schemeClr val="accent1"/>
            </a:effectRef>
            <a:fontRef idx="minor">
              <a:schemeClr val="lt1"/>
            </a:fontRef>
          </p:style>
          <p:txBody>
            <a:bodyPr lIns="265107" tIns="118841" rIns="0" bIns="0" rtlCol="0" anchor="ctr"/>
            <a:lstStyle/>
            <a:p>
              <a:pPr algn="ctr"/>
              <a:endParaRPr lang="en-US" sz="3199" b="1" dirty="0">
                <a:solidFill>
                  <a:schemeClr val="tx2"/>
                </a:solidFill>
                <a:latin typeface="Oxygen" panose="02000503000000090004" pitchFamily="2" charset="77"/>
              </a:endParaRPr>
            </a:p>
          </p:txBody>
        </p:sp>
      </p:grpSp>
      <p:grpSp>
        <p:nvGrpSpPr>
          <p:cNvPr id="2" name="Group 1">
            <a:extLst>
              <a:ext uri="{FF2B5EF4-FFF2-40B4-BE49-F238E27FC236}">
                <a16:creationId xmlns:a16="http://schemas.microsoft.com/office/drawing/2014/main" id="{33E85255-30F3-C346-A520-1AD7DC21BA2F}"/>
              </a:ext>
            </a:extLst>
          </p:cNvPr>
          <p:cNvGrpSpPr/>
          <p:nvPr/>
        </p:nvGrpSpPr>
        <p:grpSpPr>
          <a:xfrm>
            <a:off x="4871658" y="3353377"/>
            <a:ext cx="1997391" cy="2384049"/>
            <a:chOff x="10369857" y="6578009"/>
            <a:chExt cx="3994782" cy="4768098"/>
          </a:xfrm>
        </p:grpSpPr>
        <p:sp>
          <p:nvSpPr>
            <p:cNvPr id="27" name="Arc 26"/>
            <p:cNvSpPr/>
            <p:nvPr/>
          </p:nvSpPr>
          <p:spPr>
            <a:xfrm rot="10800000">
              <a:off x="10369857" y="6578009"/>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4" name="Oval 43"/>
            <p:cNvSpPr/>
            <p:nvPr/>
          </p:nvSpPr>
          <p:spPr>
            <a:xfrm rot="10800000">
              <a:off x="11537995" y="9687602"/>
              <a:ext cx="1658505" cy="1658505"/>
            </a:xfrm>
            <a:prstGeom prst="ellipse">
              <a:avLst/>
            </a:prstGeom>
            <a:solidFill>
              <a:srgbClr val="0CA373"/>
            </a:solidFill>
            <a:ln>
              <a:solidFill>
                <a:srgbClr val="0CA373"/>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p>
              <a:pPr algn="ctr"/>
              <a:endParaRPr lang="en-US" sz="3199" b="1" dirty="0">
                <a:solidFill>
                  <a:schemeClr val="tx2"/>
                </a:solidFill>
                <a:latin typeface="Oxygen" panose="02000503000000090004" pitchFamily="2" charset="77"/>
              </a:endParaRPr>
            </a:p>
          </p:txBody>
        </p:sp>
      </p:grpSp>
      <p:grpSp>
        <p:nvGrpSpPr>
          <p:cNvPr id="4" name="Group 3">
            <a:extLst>
              <a:ext uri="{FF2B5EF4-FFF2-40B4-BE49-F238E27FC236}">
                <a16:creationId xmlns:a16="http://schemas.microsoft.com/office/drawing/2014/main" id="{B6328B0E-F578-F540-8798-AB59B2D47333}"/>
              </a:ext>
            </a:extLst>
          </p:cNvPr>
          <p:cNvGrpSpPr/>
          <p:nvPr/>
        </p:nvGrpSpPr>
        <p:grpSpPr>
          <a:xfrm>
            <a:off x="3503395" y="1466713"/>
            <a:ext cx="1997391" cy="2412022"/>
            <a:chOff x="7661040" y="2804681"/>
            <a:chExt cx="3994782" cy="4824044"/>
          </a:xfrm>
        </p:grpSpPr>
        <p:sp>
          <p:nvSpPr>
            <p:cNvPr id="25" name="Arc 24"/>
            <p:cNvSpPr/>
            <p:nvPr/>
          </p:nvSpPr>
          <p:spPr>
            <a:xfrm>
              <a:off x="7661040" y="3633936"/>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5" name="Oval 44"/>
            <p:cNvSpPr/>
            <p:nvPr/>
          </p:nvSpPr>
          <p:spPr>
            <a:xfrm rot="10800000">
              <a:off x="8829178" y="2804681"/>
              <a:ext cx="1658505" cy="1658505"/>
            </a:xfrm>
            <a:prstGeom prst="ellipse">
              <a:avLst/>
            </a:prstGeom>
            <a:solidFill>
              <a:srgbClr val="0CA373"/>
            </a:solidFill>
            <a:ln>
              <a:no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p>
              <a:pPr algn="ctr"/>
              <a:endParaRPr lang="en-US" sz="3199" b="1" dirty="0">
                <a:solidFill>
                  <a:schemeClr val="tx2"/>
                </a:solidFill>
                <a:latin typeface="Oxygen" panose="02000503000000090004" pitchFamily="2" charset="77"/>
              </a:endParaRPr>
            </a:p>
          </p:txBody>
        </p:sp>
      </p:grpSp>
      <p:grpSp>
        <p:nvGrpSpPr>
          <p:cNvPr id="3" name="Group 2">
            <a:extLst>
              <a:ext uri="{FF2B5EF4-FFF2-40B4-BE49-F238E27FC236}">
                <a16:creationId xmlns:a16="http://schemas.microsoft.com/office/drawing/2014/main" id="{D0A02A47-A1CD-4F4E-90F5-13415DC9934E}"/>
              </a:ext>
            </a:extLst>
          </p:cNvPr>
          <p:cNvGrpSpPr/>
          <p:nvPr/>
        </p:nvGrpSpPr>
        <p:grpSpPr>
          <a:xfrm>
            <a:off x="2162842" y="3353377"/>
            <a:ext cx="1997391" cy="2384049"/>
            <a:chOff x="4952225" y="6578009"/>
            <a:chExt cx="3994782" cy="4768098"/>
          </a:xfrm>
        </p:grpSpPr>
        <p:sp>
          <p:nvSpPr>
            <p:cNvPr id="24" name="Arc 23"/>
            <p:cNvSpPr/>
            <p:nvPr/>
          </p:nvSpPr>
          <p:spPr>
            <a:xfrm rot="10800000">
              <a:off x="4952225" y="6578009"/>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6" name="Oval 45"/>
            <p:cNvSpPr/>
            <p:nvPr/>
          </p:nvSpPr>
          <p:spPr>
            <a:xfrm rot="10800000">
              <a:off x="6120363" y="9687602"/>
              <a:ext cx="1658505" cy="1658505"/>
            </a:xfrm>
            <a:prstGeom prst="ellipse">
              <a:avLst/>
            </a:prstGeom>
            <a:solidFill>
              <a:srgbClr val="0CA373"/>
            </a:solidFill>
            <a:ln>
              <a:solidFill>
                <a:srgbClr val="0CA373"/>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p>
              <a:pPr algn="ctr"/>
              <a:endParaRPr lang="en-US" sz="3199" b="1" dirty="0">
                <a:solidFill>
                  <a:schemeClr val="tx2"/>
                </a:solidFill>
                <a:latin typeface="Oxygen" panose="02000503000000090004" pitchFamily="2" charset="77"/>
              </a:endParaRPr>
            </a:p>
          </p:txBody>
        </p:sp>
      </p:grpSp>
      <p:sp>
        <p:nvSpPr>
          <p:cNvPr id="47" name="Shape 2774"/>
          <p:cNvSpPr/>
          <p:nvPr/>
        </p:nvSpPr>
        <p:spPr>
          <a:xfrm>
            <a:off x="5681436" y="5176399"/>
            <a:ext cx="377832" cy="377832"/>
          </a:xfrm>
          <a:custGeom>
            <a:avLst/>
            <a:gdLst/>
            <a:ahLst/>
            <a:cxnLst>
              <a:cxn ang="0">
                <a:pos x="wd2" y="hd2"/>
              </a:cxn>
              <a:cxn ang="5400000">
                <a:pos x="wd2" y="hd2"/>
              </a:cxn>
              <a:cxn ang="10800000">
                <a:pos x="wd2" y="hd2"/>
              </a:cxn>
              <a:cxn ang="16200000">
                <a:pos x="wd2" y="hd2"/>
              </a:cxn>
            </a:cxnLst>
            <a:rect l="0" t="0" r="r" b="b"/>
            <a:pathLst>
              <a:path w="21600" h="21600" extrusionOk="0">
                <a:moveTo>
                  <a:pt x="20618" y="2945"/>
                </a:moveTo>
                <a:lnTo>
                  <a:pt x="982" y="2945"/>
                </a:lnTo>
                <a:lnTo>
                  <a:pt x="982" y="1964"/>
                </a:lnTo>
                <a:lnTo>
                  <a:pt x="20618" y="1964"/>
                </a:lnTo>
                <a:cubicBezTo>
                  <a:pt x="20618" y="1964"/>
                  <a:pt x="20618" y="2945"/>
                  <a:pt x="20618" y="2945"/>
                </a:cubicBezTo>
                <a:close/>
                <a:moveTo>
                  <a:pt x="19636" y="15709"/>
                </a:moveTo>
                <a:lnTo>
                  <a:pt x="1964" y="15709"/>
                </a:lnTo>
                <a:lnTo>
                  <a:pt x="1964" y="3927"/>
                </a:lnTo>
                <a:lnTo>
                  <a:pt x="19636" y="3927"/>
                </a:lnTo>
                <a:cubicBezTo>
                  <a:pt x="19636" y="3927"/>
                  <a:pt x="19636" y="15709"/>
                  <a:pt x="19636" y="15709"/>
                </a:cubicBezTo>
                <a:close/>
                <a:moveTo>
                  <a:pt x="20618" y="982"/>
                </a:moveTo>
                <a:lnTo>
                  <a:pt x="11782" y="982"/>
                </a:lnTo>
                <a:cubicBezTo>
                  <a:pt x="11782" y="440"/>
                  <a:pt x="11342" y="0"/>
                  <a:pt x="10800" y="0"/>
                </a:cubicBezTo>
                <a:cubicBezTo>
                  <a:pt x="10257" y="0"/>
                  <a:pt x="9818" y="440"/>
                  <a:pt x="9818" y="982"/>
                </a:cubicBezTo>
                <a:lnTo>
                  <a:pt x="982" y="982"/>
                </a:lnTo>
                <a:cubicBezTo>
                  <a:pt x="439" y="982"/>
                  <a:pt x="0" y="1422"/>
                  <a:pt x="0" y="1964"/>
                </a:cubicBezTo>
                <a:lnTo>
                  <a:pt x="0" y="2945"/>
                </a:lnTo>
                <a:cubicBezTo>
                  <a:pt x="0" y="3488"/>
                  <a:pt x="439" y="3927"/>
                  <a:pt x="982" y="3927"/>
                </a:cubicBezTo>
                <a:lnTo>
                  <a:pt x="982" y="15709"/>
                </a:lnTo>
                <a:cubicBezTo>
                  <a:pt x="982" y="16252"/>
                  <a:pt x="1421" y="16691"/>
                  <a:pt x="1964" y="16691"/>
                </a:cubicBezTo>
                <a:lnTo>
                  <a:pt x="10309" y="16691"/>
                </a:lnTo>
                <a:lnTo>
                  <a:pt x="10309" y="17960"/>
                </a:lnTo>
                <a:lnTo>
                  <a:pt x="7507" y="20762"/>
                </a:lnTo>
                <a:cubicBezTo>
                  <a:pt x="7419" y="20851"/>
                  <a:pt x="7364" y="20974"/>
                  <a:pt x="7364" y="21109"/>
                </a:cubicBezTo>
                <a:cubicBezTo>
                  <a:pt x="7364" y="21380"/>
                  <a:pt x="7583" y="21600"/>
                  <a:pt x="7855" y="21600"/>
                </a:cubicBezTo>
                <a:cubicBezTo>
                  <a:pt x="7990" y="21600"/>
                  <a:pt x="8113" y="21545"/>
                  <a:pt x="8202" y="21456"/>
                </a:cubicBezTo>
                <a:lnTo>
                  <a:pt x="10800" y="18858"/>
                </a:lnTo>
                <a:lnTo>
                  <a:pt x="13398" y="21456"/>
                </a:lnTo>
                <a:cubicBezTo>
                  <a:pt x="13488" y="21545"/>
                  <a:pt x="13610" y="21600"/>
                  <a:pt x="13745" y="21600"/>
                </a:cubicBezTo>
                <a:cubicBezTo>
                  <a:pt x="14017" y="21600"/>
                  <a:pt x="14236" y="21380"/>
                  <a:pt x="14236" y="21109"/>
                </a:cubicBezTo>
                <a:cubicBezTo>
                  <a:pt x="14236" y="20974"/>
                  <a:pt x="14182" y="20851"/>
                  <a:pt x="14093" y="20762"/>
                </a:cubicBezTo>
                <a:lnTo>
                  <a:pt x="11291" y="17960"/>
                </a:lnTo>
                <a:lnTo>
                  <a:pt x="11291" y="16691"/>
                </a:lnTo>
                <a:lnTo>
                  <a:pt x="19636" y="16691"/>
                </a:lnTo>
                <a:cubicBezTo>
                  <a:pt x="20178" y="16691"/>
                  <a:pt x="20618" y="16252"/>
                  <a:pt x="20618" y="15709"/>
                </a:cubicBezTo>
                <a:lnTo>
                  <a:pt x="20618" y="3927"/>
                </a:lnTo>
                <a:cubicBezTo>
                  <a:pt x="21160" y="3927"/>
                  <a:pt x="21600" y="3488"/>
                  <a:pt x="21600" y="2945"/>
                </a:cubicBezTo>
                <a:lnTo>
                  <a:pt x="21600" y="1964"/>
                </a:lnTo>
                <a:cubicBezTo>
                  <a:pt x="21600" y="1422"/>
                  <a:pt x="21160" y="982"/>
                  <a:pt x="20618" y="982"/>
                </a:cubicBezTo>
                <a:moveTo>
                  <a:pt x="16200" y="5891"/>
                </a:moveTo>
                <a:cubicBezTo>
                  <a:pt x="16471" y="5891"/>
                  <a:pt x="16691" y="6111"/>
                  <a:pt x="16691" y="6382"/>
                </a:cubicBezTo>
                <a:cubicBezTo>
                  <a:pt x="16691" y="6653"/>
                  <a:pt x="16471" y="6873"/>
                  <a:pt x="16200" y="6873"/>
                </a:cubicBezTo>
                <a:cubicBezTo>
                  <a:pt x="15929" y="6873"/>
                  <a:pt x="15709" y="6653"/>
                  <a:pt x="15709" y="6382"/>
                </a:cubicBezTo>
                <a:cubicBezTo>
                  <a:pt x="15709" y="6111"/>
                  <a:pt x="15929" y="5891"/>
                  <a:pt x="16200" y="5891"/>
                </a:cubicBezTo>
                <a:moveTo>
                  <a:pt x="16200" y="7855"/>
                </a:moveTo>
                <a:cubicBezTo>
                  <a:pt x="17013" y="7855"/>
                  <a:pt x="17673" y="7196"/>
                  <a:pt x="17673" y="6382"/>
                </a:cubicBezTo>
                <a:cubicBezTo>
                  <a:pt x="17673" y="5569"/>
                  <a:pt x="17013" y="4909"/>
                  <a:pt x="16200" y="4909"/>
                </a:cubicBezTo>
                <a:cubicBezTo>
                  <a:pt x="15387" y="4909"/>
                  <a:pt x="14727" y="5569"/>
                  <a:pt x="14727" y="6382"/>
                </a:cubicBezTo>
                <a:cubicBezTo>
                  <a:pt x="14727" y="7196"/>
                  <a:pt x="15387" y="7855"/>
                  <a:pt x="16200" y="7855"/>
                </a:cubicBezTo>
                <a:moveTo>
                  <a:pt x="8422" y="8135"/>
                </a:moveTo>
                <a:lnTo>
                  <a:pt x="11926" y="11638"/>
                </a:lnTo>
                <a:cubicBezTo>
                  <a:pt x="12015" y="11727"/>
                  <a:pt x="12138" y="11782"/>
                  <a:pt x="12273" y="11782"/>
                </a:cubicBezTo>
                <a:cubicBezTo>
                  <a:pt x="12408" y="11782"/>
                  <a:pt x="12531" y="11727"/>
                  <a:pt x="12620" y="11638"/>
                </a:cubicBezTo>
                <a:lnTo>
                  <a:pt x="14183" y="10075"/>
                </a:lnTo>
                <a:lnTo>
                  <a:pt x="16200" y="12764"/>
                </a:lnTo>
                <a:lnTo>
                  <a:pt x="5336" y="12764"/>
                </a:lnTo>
                <a:cubicBezTo>
                  <a:pt x="5336" y="12764"/>
                  <a:pt x="8422" y="8135"/>
                  <a:pt x="8422" y="8135"/>
                </a:cubicBezTo>
                <a:close/>
                <a:moveTo>
                  <a:pt x="4418" y="13745"/>
                </a:moveTo>
                <a:lnTo>
                  <a:pt x="17182" y="13745"/>
                </a:lnTo>
                <a:cubicBezTo>
                  <a:pt x="17453" y="13745"/>
                  <a:pt x="17673" y="13526"/>
                  <a:pt x="17673" y="13255"/>
                </a:cubicBezTo>
                <a:cubicBezTo>
                  <a:pt x="17673" y="13144"/>
                  <a:pt x="17630" y="13047"/>
                  <a:pt x="17568" y="12965"/>
                </a:cubicBezTo>
                <a:lnTo>
                  <a:pt x="17575" y="12960"/>
                </a:lnTo>
                <a:lnTo>
                  <a:pt x="14629" y="9033"/>
                </a:lnTo>
                <a:lnTo>
                  <a:pt x="14622" y="9038"/>
                </a:lnTo>
                <a:cubicBezTo>
                  <a:pt x="14533" y="8919"/>
                  <a:pt x="14397" y="8836"/>
                  <a:pt x="14236" y="8836"/>
                </a:cubicBezTo>
                <a:cubicBezTo>
                  <a:pt x="14101" y="8836"/>
                  <a:pt x="13978" y="8891"/>
                  <a:pt x="13889" y="8980"/>
                </a:cubicBezTo>
                <a:lnTo>
                  <a:pt x="12273" y="10597"/>
                </a:lnTo>
                <a:lnTo>
                  <a:pt x="8693" y="7017"/>
                </a:lnTo>
                <a:cubicBezTo>
                  <a:pt x="8604" y="6928"/>
                  <a:pt x="8481" y="6873"/>
                  <a:pt x="8345" y="6873"/>
                </a:cubicBezTo>
                <a:cubicBezTo>
                  <a:pt x="8175" y="6873"/>
                  <a:pt x="8033" y="6965"/>
                  <a:pt x="7945" y="7097"/>
                </a:cubicBezTo>
                <a:lnTo>
                  <a:pt x="7937" y="7091"/>
                </a:lnTo>
                <a:lnTo>
                  <a:pt x="4010" y="12982"/>
                </a:lnTo>
                <a:lnTo>
                  <a:pt x="4017" y="12988"/>
                </a:lnTo>
                <a:cubicBezTo>
                  <a:pt x="3965" y="13066"/>
                  <a:pt x="3927" y="13154"/>
                  <a:pt x="3927" y="13255"/>
                </a:cubicBezTo>
                <a:cubicBezTo>
                  <a:pt x="3927" y="13526"/>
                  <a:pt x="4147" y="13745"/>
                  <a:pt x="4418" y="13745"/>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48" name="Shape 2781"/>
          <p:cNvSpPr/>
          <p:nvPr/>
        </p:nvSpPr>
        <p:spPr>
          <a:xfrm>
            <a:off x="2992098" y="5133883"/>
            <a:ext cx="377832" cy="377832"/>
          </a:xfrm>
          <a:custGeom>
            <a:avLst/>
            <a:gdLst/>
            <a:ahLst/>
            <a:cxnLst>
              <a:cxn ang="0">
                <a:pos x="wd2" y="hd2"/>
              </a:cxn>
              <a:cxn ang="5400000">
                <a:pos x="wd2" y="hd2"/>
              </a:cxn>
              <a:cxn ang="10800000">
                <a:pos x="wd2" y="hd2"/>
              </a:cxn>
              <a:cxn ang="16200000">
                <a:pos x="wd2" y="hd2"/>
              </a:cxn>
            </a:cxnLst>
            <a:rect l="0" t="0" r="r" b="b"/>
            <a:pathLst>
              <a:path w="21600" h="21600" extrusionOk="0">
                <a:moveTo>
                  <a:pt x="5891" y="6873"/>
                </a:moveTo>
                <a:cubicBezTo>
                  <a:pt x="6162" y="6873"/>
                  <a:pt x="6382" y="6653"/>
                  <a:pt x="6382" y="6382"/>
                </a:cubicBezTo>
                <a:lnTo>
                  <a:pt x="6382" y="1473"/>
                </a:lnTo>
                <a:cubicBezTo>
                  <a:pt x="6382" y="1201"/>
                  <a:pt x="6162" y="982"/>
                  <a:pt x="5891" y="982"/>
                </a:cubicBezTo>
                <a:cubicBezTo>
                  <a:pt x="5620" y="982"/>
                  <a:pt x="5400" y="1201"/>
                  <a:pt x="5400" y="1473"/>
                </a:cubicBezTo>
                <a:lnTo>
                  <a:pt x="5400" y="6382"/>
                </a:lnTo>
                <a:cubicBezTo>
                  <a:pt x="5400" y="6653"/>
                  <a:pt x="5620" y="6873"/>
                  <a:pt x="5891" y="6873"/>
                </a:cubicBezTo>
                <a:moveTo>
                  <a:pt x="2945" y="5891"/>
                </a:moveTo>
                <a:cubicBezTo>
                  <a:pt x="3216" y="5891"/>
                  <a:pt x="3436" y="5671"/>
                  <a:pt x="3436" y="5400"/>
                </a:cubicBezTo>
                <a:lnTo>
                  <a:pt x="3436" y="2455"/>
                </a:lnTo>
                <a:cubicBezTo>
                  <a:pt x="3436" y="2183"/>
                  <a:pt x="3216" y="1964"/>
                  <a:pt x="2945" y="1964"/>
                </a:cubicBezTo>
                <a:cubicBezTo>
                  <a:pt x="2675" y="1964"/>
                  <a:pt x="2455" y="2183"/>
                  <a:pt x="2455" y="2455"/>
                </a:cubicBezTo>
                <a:lnTo>
                  <a:pt x="2455" y="5400"/>
                </a:lnTo>
                <a:cubicBezTo>
                  <a:pt x="2455" y="5671"/>
                  <a:pt x="2675" y="5891"/>
                  <a:pt x="2945" y="5891"/>
                </a:cubicBezTo>
                <a:moveTo>
                  <a:pt x="18655" y="15218"/>
                </a:moveTo>
                <a:lnTo>
                  <a:pt x="17648" y="15218"/>
                </a:lnTo>
                <a:cubicBezTo>
                  <a:pt x="17660" y="15056"/>
                  <a:pt x="17673" y="14893"/>
                  <a:pt x="17673" y="14727"/>
                </a:cubicBezTo>
                <a:lnTo>
                  <a:pt x="17673" y="11291"/>
                </a:lnTo>
                <a:lnTo>
                  <a:pt x="18655" y="11291"/>
                </a:lnTo>
                <a:cubicBezTo>
                  <a:pt x="19739" y="11291"/>
                  <a:pt x="20618" y="12170"/>
                  <a:pt x="20618" y="13255"/>
                </a:cubicBezTo>
                <a:cubicBezTo>
                  <a:pt x="20618" y="14339"/>
                  <a:pt x="19739" y="15218"/>
                  <a:pt x="18655" y="15218"/>
                </a:cubicBezTo>
                <a:moveTo>
                  <a:pt x="16691" y="14727"/>
                </a:moveTo>
                <a:cubicBezTo>
                  <a:pt x="16691" y="15802"/>
                  <a:pt x="16399" y="16805"/>
                  <a:pt x="15896" y="17673"/>
                </a:cubicBezTo>
                <a:lnTo>
                  <a:pt x="1777" y="17673"/>
                </a:lnTo>
                <a:cubicBezTo>
                  <a:pt x="1274" y="16805"/>
                  <a:pt x="982" y="15802"/>
                  <a:pt x="982" y="14727"/>
                </a:cubicBezTo>
                <a:lnTo>
                  <a:pt x="982" y="8836"/>
                </a:lnTo>
                <a:lnTo>
                  <a:pt x="16691" y="8836"/>
                </a:lnTo>
                <a:cubicBezTo>
                  <a:pt x="16691" y="8836"/>
                  <a:pt x="16691" y="14727"/>
                  <a:pt x="16691" y="14727"/>
                </a:cubicBezTo>
                <a:close/>
                <a:moveTo>
                  <a:pt x="10800" y="20618"/>
                </a:moveTo>
                <a:lnTo>
                  <a:pt x="6873" y="20618"/>
                </a:lnTo>
                <a:cubicBezTo>
                  <a:pt x="5131" y="20618"/>
                  <a:pt x="3569" y="19857"/>
                  <a:pt x="2491" y="18655"/>
                </a:cubicBezTo>
                <a:lnTo>
                  <a:pt x="15182" y="18655"/>
                </a:lnTo>
                <a:cubicBezTo>
                  <a:pt x="14103" y="19857"/>
                  <a:pt x="12542" y="20618"/>
                  <a:pt x="10800" y="20618"/>
                </a:cubicBezTo>
                <a:moveTo>
                  <a:pt x="18655" y="10309"/>
                </a:moveTo>
                <a:lnTo>
                  <a:pt x="17673" y="10309"/>
                </a:lnTo>
                <a:lnTo>
                  <a:pt x="17673" y="8836"/>
                </a:lnTo>
                <a:cubicBezTo>
                  <a:pt x="17673" y="8295"/>
                  <a:pt x="17233" y="7855"/>
                  <a:pt x="16691" y="7855"/>
                </a:cubicBezTo>
                <a:lnTo>
                  <a:pt x="982" y="7855"/>
                </a:lnTo>
                <a:cubicBezTo>
                  <a:pt x="440" y="7855"/>
                  <a:pt x="0" y="8295"/>
                  <a:pt x="0" y="8836"/>
                </a:cubicBezTo>
                <a:lnTo>
                  <a:pt x="0" y="14727"/>
                </a:lnTo>
                <a:cubicBezTo>
                  <a:pt x="0" y="17232"/>
                  <a:pt x="1344" y="19417"/>
                  <a:pt x="3346" y="20618"/>
                </a:cubicBezTo>
                <a:lnTo>
                  <a:pt x="491" y="20618"/>
                </a:lnTo>
                <a:cubicBezTo>
                  <a:pt x="220" y="20618"/>
                  <a:pt x="0" y="20838"/>
                  <a:pt x="0" y="21109"/>
                </a:cubicBezTo>
                <a:cubicBezTo>
                  <a:pt x="0" y="21380"/>
                  <a:pt x="220" y="21600"/>
                  <a:pt x="491" y="21600"/>
                </a:cubicBezTo>
                <a:lnTo>
                  <a:pt x="17182" y="21600"/>
                </a:lnTo>
                <a:cubicBezTo>
                  <a:pt x="17453" y="21600"/>
                  <a:pt x="17673" y="21380"/>
                  <a:pt x="17673" y="21109"/>
                </a:cubicBezTo>
                <a:cubicBezTo>
                  <a:pt x="17673" y="20838"/>
                  <a:pt x="17453" y="20618"/>
                  <a:pt x="17182" y="20618"/>
                </a:cubicBezTo>
                <a:lnTo>
                  <a:pt x="14330" y="20618"/>
                </a:lnTo>
                <a:cubicBezTo>
                  <a:pt x="15925" y="19659"/>
                  <a:pt x="17101" y="18074"/>
                  <a:pt x="17511" y="16200"/>
                </a:cubicBezTo>
                <a:lnTo>
                  <a:pt x="18655" y="16200"/>
                </a:lnTo>
                <a:cubicBezTo>
                  <a:pt x="20281" y="16200"/>
                  <a:pt x="21600" y="14882"/>
                  <a:pt x="21600" y="13255"/>
                </a:cubicBezTo>
                <a:cubicBezTo>
                  <a:pt x="21600" y="11628"/>
                  <a:pt x="20281" y="10309"/>
                  <a:pt x="18655" y="10309"/>
                </a:cubicBezTo>
                <a:moveTo>
                  <a:pt x="11782" y="5891"/>
                </a:moveTo>
                <a:cubicBezTo>
                  <a:pt x="12053" y="5891"/>
                  <a:pt x="12273" y="5671"/>
                  <a:pt x="12273" y="5400"/>
                </a:cubicBezTo>
                <a:lnTo>
                  <a:pt x="12273" y="2455"/>
                </a:lnTo>
                <a:cubicBezTo>
                  <a:pt x="12273" y="2183"/>
                  <a:pt x="12053" y="1964"/>
                  <a:pt x="11782" y="1964"/>
                </a:cubicBezTo>
                <a:cubicBezTo>
                  <a:pt x="11511" y="1964"/>
                  <a:pt x="11291" y="2183"/>
                  <a:pt x="11291" y="2455"/>
                </a:cubicBezTo>
                <a:lnTo>
                  <a:pt x="11291" y="5400"/>
                </a:lnTo>
                <a:cubicBezTo>
                  <a:pt x="11291" y="5671"/>
                  <a:pt x="11511" y="5891"/>
                  <a:pt x="11782" y="5891"/>
                </a:cubicBezTo>
                <a:moveTo>
                  <a:pt x="14727" y="6873"/>
                </a:moveTo>
                <a:cubicBezTo>
                  <a:pt x="14998" y="6873"/>
                  <a:pt x="15218" y="6653"/>
                  <a:pt x="15218" y="6382"/>
                </a:cubicBezTo>
                <a:lnTo>
                  <a:pt x="15218" y="1473"/>
                </a:lnTo>
                <a:cubicBezTo>
                  <a:pt x="15218" y="1201"/>
                  <a:pt x="14998" y="982"/>
                  <a:pt x="14727" y="982"/>
                </a:cubicBezTo>
                <a:cubicBezTo>
                  <a:pt x="14456" y="982"/>
                  <a:pt x="14236" y="1201"/>
                  <a:pt x="14236" y="1473"/>
                </a:cubicBezTo>
                <a:lnTo>
                  <a:pt x="14236" y="6382"/>
                </a:lnTo>
                <a:cubicBezTo>
                  <a:pt x="14236" y="6653"/>
                  <a:pt x="14456" y="6873"/>
                  <a:pt x="14727" y="6873"/>
                </a:cubicBezTo>
                <a:moveTo>
                  <a:pt x="8836" y="5891"/>
                </a:moveTo>
                <a:cubicBezTo>
                  <a:pt x="9107" y="5891"/>
                  <a:pt x="9327" y="5671"/>
                  <a:pt x="9327" y="5400"/>
                </a:cubicBezTo>
                <a:lnTo>
                  <a:pt x="9327" y="491"/>
                </a:lnTo>
                <a:cubicBezTo>
                  <a:pt x="9327" y="220"/>
                  <a:pt x="9107" y="0"/>
                  <a:pt x="8836" y="0"/>
                </a:cubicBezTo>
                <a:cubicBezTo>
                  <a:pt x="8566" y="0"/>
                  <a:pt x="8345" y="220"/>
                  <a:pt x="8345" y="491"/>
                </a:cubicBezTo>
                <a:lnTo>
                  <a:pt x="8345" y="5400"/>
                </a:lnTo>
                <a:cubicBezTo>
                  <a:pt x="8345" y="5671"/>
                  <a:pt x="8566" y="5891"/>
                  <a:pt x="8836" y="5891"/>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49" name="Shape 2782"/>
          <p:cNvSpPr/>
          <p:nvPr/>
        </p:nvSpPr>
        <p:spPr>
          <a:xfrm>
            <a:off x="4326846" y="1718146"/>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50" name="Shape 2783"/>
          <p:cNvSpPr/>
          <p:nvPr/>
        </p:nvSpPr>
        <p:spPr>
          <a:xfrm>
            <a:off x="8390270" y="5202160"/>
            <a:ext cx="377832" cy="326310"/>
          </a:xfrm>
          <a:custGeom>
            <a:avLst/>
            <a:gdLst/>
            <a:ahLst/>
            <a:cxnLst>
              <a:cxn ang="0">
                <a:pos x="wd2" y="hd2"/>
              </a:cxn>
              <a:cxn ang="5400000">
                <a:pos x="wd2" y="hd2"/>
              </a:cxn>
              <a:cxn ang="10800000">
                <a:pos x="wd2" y="hd2"/>
              </a:cxn>
              <a:cxn ang="16200000">
                <a:pos x="wd2" y="hd2"/>
              </a:cxn>
            </a:cxnLst>
            <a:rect l="0" t="0" r="r" b="b"/>
            <a:pathLst>
              <a:path w="21600" h="21600" extrusionOk="0">
                <a:moveTo>
                  <a:pt x="10800" y="15855"/>
                </a:moveTo>
                <a:lnTo>
                  <a:pt x="1633" y="10800"/>
                </a:lnTo>
                <a:lnTo>
                  <a:pt x="4615" y="9156"/>
                </a:lnTo>
                <a:lnTo>
                  <a:pt x="10589" y="12450"/>
                </a:lnTo>
                <a:lnTo>
                  <a:pt x="10591" y="12446"/>
                </a:lnTo>
                <a:cubicBezTo>
                  <a:pt x="10654" y="12482"/>
                  <a:pt x="10724" y="12505"/>
                  <a:pt x="10800" y="12505"/>
                </a:cubicBezTo>
                <a:cubicBezTo>
                  <a:pt x="10876" y="12505"/>
                  <a:pt x="10946" y="12482"/>
                  <a:pt x="11009" y="12446"/>
                </a:cubicBezTo>
                <a:lnTo>
                  <a:pt x="11011" y="12450"/>
                </a:lnTo>
                <a:lnTo>
                  <a:pt x="16985" y="9156"/>
                </a:lnTo>
                <a:lnTo>
                  <a:pt x="19967" y="10800"/>
                </a:lnTo>
                <a:cubicBezTo>
                  <a:pt x="19967" y="10800"/>
                  <a:pt x="10800" y="15855"/>
                  <a:pt x="10800" y="15855"/>
                </a:cubicBezTo>
                <a:close/>
                <a:moveTo>
                  <a:pt x="19967" y="15347"/>
                </a:moveTo>
                <a:lnTo>
                  <a:pt x="10800" y="20402"/>
                </a:lnTo>
                <a:lnTo>
                  <a:pt x="1633" y="15347"/>
                </a:lnTo>
                <a:lnTo>
                  <a:pt x="4615" y="13703"/>
                </a:lnTo>
                <a:lnTo>
                  <a:pt x="10589" y="16997"/>
                </a:lnTo>
                <a:lnTo>
                  <a:pt x="10591" y="16994"/>
                </a:lnTo>
                <a:cubicBezTo>
                  <a:pt x="10654" y="17029"/>
                  <a:pt x="10724" y="17053"/>
                  <a:pt x="10800" y="17053"/>
                </a:cubicBezTo>
                <a:cubicBezTo>
                  <a:pt x="10876" y="17053"/>
                  <a:pt x="10946" y="17029"/>
                  <a:pt x="11009" y="16994"/>
                </a:cubicBezTo>
                <a:lnTo>
                  <a:pt x="11011" y="16997"/>
                </a:lnTo>
                <a:lnTo>
                  <a:pt x="16985" y="13703"/>
                </a:lnTo>
                <a:cubicBezTo>
                  <a:pt x="16985" y="13703"/>
                  <a:pt x="19967" y="15347"/>
                  <a:pt x="19967" y="15347"/>
                </a:cubicBezTo>
                <a:close/>
                <a:moveTo>
                  <a:pt x="1633" y="6253"/>
                </a:moveTo>
                <a:lnTo>
                  <a:pt x="10800" y="1198"/>
                </a:lnTo>
                <a:lnTo>
                  <a:pt x="19967" y="6253"/>
                </a:lnTo>
                <a:lnTo>
                  <a:pt x="10800" y="11307"/>
                </a:lnTo>
                <a:cubicBezTo>
                  <a:pt x="10800" y="11307"/>
                  <a:pt x="1633" y="6253"/>
                  <a:pt x="1633" y="6253"/>
                </a:cubicBezTo>
                <a:close/>
                <a:moveTo>
                  <a:pt x="21600" y="10800"/>
                </a:moveTo>
                <a:cubicBezTo>
                  <a:pt x="21600" y="10574"/>
                  <a:pt x="21484" y="10383"/>
                  <a:pt x="21319" y="10290"/>
                </a:cubicBezTo>
                <a:lnTo>
                  <a:pt x="21320" y="10287"/>
                </a:lnTo>
                <a:lnTo>
                  <a:pt x="18127" y="8526"/>
                </a:lnTo>
                <a:lnTo>
                  <a:pt x="21320" y="6766"/>
                </a:lnTo>
                <a:lnTo>
                  <a:pt x="21319" y="6762"/>
                </a:lnTo>
                <a:cubicBezTo>
                  <a:pt x="21484" y="6671"/>
                  <a:pt x="21600" y="6479"/>
                  <a:pt x="21600" y="6253"/>
                </a:cubicBezTo>
                <a:cubicBezTo>
                  <a:pt x="21600" y="6027"/>
                  <a:pt x="21484" y="5835"/>
                  <a:pt x="21319" y="5743"/>
                </a:cubicBezTo>
                <a:lnTo>
                  <a:pt x="21320" y="5740"/>
                </a:lnTo>
                <a:lnTo>
                  <a:pt x="11011" y="56"/>
                </a:lnTo>
                <a:lnTo>
                  <a:pt x="11009" y="59"/>
                </a:lnTo>
                <a:cubicBezTo>
                  <a:pt x="10946" y="23"/>
                  <a:pt x="10876" y="0"/>
                  <a:pt x="10800" y="0"/>
                </a:cubicBezTo>
                <a:cubicBezTo>
                  <a:pt x="10724" y="0"/>
                  <a:pt x="10654" y="23"/>
                  <a:pt x="10591" y="59"/>
                </a:cubicBezTo>
                <a:lnTo>
                  <a:pt x="10589" y="56"/>
                </a:lnTo>
                <a:lnTo>
                  <a:pt x="280" y="5740"/>
                </a:lnTo>
                <a:lnTo>
                  <a:pt x="281" y="5743"/>
                </a:lnTo>
                <a:cubicBezTo>
                  <a:pt x="116" y="5835"/>
                  <a:pt x="0" y="6027"/>
                  <a:pt x="0" y="6253"/>
                </a:cubicBezTo>
                <a:cubicBezTo>
                  <a:pt x="0" y="6479"/>
                  <a:pt x="116" y="6671"/>
                  <a:pt x="281" y="6762"/>
                </a:cubicBezTo>
                <a:lnTo>
                  <a:pt x="280" y="6766"/>
                </a:lnTo>
                <a:lnTo>
                  <a:pt x="3473" y="8526"/>
                </a:lnTo>
                <a:lnTo>
                  <a:pt x="280" y="10287"/>
                </a:lnTo>
                <a:lnTo>
                  <a:pt x="281" y="10290"/>
                </a:lnTo>
                <a:cubicBezTo>
                  <a:pt x="116" y="10383"/>
                  <a:pt x="0" y="10574"/>
                  <a:pt x="0" y="10800"/>
                </a:cubicBezTo>
                <a:cubicBezTo>
                  <a:pt x="0" y="11026"/>
                  <a:pt x="116" y="11218"/>
                  <a:pt x="281" y="11310"/>
                </a:cubicBezTo>
                <a:lnTo>
                  <a:pt x="280" y="11313"/>
                </a:lnTo>
                <a:lnTo>
                  <a:pt x="3473" y="13074"/>
                </a:lnTo>
                <a:lnTo>
                  <a:pt x="280" y="14834"/>
                </a:lnTo>
                <a:lnTo>
                  <a:pt x="281" y="14838"/>
                </a:lnTo>
                <a:cubicBezTo>
                  <a:pt x="116" y="14930"/>
                  <a:pt x="0" y="15121"/>
                  <a:pt x="0" y="15347"/>
                </a:cubicBezTo>
                <a:cubicBezTo>
                  <a:pt x="0" y="15574"/>
                  <a:pt x="116" y="15765"/>
                  <a:pt x="281" y="15857"/>
                </a:cubicBezTo>
                <a:lnTo>
                  <a:pt x="280" y="15860"/>
                </a:lnTo>
                <a:lnTo>
                  <a:pt x="10589" y="21544"/>
                </a:lnTo>
                <a:lnTo>
                  <a:pt x="10591" y="21541"/>
                </a:lnTo>
                <a:cubicBezTo>
                  <a:pt x="10654" y="21577"/>
                  <a:pt x="10724" y="21600"/>
                  <a:pt x="10800" y="21600"/>
                </a:cubicBezTo>
                <a:cubicBezTo>
                  <a:pt x="10876" y="21600"/>
                  <a:pt x="10946" y="21577"/>
                  <a:pt x="11009" y="21541"/>
                </a:cubicBezTo>
                <a:lnTo>
                  <a:pt x="11011" y="21544"/>
                </a:lnTo>
                <a:lnTo>
                  <a:pt x="21320" y="15860"/>
                </a:lnTo>
                <a:lnTo>
                  <a:pt x="21319" y="15857"/>
                </a:lnTo>
                <a:cubicBezTo>
                  <a:pt x="21484" y="15765"/>
                  <a:pt x="21600" y="15574"/>
                  <a:pt x="21600" y="15347"/>
                </a:cubicBezTo>
                <a:cubicBezTo>
                  <a:pt x="21600" y="15121"/>
                  <a:pt x="21484" y="14930"/>
                  <a:pt x="21319" y="14838"/>
                </a:cubicBezTo>
                <a:lnTo>
                  <a:pt x="21320" y="14834"/>
                </a:lnTo>
                <a:lnTo>
                  <a:pt x="18127" y="13074"/>
                </a:lnTo>
                <a:lnTo>
                  <a:pt x="21320" y="11313"/>
                </a:lnTo>
                <a:lnTo>
                  <a:pt x="21319" y="11310"/>
                </a:lnTo>
                <a:cubicBezTo>
                  <a:pt x="21484" y="11218"/>
                  <a:pt x="21600" y="11026"/>
                  <a:pt x="21600" y="10800"/>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51" name="Shape 2787"/>
          <p:cNvSpPr/>
          <p:nvPr/>
        </p:nvSpPr>
        <p:spPr>
          <a:xfrm>
            <a:off x="7035960" y="1692414"/>
            <a:ext cx="377598" cy="377850"/>
          </a:xfrm>
          <a:custGeom>
            <a:avLst/>
            <a:gdLst/>
            <a:ahLst/>
            <a:cxnLst>
              <a:cxn ang="0">
                <a:pos x="wd2" y="hd2"/>
              </a:cxn>
              <a:cxn ang="5400000">
                <a:pos x="wd2" y="hd2"/>
              </a:cxn>
              <a:cxn ang="10800000">
                <a:pos x="wd2" y="hd2"/>
              </a:cxn>
              <a:cxn ang="16200000">
                <a:pos x="wd2" y="hd2"/>
              </a:cxn>
            </a:cxnLst>
            <a:rect l="0" t="0" r="r" b="b"/>
            <a:pathLst>
              <a:path w="21086" h="21600" extrusionOk="0">
                <a:moveTo>
                  <a:pt x="11502" y="10309"/>
                </a:moveTo>
                <a:cubicBezTo>
                  <a:pt x="11767" y="10309"/>
                  <a:pt x="11981" y="10090"/>
                  <a:pt x="11981" y="9818"/>
                </a:cubicBezTo>
                <a:cubicBezTo>
                  <a:pt x="11981" y="9547"/>
                  <a:pt x="11767" y="9327"/>
                  <a:pt x="11502" y="9327"/>
                </a:cubicBezTo>
                <a:cubicBezTo>
                  <a:pt x="11237" y="9327"/>
                  <a:pt x="11022" y="9547"/>
                  <a:pt x="11022" y="9818"/>
                </a:cubicBezTo>
                <a:cubicBezTo>
                  <a:pt x="11022" y="10090"/>
                  <a:pt x="11237" y="10309"/>
                  <a:pt x="11502" y="10309"/>
                </a:cubicBezTo>
                <a:moveTo>
                  <a:pt x="15818" y="4909"/>
                </a:moveTo>
                <a:cubicBezTo>
                  <a:pt x="16083" y="4909"/>
                  <a:pt x="16297" y="5129"/>
                  <a:pt x="16297" y="5400"/>
                </a:cubicBezTo>
                <a:cubicBezTo>
                  <a:pt x="16297" y="5672"/>
                  <a:pt x="16083" y="5891"/>
                  <a:pt x="15818" y="5891"/>
                </a:cubicBezTo>
                <a:cubicBezTo>
                  <a:pt x="15553" y="5891"/>
                  <a:pt x="15338" y="5672"/>
                  <a:pt x="15338" y="5400"/>
                </a:cubicBezTo>
                <a:cubicBezTo>
                  <a:pt x="15338" y="5129"/>
                  <a:pt x="15553" y="4909"/>
                  <a:pt x="15818" y="4909"/>
                </a:cubicBezTo>
                <a:moveTo>
                  <a:pt x="15818" y="6873"/>
                </a:moveTo>
                <a:cubicBezTo>
                  <a:pt x="16612" y="6873"/>
                  <a:pt x="17256" y="6213"/>
                  <a:pt x="17256" y="5400"/>
                </a:cubicBezTo>
                <a:cubicBezTo>
                  <a:pt x="17256" y="4587"/>
                  <a:pt x="16612" y="3928"/>
                  <a:pt x="15818" y="3928"/>
                </a:cubicBezTo>
                <a:cubicBezTo>
                  <a:pt x="15023" y="3928"/>
                  <a:pt x="14379" y="4587"/>
                  <a:pt x="14379" y="5400"/>
                </a:cubicBezTo>
                <a:cubicBezTo>
                  <a:pt x="14379" y="6213"/>
                  <a:pt x="15023" y="6873"/>
                  <a:pt x="15818" y="6873"/>
                </a:cubicBezTo>
                <a:moveTo>
                  <a:pt x="12941" y="11782"/>
                </a:moveTo>
                <a:cubicBezTo>
                  <a:pt x="13206" y="11782"/>
                  <a:pt x="13420" y="11562"/>
                  <a:pt x="13420" y="11291"/>
                </a:cubicBezTo>
                <a:cubicBezTo>
                  <a:pt x="13420" y="11020"/>
                  <a:pt x="13206" y="10800"/>
                  <a:pt x="12941" y="10800"/>
                </a:cubicBezTo>
                <a:cubicBezTo>
                  <a:pt x="12675" y="10800"/>
                  <a:pt x="12461" y="11020"/>
                  <a:pt x="12461" y="11291"/>
                </a:cubicBezTo>
                <a:cubicBezTo>
                  <a:pt x="12461" y="11562"/>
                  <a:pt x="12675" y="11782"/>
                  <a:pt x="12941" y="11782"/>
                </a:cubicBezTo>
                <a:moveTo>
                  <a:pt x="10063" y="7855"/>
                </a:moveTo>
                <a:cubicBezTo>
                  <a:pt x="9798" y="7855"/>
                  <a:pt x="9584" y="8074"/>
                  <a:pt x="9584" y="8346"/>
                </a:cubicBezTo>
                <a:cubicBezTo>
                  <a:pt x="9584" y="8617"/>
                  <a:pt x="9798" y="8836"/>
                  <a:pt x="10063" y="8836"/>
                </a:cubicBezTo>
                <a:cubicBezTo>
                  <a:pt x="10328" y="8836"/>
                  <a:pt x="10543" y="8617"/>
                  <a:pt x="10543" y="8346"/>
                </a:cubicBezTo>
                <a:cubicBezTo>
                  <a:pt x="10543" y="8074"/>
                  <a:pt x="10328" y="7855"/>
                  <a:pt x="10063" y="7855"/>
                </a:cubicBezTo>
                <a:moveTo>
                  <a:pt x="1718" y="19842"/>
                </a:moveTo>
                <a:lnTo>
                  <a:pt x="3451" y="15392"/>
                </a:lnTo>
                <a:cubicBezTo>
                  <a:pt x="3684" y="15834"/>
                  <a:pt x="3973" y="16253"/>
                  <a:pt x="4312" y="16642"/>
                </a:cubicBezTo>
                <a:cubicBezTo>
                  <a:pt x="4824" y="17230"/>
                  <a:pt x="5418" y="17711"/>
                  <a:pt x="6061" y="18068"/>
                </a:cubicBezTo>
                <a:cubicBezTo>
                  <a:pt x="6061" y="18068"/>
                  <a:pt x="1718" y="19842"/>
                  <a:pt x="1718" y="19842"/>
                </a:cubicBezTo>
                <a:close/>
                <a:moveTo>
                  <a:pt x="3717" y="12060"/>
                </a:moveTo>
                <a:lnTo>
                  <a:pt x="0" y="21600"/>
                </a:lnTo>
                <a:lnTo>
                  <a:pt x="9319" y="17795"/>
                </a:lnTo>
                <a:cubicBezTo>
                  <a:pt x="9153" y="17815"/>
                  <a:pt x="8987" y="17824"/>
                  <a:pt x="8822" y="17824"/>
                </a:cubicBezTo>
                <a:cubicBezTo>
                  <a:pt x="5971" y="17824"/>
                  <a:pt x="3389" y="15002"/>
                  <a:pt x="3717" y="12060"/>
                </a:cubicBezTo>
                <a:moveTo>
                  <a:pt x="16115" y="10657"/>
                </a:moveTo>
                <a:cubicBezTo>
                  <a:pt x="15925" y="10851"/>
                  <a:pt x="15627" y="11171"/>
                  <a:pt x="15280" y="11542"/>
                </a:cubicBezTo>
                <a:cubicBezTo>
                  <a:pt x="14662" y="12204"/>
                  <a:pt x="13712" y="13221"/>
                  <a:pt x="13147" y="13753"/>
                </a:cubicBezTo>
                <a:lnTo>
                  <a:pt x="7665" y="8141"/>
                </a:lnTo>
                <a:cubicBezTo>
                  <a:pt x="8185" y="7563"/>
                  <a:pt x="9179" y="6590"/>
                  <a:pt x="9825" y="5958"/>
                </a:cubicBezTo>
                <a:cubicBezTo>
                  <a:pt x="10188" y="5603"/>
                  <a:pt x="10500" y="5298"/>
                  <a:pt x="10690" y="5103"/>
                </a:cubicBezTo>
                <a:cubicBezTo>
                  <a:pt x="13284" y="2447"/>
                  <a:pt x="18271" y="993"/>
                  <a:pt x="20136" y="982"/>
                </a:cubicBezTo>
                <a:cubicBezTo>
                  <a:pt x="20132" y="2572"/>
                  <a:pt x="18824" y="7884"/>
                  <a:pt x="16115" y="10657"/>
                </a:cubicBezTo>
                <a:moveTo>
                  <a:pt x="12477" y="14563"/>
                </a:moveTo>
                <a:cubicBezTo>
                  <a:pt x="12127" y="15873"/>
                  <a:pt x="11665" y="17072"/>
                  <a:pt x="11154" y="18035"/>
                </a:cubicBezTo>
                <a:cubicBezTo>
                  <a:pt x="10943" y="17454"/>
                  <a:pt x="10642" y="16798"/>
                  <a:pt x="10214" y="16110"/>
                </a:cubicBezTo>
                <a:cubicBezTo>
                  <a:pt x="10035" y="15823"/>
                  <a:pt x="9728" y="15656"/>
                  <a:pt x="9405" y="15656"/>
                </a:cubicBezTo>
                <a:cubicBezTo>
                  <a:pt x="9329" y="15656"/>
                  <a:pt x="9252" y="15665"/>
                  <a:pt x="9176" y="15684"/>
                </a:cubicBezTo>
                <a:cubicBezTo>
                  <a:pt x="8990" y="15731"/>
                  <a:pt x="8799" y="15755"/>
                  <a:pt x="8610" y="15755"/>
                </a:cubicBezTo>
                <a:cubicBezTo>
                  <a:pt x="7905" y="15755"/>
                  <a:pt x="7217" y="15432"/>
                  <a:pt x="6621" y="14822"/>
                </a:cubicBezTo>
                <a:cubicBezTo>
                  <a:pt x="5861" y="14044"/>
                  <a:pt x="5561" y="13114"/>
                  <a:pt x="5779" y="12206"/>
                </a:cubicBezTo>
                <a:cubicBezTo>
                  <a:pt x="5877" y="11797"/>
                  <a:pt x="5709" y="11370"/>
                  <a:pt x="5363" y="11144"/>
                </a:cubicBezTo>
                <a:cubicBezTo>
                  <a:pt x="4690" y="10706"/>
                  <a:pt x="4050" y="10398"/>
                  <a:pt x="3482" y="10183"/>
                </a:cubicBezTo>
                <a:cubicBezTo>
                  <a:pt x="4423" y="9658"/>
                  <a:pt x="5594" y="9186"/>
                  <a:pt x="6874" y="8827"/>
                </a:cubicBezTo>
                <a:cubicBezTo>
                  <a:pt x="6900" y="8820"/>
                  <a:pt x="6921" y="8803"/>
                  <a:pt x="6946" y="8793"/>
                </a:cubicBezTo>
                <a:lnTo>
                  <a:pt x="12510" y="14490"/>
                </a:lnTo>
                <a:cubicBezTo>
                  <a:pt x="12501" y="14515"/>
                  <a:pt x="12484" y="14536"/>
                  <a:pt x="12477" y="14563"/>
                </a:cubicBezTo>
                <a:moveTo>
                  <a:pt x="20922" y="167"/>
                </a:moveTo>
                <a:cubicBezTo>
                  <a:pt x="20813" y="55"/>
                  <a:pt x="20545" y="0"/>
                  <a:pt x="20157" y="0"/>
                </a:cubicBezTo>
                <a:cubicBezTo>
                  <a:pt x="18131" y="0"/>
                  <a:pt x="12842" y="1511"/>
                  <a:pt x="10012" y="4409"/>
                </a:cubicBezTo>
                <a:cubicBezTo>
                  <a:pt x="9345" y="5092"/>
                  <a:pt x="7134" y="7175"/>
                  <a:pt x="6621" y="7880"/>
                </a:cubicBezTo>
                <a:cubicBezTo>
                  <a:pt x="4961" y="8346"/>
                  <a:pt x="2544" y="9277"/>
                  <a:pt x="1196" y="10657"/>
                </a:cubicBezTo>
                <a:cubicBezTo>
                  <a:pt x="1196" y="10657"/>
                  <a:pt x="2841" y="10663"/>
                  <a:pt x="4848" y="11972"/>
                </a:cubicBezTo>
                <a:cubicBezTo>
                  <a:pt x="4556" y="13190"/>
                  <a:pt x="4926" y="14475"/>
                  <a:pt x="5943" y="15516"/>
                </a:cubicBezTo>
                <a:cubicBezTo>
                  <a:pt x="6735" y="16327"/>
                  <a:pt x="7672" y="16737"/>
                  <a:pt x="8610" y="16737"/>
                </a:cubicBezTo>
                <a:cubicBezTo>
                  <a:pt x="8876" y="16737"/>
                  <a:pt x="9142" y="16704"/>
                  <a:pt x="9405" y="16637"/>
                </a:cubicBezTo>
                <a:cubicBezTo>
                  <a:pt x="10683" y="18692"/>
                  <a:pt x="10690" y="20376"/>
                  <a:pt x="10690" y="20376"/>
                </a:cubicBezTo>
                <a:cubicBezTo>
                  <a:pt x="12038" y="18996"/>
                  <a:pt x="12948" y="16521"/>
                  <a:pt x="13402" y="14822"/>
                </a:cubicBezTo>
                <a:cubicBezTo>
                  <a:pt x="14091" y="14297"/>
                  <a:pt x="16126" y="12034"/>
                  <a:pt x="16793" y="11351"/>
                </a:cubicBezTo>
                <a:cubicBezTo>
                  <a:pt x="20164" y="7900"/>
                  <a:pt x="21600" y="861"/>
                  <a:pt x="20922" y="167"/>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52" name="TextBox 51"/>
          <p:cNvSpPr txBox="1"/>
          <p:nvPr/>
        </p:nvSpPr>
        <p:spPr>
          <a:xfrm>
            <a:off x="4954680" y="4228390"/>
            <a:ext cx="1829006" cy="350673"/>
          </a:xfrm>
          <a:prstGeom prst="rect">
            <a:avLst/>
          </a:prstGeom>
          <a:noFill/>
        </p:spPr>
        <p:txBody>
          <a:bodyPr wrap="square" rtlCol="0">
            <a:spAutoFit/>
          </a:bodyPr>
          <a:lstStyle/>
          <a:p>
            <a:pPr algn="ctr">
              <a:lnSpc>
                <a:spcPts val="2220"/>
              </a:lnSpc>
            </a:pPr>
            <a:r>
              <a:rPr lang="pl-PL" sz="1400" dirty="0">
                <a:ea typeface="Lato Light" charset="0"/>
                <a:cs typeface="Poppins" pitchFamily="2" charset="77"/>
              </a:rPr>
              <a:t>Harmonogram pracy</a:t>
            </a:r>
            <a:endParaRPr lang="en-US" sz="1400" dirty="0">
              <a:ea typeface="Lato Light" charset="0"/>
              <a:cs typeface="Poppins" pitchFamily="2" charset="77"/>
            </a:endParaRPr>
          </a:p>
        </p:txBody>
      </p:sp>
      <p:sp>
        <p:nvSpPr>
          <p:cNvPr id="53" name="Rectangle 52"/>
          <p:cNvSpPr/>
          <p:nvPr/>
        </p:nvSpPr>
        <p:spPr>
          <a:xfrm>
            <a:off x="4600549" y="3783324"/>
            <a:ext cx="2534092" cy="307777"/>
          </a:xfrm>
          <a:prstGeom prst="rect">
            <a:avLst/>
          </a:prstGeom>
        </p:spPr>
        <p:txBody>
          <a:bodyPr wrap="none">
            <a:spAutoFit/>
          </a:bodyPr>
          <a:lstStyle/>
          <a:p>
            <a:pPr algn="ctr"/>
            <a:r>
              <a:rPr lang="en-US" sz="1400" b="1" dirty="0">
                <a:ea typeface="Roboto" charset="0"/>
                <a:cs typeface="Poppins" pitchFamily="2" charset="77"/>
              </a:rPr>
              <a:t> </a:t>
            </a:r>
            <a:r>
              <a:rPr lang="pl-PL" sz="1400" b="1" dirty="0">
                <a:ea typeface="Roboto" charset="0"/>
                <a:cs typeface="Poppins" pitchFamily="2" charset="77"/>
              </a:rPr>
              <a:t>Utrzymanie spójności czasowej</a:t>
            </a:r>
            <a:endParaRPr lang="en-US" sz="1400" b="1" dirty="0">
              <a:ea typeface="Roboto" charset="0"/>
              <a:cs typeface="Poppins" pitchFamily="2" charset="77"/>
            </a:endParaRPr>
          </a:p>
        </p:txBody>
      </p:sp>
      <p:sp>
        <p:nvSpPr>
          <p:cNvPr id="54" name="TextBox 53"/>
          <p:cNvSpPr txBox="1"/>
          <p:nvPr/>
        </p:nvSpPr>
        <p:spPr>
          <a:xfrm>
            <a:off x="6321269" y="2820117"/>
            <a:ext cx="1829006" cy="633443"/>
          </a:xfrm>
          <a:prstGeom prst="rect">
            <a:avLst/>
          </a:prstGeom>
          <a:noFill/>
        </p:spPr>
        <p:txBody>
          <a:bodyPr wrap="square" rtlCol="0">
            <a:spAutoFit/>
          </a:bodyPr>
          <a:lstStyle/>
          <a:p>
            <a:pPr algn="ctr">
              <a:lnSpc>
                <a:spcPts val="2220"/>
              </a:lnSpc>
            </a:pPr>
            <a:r>
              <a:rPr lang="pl-PL" sz="1400" dirty="0">
                <a:ea typeface="Lato Light" charset="0"/>
                <a:cs typeface="Poppins" pitchFamily="2" charset="77"/>
              </a:rPr>
              <a:t>Zajęcie się potrzebami klientów</a:t>
            </a:r>
            <a:endParaRPr lang="en-US" sz="1400" dirty="0">
              <a:ea typeface="Lato Light" charset="0"/>
              <a:cs typeface="Poppins" pitchFamily="2" charset="77"/>
            </a:endParaRPr>
          </a:p>
        </p:txBody>
      </p:sp>
      <p:sp>
        <p:nvSpPr>
          <p:cNvPr id="55" name="Rectangle 54"/>
          <p:cNvSpPr/>
          <p:nvPr/>
        </p:nvSpPr>
        <p:spPr>
          <a:xfrm>
            <a:off x="6280045" y="2375051"/>
            <a:ext cx="1908279" cy="369332"/>
          </a:xfrm>
          <a:prstGeom prst="rect">
            <a:avLst/>
          </a:prstGeom>
        </p:spPr>
        <p:txBody>
          <a:bodyPr wrap="none">
            <a:spAutoFit/>
          </a:bodyPr>
          <a:lstStyle/>
          <a:p>
            <a:pPr algn="ctr"/>
            <a:r>
              <a:rPr lang="pl-PL" b="1" dirty="0">
                <a:ea typeface="Roboto" charset="0"/>
                <a:cs typeface="Poppins" pitchFamily="2" charset="77"/>
              </a:rPr>
              <a:t>Potrzeby klientów</a:t>
            </a:r>
            <a:endParaRPr lang="en-US" b="1" dirty="0">
              <a:ea typeface="Roboto" charset="0"/>
              <a:cs typeface="Poppins" pitchFamily="2" charset="77"/>
            </a:endParaRPr>
          </a:p>
        </p:txBody>
      </p:sp>
      <p:sp>
        <p:nvSpPr>
          <p:cNvPr id="58" name="TextBox 57"/>
          <p:cNvSpPr txBox="1"/>
          <p:nvPr/>
        </p:nvSpPr>
        <p:spPr>
          <a:xfrm>
            <a:off x="3583218" y="2942296"/>
            <a:ext cx="1704006" cy="351315"/>
          </a:xfrm>
          <a:prstGeom prst="rect">
            <a:avLst/>
          </a:prstGeom>
          <a:noFill/>
        </p:spPr>
        <p:txBody>
          <a:bodyPr wrap="square" rtlCol="0">
            <a:spAutoFit/>
          </a:bodyPr>
          <a:lstStyle/>
          <a:p>
            <a:pPr algn="ctr">
              <a:lnSpc>
                <a:spcPts val="2220"/>
              </a:lnSpc>
            </a:pPr>
            <a:r>
              <a:rPr lang="pl-PL" sz="1400" dirty="0">
                <a:ea typeface="Lato Light" charset="0"/>
                <a:cs typeface="Poppins" pitchFamily="2" charset="77"/>
              </a:rPr>
              <a:t>Wady i zalety</a:t>
            </a:r>
            <a:endParaRPr lang="en-US" sz="1400" dirty="0">
              <a:ea typeface="Lato Light" charset="0"/>
              <a:cs typeface="Poppins" pitchFamily="2" charset="77"/>
            </a:endParaRPr>
          </a:p>
        </p:txBody>
      </p:sp>
      <p:sp>
        <p:nvSpPr>
          <p:cNvPr id="59" name="Rectangle 58"/>
          <p:cNvSpPr/>
          <p:nvPr/>
        </p:nvSpPr>
        <p:spPr>
          <a:xfrm>
            <a:off x="3259248" y="2295965"/>
            <a:ext cx="2344847" cy="584775"/>
          </a:xfrm>
          <a:prstGeom prst="rect">
            <a:avLst/>
          </a:prstGeom>
        </p:spPr>
        <p:txBody>
          <a:bodyPr wrap="square">
            <a:spAutoFit/>
          </a:bodyPr>
          <a:lstStyle/>
          <a:p>
            <a:pPr algn="ctr"/>
            <a:r>
              <a:rPr lang="pl-PL" sz="1600" b="1" dirty="0">
                <a:ea typeface="Roboto" charset="0"/>
                <a:cs typeface="Poppins" pitchFamily="2" charset="77"/>
              </a:rPr>
              <a:t>„Cyfrowi nomadowie”</a:t>
            </a:r>
          </a:p>
          <a:p>
            <a:pPr algn="ctr"/>
            <a:r>
              <a:rPr lang="pl-PL" sz="1600" b="1" dirty="0">
                <a:ea typeface="Roboto" charset="0"/>
                <a:cs typeface="Poppins" pitchFamily="2" charset="77"/>
              </a:rPr>
              <a:t>[”</a:t>
            </a:r>
            <a:r>
              <a:rPr lang="en-US" sz="1600" b="1" dirty="0">
                <a:ea typeface="Roboto" charset="0"/>
                <a:cs typeface="Poppins" pitchFamily="2" charset="77"/>
              </a:rPr>
              <a:t>Digital nomads</a:t>
            </a:r>
            <a:r>
              <a:rPr lang="pl-PL" sz="1600" b="1" dirty="0">
                <a:ea typeface="Roboto" charset="0"/>
                <a:cs typeface="Poppins" pitchFamily="2" charset="77"/>
              </a:rPr>
              <a:t>”]</a:t>
            </a:r>
            <a:endParaRPr lang="en-US" sz="1600" b="1" dirty="0">
              <a:ea typeface="Roboto" charset="0"/>
              <a:cs typeface="Poppins" pitchFamily="2" charset="77"/>
            </a:endParaRPr>
          </a:p>
        </p:txBody>
      </p:sp>
      <p:sp>
        <p:nvSpPr>
          <p:cNvPr id="60" name="TextBox 59"/>
          <p:cNvSpPr txBox="1"/>
          <p:nvPr/>
        </p:nvSpPr>
        <p:spPr>
          <a:xfrm>
            <a:off x="7664323" y="4228390"/>
            <a:ext cx="1829006" cy="633443"/>
          </a:xfrm>
          <a:prstGeom prst="rect">
            <a:avLst/>
          </a:prstGeom>
          <a:noFill/>
        </p:spPr>
        <p:txBody>
          <a:bodyPr wrap="square" rtlCol="0">
            <a:spAutoFit/>
          </a:bodyPr>
          <a:lstStyle/>
          <a:p>
            <a:pPr algn="ctr">
              <a:lnSpc>
                <a:spcPts val="2220"/>
              </a:lnSpc>
            </a:pPr>
            <a:r>
              <a:rPr lang="pl-PL" sz="1400" dirty="0">
                <a:ea typeface="Lato Light" charset="0"/>
                <a:cs typeface="Poppins" pitchFamily="2" charset="77"/>
              </a:rPr>
              <a:t>Zajęcie się potrzebami pracowników</a:t>
            </a:r>
            <a:endParaRPr lang="en-US" sz="1400" dirty="0">
              <a:ea typeface="Lato Light" charset="0"/>
              <a:cs typeface="Poppins" pitchFamily="2" charset="77"/>
            </a:endParaRPr>
          </a:p>
        </p:txBody>
      </p:sp>
      <p:sp>
        <p:nvSpPr>
          <p:cNvPr id="61" name="Rectangle 60"/>
          <p:cNvSpPr/>
          <p:nvPr/>
        </p:nvSpPr>
        <p:spPr>
          <a:xfrm>
            <a:off x="7505474" y="3783324"/>
            <a:ext cx="2123210" cy="338554"/>
          </a:xfrm>
          <a:prstGeom prst="rect">
            <a:avLst/>
          </a:prstGeom>
        </p:spPr>
        <p:txBody>
          <a:bodyPr wrap="none">
            <a:spAutoFit/>
          </a:bodyPr>
          <a:lstStyle/>
          <a:p>
            <a:pPr algn="ctr"/>
            <a:r>
              <a:rPr lang="pl-PL" sz="1600" b="1" dirty="0">
                <a:ea typeface="Roboto" charset="0"/>
                <a:cs typeface="Poppins" pitchFamily="2" charset="77"/>
              </a:rPr>
              <a:t>Potrzeby pracowników</a:t>
            </a:r>
            <a:endParaRPr lang="en-US" sz="1600" b="1" dirty="0">
              <a:ea typeface="Roboto" charset="0"/>
              <a:cs typeface="Poppins" pitchFamily="2" charset="77"/>
            </a:endParaRPr>
          </a:p>
        </p:txBody>
      </p:sp>
      <p:sp>
        <p:nvSpPr>
          <p:cNvPr id="62" name="TextBox 61"/>
          <p:cNvSpPr txBox="1"/>
          <p:nvPr/>
        </p:nvSpPr>
        <p:spPr>
          <a:xfrm>
            <a:off x="2241892" y="4228390"/>
            <a:ext cx="1829006" cy="633443"/>
          </a:xfrm>
          <a:prstGeom prst="rect">
            <a:avLst/>
          </a:prstGeom>
          <a:noFill/>
        </p:spPr>
        <p:txBody>
          <a:bodyPr wrap="square" rtlCol="0">
            <a:spAutoFit/>
          </a:bodyPr>
          <a:lstStyle/>
          <a:p>
            <a:pPr algn="ctr">
              <a:lnSpc>
                <a:spcPts val="2220"/>
              </a:lnSpc>
            </a:pPr>
            <a:r>
              <a:rPr lang="pl-PL" sz="1400" dirty="0">
                <a:ea typeface="Lato Light" charset="0"/>
                <a:cs typeface="Poppins" pitchFamily="2" charset="77"/>
              </a:rPr>
              <a:t>Podejścia dotyczące </a:t>
            </a:r>
            <a:r>
              <a:rPr lang="pl-PL" sz="1400" i="1" dirty="0">
                <a:ea typeface="Lato Light" charset="0"/>
                <a:cs typeface="Poppins" pitchFamily="2" charset="77"/>
              </a:rPr>
              <a:t>f</a:t>
            </a:r>
            <a:r>
              <a:rPr lang="en-US" sz="1400" i="1" dirty="0" err="1">
                <a:ea typeface="Lato Light" charset="0"/>
                <a:cs typeface="Poppins" pitchFamily="2" charset="77"/>
              </a:rPr>
              <a:t>lexicu</a:t>
            </a:r>
            <a:r>
              <a:rPr lang="pl-PL" sz="1400" i="1" dirty="0" err="1">
                <a:ea typeface="Lato Light" charset="0"/>
                <a:cs typeface="Poppins" pitchFamily="2" charset="77"/>
              </a:rPr>
              <a:t>rity</a:t>
            </a:r>
            <a:endParaRPr lang="en-US" sz="1400" i="1" dirty="0">
              <a:ea typeface="Lato Light" charset="0"/>
              <a:cs typeface="Poppins" pitchFamily="2" charset="77"/>
            </a:endParaRPr>
          </a:p>
        </p:txBody>
      </p:sp>
      <p:sp>
        <p:nvSpPr>
          <p:cNvPr id="63" name="Rectangle 62"/>
          <p:cNvSpPr/>
          <p:nvPr/>
        </p:nvSpPr>
        <p:spPr>
          <a:xfrm>
            <a:off x="2571341" y="3783324"/>
            <a:ext cx="1166923" cy="369332"/>
          </a:xfrm>
          <a:prstGeom prst="rect">
            <a:avLst/>
          </a:prstGeom>
        </p:spPr>
        <p:txBody>
          <a:bodyPr wrap="none">
            <a:spAutoFit/>
          </a:bodyPr>
          <a:lstStyle/>
          <a:p>
            <a:pPr algn="ctr"/>
            <a:r>
              <a:rPr lang="en-US" b="1" dirty="0">
                <a:ea typeface="Roboto" charset="0"/>
                <a:cs typeface="Poppins" pitchFamily="2" charset="77"/>
              </a:rPr>
              <a:t>Flexicurity</a:t>
            </a:r>
          </a:p>
        </p:txBody>
      </p:sp>
      <p:sp>
        <p:nvSpPr>
          <p:cNvPr id="33" name="object 16"/>
          <p:cNvSpPr txBox="1">
            <a:spLocks/>
          </p:cNvSpPr>
          <p:nvPr/>
        </p:nvSpPr>
        <p:spPr>
          <a:xfrm>
            <a:off x="4385404" y="249441"/>
            <a:ext cx="4004865" cy="751488"/>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gn="ctr">
              <a:lnSpc>
                <a:spcPct val="100000"/>
              </a:lnSpc>
              <a:spcBef>
                <a:spcPts val="100"/>
              </a:spcBef>
            </a:pPr>
            <a:r>
              <a:rPr lang="pl-PL" sz="4800" b="1" spc="-150" dirty="0"/>
              <a:t>Podsumowanie</a:t>
            </a:r>
            <a:endParaRPr lang="es-ES" sz="4800" b="1" spc="-150" dirty="0"/>
          </a:p>
        </p:txBody>
      </p:sp>
    </p:spTree>
    <p:extLst>
      <p:ext uri="{BB962C8B-B14F-4D97-AF65-F5344CB8AC3E}">
        <p14:creationId xmlns:p14="http://schemas.microsoft.com/office/powerpoint/2010/main" val="256227631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3">
            <a:extLst>
              <a:ext uri="{FF2B5EF4-FFF2-40B4-BE49-F238E27FC236}">
                <a16:creationId xmlns:a16="http://schemas.microsoft.com/office/drawing/2014/main" id="{0D7082F2-6F3F-45E2-897E-9681B89C5378}"/>
              </a:ext>
            </a:extLst>
          </p:cNvPr>
          <p:cNvGrpSpPr/>
          <p:nvPr/>
        </p:nvGrpSpPr>
        <p:grpSpPr>
          <a:xfrm>
            <a:off x="592431" y="2790079"/>
            <a:ext cx="2354739" cy="1796017"/>
            <a:chOff x="1354394" y="4326737"/>
            <a:chExt cx="3443604" cy="2854960"/>
          </a:xfrm>
        </p:grpSpPr>
        <p:sp>
          <p:nvSpPr>
            <p:cNvPr id="3" name="object 4">
              <a:extLst>
                <a:ext uri="{FF2B5EF4-FFF2-40B4-BE49-F238E27FC236}">
                  <a16:creationId xmlns:a16="http://schemas.microsoft.com/office/drawing/2014/main" id="{3B7B285E-B262-4721-A27A-C50690B1A06E}"/>
                </a:ext>
              </a:extLst>
            </p:cNvPr>
            <p:cNvSpPr/>
            <p:nvPr/>
          </p:nvSpPr>
          <p:spPr>
            <a:xfrm>
              <a:off x="1354394" y="4796438"/>
              <a:ext cx="3443604" cy="2385060"/>
            </a:xfrm>
            <a:custGeom>
              <a:avLst/>
              <a:gdLst/>
              <a:ahLst/>
              <a:cxnLst/>
              <a:rect l="l" t="t" r="r" b="b"/>
              <a:pathLst>
                <a:path w="3443604" h="2385059">
                  <a:moveTo>
                    <a:pt x="3075007" y="2385035"/>
                  </a:moveTo>
                  <a:lnTo>
                    <a:pt x="368056" y="2385035"/>
                  </a:lnTo>
                  <a:lnTo>
                    <a:pt x="321980" y="2382155"/>
                  </a:lnTo>
                  <a:lnTo>
                    <a:pt x="277585" y="2373748"/>
                  </a:lnTo>
                  <a:lnTo>
                    <a:pt x="235221" y="2360162"/>
                  </a:lnTo>
                  <a:lnTo>
                    <a:pt x="195237" y="2341749"/>
                  </a:lnTo>
                  <a:lnTo>
                    <a:pt x="157981" y="2318856"/>
                  </a:lnTo>
                  <a:lnTo>
                    <a:pt x="123802" y="2291833"/>
                  </a:lnTo>
                  <a:lnTo>
                    <a:pt x="93049" y="2261029"/>
                  </a:lnTo>
                  <a:lnTo>
                    <a:pt x="66070" y="2226794"/>
                  </a:lnTo>
                  <a:lnTo>
                    <a:pt x="43215" y="2189477"/>
                  </a:lnTo>
                  <a:lnTo>
                    <a:pt x="24831" y="2149427"/>
                  </a:lnTo>
                  <a:lnTo>
                    <a:pt x="11268" y="2106993"/>
                  </a:lnTo>
                  <a:lnTo>
                    <a:pt x="2875" y="2062526"/>
                  </a:lnTo>
                  <a:lnTo>
                    <a:pt x="0" y="2016373"/>
                  </a:lnTo>
                  <a:lnTo>
                    <a:pt x="0" y="368661"/>
                  </a:lnTo>
                  <a:lnTo>
                    <a:pt x="2875" y="322509"/>
                  </a:lnTo>
                  <a:lnTo>
                    <a:pt x="11268" y="278041"/>
                  </a:lnTo>
                  <a:lnTo>
                    <a:pt x="24831" y="235608"/>
                  </a:lnTo>
                  <a:lnTo>
                    <a:pt x="43215" y="195558"/>
                  </a:lnTo>
                  <a:lnTo>
                    <a:pt x="66070" y="158240"/>
                  </a:lnTo>
                  <a:lnTo>
                    <a:pt x="93049" y="124005"/>
                  </a:lnTo>
                  <a:lnTo>
                    <a:pt x="123802" y="93202"/>
                  </a:lnTo>
                  <a:lnTo>
                    <a:pt x="157981" y="66179"/>
                  </a:lnTo>
                  <a:lnTo>
                    <a:pt x="195237" y="43286"/>
                  </a:lnTo>
                  <a:lnTo>
                    <a:pt x="235221" y="24872"/>
                  </a:lnTo>
                  <a:lnTo>
                    <a:pt x="277585" y="11287"/>
                  </a:lnTo>
                  <a:lnTo>
                    <a:pt x="321980" y="2880"/>
                  </a:lnTo>
                  <a:lnTo>
                    <a:pt x="368056" y="0"/>
                  </a:lnTo>
                  <a:lnTo>
                    <a:pt x="3075007" y="0"/>
                  </a:lnTo>
                  <a:lnTo>
                    <a:pt x="3121084" y="2880"/>
                  </a:lnTo>
                  <a:lnTo>
                    <a:pt x="3165479" y="11287"/>
                  </a:lnTo>
                  <a:lnTo>
                    <a:pt x="3207843" y="24872"/>
                  </a:lnTo>
                  <a:lnTo>
                    <a:pt x="3247827" y="43286"/>
                  </a:lnTo>
                  <a:lnTo>
                    <a:pt x="3285083" y="66179"/>
                  </a:lnTo>
                  <a:lnTo>
                    <a:pt x="3319262" y="93202"/>
                  </a:lnTo>
                  <a:lnTo>
                    <a:pt x="3350015" y="124005"/>
                  </a:lnTo>
                  <a:lnTo>
                    <a:pt x="3376994" y="158240"/>
                  </a:lnTo>
                  <a:lnTo>
                    <a:pt x="3399849" y="195558"/>
                  </a:lnTo>
                  <a:lnTo>
                    <a:pt x="3418233" y="235608"/>
                  </a:lnTo>
                  <a:lnTo>
                    <a:pt x="3431796" y="278041"/>
                  </a:lnTo>
                  <a:lnTo>
                    <a:pt x="3440189" y="322509"/>
                  </a:lnTo>
                  <a:lnTo>
                    <a:pt x="3443065" y="368661"/>
                  </a:lnTo>
                  <a:lnTo>
                    <a:pt x="3443065" y="2016373"/>
                  </a:lnTo>
                  <a:lnTo>
                    <a:pt x="3440189" y="2062526"/>
                  </a:lnTo>
                  <a:lnTo>
                    <a:pt x="3431796" y="2106993"/>
                  </a:lnTo>
                  <a:lnTo>
                    <a:pt x="3418233" y="2149427"/>
                  </a:lnTo>
                  <a:lnTo>
                    <a:pt x="3399849" y="2189477"/>
                  </a:lnTo>
                  <a:lnTo>
                    <a:pt x="3376994" y="2226794"/>
                  </a:lnTo>
                  <a:lnTo>
                    <a:pt x="3350015" y="2261029"/>
                  </a:lnTo>
                  <a:lnTo>
                    <a:pt x="3319262" y="2291833"/>
                  </a:lnTo>
                  <a:lnTo>
                    <a:pt x="3285083" y="2318856"/>
                  </a:lnTo>
                  <a:lnTo>
                    <a:pt x="3247827" y="2341749"/>
                  </a:lnTo>
                  <a:lnTo>
                    <a:pt x="3207843" y="2360162"/>
                  </a:lnTo>
                  <a:lnTo>
                    <a:pt x="3165479" y="2373748"/>
                  </a:lnTo>
                  <a:lnTo>
                    <a:pt x="3121084" y="2382155"/>
                  </a:lnTo>
                  <a:lnTo>
                    <a:pt x="3075007" y="2385035"/>
                  </a:lnTo>
                  <a:close/>
                </a:path>
              </a:pathLst>
            </a:custGeom>
            <a:solidFill>
              <a:srgbClr val="FFFFFF"/>
            </a:solidFill>
            <a:ln>
              <a:solidFill>
                <a:srgbClr val="0CA373"/>
              </a:solidFill>
            </a:ln>
          </p:spPr>
          <p:txBody>
            <a:bodyPr wrap="square" lIns="0" tIns="0" rIns="0" bIns="0" rtlCol="0"/>
            <a:lstStyle/>
            <a:p>
              <a:endParaRPr lang="en-GB" dirty="0"/>
            </a:p>
          </p:txBody>
        </p:sp>
        <p:sp>
          <p:nvSpPr>
            <p:cNvPr id="4" name="object 5">
              <a:extLst>
                <a:ext uri="{FF2B5EF4-FFF2-40B4-BE49-F238E27FC236}">
                  <a16:creationId xmlns:a16="http://schemas.microsoft.com/office/drawing/2014/main" id="{DA6174D9-D615-428F-B3C5-C651BDE480BD}"/>
                </a:ext>
              </a:extLst>
            </p:cNvPr>
            <p:cNvSpPr/>
            <p:nvPr/>
          </p:nvSpPr>
          <p:spPr>
            <a:xfrm>
              <a:off x="2601791" y="4326737"/>
              <a:ext cx="942975" cy="942975"/>
            </a:xfrm>
            <a:custGeom>
              <a:avLst/>
              <a:gdLst/>
              <a:ahLst/>
              <a:cxnLst/>
              <a:rect l="l" t="t" r="r" b="b"/>
              <a:pathLst>
                <a:path w="942975" h="942975">
                  <a:moveTo>
                    <a:pt x="942974" y="471487"/>
                  </a:moveTo>
                  <a:lnTo>
                    <a:pt x="940704" y="517701"/>
                  </a:lnTo>
                  <a:lnTo>
                    <a:pt x="933915" y="563470"/>
                  </a:lnTo>
                  <a:lnTo>
                    <a:pt x="922672" y="608353"/>
                  </a:lnTo>
                  <a:lnTo>
                    <a:pt x="907084" y="651917"/>
                  </a:lnTo>
                  <a:lnTo>
                    <a:pt x="887302" y="693745"/>
                  </a:lnTo>
                  <a:lnTo>
                    <a:pt x="863514" y="733431"/>
                  </a:lnTo>
                  <a:lnTo>
                    <a:pt x="835952" y="770595"/>
                  </a:lnTo>
                  <a:lnTo>
                    <a:pt x="804879" y="804879"/>
                  </a:lnTo>
                  <a:lnTo>
                    <a:pt x="770595" y="835952"/>
                  </a:lnTo>
                  <a:lnTo>
                    <a:pt x="733431" y="863515"/>
                  </a:lnTo>
                  <a:lnTo>
                    <a:pt x="693745" y="887302"/>
                  </a:lnTo>
                  <a:lnTo>
                    <a:pt x="651917" y="907085"/>
                  </a:lnTo>
                  <a:lnTo>
                    <a:pt x="608353" y="922672"/>
                  </a:lnTo>
                  <a:lnTo>
                    <a:pt x="563470" y="933915"/>
                  </a:lnTo>
                  <a:lnTo>
                    <a:pt x="517701" y="940704"/>
                  </a:lnTo>
                  <a:lnTo>
                    <a:pt x="471487" y="942974"/>
                  </a:lnTo>
                  <a:lnTo>
                    <a:pt x="459913" y="942833"/>
                  </a:lnTo>
                  <a:lnTo>
                    <a:pt x="413768" y="939428"/>
                  </a:lnTo>
                  <a:lnTo>
                    <a:pt x="368180" y="931518"/>
                  </a:lnTo>
                  <a:lnTo>
                    <a:pt x="323587" y="919177"/>
                  </a:lnTo>
                  <a:lnTo>
                    <a:pt x="280417" y="902524"/>
                  </a:lnTo>
                  <a:lnTo>
                    <a:pt x="239089" y="881721"/>
                  </a:lnTo>
                  <a:lnTo>
                    <a:pt x="199998" y="856966"/>
                  </a:lnTo>
                  <a:lnTo>
                    <a:pt x="163521" y="828499"/>
                  </a:lnTo>
                  <a:lnTo>
                    <a:pt x="130011" y="796594"/>
                  </a:lnTo>
                  <a:lnTo>
                    <a:pt x="99789" y="761558"/>
                  </a:lnTo>
                  <a:lnTo>
                    <a:pt x="73147" y="723729"/>
                  </a:lnTo>
                  <a:lnTo>
                    <a:pt x="50341" y="683470"/>
                  </a:lnTo>
                  <a:lnTo>
                    <a:pt x="31591" y="641170"/>
                  </a:lnTo>
                  <a:lnTo>
                    <a:pt x="17078" y="597235"/>
                  </a:lnTo>
                  <a:lnTo>
                    <a:pt x="6940" y="552090"/>
                  </a:lnTo>
                  <a:lnTo>
                    <a:pt x="1277" y="506168"/>
                  </a:lnTo>
                  <a:lnTo>
                    <a:pt x="0" y="471487"/>
                  </a:lnTo>
                  <a:lnTo>
                    <a:pt x="141" y="459913"/>
                  </a:lnTo>
                  <a:lnTo>
                    <a:pt x="3546" y="413768"/>
                  </a:lnTo>
                  <a:lnTo>
                    <a:pt x="11456" y="368180"/>
                  </a:lnTo>
                  <a:lnTo>
                    <a:pt x="23797" y="323587"/>
                  </a:lnTo>
                  <a:lnTo>
                    <a:pt x="40450" y="280418"/>
                  </a:lnTo>
                  <a:lnTo>
                    <a:pt x="61253" y="239089"/>
                  </a:lnTo>
                  <a:lnTo>
                    <a:pt x="86008" y="199998"/>
                  </a:lnTo>
                  <a:lnTo>
                    <a:pt x="114475" y="163521"/>
                  </a:lnTo>
                  <a:lnTo>
                    <a:pt x="146380" y="130011"/>
                  </a:lnTo>
                  <a:lnTo>
                    <a:pt x="181416" y="99789"/>
                  </a:lnTo>
                  <a:lnTo>
                    <a:pt x="219245" y="73147"/>
                  </a:lnTo>
                  <a:lnTo>
                    <a:pt x="259504" y="50341"/>
                  </a:lnTo>
                  <a:lnTo>
                    <a:pt x="301804" y="31591"/>
                  </a:lnTo>
                  <a:lnTo>
                    <a:pt x="345739" y="17078"/>
                  </a:lnTo>
                  <a:lnTo>
                    <a:pt x="390884" y="6940"/>
                  </a:lnTo>
                  <a:lnTo>
                    <a:pt x="436806" y="1277"/>
                  </a:lnTo>
                  <a:lnTo>
                    <a:pt x="471487" y="0"/>
                  </a:lnTo>
                  <a:lnTo>
                    <a:pt x="483061" y="141"/>
                  </a:lnTo>
                  <a:lnTo>
                    <a:pt x="529206" y="3546"/>
                  </a:lnTo>
                  <a:lnTo>
                    <a:pt x="574794" y="11456"/>
                  </a:lnTo>
                  <a:lnTo>
                    <a:pt x="619387" y="23797"/>
                  </a:lnTo>
                  <a:lnTo>
                    <a:pt x="662556" y="40450"/>
                  </a:lnTo>
                  <a:lnTo>
                    <a:pt x="703885" y="61254"/>
                  </a:lnTo>
                  <a:lnTo>
                    <a:pt x="742976" y="86008"/>
                  </a:lnTo>
                  <a:lnTo>
                    <a:pt x="779453" y="114475"/>
                  </a:lnTo>
                  <a:lnTo>
                    <a:pt x="812963" y="146380"/>
                  </a:lnTo>
                  <a:lnTo>
                    <a:pt x="843185" y="181416"/>
                  </a:lnTo>
                  <a:lnTo>
                    <a:pt x="869827" y="219245"/>
                  </a:lnTo>
                  <a:lnTo>
                    <a:pt x="892633" y="259504"/>
                  </a:lnTo>
                  <a:lnTo>
                    <a:pt x="911383" y="301804"/>
                  </a:lnTo>
                  <a:lnTo>
                    <a:pt x="925896" y="345739"/>
                  </a:lnTo>
                  <a:lnTo>
                    <a:pt x="936034" y="390884"/>
                  </a:lnTo>
                  <a:lnTo>
                    <a:pt x="941697" y="436806"/>
                  </a:lnTo>
                  <a:lnTo>
                    <a:pt x="942974" y="471487"/>
                  </a:lnTo>
                  <a:close/>
                </a:path>
              </a:pathLst>
            </a:custGeom>
            <a:solidFill>
              <a:srgbClr val="0CA373"/>
            </a:solidFill>
            <a:ln>
              <a:solidFill>
                <a:srgbClr val="0CA373"/>
              </a:solidFill>
            </a:ln>
          </p:spPr>
          <p:txBody>
            <a:bodyPr wrap="square" lIns="0" tIns="0" rIns="0" bIns="0" rtlCol="0"/>
            <a:lstStyle/>
            <a:p>
              <a:endParaRPr lang="en-GB" dirty="0"/>
            </a:p>
          </p:txBody>
        </p:sp>
      </p:grpSp>
      <p:sp>
        <p:nvSpPr>
          <p:cNvPr id="6" name="object 7">
            <a:extLst>
              <a:ext uri="{FF2B5EF4-FFF2-40B4-BE49-F238E27FC236}">
                <a16:creationId xmlns:a16="http://schemas.microsoft.com/office/drawing/2014/main" id="{3A29F252-9D1F-429C-B3A1-4BA0E562C7D4}"/>
              </a:ext>
            </a:extLst>
          </p:cNvPr>
          <p:cNvSpPr txBox="1"/>
          <p:nvPr/>
        </p:nvSpPr>
        <p:spPr>
          <a:xfrm>
            <a:off x="1505186" y="2908925"/>
            <a:ext cx="523845" cy="289823"/>
          </a:xfrm>
          <a:prstGeom prst="rect">
            <a:avLst/>
          </a:prstGeom>
        </p:spPr>
        <p:txBody>
          <a:bodyPr vert="horz" wrap="square" lIns="0" tIns="12700" rIns="0" bIns="0" rtlCol="0">
            <a:spAutoFit/>
          </a:bodyPr>
          <a:lstStyle/>
          <a:p>
            <a:pPr marL="12700" algn="ctr">
              <a:lnSpc>
                <a:spcPct val="100000"/>
              </a:lnSpc>
              <a:spcBef>
                <a:spcPts val="100"/>
              </a:spcBef>
            </a:pPr>
            <a:r>
              <a:rPr lang="en-GB" spc="-10">
                <a:solidFill>
                  <a:srgbClr val="FFFFFF"/>
                </a:solidFill>
                <a:latin typeface="Roboto"/>
                <a:cs typeface="Roboto"/>
              </a:rPr>
              <a:t>S</a:t>
            </a:r>
            <a:endParaRPr lang="en-GB" dirty="0">
              <a:latin typeface="Roboto"/>
              <a:cs typeface="Roboto"/>
            </a:endParaRPr>
          </a:p>
        </p:txBody>
      </p:sp>
      <p:grpSp>
        <p:nvGrpSpPr>
          <p:cNvPr id="7" name="object 8">
            <a:extLst>
              <a:ext uri="{FF2B5EF4-FFF2-40B4-BE49-F238E27FC236}">
                <a16:creationId xmlns:a16="http://schemas.microsoft.com/office/drawing/2014/main" id="{97B6D11C-7F40-4FDC-912A-4F7DBDA32D37}"/>
              </a:ext>
            </a:extLst>
          </p:cNvPr>
          <p:cNvGrpSpPr/>
          <p:nvPr/>
        </p:nvGrpSpPr>
        <p:grpSpPr>
          <a:xfrm>
            <a:off x="3444004" y="2790204"/>
            <a:ext cx="2354739" cy="1796017"/>
            <a:chOff x="5400252" y="4326737"/>
            <a:chExt cx="3443604" cy="2854960"/>
          </a:xfrm>
        </p:grpSpPr>
        <p:sp>
          <p:nvSpPr>
            <p:cNvPr id="8" name="object 9">
              <a:extLst>
                <a:ext uri="{FF2B5EF4-FFF2-40B4-BE49-F238E27FC236}">
                  <a16:creationId xmlns:a16="http://schemas.microsoft.com/office/drawing/2014/main" id="{958F722F-4A6F-4C8E-A11F-F24FBFA2A95F}"/>
                </a:ext>
              </a:extLst>
            </p:cNvPr>
            <p:cNvSpPr/>
            <p:nvPr/>
          </p:nvSpPr>
          <p:spPr>
            <a:xfrm>
              <a:off x="5400252" y="4796438"/>
              <a:ext cx="3443604" cy="2385060"/>
            </a:xfrm>
            <a:custGeom>
              <a:avLst/>
              <a:gdLst/>
              <a:ahLst/>
              <a:cxnLst/>
              <a:rect l="l" t="t" r="r" b="b"/>
              <a:pathLst>
                <a:path w="3443604" h="2385059">
                  <a:moveTo>
                    <a:pt x="3075007" y="2385035"/>
                  </a:moveTo>
                  <a:lnTo>
                    <a:pt x="368056" y="2385035"/>
                  </a:lnTo>
                  <a:lnTo>
                    <a:pt x="321980" y="2382155"/>
                  </a:lnTo>
                  <a:lnTo>
                    <a:pt x="277585" y="2373748"/>
                  </a:lnTo>
                  <a:lnTo>
                    <a:pt x="235221" y="2360162"/>
                  </a:lnTo>
                  <a:lnTo>
                    <a:pt x="195237" y="2341749"/>
                  </a:lnTo>
                  <a:lnTo>
                    <a:pt x="157981" y="2318856"/>
                  </a:lnTo>
                  <a:lnTo>
                    <a:pt x="123802" y="2291833"/>
                  </a:lnTo>
                  <a:lnTo>
                    <a:pt x="93049" y="2261029"/>
                  </a:lnTo>
                  <a:lnTo>
                    <a:pt x="66070" y="2226794"/>
                  </a:lnTo>
                  <a:lnTo>
                    <a:pt x="43215" y="2189477"/>
                  </a:lnTo>
                  <a:lnTo>
                    <a:pt x="24831" y="2149427"/>
                  </a:lnTo>
                  <a:lnTo>
                    <a:pt x="11268" y="2106993"/>
                  </a:lnTo>
                  <a:lnTo>
                    <a:pt x="2875" y="2062526"/>
                  </a:lnTo>
                  <a:lnTo>
                    <a:pt x="0" y="2016373"/>
                  </a:lnTo>
                  <a:lnTo>
                    <a:pt x="0" y="368661"/>
                  </a:lnTo>
                  <a:lnTo>
                    <a:pt x="2875" y="322509"/>
                  </a:lnTo>
                  <a:lnTo>
                    <a:pt x="11268" y="278041"/>
                  </a:lnTo>
                  <a:lnTo>
                    <a:pt x="24831" y="235608"/>
                  </a:lnTo>
                  <a:lnTo>
                    <a:pt x="43215" y="195558"/>
                  </a:lnTo>
                  <a:lnTo>
                    <a:pt x="66070" y="158240"/>
                  </a:lnTo>
                  <a:lnTo>
                    <a:pt x="93049" y="124005"/>
                  </a:lnTo>
                  <a:lnTo>
                    <a:pt x="123802" y="93202"/>
                  </a:lnTo>
                  <a:lnTo>
                    <a:pt x="157981" y="66179"/>
                  </a:lnTo>
                  <a:lnTo>
                    <a:pt x="195237" y="43286"/>
                  </a:lnTo>
                  <a:lnTo>
                    <a:pt x="235221" y="24872"/>
                  </a:lnTo>
                  <a:lnTo>
                    <a:pt x="277585" y="11287"/>
                  </a:lnTo>
                  <a:lnTo>
                    <a:pt x="321980" y="2880"/>
                  </a:lnTo>
                  <a:lnTo>
                    <a:pt x="368056" y="0"/>
                  </a:lnTo>
                  <a:lnTo>
                    <a:pt x="3075007" y="0"/>
                  </a:lnTo>
                  <a:lnTo>
                    <a:pt x="3121084" y="2880"/>
                  </a:lnTo>
                  <a:lnTo>
                    <a:pt x="3165479" y="11287"/>
                  </a:lnTo>
                  <a:lnTo>
                    <a:pt x="3207843" y="24872"/>
                  </a:lnTo>
                  <a:lnTo>
                    <a:pt x="3247827" y="43286"/>
                  </a:lnTo>
                  <a:lnTo>
                    <a:pt x="3285083" y="66179"/>
                  </a:lnTo>
                  <a:lnTo>
                    <a:pt x="3319262" y="93202"/>
                  </a:lnTo>
                  <a:lnTo>
                    <a:pt x="3350015" y="124005"/>
                  </a:lnTo>
                  <a:lnTo>
                    <a:pt x="3376994" y="158240"/>
                  </a:lnTo>
                  <a:lnTo>
                    <a:pt x="3399849" y="195558"/>
                  </a:lnTo>
                  <a:lnTo>
                    <a:pt x="3418233" y="235608"/>
                  </a:lnTo>
                  <a:lnTo>
                    <a:pt x="3431796" y="278041"/>
                  </a:lnTo>
                  <a:lnTo>
                    <a:pt x="3440189" y="322509"/>
                  </a:lnTo>
                  <a:lnTo>
                    <a:pt x="3443065" y="368661"/>
                  </a:lnTo>
                  <a:lnTo>
                    <a:pt x="3443065" y="2016373"/>
                  </a:lnTo>
                  <a:lnTo>
                    <a:pt x="3440189" y="2062526"/>
                  </a:lnTo>
                  <a:lnTo>
                    <a:pt x="3431796" y="2106993"/>
                  </a:lnTo>
                  <a:lnTo>
                    <a:pt x="3418233" y="2149427"/>
                  </a:lnTo>
                  <a:lnTo>
                    <a:pt x="3399849" y="2189477"/>
                  </a:lnTo>
                  <a:lnTo>
                    <a:pt x="3376994" y="2226794"/>
                  </a:lnTo>
                  <a:lnTo>
                    <a:pt x="3350015" y="2261029"/>
                  </a:lnTo>
                  <a:lnTo>
                    <a:pt x="3319262" y="2291833"/>
                  </a:lnTo>
                  <a:lnTo>
                    <a:pt x="3285083" y="2318856"/>
                  </a:lnTo>
                  <a:lnTo>
                    <a:pt x="3247827" y="2341749"/>
                  </a:lnTo>
                  <a:lnTo>
                    <a:pt x="3207843" y="2360162"/>
                  </a:lnTo>
                  <a:lnTo>
                    <a:pt x="3165479" y="2373748"/>
                  </a:lnTo>
                  <a:lnTo>
                    <a:pt x="3121084" y="2382155"/>
                  </a:lnTo>
                  <a:lnTo>
                    <a:pt x="3075007" y="2385035"/>
                  </a:lnTo>
                  <a:close/>
                </a:path>
              </a:pathLst>
            </a:custGeom>
            <a:solidFill>
              <a:srgbClr val="FFFFFF"/>
            </a:solidFill>
            <a:ln>
              <a:solidFill>
                <a:srgbClr val="0CA373"/>
              </a:solidFill>
            </a:ln>
          </p:spPr>
          <p:txBody>
            <a:bodyPr wrap="square" lIns="0" tIns="0" rIns="0" bIns="0" rtlCol="0"/>
            <a:lstStyle/>
            <a:p>
              <a:endParaRPr lang="en-GB" dirty="0"/>
            </a:p>
          </p:txBody>
        </p:sp>
        <p:sp>
          <p:nvSpPr>
            <p:cNvPr id="9" name="object 10">
              <a:extLst>
                <a:ext uri="{FF2B5EF4-FFF2-40B4-BE49-F238E27FC236}">
                  <a16:creationId xmlns:a16="http://schemas.microsoft.com/office/drawing/2014/main" id="{CF0C384B-2489-4BAD-ABC4-438ACA4AB5A1}"/>
                </a:ext>
              </a:extLst>
            </p:cNvPr>
            <p:cNvSpPr/>
            <p:nvPr/>
          </p:nvSpPr>
          <p:spPr>
            <a:xfrm>
              <a:off x="6647649" y="4326737"/>
              <a:ext cx="942975" cy="942975"/>
            </a:xfrm>
            <a:custGeom>
              <a:avLst/>
              <a:gdLst/>
              <a:ahLst/>
              <a:cxnLst/>
              <a:rect l="l" t="t" r="r" b="b"/>
              <a:pathLst>
                <a:path w="942975" h="942975">
                  <a:moveTo>
                    <a:pt x="942974" y="471487"/>
                  </a:moveTo>
                  <a:lnTo>
                    <a:pt x="940704" y="517701"/>
                  </a:lnTo>
                  <a:lnTo>
                    <a:pt x="933915" y="563470"/>
                  </a:lnTo>
                  <a:lnTo>
                    <a:pt x="922672" y="608353"/>
                  </a:lnTo>
                  <a:lnTo>
                    <a:pt x="907084" y="651917"/>
                  </a:lnTo>
                  <a:lnTo>
                    <a:pt x="887302" y="693745"/>
                  </a:lnTo>
                  <a:lnTo>
                    <a:pt x="863514" y="733431"/>
                  </a:lnTo>
                  <a:lnTo>
                    <a:pt x="835952" y="770595"/>
                  </a:lnTo>
                  <a:lnTo>
                    <a:pt x="804879" y="804879"/>
                  </a:lnTo>
                  <a:lnTo>
                    <a:pt x="770595" y="835952"/>
                  </a:lnTo>
                  <a:lnTo>
                    <a:pt x="733431" y="863515"/>
                  </a:lnTo>
                  <a:lnTo>
                    <a:pt x="693745" y="887302"/>
                  </a:lnTo>
                  <a:lnTo>
                    <a:pt x="651917" y="907085"/>
                  </a:lnTo>
                  <a:lnTo>
                    <a:pt x="608353" y="922672"/>
                  </a:lnTo>
                  <a:lnTo>
                    <a:pt x="563470" y="933915"/>
                  </a:lnTo>
                  <a:lnTo>
                    <a:pt x="517701" y="940704"/>
                  </a:lnTo>
                  <a:lnTo>
                    <a:pt x="471487" y="942974"/>
                  </a:lnTo>
                  <a:lnTo>
                    <a:pt x="459913" y="942833"/>
                  </a:lnTo>
                  <a:lnTo>
                    <a:pt x="413768" y="939428"/>
                  </a:lnTo>
                  <a:lnTo>
                    <a:pt x="368180" y="931518"/>
                  </a:lnTo>
                  <a:lnTo>
                    <a:pt x="323587" y="919177"/>
                  </a:lnTo>
                  <a:lnTo>
                    <a:pt x="280417" y="902524"/>
                  </a:lnTo>
                  <a:lnTo>
                    <a:pt x="239089" y="881721"/>
                  </a:lnTo>
                  <a:lnTo>
                    <a:pt x="199998" y="856966"/>
                  </a:lnTo>
                  <a:lnTo>
                    <a:pt x="163521" y="828499"/>
                  </a:lnTo>
                  <a:lnTo>
                    <a:pt x="130011" y="796594"/>
                  </a:lnTo>
                  <a:lnTo>
                    <a:pt x="99789" y="761558"/>
                  </a:lnTo>
                  <a:lnTo>
                    <a:pt x="73147" y="723729"/>
                  </a:lnTo>
                  <a:lnTo>
                    <a:pt x="50341" y="683470"/>
                  </a:lnTo>
                  <a:lnTo>
                    <a:pt x="31591" y="641170"/>
                  </a:lnTo>
                  <a:lnTo>
                    <a:pt x="17078" y="597235"/>
                  </a:lnTo>
                  <a:lnTo>
                    <a:pt x="6940" y="552090"/>
                  </a:lnTo>
                  <a:lnTo>
                    <a:pt x="1277" y="506168"/>
                  </a:lnTo>
                  <a:lnTo>
                    <a:pt x="0" y="471487"/>
                  </a:lnTo>
                  <a:lnTo>
                    <a:pt x="141" y="459913"/>
                  </a:lnTo>
                  <a:lnTo>
                    <a:pt x="3546" y="413768"/>
                  </a:lnTo>
                  <a:lnTo>
                    <a:pt x="11456" y="368180"/>
                  </a:lnTo>
                  <a:lnTo>
                    <a:pt x="23797" y="323587"/>
                  </a:lnTo>
                  <a:lnTo>
                    <a:pt x="40450" y="280418"/>
                  </a:lnTo>
                  <a:lnTo>
                    <a:pt x="61253" y="239089"/>
                  </a:lnTo>
                  <a:lnTo>
                    <a:pt x="86008" y="199998"/>
                  </a:lnTo>
                  <a:lnTo>
                    <a:pt x="114475" y="163521"/>
                  </a:lnTo>
                  <a:lnTo>
                    <a:pt x="146380" y="130011"/>
                  </a:lnTo>
                  <a:lnTo>
                    <a:pt x="181416" y="99789"/>
                  </a:lnTo>
                  <a:lnTo>
                    <a:pt x="219245" y="73147"/>
                  </a:lnTo>
                  <a:lnTo>
                    <a:pt x="259504" y="50341"/>
                  </a:lnTo>
                  <a:lnTo>
                    <a:pt x="301804" y="31591"/>
                  </a:lnTo>
                  <a:lnTo>
                    <a:pt x="345739" y="17078"/>
                  </a:lnTo>
                  <a:lnTo>
                    <a:pt x="390884" y="6940"/>
                  </a:lnTo>
                  <a:lnTo>
                    <a:pt x="436806" y="1277"/>
                  </a:lnTo>
                  <a:lnTo>
                    <a:pt x="471487" y="0"/>
                  </a:lnTo>
                  <a:lnTo>
                    <a:pt x="483061" y="141"/>
                  </a:lnTo>
                  <a:lnTo>
                    <a:pt x="529206" y="3546"/>
                  </a:lnTo>
                  <a:lnTo>
                    <a:pt x="574794" y="11456"/>
                  </a:lnTo>
                  <a:lnTo>
                    <a:pt x="619387" y="23797"/>
                  </a:lnTo>
                  <a:lnTo>
                    <a:pt x="662556" y="40450"/>
                  </a:lnTo>
                  <a:lnTo>
                    <a:pt x="703885" y="61254"/>
                  </a:lnTo>
                  <a:lnTo>
                    <a:pt x="742976" y="86008"/>
                  </a:lnTo>
                  <a:lnTo>
                    <a:pt x="779453" y="114475"/>
                  </a:lnTo>
                  <a:lnTo>
                    <a:pt x="812963" y="146380"/>
                  </a:lnTo>
                  <a:lnTo>
                    <a:pt x="843185" y="181416"/>
                  </a:lnTo>
                  <a:lnTo>
                    <a:pt x="869827" y="219245"/>
                  </a:lnTo>
                  <a:lnTo>
                    <a:pt x="892633" y="259504"/>
                  </a:lnTo>
                  <a:lnTo>
                    <a:pt x="911383" y="301804"/>
                  </a:lnTo>
                  <a:lnTo>
                    <a:pt x="925896" y="345739"/>
                  </a:lnTo>
                  <a:lnTo>
                    <a:pt x="936034" y="390884"/>
                  </a:lnTo>
                  <a:lnTo>
                    <a:pt x="941697" y="436806"/>
                  </a:lnTo>
                  <a:lnTo>
                    <a:pt x="942974" y="471487"/>
                  </a:lnTo>
                  <a:close/>
                </a:path>
              </a:pathLst>
            </a:custGeom>
            <a:solidFill>
              <a:srgbClr val="0CA373"/>
            </a:solidFill>
            <a:ln>
              <a:solidFill>
                <a:srgbClr val="0CA373"/>
              </a:solidFill>
            </a:ln>
          </p:spPr>
          <p:txBody>
            <a:bodyPr wrap="square" lIns="0" tIns="0" rIns="0" bIns="0" rtlCol="0"/>
            <a:lstStyle/>
            <a:p>
              <a:endParaRPr lang="en-GB" dirty="0"/>
            </a:p>
          </p:txBody>
        </p:sp>
      </p:grpSp>
      <p:grpSp>
        <p:nvGrpSpPr>
          <p:cNvPr id="12" name="object 13">
            <a:extLst>
              <a:ext uri="{FF2B5EF4-FFF2-40B4-BE49-F238E27FC236}">
                <a16:creationId xmlns:a16="http://schemas.microsoft.com/office/drawing/2014/main" id="{F01B1CC0-F803-4AED-9DB2-FF763CEBE838}"/>
              </a:ext>
            </a:extLst>
          </p:cNvPr>
          <p:cNvGrpSpPr/>
          <p:nvPr/>
        </p:nvGrpSpPr>
        <p:grpSpPr>
          <a:xfrm>
            <a:off x="6305081" y="2790204"/>
            <a:ext cx="2354739" cy="1796017"/>
            <a:chOff x="9446108" y="4326737"/>
            <a:chExt cx="3443604" cy="2854960"/>
          </a:xfrm>
        </p:grpSpPr>
        <p:sp>
          <p:nvSpPr>
            <p:cNvPr id="13" name="object 14">
              <a:extLst>
                <a:ext uri="{FF2B5EF4-FFF2-40B4-BE49-F238E27FC236}">
                  <a16:creationId xmlns:a16="http://schemas.microsoft.com/office/drawing/2014/main" id="{7AF5DDDA-772F-47E1-965F-C86598FC2A1C}"/>
                </a:ext>
              </a:extLst>
            </p:cNvPr>
            <p:cNvSpPr/>
            <p:nvPr/>
          </p:nvSpPr>
          <p:spPr>
            <a:xfrm>
              <a:off x="9446108" y="4796438"/>
              <a:ext cx="3443604" cy="2385060"/>
            </a:xfrm>
            <a:custGeom>
              <a:avLst/>
              <a:gdLst/>
              <a:ahLst/>
              <a:cxnLst/>
              <a:rect l="l" t="t" r="r" b="b"/>
              <a:pathLst>
                <a:path w="3443604" h="2385059">
                  <a:moveTo>
                    <a:pt x="3075007" y="2385035"/>
                  </a:moveTo>
                  <a:lnTo>
                    <a:pt x="368056" y="2385035"/>
                  </a:lnTo>
                  <a:lnTo>
                    <a:pt x="321980" y="2382155"/>
                  </a:lnTo>
                  <a:lnTo>
                    <a:pt x="277585" y="2373748"/>
                  </a:lnTo>
                  <a:lnTo>
                    <a:pt x="235221" y="2360162"/>
                  </a:lnTo>
                  <a:lnTo>
                    <a:pt x="195237" y="2341749"/>
                  </a:lnTo>
                  <a:lnTo>
                    <a:pt x="157981" y="2318856"/>
                  </a:lnTo>
                  <a:lnTo>
                    <a:pt x="123802" y="2291833"/>
                  </a:lnTo>
                  <a:lnTo>
                    <a:pt x="93049" y="2261029"/>
                  </a:lnTo>
                  <a:lnTo>
                    <a:pt x="66070" y="2226794"/>
                  </a:lnTo>
                  <a:lnTo>
                    <a:pt x="43215" y="2189477"/>
                  </a:lnTo>
                  <a:lnTo>
                    <a:pt x="24831" y="2149427"/>
                  </a:lnTo>
                  <a:lnTo>
                    <a:pt x="11268" y="2106993"/>
                  </a:lnTo>
                  <a:lnTo>
                    <a:pt x="2875" y="2062526"/>
                  </a:lnTo>
                  <a:lnTo>
                    <a:pt x="0" y="2016373"/>
                  </a:lnTo>
                  <a:lnTo>
                    <a:pt x="0" y="368661"/>
                  </a:lnTo>
                  <a:lnTo>
                    <a:pt x="2875" y="322509"/>
                  </a:lnTo>
                  <a:lnTo>
                    <a:pt x="11268" y="278041"/>
                  </a:lnTo>
                  <a:lnTo>
                    <a:pt x="24831" y="235608"/>
                  </a:lnTo>
                  <a:lnTo>
                    <a:pt x="43215" y="195558"/>
                  </a:lnTo>
                  <a:lnTo>
                    <a:pt x="66070" y="158240"/>
                  </a:lnTo>
                  <a:lnTo>
                    <a:pt x="93049" y="124005"/>
                  </a:lnTo>
                  <a:lnTo>
                    <a:pt x="123802" y="93202"/>
                  </a:lnTo>
                  <a:lnTo>
                    <a:pt x="157981" y="66179"/>
                  </a:lnTo>
                  <a:lnTo>
                    <a:pt x="195237" y="43286"/>
                  </a:lnTo>
                  <a:lnTo>
                    <a:pt x="235221" y="24872"/>
                  </a:lnTo>
                  <a:lnTo>
                    <a:pt x="277585" y="11287"/>
                  </a:lnTo>
                  <a:lnTo>
                    <a:pt x="321980" y="2880"/>
                  </a:lnTo>
                  <a:lnTo>
                    <a:pt x="368056" y="0"/>
                  </a:lnTo>
                  <a:lnTo>
                    <a:pt x="3075007" y="0"/>
                  </a:lnTo>
                  <a:lnTo>
                    <a:pt x="3121084" y="2880"/>
                  </a:lnTo>
                  <a:lnTo>
                    <a:pt x="3165479" y="11287"/>
                  </a:lnTo>
                  <a:lnTo>
                    <a:pt x="3207843" y="24872"/>
                  </a:lnTo>
                  <a:lnTo>
                    <a:pt x="3247827" y="43286"/>
                  </a:lnTo>
                  <a:lnTo>
                    <a:pt x="3285083" y="66179"/>
                  </a:lnTo>
                  <a:lnTo>
                    <a:pt x="3319262" y="93202"/>
                  </a:lnTo>
                  <a:lnTo>
                    <a:pt x="3350015" y="124005"/>
                  </a:lnTo>
                  <a:lnTo>
                    <a:pt x="3376994" y="158240"/>
                  </a:lnTo>
                  <a:lnTo>
                    <a:pt x="3399849" y="195558"/>
                  </a:lnTo>
                  <a:lnTo>
                    <a:pt x="3418233" y="235608"/>
                  </a:lnTo>
                  <a:lnTo>
                    <a:pt x="3431796" y="278041"/>
                  </a:lnTo>
                  <a:lnTo>
                    <a:pt x="3440189" y="322509"/>
                  </a:lnTo>
                  <a:lnTo>
                    <a:pt x="3443065" y="368661"/>
                  </a:lnTo>
                  <a:lnTo>
                    <a:pt x="3443065" y="2016373"/>
                  </a:lnTo>
                  <a:lnTo>
                    <a:pt x="3440189" y="2062526"/>
                  </a:lnTo>
                  <a:lnTo>
                    <a:pt x="3431796" y="2106993"/>
                  </a:lnTo>
                  <a:lnTo>
                    <a:pt x="3418233" y="2149427"/>
                  </a:lnTo>
                  <a:lnTo>
                    <a:pt x="3399849" y="2189477"/>
                  </a:lnTo>
                  <a:lnTo>
                    <a:pt x="3376994" y="2226794"/>
                  </a:lnTo>
                  <a:lnTo>
                    <a:pt x="3350015" y="2261029"/>
                  </a:lnTo>
                  <a:lnTo>
                    <a:pt x="3319262" y="2291833"/>
                  </a:lnTo>
                  <a:lnTo>
                    <a:pt x="3285083" y="2318856"/>
                  </a:lnTo>
                  <a:lnTo>
                    <a:pt x="3247827" y="2341749"/>
                  </a:lnTo>
                  <a:lnTo>
                    <a:pt x="3207843" y="2360162"/>
                  </a:lnTo>
                  <a:lnTo>
                    <a:pt x="3165479" y="2373748"/>
                  </a:lnTo>
                  <a:lnTo>
                    <a:pt x="3121084" y="2382155"/>
                  </a:lnTo>
                  <a:lnTo>
                    <a:pt x="3075007" y="2385035"/>
                  </a:lnTo>
                  <a:close/>
                </a:path>
              </a:pathLst>
            </a:custGeom>
            <a:solidFill>
              <a:srgbClr val="FFFFFF"/>
            </a:solidFill>
            <a:ln>
              <a:solidFill>
                <a:srgbClr val="0CA373"/>
              </a:solidFill>
            </a:ln>
          </p:spPr>
          <p:txBody>
            <a:bodyPr wrap="square" lIns="0" tIns="0" rIns="0" bIns="0" rtlCol="0"/>
            <a:lstStyle/>
            <a:p>
              <a:endParaRPr lang="en-GB" dirty="0"/>
            </a:p>
          </p:txBody>
        </p:sp>
        <p:sp>
          <p:nvSpPr>
            <p:cNvPr id="14" name="object 15">
              <a:extLst>
                <a:ext uri="{FF2B5EF4-FFF2-40B4-BE49-F238E27FC236}">
                  <a16:creationId xmlns:a16="http://schemas.microsoft.com/office/drawing/2014/main" id="{6088FAB8-C789-43C1-B544-863D338E87C3}"/>
                </a:ext>
              </a:extLst>
            </p:cNvPr>
            <p:cNvSpPr/>
            <p:nvPr/>
          </p:nvSpPr>
          <p:spPr>
            <a:xfrm>
              <a:off x="10693506" y="4326737"/>
              <a:ext cx="942975" cy="942975"/>
            </a:xfrm>
            <a:custGeom>
              <a:avLst/>
              <a:gdLst/>
              <a:ahLst/>
              <a:cxnLst/>
              <a:rect l="l" t="t" r="r" b="b"/>
              <a:pathLst>
                <a:path w="942975" h="942975">
                  <a:moveTo>
                    <a:pt x="942974" y="471487"/>
                  </a:moveTo>
                  <a:lnTo>
                    <a:pt x="940704" y="517701"/>
                  </a:lnTo>
                  <a:lnTo>
                    <a:pt x="933915" y="563470"/>
                  </a:lnTo>
                  <a:lnTo>
                    <a:pt x="922672" y="608353"/>
                  </a:lnTo>
                  <a:lnTo>
                    <a:pt x="907084" y="651917"/>
                  </a:lnTo>
                  <a:lnTo>
                    <a:pt x="887302" y="693745"/>
                  </a:lnTo>
                  <a:lnTo>
                    <a:pt x="863514" y="733431"/>
                  </a:lnTo>
                  <a:lnTo>
                    <a:pt x="835952" y="770595"/>
                  </a:lnTo>
                  <a:lnTo>
                    <a:pt x="804879" y="804879"/>
                  </a:lnTo>
                  <a:lnTo>
                    <a:pt x="770595" y="835952"/>
                  </a:lnTo>
                  <a:lnTo>
                    <a:pt x="733431" y="863515"/>
                  </a:lnTo>
                  <a:lnTo>
                    <a:pt x="693745" y="887302"/>
                  </a:lnTo>
                  <a:lnTo>
                    <a:pt x="651917" y="907085"/>
                  </a:lnTo>
                  <a:lnTo>
                    <a:pt x="608353" y="922672"/>
                  </a:lnTo>
                  <a:lnTo>
                    <a:pt x="563470" y="933915"/>
                  </a:lnTo>
                  <a:lnTo>
                    <a:pt x="517701" y="940704"/>
                  </a:lnTo>
                  <a:lnTo>
                    <a:pt x="471487" y="942974"/>
                  </a:lnTo>
                  <a:lnTo>
                    <a:pt x="459913" y="942833"/>
                  </a:lnTo>
                  <a:lnTo>
                    <a:pt x="413768" y="939428"/>
                  </a:lnTo>
                  <a:lnTo>
                    <a:pt x="368180" y="931518"/>
                  </a:lnTo>
                  <a:lnTo>
                    <a:pt x="323587" y="919177"/>
                  </a:lnTo>
                  <a:lnTo>
                    <a:pt x="280417" y="902524"/>
                  </a:lnTo>
                  <a:lnTo>
                    <a:pt x="239089" y="881721"/>
                  </a:lnTo>
                  <a:lnTo>
                    <a:pt x="199998" y="856966"/>
                  </a:lnTo>
                  <a:lnTo>
                    <a:pt x="163521" y="828499"/>
                  </a:lnTo>
                  <a:lnTo>
                    <a:pt x="130011" y="796594"/>
                  </a:lnTo>
                  <a:lnTo>
                    <a:pt x="99789" y="761558"/>
                  </a:lnTo>
                  <a:lnTo>
                    <a:pt x="73147" y="723729"/>
                  </a:lnTo>
                  <a:lnTo>
                    <a:pt x="50341" y="683470"/>
                  </a:lnTo>
                  <a:lnTo>
                    <a:pt x="31591" y="641170"/>
                  </a:lnTo>
                  <a:lnTo>
                    <a:pt x="17078" y="597235"/>
                  </a:lnTo>
                  <a:lnTo>
                    <a:pt x="6940" y="552090"/>
                  </a:lnTo>
                  <a:lnTo>
                    <a:pt x="1277" y="506168"/>
                  </a:lnTo>
                  <a:lnTo>
                    <a:pt x="0" y="471487"/>
                  </a:lnTo>
                  <a:lnTo>
                    <a:pt x="141" y="459913"/>
                  </a:lnTo>
                  <a:lnTo>
                    <a:pt x="3546" y="413768"/>
                  </a:lnTo>
                  <a:lnTo>
                    <a:pt x="11456" y="368180"/>
                  </a:lnTo>
                  <a:lnTo>
                    <a:pt x="23797" y="323587"/>
                  </a:lnTo>
                  <a:lnTo>
                    <a:pt x="40450" y="280418"/>
                  </a:lnTo>
                  <a:lnTo>
                    <a:pt x="61253" y="239089"/>
                  </a:lnTo>
                  <a:lnTo>
                    <a:pt x="86008" y="199998"/>
                  </a:lnTo>
                  <a:lnTo>
                    <a:pt x="114475" y="163521"/>
                  </a:lnTo>
                  <a:lnTo>
                    <a:pt x="146380" y="130011"/>
                  </a:lnTo>
                  <a:lnTo>
                    <a:pt x="181416" y="99789"/>
                  </a:lnTo>
                  <a:lnTo>
                    <a:pt x="219245" y="73147"/>
                  </a:lnTo>
                  <a:lnTo>
                    <a:pt x="259504" y="50341"/>
                  </a:lnTo>
                  <a:lnTo>
                    <a:pt x="301804" y="31591"/>
                  </a:lnTo>
                  <a:lnTo>
                    <a:pt x="345739" y="17078"/>
                  </a:lnTo>
                  <a:lnTo>
                    <a:pt x="390884" y="6940"/>
                  </a:lnTo>
                  <a:lnTo>
                    <a:pt x="436806" y="1277"/>
                  </a:lnTo>
                  <a:lnTo>
                    <a:pt x="471487" y="0"/>
                  </a:lnTo>
                  <a:lnTo>
                    <a:pt x="483061" y="141"/>
                  </a:lnTo>
                  <a:lnTo>
                    <a:pt x="529206" y="3546"/>
                  </a:lnTo>
                  <a:lnTo>
                    <a:pt x="574794" y="11456"/>
                  </a:lnTo>
                  <a:lnTo>
                    <a:pt x="619387" y="23797"/>
                  </a:lnTo>
                  <a:lnTo>
                    <a:pt x="662556" y="40450"/>
                  </a:lnTo>
                  <a:lnTo>
                    <a:pt x="703885" y="61254"/>
                  </a:lnTo>
                  <a:lnTo>
                    <a:pt x="742976" y="86008"/>
                  </a:lnTo>
                  <a:lnTo>
                    <a:pt x="779453" y="114475"/>
                  </a:lnTo>
                  <a:lnTo>
                    <a:pt x="812963" y="146380"/>
                  </a:lnTo>
                  <a:lnTo>
                    <a:pt x="843185" y="181416"/>
                  </a:lnTo>
                  <a:lnTo>
                    <a:pt x="869827" y="219245"/>
                  </a:lnTo>
                  <a:lnTo>
                    <a:pt x="892633" y="259504"/>
                  </a:lnTo>
                  <a:lnTo>
                    <a:pt x="911383" y="301804"/>
                  </a:lnTo>
                  <a:lnTo>
                    <a:pt x="925896" y="345739"/>
                  </a:lnTo>
                  <a:lnTo>
                    <a:pt x="936034" y="390884"/>
                  </a:lnTo>
                  <a:lnTo>
                    <a:pt x="941697" y="436806"/>
                  </a:lnTo>
                  <a:lnTo>
                    <a:pt x="942974" y="471487"/>
                  </a:lnTo>
                  <a:close/>
                </a:path>
              </a:pathLst>
            </a:custGeom>
            <a:solidFill>
              <a:srgbClr val="0CA373"/>
            </a:solidFill>
            <a:ln>
              <a:solidFill>
                <a:srgbClr val="0CA373"/>
              </a:solidFill>
            </a:ln>
          </p:spPr>
          <p:txBody>
            <a:bodyPr wrap="square" lIns="0" tIns="0" rIns="0" bIns="0" rtlCol="0"/>
            <a:lstStyle/>
            <a:p>
              <a:endParaRPr lang="en-GB" dirty="0"/>
            </a:p>
          </p:txBody>
        </p:sp>
      </p:grpSp>
      <p:grpSp>
        <p:nvGrpSpPr>
          <p:cNvPr id="17" name="object 18">
            <a:extLst>
              <a:ext uri="{FF2B5EF4-FFF2-40B4-BE49-F238E27FC236}">
                <a16:creationId xmlns:a16="http://schemas.microsoft.com/office/drawing/2014/main" id="{50C05CB7-7761-440C-AE2D-C3A80F6AC8EF}"/>
              </a:ext>
            </a:extLst>
          </p:cNvPr>
          <p:cNvGrpSpPr/>
          <p:nvPr/>
        </p:nvGrpSpPr>
        <p:grpSpPr>
          <a:xfrm>
            <a:off x="9162170" y="2790079"/>
            <a:ext cx="2354739" cy="1796017"/>
            <a:chOff x="13491965" y="4326737"/>
            <a:chExt cx="3443604" cy="2854960"/>
          </a:xfrm>
        </p:grpSpPr>
        <p:sp>
          <p:nvSpPr>
            <p:cNvPr id="18" name="object 19">
              <a:extLst>
                <a:ext uri="{FF2B5EF4-FFF2-40B4-BE49-F238E27FC236}">
                  <a16:creationId xmlns:a16="http://schemas.microsoft.com/office/drawing/2014/main" id="{110BB883-884F-4429-92F6-3E2CCA37C1F8}"/>
                </a:ext>
              </a:extLst>
            </p:cNvPr>
            <p:cNvSpPr/>
            <p:nvPr/>
          </p:nvSpPr>
          <p:spPr>
            <a:xfrm>
              <a:off x="13491965" y="4796438"/>
              <a:ext cx="3443604" cy="2385060"/>
            </a:xfrm>
            <a:custGeom>
              <a:avLst/>
              <a:gdLst/>
              <a:ahLst/>
              <a:cxnLst/>
              <a:rect l="l" t="t" r="r" b="b"/>
              <a:pathLst>
                <a:path w="3443605" h="2385059">
                  <a:moveTo>
                    <a:pt x="3075007" y="2385035"/>
                  </a:moveTo>
                  <a:lnTo>
                    <a:pt x="368056" y="2385035"/>
                  </a:lnTo>
                  <a:lnTo>
                    <a:pt x="321980" y="2382155"/>
                  </a:lnTo>
                  <a:lnTo>
                    <a:pt x="277585" y="2373748"/>
                  </a:lnTo>
                  <a:lnTo>
                    <a:pt x="235221" y="2360162"/>
                  </a:lnTo>
                  <a:lnTo>
                    <a:pt x="195237" y="2341749"/>
                  </a:lnTo>
                  <a:lnTo>
                    <a:pt x="157981" y="2318856"/>
                  </a:lnTo>
                  <a:lnTo>
                    <a:pt x="123802" y="2291833"/>
                  </a:lnTo>
                  <a:lnTo>
                    <a:pt x="93049" y="2261029"/>
                  </a:lnTo>
                  <a:lnTo>
                    <a:pt x="66070" y="2226794"/>
                  </a:lnTo>
                  <a:lnTo>
                    <a:pt x="43215" y="2189477"/>
                  </a:lnTo>
                  <a:lnTo>
                    <a:pt x="24831" y="2149427"/>
                  </a:lnTo>
                  <a:lnTo>
                    <a:pt x="11268" y="2106993"/>
                  </a:lnTo>
                  <a:lnTo>
                    <a:pt x="2875" y="2062526"/>
                  </a:lnTo>
                  <a:lnTo>
                    <a:pt x="0" y="2016373"/>
                  </a:lnTo>
                  <a:lnTo>
                    <a:pt x="0" y="368661"/>
                  </a:lnTo>
                  <a:lnTo>
                    <a:pt x="2875" y="322509"/>
                  </a:lnTo>
                  <a:lnTo>
                    <a:pt x="11268" y="278041"/>
                  </a:lnTo>
                  <a:lnTo>
                    <a:pt x="24831" y="235608"/>
                  </a:lnTo>
                  <a:lnTo>
                    <a:pt x="43215" y="195558"/>
                  </a:lnTo>
                  <a:lnTo>
                    <a:pt x="66070" y="158240"/>
                  </a:lnTo>
                  <a:lnTo>
                    <a:pt x="93049" y="124005"/>
                  </a:lnTo>
                  <a:lnTo>
                    <a:pt x="123802" y="93202"/>
                  </a:lnTo>
                  <a:lnTo>
                    <a:pt x="157981" y="66179"/>
                  </a:lnTo>
                  <a:lnTo>
                    <a:pt x="195237" y="43286"/>
                  </a:lnTo>
                  <a:lnTo>
                    <a:pt x="235221" y="24872"/>
                  </a:lnTo>
                  <a:lnTo>
                    <a:pt x="277585" y="11287"/>
                  </a:lnTo>
                  <a:lnTo>
                    <a:pt x="321980" y="2880"/>
                  </a:lnTo>
                  <a:lnTo>
                    <a:pt x="368056" y="0"/>
                  </a:lnTo>
                  <a:lnTo>
                    <a:pt x="3075007" y="0"/>
                  </a:lnTo>
                  <a:lnTo>
                    <a:pt x="3121084" y="2880"/>
                  </a:lnTo>
                  <a:lnTo>
                    <a:pt x="3165479" y="11287"/>
                  </a:lnTo>
                  <a:lnTo>
                    <a:pt x="3207843" y="24872"/>
                  </a:lnTo>
                  <a:lnTo>
                    <a:pt x="3247827" y="43286"/>
                  </a:lnTo>
                  <a:lnTo>
                    <a:pt x="3285083" y="66179"/>
                  </a:lnTo>
                  <a:lnTo>
                    <a:pt x="3319262" y="93202"/>
                  </a:lnTo>
                  <a:lnTo>
                    <a:pt x="3350015" y="124005"/>
                  </a:lnTo>
                  <a:lnTo>
                    <a:pt x="3376994" y="158240"/>
                  </a:lnTo>
                  <a:lnTo>
                    <a:pt x="3399849" y="195558"/>
                  </a:lnTo>
                  <a:lnTo>
                    <a:pt x="3418233" y="235608"/>
                  </a:lnTo>
                  <a:lnTo>
                    <a:pt x="3431796" y="278041"/>
                  </a:lnTo>
                  <a:lnTo>
                    <a:pt x="3440189" y="322509"/>
                  </a:lnTo>
                  <a:lnTo>
                    <a:pt x="3443065" y="368661"/>
                  </a:lnTo>
                  <a:lnTo>
                    <a:pt x="3443065" y="2016373"/>
                  </a:lnTo>
                  <a:lnTo>
                    <a:pt x="3440189" y="2062526"/>
                  </a:lnTo>
                  <a:lnTo>
                    <a:pt x="3431796" y="2106993"/>
                  </a:lnTo>
                  <a:lnTo>
                    <a:pt x="3418233" y="2149427"/>
                  </a:lnTo>
                  <a:lnTo>
                    <a:pt x="3399849" y="2189477"/>
                  </a:lnTo>
                  <a:lnTo>
                    <a:pt x="3376994" y="2226794"/>
                  </a:lnTo>
                  <a:lnTo>
                    <a:pt x="3350015" y="2261029"/>
                  </a:lnTo>
                  <a:lnTo>
                    <a:pt x="3319262" y="2291833"/>
                  </a:lnTo>
                  <a:lnTo>
                    <a:pt x="3285083" y="2318856"/>
                  </a:lnTo>
                  <a:lnTo>
                    <a:pt x="3247827" y="2341749"/>
                  </a:lnTo>
                  <a:lnTo>
                    <a:pt x="3207843" y="2360162"/>
                  </a:lnTo>
                  <a:lnTo>
                    <a:pt x="3165479" y="2373748"/>
                  </a:lnTo>
                  <a:lnTo>
                    <a:pt x="3121084" y="2382155"/>
                  </a:lnTo>
                  <a:lnTo>
                    <a:pt x="3075007" y="2385035"/>
                  </a:lnTo>
                  <a:close/>
                </a:path>
              </a:pathLst>
            </a:custGeom>
            <a:solidFill>
              <a:srgbClr val="FFFFFF"/>
            </a:solidFill>
            <a:ln>
              <a:solidFill>
                <a:srgbClr val="0CA373"/>
              </a:solidFill>
            </a:ln>
          </p:spPr>
          <p:txBody>
            <a:bodyPr wrap="square" lIns="0" tIns="0" rIns="0" bIns="0" rtlCol="0"/>
            <a:lstStyle/>
            <a:p>
              <a:endParaRPr lang="en-GB" dirty="0"/>
            </a:p>
          </p:txBody>
        </p:sp>
        <p:sp>
          <p:nvSpPr>
            <p:cNvPr id="19" name="object 20">
              <a:extLst>
                <a:ext uri="{FF2B5EF4-FFF2-40B4-BE49-F238E27FC236}">
                  <a16:creationId xmlns:a16="http://schemas.microsoft.com/office/drawing/2014/main" id="{201C009C-43C9-4847-BB06-8756B94039E6}"/>
                </a:ext>
              </a:extLst>
            </p:cNvPr>
            <p:cNvSpPr/>
            <p:nvPr/>
          </p:nvSpPr>
          <p:spPr>
            <a:xfrm>
              <a:off x="14739362" y="4326737"/>
              <a:ext cx="942975" cy="942975"/>
            </a:xfrm>
            <a:custGeom>
              <a:avLst/>
              <a:gdLst/>
              <a:ahLst/>
              <a:cxnLst/>
              <a:rect l="l" t="t" r="r" b="b"/>
              <a:pathLst>
                <a:path w="942975" h="942975">
                  <a:moveTo>
                    <a:pt x="942974" y="471487"/>
                  </a:moveTo>
                  <a:lnTo>
                    <a:pt x="940704" y="517701"/>
                  </a:lnTo>
                  <a:lnTo>
                    <a:pt x="933915" y="563470"/>
                  </a:lnTo>
                  <a:lnTo>
                    <a:pt x="922672" y="608353"/>
                  </a:lnTo>
                  <a:lnTo>
                    <a:pt x="907084" y="651917"/>
                  </a:lnTo>
                  <a:lnTo>
                    <a:pt x="887302" y="693745"/>
                  </a:lnTo>
                  <a:lnTo>
                    <a:pt x="863514" y="733431"/>
                  </a:lnTo>
                  <a:lnTo>
                    <a:pt x="835952" y="770595"/>
                  </a:lnTo>
                  <a:lnTo>
                    <a:pt x="804879" y="804879"/>
                  </a:lnTo>
                  <a:lnTo>
                    <a:pt x="770595" y="835952"/>
                  </a:lnTo>
                  <a:lnTo>
                    <a:pt x="733431" y="863515"/>
                  </a:lnTo>
                  <a:lnTo>
                    <a:pt x="693745" y="887302"/>
                  </a:lnTo>
                  <a:lnTo>
                    <a:pt x="651917" y="907085"/>
                  </a:lnTo>
                  <a:lnTo>
                    <a:pt x="608353" y="922672"/>
                  </a:lnTo>
                  <a:lnTo>
                    <a:pt x="563470" y="933915"/>
                  </a:lnTo>
                  <a:lnTo>
                    <a:pt x="517701" y="940704"/>
                  </a:lnTo>
                  <a:lnTo>
                    <a:pt x="471487" y="942974"/>
                  </a:lnTo>
                  <a:lnTo>
                    <a:pt x="459913" y="942833"/>
                  </a:lnTo>
                  <a:lnTo>
                    <a:pt x="413768" y="939428"/>
                  </a:lnTo>
                  <a:lnTo>
                    <a:pt x="368180" y="931518"/>
                  </a:lnTo>
                  <a:lnTo>
                    <a:pt x="323587" y="919177"/>
                  </a:lnTo>
                  <a:lnTo>
                    <a:pt x="280417" y="902524"/>
                  </a:lnTo>
                  <a:lnTo>
                    <a:pt x="239089" y="881721"/>
                  </a:lnTo>
                  <a:lnTo>
                    <a:pt x="199998" y="856966"/>
                  </a:lnTo>
                  <a:lnTo>
                    <a:pt x="163521" y="828499"/>
                  </a:lnTo>
                  <a:lnTo>
                    <a:pt x="130011" y="796594"/>
                  </a:lnTo>
                  <a:lnTo>
                    <a:pt x="99789" y="761558"/>
                  </a:lnTo>
                  <a:lnTo>
                    <a:pt x="73147" y="723729"/>
                  </a:lnTo>
                  <a:lnTo>
                    <a:pt x="50341" y="683470"/>
                  </a:lnTo>
                  <a:lnTo>
                    <a:pt x="31591" y="641170"/>
                  </a:lnTo>
                  <a:lnTo>
                    <a:pt x="17078" y="597235"/>
                  </a:lnTo>
                  <a:lnTo>
                    <a:pt x="6940" y="552090"/>
                  </a:lnTo>
                  <a:lnTo>
                    <a:pt x="1277" y="506168"/>
                  </a:lnTo>
                  <a:lnTo>
                    <a:pt x="0" y="471487"/>
                  </a:lnTo>
                  <a:lnTo>
                    <a:pt x="141" y="459913"/>
                  </a:lnTo>
                  <a:lnTo>
                    <a:pt x="3546" y="413768"/>
                  </a:lnTo>
                  <a:lnTo>
                    <a:pt x="11456" y="368180"/>
                  </a:lnTo>
                  <a:lnTo>
                    <a:pt x="23797" y="323587"/>
                  </a:lnTo>
                  <a:lnTo>
                    <a:pt x="40450" y="280418"/>
                  </a:lnTo>
                  <a:lnTo>
                    <a:pt x="61253" y="239089"/>
                  </a:lnTo>
                  <a:lnTo>
                    <a:pt x="86008" y="199998"/>
                  </a:lnTo>
                  <a:lnTo>
                    <a:pt x="114475" y="163521"/>
                  </a:lnTo>
                  <a:lnTo>
                    <a:pt x="146380" y="130011"/>
                  </a:lnTo>
                  <a:lnTo>
                    <a:pt x="181416" y="99789"/>
                  </a:lnTo>
                  <a:lnTo>
                    <a:pt x="219245" y="73147"/>
                  </a:lnTo>
                  <a:lnTo>
                    <a:pt x="259504" y="50341"/>
                  </a:lnTo>
                  <a:lnTo>
                    <a:pt x="301804" y="31591"/>
                  </a:lnTo>
                  <a:lnTo>
                    <a:pt x="345739" y="17078"/>
                  </a:lnTo>
                  <a:lnTo>
                    <a:pt x="390884" y="6940"/>
                  </a:lnTo>
                  <a:lnTo>
                    <a:pt x="436806" y="1277"/>
                  </a:lnTo>
                  <a:lnTo>
                    <a:pt x="471487" y="0"/>
                  </a:lnTo>
                  <a:lnTo>
                    <a:pt x="483061" y="141"/>
                  </a:lnTo>
                  <a:lnTo>
                    <a:pt x="529206" y="3546"/>
                  </a:lnTo>
                  <a:lnTo>
                    <a:pt x="574794" y="11456"/>
                  </a:lnTo>
                  <a:lnTo>
                    <a:pt x="619387" y="23797"/>
                  </a:lnTo>
                  <a:lnTo>
                    <a:pt x="662556" y="40450"/>
                  </a:lnTo>
                  <a:lnTo>
                    <a:pt x="703885" y="61254"/>
                  </a:lnTo>
                  <a:lnTo>
                    <a:pt x="742976" y="86008"/>
                  </a:lnTo>
                  <a:lnTo>
                    <a:pt x="779453" y="114475"/>
                  </a:lnTo>
                  <a:lnTo>
                    <a:pt x="812963" y="146380"/>
                  </a:lnTo>
                  <a:lnTo>
                    <a:pt x="843185" y="181416"/>
                  </a:lnTo>
                  <a:lnTo>
                    <a:pt x="869827" y="219245"/>
                  </a:lnTo>
                  <a:lnTo>
                    <a:pt x="892633" y="259504"/>
                  </a:lnTo>
                  <a:lnTo>
                    <a:pt x="911383" y="301804"/>
                  </a:lnTo>
                  <a:lnTo>
                    <a:pt x="925896" y="345739"/>
                  </a:lnTo>
                  <a:lnTo>
                    <a:pt x="936034" y="390884"/>
                  </a:lnTo>
                  <a:lnTo>
                    <a:pt x="941697" y="436806"/>
                  </a:lnTo>
                  <a:lnTo>
                    <a:pt x="942974" y="471487"/>
                  </a:lnTo>
                  <a:close/>
                </a:path>
              </a:pathLst>
            </a:custGeom>
            <a:solidFill>
              <a:srgbClr val="0CA373"/>
            </a:solidFill>
            <a:ln>
              <a:solidFill>
                <a:srgbClr val="0CA373"/>
              </a:solidFill>
            </a:ln>
          </p:spPr>
          <p:txBody>
            <a:bodyPr wrap="square" lIns="0" tIns="0" rIns="0" bIns="0" rtlCol="0"/>
            <a:lstStyle/>
            <a:p>
              <a:endParaRPr lang="en-GB" dirty="0"/>
            </a:p>
          </p:txBody>
        </p:sp>
      </p:grpSp>
      <p:sp>
        <p:nvSpPr>
          <p:cNvPr id="20" name="object 16">
            <a:extLst>
              <a:ext uri="{FF2B5EF4-FFF2-40B4-BE49-F238E27FC236}">
                <a16:creationId xmlns:a16="http://schemas.microsoft.com/office/drawing/2014/main" id="{ADB24821-FE0A-4B69-BF92-164D5FD517B2}"/>
              </a:ext>
            </a:extLst>
          </p:cNvPr>
          <p:cNvSpPr txBox="1">
            <a:spLocks/>
          </p:cNvSpPr>
          <p:nvPr/>
        </p:nvSpPr>
        <p:spPr>
          <a:xfrm>
            <a:off x="4424400" y="987562"/>
            <a:ext cx="3378460" cy="751488"/>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pl-PL" sz="4800" b="1" spc="-150" dirty="0"/>
              <a:t>Analiza </a:t>
            </a:r>
            <a:r>
              <a:rPr lang="en-GB" sz="4800" b="1" spc="-150" dirty="0"/>
              <a:t>SWOT  </a:t>
            </a:r>
          </a:p>
        </p:txBody>
      </p:sp>
      <p:sp>
        <p:nvSpPr>
          <p:cNvPr id="22" name="object 17">
            <a:extLst>
              <a:ext uri="{FF2B5EF4-FFF2-40B4-BE49-F238E27FC236}">
                <a16:creationId xmlns:a16="http://schemas.microsoft.com/office/drawing/2014/main" id="{F825B41F-323D-4AD5-8617-310903B8F973}"/>
              </a:ext>
            </a:extLst>
          </p:cNvPr>
          <p:cNvSpPr txBox="1"/>
          <p:nvPr/>
        </p:nvSpPr>
        <p:spPr>
          <a:xfrm>
            <a:off x="3444004" y="1739050"/>
            <a:ext cx="4955787" cy="352661"/>
          </a:xfrm>
          <a:prstGeom prst="rect">
            <a:avLst/>
          </a:prstGeom>
        </p:spPr>
        <p:txBody>
          <a:bodyPr vert="horz" wrap="square" lIns="0" tIns="13970" rIns="0" bIns="0" rtlCol="0">
            <a:spAutoFit/>
          </a:bodyPr>
          <a:lstStyle/>
          <a:p>
            <a:pPr marL="12700" marR="0" lvl="0" indent="0" algn="ctr"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r>
              <a:rPr kumimoji="0" lang="pl-PL" sz="2200" b="0" i="0" u="none" strike="noStrike" kern="1200" cap="none" spc="-150" normalizeH="0" baseline="0" noProof="0" dirty="0">
                <a:ln>
                  <a:noFill/>
                </a:ln>
                <a:effectLst/>
                <a:uLnTx/>
                <a:uFillTx/>
                <a:latin typeface="+mj-lt"/>
                <a:ea typeface="+mn-ea"/>
                <a:cs typeface="Tahoma"/>
              </a:rPr>
              <a:t>SAMOOCENA</a:t>
            </a:r>
            <a:endParaRPr kumimoji="0" lang="en-GB" sz="2200" b="0" i="0" u="none" strike="noStrike" kern="1200" cap="none" spc="-150" normalizeH="0" baseline="0" noProof="0" dirty="0">
              <a:ln>
                <a:noFill/>
              </a:ln>
              <a:effectLst/>
              <a:uLnTx/>
              <a:uFillTx/>
              <a:latin typeface="+mj-lt"/>
              <a:ea typeface="+mn-ea"/>
              <a:cs typeface="Tahoma"/>
            </a:endParaRPr>
          </a:p>
        </p:txBody>
      </p:sp>
      <p:sp>
        <p:nvSpPr>
          <p:cNvPr id="23" name="object 7">
            <a:extLst>
              <a:ext uri="{FF2B5EF4-FFF2-40B4-BE49-F238E27FC236}">
                <a16:creationId xmlns:a16="http://schemas.microsoft.com/office/drawing/2014/main" id="{038F5340-9C91-4097-9A13-1281FD5D4A51}"/>
              </a:ext>
            </a:extLst>
          </p:cNvPr>
          <p:cNvSpPr txBox="1"/>
          <p:nvPr/>
        </p:nvSpPr>
        <p:spPr>
          <a:xfrm>
            <a:off x="4359451" y="2902587"/>
            <a:ext cx="523845" cy="289823"/>
          </a:xfrm>
          <a:prstGeom prst="rect">
            <a:avLst/>
          </a:prstGeom>
        </p:spPr>
        <p:txBody>
          <a:bodyPr vert="horz" wrap="square" lIns="0" tIns="12700" rIns="0" bIns="0" rtlCol="0">
            <a:spAutoFit/>
          </a:bodyPr>
          <a:lstStyle/>
          <a:p>
            <a:pPr marL="12700" algn="ctr">
              <a:lnSpc>
                <a:spcPct val="100000"/>
              </a:lnSpc>
              <a:spcBef>
                <a:spcPts val="100"/>
              </a:spcBef>
            </a:pPr>
            <a:r>
              <a:rPr lang="en-GB" spc="-10">
                <a:solidFill>
                  <a:srgbClr val="FFFFFF"/>
                </a:solidFill>
                <a:latin typeface="Roboto"/>
                <a:cs typeface="Roboto"/>
              </a:rPr>
              <a:t>W</a:t>
            </a:r>
            <a:endParaRPr lang="en-GB" dirty="0">
              <a:latin typeface="Roboto"/>
              <a:cs typeface="Roboto"/>
            </a:endParaRPr>
          </a:p>
        </p:txBody>
      </p:sp>
      <p:sp>
        <p:nvSpPr>
          <p:cNvPr id="24" name="object 7">
            <a:extLst>
              <a:ext uri="{FF2B5EF4-FFF2-40B4-BE49-F238E27FC236}">
                <a16:creationId xmlns:a16="http://schemas.microsoft.com/office/drawing/2014/main" id="{97E1BA06-D4A0-4457-BBA1-5524048B4333}"/>
              </a:ext>
            </a:extLst>
          </p:cNvPr>
          <p:cNvSpPr txBox="1"/>
          <p:nvPr/>
        </p:nvSpPr>
        <p:spPr>
          <a:xfrm>
            <a:off x="7218533" y="2940650"/>
            <a:ext cx="523845" cy="289823"/>
          </a:xfrm>
          <a:prstGeom prst="rect">
            <a:avLst/>
          </a:prstGeom>
        </p:spPr>
        <p:txBody>
          <a:bodyPr vert="horz" wrap="square" lIns="0" tIns="12700" rIns="0" bIns="0" rtlCol="0">
            <a:spAutoFit/>
          </a:bodyPr>
          <a:lstStyle/>
          <a:p>
            <a:pPr marL="12700" algn="ctr">
              <a:lnSpc>
                <a:spcPct val="100000"/>
              </a:lnSpc>
              <a:spcBef>
                <a:spcPts val="100"/>
              </a:spcBef>
            </a:pPr>
            <a:r>
              <a:rPr lang="en-GB" spc="-10">
                <a:solidFill>
                  <a:srgbClr val="FFFFFF"/>
                </a:solidFill>
                <a:latin typeface="Roboto"/>
                <a:cs typeface="Roboto"/>
              </a:rPr>
              <a:t>O</a:t>
            </a:r>
            <a:endParaRPr lang="en-GB" dirty="0">
              <a:latin typeface="Roboto"/>
              <a:cs typeface="Roboto"/>
            </a:endParaRPr>
          </a:p>
        </p:txBody>
      </p:sp>
      <p:sp>
        <p:nvSpPr>
          <p:cNvPr id="25" name="object 7">
            <a:extLst>
              <a:ext uri="{FF2B5EF4-FFF2-40B4-BE49-F238E27FC236}">
                <a16:creationId xmlns:a16="http://schemas.microsoft.com/office/drawing/2014/main" id="{31040799-8EAE-4690-A9C0-A3D715D3B95C}"/>
              </a:ext>
            </a:extLst>
          </p:cNvPr>
          <p:cNvSpPr txBox="1"/>
          <p:nvPr/>
        </p:nvSpPr>
        <p:spPr>
          <a:xfrm>
            <a:off x="10075621" y="2917006"/>
            <a:ext cx="523845" cy="289823"/>
          </a:xfrm>
          <a:prstGeom prst="rect">
            <a:avLst/>
          </a:prstGeom>
        </p:spPr>
        <p:txBody>
          <a:bodyPr vert="horz" wrap="square" lIns="0" tIns="12700" rIns="0" bIns="0" rtlCol="0">
            <a:spAutoFit/>
          </a:bodyPr>
          <a:lstStyle/>
          <a:p>
            <a:pPr marL="12700" algn="ctr">
              <a:lnSpc>
                <a:spcPct val="100000"/>
              </a:lnSpc>
              <a:spcBef>
                <a:spcPts val="100"/>
              </a:spcBef>
            </a:pPr>
            <a:r>
              <a:rPr lang="en-GB" spc="-10">
                <a:solidFill>
                  <a:srgbClr val="FFFFFF"/>
                </a:solidFill>
                <a:latin typeface="Roboto"/>
                <a:cs typeface="Roboto"/>
              </a:rPr>
              <a:t>T</a:t>
            </a:r>
            <a:endParaRPr lang="en-GB" dirty="0">
              <a:latin typeface="Roboto"/>
              <a:cs typeface="Roboto"/>
            </a:endParaRPr>
          </a:p>
        </p:txBody>
      </p:sp>
      <p:sp>
        <p:nvSpPr>
          <p:cNvPr id="21" name="CuadroTexto 20"/>
          <p:cNvSpPr txBox="1"/>
          <p:nvPr/>
        </p:nvSpPr>
        <p:spPr>
          <a:xfrm>
            <a:off x="768674" y="3383292"/>
            <a:ext cx="1617942" cy="923330"/>
          </a:xfrm>
          <a:prstGeom prst="rect">
            <a:avLst/>
          </a:prstGeom>
          <a:noFill/>
        </p:spPr>
        <p:txBody>
          <a:bodyPr wrap="square" rtlCol="0">
            <a:spAutoFit/>
          </a:bodyPr>
          <a:lstStyle/>
          <a:p>
            <a:r>
              <a:rPr lang="en-GB" dirty="0"/>
              <a:t>S</a:t>
            </a:r>
            <a:r>
              <a:rPr lang="pl-PL" dirty="0" err="1"/>
              <a:t>ilne</a:t>
            </a:r>
            <a:r>
              <a:rPr lang="pl-PL" dirty="0"/>
              <a:t> strony</a:t>
            </a:r>
            <a:r>
              <a:rPr lang="en-GB" dirty="0"/>
              <a:t>:</a:t>
            </a:r>
          </a:p>
          <a:p>
            <a:r>
              <a:rPr lang="en-GB" dirty="0"/>
              <a:t>-</a:t>
            </a:r>
          </a:p>
          <a:p>
            <a:r>
              <a:rPr lang="en-GB" dirty="0"/>
              <a:t>-</a:t>
            </a:r>
          </a:p>
        </p:txBody>
      </p:sp>
      <p:sp>
        <p:nvSpPr>
          <p:cNvPr id="26" name="CuadroTexto 25"/>
          <p:cNvSpPr txBox="1"/>
          <p:nvPr/>
        </p:nvSpPr>
        <p:spPr>
          <a:xfrm>
            <a:off x="3615429" y="3383292"/>
            <a:ext cx="1617942" cy="923330"/>
          </a:xfrm>
          <a:prstGeom prst="rect">
            <a:avLst/>
          </a:prstGeom>
          <a:noFill/>
        </p:spPr>
        <p:txBody>
          <a:bodyPr wrap="square" rtlCol="0">
            <a:spAutoFit/>
          </a:bodyPr>
          <a:lstStyle/>
          <a:p>
            <a:r>
              <a:rPr lang="pl-PL" dirty="0"/>
              <a:t>Słabe punkty</a:t>
            </a:r>
            <a:endParaRPr lang="en-GB" dirty="0"/>
          </a:p>
          <a:p>
            <a:r>
              <a:rPr lang="en-GB" dirty="0"/>
              <a:t>-</a:t>
            </a:r>
          </a:p>
          <a:p>
            <a:r>
              <a:rPr lang="en-GB" dirty="0"/>
              <a:t>-</a:t>
            </a:r>
          </a:p>
        </p:txBody>
      </p:sp>
      <p:sp>
        <p:nvSpPr>
          <p:cNvPr id="27" name="CuadroTexto 26"/>
          <p:cNvSpPr txBox="1"/>
          <p:nvPr/>
        </p:nvSpPr>
        <p:spPr>
          <a:xfrm>
            <a:off x="6409562" y="3403610"/>
            <a:ext cx="1617942" cy="923330"/>
          </a:xfrm>
          <a:prstGeom prst="rect">
            <a:avLst/>
          </a:prstGeom>
          <a:noFill/>
        </p:spPr>
        <p:txBody>
          <a:bodyPr wrap="square" rtlCol="0">
            <a:spAutoFit/>
          </a:bodyPr>
          <a:lstStyle/>
          <a:p>
            <a:r>
              <a:rPr lang="pl-PL" dirty="0" err="1"/>
              <a:t>Szan</a:t>
            </a:r>
            <a:r>
              <a:rPr lang="en-GB" dirty="0"/>
              <a:t>s</a:t>
            </a:r>
            <a:r>
              <a:rPr lang="pl-PL" dirty="0"/>
              <a:t>e</a:t>
            </a:r>
            <a:r>
              <a:rPr lang="en-GB" dirty="0"/>
              <a:t>:</a:t>
            </a:r>
          </a:p>
          <a:p>
            <a:r>
              <a:rPr lang="en-GB" dirty="0"/>
              <a:t>-</a:t>
            </a:r>
          </a:p>
          <a:p>
            <a:r>
              <a:rPr lang="en-GB" dirty="0"/>
              <a:t>-</a:t>
            </a:r>
          </a:p>
        </p:txBody>
      </p:sp>
      <p:sp>
        <p:nvSpPr>
          <p:cNvPr id="28" name="CuadroTexto 27"/>
          <p:cNvSpPr txBox="1"/>
          <p:nvPr/>
        </p:nvSpPr>
        <p:spPr>
          <a:xfrm>
            <a:off x="9206170" y="3403610"/>
            <a:ext cx="1617942" cy="923330"/>
          </a:xfrm>
          <a:prstGeom prst="rect">
            <a:avLst/>
          </a:prstGeom>
          <a:noFill/>
        </p:spPr>
        <p:txBody>
          <a:bodyPr wrap="square" rtlCol="0">
            <a:spAutoFit/>
          </a:bodyPr>
          <a:lstStyle/>
          <a:p>
            <a:r>
              <a:rPr lang="pl-PL" dirty="0"/>
              <a:t>Zagrożenia</a:t>
            </a:r>
            <a:r>
              <a:rPr lang="en-GB" dirty="0"/>
              <a:t>:</a:t>
            </a:r>
          </a:p>
          <a:p>
            <a:r>
              <a:rPr lang="en-GB" dirty="0"/>
              <a:t>-</a:t>
            </a:r>
          </a:p>
          <a:p>
            <a:r>
              <a:rPr lang="en-GB" dirty="0"/>
              <a:t>-</a:t>
            </a:r>
          </a:p>
        </p:txBody>
      </p:sp>
    </p:spTree>
    <p:extLst>
      <p:ext uri="{BB962C8B-B14F-4D97-AF65-F5344CB8AC3E}">
        <p14:creationId xmlns:p14="http://schemas.microsoft.com/office/powerpoint/2010/main" val="34459859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95781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639265"/>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434820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0" name="Shape 2782"/>
          <p:cNvSpPr/>
          <p:nvPr/>
        </p:nvSpPr>
        <p:spPr>
          <a:xfrm>
            <a:off x="1236985" y="5029647"/>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15182" y="2814121"/>
            <a:ext cx="10299178" cy="646331"/>
          </a:xfrm>
          <a:prstGeom prst="rect">
            <a:avLst/>
          </a:prstGeom>
          <a:noFill/>
        </p:spPr>
        <p:txBody>
          <a:bodyPr wrap="square" rtlCol="0">
            <a:spAutoFit/>
          </a:bodyPr>
          <a:lstStyle/>
          <a:p>
            <a:r>
              <a:rPr lang="pl-PL" dirty="0"/>
              <a:t>Wniosek nr</a:t>
            </a:r>
            <a:r>
              <a:rPr lang="en-US" dirty="0"/>
              <a:t> 1: </a:t>
            </a:r>
            <a:r>
              <a:rPr lang="pl-PL" dirty="0"/>
              <a:t>Ludzie, którzy utrzymują się z technologii telekomunikacyjnych i prowadzą nomadyczny styl życia, są określani mianem „cyfrowych nomadów” </a:t>
            </a:r>
            <a:r>
              <a:rPr lang="pl-PL" i="1" dirty="0"/>
              <a:t>[”</a:t>
            </a:r>
            <a:r>
              <a:rPr lang="pl-PL" i="1" dirty="0" err="1"/>
              <a:t>digital</a:t>
            </a:r>
            <a:r>
              <a:rPr lang="pl-PL" i="1" dirty="0"/>
              <a:t> </a:t>
            </a:r>
            <a:r>
              <a:rPr lang="pl-PL" i="1" dirty="0" err="1"/>
              <a:t>nomads</a:t>
            </a:r>
            <a:r>
              <a:rPr lang="pl-PL" i="1" dirty="0"/>
              <a:t>”].</a:t>
            </a:r>
            <a:endParaRPr lang="en-US" i="1" dirty="0"/>
          </a:p>
        </p:txBody>
      </p:sp>
      <p:sp>
        <p:nvSpPr>
          <p:cNvPr id="12" name="CuadroTexto 11"/>
          <p:cNvSpPr txBox="1"/>
          <p:nvPr/>
        </p:nvSpPr>
        <p:spPr>
          <a:xfrm>
            <a:off x="1615181" y="3530217"/>
            <a:ext cx="10063789" cy="646331"/>
          </a:xfrm>
          <a:prstGeom prst="rect">
            <a:avLst/>
          </a:prstGeom>
          <a:noFill/>
        </p:spPr>
        <p:txBody>
          <a:bodyPr wrap="square" rtlCol="0">
            <a:spAutoFit/>
          </a:bodyPr>
          <a:lstStyle/>
          <a:p>
            <a:r>
              <a:rPr lang="pl-PL" dirty="0"/>
              <a:t>Wniosek nr</a:t>
            </a:r>
            <a:r>
              <a:rPr lang="en-US" dirty="0"/>
              <a:t> 2: </a:t>
            </a:r>
            <a:r>
              <a:rPr lang="pl-PL" dirty="0"/>
              <a:t>„Cyfrowy nomada” to osoba, która pracuje zdalnie, korzystając z technologii informacyjnych i komunikacyjnych.</a:t>
            </a:r>
            <a:endParaRPr lang="en-US" dirty="0"/>
          </a:p>
        </p:txBody>
      </p:sp>
      <p:sp>
        <p:nvSpPr>
          <p:cNvPr id="13" name="CuadroTexto 12"/>
          <p:cNvSpPr txBox="1"/>
          <p:nvPr/>
        </p:nvSpPr>
        <p:spPr>
          <a:xfrm>
            <a:off x="1605565" y="4284374"/>
            <a:ext cx="8834672" cy="369332"/>
          </a:xfrm>
          <a:prstGeom prst="rect">
            <a:avLst/>
          </a:prstGeom>
          <a:noFill/>
        </p:spPr>
        <p:txBody>
          <a:bodyPr wrap="square" rtlCol="0">
            <a:spAutoFit/>
          </a:bodyPr>
          <a:lstStyle/>
          <a:p>
            <a:r>
              <a:rPr lang="pl-PL" dirty="0"/>
              <a:t>Wniosek nr</a:t>
            </a:r>
            <a:r>
              <a:rPr lang="en-US" dirty="0"/>
              <a:t> 3: </a:t>
            </a:r>
            <a:r>
              <a:rPr lang="pl-PL" dirty="0"/>
              <a:t>Ustal harmonogram pracy, aby poprawić spójność pracy.</a:t>
            </a:r>
            <a:endParaRPr lang="en-US" dirty="0"/>
          </a:p>
        </p:txBody>
      </p:sp>
      <p:sp>
        <p:nvSpPr>
          <p:cNvPr id="14" name="CuadroTexto 13"/>
          <p:cNvSpPr txBox="1"/>
          <p:nvPr/>
        </p:nvSpPr>
        <p:spPr>
          <a:xfrm>
            <a:off x="1578483" y="4994445"/>
            <a:ext cx="8398435" cy="646331"/>
          </a:xfrm>
          <a:prstGeom prst="rect">
            <a:avLst/>
          </a:prstGeom>
          <a:noFill/>
        </p:spPr>
        <p:txBody>
          <a:bodyPr wrap="square" rtlCol="0">
            <a:spAutoFit/>
          </a:bodyPr>
          <a:lstStyle/>
          <a:p>
            <a:r>
              <a:rPr lang="pl-PL" dirty="0"/>
              <a:t>Wniosek nr</a:t>
            </a:r>
            <a:r>
              <a:rPr lang="en-US" dirty="0"/>
              <a:t> 4: </a:t>
            </a:r>
            <a:r>
              <a:rPr lang="pl-PL" dirty="0"/>
              <a:t> (Konieczne jest) zidentyfikowanie i zajęcie się potrzebami klientów oraz pracowników poprzez wykorzystanie platform technologicznych.</a:t>
            </a:r>
            <a:endParaRPr lang="en-US" dirty="0"/>
          </a:p>
        </p:txBody>
      </p:sp>
      <p:sp>
        <p:nvSpPr>
          <p:cNvPr id="17" name="object 2"/>
          <p:cNvSpPr txBox="1">
            <a:spLocks/>
          </p:cNvSpPr>
          <p:nvPr/>
        </p:nvSpPr>
        <p:spPr>
          <a:xfrm>
            <a:off x="480795" y="1302505"/>
            <a:ext cx="496135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4800" kern="0" spc="-150" dirty="0">
                <a:solidFill>
                  <a:schemeClr val="tx1"/>
                </a:solidFill>
                <a:latin typeface="+mj-lt"/>
                <a:ea typeface="Tahoma" panose="020B0604030504040204" pitchFamily="34" charset="0"/>
                <a:cs typeface="Tahoma" panose="020B0604030504040204" pitchFamily="34" charset="0"/>
              </a:rPr>
              <a:t>Kluczowe wnioski</a:t>
            </a:r>
            <a:r>
              <a:rPr lang="en-US" sz="4800" kern="0" spc="-150" dirty="0">
                <a:solidFill>
                  <a:schemeClr val="tx1"/>
                </a:solidFill>
                <a:latin typeface="+mj-lt"/>
                <a:ea typeface="Tahoma" panose="020B0604030504040204" pitchFamily="34" charset="0"/>
                <a:cs typeface="Tahoma" panose="020B0604030504040204" pitchFamily="34" charset="0"/>
              </a:rPr>
              <a:t>:</a:t>
            </a:r>
          </a:p>
        </p:txBody>
      </p:sp>
      <p:pic>
        <p:nvPicPr>
          <p:cNvPr id="1026" name="Picture 2" descr="Logro objetivo y trabajo en equipo empresarial. vector gratuito"/>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10214996" y="4623758"/>
            <a:ext cx="1531308" cy="13356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499032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CA373"/>
        </a:solid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2B5BDFEE-9D4F-41FD-95C4-D610A93D9D75}"/>
              </a:ext>
            </a:extLst>
          </p:cNvPr>
          <p:cNvSpPr txBox="1"/>
          <p:nvPr/>
        </p:nvSpPr>
        <p:spPr>
          <a:xfrm>
            <a:off x="2889030" y="2205051"/>
            <a:ext cx="7185135" cy="1569660"/>
          </a:xfrm>
          <a:prstGeom prst="rect">
            <a:avLst/>
          </a:prstGeom>
          <a:noFill/>
        </p:spPr>
        <p:txBody>
          <a:bodyPr wrap="square">
            <a:spAutoFit/>
          </a:bodyPr>
          <a:lstStyle/>
          <a:p>
            <a:r>
              <a:rPr lang="pl-PL" sz="9600" b="1" spc="95" dirty="0">
                <a:solidFill>
                  <a:schemeClr val="bg1"/>
                </a:solidFill>
                <a:latin typeface="Roboto"/>
                <a:cs typeface="Roboto"/>
              </a:rPr>
              <a:t>Dziękujemy</a:t>
            </a:r>
            <a:r>
              <a:rPr lang="es-ES" sz="9600" b="1" spc="-50" dirty="0">
                <a:solidFill>
                  <a:schemeClr val="bg1"/>
                </a:solidFill>
                <a:latin typeface="Roboto"/>
                <a:cs typeface="Roboto"/>
              </a:rPr>
              <a:t>!</a:t>
            </a:r>
            <a:endParaRPr lang="es-ES" dirty="0">
              <a:solidFill>
                <a:schemeClr val="bg1"/>
              </a:solidFill>
            </a:endParaRPr>
          </a:p>
        </p:txBody>
      </p:sp>
    </p:spTree>
    <p:extLst>
      <p:ext uri="{BB962C8B-B14F-4D97-AF65-F5344CB8AC3E}">
        <p14:creationId xmlns:p14="http://schemas.microsoft.com/office/powerpoint/2010/main" val="3146647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95781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639265"/>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434820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0" name="Shape 2782"/>
          <p:cNvSpPr/>
          <p:nvPr/>
        </p:nvSpPr>
        <p:spPr>
          <a:xfrm>
            <a:off x="1236985" y="5029647"/>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15183" y="2814121"/>
            <a:ext cx="1973361" cy="369332"/>
          </a:xfrm>
          <a:prstGeom prst="rect">
            <a:avLst/>
          </a:prstGeom>
          <a:noFill/>
        </p:spPr>
        <p:txBody>
          <a:bodyPr wrap="none" rtlCol="0">
            <a:spAutoFit/>
          </a:bodyPr>
          <a:lstStyle/>
          <a:p>
            <a:r>
              <a:rPr lang="pl-PL" dirty="0"/>
              <a:t>Cel nr</a:t>
            </a:r>
            <a:r>
              <a:rPr lang="es-ES" dirty="0"/>
              <a:t> 1: </a:t>
            </a:r>
            <a:r>
              <a:rPr lang="en-US" dirty="0"/>
              <a:t>Flexicurity</a:t>
            </a:r>
            <a:endParaRPr lang="en-GB" dirty="0"/>
          </a:p>
        </p:txBody>
      </p:sp>
      <p:sp>
        <p:nvSpPr>
          <p:cNvPr id="12" name="CuadroTexto 11"/>
          <p:cNvSpPr txBox="1"/>
          <p:nvPr/>
        </p:nvSpPr>
        <p:spPr>
          <a:xfrm>
            <a:off x="1615182" y="3530217"/>
            <a:ext cx="4689617" cy="369332"/>
          </a:xfrm>
          <a:prstGeom prst="rect">
            <a:avLst/>
          </a:prstGeom>
          <a:noFill/>
        </p:spPr>
        <p:txBody>
          <a:bodyPr wrap="none" rtlCol="0">
            <a:spAutoFit/>
          </a:bodyPr>
          <a:lstStyle/>
          <a:p>
            <a:r>
              <a:rPr lang="pl-PL" dirty="0"/>
              <a:t>Cel nr</a:t>
            </a:r>
            <a:r>
              <a:rPr lang="es-ES" dirty="0"/>
              <a:t> 2: </a:t>
            </a:r>
            <a:r>
              <a:rPr lang="pl-PL" dirty="0"/>
              <a:t>Cyfrowi nomadowie </a:t>
            </a:r>
            <a:r>
              <a:rPr lang="pl-PL" i="1" dirty="0"/>
              <a:t>[”</a:t>
            </a:r>
            <a:r>
              <a:rPr lang="pl-PL" i="1" dirty="0" err="1"/>
              <a:t>digital</a:t>
            </a:r>
            <a:r>
              <a:rPr lang="pl-PL" i="1" dirty="0"/>
              <a:t> </a:t>
            </a:r>
            <a:r>
              <a:rPr lang="en-US" i="1" dirty="0"/>
              <a:t>nomads</a:t>
            </a:r>
            <a:r>
              <a:rPr lang="pl-PL" i="1" dirty="0"/>
              <a:t>”]</a:t>
            </a:r>
            <a:endParaRPr lang="en-GB" i="1" dirty="0"/>
          </a:p>
        </p:txBody>
      </p:sp>
      <p:sp>
        <p:nvSpPr>
          <p:cNvPr id="13" name="CuadroTexto 12"/>
          <p:cNvSpPr txBox="1"/>
          <p:nvPr/>
        </p:nvSpPr>
        <p:spPr>
          <a:xfrm>
            <a:off x="1605565" y="4284374"/>
            <a:ext cx="6913746" cy="369332"/>
          </a:xfrm>
          <a:prstGeom prst="rect">
            <a:avLst/>
          </a:prstGeom>
          <a:noFill/>
        </p:spPr>
        <p:txBody>
          <a:bodyPr wrap="square" rtlCol="0">
            <a:spAutoFit/>
          </a:bodyPr>
          <a:lstStyle/>
          <a:p>
            <a:r>
              <a:rPr lang="pl-PL" dirty="0"/>
              <a:t>Cel nr</a:t>
            </a:r>
            <a:r>
              <a:rPr lang="es-ES" dirty="0"/>
              <a:t> 3: </a:t>
            </a:r>
            <a:r>
              <a:rPr lang="en-US" dirty="0"/>
              <a:t> </a:t>
            </a:r>
            <a:r>
              <a:rPr lang="pl-PL" dirty="0"/>
              <a:t>Określanie godzin pracy w celu zachowania spójności pracy</a:t>
            </a:r>
            <a:endParaRPr lang="en-GB" dirty="0"/>
          </a:p>
        </p:txBody>
      </p:sp>
      <p:sp>
        <p:nvSpPr>
          <p:cNvPr id="14" name="CuadroTexto 13"/>
          <p:cNvSpPr txBox="1"/>
          <p:nvPr/>
        </p:nvSpPr>
        <p:spPr>
          <a:xfrm>
            <a:off x="1578484" y="4994445"/>
            <a:ext cx="7158110" cy="646331"/>
          </a:xfrm>
          <a:prstGeom prst="rect">
            <a:avLst/>
          </a:prstGeom>
          <a:noFill/>
        </p:spPr>
        <p:txBody>
          <a:bodyPr wrap="square" rtlCol="0">
            <a:spAutoFit/>
          </a:bodyPr>
          <a:lstStyle/>
          <a:p>
            <a:r>
              <a:rPr lang="pl-PL" dirty="0"/>
              <a:t>Cel nr</a:t>
            </a:r>
            <a:r>
              <a:rPr lang="es-ES" dirty="0"/>
              <a:t> 4: </a:t>
            </a:r>
            <a:r>
              <a:rPr lang="pl-PL" dirty="0"/>
              <a:t>Czas pracy skonstruowany wokół potrzeb klientów </a:t>
            </a:r>
          </a:p>
          <a:p>
            <a:r>
              <a:rPr lang="pl-PL" dirty="0"/>
              <a:t>i pracowników</a:t>
            </a:r>
            <a:endParaRPr lang="en-GB" dirty="0"/>
          </a:p>
        </p:txBody>
      </p:sp>
      <p:sp>
        <p:nvSpPr>
          <p:cNvPr id="17" name="object 2"/>
          <p:cNvSpPr txBox="1">
            <a:spLocks/>
          </p:cNvSpPr>
          <p:nvPr/>
        </p:nvSpPr>
        <p:spPr>
          <a:xfrm>
            <a:off x="289712" y="1023042"/>
            <a:ext cx="5691210"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CE</a:t>
            </a:r>
            <a:r>
              <a:rPr lang="pl-PL" sz="4800" kern="0" spc="-150" dirty="0">
                <a:solidFill>
                  <a:schemeClr val="tx1"/>
                </a:solidFill>
                <a:latin typeface="+mj-lt"/>
                <a:ea typeface="Tahoma" panose="020B0604030504040204" pitchFamily="34" charset="0"/>
                <a:cs typeface="Tahoma" panose="020B0604030504040204" pitchFamily="34" charset="0"/>
              </a:rPr>
              <a:t>LE I ZADANIA</a:t>
            </a:r>
            <a:endParaRPr lang="es-ES" sz="4800" kern="0" spc="-150" dirty="0">
              <a:solidFill>
                <a:schemeClr val="tx1"/>
              </a:solidFill>
              <a:latin typeface="+mj-lt"/>
              <a:ea typeface="Tahoma" panose="020B0604030504040204" pitchFamily="34" charset="0"/>
              <a:cs typeface="Tahoma" panose="020B0604030504040204" pitchFamily="34" charset="0"/>
            </a:endParaRPr>
          </a:p>
        </p:txBody>
      </p:sp>
      <p:sp>
        <p:nvSpPr>
          <p:cNvPr id="18" name="object 3"/>
          <p:cNvSpPr txBox="1"/>
          <p:nvPr/>
        </p:nvSpPr>
        <p:spPr>
          <a:xfrm>
            <a:off x="480794" y="2053993"/>
            <a:ext cx="7486256" cy="629660"/>
          </a:xfrm>
          <a:prstGeom prst="rect">
            <a:avLst/>
          </a:prstGeom>
        </p:spPr>
        <p:txBody>
          <a:bodyPr vert="horz" wrap="square" lIns="0" tIns="13970" rIns="0" bIns="0" rtlCol="0">
            <a:spAutoFit/>
          </a:bodyPr>
          <a:lstStyle/>
          <a:p>
            <a:pPr algn="just"/>
            <a:r>
              <a:rPr lang="pl-PL" sz="2000" dirty="0">
                <a:latin typeface="Calibri" panose="020F0502020204030204" pitchFamily="34" charset="0"/>
                <a:ea typeface="Calibri" panose="020F0502020204030204" pitchFamily="34" charset="0"/>
                <a:cs typeface="Times New Roman" panose="02020603050405020304" pitchFamily="18" charset="0"/>
              </a:rPr>
              <a:t>Po zakończeniu tego modułu Uczestnik uzyska wiedzę w następującym zakresie: </a:t>
            </a:r>
          </a:p>
        </p:txBody>
      </p:sp>
      <p:pic>
        <p:nvPicPr>
          <p:cNvPr id="1026" name="Picture 2" descr="Logro objetivo y trabajo en equipo empresarial. vector gratuit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63814" y="758722"/>
            <a:ext cx="3482490" cy="5200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913353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2326741" y="208230"/>
            <a:ext cx="6092981"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4800" kern="0" spc="-150" dirty="0">
                <a:solidFill>
                  <a:schemeClr val="tx1"/>
                </a:solidFill>
                <a:latin typeface="+mj-lt"/>
                <a:ea typeface="Tahoma" panose="020B0604030504040204" pitchFamily="34" charset="0"/>
                <a:cs typeface="Tahoma" panose="020B0604030504040204" pitchFamily="34" charset="0"/>
              </a:rPr>
              <a:t>BLOK nr</a:t>
            </a:r>
            <a:r>
              <a:rPr lang="es-ES" sz="4800" kern="0" spc="-150" dirty="0">
                <a:solidFill>
                  <a:schemeClr val="tx1"/>
                </a:solidFill>
                <a:latin typeface="+mj-lt"/>
                <a:ea typeface="Tahoma" panose="020B0604030504040204" pitchFamily="34" charset="0"/>
                <a:cs typeface="Tahoma" panose="020B0604030504040204" pitchFamily="34" charset="0"/>
              </a:rPr>
              <a:t> 1: Flexicurity</a:t>
            </a:r>
          </a:p>
        </p:txBody>
      </p:sp>
      <p:sp>
        <p:nvSpPr>
          <p:cNvPr id="3" name="object 3">
            <a:extLst>
              <a:ext uri="{FF2B5EF4-FFF2-40B4-BE49-F238E27FC236}">
                <a16:creationId xmlns:a16="http://schemas.microsoft.com/office/drawing/2014/main" id="{FBCC9E6C-DB19-4936-87CE-3544CB66C3D3}"/>
              </a:ext>
            </a:extLst>
          </p:cNvPr>
          <p:cNvSpPr txBox="1"/>
          <p:nvPr/>
        </p:nvSpPr>
        <p:spPr>
          <a:xfrm>
            <a:off x="289710" y="1638677"/>
            <a:ext cx="5015621"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 </a:t>
            </a:r>
            <a:r>
              <a:rPr lang="pl-PL" sz="2200" spc="50" dirty="0">
                <a:latin typeface="+mj-lt"/>
                <a:cs typeface="Tahoma"/>
              </a:rPr>
              <a:t>Część</a:t>
            </a:r>
            <a:r>
              <a:rPr lang="es-ES" sz="2200" spc="50" dirty="0">
                <a:latin typeface="+mj-lt"/>
                <a:cs typeface="Tahoma"/>
              </a:rPr>
              <a:t> 1.1.: Defin</a:t>
            </a:r>
            <a:r>
              <a:rPr lang="pl-PL" sz="2200" spc="50" dirty="0" err="1">
                <a:latin typeface="+mj-lt"/>
                <a:cs typeface="Tahoma"/>
              </a:rPr>
              <a:t>icja</a:t>
            </a:r>
            <a:r>
              <a:rPr lang="pl-PL" sz="2200" spc="50" dirty="0">
                <a:latin typeface="+mj-lt"/>
                <a:cs typeface="Tahoma"/>
              </a:rPr>
              <a:t> pojęcia</a:t>
            </a:r>
            <a:r>
              <a:rPr lang="es-ES" sz="2200" spc="50" dirty="0">
                <a:latin typeface="+mj-lt"/>
                <a:cs typeface="Tahoma"/>
              </a:rPr>
              <a:t> Flexicurity</a:t>
            </a:r>
            <a:endParaRPr sz="2200" dirty="0">
              <a:latin typeface="+mj-lt"/>
              <a:cs typeface="Tahoma"/>
            </a:endParaRPr>
          </a:p>
        </p:txBody>
      </p:sp>
      <p:sp>
        <p:nvSpPr>
          <p:cNvPr id="4" name="Rectángulo 3"/>
          <p:cNvSpPr/>
          <p:nvPr/>
        </p:nvSpPr>
        <p:spPr>
          <a:xfrm>
            <a:off x="806971" y="2525263"/>
            <a:ext cx="10269068" cy="2585323"/>
          </a:xfrm>
          <a:prstGeom prst="rect">
            <a:avLst/>
          </a:prstGeom>
        </p:spPr>
        <p:txBody>
          <a:bodyPr wrap="square">
            <a:spAutoFit/>
          </a:bodyPr>
          <a:lstStyle/>
          <a:p>
            <a:pPr algn="just">
              <a:defRPr/>
            </a:pPr>
            <a:r>
              <a:rPr lang="en-US" altLang="es-ES" dirty="0">
                <a:latin typeface="Calibri" panose="020F0502020204030204" pitchFamily="34" charset="0"/>
                <a:cs typeface="Calibri" panose="020F0502020204030204" pitchFamily="34" charset="0"/>
              </a:rPr>
              <a:t>“</a:t>
            </a:r>
            <a:r>
              <a:rPr lang="pl-PL" altLang="es-ES" i="1" dirty="0" err="1">
                <a:latin typeface="Calibri" panose="020F0502020204030204" pitchFamily="34" charset="0"/>
                <a:cs typeface="Calibri" panose="020F0502020204030204" pitchFamily="34" charset="0"/>
              </a:rPr>
              <a:t>Flexicurity</a:t>
            </a:r>
            <a:r>
              <a:rPr lang="pl-PL" altLang="es-ES" dirty="0">
                <a:latin typeface="Calibri" panose="020F0502020204030204" pitchFamily="34" charset="0"/>
                <a:cs typeface="Calibri" panose="020F0502020204030204" pitchFamily="34" charset="0"/>
              </a:rPr>
              <a:t> to zintegrowana strategia jednoczesnego zwiększania elastyczności i bezpieczeństwa na rynku pracy. Obejmuje ona próbę pogodzenia potrzeb pracodawców w zakresie elastycznej siły roboczej z potrzebami pracowników w zakresie bezpieczeństwa - pewności, że nie będą oni narażeni na długie okresy bezrobocia</a:t>
            </a:r>
            <a:r>
              <a:rPr lang="en-US" altLang="es-ES" dirty="0">
                <a:latin typeface="Calibri" panose="020F0502020204030204" pitchFamily="34" charset="0"/>
                <a:cs typeface="Calibri" panose="020F0502020204030204" pitchFamily="34" charset="0"/>
              </a:rPr>
              <a:t>.” </a:t>
            </a:r>
          </a:p>
          <a:p>
            <a:pPr>
              <a:defRPr/>
            </a:pPr>
            <a:r>
              <a:rPr lang="en-US" altLang="es-ES" dirty="0">
                <a:latin typeface="Calibri" panose="020F0502020204030204" pitchFamily="34" charset="0"/>
                <a:cs typeface="Calibri" panose="020F0502020204030204" pitchFamily="34" charset="0"/>
              </a:rPr>
              <a:t>(</a:t>
            </a:r>
            <a:r>
              <a:rPr lang="en-US" altLang="es-ES" dirty="0">
                <a:latin typeface="Calibri" panose="020F0502020204030204" pitchFamily="34" charset="0"/>
                <a:cs typeface="Calibri" panose="020F0502020204030204" pitchFamily="34" charset="0"/>
                <a:hlinkClick r:id="rId2"/>
              </a:rPr>
              <a:t>https://ec.europa.eu/social/main.jsp?langId=en&amp;catId=102</a:t>
            </a:r>
            <a:r>
              <a:rPr lang="en-US" altLang="es-ES" dirty="0">
                <a:latin typeface="Calibri" panose="020F0502020204030204" pitchFamily="34" charset="0"/>
                <a:cs typeface="Calibri" panose="020F0502020204030204" pitchFamily="34" charset="0"/>
              </a:rPr>
              <a:t>)</a:t>
            </a:r>
          </a:p>
          <a:p>
            <a:pPr>
              <a:defRPr/>
            </a:pPr>
            <a:endParaRPr lang="en-US" altLang="es-ES" dirty="0">
              <a:latin typeface="Calibri" panose="020F0502020204030204" pitchFamily="34" charset="0"/>
              <a:cs typeface="Calibri" panose="020F0502020204030204" pitchFamily="34" charset="0"/>
            </a:endParaRPr>
          </a:p>
          <a:p>
            <a:pPr>
              <a:defRPr/>
            </a:pPr>
            <a:r>
              <a:rPr lang="en-US" altLang="es-ES" dirty="0">
                <a:latin typeface="Calibri" panose="020F0502020204030204" pitchFamily="34" charset="0"/>
                <a:cs typeface="Calibri" panose="020F0502020204030204" pitchFamily="34" charset="0"/>
                <a:hlinkClick r:id="rId3"/>
              </a:rPr>
              <a:t>https://www.youtube.com/watch?v=8ZPSJ4vZK5c&amp;ab_channel=TheAudiopedia</a:t>
            </a:r>
            <a:endParaRPr lang="en-US" altLang="es-ES" dirty="0">
              <a:latin typeface="Calibri" panose="020F0502020204030204" pitchFamily="34" charset="0"/>
              <a:cs typeface="Calibri" panose="020F0502020204030204" pitchFamily="34" charset="0"/>
            </a:endParaRPr>
          </a:p>
          <a:p>
            <a:pPr>
              <a:defRPr/>
            </a:pPr>
            <a:endParaRPr lang="en-US" altLang="es-ES" dirty="0">
              <a:latin typeface="Calibri" panose="020F0502020204030204" pitchFamily="34" charset="0"/>
              <a:cs typeface="Calibri" panose="020F0502020204030204" pitchFamily="34" charset="0"/>
            </a:endParaRPr>
          </a:p>
          <a:p>
            <a:pPr>
              <a:defRPr/>
            </a:pPr>
            <a:endParaRPr lang="en-GB" altLang="es-E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0744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B9635E2A-11B6-4BDE-8CF3-04836B132949}"/>
              </a:ext>
            </a:extLst>
          </p:cNvPr>
          <p:cNvSpPr/>
          <p:nvPr/>
        </p:nvSpPr>
        <p:spPr>
          <a:xfrm>
            <a:off x="451453" y="1344031"/>
            <a:ext cx="5381311" cy="4556581"/>
          </a:xfrm>
          <a:custGeom>
            <a:avLst/>
            <a:gdLst/>
            <a:ahLst/>
            <a:cxnLst/>
            <a:rect l="l" t="t" r="r" b="b"/>
            <a:pathLst>
              <a:path w="6622415" h="3861434">
                <a:moveTo>
                  <a:pt x="6254700" y="3861050"/>
                </a:moveTo>
                <a:lnTo>
                  <a:pt x="367388" y="3861050"/>
                </a:lnTo>
                <a:lnTo>
                  <a:pt x="321395" y="3858170"/>
                </a:lnTo>
                <a:lnTo>
                  <a:pt x="277081" y="3849762"/>
                </a:lnTo>
                <a:lnTo>
                  <a:pt x="234794" y="3836177"/>
                </a:lnTo>
                <a:lnTo>
                  <a:pt x="194883" y="3817763"/>
                </a:lnTo>
                <a:lnTo>
                  <a:pt x="157694" y="3794870"/>
                </a:lnTo>
                <a:lnTo>
                  <a:pt x="123577" y="3767847"/>
                </a:lnTo>
                <a:lnTo>
                  <a:pt x="92880" y="3737044"/>
                </a:lnTo>
                <a:lnTo>
                  <a:pt x="65950" y="3702809"/>
                </a:lnTo>
                <a:lnTo>
                  <a:pt x="43136" y="3665491"/>
                </a:lnTo>
                <a:lnTo>
                  <a:pt x="24786" y="3625441"/>
                </a:lnTo>
                <a:lnTo>
                  <a:pt x="11248" y="3583008"/>
                </a:lnTo>
                <a:lnTo>
                  <a:pt x="2870" y="3538540"/>
                </a:lnTo>
                <a:lnTo>
                  <a:pt x="0" y="3492388"/>
                </a:lnTo>
                <a:lnTo>
                  <a:pt x="0" y="368661"/>
                </a:lnTo>
                <a:lnTo>
                  <a:pt x="2870" y="322509"/>
                </a:lnTo>
                <a:lnTo>
                  <a:pt x="11248" y="278041"/>
                </a:lnTo>
                <a:lnTo>
                  <a:pt x="24786" y="235608"/>
                </a:lnTo>
                <a:lnTo>
                  <a:pt x="43136" y="195558"/>
                </a:lnTo>
                <a:lnTo>
                  <a:pt x="65950" y="158240"/>
                </a:lnTo>
                <a:lnTo>
                  <a:pt x="92880" y="124005"/>
                </a:lnTo>
                <a:lnTo>
                  <a:pt x="123577" y="93202"/>
                </a:lnTo>
                <a:lnTo>
                  <a:pt x="157694" y="66179"/>
                </a:lnTo>
                <a:lnTo>
                  <a:pt x="194883" y="43286"/>
                </a:lnTo>
                <a:lnTo>
                  <a:pt x="234794" y="24872"/>
                </a:lnTo>
                <a:lnTo>
                  <a:pt x="277081" y="11287"/>
                </a:lnTo>
                <a:lnTo>
                  <a:pt x="321395" y="2880"/>
                </a:lnTo>
                <a:lnTo>
                  <a:pt x="367388" y="0"/>
                </a:lnTo>
                <a:lnTo>
                  <a:pt x="6254700" y="0"/>
                </a:lnTo>
                <a:lnTo>
                  <a:pt x="6300693" y="2880"/>
                </a:lnTo>
                <a:lnTo>
                  <a:pt x="6345007" y="11287"/>
                </a:lnTo>
                <a:lnTo>
                  <a:pt x="6387294" y="24872"/>
                </a:lnTo>
                <a:lnTo>
                  <a:pt x="6427206" y="43286"/>
                </a:lnTo>
                <a:lnTo>
                  <a:pt x="6464394" y="66179"/>
                </a:lnTo>
                <a:lnTo>
                  <a:pt x="6498511" y="93202"/>
                </a:lnTo>
                <a:lnTo>
                  <a:pt x="6529208" y="124005"/>
                </a:lnTo>
                <a:lnTo>
                  <a:pt x="6556138" y="158240"/>
                </a:lnTo>
                <a:lnTo>
                  <a:pt x="6578952" y="195558"/>
                </a:lnTo>
                <a:lnTo>
                  <a:pt x="6597302" y="235608"/>
                </a:lnTo>
                <a:lnTo>
                  <a:pt x="6610840" y="278041"/>
                </a:lnTo>
                <a:lnTo>
                  <a:pt x="6619218" y="322509"/>
                </a:lnTo>
                <a:lnTo>
                  <a:pt x="6622089" y="368661"/>
                </a:lnTo>
                <a:lnTo>
                  <a:pt x="6622089" y="3492388"/>
                </a:lnTo>
                <a:lnTo>
                  <a:pt x="6619218" y="3538540"/>
                </a:lnTo>
                <a:lnTo>
                  <a:pt x="6610840" y="3583008"/>
                </a:lnTo>
                <a:lnTo>
                  <a:pt x="6597302" y="3625441"/>
                </a:lnTo>
                <a:lnTo>
                  <a:pt x="6578952" y="3665491"/>
                </a:lnTo>
                <a:lnTo>
                  <a:pt x="6556138" y="3702809"/>
                </a:lnTo>
                <a:lnTo>
                  <a:pt x="6529208" y="3737044"/>
                </a:lnTo>
                <a:lnTo>
                  <a:pt x="6498511" y="3767847"/>
                </a:lnTo>
                <a:lnTo>
                  <a:pt x="6464394" y="3794870"/>
                </a:lnTo>
                <a:lnTo>
                  <a:pt x="6427206" y="3817763"/>
                </a:lnTo>
                <a:lnTo>
                  <a:pt x="6387294" y="3836177"/>
                </a:lnTo>
                <a:lnTo>
                  <a:pt x="6345007" y="3849762"/>
                </a:lnTo>
                <a:lnTo>
                  <a:pt x="6300693" y="3858170"/>
                </a:lnTo>
                <a:lnTo>
                  <a:pt x="6254700" y="3861050"/>
                </a:lnTo>
                <a:close/>
              </a:path>
            </a:pathLst>
          </a:custGeom>
          <a:solidFill>
            <a:schemeClr val="bg1">
              <a:alpha val="50000"/>
            </a:schemeClr>
          </a:solidFill>
          <a:ln>
            <a:solidFill>
              <a:srgbClr val="0CA373"/>
            </a:solidFill>
          </a:ln>
        </p:spPr>
        <p:style>
          <a:lnRef idx="0">
            <a:scrgbClr r="0" g="0" b="0"/>
          </a:lnRef>
          <a:fillRef idx="0">
            <a:scrgbClr r="0" g="0" b="0"/>
          </a:fillRef>
          <a:effectRef idx="0">
            <a:scrgbClr r="0" g="0" b="0"/>
          </a:effectRef>
          <a:fontRef idx="minor">
            <a:schemeClr val="lt1"/>
          </a:fontRef>
        </p:style>
        <p:txBody>
          <a:bodyPr wrap="square" lIns="0" tIns="0" rIns="0" bIns="0" rtlCol="0"/>
          <a:lstStyle/>
          <a:p>
            <a:endParaRPr/>
          </a:p>
        </p:txBody>
      </p:sp>
      <p:sp>
        <p:nvSpPr>
          <p:cNvPr id="13" name="object 3">
            <a:extLst>
              <a:ext uri="{FF2B5EF4-FFF2-40B4-BE49-F238E27FC236}">
                <a16:creationId xmlns:a16="http://schemas.microsoft.com/office/drawing/2014/main" id="{D66DD0A3-3814-4B5C-B75F-66739F13AE1F}"/>
              </a:ext>
            </a:extLst>
          </p:cNvPr>
          <p:cNvSpPr/>
          <p:nvPr/>
        </p:nvSpPr>
        <p:spPr>
          <a:xfrm>
            <a:off x="665018" y="1492369"/>
            <a:ext cx="5583382" cy="4556581"/>
          </a:xfrm>
          <a:custGeom>
            <a:avLst/>
            <a:gdLst/>
            <a:ahLst/>
            <a:cxnLst/>
            <a:rect l="l" t="t" r="r" b="b"/>
            <a:pathLst>
              <a:path w="6622415" h="3861434">
                <a:moveTo>
                  <a:pt x="6254700" y="3861050"/>
                </a:moveTo>
                <a:lnTo>
                  <a:pt x="367388" y="3861050"/>
                </a:lnTo>
                <a:lnTo>
                  <a:pt x="321395" y="3858170"/>
                </a:lnTo>
                <a:lnTo>
                  <a:pt x="277081" y="3849762"/>
                </a:lnTo>
                <a:lnTo>
                  <a:pt x="234794" y="3836177"/>
                </a:lnTo>
                <a:lnTo>
                  <a:pt x="194883" y="3817763"/>
                </a:lnTo>
                <a:lnTo>
                  <a:pt x="157694" y="3794870"/>
                </a:lnTo>
                <a:lnTo>
                  <a:pt x="123577" y="3767847"/>
                </a:lnTo>
                <a:lnTo>
                  <a:pt x="92880" y="3737044"/>
                </a:lnTo>
                <a:lnTo>
                  <a:pt x="65950" y="3702809"/>
                </a:lnTo>
                <a:lnTo>
                  <a:pt x="43136" y="3665491"/>
                </a:lnTo>
                <a:lnTo>
                  <a:pt x="24786" y="3625441"/>
                </a:lnTo>
                <a:lnTo>
                  <a:pt x="11248" y="3583008"/>
                </a:lnTo>
                <a:lnTo>
                  <a:pt x="2870" y="3538540"/>
                </a:lnTo>
                <a:lnTo>
                  <a:pt x="0" y="3492388"/>
                </a:lnTo>
                <a:lnTo>
                  <a:pt x="0" y="368661"/>
                </a:lnTo>
                <a:lnTo>
                  <a:pt x="2870" y="322509"/>
                </a:lnTo>
                <a:lnTo>
                  <a:pt x="11248" y="278041"/>
                </a:lnTo>
                <a:lnTo>
                  <a:pt x="24786" y="235608"/>
                </a:lnTo>
                <a:lnTo>
                  <a:pt x="43136" y="195558"/>
                </a:lnTo>
                <a:lnTo>
                  <a:pt x="65950" y="158240"/>
                </a:lnTo>
                <a:lnTo>
                  <a:pt x="92880" y="124005"/>
                </a:lnTo>
                <a:lnTo>
                  <a:pt x="123577" y="93202"/>
                </a:lnTo>
                <a:lnTo>
                  <a:pt x="157694" y="66179"/>
                </a:lnTo>
                <a:lnTo>
                  <a:pt x="194883" y="43286"/>
                </a:lnTo>
                <a:lnTo>
                  <a:pt x="234794" y="24872"/>
                </a:lnTo>
                <a:lnTo>
                  <a:pt x="277081" y="11287"/>
                </a:lnTo>
                <a:lnTo>
                  <a:pt x="321395" y="2880"/>
                </a:lnTo>
                <a:lnTo>
                  <a:pt x="367388" y="0"/>
                </a:lnTo>
                <a:lnTo>
                  <a:pt x="6254700" y="0"/>
                </a:lnTo>
                <a:lnTo>
                  <a:pt x="6300693" y="2880"/>
                </a:lnTo>
                <a:lnTo>
                  <a:pt x="6345007" y="11287"/>
                </a:lnTo>
                <a:lnTo>
                  <a:pt x="6387294" y="24872"/>
                </a:lnTo>
                <a:lnTo>
                  <a:pt x="6427206" y="43286"/>
                </a:lnTo>
                <a:lnTo>
                  <a:pt x="6464394" y="66179"/>
                </a:lnTo>
                <a:lnTo>
                  <a:pt x="6498511" y="93202"/>
                </a:lnTo>
                <a:lnTo>
                  <a:pt x="6529208" y="124005"/>
                </a:lnTo>
                <a:lnTo>
                  <a:pt x="6556138" y="158240"/>
                </a:lnTo>
                <a:lnTo>
                  <a:pt x="6578952" y="195558"/>
                </a:lnTo>
                <a:lnTo>
                  <a:pt x="6597302" y="235608"/>
                </a:lnTo>
                <a:lnTo>
                  <a:pt x="6610840" y="278041"/>
                </a:lnTo>
                <a:lnTo>
                  <a:pt x="6619218" y="322509"/>
                </a:lnTo>
                <a:lnTo>
                  <a:pt x="6622089" y="368661"/>
                </a:lnTo>
                <a:lnTo>
                  <a:pt x="6622089" y="3492388"/>
                </a:lnTo>
                <a:lnTo>
                  <a:pt x="6619218" y="3538540"/>
                </a:lnTo>
                <a:lnTo>
                  <a:pt x="6610840" y="3583008"/>
                </a:lnTo>
                <a:lnTo>
                  <a:pt x="6597302" y="3625441"/>
                </a:lnTo>
                <a:lnTo>
                  <a:pt x="6578952" y="3665491"/>
                </a:lnTo>
                <a:lnTo>
                  <a:pt x="6556138" y="3702809"/>
                </a:lnTo>
                <a:lnTo>
                  <a:pt x="6529208" y="3737044"/>
                </a:lnTo>
                <a:lnTo>
                  <a:pt x="6498511" y="3767847"/>
                </a:lnTo>
                <a:lnTo>
                  <a:pt x="6464394" y="3794870"/>
                </a:lnTo>
                <a:lnTo>
                  <a:pt x="6427206" y="3817763"/>
                </a:lnTo>
                <a:lnTo>
                  <a:pt x="6387294" y="3836177"/>
                </a:lnTo>
                <a:lnTo>
                  <a:pt x="6345007" y="3849762"/>
                </a:lnTo>
                <a:lnTo>
                  <a:pt x="6300693" y="3858170"/>
                </a:lnTo>
                <a:lnTo>
                  <a:pt x="6254700" y="3861050"/>
                </a:lnTo>
                <a:close/>
              </a:path>
            </a:pathLst>
          </a:custGeom>
          <a:solidFill>
            <a:schemeClr val="bg1">
              <a:alpha val="50000"/>
            </a:schemeClr>
          </a:solidFill>
          <a:ln>
            <a:solidFill>
              <a:srgbClr val="0CA373"/>
            </a:solidFill>
          </a:ln>
        </p:spPr>
        <p:style>
          <a:lnRef idx="0">
            <a:scrgbClr r="0" g="0" b="0"/>
          </a:lnRef>
          <a:fillRef idx="0">
            <a:scrgbClr r="0" g="0" b="0"/>
          </a:fillRef>
          <a:effectRef idx="0">
            <a:scrgbClr r="0" g="0" b="0"/>
          </a:effectRef>
          <a:fontRef idx="minor">
            <a:schemeClr val="lt1"/>
          </a:fontRef>
        </p:style>
        <p:txBody>
          <a:bodyPr wrap="square" lIns="0" tIns="0" rIns="0" bIns="0" rtlCol="0"/>
          <a:lstStyle/>
          <a:p>
            <a:endParaRPr/>
          </a:p>
        </p:txBody>
      </p:sp>
      <p:sp>
        <p:nvSpPr>
          <p:cNvPr id="4" name="object 5">
            <a:extLst>
              <a:ext uri="{FF2B5EF4-FFF2-40B4-BE49-F238E27FC236}">
                <a16:creationId xmlns:a16="http://schemas.microsoft.com/office/drawing/2014/main" id="{2F29875D-785F-4BA1-9954-A17D2F1C83EA}"/>
              </a:ext>
            </a:extLst>
          </p:cNvPr>
          <p:cNvSpPr/>
          <p:nvPr/>
        </p:nvSpPr>
        <p:spPr>
          <a:xfrm>
            <a:off x="2925131" y="1148640"/>
            <a:ext cx="329828" cy="296678"/>
          </a:xfrm>
          <a:custGeom>
            <a:avLst/>
            <a:gdLst/>
            <a:ahLst/>
            <a:cxnLst/>
            <a:rect l="l" t="t" r="r" b="b"/>
            <a:pathLst>
              <a:path w="581025" h="581025">
                <a:moveTo>
                  <a:pt x="581024" y="290512"/>
                </a:moveTo>
                <a:lnTo>
                  <a:pt x="577880" y="333139"/>
                </a:lnTo>
                <a:lnTo>
                  <a:pt x="568515" y="374843"/>
                </a:lnTo>
                <a:lnTo>
                  <a:pt x="553132" y="414722"/>
                </a:lnTo>
                <a:lnTo>
                  <a:pt x="532064" y="451912"/>
                </a:lnTo>
                <a:lnTo>
                  <a:pt x="505768" y="485608"/>
                </a:lnTo>
                <a:lnTo>
                  <a:pt x="474811" y="515081"/>
                </a:lnTo>
                <a:lnTo>
                  <a:pt x="439865" y="539693"/>
                </a:lnTo>
                <a:lnTo>
                  <a:pt x="401686" y="558911"/>
                </a:lnTo>
                <a:lnTo>
                  <a:pt x="361101" y="572318"/>
                </a:lnTo>
                <a:lnTo>
                  <a:pt x="318987" y="579626"/>
                </a:lnTo>
                <a:lnTo>
                  <a:pt x="290512" y="581024"/>
                </a:lnTo>
                <a:lnTo>
                  <a:pt x="283380" y="580937"/>
                </a:lnTo>
                <a:lnTo>
                  <a:pt x="240847" y="576748"/>
                </a:lnTo>
                <a:lnTo>
                  <a:pt x="199381" y="566361"/>
                </a:lnTo>
                <a:lnTo>
                  <a:pt x="159896" y="550006"/>
                </a:lnTo>
                <a:lnTo>
                  <a:pt x="123231" y="528029"/>
                </a:lnTo>
                <a:lnTo>
                  <a:pt x="90193" y="500916"/>
                </a:lnTo>
                <a:lnTo>
                  <a:pt x="61486" y="469243"/>
                </a:lnTo>
                <a:lnTo>
                  <a:pt x="37742" y="433707"/>
                </a:lnTo>
                <a:lnTo>
                  <a:pt x="19465" y="395064"/>
                </a:lnTo>
                <a:lnTo>
                  <a:pt x="7059" y="354166"/>
                </a:lnTo>
                <a:lnTo>
                  <a:pt x="786" y="311881"/>
                </a:lnTo>
                <a:lnTo>
                  <a:pt x="0" y="290512"/>
                </a:lnTo>
                <a:lnTo>
                  <a:pt x="87" y="283380"/>
                </a:lnTo>
                <a:lnTo>
                  <a:pt x="4276" y="240848"/>
                </a:lnTo>
                <a:lnTo>
                  <a:pt x="14663" y="199381"/>
                </a:lnTo>
                <a:lnTo>
                  <a:pt x="31018" y="159896"/>
                </a:lnTo>
                <a:lnTo>
                  <a:pt x="52995" y="123231"/>
                </a:lnTo>
                <a:lnTo>
                  <a:pt x="80108" y="90193"/>
                </a:lnTo>
                <a:lnTo>
                  <a:pt x="111781" y="61486"/>
                </a:lnTo>
                <a:lnTo>
                  <a:pt x="147317" y="37742"/>
                </a:lnTo>
                <a:lnTo>
                  <a:pt x="185960" y="19465"/>
                </a:lnTo>
                <a:lnTo>
                  <a:pt x="226858" y="7059"/>
                </a:lnTo>
                <a:lnTo>
                  <a:pt x="269143" y="786"/>
                </a:lnTo>
                <a:lnTo>
                  <a:pt x="290512" y="0"/>
                </a:lnTo>
                <a:lnTo>
                  <a:pt x="297644" y="87"/>
                </a:lnTo>
                <a:lnTo>
                  <a:pt x="340176" y="4276"/>
                </a:lnTo>
                <a:lnTo>
                  <a:pt x="381642" y="14663"/>
                </a:lnTo>
                <a:lnTo>
                  <a:pt x="421128" y="31018"/>
                </a:lnTo>
                <a:lnTo>
                  <a:pt x="457793" y="52995"/>
                </a:lnTo>
                <a:lnTo>
                  <a:pt x="490831" y="80108"/>
                </a:lnTo>
                <a:lnTo>
                  <a:pt x="519538" y="111781"/>
                </a:lnTo>
                <a:lnTo>
                  <a:pt x="543282" y="147317"/>
                </a:lnTo>
                <a:lnTo>
                  <a:pt x="561559" y="185960"/>
                </a:lnTo>
                <a:lnTo>
                  <a:pt x="573965" y="226858"/>
                </a:lnTo>
                <a:lnTo>
                  <a:pt x="580238" y="269143"/>
                </a:lnTo>
                <a:lnTo>
                  <a:pt x="581024" y="290512"/>
                </a:lnTo>
                <a:close/>
              </a:path>
            </a:pathLst>
          </a:custGeom>
          <a:solidFill>
            <a:srgbClr val="0CA373"/>
          </a:solidFill>
        </p:spPr>
        <p:txBody>
          <a:bodyPr wrap="square" lIns="0" tIns="0" rIns="0" bIns="0" rtlCol="0"/>
          <a:lstStyle/>
          <a:p>
            <a:endParaRPr/>
          </a:p>
        </p:txBody>
      </p:sp>
      <p:sp>
        <p:nvSpPr>
          <p:cNvPr id="9" name="object 16"/>
          <p:cNvSpPr txBox="1">
            <a:spLocks/>
          </p:cNvSpPr>
          <p:nvPr/>
        </p:nvSpPr>
        <p:spPr>
          <a:xfrm>
            <a:off x="3898047" y="152554"/>
            <a:ext cx="5513447" cy="751488"/>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pl-PL" sz="4800" b="1" spc="-150" dirty="0"/>
              <a:t>BLOK</a:t>
            </a:r>
            <a:r>
              <a:rPr lang="es-ES" sz="4800" b="1" spc="-150" dirty="0"/>
              <a:t> 1: Flexicurity</a:t>
            </a:r>
          </a:p>
        </p:txBody>
      </p:sp>
      <p:sp>
        <p:nvSpPr>
          <p:cNvPr id="10" name="object 17"/>
          <p:cNvSpPr txBox="1"/>
          <p:nvPr/>
        </p:nvSpPr>
        <p:spPr>
          <a:xfrm>
            <a:off x="3340767" y="957387"/>
            <a:ext cx="6396086" cy="352661"/>
          </a:xfrm>
          <a:prstGeom prst="rect">
            <a:avLst/>
          </a:prstGeom>
        </p:spPr>
        <p:txBody>
          <a:bodyPr vert="horz" wrap="square" lIns="0" tIns="13970" rIns="0" bIns="0" rtlCol="0">
            <a:spAutoFit/>
          </a:bodyPr>
          <a:lstStyle/>
          <a:p>
            <a:pPr marL="12700" lvl="0" algn="ctr">
              <a:spcBef>
                <a:spcPts val="110"/>
              </a:spcBef>
              <a:tabLst>
                <a:tab pos="1217930" algn="l"/>
                <a:tab pos="1939289" algn="l"/>
                <a:tab pos="2928620" algn="l"/>
                <a:tab pos="3457575" algn="l"/>
                <a:tab pos="4396105" algn="l"/>
                <a:tab pos="5962650" algn="l"/>
              </a:tabLst>
              <a:defRPr/>
            </a:pPr>
            <a:r>
              <a:rPr kumimoji="0" lang="es-ES" sz="2200" b="0" i="0" u="none" strike="noStrike" kern="1200" cap="none" spc="-150" normalizeH="0" baseline="0" noProof="0" dirty="0">
                <a:ln>
                  <a:noFill/>
                </a:ln>
                <a:effectLst/>
                <a:uLnTx/>
                <a:uFillTx/>
                <a:latin typeface="+mj-lt"/>
                <a:ea typeface="+mn-ea"/>
                <a:cs typeface="Tahoma"/>
              </a:rPr>
              <a:t> </a:t>
            </a:r>
            <a:r>
              <a:rPr kumimoji="0" lang="pl-PL" sz="2200" b="0" i="0" u="none" strike="noStrike" kern="1200" cap="none" spc="50" normalizeH="0" baseline="0" noProof="0" dirty="0">
                <a:ln>
                  <a:noFill/>
                </a:ln>
                <a:effectLst/>
                <a:uLnTx/>
                <a:uFillTx/>
                <a:latin typeface="+mj-lt"/>
                <a:ea typeface="+mn-ea"/>
                <a:cs typeface="Tahoma"/>
              </a:rPr>
              <a:t>Część</a:t>
            </a:r>
            <a:r>
              <a:rPr lang="es-ES" sz="2200" spc="50" dirty="0">
                <a:cs typeface="Tahoma"/>
              </a:rPr>
              <a:t> </a:t>
            </a:r>
            <a:r>
              <a:rPr kumimoji="0" lang="es-ES" sz="2200" b="0" i="0" u="none" strike="noStrike" kern="1200" cap="none" spc="-150" normalizeH="0" baseline="0" noProof="0" dirty="0">
                <a:ln>
                  <a:noFill/>
                </a:ln>
                <a:effectLst/>
                <a:uLnTx/>
                <a:uFillTx/>
                <a:latin typeface="+mj-lt"/>
                <a:ea typeface="+mn-ea"/>
                <a:cs typeface="Tahoma"/>
              </a:rPr>
              <a:t>1.2.: </a:t>
            </a:r>
            <a:r>
              <a:rPr lang="pl-PL" sz="2200" spc="-150" dirty="0">
                <a:latin typeface="+mj-lt"/>
                <a:cs typeface="Tahoma"/>
              </a:rPr>
              <a:t> Podejścia</a:t>
            </a:r>
            <a:endParaRPr kumimoji="0" sz="2200" b="0" i="0" u="none" strike="noStrike" kern="1200" cap="none" spc="-150" normalizeH="0" baseline="0" noProof="0" dirty="0">
              <a:ln>
                <a:noFill/>
              </a:ln>
              <a:effectLst/>
              <a:uLnTx/>
              <a:uFillTx/>
              <a:latin typeface="+mj-lt"/>
              <a:ea typeface="+mn-ea"/>
              <a:cs typeface="Tahoma"/>
            </a:endParaRPr>
          </a:p>
        </p:txBody>
      </p:sp>
      <p:sp>
        <p:nvSpPr>
          <p:cNvPr id="11" name="Rectángulo 10"/>
          <p:cNvSpPr/>
          <p:nvPr/>
        </p:nvSpPr>
        <p:spPr>
          <a:xfrm>
            <a:off x="688802" y="1593656"/>
            <a:ext cx="4954761" cy="3908762"/>
          </a:xfrm>
          <a:prstGeom prst="rect">
            <a:avLst/>
          </a:prstGeom>
        </p:spPr>
        <p:txBody>
          <a:bodyPr wrap="square">
            <a:spAutoFit/>
          </a:bodyPr>
          <a:lstStyle/>
          <a:p>
            <a:pPr>
              <a:defRPr/>
            </a:pPr>
            <a:r>
              <a:rPr lang="pl-PL" altLang="es-ES" b="1" dirty="0">
                <a:latin typeface="Calibri" panose="020F0502020204030204" pitchFamily="34" charset="0"/>
                <a:cs typeface="Calibri" panose="020F0502020204030204" pitchFamily="34" charset="0"/>
              </a:rPr>
              <a:t>„Podejście duńskie” </a:t>
            </a:r>
            <a:endParaRPr lang="en-GB" altLang="es-ES" b="1" dirty="0">
              <a:latin typeface="Calibri" panose="020F0502020204030204" pitchFamily="34" charset="0"/>
              <a:cs typeface="Calibri" panose="020F0502020204030204" pitchFamily="34" charset="0"/>
            </a:endParaRPr>
          </a:p>
          <a:p>
            <a:pPr>
              <a:defRPr/>
            </a:pPr>
            <a:r>
              <a:rPr lang="pl-PL" dirty="0"/>
              <a:t>Dotyczy w mniejszym stopniu nietypowych rodzajów zatrudnienia, opiera się raczej na: </a:t>
            </a:r>
            <a:endParaRPr lang="en-US" dirty="0"/>
          </a:p>
          <a:p>
            <a:pPr>
              <a:defRPr/>
            </a:pPr>
            <a:endParaRPr lang="en-US" dirty="0"/>
          </a:p>
          <a:p>
            <a:pPr marL="285750" indent="-285750">
              <a:buFont typeface="Arial" panose="020B0604020202020204" pitchFamily="34" charset="0"/>
              <a:buChar char="•"/>
              <a:defRPr/>
            </a:pPr>
            <a:r>
              <a:rPr lang="pl-PL" sz="1600" dirty="0"/>
              <a:t>większej elastyczności dla wszystkich pracowników poprzez nowe sposoby organizacji pracy lub poprzez bardziej zróżnicowane i elastyczne ustalenia dotyczące czasu pracy, którym towarzyszy złagodzenie przepisów o ochronie zatrudnienia; </a:t>
            </a:r>
            <a:endParaRPr lang="en-US" sz="1600" dirty="0"/>
          </a:p>
          <a:p>
            <a:pPr marL="285750" indent="-285750">
              <a:buFont typeface="Arial" panose="020B0604020202020204" pitchFamily="34" charset="0"/>
              <a:buChar char="•"/>
              <a:defRPr/>
            </a:pPr>
            <a:endParaRPr lang="en-US" sz="1600" dirty="0"/>
          </a:p>
          <a:p>
            <a:pPr marL="285750" indent="-285750">
              <a:buFont typeface="Arial" panose="020B0604020202020204" pitchFamily="34" charset="0"/>
              <a:buChar char="•"/>
              <a:defRPr/>
            </a:pPr>
            <a:r>
              <a:rPr lang="pl-PL" sz="1600" dirty="0"/>
              <a:t>szerokich zakresowo zasiłkach dla bezrobotnych zapewniających im bezpieczeństwo dochodowe; oraz </a:t>
            </a:r>
          </a:p>
          <a:p>
            <a:pPr>
              <a:defRPr/>
            </a:pPr>
            <a:endParaRPr lang="en-US" sz="1600" dirty="0"/>
          </a:p>
          <a:p>
            <a:pPr marL="285750" indent="-285750">
              <a:buFont typeface="Arial" panose="020B0604020202020204" pitchFamily="34" charset="0"/>
              <a:buChar char="•"/>
              <a:defRPr/>
            </a:pPr>
            <a:r>
              <a:rPr lang="pl-PL" sz="1600" dirty="0"/>
              <a:t>aktywnej polityce rynku pracy mającej na celu podnoszenie kwalifikacji i aktywizację bezrobotnych.</a:t>
            </a:r>
            <a:endParaRPr lang="en-GB" altLang="es-ES" sz="1600" dirty="0">
              <a:latin typeface="Calibri" panose="020F0502020204030204" pitchFamily="34" charset="0"/>
              <a:cs typeface="Calibri" panose="020F0502020204030204" pitchFamily="34" charset="0"/>
            </a:endParaRPr>
          </a:p>
        </p:txBody>
      </p:sp>
      <p:sp>
        <p:nvSpPr>
          <p:cNvPr id="15" name="object 3">
            <a:extLst>
              <a:ext uri="{FF2B5EF4-FFF2-40B4-BE49-F238E27FC236}">
                <a16:creationId xmlns:a16="http://schemas.microsoft.com/office/drawing/2014/main" id="{54764D2A-4677-FEF0-1748-FD3CD0FBBCB1}"/>
              </a:ext>
            </a:extLst>
          </p:cNvPr>
          <p:cNvSpPr/>
          <p:nvPr/>
        </p:nvSpPr>
        <p:spPr>
          <a:xfrm>
            <a:off x="6272184" y="1346366"/>
            <a:ext cx="5381311" cy="4556581"/>
          </a:xfrm>
          <a:custGeom>
            <a:avLst/>
            <a:gdLst/>
            <a:ahLst/>
            <a:cxnLst/>
            <a:rect l="l" t="t" r="r" b="b"/>
            <a:pathLst>
              <a:path w="6622415" h="3861434">
                <a:moveTo>
                  <a:pt x="6254700" y="3861050"/>
                </a:moveTo>
                <a:lnTo>
                  <a:pt x="367388" y="3861050"/>
                </a:lnTo>
                <a:lnTo>
                  <a:pt x="321395" y="3858170"/>
                </a:lnTo>
                <a:lnTo>
                  <a:pt x="277081" y="3849762"/>
                </a:lnTo>
                <a:lnTo>
                  <a:pt x="234794" y="3836177"/>
                </a:lnTo>
                <a:lnTo>
                  <a:pt x="194883" y="3817763"/>
                </a:lnTo>
                <a:lnTo>
                  <a:pt x="157694" y="3794870"/>
                </a:lnTo>
                <a:lnTo>
                  <a:pt x="123577" y="3767847"/>
                </a:lnTo>
                <a:lnTo>
                  <a:pt x="92880" y="3737044"/>
                </a:lnTo>
                <a:lnTo>
                  <a:pt x="65950" y="3702809"/>
                </a:lnTo>
                <a:lnTo>
                  <a:pt x="43136" y="3665491"/>
                </a:lnTo>
                <a:lnTo>
                  <a:pt x="24786" y="3625441"/>
                </a:lnTo>
                <a:lnTo>
                  <a:pt x="11248" y="3583008"/>
                </a:lnTo>
                <a:lnTo>
                  <a:pt x="2870" y="3538540"/>
                </a:lnTo>
                <a:lnTo>
                  <a:pt x="0" y="3492388"/>
                </a:lnTo>
                <a:lnTo>
                  <a:pt x="0" y="368661"/>
                </a:lnTo>
                <a:lnTo>
                  <a:pt x="2870" y="322509"/>
                </a:lnTo>
                <a:lnTo>
                  <a:pt x="11248" y="278041"/>
                </a:lnTo>
                <a:lnTo>
                  <a:pt x="24786" y="235608"/>
                </a:lnTo>
                <a:lnTo>
                  <a:pt x="43136" y="195558"/>
                </a:lnTo>
                <a:lnTo>
                  <a:pt x="65950" y="158240"/>
                </a:lnTo>
                <a:lnTo>
                  <a:pt x="92880" y="124005"/>
                </a:lnTo>
                <a:lnTo>
                  <a:pt x="123577" y="93202"/>
                </a:lnTo>
                <a:lnTo>
                  <a:pt x="157694" y="66179"/>
                </a:lnTo>
                <a:lnTo>
                  <a:pt x="194883" y="43286"/>
                </a:lnTo>
                <a:lnTo>
                  <a:pt x="234794" y="24872"/>
                </a:lnTo>
                <a:lnTo>
                  <a:pt x="277081" y="11287"/>
                </a:lnTo>
                <a:lnTo>
                  <a:pt x="321395" y="2880"/>
                </a:lnTo>
                <a:lnTo>
                  <a:pt x="367388" y="0"/>
                </a:lnTo>
                <a:lnTo>
                  <a:pt x="6254700" y="0"/>
                </a:lnTo>
                <a:lnTo>
                  <a:pt x="6300693" y="2880"/>
                </a:lnTo>
                <a:lnTo>
                  <a:pt x="6345007" y="11287"/>
                </a:lnTo>
                <a:lnTo>
                  <a:pt x="6387294" y="24872"/>
                </a:lnTo>
                <a:lnTo>
                  <a:pt x="6427206" y="43286"/>
                </a:lnTo>
                <a:lnTo>
                  <a:pt x="6464394" y="66179"/>
                </a:lnTo>
                <a:lnTo>
                  <a:pt x="6498511" y="93202"/>
                </a:lnTo>
                <a:lnTo>
                  <a:pt x="6529208" y="124005"/>
                </a:lnTo>
                <a:lnTo>
                  <a:pt x="6556138" y="158240"/>
                </a:lnTo>
                <a:lnTo>
                  <a:pt x="6578952" y="195558"/>
                </a:lnTo>
                <a:lnTo>
                  <a:pt x="6597302" y="235608"/>
                </a:lnTo>
                <a:lnTo>
                  <a:pt x="6610840" y="278041"/>
                </a:lnTo>
                <a:lnTo>
                  <a:pt x="6619218" y="322509"/>
                </a:lnTo>
                <a:lnTo>
                  <a:pt x="6622089" y="368661"/>
                </a:lnTo>
                <a:lnTo>
                  <a:pt x="6622089" y="3492388"/>
                </a:lnTo>
                <a:lnTo>
                  <a:pt x="6619218" y="3538540"/>
                </a:lnTo>
                <a:lnTo>
                  <a:pt x="6610840" y="3583008"/>
                </a:lnTo>
                <a:lnTo>
                  <a:pt x="6597302" y="3625441"/>
                </a:lnTo>
                <a:lnTo>
                  <a:pt x="6578952" y="3665491"/>
                </a:lnTo>
                <a:lnTo>
                  <a:pt x="6556138" y="3702809"/>
                </a:lnTo>
                <a:lnTo>
                  <a:pt x="6529208" y="3737044"/>
                </a:lnTo>
                <a:lnTo>
                  <a:pt x="6498511" y="3767847"/>
                </a:lnTo>
                <a:lnTo>
                  <a:pt x="6464394" y="3794870"/>
                </a:lnTo>
                <a:lnTo>
                  <a:pt x="6427206" y="3817763"/>
                </a:lnTo>
                <a:lnTo>
                  <a:pt x="6387294" y="3836177"/>
                </a:lnTo>
                <a:lnTo>
                  <a:pt x="6345007" y="3849762"/>
                </a:lnTo>
                <a:lnTo>
                  <a:pt x="6300693" y="3858170"/>
                </a:lnTo>
                <a:lnTo>
                  <a:pt x="6254700" y="3861050"/>
                </a:lnTo>
                <a:close/>
              </a:path>
            </a:pathLst>
          </a:custGeom>
          <a:solidFill>
            <a:schemeClr val="bg1">
              <a:alpha val="50000"/>
            </a:schemeClr>
          </a:solidFill>
          <a:ln>
            <a:solidFill>
              <a:srgbClr val="0CA373"/>
            </a:solidFill>
          </a:ln>
        </p:spPr>
        <p:style>
          <a:lnRef idx="0">
            <a:scrgbClr r="0" g="0" b="0"/>
          </a:lnRef>
          <a:fillRef idx="0">
            <a:scrgbClr r="0" g="0" b="0"/>
          </a:fillRef>
          <a:effectRef idx="0">
            <a:scrgbClr r="0" g="0" b="0"/>
          </a:effectRef>
          <a:fontRef idx="minor">
            <a:schemeClr val="lt1"/>
          </a:fontRef>
        </p:style>
        <p:txBody>
          <a:bodyPr wrap="square" lIns="0" tIns="0" rIns="0" bIns="0" rtlCol="0"/>
          <a:lstStyle/>
          <a:p>
            <a:endParaRPr/>
          </a:p>
        </p:txBody>
      </p:sp>
      <p:sp>
        <p:nvSpPr>
          <p:cNvPr id="16" name="object 3">
            <a:extLst>
              <a:ext uri="{FF2B5EF4-FFF2-40B4-BE49-F238E27FC236}">
                <a16:creationId xmlns:a16="http://schemas.microsoft.com/office/drawing/2014/main" id="{894710E8-5121-2BE8-DD24-AD29724DC141}"/>
              </a:ext>
            </a:extLst>
          </p:cNvPr>
          <p:cNvSpPr/>
          <p:nvPr/>
        </p:nvSpPr>
        <p:spPr>
          <a:xfrm>
            <a:off x="6485749" y="1494704"/>
            <a:ext cx="5583382" cy="4556581"/>
          </a:xfrm>
          <a:custGeom>
            <a:avLst/>
            <a:gdLst/>
            <a:ahLst/>
            <a:cxnLst/>
            <a:rect l="l" t="t" r="r" b="b"/>
            <a:pathLst>
              <a:path w="6622415" h="3861434">
                <a:moveTo>
                  <a:pt x="6254700" y="3861050"/>
                </a:moveTo>
                <a:lnTo>
                  <a:pt x="367388" y="3861050"/>
                </a:lnTo>
                <a:lnTo>
                  <a:pt x="321395" y="3858170"/>
                </a:lnTo>
                <a:lnTo>
                  <a:pt x="277081" y="3849762"/>
                </a:lnTo>
                <a:lnTo>
                  <a:pt x="234794" y="3836177"/>
                </a:lnTo>
                <a:lnTo>
                  <a:pt x="194883" y="3817763"/>
                </a:lnTo>
                <a:lnTo>
                  <a:pt x="157694" y="3794870"/>
                </a:lnTo>
                <a:lnTo>
                  <a:pt x="123577" y="3767847"/>
                </a:lnTo>
                <a:lnTo>
                  <a:pt x="92880" y="3737044"/>
                </a:lnTo>
                <a:lnTo>
                  <a:pt x="65950" y="3702809"/>
                </a:lnTo>
                <a:lnTo>
                  <a:pt x="43136" y="3665491"/>
                </a:lnTo>
                <a:lnTo>
                  <a:pt x="24786" y="3625441"/>
                </a:lnTo>
                <a:lnTo>
                  <a:pt x="11248" y="3583008"/>
                </a:lnTo>
                <a:lnTo>
                  <a:pt x="2870" y="3538540"/>
                </a:lnTo>
                <a:lnTo>
                  <a:pt x="0" y="3492388"/>
                </a:lnTo>
                <a:lnTo>
                  <a:pt x="0" y="368661"/>
                </a:lnTo>
                <a:lnTo>
                  <a:pt x="2870" y="322509"/>
                </a:lnTo>
                <a:lnTo>
                  <a:pt x="11248" y="278041"/>
                </a:lnTo>
                <a:lnTo>
                  <a:pt x="24786" y="235608"/>
                </a:lnTo>
                <a:lnTo>
                  <a:pt x="43136" y="195558"/>
                </a:lnTo>
                <a:lnTo>
                  <a:pt x="65950" y="158240"/>
                </a:lnTo>
                <a:lnTo>
                  <a:pt x="92880" y="124005"/>
                </a:lnTo>
                <a:lnTo>
                  <a:pt x="123577" y="93202"/>
                </a:lnTo>
                <a:lnTo>
                  <a:pt x="157694" y="66179"/>
                </a:lnTo>
                <a:lnTo>
                  <a:pt x="194883" y="43286"/>
                </a:lnTo>
                <a:lnTo>
                  <a:pt x="234794" y="24872"/>
                </a:lnTo>
                <a:lnTo>
                  <a:pt x="277081" y="11287"/>
                </a:lnTo>
                <a:lnTo>
                  <a:pt x="321395" y="2880"/>
                </a:lnTo>
                <a:lnTo>
                  <a:pt x="367388" y="0"/>
                </a:lnTo>
                <a:lnTo>
                  <a:pt x="6254700" y="0"/>
                </a:lnTo>
                <a:lnTo>
                  <a:pt x="6300693" y="2880"/>
                </a:lnTo>
                <a:lnTo>
                  <a:pt x="6345007" y="11287"/>
                </a:lnTo>
                <a:lnTo>
                  <a:pt x="6387294" y="24872"/>
                </a:lnTo>
                <a:lnTo>
                  <a:pt x="6427206" y="43286"/>
                </a:lnTo>
                <a:lnTo>
                  <a:pt x="6464394" y="66179"/>
                </a:lnTo>
                <a:lnTo>
                  <a:pt x="6498511" y="93202"/>
                </a:lnTo>
                <a:lnTo>
                  <a:pt x="6529208" y="124005"/>
                </a:lnTo>
                <a:lnTo>
                  <a:pt x="6556138" y="158240"/>
                </a:lnTo>
                <a:lnTo>
                  <a:pt x="6578952" y="195558"/>
                </a:lnTo>
                <a:lnTo>
                  <a:pt x="6597302" y="235608"/>
                </a:lnTo>
                <a:lnTo>
                  <a:pt x="6610840" y="278041"/>
                </a:lnTo>
                <a:lnTo>
                  <a:pt x="6619218" y="322509"/>
                </a:lnTo>
                <a:lnTo>
                  <a:pt x="6622089" y="368661"/>
                </a:lnTo>
                <a:lnTo>
                  <a:pt x="6622089" y="3492388"/>
                </a:lnTo>
                <a:lnTo>
                  <a:pt x="6619218" y="3538540"/>
                </a:lnTo>
                <a:lnTo>
                  <a:pt x="6610840" y="3583008"/>
                </a:lnTo>
                <a:lnTo>
                  <a:pt x="6597302" y="3625441"/>
                </a:lnTo>
                <a:lnTo>
                  <a:pt x="6578952" y="3665491"/>
                </a:lnTo>
                <a:lnTo>
                  <a:pt x="6556138" y="3702809"/>
                </a:lnTo>
                <a:lnTo>
                  <a:pt x="6529208" y="3737044"/>
                </a:lnTo>
                <a:lnTo>
                  <a:pt x="6498511" y="3767847"/>
                </a:lnTo>
                <a:lnTo>
                  <a:pt x="6464394" y="3794870"/>
                </a:lnTo>
                <a:lnTo>
                  <a:pt x="6427206" y="3817763"/>
                </a:lnTo>
                <a:lnTo>
                  <a:pt x="6387294" y="3836177"/>
                </a:lnTo>
                <a:lnTo>
                  <a:pt x="6345007" y="3849762"/>
                </a:lnTo>
                <a:lnTo>
                  <a:pt x="6300693" y="3858170"/>
                </a:lnTo>
                <a:lnTo>
                  <a:pt x="6254700" y="3861050"/>
                </a:lnTo>
                <a:close/>
              </a:path>
            </a:pathLst>
          </a:custGeom>
          <a:solidFill>
            <a:schemeClr val="bg1">
              <a:alpha val="50000"/>
            </a:schemeClr>
          </a:solidFill>
          <a:ln>
            <a:solidFill>
              <a:srgbClr val="0CA373"/>
            </a:solidFill>
          </a:ln>
        </p:spPr>
        <p:style>
          <a:lnRef idx="0">
            <a:scrgbClr r="0" g="0" b="0"/>
          </a:lnRef>
          <a:fillRef idx="0">
            <a:scrgbClr r="0" g="0" b="0"/>
          </a:fillRef>
          <a:effectRef idx="0">
            <a:scrgbClr r="0" g="0" b="0"/>
          </a:effectRef>
          <a:fontRef idx="minor">
            <a:schemeClr val="lt1"/>
          </a:fontRef>
        </p:style>
        <p:txBody>
          <a:bodyPr wrap="square" lIns="0" tIns="0" rIns="0" bIns="0" rtlCol="0"/>
          <a:lstStyle/>
          <a:p>
            <a:endParaRPr/>
          </a:p>
        </p:txBody>
      </p:sp>
      <p:sp>
        <p:nvSpPr>
          <p:cNvPr id="17" name="Rectángulo 10">
            <a:extLst>
              <a:ext uri="{FF2B5EF4-FFF2-40B4-BE49-F238E27FC236}">
                <a16:creationId xmlns:a16="http://schemas.microsoft.com/office/drawing/2014/main" id="{4721CDA0-B7A7-F910-FBA9-9D36C7B17601}"/>
              </a:ext>
            </a:extLst>
          </p:cNvPr>
          <p:cNvSpPr/>
          <p:nvPr/>
        </p:nvSpPr>
        <p:spPr>
          <a:xfrm>
            <a:off x="6509532" y="1595991"/>
            <a:ext cx="5357527" cy="4462760"/>
          </a:xfrm>
          <a:prstGeom prst="rect">
            <a:avLst/>
          </a:prstGeom>
        </p:spPr>
        <p:txBody>
          <a:bodyPr wrap="square">
            <a:spAutoFit/>
          </a:bodyPr>
          <a:lstStyle/>
          <a:p>
            <a:pPr>
              <a:defRPr/>
            </a:pPr>
            <a:r>
              <a:rPr lang="pl-PL" altLang="es-ES" b="1" dirty="0">
                <a:latin typeface="Calibri" panose="020F0502020204030204" pitchFamily="34" charset="0"/>
                <a:cs typeface="Calibri" panose="020F0502020204030204" pitchFamily="34" charset="0"/>
              </a:rPr>
              <a:t>„Podejście niderlandzkie”</a:t>
            </a:r>
            <a:endParaRPr lang="en-GB" altLang="es-ES" b="1"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defRPr/>
            </a:pPr>
            <a:r>
              <a:rPr lang="pl-PL" sz="1600" dirty="0"/>
              <a:t>Promowanie korzystania z nietypowych, elastycznych rodzajów zatrudnienia (poprzez umożliwienie dostępu do świadczeń osobom zatrudnionym na podstawie umów o pracę na czas określony, umów o pracę tymczasową i w niepełnym wymiarze czasu pracy) przy jednoczesnym zapewnieniu takim elastycznym formom zatrudnienia podobnego statusu, jak standardowa umowa o pracę w odniesieniu do warunków pracy i zabezpieczenia społecznego.</a:t>
            </a:r>
            <a:endParaRPr lang="en-US" sz="1600" dirty="0"/>
          </a:p>
          <a:p>
            <a:pPr>
              <a:defRPr/>
            </a:pPr>
            <a:endParaRPr lang="en-US" sz="1600" dirty="0"/>
          </a:p>
          <a:p>
            <a:pPr>
              <a:defRPr/>
            </a:pPr>
            <a:r>
              <a:rPr lang="pl-PL" sz="1600" dirty="0"/>
              <a:t>Takie podejście będzie prawdopodobnie bardziej atrakcyjne w krajach, w których występuje duża liczba pracowników „niestandardowych” (np. zatrudnionych w niepełnym wymiarze godzin, na czas określony, tymczasowych)</a:t>
            </a:r>
            <a:r>
              <a:rPr lang="en-US" sz="1600" dirty="0"/>
              <a:t>.</a:t>
            </a:r>
            <a:endParaRPr lang="en-US" altLang="es-ES" sz="1600" dirty="0">
              <a:cs typeface="Calibri" panose="020F0502020204030204" pitchFamily="34" charset="0"/>
            </a:endParaRPr>
          </a:p>
          <a:p>
            <a:pPr>
              <a:defRPr/>
            </a:pPr>
            <a:endParaRPr lang="en-US" altLang="es-ES" dirty="0">
              <a:latin typeface="Calibri" panose="020F0502020204030204" pitchFamily="34" charset="0"/>
              <a:cs typeface="Calibri" panose="020F0502020204030204" pitchFamily="34" charset="0"/>
            </a:endParaRPr>
          </a:p>
          <a:p>
            <a:pPr>
              <a:defRPr/>
            </a:pPr>
            <a:r>
              <a:rPr lang="pl-PL" altLang="es-ES" sz="1200" dirty="0">
                <a:latin typeface="Calibri" panose="020F0502020204030204" pitchFamily="34" charset="0"/>
                <a:cs typeface="Calibri" panose="020F0502020204030204" pitchFamily="34" charset="0"/>
              </a:rPr>
              <a:t>Zob. </a:t>
            </a:r>
            <a:r>
              <a:rPr lang="en-US" altLang="es-ES" sz="1200" dirty="0">
                <a:latin typeface="Calibri" panose="020F0502020204030204" pitchFamily="34" charset="0"/>
                <a:cs typeface="Calibri" panose="020F0502020204030204" pitchFamily="34" charset="0"/>
              </a:rPr>
              <a:t>Sultana, R.G., 2012. </a:t>
            </a:r>
            <a:r>
              <a:rPr lang="en-US" altLang="es-ES" sz="1200" i="1" dirty="0">
                <a:latin typeface="Calibri" panose="020F0502020204030204" pitchFamily="34" charset="0"/>
                <a:cs typeface="Calibri" panose="020F0502020204030204" pitchFamily="34" charset="0"/>
              </a:rPr>
              <a:t>Flexicurity: Implications for lifelong career guidance. </a:t>
            </a:r>
            <a:r>
              <a:rPr lang="en-US" altLang="es-ES" sz="1200" dirty="0">
                <a:latin typeface="Calibri" panose="020F0502020204030204" pitchFamily="34" charset="0"/>
                <a:cs typeface="Calibri" panose="020F0502020204030204" pitchFamily="34" charset="0"/>
              </a:rPr>
              <a:t>The European Lifelong Guidance Policy Network.</a:t>
            </a:r>
            <a:endParaRPr lang="en-GB" altLang="es-ES" sz="1200" dirty="0">
              <a:latin typeface="Calibri" panose="020F0502020204030204" pitchFamily="34" charset="0"/>
              <a:cs typeface="Calibri" panose="020F0502020204030204" pitchFamily="34" charset="0"/>
            </a:endParaRPr>
          </a:p>
        </p:txBody>
      </p:sp>
      <p:sp>
        <p:nvSpPr>
          <p:cNvPr id="18" name="object 5">
            <a:extLst>
              <a:ext uri="{FF2B5EF4-FFF2-40B4-BE49-F238E27FC236}">
                <a16:creationId xmlns:a16="http://schemas.microsoft.com/office/drawing/2014/main" id="{4FB93349-7FE4-0162-2605-C20C0FC5B144}"/>
              </a:ext>
            </a:extLst>
          </p:cNvPr>
          <p:cNvSpPr/>
          <p:nvPr/>
        </p:nvSpPr>
        <p:spPr>
          <a:xfrm>
            <a:off x="8937041" y="1091336"/>
            <a:ext cx="329828" cy="296678"/>
          </a:xfrm>
          <a:custGeom>
            <a:avLst/>
            <a:gdLst/>
            <a:ahLst/>
            <a:cxnLst/>
            <a:rect l="l" t="t" r="r" b="b"/>
            <a:pathLst>
              <a:path w="581025" h="581025">
                <a:moveTo>
                  <a:pt x="581024" y="290512"/>
                </a:moveTo>
                <a:lnTo>
                  <a:pt x="577880" y="333139"/>
                </a:lnTo>
                <a:lnTo>
                  <a:pt x="568515" y="374843"/>
                </a:lnTo>
                <a:lnTo>
                  <a:pt x="553132" y="414722"/>
                </a:lnTo>
                <a:lnTo>
                  <a:pt x="532064" y="451912"/>
                </a:lnTo>
                <a:lnTo>
                  <a:pt x="505768" y="485608"/>
                </a:lnTo>
                <a:lnTo>
                  <a:pt x="474811" y="515081"/>
                </a:lnTo>
                <a:lnTo>
                  <a:pt x="439865" y="539693"/>
                </a:lnTo>
                <a:lnTo>
                  <a:pt x="401686" y="558911"/>
                </a:lnTo>
                <a:lnTo>
                  <a:pt x="361101" y="572318"/>
                </a:lnTo>
                <a:lnTo>
                  <a:pt x="318987" y="579626"/>
                </a:lnTo>
                <a:lnTo>
                  <a:pt x="290512" y="581024"/>
                </a:lnTo>
                <a:lnTo>
                  <a:pt x="283380" y="580937"/>
                </a:lnTo>
                <a:lnTo>
                  <a:pt x="240847" y="576748"/>
                </a:lnTo>
                <a:lnTo>
                  <a:pt x="199381" y="566361"/>
                </a:lnTo>
                <a:lnTo>
                  <a:pt x="159896" y="550006"/>
                </a:lnTo>
                <a:lnTo>
                  <a:pt x="123231" y="528029"/>
                </a:lnTo>
                <a:lnTo>
                  <a:pt x="90193" y="500916"/>
                </a:lnTo>
                <a:lnTo>
                  <a:pt x="61486" y="469243"/>
                </a:lnTo>
                <a:lnTo>
                  <a:pt x="37742" y="433707"/>
                </a:lnTo>
                <a:lnTo>
                  <a:pt x="19465" y="395064"/>
                </a:lnTo>
                <a:lnTo>
                  <a:pt x="7059" y="354166"/>
                </a:lnTo>
                <a:lnTo>
                  <a:pt x="786" y="311881"/>
                </a:lnTo>
                <a:lnTo>
                  <a:pt x="0" y="290512"/>
                </a:lnTo>
                <a:lnTo>
                  <a:pt x="87" y="283380"/>
                </a:lnTo>
                <a:lnTo>
                  <a:pt x="4276" y="240848"/>
                </a:lnTo>
                <a:lnTo>
                  <a:pt x="14663" y="199381"/>
                </a:lnTo>
                <a:lnTo>
                  <a:pt x="31018" y="159896"/>
                </a:lnTo>
                <a:lnTo>
                  <a:pt x="52995" y="123231"/>
                </a:lnTo>
                <a:lnTo>
                  <a:pt x="80108" y="90193"/>
                </a:lnTo>
                <a:lnTo>
                  <a:pt x="111781" y="61486"/>
                </a:lnTo>
                <a:lnTo>
                  <a:pt x="147317" y="37742"/>
                </a:lnTo>
                <a:lnTo>
                  <a:pt x="185960" y="19465"/>
                </a:lnTo>
                <a:lnTo>
                  <a:pt x="226858" y="7059"/>
                </a:lnTo>
                <a:lnTo>
                  <a:pt x="269143" y="786"/>
                </a:lnTo>
                <a:lnTo>
                  <a:pt x="290512" y="0"/>
                </a:lnTo>
                <a:lnTo>
                  <a:pt x="297644" y="87"/>
                </a:lnTo>
                <a:lnTo>
                  <a:pt x="340176" y="4276"/>
                </a:lnTo>
                <a:lnTo>
                  <a:pt x="381642" y="14663"/>
                </a:lnTo>
                <a:lnTo>
                  <a:pt x="421128" y="31018"/>
                </a:lnTo>
                <a:lnTo>
                  <a:pt x="457793" y="52995"/>
                </a:lnTo>
                <a:lnTo>
                  <a:pt x="490831" y="80108"/>
                </a:lnTo>
                <a:lnTo>
                  <a:pt x="519538" y="111781"/>
                </a:lnTo>
                <a:lnTo>
                  <a:pt x="543282" y="147317"/>
                </a:lnTo>
                <a:lnTo>
                  <a:pt x="561559" y="185960"/>
                </a:lnTo>
                <a:lnTo>
                  <a:pt x="573965" y="226858"/>
                </a:lnTo>
                <a:lnTo>
                  <a:pt x="580238" y="269143"/>
                </a:lnTo>
                <a:lnTo>
                  <a:pt x="581024" y="290512"/>
                </a:lnTo>
                <a:close/>
              </a:path>
            </a:pathLst>
          </a:custGeom>
          <a:solidFill>
            <a:srgbClr val="0CA373"/>
          </a:solidFill>
        </p:spPr>
        <p:txBody>
          <a:bodyPr wrap="square" lIns="0" tIns="0" rIns="0" bIns="0" rtlCol="0"/>
          <a:lstStyle/>
          <a:p>
            <a:endParaRPr/>
          </a:p>
        </p:txBody>
      </p:sp>
    </p:spTree>
    <p:extLst>
      <p:ext uri="{BB962C8B-B14F-4D97-AF65-F5344CB8AC3E}">
        <p14:creationId xmlns:p14="http://schemas.microsoft.com/office/powerpoint/2010/main" val="31958236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1161229"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4800" kern="0" spc="-150" dirty="0">
                <a:solidFill>
                  <a:schemeClr val="tx1"/>
                </a:solidFill>
                <a:latin typeface="+mj-lt"/>
                <a:ea typeface="Tahoma" panose="020B0604030504040204" pitchFamily="34" charset="0"/>
                <a:cs typeface="Tahoma" panose="020B0604030504040204" pitchFamily="34" charset="0"/>
              </a:rPr>
              <a:t>Blok </a:t>
            </a:r>
            <a:r>
              <a:rPr lang="es-ES" sz="4800" kern="0" spc="-150" dirty="0">
                <a:solidFill>
                  <a:schemeClr val="tx1"/>
                </a:solidFill>
                <a:latin typeface="+mj-lt"/>
                <a:ea typeface="Tahoma" panose="020B0604030504040204" pitchFamily="34" charset="0"/>
                <a:cs typeface="Tahoma" panose="020B0604030504040204" pitchFamily="34" charset="0"/>
              </a:rPr>
              <a:t>2: </a:t>
            </a:r>
            <a:r>
              <a:rPr lang="pl-PL" sz="4800" kern="0" spc="-150" dirty="0">
                <a:solidFill>
                  <a:schemeClr val="tx1"/>
                </a:solidFill>
                <a:latin typeface="+mj-lt"/>
                <a:ea typeface="Tahoma" panose="020B0604030504040204" pitchFamily="34" charset="0"/>
                <a:cs typeface="Tahoma" panose="020B0604030504040204" pitchFamily="34" charset="0"/>
              </a:rPr>
              <a:t>Cyfrowi nomadowie </a:t>
            </a:r>
            <a:r>
              <a:rPr lang="pl-PL" sz="4800" i="1" kern="0" spc="-150" dirty="0">
                <a:solidFill>
                  <a:schemeClr val="tx1"/>
                </a:solidFill>
                <a:latin typeface="+mj-lt"/>
                <a:ea typeface="Tahoma" panose="020B0604030504040204" pitchFamily="34" charset="0"/>
                <a:cs typeface="Tahoma" panose="020B0604030504040204" pitchFamily="34" charset="0"/>
              </a:rPr>
              <a:t>[”</a:t>
            </a:r>
            <a:r>
              <a:rPr lang="es-ES" sz="4800" i="1" kern="0" spc="-150" dirty="0">
                <a:solidFill>
                  <a:schemeClr val="tx1"/>
                </a:solidFill>
                <a:latin typeface="+mj-lt"/>
                <a:ea typeface="Tahoma" panose="020B0604030504040204" pitchFamily="34" charset="0"/>
                <a:cs typeface="Tahoma" panose="020B0604030504040204" pitchFamily="34" charset="0"/>
              </a:rPr>
              <a:t>Digital Nomads</a:t>
            </a:r>
            <a:r>
              <a:rPr lang="pl-PL" sz="4800" i="1" kern="0" spc="-150" dirty="0">
                <a:solidFill>
                  <a:schemeClr val="tx1"/>
                </a:solidFill>
                <a:latin typeface="+mj-lt"/>
                <a:ea typeface="Tahoma" panose="020B0604030504040204" pitchFamily="34" charset="0"/>
                <a:cs typeface="Tahoma" panose="020B0604030504040204" pitchFamily="34" charset="0"/>
              </a:rPr>
              <a:t>”]</a:t>
            </a:r>
            <a:endParaRPr lang="es-ES" sz="4800" i="1"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5" y="1773775"/>
            <a:ext cx="9019941"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 </a:t>
            </a:r>
            <a:r>
              <a:rPr lang="pl-PL" sz="2200" spc="50" dirty="0">
                <a:cs typeface="Tahoma"/>
              </a:rPr>
              <a:t>Część</a:t>
            </a:r>
            <a:r>
              <a:rPr lang="es-ES" sz="2200" spc="50" dirty="0">
                <a:cs typeface="Tahoma"/>
              </a:rPr>
              <a:t> </a:t>
            </a:r>
            <a:r>
              <a:rPr lang="es-ES" sz="2200" spc="50" dirty="0">
                <a:latin typeface="+mj-lt"/>
                <a:cs typeface="Tahoma"/>
              </a:rPr>
              <a:t>2.1.:  </a:t>
            </a:r>
            <a:r>
              <a:rPr lang="pl-PL" sz="2200" spc="50" dirty="0">
                <a:latin typeface="+mj-lt"/>
                <a:cs typeface="Tahoma"/>
              </a:rPr>
              <a:t>Definicja pojęcia „cyfrowych nomadów” </a:t>
            </a:r>
            <a:r>
              <a:rPr lang="pl-PL" sz="2200" i="1" spc="50" dirty="0">
                <a:latin typeface="+mj-lt"/>
                <a:cs typeface="Tahoma"/>
              </a:rPr>
              <a:t>[”</a:t>
            </a:r>
            <a:r>
              <a:rPr lang="es-ES" sz="2200" i="1" spc="50" dirty="0">
                <a:latin typeface="+mj-lt"/>
                <a:cs typeface="Tahoma"/>
              </a:rPr>
              <a:t>Digital nomads</a:t>
            </a:r>
            <a:r>
              <a:rPr lang="pl-PL" sz="2200" i="1" spc="50" dirty="0">
                <a:latin typeface="+mj-lt"/>
                <a:cs typeface="Tahoma"/>
              </a:rPr>
              <a:t>”]</a:t>
            </a:r>
            <a:endParaRPr sz="2200" i="1" dirty="0">
              <a:latin typeface="+mj-lt"/>
              <a:cs typeface="Tahoma"/>
            </a:endParaRPr>
          </a:p>
        </p:txBody>
      </p:sp>
      <p:sp>
        <p:nvSpPr>
          <p:cNvPr id="4" name="Rectángulo 3"/>
          <p:cNvSpPr/>
          <p:nvPr/>
        </p:nvSpPr>
        <p:spPr>
          <a:xfrm>
            <a:off x="318565" y="2534317"/>
            <a:ext cx="11387566" cy="3139321"/>
          </a:xfrm>
          <a:prstGeom prst="rect">
            <a:avLst/>
          </a:prstGeom>
        </p:spPr>
        <p:txBody>
          <a:bodyPr wrap="square">
            <a:spAutoFit/>
          </a:bodyPr>
          <a:lstStyle/>
          <a:p>
            <a:pPr algn="just">
              <a:defRPr/>
            </a:pPr>
            <a:r>
              <a:rPr lang="pl-PL" altLang="es-ES" dirty="0">
                <a:latin typeface="Calibri" panose="020F0502020204030204" pitchFamily="34" charset="0"/>
                <a:cs typeface="Calibri" panose="020F0502020204030204" pitchFamily="34" charset="0"/>
              </a:rPr>
              <a:t>Po raz pierwszy zaprezentowana przez </a:t>
            </a:r>
            <a:r>
              <a:rPr lang="pl-PL" altLang="es-ES" dirty="0" err="1">
                <a:latin typeface="Calibri" panose="020F0502020204030204" pitchFamily="34" charset="0"/>
                <a:cs typeface="Calibri" panose="020F0502020204030204" pitchFamily="34" charset="0"/>
              </a:rPr>
              <a:t>Tsugio</a:t>
            </a:r>
            <a:r>
              <a:rPr lang="pl-PL" altLang="es-ES" dirty="0">
                <a:latin typeface="Calibri" panose="020F0502020204030204" pitchFamily="34" charset="0"/>
                <a:cs typeface="Calibri" panose="020F0502020204030204" pitchFamily="34" charset="0"/>
              </a:rPr>
              <a:t> </a:t>
            </a:r>
            <a:r>
              <a:rPr lang="pl-PL" altLang="es-ES" dirty="0" err="1">
                <a:latin typeface="Calibri" panose="020F0502020204030204" pitchFamily="34" charset="0"/>
                <a:cs typeface="Calibri" panose="020F0502020204030204" pitchFamily="34" charset="0"/>
              </a:rPr>
              <a:t>Makimoto</a:t>
            </a:r>
            <a:r>
              <a:rPr lang="pl-PL" altLang="es-ES" dirty="0">
                <a:latin typeface="Calibri" panose="020F0502020204030204" pitchFamily="34" charset="0"/>
                <a:cs typeface="Calibri" panose="020F0502020204030204" pitchFamily="34" charset="0"/>
              </a:rPr>
              <a:t> i Davida </a:t>
            </a:r>
            <a:r>
              <a:rPr lang="pl-PL" altLang="es-ES" dirty="0" err="1">
                <a:latin typeface="Calibri" panose="020F0502020204030204" pitchFamily="34" charset="0"/>
                <a:cs typeface="Calibri" panose="020F0502020204030204" pitchFamily="34" charset="0"/>
              </a:rPr>
              <a:t>Mannersa</a:t>
            </a:r>
            <a:r>
              <a:rPr lang="pl-PL" altLang="es-ES" dirty="0">
                <a:latin typeface="Calibri" panose="020F0502020204030204" pitchFamily="34" charset="0"/>
                <a:cs typeface="Calibri" panose="020F0502020204030204" pitchFamily="34" charset="0"/>
              </a:rPr>
              <a:t> w publikacji: </a:t>
            </a:r>
            <a:r>
              <a:rPr lang="pl-PL" altLang="es-ES" i="1" dirty="0">
                <a:latin typeface="Calibri" panose="020F0502020204030204" pitchFamily="34" charset="0"/>
                <a:cs typeface="Calibri" panose="020F0502020204030204" pitchFamily="34" charset="0"/>
              </a:rPr>
              <a:t>"The Digital </a:t>
            </a:r>
            <a:r>
              <a:rPr lang="pl-PL" altLang="es-ES" i="1" dirty="0" err="1">
                <a:latin typeface="Calibri" panose="020F0502020204030204" pitchFamily="34" charset="0"/>
                <a:cs typeface="Calibri" panose="020F0502020204030204" pitchFamily="34" charset="0"/>
              </a:rPr>
              <a:t>Nomad</a:t>
            </a:r>
            <a:r>
              <a:rPr lang="pl-PL" altLang="es-ES" i="1" dirty="0">
                <a:latin typeface="Calibri" panose="020F0502020204030204" pitchFamily="34" charset="0"/>
                <a:cs typeface="Calibri" panose="020F0502020204030204" pitchFamily="34" charset="0"/>
              </a:rPr>
              <a:t>" </a:t>
            </a:r>
            <a:r>
              <a:rPr lang="pl-PL" altLang="es-ES" dirty="0">
                <a:latin typeface="Calibri" panose="020F0502020204030204" pitchFamily="34" charset="0"/>
                <a:cs typeface="Calibri" panose="020F0502020204030204" pitchFamily="34" charset="0"/>
              </a:rPr>
              <a:t>(1997). Przewidywali oni powstanie jednego, „wszechpotężnego” systemu komunikacji, który umożliwiłby pracownikom pracę z dowolnego miejsca.</a:t>
            </a:r>
          </a:p>
          <a:p>
            <a:pPr algn="just">
              <a:defRPr/>
            </a:pPr>
            <a:endParaRPr lang="pl-PL" altLang="es-ES" dirty="0">
              <a:latin typeface="Calibri" panose="020F0502020204030204" pitchFamily="34" charset="0"/>
              <a:cs typeface="Calibri" panose="020F0502020204030204" pitchFamily="34" charset="0"/>
            </a:endParaRPr>
          </a:p>
          <a:p>
            <a:pPr algn="just">
              <a:defRPr/>
            </a:pPr>
            <a:r>
              <a:rPr lang="pl-PL" altLang="es-ES" dirty="0">
                <a:latin typeface="Calibri" panose="020F0502020204030204" pitchFamily="34" charset="0"/>
                <a:cs typeface="Calibri" panose="020F0502020204030204" pitchFamily="34" charset="0"/>
              </a:rPr>
              <a:t>„Cyfrowi nomadowie” to osoby, które zarabiają na życie wykorzystując technologie telekomunikacyjne i prowadzą „nomadyczny” styl życia. Pracują z zagranicy, w kawiarniach, bibliotekach publicznych, przestrzeniach co-</a:t>
            </a:r>
            <a:r>
              <a:rPr lang="pl-PL" altLang="es-ES" dirty="0" err="1">
                <a:latin typeface="Calibri" panose="020F0502020204030204" pitchFamily="34" charset="0"/>
                <a:cs typeface="Calibri" panose="020F0502020204030204" pitchFamily="34" charset="0"/>
              </a:rPr>
              <a:t>workingowych</a:t>
            </a:r>
            <a:r>
              <a:rPr lang="pl-PL" altLang="es-ES" dirty="0">
                <a:latin typeface="Calibri" panose="020F0502020204030204" pitchFamily="34" charset="0"/>
                <a:cs typeface="Calibri" panose="020F0502020204030204" pitchFamily="34" charset="0"/>
              </a:rPr>
              <a:t> lub pojazdach turystycznych, ALE wykonują swoją pracę za pomocą takich urządzeń jak smartfony i laptopy oraz korzystają z mobilnych </a:t>
            </a:r>
            <a:r>
              <a:rPr lang="pl-PL" altLang="es-ES" dirty="0" err="1">
                <a:latin typeface="Calibri" panose="020F0502020204030204" pitchFamily="34" charset="0"/>
                <a:cs typeface="Calibri" panose="020F0502020204030204" pitchFamily="34" charset="0"/>
              </a:rPr>
              <a:t>hotspotów</a:t>
            </a:r>
            <a:r>
              <a:rPr lang="pl-PL" altLang="es-ES" dirty="0">
                <a:latin typeface="Calibri" panose="020F0502020204030204" pitchFamily="34" charset="0"/>
                <a:cs typeface="Calibri" panose="020F0502020204030204" pitchFamily="34" charset="0"/>
              </a:rPr>
              <a:t>.</a:t>
            </a:r>
            <a:r>
              <a:rPr lang="en-US" altLang="es-ES" dirty="0">
                <a:latin typeface="Calibri" panose="020F0502020204030204" pitchFamily="34" charset="0"/>
                <a:cs typeface="Calibri" panose="020F0502020204030204" pitchFamily="34" charset="0"/>
              </a:rPr>
              <a:t> </a:t>
            </a:r>
          </a:p>
          <a:p>
            <a:pPr>
              <a:defRPr/>
            </a:pPr>
            <a:endParaRPr lang="en-US" altLang="es-ES" dirty="0">
              <a:latin typeface="Calibri" panose="020F0502020204030204" pitchFamily="34" charset="0"/>
              <a:cs typeface="Calibri" panose="020F0502020204030204" pitchFamily="34" charset="0"/>
            </a:endParaRPr>
          </a:p>
          <a:p>
            <a:pPr>
              <a:defRPr/>
            </a:pPr>
            <a:r>
              <a:rPr lang="en-US" altLang="es-ES" dirty="0">
                <a:latin typeface="Calibri" panose="020F0502020204030204" pitchFamily="34" charset="0"/>
                <a:cs typeface="Calibri" panose="020F0502020204030204" pitchFamily="34" charset="0"/>
                <a:hlinkClick r:id="rId2"/>
              </a:rPr>
              <a:t>https://www.youtube.com/watch?v=vBjA6QZbCoY&amp;ab_channel=Lana</a:t>
            </a:r>
            <a:endParaRPr lang="en-US" altLang="es-ES" dirty="0">
              <a:latin typeface="Calibri" panose="020F0502020204030204" pitchFamily="34" charset="0"/>
              <a:cs typeface="Calibri" panose="020F0502020204030204" pitchFamily="34" charset="0"/>
            </a:endParaRPr>
          </a:p>
          <a:p>
            <a:pPr>
              <a:defRPr/>
            </a:pPr>
            <a:endParaRPr lang="en-GB" altLang="es-E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264193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B9635E2A-11B6-4BDE-8CF3-04836B132949}"/>
              </a:ext>
            </a:extLst>
          </p:cNvPr>
          <p:cNvSpPr/>
          <p:nvPr/>
        </p:nvSpPr>
        <p:spPr>
          <a:xfrm>
            <a:off x="451453" y="1344031"/>
            <a:ext cx="5381311" cy="4556581"/>
          </a:xfrm>
          <a:custGeom>
            <a:avLst/>
            <a:gdLst/>
            <a:ahLst/>
            <a:cxnLst/>
            <a:rect l="l" t="t" r="r" b="b"/>
            <a:pathLst>
              <a:path w="6622415" h="3861434">
                <a:moveTo>
                  <a:pt x="6254700" y="3861050"/>
                </a:moveTo>
                <a:lnTo>
                  <a:pt x="367388" y="3861050"/>
                </a:lnTo>
                <a:lnTo>
                  <a:pt x="321395" y="3858170"/>
                </a:lnTo>
                <a:lnTo>
                  <a:pt x="277081" y="3849762"/>
                </a:lnTo>
                <a:lnTo>
                  <a:pt x="234794" y="3836177"/>
                </a:lnTo>
                <a:lnTo>
                  <a:pt x="194883" y="3817763"/>
                </a:lnTo>
                <a:lnTo>
                  <a:pt x="157694" y="3794870"/>
                </a:lnTo>
                <a:lnTo>
                  <a:pt x="123577" y="3767847"/>
                </a:lnTo>
                <a:lnTo>
                  <a:pt x="92880" y="3737044"/>
                </a:lnTo>
                <a:lnTo>
                  <a:pt x="65950" y="3702809"/>
                </a:lnTo>
                <a:lnTo>
                  <a:pt x="43136" y="3665491"/>
                </a:lnTo>
                <a:lnTo>
                  <a:pt x="24786" y="3625441"/>
                </a:lnTo>
                <a:lnTo>
                  <a:pt x="11248" y="3583008"/>
                </a:lnTo>
                <a:lnTo>
                  <a:pt x="2870" y="3538540"/>
                </a:lnTo>
                <a:lnTo>
                  <a:pt x="0" y="3492388"/>
                </a:lnTo>
                <a:lnTo>
                  <a:pt x="0" y="368661"/>
                </a:lnTo>
                <a:lnTo>
                  <a:pt x="2870" y="322509"/>
                </a:lnTo>
                <a:lnTo>
                  <a:pt x="11248" y="278041"/>
                </a:lnTo>
                <a:lnTo>
                  <a:pt x="24786" y="235608"/>
                </a:lnTo>
                <a:lnTo>
                  <a:pt x="43136" y="195558"/>
                </a:lnTo>
                <a:lnTo>
                  <a:pt x="65950" y="158240"/>
                </a:lnTo>
                <a:lnTo>
                  <a:pt x="92880" y="124005"/>
                </a:lnTo>
                <a:lnTo>
                  <a:pt x="123577" y="93202"/>
                </a:lnTo>
                <a:lnTo>
                  <a:pt x="157694" y="66179"/>
                </a:lnTo>
                <a:lnTo>
                  <a:pt x="194883" y="43286"/>
                </a:lnTo>
                <a:lnTo>
                  <a:pt x="234794" y="24872"/>
                </a:lnTo>
                <a:lnTo>
                  <a:pt x="277081" y="11287"/>
                </a:lnTo>
                <a:lnTo>
                  <a:pt x="321395" y="2880"/>
                </a:lnTo>
                <a:lnTo>
                  <a:pt x="367388" y="0"/>
                </a:lnTo>
                <a:lnTo>
                  <a:pt x="6254700" y="0"/>
                </a:lnTo>
                <a:lnTo>
                  <a:pt x="6300693" y="2880"/>
                </a:lnTo>
                <a:lnTo>
                  <a:pt x="6345007" y="11287"/>
                </a:lnTo>
                <a:lnTo>
                  <a:pt x="6387294" y="24872"/>
                </a:lnTo>
                <a:lnTo>
                  <a:pt x="6427206" y="43286"/>
                </a:lnTo>
                <a:lnTo>
                  <a:pt x="6464394" y="66179"/>
                </a:lnTo>
                <a:lnTo>
                  <a:pt x="6498511" y="93202"/>
                </a:lnTo>
                <a:lnTo>
                  <a:pt x="6529208" y="124005"/>
                </a:lnTo>
                <a:lnTo>
                  <a:pt x="6556138" y="158240"/>
                </a:lnTo>
                <a:lnTo>
                  <a:pt x="6578952" y="195558"/>
                </a:lnTo>
                <a:lnTo>
                  <a:pt x="6597302" y="235608"/>
                </a:lnTo>
                <a:lnTo>
                  <a:pt x="6610840" y="278041"/>
                </a:lnTo>
                <a:lnTo>
                  <a:pt x="6619218" y="322509"/>
                </a:lnTo>
                <a:lnTo>
                  <a:pt x="6622089" y="368661"/>
                </a:lnTo>
                <a:lnTo>
                  <a:pt x="6622089" y="3492388"/>
                </a:lnTo>
                <a:lnTo>
                  <a:pt x="6619218" y="3538540"/>
                </a:lnTo>
                <a:lnTo>
                  <a:pt x="6610840" y="3583008"/>
                </a:lnTo>
                <a:lnTo>
                  <a:pt x="6597302" y="3625441"/>
                </a:lnTo>
                <a:lnTo>
                  <a:pt x="6578952" y="3665491"/>
                </a:lnTo>
                <a:lnTo>
                  <a:pt x="6556138" y="3702809"/>
                </a:lnTo>
                <a:lnTo>
                  <a:pt x="6529208" y="3737044"/>
                </a:lnTo>
                <a:lnTo>
                  <a:pt x="6498511" y="3767847"/>
                </a:lnTo>
                <a:lnTo>
                  <a:pt x="6464394" y="3794870"/>
                </a:lnTo>
                <a:lnTo>
                  <a:pt x="6427206" y="3817763"/>
                </a:lnTo>
                <a:lnTo>
                  <a:pt x="6387294" y="3836177"/>
                </a:lnTo>
                <a:lnTo>
                  <a:pt x="6345007" y="3849762"/>
                </a:lnTo>
                <a:lnTo>
                  <a:pt x="6300693" y="3858170"/>
                </a:lnTo>
                <a:lnTo>
                  <a:pt x="6254700" y="3861050"/>
                </a:lnTo>
                <a:close/>
              </a:path>
            </a:pathLst>
          </a:custGeom>
          <a:solidFill>
            <a:schemeClr val="bg1">
              <a:alpha val="50000"/>
            </a:schemeClr>
          </a:solidFill>
          <a:ln>
            <a:solidFill>
              <a:srgbClr val="0CA373"/>
            </a:solidFill>
          </a:ln>
        </p:spPr>
        <p:style>
          <a:lnRef idx="0">
            <a:scrgbClr r="0" g="0" b="0"/>
          </a:lnRef>
          <a:fillRef idx="0">
            <a:scrgbClr r="0" g="0" b="0"/>
          </a:fillRef>
          <a:effectRef idx="0">
            <a:scrgbClr r="0" g="0" b="0"/>
          </a:effectRef>
          <a:fontRef idx="minor">
            <a:schemeClr val="lt1"/>
          </a:fontRef>
        </p:style>
        <p:txBody>
          <a:bodyPr wrap="square" lIns="0" tIns="0" rIns="0" bIns="0" rtlCol="0"/>
          <a:lstStyle/>
          <a:p>
            <a:endParaRPr/>
          </a:p>
        </p:txBody>
      </p:sp>
      <p:sp>
        <p:nvSpPr>
          <p:cNvPr id="13" name="object 3">
            <a:extLst>
              <a:ext uri="{FF2B5EF4-FFF2-40B4-BE49-F238E27FC236}">
                <a16:creationId xmlns:a16="http://schemas.microsoft.com/office/drawing/2014/main" id="{D66DD0A3-3814-4B5C-B75F-66739F13AE1F}"/>
              </a:ext>
            </a:extLst>
          </p:cNvPr>
          <p:cNvSpPr/>
          <p:nvPr/>
        </p:nvSpPr>
        <p:spPr>
          <a:xfrm>
            <a:off x="665018" y="1492369"/>
            <a:ext cx="5583382" cy="4556581"/>
          </a:xfrm>
          <a:custGeom>
            <a:avLst/>
            <a:gdLst/>
            <a:ahLst/>
            <a:cxnLst/>
            <a:rect l="l" t="t" r="r" b="b"/>
            <a:pathLst>
              <a:path w="6622415" h="3861434">
                <a:moveTo>
                  <a:pt x="6254700" y="3861050"/>
                </a:moveTo>
                <a:lnTo>
                  <a:pt x="367388" y="3861050"/>
                </a:lnTo>
                <a:lnTo>
                  <a:pt x="321395" y="3858170"/>
                </a:lnTo>
                <a:lnTo>
                  <a:pt x="277081" y="3849762"/>
                </a:lnTo>
                <a:lnTo>
                  <a:pt x="234794" y="3836177"/>
                </a:lnTo>
                <a:lnTo>
                  <a:pt x="194883" y="3817763"/>
                </a:lnTo>
                <a:lnTo>
                  <a:pt x="157694" y="3794870"/>
                </a:lnTo>
                <a:lnTo>
                  <a:pt x="123577" y="3767847"/>
                </a:lnTo>
                <a:lnTo>
                  <a:pt x="92880" y="3737044"/>
                </a:lnTo>
                <a:lnTo>
                  <a:pt x="65950" y="3702809"/>
                </a:lnTo>
                <a:lnTo>
                  <a:pt x="43136" y="3665491"/>
                </a:lnTo>
                <a:lnTo>
                  <a:pt x="24786" y="3625441"/>
                </a:lnTo>
                <a:lnTo>
                  <a:pt x="11248" y="3583008"/>
                </a:lnTo>
                <a:lnTo>
                  <a:pt x="2870" y="3538540"/>
                </a:lnTo>
                <a:lnTo>
                  <a:pt x="0" y="3492388"/>
                </a:lnTo>
                <a:lnTo>
                  <a:pt x="0" y="368661"/>
                </a:lnTo>
                <a:lnTo>
                  <a:pt x="2870" y="322509"/>
                </a:lnTo>
                <a:lnTo>
                  <a:pt x="11248" y="278041"/>
                </a:lnTo>
                <a:lnTo>
                  <a:pt x="24786" y="235608"/>
                </a:lnTo>
                <a:lnTo>
                  <a:pt x="43136" y="195558"/>
                </a:lnTo>
                <a:lnTo>
                  <a:pt x="65950" y="158240"/>
                </a:lnTo>
                <a:lnTo>
                  <a:pt x="92880" y="124005"/>
                </a:lnTo>
                <a:lnTo>
                  <a:pt x="123577" y="93202"/>
                </a:lnTo>
                <a:lnTo>
                  <a:pt x="157694" y="66179"/>
                </a:lnTo>
                <a:lnTo>
                  <a:pt x="194883" y="43286"/>
                </a:lnTo>
                <a:lnTo>
                  <a:pt x="234794" y="24872"/>
                </a:lnTo>
                <a:lnTo>
                  <a:pt x="277081" y="11287"/>
                </a:lnTo>
                <a:lnTo>
                  <a:pt x="321395" y="2880"/>
                </a:lnTo>
                <a:lnTo>
                  <a:pt x="367388" y="0"/>
                </a:lnTo>
                <a:lnTo>
                  <a:pt x="6254700" y="0"/>
                </a:lnTo>
                <a:lnTo>
                  <a:pt x="6300693" y="2880"/>
                </a:lnTo>
                <a:lnTo>
                  <a:pt x="6345007" y="11287"/>
                </a:lnTo>
                <a:lnTo>
                  <a:pt x="6387294" y="24872"/>
                </a:lnTo>
                <a:lnTo>
                  <a:pt x="6427206" y="43286"/>
                </a:lnTo>
                <a:lnTo>
                  <a:pt x="6464394" y="66179"/>
                </a:lnTo>
                <a:lnTo>
                  <a:pt x="6498511" y="93202"/>
                </a:lnTo>
                <a:lnTo>
                  <a:pt x="6529208" y="124005"/>
                </a:lnTo>
                <a:lnTo>
                  <a:pt x="6556138" y="158240"/>
                </a:lnTo>
                <a:lnTo>
                  <a:pt x="6578952" y="195558"/>
                </a:lnTo>
                <a:lnTo>
                  <a:pt x="6597302" y="235608"/>
                </a:lnTo>
                <a:lnTo>
                  <a:pt x="6610840" y="278041"/>
                </a:lnTo>
                <a:lnTo>
                  <a:pt x="6619218" y="322509"/>
                </a:lnTo>
                <a:lnTo>
                  <a:pt x="6622089" y="368661"/>
                </a:lnTo>
                <a:lnTo>
                  <a:pt x="6622089" y="3492388"/>
                </a:lnTo>
                <a:lnTo>
                  <a:pt x="6619218" y="3538540"/>
                </a:lnTo>
                <a:lnTo>
                  <a:pt x="6610840" y="3583008"/>
                </a:lnTo>
                <a:lnTo>
                  <a:pt x="6597302" y="3625441"/>
                </a:lnTo>
                <a:lnTo>
                  <a:pt x="6578952" y="3665491"/>
                </a:lnTo>
                <a:lnTo>
                  <a:pt x="6556138" y="3702809"/>
                </a:lnTo>
                <a:lnTo>
                  <a:pt x="6529208" y="3737044"/>
                </a:lnTo>
                <a:lnTo>
                  <a:pt x="6498511" y="3767847"/>
                </a:lnTo>
                <a:lnTo>
                  <a:pt x="6464394" y="3794870"/>
                </a:lnTo>
                <a:lnTo>
                  <a:pt x="6427206" y="3817763"/>
                </a:lnTo>
                <a:lnTo>
                  <a:pt x="6387294" y="3836177"/>
                </a:lnTo>
                <a:lnTo>
                  <a:pt x="6345007" y="3849762"/>
                </a:lnTo>
                <a:lnTo>
                  <a:pt x="6300693" y="3858170"/>
                </a:lnTo>
                <a:lnTo>
                  <a:pt x="6254700" y="3861050"/>
                </a:lnTo>
                <a:close/>
              </a:path>
            </a:pathLst>
          </a:custGeom>
          <a:solidFill>
            <a:schemeClr val="bg1">
              <a:alpha val="50000"/>
            </a:schemeClr>
          </a:solidFill>
          <a:ln>
            <a:solidFill>
              <a:srgbClr val="0CA373"/>
            </a:solidFill>
          </a:ln>
        </p:spPr>
        <p:style>
          <a:lnRef idx="0">
            <a:scrgbClr r="0" g="0" b="0"/>
          </a:lnRef>
          <a:fillRef idx="0">
            <a:scrgbClr r="0" g="0" b="0"/>
          </a:fillRef>
          <a:effectRef idx="0">
            <a:scrgbClr r="0" g="0" b="0"/>
          </a:effectRef>
          <a:fontRef idx="minor">
            <a:schemeClr val="lt1"/>
          </a:fontRef>
        </p:style>
        <p:txBody>
          <a:bodyPr wrap="square" lIns="0" tIns="0" rIns="0" bIns="0" rtlCol="0"/>
          <a:lstStyle/>
          <a:p>
            <a:endParaRPr/>
          </a:p>
        </p:txBody>
      </p:sp>
      <p:sp>
        <p:nvSpPr>
          <p:cNvPr id="4" name="object 5">
            <a:extLst>
              <a:ext uri="{FF2B5EF4-FFF2-40B4-BE49-F238E27FC236}">
                <a16:creationId xmlns:a16="http://schemas.microsoft.com/office/drawing/2014/main" id="{2F29875D-785F-4BA1-9954-A17D2F1C83EA}"/>
              </a:ext>
            </a:extLst>
          </p:cNvPr>
          <p:cNvSpPr/>
          <p:nvPr/>
        </p:nvSpPr>
        <p:spPr>
          <a:xfrm>
            <a:off x="2925131" y="1148640"/>
            <a:ext cx="329828" cy="296678"/>
          </a:xfrm>
          <a:custGeom>
            <a:avLst/>
            <a:gdLst/>
            <a:ahLst/>
            <a:cxnLst/>
            <a:rect l="l" t="t" r="r" b="b"/>
            <a:pathLst>
              <a:path w="581025" h="581025">
                <a:moveTo>
                  <a:pt x="581024" y="290512"/>
                </a:moveTo>
                <a:lnTo>
                  <a:pt x="577880" y="333139"/>
                </a:lnTo>
                <a:lnTo>
                  <a:pt x="568515" y="374843"/>
                </a:lnTo>
                <a:lnTo>
                  <a:pt x="553132" y="414722"/>
                </a:lnTo>
                <a:lnTo>
                  <a:pt x="532064" y="451912"/>
                </a:lnTo>
                <a:lnTo>
                  <a:pt x="505768" y="485608"/>
                </a:lnTo>
                <a:lnTo>
                  <a:pt x="474811" y="515081"/>
                </a:lnTo>
                <a:lnTo>
                  <a:pt x="439865" y="539693"/>
                </a:lnTo>
                <a:lnTo>
                  <a:pt x="401686" y="558911"/>
                </a:lnTo>
                <a:lnTo>
                  <a:pt x="361101" y="572318"/>
                </a:lnTo>
                <a:lnTo>
                  <a:pt x="318987" y="579626"/>
                </a:lnTo>
                <a:lnTo>
                  <a:pt x="290512" y="581024"/>
                </a:lnTo>
                <a:lnTo>
                  <a:pt x="283380" y="580937"/>
                </a:lnTo>
                <a:lnTo>
                  <a:pt x="240847" y="576748"/>
                </a:lnTo>
                <a:lnTo>
                  <a:pt x="199381" y="566361"/>
                </a:lnTo>
                <a:lnTo>
                  <a:pt x="159896" y="550006"/>
                </a:lnTo>
                <a:lnTo>
                  <a:pt x="123231" y="528029"/>
                </a:lnTo>
                <a:lnTo>
                  <a:pt x="90193" y="500916"/>
                </a:lnTo>
                <a:lnTo>
                  <a:pt x="61486" y="469243"/>
                </a:lnTo>
                <a:lnTo>
                  <a:pt x="37742" y="433707"/>
                </a:lnTo>
                <a:lnTo>
                  <a:pt x="19465" y="395064"/>
                </a:lnTo>
                <a:lnTo>
                  <a:pt x="7059" y="354166"/>
                </a:lnTo>
                <a:lnTo>
                  <a:pt x="786" y="311881"/>
                </a:lnTo>
                <a:lnTo>
                  <a:pt x="0" y="290512"/>
                </a:lnTo>
                <a:lnTo>
                  <a:pt x="87" y="283380"/>
                </a:lnTo>
                <a:lnTo>
                  <a:pt x="4276" y="240848"/>
                </a:lnTo>
                <a:lnTo>
                  <a:pt x="14663" y="199381"/>
                </a:lnTo>
                <a:lnTo>
                  <a:pt x="31018" y="159896"/>
                </a:lnTo>
                <a:lnTo>
                  <a:pt x="52995" y="123231"/>
                </a:lnTo>
                <a:lnTo>
                  <a:pt x="80108" y="90193"/>
                </a:lnTo>
                <a:lnTo>
                  <a:pt x="111781" y="61486"/>
                </a:lnTo>
                <a:lnTo>
                  <a:pt x="147317" y="37742"/>
                </a:lnTo>
                <a:lnTo>
                  <a:pt x="185960" y="19465"/>
                </a:lnTo>
                <a:lnTo>
                  <a:pt x="226858" y="7059"/>
                </a:lnTo>
                <a:lnTo>
                  <a:pt x="269143" y="786"/>
                </a:lnTo>
                <a:lnTo>
                  <a:pt x="290512" y="0"/>
                </a:lnTo>
                <a:lnTo>
                  <a:pt x="297644" y="87"/>
                </a:lnTo>
                <a:lnTo>
                  <a:pt x="340176" y="4276"/>
                </a:lnTo>
                <a:lnTo>
                  <a:pt x="381642" y="14663"/>
                </a:lnTo>
                <a:lnTo>
                  <a:pt x="421128" y="31018"/>
                </a:lnTo>
                <a:lnTo>
                  <a:pt x="457793" y="52995"/>
                </a:lnTo>
                <a:lnTo>
                  <a:pt x="490831" y="80108"/>
                </a:lnTo>
                <a:lnTo>
                  <a:pt x="519538" y="111781"/>
                </a:lnTo>
                <a:lnTo>
                  <a:pt x="543282" y="147317"/>
                </a:lnTo>
                <a:lnTo>
                  <a:pt x="561559" y="185960"/>
                </a:lnTo>
                <a:lnTo>
                  <a:pt x="573965" y="226858"/>
                </a:lnTo>
                <a:lnTo>
                  <a:pt x="580238" y="269143"/>
                </a:lnTo>
                <a:lnTo>
                  <a:pt x="581024" y="290512"/>
                </a:lnTo>
                <a:close/>
              </a:path>
            </a:pathLst>
          </a:custGeom>
          <a:solidFill>
            <a:srgbClr val="0CA373"/>
          </a:solidFill>
        </p:spPr>
        <p:txBody>
          <a:bodyPr wrap="square" lIns="0" tIns="0" rIns="0" bIns="0" rtlCol="0"/>
          <a:lstStyle/>
          <a:p>
            <a:endParaRPr/>
          </a:p>
        </p:txBody>
      </p:sp>
      <p:sp>
        <p:nvSpPr>
          <p:cNvPr id="9" name="object 16"/>
          <p:cNvSpPr txBox="1">
            <a:spLocks/>
          </p:cNvSpPr>
          <p:nvPr/>
        </p:nvSpPr>
        <p:spPr>
          <a:xfrm>
            <a:off x="2055137" y="152554"/>
            <a:ext cx="9868277" cy="689932"/>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gn="ctr">
              <a:lnSpc>
                <a:spcPct val="100000"/>
              </a:lnSpc>
              <a:spcBef>
                <a:spcPts val="100"/>
              </a:spcBef>
            </a:pPr>
            <a:r>
              <a:rPr lang="pl-PL" b="1" spc="-150" dirty="0"/>
              <a:t>BLOK</a:t>
            </a:r>
            <a:r>
              <a:rPr lang="es-ES" b="1" spc="-150" dirty="0"/>
              <a:t> 2: </a:t>
            </a:r>
            <a:r>
              <a:rPr lang="pl-PL" b="1" spc="-150" dirty="0"/>
              <a:t>Cyfrowi nomadowie [”</a:t>
            </a:r>
            <a:r>
              <a:rPr lang="es-ES" b="1" spc="-150" dirty="0"/>
              <a:t>Digital nomads</a:t>
            </a:r>
            <a:r>
              <a:rPr lang="pl-PL" b="1" spc="-150" dirty="0"/>
              <a:t>”]</a:t>
            </a:r>
            <a:r>
              <a:rPr lang="es-ES" b="1" spc="-150" dirty="0"/>
              <a:t> </a:t>
            </a:r>
          </a:p>
        </p:txBody>
      </p:sp>
      <p:sp>
        <p:nvSpPr>
          <p:cNvPr id="10" name="object 17"/>
          <p:cNvSpPr txBox="1"/>
          <p:nvPr/>
        </p:nvSpPr>
        <p:spPr>
          <a:xfrm>
            <a:off x="3340767" y="957387"/>
            <a:ext cx="6396086" cy="352661"/>
          </a:xfrm>
          <a:prstGeom prst="rect">
            <a:avLst/>
          </a:prstGeom>
        </p:spPr>
        <p:txBody>
          <a:bodyPr vert="horz" wrap="square" lIns="0" tIns="13970" rIns="0" bIns="0" rtlCol="0">
            <a:spAutoFit/>
          </a:bodyPr>
          <a:lstStyle/>
          <a:p>
            <a:pPr marL="12700" lvl="0" algn="ctr">
              <a:spcBef>
                <a:spcPts val="110"/>
              </a:spcBef>
              <a:tabLst>
                <a:tab pos="1217930" algn="l"/>
                <a:tab pos="1939289" algn="l"/>
                <a:tab pos="2928620" algn="l"/>
                <a:tab pos="3457575" algn="l"/>
                <a:tab pos="4396105" algn="l"/>
                <a:tab pos="5962650" algn="l"/>
              </a:tabLst>
              <a:defRPr/>
            </a:pPr>
            <a:r>
              <a:rPr kumimoji="0" lang="es-ES" sz="2200" b="0" i="0" u="none" strike="noStrike" kern="1200" cap="none" spc="-150" normalizeH="0" baseline="0" noProof="0" dirty="0">
                <a:ln>
                  <a:noFill/>
                </a:ln>
                <a:effectLst/>
                <a:uLnTx/>
                <a:uFillTx/>
                <a:latin typeface="+mj-lt"/>
                <a:ea typeface="+mn-ea"/>
                <a:cs typeface="Tahoma"/>
              </a:rPr>
              <a:t> </a:t>
            </a:r>
            <a:r>
              <a:rPr lang="pl-PL" sz="2200" spc="50" dirty="0">
                <a:cs typeface="Tahoma"/>
              </a:rPr>
              <a:t>Część </a:t>
            </a:r>
            <a:r>
              <a:rPr kumimoji="0" lang="es-ES" sz="2200" b="0" i="0" u="none" strike="noStrike" kern="1200" cap="none" spc="-150" normalizeH="0" baseline="0" noProof="0" dirty="0">
                <a:ln>
                  <a:noFill/>
                </a:ln>
                <a:effectLst/>
                <a:uLnTx/>
                <a:uFillTx/>
                <a:latin typeface="+mj-lt"/>
                <a:ea typeface="+mn-ea"/>
                <a:cs typeface="Tahoma"/>
              </a:rPr>
              <a:t>2.2.: </a:t>
            </a:r>
            <a:r>
              <a:rPr kumimoji="0" lang="pl-PL" sz="2200" b="0" i="0" u="none" strike="noStrike" kern="1200" cap="none" spc="-150" normalizeH="0" baseline="0" noProof="0" dirty="0">
                <a:ln>
                  <a:noFill/>
                </a:ln>
                <a:effectLst/>
                <a:uLnTx/>
                <a:uFillTx/>
                <a:latin typeface="+mj-lt"/>
                <a:ea typeface="+mn-ea"/>
                <a:cs typeface="Tahoma"/>
              </a:rPr>
              <a:t>Cyfrowi nomadowie</a:t>
            </a:r>
            <a:r>
              <a:rPr kumimoji="0" lang="es-ES" sz="2200" b="0" i="0" u="none" strike="noStrike" kern="1200" cap="none" spc="-150" normalizeH="0" baseline="0" noProof="0" dirty="0">
                <a:ln>
                  <a:noFill/>
                </a:ln>
                <a:effectLst/>
                <a:uLnTx/>
                <a:uFillTx/>
                <a:latin typeface="+mj-lt"/>
                <a:ea typeface="+mn-ea"/>
                <a:cs typeface="Tahoma"/>
              </a:rPr>
              <a:t> -  </a:t>
            </a:r>
            <a:r>
              <a:rPr lang="pl-PL" sz="2200" spc="-150" dirty="0">
                <a:latin typeface="+mj-lt"/>
                <a:cs typeface="Tahoma"/>
              </a:rPr>
              <a:t>Zalety i wady </a:t>
            </a:r>
            <a:endParaRPr kumimoji="0" sz="2200" b="0" i="0" u="none" strike="noStrike" kern="1200" cap="none" spc="-150" normalizeH="0" baseline="0" noProof="0" dirty="0">
              <a:ln>
                <a:noFill/>
              </a:ln>
              <a:effectLst/>
              <a:uLnTx/>
              <a:uFillTx/>
              <a:latin typeface="+mj-lt"/>
              <a:ea typeface="+mn-ea"/>
              <a:cs typeface="Tahoma"/>
            </a:endParaRPr>
          </a:p>
        </p:txBody>
      </p:sp>
      <p:sp>
        <p:nvSpPr>
          <p:cNvPr id="11" name="Rectángulo 10"/>
          <p:cNvSpPr/>
          <p:nvPr/>
        </p:nvSpPr>
        <p:spPr>
          <a:xfrm>
            <a:off x="688802" y="1593656"/>
            <a:ext cx="4954761" cy="3139321"/>
          </a:xfrm>
          <a:prstGeom prst="rect">
            <a:avLst/>
          </a:prstGeom>
        </p:spPr>
        <p:txBody>
          <a:bodyPr wrap="square">
            <a:spAutoFit/>
          </a:bodyPr>
          <a:lstStyle/>
          <a:p>
            <a:pPr>
              <a:defRPr/>
            </a:pPr>
            <a:r>
              <a:rPr lang="pl-PL" altLang="es-ES" b="1" dirty="0">
                <a:latin typeface="Calibri" panose="020F0502020204030204" pitchFamily="34" charset="0"/>
                <a:cs typeface="Calibri" panose="020F0502020204030204" pitchFamily="34" charset="0"/>
              </a:rPr>
              <a:t>Zalety</a:t>
            </a:r>
            <a:endParaRPr lang="en-GB" altLang="es-ES" b="1" dirty="0">
              <a:latin typeface="Calibri" panose="020F0502020204030204" pitchFamily="34" charset="0"/>
              <a:cs typeface="Calibri" panose="020F0502020204030204" pitchFamily="34" charset="0"/>
            </a:endParaRPr>
          </a:p>
          <a:p>
            <a:pPr>
              <a:defRPr/>
            </a:pPr>
            <a:endParaRPr lang="en-GB" altLang="es-ES" b="1"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defRPr/>
            </a:pPr>
            <a:r>
              <a:rPr lang="pl-PL" altLang="es-ES" dirty="0">
                <a:latin typeface="Calibri" panose="020F0502020204030204" pitchFamily="34" charset="0"/>
                <a:cs typeface="Calibri" panose="020F0502020204030204" pitchFamily="34" charset="0"/>
              </a:rPr>
              <a:t>Wolność od tradycyjnej scenerii biurowej</a:t>
            </a:r>
          </a:p>
          <a:p>
            <a:pPr marL="285750" indent="-285750">
              <a:buFont typeface="Arial" panose="020B0604020202020204" pitchFamily="34" charset="0"/>
              <a:buChar char="•"/>
              <a:defRPr/>
            </a:pPr>
            <a:endParaRPr lang="pl-PL" altLang="es-ES"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defRPr/>
            </a:pPr>
            <a:r>
              <a:rPr lang="pl-PL" altLang="es-ES" dirty="0">
                <a:latin typeface="Calibri" panose="020F0502020204030204" pitchFamily="34" charset="0"/>
                <a:cs typeface="Calibri" panose="020F0502020204030204" pitchFamily="34" charset="0"/>
              </a:rPr>
              <a:t>Możliwość podróżowania i poznawania nowych kultur</a:t>
            </a:r>
          </a:p>
          <a:p>
            <a:pPr marL="285750" indent="-285750">
              <a:buFont typeface="Arial" panose="020B0604020202020204" pitchFamily="34" charset="0"/>
              <a:buChar char="•"/>
              <a:defRPr/>
            </a:pPr>
            <a:endParaRPr lang="pl-PL" altLang="es-ES"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defRPr/>
            </a:pPr>
            <a:r>
              <a:rPr lang="pl-PL" altLang="es-ES" dirty="0">
                <a:latin typeface="Calibri" panose="020F0502020204030204" pitchFamily="34" charset="0"/>
                <a:cs typeface="Calibri" panose="020F0502020204030204" pitchFamily="34" charset="0"/>
              </a:rPr>
              <a:t>Czas na zajmowanie się swoim hobby na świeżym powietrzu</a:t>
            </a:r>
          </a:p>
          <a:p>
            <a:pPr marL="285750" indent="-285750">
              <a:buFont typeface="Arial" panose="020B0604020202020204" pitchFamily="34" charset="0"/>
              <a:buChar char="•"/>
              <a:defRPr/>
            </a:pPr>
            <a:endParaRPr lang="pl-PL" altLang="es-ES"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defRPr/>
            </a:pPr>
            <a:r>
              <a:rPr lang="pl-PL" altLang="es-ES" dirty="0">
                <a:latin typeface="Calibri" panose="020F0502020204030204" pitchFamily="34" charset="0"/>
                <a:cs typeface="Calibri" panose="020F0502020204030204" pitchFamily="34" charset="0"/>
              </a:rPr>
              <a:t>Większa kontrola nad swoim czasem osobistym</a:t>
            </a:r>
            <a:endParaRPr lang="en-GB" altLang="es-ES" dirty="0">
              <a:latin typeface="Calibri" panose="020F0502020204030204" pitchFamily="34" charset="0"/>
              <a:cs typeface="Calibri" panose="020F0502020204030204" pitchFamily="34" charset="0"/>
            </a:endParaRPr>
          </a:p>
        </p:txBody>
      </p:sp>
      <p:sp>
        <p:nvSpPr>
          <p:cNvPr id="15" name="object 3">
            <a:extLst>
              <a:ext uri="{FF2B5EF4-FFF2-40B4-BE49-F238E27FC236}">
                <a16:creationId xmlns:a16="http://schemas.microsoft.com/office/drawing/2014/main" id="{54764D2A-4677-FEF0-1748-FD3CD0FBBCB1}"/>
              </a:ext>
            </a:extLst>
          </p:cNvPr>
          <p:cNvSpPr/>
          <p:nvPr/>
        </p:nvSpPr>
        <p:spPr>
          <a:xfrm>
            <a:off x="6272184" y="1346366"/>
            <a:ext cx="5381311" cy="4556581"/>
          </a:xfrm>
          <a:custGeom>
            <a:avLst/>
            <a:gdLst/>
            <a:ahLst/>
            <a:cxnLst/>
            <a:rect l="l" t="t" r="r" b="b"/>
            <a:pathLst>
              <a:path w="6622415" h="3861434">
                <a:moveTo>
                  <a:pt x="6254700" y="3861050"/>
                </a:moveTo>
                <a:lnTo>
                  <a:pt x="367388" y="3861050"/>
                </a:lnTo>
                <a:lnTo>
                  <a:pt x="321395" y="3858170"/>
                </a:lnTo>
                <a:lnTo>
                  <a:pt x="277081" y="3849762"/>
                </a:lnTo>
                <a:lnTo>
                  <a:pt x="234794" y="3836177"/>
                </a:lnTo>
                <a:lnTo>
                  <a:pt x="194883" y="3817763"/>
                </a:lnTo>
                <a:lnTo>
                  <a:pt x="157694" y="3794870"/>
                </a:lnTo>
                <a:lnTo>
                  <a:pt x="123577" y="3767847"/>
                </a:lnTo>
                <a:lnTo>
                  <a:pt x="92880" y="3737044"/>
                </a:lnTo>
                <a:lnTo>
                  <a:pt x="65950" y="3702809"/>
                </a:lnTo>
                <a:lnTo>
                  <a:pt x="43136" y="3665491"/>
                </a:lnTo>
                <a:lnTo>
                  <a:pt x="24786" y="3625441"/>
                </a:lnTo>
                <a:lnTo>
                  <a:pt x="11248" y="3583008"/>
                </a:lnTo>
                <a:lnTo>
                  <a:pt x="2870" y="3538540"/>
                </a:lnTo>
                <a:lnTo>
                  <a:pt x="0" y="3492388"/>
                </a:lnTo>
                <a:lnTo>
                  <a:pt x="0" y="368661"/>
                </a:lnTo>
                <a:lnTo>
                  <a:pt x="2870" y="322509"/>
                </a:lnTo>
                <a:lnTo>
                  <a:pt x="11248" y="278041"/>
                </a:lnTo>
                <a:lnTo>
                  <a:pt x="24786" y="235608"/>
                </a:lnTo>
                <a:lnTo>
                  <a:pt x="43136" y="195558"/>
                </a:lnTo>
                <a:lnTo>
                  <a:pt x="65950" y="158240"/>
                </a:lnTo>
                <a:lnTo>
                  <a:pt x="92880" y="124005"/>
                </a:lnTo>
                <a:lnTo>
                  <a:pt x="123577" y="93202"/>
                </a:lnTo>
                <a:lnTo>
                  <a:pt x="157694" y="66179"/>
                </a:lnTo>
                <a:lnTo>
                  <a:pt x="194883" y="43286"/>
                </a:lnTo>
                <a:lnTo>
                  <a:pt x="234794" y="24872"/>
                </a:lnTo>
                <a:lnTo>
                  <a:pt x="277081" y="11287"/>
                </a:lnTo>
                <a:lnTo>
                  <a:pt x="321395" y="2880"/>
                </a:lnTo>
                <a:lnTo>
                  <a:pt x="367388" y="0"/>
                </a:lnTo>
                <a:lnTo>
                  <a:pt x="6254700" y="0"/>
                </a:lnTo>
                <a:lnTo>
                  <a:pt x="6300693" y="2880"/>
                </a:lnTo>
                <a:lnTo>
                  <a:pt x="6345007" y="11287"/>
                </a:lnTo>
                <a:lnTo>
                  <a:pt x="6387294" y="24872"/>
                </a:lnTo>
                <a:lnTo>
                  <a:pt x="6427206" y="43286"/>
                </a:lnTo>
                <a:lnTo>
                  <a:pt x="6464394" y="66179"/>
                </a:lnTo>
                <a:lnTo>
                  <a:pt x="6498511" y="93202"/>
                </a:lnTo>
                <a:lnTo>
                  <a:pt x="6529208" y="124005"/>
                </a:lnTo>
                <a:lnTo>
                  <a:pt x="6556138" y="158240"/>
                </a:lnTo>
                <a:lnTo>
                  <a:pt x="6578952" y="195558"/>
                </a:lnTo>
                <a:lnTo>
                  <a:pt x="6597302" y="235608"/>
                </a:lnTo>
                <a:lnTo>
                  <a:pt x="6610840" y="278041"/>
                </a:lnTo>
                <a:lnTo>
                  <a:pt x="6619218" y="322509"/>
                </a:lnTo>
                <a:lnTo>
                  <a:pt x="6622089" y="368661"/>
                </a:lnTo>
                <a:lnTo>
                  <a:pt x="6622089" y="3492388"/>
                </a:lnTo>
                <a:lnTo>
                  <a:pt x="6619218" y="3538540"/>
                </a:lnTo>
                <a:lnTo>
                  <a:pt x="6610840" y="3583008"/>
                </a:lnTo>
                <a:lnTo>
                  <a:pt x="6597302" y="3625441"/>
                </a:lnTo>
                <a:lnTo>
                  <a:pt x="6578952" y="3665491"/>
                </a:lnTo>
                <a:lnTo>
                  <a:pt x="6556138" y="3702809"/>
                </a:lnTo>
                <a:lnTo>
                  <a:pt x="6529208" y="3737044"/>
                </a:lnTo>
                <a:lnTo>
                  <a:pt x="6498511" y="3767847"/>
                </a:lnTo>
                <a:lnTo>
                  <a:pt x="6464394" y="3794870"/>
                </a:lnTo>
                <a:lnTo>
                  <a:pt x="6427206" y="3817763"/>
                </a:lnTo>
                <a:lnTo>
                  <a:pt x="6387294" y="3836177"/>
                </a:lnTo>
                <a:lnTo>
                  <a:pt x="6345007" y="3849762"/>
                </a:lnTo>
                <a:lnTo>
                  <a:pt x="6300693" y="3858170"/>
                </a:lnTo>
                <a:lnTo>
                  <a:pt x="6254700" y="3861050"/>
                </a:lnTo>
                <a:close/>
              </a:path>
            </a:pathLst>
          </a:custGeom>
          <a:solidFill>
            <a:schemeClr val="bg1">
              <a:alpha val="50000"/>
            </a:schemeClr>
          </a:solidFill>
          <a:ln>
            <a:solidFill>
              <a:srgbClr val="0CA373"/>
            </a:solidFill>
          </a:ln>
        </p:spPr>
        <p:style>
          <a:lnRef idx="0">
            <a:scrgbClr r="0" g="0" b="0"/>
          </a:lnRef>
          <a:fillRef idx="0">
            <a:scrgbClr r="0" g="0" b="0"/>
          </a:fillRef>
          <a:effectRef idx="0">
            <a:scrgbClr r="0" g="0" b="0"/>
          </a:effectRef>
          <a:fontRef idx="minor">
            <a:schemeClr val="lt1"/>
          </a:fontRef>
        </p:style>
        <p:txBody>
          <a:bodyPr wrap="square" lIns="0" tIns="0" rIns="0" bIns="0" rtlCol="0"/>
          <a:lstStyle/>
          <a:p>
            <a:endParaRPr/>
          </a:p>
        </p:txBody>
      </p:sp>
      <p:sp>
        <p:nvSpPr>
          <p:cNvPr id="16" name="object 3">
            <a:extLst>
              <a:ext uri="{FF2B5EF4-FFF2-40B4-BE49-F238E27FC236}">
                <a16:creationId xmlns:a16="http://schemas.microsoft.com/office/drawing/2014/main" id="{894710E8-5121-2BE8-DD24-AD29724DC141}"/>
              </a:ext>
            </a:extLst>
          </p:cNvPr>
          <p:cNvSpPr/>
          <p:nvPr/>
        </p:nvSpPr>
        <p:spPr>
          <a:xfrm>
            <a:off x="6485749" y="1494704"/>
            <a:ext cx="5583382" cy="4556581"/>
          </a:xfrm>
          <a:custGeom>
            <a:avLst/>
            <a:gdLst/>
            <a:ahLst/>
            <a:cxnLst/>
            <a:rect l="l" t="t" r="r" b="b"/>
            <a:pathLst>
              <a:path w="6622415" h="3861434">
                <a:moveTo>
                  <a:pt x="6254700" y="3861050"/>
                </a:moveTo>
                <a:lnTo>
                  <a:pt x="367388" y="3861050"/>
                </a:lnTo>
                <a:lnTo>
                  <a:pt x="321395" y="3858170"/>
                </a:lnTo>
                <a:lnTo>
                  <a:pt x="277081" y="3849762"/>
                </a:lnTo>
                <a:lnTo>
                  <a:pt x="234794" y="3836177"/>
                </a:lnTo>
                <a:lnTo>
                  <a:pt x="194883" y="3817763"/>
                </a:lnTo>
                <a:lnTo>
                  <a:pt x="157694" y="3794870"/>
                </a:lnTo>
                <a:lnTo>
                  <a:pt x="123577" y="3767847"/>
                </a:lnTo>
                <a:lnTo>
                  <a:pt x="92880" y="3737044"/>
                </a:lnTo>
                <a:lnTo>
                  <a:pt x="65950" y="3702809"/>
                </a:lnTo>
                <a:lnTo>
                  <a:pt x="43136" y="3665491"/>
                </a:lnTo>
                <a:lnTo>
                  <a:pt x="24786" y="3625441"/>
                </a:lnTo>
                <a:lnTo>
                  <a:pt x="11248" y="3583008"/>
                </a:lnTo>
                <a:lnTo>
                  <a:pt x="2870" y="3538540"/>
                </a:lnTo>
                <a:lnTo>
                  <a:pt x="0" y="3492388"/>
                </a:lnTo>
                <a:lnTo>
                  <a:pt x="0" y="368661"/>
                </a:lnTo>
                <a:lnTo>
                  <a:pt x="2870" y="322509"/>
                </a:lnTo>
                <a:lnTo>
                  <a:pt x="11248" y="278041"/>
                </a:lnTo>
                <a:lnTo>
                  <a:pt x="24786" y="235608"/>
                </a:lnTo>
                <a:lnTo>
                  <a:pt x="43136" y="195558"/>
                </a:lnTo>
                <a:lnTo>
                  <a:pt x="65950" y="158240"/>
                </a:lnTo>
                <a:lnTo>
                  <a:pt x="92880" y="124005"/>
                </a:lnTo>
                <a:lnTo>
                  <a:pt x="123577" y="93202"/>
                </a:lnTo>
                <a:lnTo>
                  <a:pt x="157694" y="66179"/>
                </a:lnTo>
                <a:lnTo>
                  <a:pt x="194883" y="43286"/>
                </a:lnTo>
                <a:lnTo>
                  <a:pt x="234794" y="24872"/>
                </a:lnTo>
                <a:lnTo>
                  <a:pt x="277081" y="11287"/>
                </a:lnTo>
                <a:lnTo>
                  <a:pt x="321395" y="2880"/>
                </a:lnTo>
                <a:lnTo>
                  <a:pt x="367388" y="0"/>
                </a:lnTo>
                <a:lnTo>
                  <a:pt x="6254700" y="0"/>
                </a:lnTo>
                <a:lnTo>
                  <a:pt x="6300693" y="2880"/>
                </a:lnTo>
                <a:lnTo>
                  <a:pt x="6345007" y="11287"/>
                </a:lnTo>
                <a:lnTo>
                  <a:pt x="6387294" y="24872"/>
                </a:lnTo>
                <a:lnTo>
                  <a:pt x="6427206" y="43286"/>
                </a:lnTo>
                <a:lnTo>
                  <a:pt x="6464394" y="66179"/>
                </a:lnTo>
                <a:lnTo>
                  <a:pt x="6498511" y="93202"/>
                </a:lnTo>
                <a:lnTo>
                  <a:pt x="6529208" y="124005"/>
                </a:lnTo>
                <a:lnTo>
                  <a:pt x="6556138" y="158240"/>
                </a:lnTo>
                <a:lnTo>
                  <a:pt x="6578952" y="195558"/>
                </a:lnTo>
                <a:lnTo>
                  <a:pt x="6597302" y="235608"/>
                </a:lnTo>
                <a:lnTo>
                  <a:pt x="6610840" y="278041"/>
                </a:lnTo>
                <a:lnTo>
                  <a:pt x="6619218" y="322509"/>
                </a:lnTo>
                <a:lnTo>
                  <a:pt x="6622089" y="368661"/>
                </a:lnTo>
                <a:lnTo>
                  <a:pt x="6622089" y="3492388"/>
                </a:lnTo>
                <a:lnTo>
                  <a:pt x="6619218" y="3538540"/>
                </a:lnTo>
                <a:lnTo>
                  <a:pt x="6610840" y="3583008"/>
                </a:lnTo>
                <a:lnTo>
                  <a:pt x="6597302" y="3625441"/>
                </a:lnTo>
                <a:lnTo>
                  <a:pt x="6578952" y="3665491"/>
                </a:lnTo>
                <a:lnTo>
                  <a:pt x="6556138" y="3702809"/>
                </a:lnTo>
                <a:lnTo>
                  <a:pt x="6529208" y="3737044"/>
                </a:lnTo>
                <a:lnTo>
                  <a:pt x="6498511" y="3767847"/>
                </a:lnTo>
                <a:lnTo>
                  <a:pt x="6464394" y="3794870"/>
                </a:lnTo>
                <a:lnTo>
                  <a:pt x="6427206" y="3817763"/>
                </a:lnTo>
                <a:lnTo>
                  <a:pt x="6387294" y="3836177"/>
                </a:lnTo>
                <a:lnTo>
                  <a:pt x="6345007" y="3849762"/>
                </a:lnTo>
                <a:lnTo>
                  <a:pt x="6300693" y="3858170"/>
                </a:lnTo>
                <a:lnTo>
                  <a:pt x="6254700" y="3861050"/>
                </a:lnTo>
                <a:close/>
              </a:path>
            </a:pathLst>
          </a:custGeom>
          <a:solidFill>
            <a:schemeClr val="bg1">
              <a:alpha val="50000"/>
            </a:schemeClr>
          </a:solidFill>
          <a:ln>
            <a:solidFill>
              <a:srgbClr val="0CA373"/>
            </a:solidFill>
          </a:ln>
        </p:spPr>
        <p:style>
          <a:lnRef idx="0">
            <a:scrgbClr r="0" g="0" b="0"/>
          </a:lnRef>
          <a:fillRef idx="0">
            <a:scrgbClr r="0" g="0" b="0"/>
          </a:fillRef>
          <a:effectRef idx="0">
            <a:scrgbClr r="0" g="0" b="0"/>
          </a:effectRef>
          <a:fontRef idx="minor">
            <a:schemeClr val="lt1"/>
          </a:fontRef>
        </p:style>
        <p:txBody>
          <a:bodyPr wrap="square" lIns="0" tIns="0" rIns="0" bIns="0" rtlCol="0"/>
          <a:lstStyle/>
          <a:p>
            <a:endParaRPr/>
          </a:p>
        </p:txBody>
      </p:sp>
      <p:sp>
        <p:nvSpPr>
          <p:cNvPr id="17" name="Rectángulo 10">
            <a:extLst>
              <a:ext uri="{FF2B5EF4-FFF2-40B4-BE49-F238E27FC236}">
                <a16:creationId xmlns:a16="http://schemas.microsoft.com/office/drawing/2014/main" id="{4721CDA0-B7A7-F910-FBA9-9D36C7B17601}"/>
              </a:ext>
            </a:extLst>
          </p:cNvPr>
          <p:cNvSpPr/>
          <p:nvPr/>
        </p:nvSpPr>
        <p:spPr>
          <a:xfrm>
            <a:off x="6509533" y="1595991"/>
            <a:ext cx="5017449" cy="3908762"/>
          </a:xfrm>
          <a:prstGeom prst="rect">
            <a:avLst/>
          </a:prstGeom>
        </p:spPr>
        <p:txBody>
          <a:bodyPr wrap="square">
            <a:spAutoFit/>
          </a:bodyPr>
          <a:lstStyle/>
          <a:p>
            <a:pPr>
              <a:defRPr/>
            </a:pPr>
            <a:r>
              <a:rPr lang="pl-PL" altLang="es-ES" b="1" dirty="0">
                <a:latin typeface="Calibri" panose="020F0502020204030204" pitchFamily="34" charset="0"/>
                <a:cs typeface="Calibri" panose="020F0502020204030204" pitchFamily="34" charset="0"/>
              </a:rPr>
              <a:t>Wady</a:t>
            </a:r>
            <a:endParaRPr lang="en-GB" altLang="es-ES" b="1" dirty="0">
              <a:latin typeface="Calibri" panose="020F0502020204030204" pitchFamily="34" charset="0"/>
              <a:cs typeface="Calibri" panose="020F0502020204030204" pitchFamily="34" charset="0"/>
            </a:endParaRPr>
          </a:p>
          <a:p>
            <a:pPr>
              <a:defRPr/>
            </a:pPr>
            <a:endParaRPr lang="pl-PL" altLang="es-ES"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defRPr/>
            </a:pPr>
            <a:r>
              <a:rPr lang="pl-PL" altLang="es-ES" dirty="0">
                <a:latin typeface="Calibri" panose="020F0502020204030204" pitchFamily="34" charset="0"/>
                <a:cs typeface="Calibri" panose="020F0502020204030204" pitchFamily="34" charset="0"/>
              </a:rPr>
              <a:t>Regularne podróżowanie może być kosztowne</a:t>
            </a:r>
          </a:p>
          <a:p>
            <a:pPr marL="285750" indent="-285750">
              <a:buFont typeface="Arial" panose="020B0604020202020204" pitchFamily="34" charset="0"/>
              <a:buChar char="•"/>
              <a:defRPr/>
            </a:pPr>
            <a:endParaRPr lang="pl-PL" altLang="es-ES"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defRPr/>
            </a:pPr>
            <a:r>
              <a:rPr lang="pl-PL" altLang="es-ES" dirty="0">
                <a:latin typeface="Calibri" panose="020F0502020204030204" pitchFamily="34" charset="0"/>
                <a:cs typeface="Calibri" panose="020F0502020204030204" pitchFamily="34" charset="0"/>
              </a:rPr>
              <a:t>Może pojawić się konieczność pracy dla klientów z różnych stref czasowych</a:t>
            </a:r>
          </a:p>
          <a:p>
            <a:pPr marL="285750" indent="-285750">
              <a:buFont typeface="Arial" panose="020B0604020202020204" pitchFamily="34" charset="0"/>
              <a:buChar char="•"/>
              <a:defRPr/>
            </a:pPr>
            <a:endParaRPr lang="pl-PL" altLang="es-ES"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defRPr/>
            </a:pPr>
            <a:r>
              <a:rPr lang="pl-PL" altLang="es-ES" dirty="0">
                <a:latin typeface="Calibri" panose="020F0502020204030204" pitchFamily="34" charset="0"/>
                <a:cs typeface="Calibri" panose="020F0502020204030204" pitchFamily="34" charset="0"/>
              </a:rPr>
              <a:t>Samotność lub izolacja od rodziny i przyjaciół</a:t>
            </a:r>
          </a:p>
          <a:p>
            <a:pPr marL="285750" indent="-285750">
              <a:buFont typeface="Arial" panose="020B0604020202020204" pitchFamily="34" charset="0"/>
              <a:buChar char="•"/>
              <a:defRPr/>
            </a:pPr>
            <a:endParaRPr lang="pl-PL" altLang="es-ES"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defRPr/>
            </a:pPr>
            <a:r>
              <a:rPr lang="pl-PL" altLang="es-ES" dirty="0">
                <a:latin typeface="Calibri" panose="020F0502020204030204" pitchFamily="34" charset="0"/>
                <a:cs typeface="Calibri" panose="020F0502020204030204" pitchFamily="34" charset="0"/>
              </a:rPr>
              <a:t>Cyfrowy nomada musi być bardzo zorganizowany, aby w praktyce osiągnąć równowagę między pracą a życiem prywatnym</a:t>
            </a:r>
            <a:endParaRPr lang="en-US" altLang="es-ES" dirty="0">
              <a:latin typeface="Calibri" panose="020F0502020204030204" pitchFamily="34" charset="0"/>
              <a:cs typeface="Calibri" panose="020F0502020204030204" pitchFamily="34" charset="0"/>
            </a:endParaRPr>
          </a:p>
          <a:p>
            <a:pPr>
              <a:defRPr/>
            </a:pPr>
            <a:endParaRPr lang="en-US" altLang="es-ES" dirty="0">
              <a:latin typeface="Calibri" panose="020F0502020204030204" pitchFamily="34" charset="0"/>
              <a:cs typeface="Calibri" panose="020F0502020204030204" pitchFamily="34" charset="0"/>
            </a:endParaRPr>
          </a:p>
          <a:p>
            <a:pPr>
              <a:defRPr/>
            </a:pPr>
            <a:r>
              <a:rPr lang="en-US" altLang="es-ES" sz="1400" dirty="0">
                <a:latin typeface="Calibri" panose="020F0502020204030204" pitchFamily="34" charset="0"/>
                <a:cs typeface="Calibri" panose="020F0502020204030204" pitchFamily="34" charset="0"/>
              </a:rPr>
              <a:t>https://www.investopedia.com/terms/d/digital-nomad.asp.</a:t>
            </a:r>
            <a:endParaRPr lang="en-GB" altLang="es-ES" sz="1400" dirty="0">
              <a:latin typeface="Calibri" panose="020F0502020204030204" pitchFamily="34" charset="0"/>
              <a:cs typeface="Calibri" panose="020F0502020204030204" pitchFamily="34" charset="0"/>
            </a:endParaRPr>
          </a:p>
        </p:txBody>
      </p:sp>
      <p:sp>
        <p:nvSpPr>
          <p:cNvPr id="18" name="object 5">
            <a:extLst>
              <a:ext uri="{FF2B5EF4-FFF2-40B4-BE49-F238E27FC236}">
                <a16:creationId xmlns:a16="http://schemas.microsoft.com/office/drawing/2014/main" id="{4FB93349-7FE4-0162-2605-C20C0FC5B144}"/>
              </a:ext>
            </a:extLst>
          </p:cNvPr>
          <p:cNvSpPr/>
          <p:nvPr/>
        </p:nvSpPr>
        <p:spPr>
          <a:xfrm>
            <a:off x="8937041" y="1091336"/>
            <a:ext cx="329828" cy="296678"/>
          </a:xfrm>
          <a:custGeom>
            <a:avLst/>
            <a:gdLst/>
            <a:ahLst/>
            <a:cxnLst/>
            <a:rect l="l" t="t" r="r" b="b"/>
            <a:pathLst>
              <a:path w="581025" h="581025">
                <a:moveTo>
                  <a:pt x="581024" y="290512"/>
                </a:moveTo>
                <a:lnTo>
                  <a:pt x="577880" y="333139"/>
                </a:lnTo>
                <a:lnTo>
                  <a:pt x="568515" y="374843"/>
                </a:lnTo>
                <a:lnTo>
                  <a:pt x="553132" y="414722"/>
                </a:lnTo>
                <a:lnTo>
                  <a:pt x="532064" y="451912"/>
                </a:lnTo>
                <a:lnTo>
                  <a:pt x="505768" y="485608"/>
                </a:lnTo>
                <a:lnTo>
                  <a:pt x="474811" y="515081"/>
                </a:lnTo>
                <a:lnTo>
                  <a:pt x="439865" y="539693"/>
                </a:lnTo>
                <a:lnTo>
                  <a:pt x="401686" y="558911"/>
                </a:lnTo>
                <a:lnTo>
                  <a:pt x="361101" y="572318"/>
                </a:lnTo>
                <a:lnTo>
                  <a:pt x="318987" y="579626"/>
                </a:lnTo>
                <a:lnTo>
                  <a:pt x="290512" y="581024"/>
                </a:lnTo>
                <a:lnTo>
                  <a:pt x="283380" y="580937"/>
                </a:lnTo>
                <a:lnTo>
                  <a:pt x="240847" y="576748"/>
                </a:lnTo>
                <a:lnTo>
                  <a:pt x="199381" y="566361"/>
                </a:lnTo>
                <a:lnTo>
                  <a:pt x="159896" y="550006"/>
                </a:lnTo>
                <a:lnTo>
                  <a:pt x="123231" y="528029"/>
                </a:lnTo>
                <a:lnTo>
                  <a:pt x="90193" y="500916"/>
                </a:lnTo>
                <a:lnTo>
                  <a:pt x="61486" y="469243"/>
                </a:lnTo>
                <a:lnTo>
                  <a:pt x="37742" y="433707"/>
                </a:lnTo>
                <a:lnTo>
                  <a:pt x="19465" y="395064"/>
                </a:lnTo>
                <a:lnTo>
                  <a:pt x="7059" y="354166"/>
                </a:lnTo>
                <a:lnTo>
                  <a:pt x="786" y="311881"/>
                </a:lnTo>
                <a:lnTo>
                  <a:pt x="0" y="290512"/>
                </a:lnTo>
                <a:lnTo>
                  <a:pt x="87" y="283380"/>
                </a:lnTo>
                <a:lnTo>
                  <a:pt x="4276" y="240848"/>
                </a:lnTo>
                <a:lnTo>
                  <a:pt x="14663" y="199381"/>
                </a:lnTo>
                <a:lnTo>
                  <a:pt x="31018" y="159896"/>
                </a:lnTo>
                <a:lnTo>
                  <a:pt x="52995" y="123231"/>
                </a:lnTo>
                <a:lnTo>
                  <a:pt x="80108" y="90193"/>
                </a:lnTo>
                <a:lnTo>
                  <a:pt x="111781" y="61486"/>
                </a:lnTo>
                <a:lnTo>
                  <a:pt x="147317" y="37742"/>
                </a:lnTo>
                <a:lnTo>
                  <a:pt x="185960" y="19465"/>
                </a:lnTo>
                <a:lnTo>
                  <a:pt x="226858" y="7059"/>
                </a:lnTo>
                <a:lnTo>
                  <a:pt x="269143" y="786"/>
                </a:lnTo>
                <a:lnTo>
                  <a:pt x="290512" y="0"/>
                </a:lnTo>
                <a:lnTo>
                  <a:pt x="297644" y="87"/>
                </a:lnTo>
                <a:lnTo>
                  <a:pt x="340176" y="4276"/>
                </a:lnTo>
                <a:lnTo>
                  <a:pt x="381642" y="14663"/>
                </a:lnTo>
                <a:lnTo>
                  <a:pt x="421128" y="31018"/>
                </a:lnTo>
                <a:lnTo>
                  <a:pt x="457793" y="52995"/>
                </a:lnTo>
                <a:lnTo>
                  <a:pt x="490831" y="80108"/>
                </a:lnTo>
                <a:lnTo>
                  <a:pt x="519538" y="111781"/>
                </a:lnTo>
                <a:lnTo>
                  <a:pt x="543282" y="147317"/>
                </a:lnTo>
                <a:lnTo>
                  <a:pt x="561559" y="185960"/>
                </a:lnTo>
                <a:lnTo>
                  <a:pt x="573965" y="226858"/>
                </a:lnTo>
                <a:lnTo>
                  <a:pt x="580238" y="269143"/>
                </a:lnTo>
                <a:lnTo>
                  <a:pt x="581024" y="290512"/>
                </a:lnTo>
                <a:close/>
              </a:path>
            </a:pathLst>
          </a:custGeom>
          <a:solidFill>
            <a:srgbClr val="0CA373"/>
          </a:solidFill>
        </p:spPr>
        <p:txBody>
          <a:bodyPr wrap="square" lIns="0" tIns="0" rIns="0" bIns="0" rtlCol="0"/>
          <a:lstStyle/>
          <a:p>
            <a:endParaRPr/>
          </a:p>
        </p:txBody>
      </p:sp>
    </p:spTree>
    <p:extLst>
      <p:ext uri="{BB962C8B-B14F-4D97-AF65-F5344CB8AC3E}">
        <p14:creationId xmlns:p14="http://schemas.microsoft.com/office/powerpoint/2010/main" val="23237770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2199991" y="180315"/>
            <a:ext cx="9186083"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4800" kern="0" spc="-150" dirty="0">
                <a:solidFill>
                  <a:schemeClr val="tx1"/>
                </a:solidFill>
                <a:latin typeface="+mj-lt"/>
                <a:ea typeface="Tahoma" panose="020B0604030504040204" pitchFamily="34" charset="0"/>
                <a:cs typeface="Tahoma" panose="020B0604030504040204" pitchFamily="34" charset="0"/>
              </a:rPr>
              <a:t>BLOK</a:t>
            </a:r>
            <a:r>
              <a:rPr lang="es-ES" sz="4800" kern="0" spc="-150" dirty="0">
                <a:solidFill>
                  <a:schemeClr val="tx1"/>
                </a:solidFill>
                <a:latin typeface="+mj-lt"/>
                <a:ea typeface="Tahoma" panose="020B0604030504040204" pitchFamily="34" charset="0"/>
                <a:cs typeface="Tahoma" panose="020B0604030504040204" pitchFamily="34" charset="0"/>
              </a:rPr>
              <a:t> 3: </a:t>
            </a:r>
            <a:r>
              <a:rPr lang="pl-PL" sz="4800" kern="0" spc="-150" dirty="0">
                <a:solidFill>
                  <a:schemeClr val="tx1"/>
                </a:solidFill>
                <a:latin typeface="+mj-lt"/>
                <a:ea typeface="Tahoma" panose="020B0604030504040204" pitchFamily="34" charset="0"/>
                <a:cs typeface="Tahoma" panose="020B0604030504040204" pitchFamily="34" charset="0"/>
              </a:rPr>
              <a:t>Utrzymanie spójności pracy</a:t>
            </a:r>
            <a:endParaRPr lang="es-ES" sz="48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1" y="1158845"/>
            <a:ext cx="10148935"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 </a:t>
            </a:r>
            <a:r>
              <a:rPr lang="pl-PL" sz="2200" spc="50" dirty="0">
                <a:cs typeface="Tahoma"/>
              </a:rPr>
              <a:t>Część </a:t>
            </a:r>
            <a:r>
              <a:rPr lang="es-ES" sz="2200" spc="50" dirty="0">
                <a:latin typeface="+mj-lt"/>
                <a:cs typeface="Tahoma"/>
              </a:rPr>
              <a:t>3.1.: </a:t>
            </a:r>
            <a:r>
              <a:rPr lang="pl-PL" sz="2200" spc="50" dirty="0">
                <a:latin typeface="+mj-lt"/>
                <a:cs typeface="Tahoma"/>
              </a:rPr>
              <a:t>Określanie godzin pracy w celu utrzymania spójności pracy</a:t>
            </a:r>
            <a:endParaRPr sz="2200" dirty="0">
              <a:latin typeface="+mj-lt"/>
              <a:cs typeface="Tahoma"/>
            </a:endParaRPr>
          </a:p>
        </p:txBody>
      </p:sp>
      <p:sp>
        <p:nvSpPr>
          <p:cNvPr id="4" name="Rectángulo 3"/>
          <p:cNvSpPr/>
          <p:nvPr/>
        </p:nvSpPr>
        <p:spPr>
          <a:xfrm>
            <a:off x="0" y="1892174"/>
            <a:ext cx="12122589" cy="4801314"/>
          </a:xfrm>
          <a:prstGeom prst="rect">
            <a:avLst/>
          </a:prstGeom>
        </p:spPr>
        <p:txBody>
          <a:bodyPr wrap="square">
            <a:spAutoFit/>
          </a:bodyPr>
          <a:lstStyle/>
          <a:p>
            <a:pPr marL="285750" indent="-285750" algn="just">
              <a:buFont typeface="Arial" panose="020B0604020202020204" pitchFamily="34" charset="0"/>
              <a:buChar char="•"/>
              <a:defRPr/>
            </a:pPr>
            <a:r>
              <a:rPr lang="pl-PL" altLang="es-ES" dirty="0">
                <a:latin typeface="Calibri" panose="020F0502020204030204" pitchFamily="34" charset="0"/>
                <a:cs typeface="Calibri" panose="020F0502020204030204" pitchFamily="34" charset="0"/>
              </a:rPr>
              <a:t>Zarządzanie czasem to zdolność do planowania, organizowania i kontrolowania swojego czasu. Kontrolowanie godzin w ciągu dnia pomoże Ci osiągnąć Twoje cele. Często obejmuje to planowanie na przyszłość, wyznaczanie celów, ustalanie priorytetowych zadań i monitorowanie, w jaki sposób faktycznie wykorzystywany jest Twój czas.</a:t>
            </a:r>
          </a:p>
          <a:p>
            <a:pPr marL="285750" indent="-285750" algn="just">
              <a:buFont typeface="Arial" panose="020B0604020202020204" pitchFamily="34" charset="0"/>
              <a:buChar char="•"/>
              <a:defRPr/>
            </a:pPr>
            <a:endParaRPr lang="en-US" altLang="es-ES"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r>
              <a:rPr lang="en-US" altLang="es-ES" dirty="0" err="1">
                <a:latin typeface="Calibri" panose="020F0502020204030204" pitchFamily="34" charset="0"/>
                <a:cs typeface="Calibri" panose="020F0502020204030204" pitchFamily="34" charset="0"/>
              </a:rPr>
              <a:t>Ustal</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harmonogram</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pracy</a:t>
            </a:r>
            <a:r>
              <a:rPr lang="en-US" altLang="es-ES" dirty="0">
                <a:latin typeface="Calibri" panose="020F0502020204030204" pitchFamily="34" charset="0"/>
                <a:cs typeface="Calibri" panose="020F0502020204030204" pitchFamily="34" charset="0"/>
              </a:rPr>
              <a:t>.</a:t>
            </a:r>
          </a:p>
          <a:p>
            <a:pPr algn="just">
              <a:defRPr/>
            </a:pPr>
            <a:r>
              <a:rPr lang="en-US" altLang="es-ES" dirty="0">
                <a:latin typeface="Calibri" panose="020F0502020204030204" pitchFamily="34" charset="0"/>
                <a:cs typeface="Calibri" panose="020F0502020204030204" pitchFamily="34" charset="0"/>
              </a:rPr>
              <a:t> </a:t>
            </a:r>
          </a:p>
          <a:p>
            <a:pPr marL="285750" indent="-285750" algn="just">
              <a:buFont typeface="Arial" panose="020B0604020202020204" pitchFamily="34" charset="0"/>
              <a:buChar char="•"/>
              <a:defRPr/>
            </a:pPr>
            <a:r>
              <a:rPr lang="pl-PL" altLang="es-ES" dirty="0">
                <a:latin typeface="Calibri" panose="020F0502020204030204" pitchFamily="34" charset="0"/>
                <a:cs typeface="Calibri" panose="020F0502020204030204" pitchFamily="34" charset="0"/>
              </a:rPr>
              <a:t>Tak długo, jak praca jest wykonywana, pracując jako cyfrowy nomada możesz zaczynać i kończyć pracę o dowolnych porach.</a:t>
            </a:r>
            <a:endParaRPr lang="en-US" altLang="es-ES" dirty="0">
              <a:latin typeface="Calibri" panose="020F0502020204030204" pitchFamily="34" charset="0"/>
              <a:cs typeface="Calibri" panose="020F0502020204030204" pitchFamily="34" charset="0"/>
            </a:endParaRPr>
          </a:p>
          <a:p>
            <a:pPr algn="just">
              <a:defRPr/>
            </a:pPr>
            <a:endParaRPr lang="en-US" altLang="es-ES"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r>
              <a:rPr lang="pl-PL" altLang="es-ES" dirty="0">
                <a:latin typeface="Calibri" panose="020F0502020204030204" pitchFamily="34" charset="0"/>
                <a:cs typeface="Calibri" panose="020F0502020204030204" pitchFamily="34" charset="0"/>
              </a:rPr>
              <a:t>Powodem, dla którego tak wielu odnoszących sukcesy przedsiębiorców korzysta z elastycznych harmonogramów pracy jest to, że pozwalają im one pracować, w czasie, gdy są najbardziej produktywni. Odpowiedni harmonogram pracy sprawia, że utrzymanie równowagi między życiem zawodowym a prywatnym jest bardziej osiągalne.</a:t>
            </a:r>
            <a:r>
              <a:rPr lang="en-US" altLang="es-ES" dirty="0">
                <a:latin typeface="Calibri" panose="020F0502020204030204" pitchFamily="34" charset="0"/>
                <a:cs typeface="Calibri" panose="020F0502020204030204" pitchFamily="34" charset="0"/>
              </a:rPr>
              <a:t> </a:t>
            </a:r>
          </a:p>
          <a:p>
            <a:pPr marL="285750" indent="-285750" algn="just">
              <a:buFont typeface="Arial" panose="020B0604020202020204" pitchFamily="34" charset="0"/>
              <a:buChar char="•"/>
              <a:defRPr/>
            </a:pPr>
            <a:endParaRPr lang="en-US" altLang="es-ES" dirty="0">
              <a:latin typeface="Calibri" panose="020F0502020204030204" pitchFamily="34" charset="0"/>
              <a:cs typeface="Calibri" panose="020F0502020204030204" pitchFamily="34" charset="0"/>
              <a:hlinkClick r:id="rId2"/>
            </a:endParaRPr>
          </a:p>
          <a:p>
            <a:pPr marL="285750" indent="-285750" algn="just">
              <a:buFont typeface="Arial" panose="020B0604020202020204" pitchFamily="34" charset="0"/>
              <a:buChar char="•"/>
              <a:defRPr/>
            </a:pPr>
            <a:r>
              <a:rPr lang="en-US" dirty="0">
                <a:latin typeface="Calibri" panose="020F0502020204030204" pitchFamily="34" charset="0"/>
                <a:cs typeface="Calibri" panose="020F0502020204030204" pitchFamily="34" charset="0"/>
              </a:rPr>
              <a:t>I</a:t>
            </a:r>
            <a:r>
              <a:rPr lang="pl-PL" dirty="0" err="1">
                <a:latin typeface="Calibri" panose="020F0502020204030204" pitchFamily="34" charset="0"/>
                <a:cs typeface="Calibri" panose="020F0502020204030204" pitchFamily="34" charset="0"/>
              </a:rPr>
              <a:t>ntuicyjna</a:t>
            </a:r>
            <a:r>
              <a:rPr lang="pl-PL" dirty="0">
                <a:latin typeface="Calibri" panose="020F0502020204030204" pitchFamily="34" charset="0"/>
                <a:cs typeface="Calibri" panose="020F0502020204030204" pitchFamily="34" charset="0"/>
              </a:rPr>
              <a:t> aplikacja ustalająca harmonogram pracowniczy dla „pracowników bez biurek” </a:t>
            </a:r>
            <a:r>
              <a:rPr lang="pl-PL" i="1" dirty="0">
                <a:latin typeface="Calibri" panose="020F0502020204030204" pitchFamily="34" charset="0"/>
                <a:cs typeface="Calibri" panose="020F0502020204030204" pitchFamily="34" charset="0"/>
              </a:rPr>
              <a:t>[”I</a:t>
            </a:r>
            <a:r>
              <a:rPr lang="en-US" i="1" dirty="0" err="1">
                <a:latin typeface="Calibri" panose="020F0502020204030204" pitchFamily="34" charset="0"/>
                <a:cs typeface="Calibri" panose="020F0502020204030204" pitchFamily="34" charset="0"/>
              </a:rPr>
              <a:t>ntuitive</a:t>
            </a:r>
            <a:r>
              <a:rPr lang="en-US" i="1" dirty="0">
                <a:latin typeface="Calibri" panose="020F0502020204030204" pitchFamily="34" charset="0"/>
                <a:cs typeface="Calibri" panose="020F0502020204030204" pitchFamily="34" charset="0"/>
              </a:rPr>
              <a:t> Employee Scheduling App for Deskless Employees</a:t>
            </a:r>
            <a:r>
              <a:rPr lang="pl-PL" i="1" dirty="0">
                <a:latin typeface="Calibri" panose="020F0502020204030204" pitchFamily="34" charset="0"/>
                <a:cs typeface="Calibri" panose="020F0502020204030204" pitchFamily="34" charset="0"/>
              </a:rPr>
              <a:t>”]</a:t>
            </a:r>
            <a:r>
              <a:rPr lang="pl-PL" dirty="0">
                <a:latin typeface="Calibri" panose="020F0502020204030204" pitchFamily="34" charset="0"/>
                <a:cs typeface="Calibri" panose="020F0502020204030204" pitchFamily="34" charset="0"/>
              </a:rPr>
              <a:t> </a:t>
            </a:r>
            <a:r>
              <a:rPr lang="en-US" altLang="es-ES" dirty="0">
                <a:latin typeface="Calibri" panose="020F0502020204030204" pitchFamily="34" charset="0"/>
                <a:cs typeface="Calibri" panose="020F0502020204030204" pitchFamily="34" charset="0"/>
                <a:hlinkClick r:id="rId2"/>
              </a:rPr>
              <a:t>https://www.youtube.com/watch?v=dBtbzfALQWY&amp;ab_channel=Connecteam</a:t>
            </a:r>
            <a:endParaRPr lang="en-US" altLang="es-ES"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endParaRPr lang="en-US" altLang="es-ES"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endParaRPr lang="en-US" altLang="es-ES"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endParaRPr lang="en-GB" altLang="es-E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326998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2190939" y="181069"/>
            <a:ext cx="8981037"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4800" kern="0" spc="-150" dirty="0">
                <a:solidFill>
                  <a:schemeClr val="tx1"/>
                </a:solidFill>
                <a:latin typeface="+mj-lt"/>
                <a:ea typeface="Tahoma" panose="020B0604030504040204" pitchFamily="34" charset="0"/>
                <a:cs typeface="Tahoma" panose="020B0604030504040204" pitchFamily="34" charset="0"/>
              </a:rPr>
              <a:t>BLOK</a:t>
            </a:r>
            <a:r>
              <a:rPr lang="es-ES" sz="4800" kern="0" spc="-150" dirty="0">
                <a:solidFill>
                  <a:schemeClr val="tx1"/>
                </a:solidFill>
                <a:latin typeface="+mj-lt"/>
                <a:ea typeface="Tahoma" panose="020B0604030504040204" pitchFamily="34" charset="0"/>
                <a:cs typeface="Tahoma" panose="020B0604030504040204" pitchFamily="34" charset="0"/>
              </a:rPr>
              <a:t> 3: </a:t>
            </a:r>
            <a:r>
              <a:rPr lang="pl-PL" sz="4800" kern="0" spc="-150" dirty="0">
                <a:solidFill>
                  <a:schemeClr val="tx1"/>
                </a:solidFill>
                <a:latin typeface="+mj-lt"/>
                <a:ea typeface="Tahoma" panose="020B0604030504040204" pitchFamily="34" charset="0"/>
                <a:cs typeface="Tahoma" panose="020B0604030504040204" pitchFamily="34" charset="0"/>
              </a:rPr>
              <a:t>Utrzymanie spójności pracy</a:t>
            </a:r>
            <a:endParaRPr lang="es-ES" sz="48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117695" y="1321806"/>
            <a:ext cx="11289671"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 </a:t>
            </a:r>
            <a:r>
              <a:rPr lang="pl-PL" sz="2200" spc="50" dirty="0">
                <a:cs typeface="Tahoma"/>
              </a:rPr>
              <a:t>Część</a:t>
            </a:r>
            <a:r>
              <a:rPr lang="es-ES" sz="2200" spc="50" dirty="0">
                <a:cs typeface="Tahoma"/>
              </a:rPr>
              <a:t> </a:t>
            </a:r>
            <a:r>
              <a:rPr lang="es-ES" sz="2200" spc="50" dirty="0">
                <a:latin typeface="+mj-lt"/>
                <a:cs typeface="Tahoma"/>
              </a:rPr>
              <a:t>3.2.: </a:t>
            </a:r>
            <a:r>
              <a:rPr lang="pl-PL" sz="2200" spc="50" dirty="0">
                <a:latin typeface="+mj-lt"/>
                <a:cs typeface="Tahoma"/>
              </a:rPr>
              <a:t>Porady dotyczące konstruowania osobistego harmonogramu spójności pracy</a:t>
            </a:r>
            <a:endParaRPr sz="2200" dirty="0">
              <a:latin typeface="+mj-lt"/>
              <a:cs typeface="Tahoma"/>
            </a:endParaRPr>
          </a:p>
        </p:txBody>
      </p:sp>
      <p:sp>
        <p:nvSpPr>
          <p:cNvPr id="4" name="Rectángulo 3"/>
          <p:cNvSpPr/>
          <p:nvPr/>
        </p:nvSpPr>
        <p:spPr>
          <a:xfrm>
            <a:off x="199176" y="1950105"/>
            <a:ext cx="11615268" cy="3454792"/>
          </a:xfrm>
          <a:prstGeom prst="rect">
            <a:avLst/>
          </a:prstGeom>
        </p:spPr>
        <p:txBody>
          <a:bodyPr wrap="square">
            <a:spAutoFit/>
          </a:bodyPr>
          <a:lstStyle/>
          <a:p>
            <a:pPr algn="just">
              <a:defRPr/>
            </a:pPr>
            <a:endParaRPr lang="en-US" altLang="es-ES" sz="1050"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r>
              <a:rPr lang="pl-PL" altLang="es-ES" dirty="0">
                <a:latin typeface="Calibri" panose="020F0502020204030204" pitchFamily="34" charset="0"/>
                <a:cs typeface="Calibri" panose="020F0502020204030204" pitchFamily="34" charset="0"/>
              </a:rPr>
              <a:t>Określ swoje potrzeby dotyczące pracy. Użyj tej informacji, aby zidentyfikować, w jakich godzinach działają Twoje przedsiębiorstwa (ramy czasowe itp.).</a:t>
            </a:r>
          </a:p>
          <a:p>
            <a:pPr marL="285750" indent="-285750" algn="just">
              <a:buFont typeface="Arial" panose="020B0604020202020204" pitchFamily="34" charset="0"/>
              <a:buChar char="•"/>
              <a:defRPr/>
            </a:pPr>
            <a:endParaRPr lang="pl-PL" altLang="es-ES"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r>
              <a:rPr lang="pl-PL" altLang="es-ES" dirty="0">
                <a:latin typeface="Calibri" panose="020F0502020204030204" pitchFamily="34" charset="0"/>
                <a:cs typeface="Calibri" panose="020F0502020204030204" pitchFamily="34" charset="0"/>
              </a:rPr>
              <a:t>Ustal i zapisz, kiedy jesteś najbardziej produktywny. </a:t>
            </a:r>
          </a:p>
          <a:p>
            <a:pPr marL="285750" indent="-285750" algn="just">
              <a:buFont typeface="Arial" panose="020B0604020202020204" pitchFamily="34" charset="0"/>
              <a:buChar char="•"/>
              <a:defRPr/>
            </a:pPr>
            <a:endParaRPr lang="pl-PL" altLang="es-ES"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r>
              <a:rPr lang="pl-PL" altLang="es-ES" dirty="0">
                <a:latin typeface="Calibri" panose="020F0502020204030204" pitchFamily="34" charset="0"/>
                <a:cs typeface="Calibri" panose="020F0502020204030204" pitchFamily="34" charset="0"/>
              </a:rPr>
              <a:t>Zaplanuj czas na przerwy i czas największej koncentracji. </a:t>
            </a:r>
          </a:p>
          <a:p>
            <a:pPr marL="285750" indent="-285750" algn="just">
              <a:buFont typeface="Arial" panose="020B0604020202020204" pitchFamily="34" charset="0"/>
              <a:buChar char="•"/>
              <a:defRPr/>
            </a:pPr>
            <a:endParaRPr lang="pl-PL" altLang="es-ES"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r>
              <a:rPr lang="pl-PL" altLang="es-ES" dirty="0">
                <a:latin typeface="Calibri" panose="020F0502020204030204" pitchFamily="34" charset="0"/>
                <a:cs typeface="Calibri" panose="020F0502020204030204" pitchFamily="34" charset="0"/>
              </a:rPr>
              <a:t>Po stworzeniu harmonogramu pracy, podziel się nim (np. za pomocą oprogramowania do planowania harmonogramów) ze współpracownikami, aby byli poinformowani o Twoich godzinach pracy.</a:t>
            </a:r>
          </a:p>
          <a:p>
            <a:pPr marL="285750" indent="-285750" algn="just">
              <a:buFont typeface="Arial" panose="020B0604020202020204" pitchFamily="34" charset="0"/>
              <a:buChar char="•"/>
              <a:defRPr/>
            </a:pPr>
            <a:endParaRPr lang="pl-PL" altLang="es-ES"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r>
              <a:rPr lang="pl-PL" altLang="es-ES" dirty="0">
                <a:latin typeface="Calibri" panose="020F0502020204030204" pitchFamily="34" charset="0"/>
                <a:cs typeface="Calibri" panose="020F0502020204030204" pitchFamily="34" charset="0"/>
              </a:rPr>
              <a:t>Sugeruje się, aby w razie potrzeby mieć przygotowane plany awaryjne.</a:t>
            </a:r>
          </a:p>
          <a:p>
            <a:pPr algn="just">
              <a:defRPr/>
            </a:pPr>
            <a:endParaRPr lang="en-US" altLang="es-ES" sz="1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358537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2009868" y="172016"/>
            <a:ext cx="9895439"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4800" kern="0" spc="-150" dirty="0">
                <a:solidFill>
                  <a:schemeClr val="tx1"/>
                </a:solidFill>
                <a:latin typeface="+mj-lt"/>
                <a:ea typeface="Tahoma" panose="020B0604030504040204" pitchFamily="34" charset="0"/>
                <a:cs typeface="Tahoma" panose="020B0604030504040204" pitchFamily="34" charset="0"/>
              </a:rPr>
              <a:t>BLOK</a:t>
            </a:r>
            <a:r>
              <a:rPr lang="es-ES" sz="4800" kern="0" spc="-150" dirty="0">
                <a:solidFill>
                  <a:schemeClr val="tx1"/>
                </a:solidFill>
                <a:latin typeface="+mj-lt"/>
                <a:ea typeface="Tahoma" panose="020B0604030504040204" pitchFamily="34" charset="0"/>
                <a:cs typeface="Tahoma" panose="020B0604030504040204" pitchFamily="34" charset="0"/>
              </a:rPr>
              <a:t> 4: Potrzeby klientów i pracowników</a:t>
            </a:r>
          </a:p>
        </p:txBody>
      </p:sp>
      <p:sp>
        <p:nvSpPr>
          <p:cNvPr id="3" name="object 3">
            <a:extLst>
              <a:ext uri="{FF2B5EF4-FFF2-40B4-BE49-F238E27FC236}">
                <a16:creationId xmlns:a16="http://schemas.microsoft.com/office/drawing/2014/main" id="{FBCC9E6C-DB19-4936-87CE-3544CB66C3D3}"/>
              </a:ext>
            </a:extLst>
          </p:cNvPr>
          <p:cNvSpPr txBox="1"/>
          <p:nvPr/>
        </p:nvSpPr>
        <p:spPr>
          <a:xfrm>
            <a:off x="108642" y="1286784"/>
            <a:ext cx="10692708" cy="352661"/>
          </a:xfrm>
          <a:prstGeom prst="rect">
            <a:avLst/>
          </a:prstGeom>
        </p:spPr>
        <p:txBody>
          <a:bodyPr vert="horz" wrap="square" lIns="0" tIns="13970" rIns="0" bIns="0" rtlCol="0">
            <a:spAutoFit/>
          </a:bodyPr>
          <a:lstStyle/>
          <a:p>
            <a:pPr marL="12700">
              <a:lnSpc>
                <a:spcPct val="100000"/>
              </a:lnSpc>
              <a:spcBef>
                <a:spcPts val="110"/>
              </a:spcBef>
            </a:pPr>
            <a:r>
              <a:rPr lang="pl-PL" sz="2200" spc="50" dirty="0">
                <a:latin typeface="+mj-lt"/>
                <a:cs typeface="Tahoma"/>
              </a:rPr>
              <a:t>Część </a:t>
            </a:r>
            <a:r>
              <a:rPr lang="es-ES" sz="2200" spc="50" dirty="0">
                <a:latin typeface="+mj-lt"/>
                <a:cs typeface="Tahoma"/>
              </a:rPr>
              <a:t>4.1.: </a:t>
            </a:r>
            <a:r>
              <a:rPr lang="pl-PL" sz="2200" spc="50" dirty="0">
                <a:latin typeface="+mj-lt"/>
                <a:cs typeface="Tahoma"/>
              </a:rPr>
              <a:t>Czas pracy zorganizowany wokół potrzeb klientów</a:t>
            </a:r>
            <a:endParaRPr sz="2200" dirty="0">
              <a:latin typeface="+mj-lt"/>
              <a:cs typeface="Tahoma"/>
            </a:endParaRPr>
          </a:p>
        </p:txBody>
      </p:sp>
      <p:sp>
        <p:nvSpPr>
          <p:cNvPr id="4" name="Rectángulo 3"/>
          <p:cNvSpPr/>
          <p:nvPr/>
        </p:nvSpPr>
        <p:spPr>
          <a:xfrm>
            <a:off x="226337" y="2091350"/>
            <a:ext cx="11545243" cy="4156619"/>
          </a:xfrm>
          <a:prstGeom prst="rect">
            <a:avLst/>
          </a:prstGeom>
        </p:spPr>
        <p:txBody>
          <a:bodyPr wrap="square">
            <a:spAutoFit/>
          </a:bodyPr>
          <a:lstStyle/>
          <a:p>
            <a:pPr algn="just">
              <a:defRPr/>
            </a:pPr>
            <a:r>
              <a:rPr lang="pl-PL" altLang="es-ES" dirty="0">
                <a:latin typeface="Calibri" panose="020F0502020204030204" pitchFamily="34" charset="0"/>
                <a:cs typeface="Calibri" panose="020F0502020204030204" pitchFamily="34" charset="0"/>
              </a:rPr>
              <a:t>Wskazówki dotyczące identyfikacji i zajęcia się potrzebami klientów</a:t>
            </a:r>
          </a:p>
          <a:p>
            <a:pPr algn="just">
              <a:defRPr/>
            </a:pPr>
            <a:endParaRPr lang="en-US" altLang="es-ES"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r>
              <a:rPr lang="pl-PL" altLang="es-ES" b="1" dirty="0">
                <a:latin typeface="Calibri" panose="020F0502020204030204" pitchFamily="34" charset="0"/>
                <a:cs typeface="Calibri" panose="020F0502020204030204" pitchFamily="34" charset="0"/>
              </a:rPr>
              <a:t>Śledź opinie klientów. </a:t>
            </a:r>
            <a:r>
              <a:rPr lang="pl-PL" altLang="es-ES" dirty="0">
                <a:latin typeface="Calibri" panose="020F0502020204030204" pitchFamily="34" charset="0"/>
                <a:cs typeface="Calibri" panose="020F0502020204030204" pitchFamily="34" charset="0"/>
              </a:rPr>
              <a:t>Media społecznościowe, fora publiczne, strony internetowe to możliwe miejsca, w których klienci mogą prezentować swoje opinie i doświadczenia na temat produktów i usług przedsiębiorstwa (pozytywne lub negatywne). </a:t>
            </a:r>
            <a:endParaRPr lang="en-US" altLang="es-ES" dirty="0">
              <a:latin typeface="Calibri" panose="020F0502020204030204" pitchFamily="34" charset="0"/>
              <a:cs typeface="Calibri" panose="020F0502020204030204" pitchFamily="34" charset="0"/>
            </a:endParaRPr>
          </a:p>
          <a:p>
            <a:pPr algn="just">
              <a:defRPr/>
            </a:pPr>
            <a:endParaRPr lang="pl-PL" altLang="es-ES" b="1"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r>
              <a:rPr lang="pl-PL" altLang="es-ES" b="1" dirty="0">
                <a:latin typeface="Calibri" panose="020F0502020204030204" pitchFamily="34" charset="0"/>
                <a:cs typeface="Calibri" panose="020F0502020204030204" pitchFamily="34" charset="0"/>
              </a:rPr>
              <a:t>Scentralizuj dane o klientach. </a:t>
            </a:r>
            <a:r>
              <a:rPr lang="pl-PL" altLang="es-ES" dirty="0">
                <a:latin typeface="Calibri" panose="020F0502020204030204" pitchFamily="34" charset="0"/>
                <a:cs typeface="Calibri" panose="020F0502020204030204" pitchFamily="34" charset="0"/>
              </a:rPr>
              <a:t>Narzędzie do zarządzania relacjami z klientami może pomóc w zaspokojeniu potrzeb klientów oraz zwiększyć szybkość i efektywność obsługi zgłoszeń klientów.</a:t>
            </a:r>
            <a:endParaRPr lang="en-US" altLang="es-ES"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endParaRPr lang="en-US" altLang="es-ES"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r>
              <a:rPr lang="pl-PL" altLang="es-ES" b="1" dirty="0">
                <a:latin typeface="Calibri" panose="020F0502020204030204" pitchFamily="34" charset="0"/>
                <a:cs typeface="Calibri" panose="020F0502020204030204" pitchFamily="34" charset="0"/>
              </a:rPr>
              <a:t>Optymalizuj doświadczenia klientów. </a:t>
            </a:r>
            <a:r>
              <a:rPr lang="pl-PL" altLang="es-ES" dirty="0">
                <a:latin typeface="Calibri" panose="020F0502020204030204" pitchFamily="34" charset="0"/>
                <a:cs typeface="Calibri" panose="020F0502020204030204" pitchFamily="34" charset="0"/>
              </a:rPr>
              <a:t>Identyfikacja osobistych preferencji klientów pomaga w zapewnieniu spersonalizowanej obsługi klienta (np. klient będzie otrzymywał oferty i komunikaty na podstawie swoich „</a:t>
            </a:r>
            <a:r>
              <a:rPr lang="pl-PL" altLang="es-ES" dirty="0" err="1">
                <a:latin typeface="Calibri" panose="020F0502020204030204" pitchFamily="34" charset="0"/>
                <a:cs typeface="Calibri" panose="020F0502020204030204" pitchFamily="34" charset="0"/>
              </a:rPr>
              <a:t>polubień</a:t>
            </a:r>
            <a:r>
              <a:rPr lang="pl-PL" altLang="es-ES" dirty="0">
                <a:latin typeface="Calibri" panose="020F0502020204030204" pitchFamily="34" charset="0"/>
                <a:cs typeface="Calibri" panose="020F0502020204030204" pitchFamily="34" charset="0"/>
              </a:rPr>
              <a:t>” </a:t>
            </a:r>
            <a:r>
              <a:rPr lang="pl-PL" altLang="es-ES" i="1" dirty="0">
                <a:latin typeface="Calibri" panose="020F0502020204030204" pitchFamily="34" charset="0"/>
                <a:cs typeface="Calibri" panose="020F0502020204030204" pitchFamily="34" charset="0"/>
              </a:rPr>
              <a:t>[”</a:t>
            </a:r>
            <a:r>
              <a:rPr lang="pl-PL" altLang="es-ES" i="1" dirty="0" err="1">
                <a:latin typeface="Calibri" panose="020F0502020204030204" pitchFamily="34" charset="0"/>
                <a:cs typeface="Calibri" panose="020F0502020204030204" pitchFamily="34" charset="0"/>
              </a:rPr>
              <a:t>likes</a:t>
            </a:r>
            <a:r>
              <a:rPr lang="pl-PL" altLang="es-ES" i="1" dirty="0">
                <a:latin typeface="Calibri" panose="020F0502020204030204" pitchFamily="34" charset="0"/>
                <a:cs typeface="Calibri" panose="020F0502020204030204" pitchFamily="34" charset="0"/>
              </a:rPr>
              <a:t>”] </a:t>
            </a:r>
            <a:r>
              <a:rPr lang="pl-PL" altLang="es-ES" dirty="0">
                <a:latin typeface="Calibri" panose="020F0502020204030204" pitchFamily="34" charset="0"/>
                <a:cs typeface="Calibri" panose="020F0502020204030204" pitchFamily="34" charset="0"/>
              </a:rPr>
              <a:t>na portalu Facebook). </a:t>
            </a:r>
          </a:p>
          <a:p>
            <a:pPr algn="just">
              <a:defRPr/>
            </a:pPr>
            <a:endParaRPr lang="en-US" altLang="es-ES" sz="1000"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endParaRPr lang="en-US" altLang="es-ES" sz="1000"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endParaRPr lang="en-US" altLang="es-ES" sz="1000"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endParaRPr lang="en-US" altLang="es-ES" sz="1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61523339"/>
      </p:ext>
    </p:extLst>
  </p:cSld>
  <p:clrMapOvr>
    <a:masterClrMapping/>
  </p:clrMapOvr>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720</TotalTime>
  <Words>1349</Words>
  <Application>Microsoft Office PowerPoint</Application>
  <PresentationFormat>Panorámica</PresentationFormat>
  <Paragraphs>143</Paragraphs>
  <Slides>14</Slides>
  <Notes>2</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14</vt:i4>
      </vt:variant>
    </vt:vector>
  </HeadingPairs>
  <TitlesOfParts>
    <vt:vector size="21" baseType="lpstr">
      <vt:lpstr>Arial</vt:lpstr>
      <vt:lpstr>Calibri</vt:lpstr>
      <vt:lpstr>Calibri Light</vt:lpstr>
      <vt:lpstr>Oxygen</vt:lpstr>
      <vt:lpstr>Roboto</vt:lpstr>
      <vt:lpstr>YADLjI9qxTA 0</vt:lpstr>
      <vt:lpstr>1_Tema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Monia</dc:creator>
  <cp:lastModifiedBy>Javier Serón Molina</cp:lastModifiedBy>
  <cp:revision>40</cp:revision>
  <dcterms:created xsi:type="dcterms:W3CDTF">2021-06-29T11:11:56Z</dcterms:created>
  <dcterms:modified xsi:type="dcterms:W3CDTF">2023-02-06T15:56:53Z</dcterms:modified>
</cp:coreProperties>
</file>