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embeddedFont>
    <p:embeddedFont>
      <p:font typeface="Lato Black" panose="020F0A02020204030203" pitchFamily="34" charset="0"/>
      <p:bold r:id="rId20"/>
    </p:embeddedFont>
    <p:embeddedFont>
      <p:font typeface="Lato Light"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
      <p:font typeface="Oxygen" panose="02000503000000000000" pitchFamily="2" charset="0"/>
      <p:regular r:id="rId29"/>
      <p:bold r:id="rId30"/>
    </p:embeddedFont>
    <p:embeddedFont>
      <p:font typeface="Source Sans Pro" panose="020B0503030403020204"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9ryEkwVWZi7zlVmK0TfzZPOA2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err="1">
                <a:solidFill>
                  <a:srgbClr val="2F160F"/>
                </a:solidFill>
              </a:rPr>
              <a:t>Percentuale</a:t>
            </a:r>
            <a:r>
              <a:rPr lang="en-US" sz="1300" dirty="0">
                <a:solidFill>
                  <a:srgbClr val="2F160F"/>
                </a:solidFill>
              </a:rPr>
              <a:t> di </a:t>
            </a:r>
            <a:r>
              <a:rPr lang="en-US" sz="1300" dirty="0" err="1">
                <a:solidFill>
                  <a:srgbClr val="2F160F"/>
                </a:solidFill>
              </a:rPr>
              <a:t>telelavoro</a:t>
            </a:r>
            <a:r>
              <a:rPr lang="en-US" sz="1300" baseline="0" dirty="0">
                <a:solidFill>
                  <a:srgbClr val="2F160F"/>
                </a:solidFill>
              </a:rPr>
              <a:t> per </a:t>
            </a:r>
            <a:r>
              <a:rPr lang="en-US" sz="1300" baseline="0" dirty="0" err="1">
                <a:solidFill>
                  <a:srgbClr val="2F160F"/>
                </a:solidFill>
              </a:rPr>
              <a:t>genere</a:t>
            </a:r>
            <a:r>
              <a:rPr lang="en-US" sz="1300" baseline="0" dirty="0">
                <a:solidFill>
                  <a:srgbClr val="2F160F"/>
                </a:solidFill>
              </a:rPr>
              <a:t> in UE-27</a:t>
            </a:r>
            <a:r>
              <a:rPr lang="en-US" sz="1300" dirty="0">
                <a:solidFill>
                  <a:srgbClr val="2F160F"/>
                </a:solidFill>
              </a:rPr>
              <a:t>(%)</a:t>
            </a:r>
            <a:endParaRPr lang="ru-RU" sz="1300" dirty="0">
              <a:solidFill>
                <a:srgbClr val="2F160F"/>
              </a:solidFill>
            </a:endParaRPr>
          </a:p>
        </c:rich>
      </c:tx>
      <c:layout>
        <c:manualLayout>
          <c:xMode val="edge"/>
          <c:yMode val="edge"/>
          <c:x val="0.10531564838172756"/>
          <c:y val="3.96136924338194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81361299812207"/>
          <c:y val="0.39582291979072942"/>
          <c:w val="0.6450378207361861"/>
          <c:h val="0.3247846475741461"/>
        </c:manualLayout>
      </c:layout>
      <c:lineChart>
        <c:grouping val="stacked"/>
        <c:varyColors val="0"/>
        <c:ser>
          <c:idx val="0"/>
          <c:order val="0"/>
          <c:tx>
            <c:strRef>
              <c:f>Лист1!$B$1</c:f>
              <c:strCache>
                <c:ptCount val="1"/>
                <c:pt idx="0">
                  <c:v>Male</c:v>
                </c:pt>
              </c:strCache>
            </c:strRef>
          </c:tx>
          <c:spPr>
            <a:ln w="28575" cap="rnd">
              <a:solidFill>
                <a:schemeClr val="accent1"/>
              </a:solidFill>
              <a:round/>
            </a:ln>
            <a:effectLst/>
          </c:spPr>
          <c:marker>
            <c:symbol val="none"/>
          </c:marker>
          <c:dLbls>
            <c:delete val="1"/>
          </c:dLbls>
          <c:cat>
            <c:numRef>
              <c:f>Лист1!$A$2:$A$7</c:f>
              <c:numCache>
                <c:formatCode>General</c:formatCode>
                <c:ptCount val="6"/>
                <c:pt idx="0">
                  <c:v>2015</c:v>
                </c:pt>
                <c:pt idx="5">
                  <c:v>2020</c:v>
                </c:pt>
              </c:numCache>
            </c:numRef>
          </c:cat>
          <c:val>
            <c:numRef>
              <c:f>Лист1!$B$2:$B$7</c:f>
              <c:numCache>
                <c:formatCode>General</c:formatCode>
                <c:ptCount val="6"/>
                <c:pt idx="0">
                  <c:v>4.5999999999999996</c:v>
                </c:pt>
                <c:pt idx="1">
                  <c:v>4.7</c:v>
                </c:pt>
                <c:pt idx="2">
                  <c:v>4.8</c:v>
                </c:pt>
                <c:pt idx="3">
                  <c:v>4.9000000000000004</c:v>
                </c:pt>
                <c:pt idx="4">
                  <c:v>5</c:v>
                </c:pt>
                <c:pt idx="5">
                  <c:v>11.2</c:v>
                </c:pt>
              </c:numCache>
            </c:numRef>
          </c:val>
          <c:smooth val="0"/>
          <c:extLst>
            <c:ext xmlns:c16="http://schemas.microsoft.com/office/drawing/2014/chart" uri="{C3380CC4-5D6E-409C-BE32-E72D297353CC}">
              <c16:uniqueId val="{00000006-21CC-43E6-9F4A-32E6B8F6FB0C}"/>
            </c:ext>
          </c:extLst>
        </c:ser>
        <c:ser>
          <c:idx val="1"/>
          <c:order val="1"/>
          <c:tx>
            <c:strRef>
              <c:f>Лист1!$C$1</c:f>
              <c:strCache>
                <c:ptCount val="1"/>
                <c:pt idx="0">
                  <c:v>Female</c:v>
                </c:pt>
              </c:strCache>
            </c:strRef>
          </c:tx>
          <c:spPr>
            <a:ln w="28575" cap="rnd">
              <a:solidFill>
                <a:schemeClr val="accent2"/>
              </a:solidFill>
              <a:round/>
            </a:ln>
            <a:effectLst/>
          </c:spPr>
          <c:marker>
            <c:symbol val="none"/>
          </c:marker>
          <c:dLbls>
            <c:delete val="1"/>
          </c:dLbls>
          <c:cat>
            <c:numRef>
              <c:f>Лист1!$A$2:$A$7</c:f>
              <c:numCache>
                <c:formatCode>General</c:formatCode>
                <c:ptCount val="6"/>
                <c:pt idx="0">
                  <c:v>2015</c:v>
                </c:pt>
                <c:pt idx="5">
                  <c:v>2020</c:v>
                </c:pt>
              </c:numCache>
            </c:numRef>
          </c:cat>
          <c:val>
            <c:numRef>
              <c:f>Лист1!$C$2:$C$7</c:f>
              <c:numCache>
                <c:formatCode>General</c:formatCode>
                <c:ptCount val="6"/>
                <c:pt idx="0">
                  <c:v>5.2</c:v>
                </c:pt>
                <c:pt idx="1">
                  <c:v>5.3</c:v>
                </c:pt>
                <c:pt idx="2">
                  <c:v>5.4</c:v>
                </c:pt>
                <c:pt idx="3">
                  <c:v>5.5</c:v>
                </c:pt>
                <c:pt idx="4">
                  <c:v>5.6</c:v>
                </c:pt>
                <c:pt idx="5">
                  <c:v>13</c:v>
                </c:pt>
              </c:numCache>
            </c:numRef>
          </c:val>
          <c:smooth val="0"/>
          <c:extLst>
            <c:ext xmlns:c16="http://schemas.microsoft.com/office/drawing/2014/chart" uri="{C3380CC4-5D6E-409C-BE32-E72D297353CC}">
              <c16:uniqueId val="{0000000D-21CC-43E6-9F4A-32E6B8F6FB0C}"/>
            </c:ext>
          </c:extLst>
        </c:ser>
        <c:dLbls>
          <c:showLegendKey val="0"/>
          <c:showVal val="1"/>
          <c:showCatName val="0"/>
          <c:showSerName val="0"/>
          <c:showPercent val="0"/>
          <c:showBubbleSize val="0"/>
        </c:dLbls>
        <c:smooth val="0"/>
        <c:axId val="-1669562624"/>
        <c:axId val="-1669566432"/>
      </c:lineChart>
      <c:catAx>
        <c:axId val="-166956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669566432"/>
        <c:crosses val="autoZero"/>
        <c:auto val="1"/>
        <c:lblAlgn val="ctr"/>
        <c:lblOffset val="100"/>
        <c:noMultiLvlLbl val="0"/>
      </c:catAx>
      <c:valAx>
        <c:axId val="-166956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9562624"/>
        <c:crosses val="autoZero"/>
        <c:crossBetween val="between"/>
      </c:valAx>
      <c:spPr>
        <a:noFill/>
        <a:ln>
          <a:noFill/>
        </a:ln>
        <a:effectLst/>
      </c:spPr>
    </c:plotArea>
    <c:legend>
      <c:legendPos val="b"/>
      <c:layout>
        <c:manualLayout>
          <c:xMode val="edge"/>
          <c:yMode val="edge"/>
          <c:x val="0"/>
          <c:y val="0.87807030725422797"/>
          <c:w val="0.54062820329277017"/>
          <c:h val="0.111509717131330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a:solidFill>
                  <a:srgbClr val="2F160F"/>
                </a:solidFill>
              </a:rPr>
              <a:t>Hanno</a:t>
            </a:r>
            <a:r>
              <a:rPr lang="en-US" sz="1300" baseline="0" dirty="0">
                <a:solidFill>
                  <a:srgbClr val="2F160F"/>
                </a:solidFill>
              </a:rPr>
              <a:t> </a:t>
            </a:r>
            <a:r>
              <a:rPr lang="en-US" sz="1300" baseline="0" dirty="0" err="1">
                <a:solidFill>
                  <a:srgbClr val="2F160F"/>
                </a:solidFill>
              </a:rPr>
              <a:t>riscontrato</a:t>
            </a:r>
            <a:r>
              <a:rPr lang="en-US" sz="1300" baseline="0" dirty="0">
                <a:solidFill>
                  <a:srgbClr val="2F160F"/>
                </a:solidFill>
              </a:rPr>
              <a:t> </a:t>
            </a:r>
            <a:r>
              <a:rPr lang="en-US" sz="1300" baseline="0" dirty="0" err="1">
                <a:solidFill>
                  <a:srgbClr val="2F160F"/>
                </a:solidFill>
              </a:rPr>
              <a:t>che</a:t>
            </a:r>
            <a:r>
              <a:rPr lang="en-US" sz="1300" baseline="0" dirty="0">
                <a:solidFill>
                  <a:srgbClr val="2F160F"/>
                </a:solidFill>
              </a:rPr>
              <a:t> il </a:t>
            </a:r>
            <a:r>
              <a:rPr lang="en-US" sz="1300" baseline="0" dirty="0" err="1">
                <a:solidFill>
                  <a:srgbClr val="2F160F"/>
                </a:solidFill>
              </a:rPr>
              <a:t>lavoro</a:t>
            </a:r>
            <a:r>
              <a:rPr lang="en-US" sz="1300" baseline="0" dirty="0">
                <a:solidFill>
                  <a:srgbClr val="2F160F"/>
                </a:solidFill>
              </a:rPr>
              <a:t> </a:t>
            </a:r>
            <a:r>
              <a:rPr lang="en-US" sz="1300" baseline="0" dirty="0" err="1">
                <a:solidFill>
                  <a:srgbClr val="2F160F"/>
                </a:solidFill>
              </a:rPr>
              <a:t>influisce</a:t>
            </a:r>
            <a:r>
              <a:rPr lang="en-US" sz="1300" baseline="0" dirty="0">
                <a:solidFill>
                  <a:srgbClr val="2F160F"/>
                </a:solidFill>
              </a:rPr>
              <a:t> </a:t>
            </a:r>
            <a:r>
              <a:rPr lang="en-US" sz="1300" baseline="0" dirty="0" err="1">
                <a:solidFill>
                  <a:srgbClr val="2F160F"/>
                </a:solidFill>
              </a:rPr>
              <a:t>sul</a:t>
            </a:r>
            <a:r>
              <a:rPr lang="en-US" sz="1300" baseline="0" dirty="0">
                <a:solidFill>
                  <a:srgbClr val="2F160F"/>
                </a:solidFill>
              </a:rPr>
              <a:t> tempo </a:t>
            </a:r>
            <a:r>
              <a:rPr lang="en-US" sz="1300" baseline="0" dirty="0" err="1">
                <a:solidFill>
                  <a:srgbClr val="2F160F"/>
                </a:solidFill>
              </a:rPr>
              <a:t>trascorso</a:t>
            </a:r>
            <a:r>
              <a:rPr lang="en-US" sz="1300" baseline="0" dirty="0">
                <a:solidFill>
                  <a:srgbClr val="2F160F"/>
                </a:solidFill>
              </a:rPr>
              <a:t> in </a:t>
            </a:r>
            <a:r>
              <a:rPr lang="en-US" sz="1300" baseline="0" dirty="0" err="1">
                <a:solidFill>
                  <a:srgbClr val="2F160F"/>
                </a:solidFill>
              </a:rPr>
              <a:t>famiglia</a:t>
            </a:r>
            <a:r>
              <a:rPr lang="en-US" sz="1300" dirty="0">
                <a:solidFill>
                  <a:srgbClr val="2F160F"/>
                </a:solidFill>
              </a:rPr>
              <a:t> (%)</a:t>
            </a:r>
            <a:endParaRPr lang="ru-RU" sz="1300" dirty="0">
              <a:solidFill>
                <a:srgbClr val="2F160F"/>
              </a:solidFill>
            </a:endParaRPr>
          </a:p>
        </c:rich>
      </c:tx>
      <c:layout>
        <c:manualLayout>
          <c:xMode val="edge"/>
          <c:yMode val="edge"/>
          <c:x val="0.19136152736191903"/>
          <c:y val="0.1060464474584482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Male</c:v>
                </c:pt>
              </c:strCache>
            </c:strRef>
          </c:tx>
          <c:spPr>
            <a:solidFill>
              <a:schemeClr val="accent1"/>
            </a:solidFill>
            <a:ln>
              <a:noFill/>
            </a:ln>
            <a:effectLst/>
          </c:spPr>
          <c:invertIfNegative val="0"/>
          <c:dLbls>
            <c:delete val="1"/>
          </c:dLbls>
          <c:cat>
            <c:strRef>
              <c:f>Лист1!$A$2:$A$3</c:f>
              <c:strCache>
                <c:ptCount val="2"/>
                <c:pt idx="0">
                  <c:v>All workers</c:v>
                </c:pt>
                <c:pt idx="1">
                  <c:v>Teleworking only with children</c:v>
                </c:pt>
              </c:strCache>
            </c:strRef>
          </c:cat>
          <c:val>
            <c:numRef>
              <c:f>Лист1!$B$2:$B$3</c:f>
              <c:numCache>
                <c:formatCode>General</c:formatCode>
                <c:ptCount val="2"/>
                <c:pt idx="0">
                  <c:v>21.4</c:v>
                </c:pt>
                <c:pt idx="1">
                  <c:v>22</c:v>
                </c:pt>
              </c:numCache>
            </c:numRef>
          </c:val>
          <c:extLst>
            <c:ext xmlns:c16="http://schemas.microsoft.com/office/drawing/2014/chart" uri="{C3380CC4-5D6E-409C-BE32-E72D297353CC}">
              <c16:uniqueId val="{00000002-9A57-4105-8299-9A6D99D7E76C}"/>
            </c:ext>
          </c:extLst>
        </c:ser>
        <c:ser>
          <c:idx val="1"/>
          <c:order val="1"/>
          <c:tx>
            <c:strRef>
              <c:f>Лист1!$C$1</c:f>
              <c:strCache>
                <c:ptCount val="1"/>
                <c:pt idx="0">
                  <c:v>Female</c:v>
                </c:pt>
              </c:strCache>
            </c:strRef>
          </c:tx>
          <c:spPr>
            <a:solidFill>
              <a:schemeClr val="accent2"/>
            </a:solidFill>
            <a:ln>
              <a:noFill/>
            </a:ln>
            <a:effectLst/>
          </c:spPr>
          <c:invertIfNegative val="0"/>
          <c:dLbls>
            <c:delete val="1"/>
          </c:dLbls>
          <c:cat>
            <c:strRef>
              <c:f>Лист1!$A$2:$A$3</c:f>
              <c:strCache>
                <c:ptCount val="2"/>
                <c:pt idx="0">
                  <c:v>All workers</c:v>
                </c:pt>
                <c:pt idx="1">
                  <c:v>Teleworking only with children</c:v>
                </c:pt>
              </c:strCache>
            </c:strRef>
          </c:cat>
          <c:val>
            <c:numRef>
              <c:f>Лист1!$C$2:$C$3</c:f>
              <c:numCache>
                <c:formatCode>General</c:formatCode>
                <c:ptCount val="2"/>
                <c:pt idx="0">
                  <c:v>21.3</c:v>
                </c:pt>
                <c:pt idx="1">
                  <c:v>31</c:v>
                </c:pt>
              </c:numCache>
            </c:numRef>
          </c:val>
          <c:extLst>
            <c:ext xmlns:c16="http://schemas.microsoft.com/office/drawing/2014/chart" uri="{C3380CC4-5D6E-409C-BE32-E72D297353CC}">
              <c16:uniqueId val="{00000005-9A57-4105-8299-9A6D99D7E76C}"/>
            </c:ext>
          </c:extLst>
        </c:ser>
        <c:dLbls>
          <c:dLblPos val="outEnd"/>
          <c:showLegendKey val="0"/>
          <c:showVal val="1"/>
          <c:showCatName val="0"/>
          <c:showSerName val="0"/>
          <c:showPercent val="0"/>
          <c:showBubbleSize val="0"/>
        </c:dLbls>
        <c:gapWidth val="219"/>
        <c:axId val="-1669565888"/>
        <c:axId val="-1712374640"/>
      </c:barChart>
      <c:catAx>
        <c:axId val="-166956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712374640"/>
        <c:crosses val="autoZero"/>
        <c:auto val="1"/>
        <c:lblAlgn val="ctr"/>
        <c:lblOffset val="100"/>
        <c:tickLblSkip val="1"/>
        <c:noMultiLvlLbl val="0"/>
      </c:catAx>
      <c:valAx>
        <c:axId val="-1712374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9565888"/>
        <c:crosses val="autoZero"/>
        <c:crossBetween val="between"/>
      </c:valAx>
      <c:spPr>
        <a:noFill/>
        <a:ln>
          <a:noFill/>
        </a:ln>
        <a:effectLst/>
      </c:spPr>
    </c:plotArea>
    <c:legend>
      <c:legendPos val="b"/>
      <c:layout>
        <c:manualLayout>
          <c:xMode val="edge"/>
          <c:yMode val="edge"/>
          <c:x val="0"/>
          <c:y val="0.86599185787370869"/>
          <c:w val="0.26851164309667164"/>
          <c:h val="0.13400814212629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a:solidFill>
                  <a:srgbClr val="2F160F"/>
                </a:solidFill>
              </a:rPr>
              <a:t>Chi</a:t>
            </a:r>
            <a:r>
              <a:rPr lang="en-US" sz="1300" baseline="0" dirty="0">
                <a:solidFill>
                  <a:srgbClr val="2F160F"/>
                </a:solidFill>
              </a:rPr>
              <a:t> ha </a:t>
            </a:r>
            <a:r>
              <a:rPr lang="en-US" sz="1300" baseline="0" dirty="0" err="1">
                <a:solidFill>
                  <a:srgbClr val="2F160F"/>
                </a:solidFill>
              </a:rPr>
              <a:t>difficoltà</a:t>
            </a:r>
            <a:r>
              <a:rPr lang="en-US" sz="1300" baseline="0" dirty="0">
                <a:solidFill>
                  <a:srgbClr val="2F160F"/>
                </a:solidFill>
              </a:rPr>
              <a:t> a </a:t>
            </a:r>
            <a:r>
              <a:rPr lang="en-US" sz="1300" baseline="0" dirty="0" err="1">
                <a:solidFill>
                  <a:srgbClr val="2F160F"/>
                </a:solidFill>
              </a:rPr>
              <a:t>concentrarsi</a:t>
            </a:r>
            <a:r>
              <a:rPr lang="en-US" sz="1300" baseline="0" dirty="0">
                <a:solidFill>
                  <a:srgbClr val="2F160F"/>
                </a:solidFill>
              </a:rPr>
              <a:t> </a:t>
            </a:r>
            <a:r>
              <a:rPr lang="en-US" sz="1300" baseline="0" dirty="0" err="1">
                <a:solidFill>
                  <a:srgbClr val="2F160F"/>
                </a:solidFill>
              </a:rPr>
              <a:t>sul</a:t>
            </a:r>
            <a:r>
              <a:rPr lang="en-US" sz="1300" baseline="0" dirty="0">
                <a:solidFill>
                  <a:srgbClr val="2F160F"/>
                </a:solidFill>
              </a:rPr>
              <a:t> </a:t>
            </a:r>
            <a:r>
              <a:rPr lang="en-US" sz="1300" baseline="0" dirty="0" err="1">
                <a:solidFill>
                  <a:srgbClr val="2F160F"/>
                </a:solidFill>
              </a:rPr>
              <a:t>lavoro</a:t>
            </a:r>
            <a:r>
              <a:rPr lang="en-US" sz="1300" baseline="0" dirty="0">
                <a:solidFill>
                  <a:srgbClr val="2F160F"/>
                </a:solidFill>
              </a:rPr>
              <a:t> a causa </a:t>
            </a:r>
            <a:r>
              <a:rPr lang="en-US" sz="1300" baseline="0" dirty="0" err="1">
                <a:solidFill>
                  <a:srgbClr val="2F160F"/>
                </a:solidFill>
              </a:rPr>
              <a:t>della</a:t>
            </a:r>
            <a:r>
              <a:rPr lang="en-US" sz="1300" baseline="0" dirty="0">
                <a:solidFill>
                  <a:srgbClr val="2F160F"/>
                </a:solidFill>
              </a:rPr>
              <a:t> </a:t>
            </a:r>
            <a:r>
              <a:rPr lang="en-US" sz="1300" baseline="0" dirty="0" err="1">
                <a:solidFill>
                  <a:srgbClr val="2F160F"/>
                </a:solidFill>
              </a:rPr>
              <a:t>famiglia</a:t>
            </a:r>
            <a:r>
              <a:rPr lang="en-US" sz="1300" dirty="0">
                <a:solidFill>
                  <a:srgbClr val="2F160F"/>
                </a:solidFill>
              </a:rPr>
              <a:t> (%)</a:t>
            </a:r>
            <a:endParaRPr lang="ru-RU" sz="1300" dirty="0">
              <a:solidFill>
                <a:srgbClr val="2F160F"/>
              </a:solidFill>
            </a:endParaRPr>
          </a:p>
        </c:rich>
      </c:tx>
      <c:layout>
        <c:manualLayout>
          <c:xMode val="edge"/>
          <c:yMode val="edge"/>
          <c:x val="9.0533622643847914E-2"/>
          <c:y val="5.5111939610122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Male</c:v>
                </c:pt>
              </c:strCache>
            </c:strRef>
          </c:tx>
          <c:spPr>
            <a:solidFill>
              <a:schemeClr val="accent1"/>
            </a:solidFill>
            <a:ln>
              <a:noFill/>
            </a:ln>
            <a:effectLst/>
          </c:spPr>
          <c:invertIfNegative val="0"/>
          <c:cat>
            <c:strRef>
              <c:f>Лист1!$A$2:$A$3</c:f>
              <c:strCache>
                <c:ptCount val="2"/>
                <c:pt idx="0">
                  <c:v>All workers</c:v>
                </c:pt>
                <c:pt idx="1">
                  <c:v>Teleworking only with children</c:v>
                </c:pt>
              </c:strCache>
            </c:strRef>
          </c:cat>
          <c:val>
            <c:numRef>
              <c:f>Лист1!$B$2:$B$3</c:f>
              <c:numCache>
                <c:formatCode>General</c:formatCode>
                <c:ptCount val="2"/>
                <c:pt idx="0">
                  <c:v>5.7</c:v>
                </c:pt>
                <c:pt idx="1">
                  <c:v>19</c:v>
                </c:pt>
              </c:numCache>
            </c:numRef>
          </c:val>
          <c:extLst>
            <c:ext xmlns:c16="http://schemas.microsoft.com/office/drawing/2014/chart" uri="{C3380CC4-5D6E-409C-BE32-E72D297353CC}">
              <c16:uniqueId val="{00000002-EE72-4AF0-AA7B-435381589E35}"/>
            </c:ext>
          </c:extLst>
        </c:ser>
        <c:ser>
          <c:idx val="1"/>
          <c:order val="1"/>
          <c:tx>
            <c:strRef>
              <c:f>Лист1!$C$1</c:f>
              <c:strCache>
                <c:ptCount val="1"/>
                <c:pt idx="0">
                  <c:v>Female</c:v>
                </c:pt>
              </c:strCache>
            </c:strRef>
          </c:tx>
          <c:spPr>
            <a:solidFill>
              <a:schemeClr val="accent2"/>
            </a:solidFill>
            <a:ln>
              <a:noFill/>
            </a:ln>
            <a:effectLst/>
          </c:spPr>
          <c:invertIfNegative val="0"/>
          <c:cat>
            <c:strRef>
              <c:f>Лист1!$A$2:$A$3</c:f>
              <c:strCache>
                <c:ptCount val="2"/>
                <c:pt idx="0">
                  <c:v>All workers</c:v>
                </c:pt>
                <c:pt idx="1">
                  <c:v>Teleworking only with children</c:v>
                </c:pt>
              </c:strCache>
            </c:strRef>
          </c:cat>
          <c:val>
            <c:numRef>
              <c:f>Лист1!$C$2:$C$3</c:f>
              <c:numCache>
                <c:formatCode>General</c:formatCode>
                <c:ptCount val="2"/>
                <c:pt idx="0">
                  <c:v>7.4</c:v>
                </c:pt>
                <c:pt idx="1">
                  <c:v>27</c:v>
                </c:pt>
              </c:numCache>
            </c:numRef>
          </c:val>
          <c:extLst>
            <c:ext xmlns:c16="http://schemas.microsoft.com/office/drawing/2014/chart" uri="{C3380CC4-5D6E-409C-BE32-E72D297353CC}">
              <c16:uniqueId val="{00000005-EE72-4AF0-AA7B-435381589E35}"/>
            </c:ext>
          </c:extLst>
        </c:ser>
        <c:dLbls>
          <c:showLegendKey val="0"/>
          <c:showVal val="0"/>
          <c:showCatName val="0"/>
          <c:showSerName val="0"/>
          <c:showPercent val="0"/>
          <c:showBubbleSize val="0"/>
        </c:dLbls>
        <c:gapWidth val="219"/>
        <c:overlap val="2"/>
        <c:axId val="-1712370288"/>
        <c:axId val="-1591291104"/>
      </c:barChart>
      <c:catAx>
        <c:axId val="-171237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591291104"/>
        <c:crosses val="autoZero"/>
        <c:auto val="1"/>
        <c:lblAlgn val="ctr"/>
        <c:lblOffset val="100"/>
        <c:tickLblSkip val="1"/>
        <c:noMultiLvlLbl val="0"/>
      </c:catAx>
      <c:valAx>
        <c:axId val="-1591291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2370288"/>
        <c:crosses val="autoZero"/>
        <c:crossBetween val="between"/>
      </c:valAx>
      <c:spPr>
        <a:noFill/>
        <a:ln>
          <a:noFill/>
        </a:ln>
        <a:effectLst/>
      </c:spPr>
    </c:plotArea>
    <c:legend>
      <c:legendPos val="b"/>
      <c:layout>
        <c:manualLayout>
          <c:xMode val="edge"/>
          <c:yMode val="edge"/>
          <c:x val="0"/>
          <c:y val="0.86599185787370869"/>
          <c:w val="0.26851164309667164"/>
          <c:h val="0.13400814212629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a:solidFill>
                  <a:srgbClr val="2F160F"/>
                </a:solidFill>
              </a:rPr>
              <a:t>Hanno</a:t>
            </a:r>
            <a:r>
              <a:rPr lang="en-US" sz="1300" baseline="0" dirty="0">
                <a:solidFill>
                  <a:srgbClr val="2F160F"/>
                </a:solidFill>
              </a:rPr>
              <a:t> </a:t>
            </a:r>
            <a:r>
              <a:rPr lang="en-US" sz="1300" baseline="0" dirty="0" err="1">
                <a:solidFill>
                  <a:srgbClr val="2F160F"/>
                </a:solidFill>
              </a:rPr>
              <a:t>riscontrato</a:t>
            </a:r>
            <a:r>
              <a:rPr lang="en-US" sz="1300" baseline="0" dirty="0">
                <a:solidFill>
                  <a:srgbClr val="2F160F"/>
                </a:solidFill>
              </a:rPr>
              <a:t> </a:t>
            </a:r>
            <a:r>
              <a:rPr lang="en-US" sz="1300" baseline="0" dirty="0" err="1">
                <a:solidFill>
                  <a:srgbClr val="2F160F"/>
                </a:solidFill>
              </a:rPr>
              <a:t>che</a:t>
            </a:r>
            <a:r>
              <a:rPr lang="en-US" sz="1300" baseline="0" dirty="0">
                <a:solidFill>
                  <a:srgbClr val="2F160F"/>
                </a:solidFill>
              </a:rPr>
              <a:t> l</a:t>
            </a:r>
            <a:r>
              <a:rPr lang="en-US" sz="1300" dirty="0">
                <a:solidFill>
                  <a:srgbClr val="2F160F"/>
                </a:solidFill>
              </a:rPr>
              <a:t>a</a:t>
            </a:r>
            <a:r>
              <a:rPr lang="en-US" sz="1300" baseline="0" dirty="0">
                <a:solidFill>
                  <a:srgbClr val="2F160F"/>
                </a:solidFill>
              </a:rPr>
              <a:t> </a:t>
            </a:r>
            <a:r>
              <a:rPr lang="en-US" sz="1300" baseline="0" dirty="0" err="1">
                <a:solidFill>
                  <a:srgbClr val="2F160F"/>
                </a:solidFill>
              </a:rPr>
              <a:t>famiglia</a:t>
            </a:r>
            <a:r>
              <a:rPr lang="en-US" sz="1300" baseline="0" dirty="0">
                <a:solidFill>
                  <a:srgbClr val="2F160F"/>
                </a:solidFill>
              </a:rPr>
              <a:t> ha </a:t>
            </a:r>
            <a:r>
              <a:rPr lang="en-US" sz="1300" baseline="0" dirty="0" err="1">
                <a:solidFill>
                  <a:srgbClr val="2F160F"/>
                </a:solidFill>
              </a:rPr>
              <a:t>influito</a:t>
            </a:r>
            <a:r>
              <a:rPr lang="en-US" sz="1300" baseline="0" dirty="0">
                <a:solidFill>
                  <a:srgbClr val="2F160F"/>
                </a:solidFill>
              </a:rPr>
              <a:t> </a:t>
            </a:r>
            <a:r>
              <a:rPr lang="en-US" sz="1300" baseline="0" dirty="0" err="1">
                <a:solidFill>
                  <a:srgbClr val="2F160F"/>
                </a:solidFill>
              </a:rPr>
              <a:t>sul</a:t>
            </a:r>
            <a:r>
              <a:rPr lang="en-US" sz="1300" baseline="0" dirty="0">
                <a:solidFill>
                  <a:srgbClr val="2F160F"/>
                </a:solidFill>
              </a:rPr>
              <a:t> tempo </a:t>
            </a:r>
            <a:r>
              <a:rPr lang="en-US" sz="1300" baseline="0" dirty="0" err="1">
                <a:solidFill>
                  <a:srgbClr val="2F160F"/>
                </a:solidFill>
              </a:rPr>
              <a:t>dedicato</a:t>
            </a:r>
            <a:r>
              <a:rPr lang="en-US" sz="1300" baseline="0" dirty="0">
                <a:solidFill>
                  <a:srgbClr val="2F160F"/>
                </a:solidFill>
              </a:rPr>
              <a:t> al </a:t>
            </a:r>
            <a:r>
              <a:rPr lang="en-US" sz="1300" baseline="0" dirty="0" err="1">
                <a:solidFill>
                  <a:srgbClr val="2F160F"/>
                </a:solidFill>
              </a:rPr>
              <a:t>lavoro</a:t>
            </a:r>
            <a:r>
              <a:rPr lang="en-US" sz="1300" dirty="0">
                <a:solidFill>
                  <a:srgbClr val="2F160F"/>
                </a:solidFill>
              </a:rPr>
              <a:t> (%)</a:t>
            </a:r>
            <a:endParaRPr lang="ru-RU" sz="1300" dirty="0">
              <a:solidFill>
                <a:srgbClr val="2F160F"/>
              </a:solidFill>
            </a:endParaRPr>
          </a:p>
        </c:rich>
      </c:tx>
      <c:layout>
        <c:manualLayout>
          <c:xMode val="edge"/>
          <c:yMode val="edge"/>
          <c:x val="9.0533518488419729E-2"/>
          <c:y val="5.51120488830446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Male</c:v>
                </c:pt>
              </c:strCache>
            </c:strRef>
          </c:tx>
          <c:spPr>
            <a:solidFill>
              <a:schemeClr val="accent1"/>
            </a:solidFill>
            <a:ln>
              <a:noFill/>
            </a:ln>
            <a:effectLst/>
          </c:spPr>
          <c:invertIfNegative val="0"/>
          <c:dLbls>
            <c:delete val="1"/>
          </c:dLbls>
          <c:cat>
            <c:strRef>
              <c:f>Лист1!$A$2:$A$3</c:f>
              <c:strCache>
                <c:ptCount val="2"/>
                <c:pt idx="0">
                  <c:v>All workers</c:v>
                </c:pt>
                <c:pt idx="1">
                  <c:v>Teleworking only with children</c:v>
                </c:pt>
              </c:strCache>
            </c:strRef>
          </c:cat>
          <c:val>
            <c:numRef>
              <c:f>Лист1!$B$2:$B$3</c:f>
              <c:numCache>
                <c:formatCode>General</c:formatCode>
                <c:ptCount val="2"/>
                <c:pt idx="0">
                  <c:v>3.4</c:v>
                </c:pt>
                <c:pt idx="1">
                  <c:v>10</c:v>
                </c:pt>
              </c:numCache>
            </c:numRef>
          </c:val>
          <c:extLst>
            <c:ext xmlns:c16="http://schemas.microsoft.com/office/drawing/2014/chart" uri="{C3380CC4-5D6E-409C-BE32-E72D297353CC}">
              <c16:uniqueId val="{00000002-8B1C-4D91-99DD-AE7815DF5072}"/>
            </c:ext>
          </c:extLst>
        </c:ser>
        <c:ser>
          <c:idx val="1"/>
          <c:order val="1"/>
          <c:tx>
            <c:strRef>
              <c:f>Лист1!$C$1</c:f>
              <c:strCache>
                <c:ptCount val="1"/>
                <c:pt idx="0">
                  <c:v>Female</c:v>
                </c:pt>
              </c:strCache>
            </c:strRef>
          </c:tx>
          <c:spPr>
            <a:solidFill>
              <a:schemeClr val="accent2"/>
            </a:solidFill>
            <a:ln>
              <a:noFill/>
            </a:ln>
            <a:effectLst/>
          </c:spPr>
          <c:invertIfNegative val="0"/>
          <c:dLbls>
            <c:delete val="1"/>
          </c:dLbls>
          <c:cat>
            <c:strRef>
              <c:f>Лист1!$A$2:$A$3</c:f>
              <c:strCache>
                <c:ptCount val="2"/>
                <c:pt idx="0">
                  <c:v>All workers</c:v>
                </c:pt>
                <c:pt idx="1">
                  <c:v>Teleworking only with children</c:v>
                </c:pt>
              </c:strCache>
            </c:strRef>
          </c:cat>
          <c:val>
            <c:numRef>
              <c:f>Лист1!$C$2:$C$3</c:f>
              <c:numCache>
                <c:formatCode>General</c:formatCode>
                <c:ptCount val="2"/>
                <c:pt idx="0">
                  <c:v>4.4000000000000004</c:v>
                </c:pt>
                <c:pt idx="1">
                  <c:v>19</c:v>
                </c:pt>
              </c:numCache>
            </c:numRef>
          </c:val>
          <c:extLst>
            <c:ext xmlns:c16="http://schemas.microsoft.com/office/drawing/2014/chart" uri="{C3380CC4-5D6E-409C-BE32-E72D297353CC}">
              <c16:uniqueId val="{00000005-8B1C-4D91-99DD-AE7815DF5072}"/>
            </c:ext>
          </c:extLst>
        </c:ser>
        <c:dLbls>
          <c:dLblPos val="outEnd"/>
          <c:showLegendKey val="0"/>
          <c:showVal val="1"/>
          <c:showCatName val="0"/>
          <c:showSerName val="0"/>
          <c:showPercent val="0"/>
          <c:showBubbleSize val="0"/>
        </c:dLbls>
        <c:gapWidth val="219"/>
        <c:axId val="-1591290560"/>
        <c:axId val="-1591294912"/>
      </c:barChart>
      <c:catAx>
        <c:axId val="-1591290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1591294912"/>
        <c:crosses val="autoZero"/>
        <c:auto val="1"/>
        <c:lblAlgn val="ctr"/>
        <c:lblOffset val="100"/>
        <c:tickLblSkip val="1"/>
        <c:noMultiLvlLbl val="0"/>
      </c:catAx>
      <c:valAx>
        <c:axId val="-1591294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1290560"/>
        <c:crosses val="autoZero"/>
        <c:crossBetween val="between"/>
      </c:valAx>
      <c:spPr>
        <a:noFill/>
        <a:ln>
          <a:noFill/>
        </a:ln>
        <a:effectLst/>
      </c:spPr>
    </c:plotArea>
    <c:legend>
      <c:legendPos val="b"/>
      <c:layout>
        <c:manualLayout>
          <c:xMode val="edge"/>
          <c:yMode val="edge"/>
          <c:x val="0"/>
          <c:y val="0.86599185787370869"/>
          <c:w val="0.26851164309667164"/>
          <c:h val="0.13400814212629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9178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35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9" name="Google Shape;279;p11: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71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84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10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83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14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90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23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52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46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90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0"/>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1886" y="6314302"/>
            <a:ext cx="1985322" cy="432844"/>
          </a:xfrm>
          <a:prstGeom prst="rect">
            <a:avLst/>
          </a:prstGeom>
          <a:noFill/>
          <a:ln>
            <a:noFill/>
          </a:ln>
        </p:spPr>
      </p:pic>
      <p:pic>
        <p:nvPicPr>
          <p:cNvPr id="12" name="Google Shape;12;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6715" y="110854"/>
            <a:ext cx="1740877" cy="916251"/>
          </a:xfrm>
          <a:prstGeom prst="rect">
            <a:avLst/>
          </a:prstGeom>
          <a:noFill/>
          <a:ln>
            <a:noFill/>
          </a:ln>
        </p:spPr>
      </p:pic>
      <p:sp>
        <p:nvSpPr>
          <p:cNvPr id="13" name="Google Shape;13;p16"/>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3258328" y="3257551"/>
            <a:ext cx="51034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a:t>
            </a:r>
            <a:r>
              <a:rPr lang="en-US" sz="1800" b="1" dirty="0" err="1">
                <a:solidFill>
                  <a:schemeClr val="dk1"/>
                </a:solidFill>
                <a:latin typeface="Arial"/>
                <a:ea typeface="Arial"/>
                <a:cs typeface="Arial"/>
                <a:sym typeface="Arial"/>
              </a:rPr>
              <a:t>Migliorare</a:t>
            </a:r>
            <a:r>
              <a:rPr lang="en-US" sz="1800" b="1" dirty="0">
                <a:solidFill>
                  <a:schemeClr val="dk1"/>
                </a:solidFill>
                <a:latin typeface="Arial"/>
                <a:ea typeface="Arial"/>
                <a:cs typeface="Arial"/>
                <a:sym typeface="Arial"/>
              </a:rPr>
              <a:t> la </a:t>
            </a:r>
            <a:r>
              <a:rPr lang="en-US" sz="1800" b="1" dirty="0" err="1">
                <a:solidFill>
                  <a:schemeClr val="dk1"/>
                </a:solidFill>
              </a:rPr>
              <a:t>resilienza</a:t>
            </a:r>
            <a:r>
              <a:rPr lang="en-US" sz="1800" b="1" dirty="0">
                <a:solidFill>
                  <a:schemeClr val="dk1"/>
                </a:solidFill>
              </a:rPr>
              <a:t> </a:t>
            </a:r>
            <a:r>
              <a:rPr lang="en-US" sz="1800" b="1" dirty="0" err="1">
                <a:solidFill>
                  <a:schemeClr val="dk1"/>
                </a:solidFill>
              </a:rPr>
              <a:t>delle</a:t>
            </a:r>
            <a:r>
              <a:rPr lang="en-US" sz="1800" b="1" dirty="0">
                <a:solidFill>
                  <a:schemeClr val="dk1"/>
                </a:solidFill>
              </a:rPr>
              <a:t> PMI dopo il Lock Down</a:t>
            </a:r>
            <a:r>
              <a:rPr lang="en-US" sz="1800" b="1" dirty="0">
                <a:solidFill>
                  <a:schemeClr val="dk1"/>
                </a:solidFill>
                <a:latin typeface="Arial"/>
                <a:ea typeface="Arial"/>
                <a:cs typeface="Arial"/>
                <a:sym typeface="Arial"/>
              </a:rPr>
              <a:t>”</a:t>
            </a:r>
            <a:endParaRPr sz="1800" b="1" dirty="0">
              <a:solidFill>
                <a:schemeClr val="dk1"/>
              </a:solidFill>
              <a:latin typeface="Arial"/>
              <a:ea typeface="Arial"/>
              <a:cs typeface="Arial"/>
              <a:sym typeface="Arial"/>
            </a:endParaRPr>
          </a:p>
        </p:txBody>
      </p:sp>
      <p:sp>
        <p:nvSpPr>
          <p:cNvPr id="30" name="Google Shape;30;p1"/>
          <p:cNvSpPr txBox="1"/>
          <p:nvPr/>
        </p:nvSpPr>
        <p:spPr>
          <a:xfrm>
            <a:off x="2761287" y="4093428"/>
            <a:ext cx="609755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rgbClr val="0CA373"/>
                </a:solidFill>
                <a:latin typeface="Tahoma"/>
                <a:ea typeface="Tahoma"/>
                <a:cs typeface="Tahoma"/>
                <a:sym typeface="Tahoma"/>
              </a:rPr>
              <a:t>EQUILIBRIO TRA LAVORO E VITA PRIVATA IN CONTESTI DI TELELAVORO</a:t>
            </a:r>
          </a:p>
          <a:p>
            <a:pPr marL="0" marR="0" lvl="0" indent="0" algn="ctr" rtl="0">
              <a:spcBef>
                <a:spcPts val="0"/>
              </a:spcBef>
              <a:spcAft>
                <a:spcPts val="0"/>
              </a:spcAft>
              <a:buNone/>
            </a:pPr>
            <a:r>
              <a:rPr lang="en-US" sz="1800" b="1" i="0" u="none" strike="noStrike" cap="none" dirty="0">
                <a:solidFill>
                  <a:srgbClr val="0CA373"/>
                </a:solidFill>
                <a:latin typeface="Tahoma"/>
                <a:ea typeface="Tahoma"/>
                <a:cs typeface="Tahoma"/>
                <a:sym typeface="Tahoma"/>
              </a:rPr>
              <a:t>By: </a:t>
            </a:r>
            <a:r>
              <a:rPr lang="en-US" sz="1800" b="1" i="0" u="none" strike="noStrike" cap="none" dirty="0">
                <a:solidFill>
                  <a:schemeClr val="dk1"/>
                </a:solidFill>
                <a:latin typeface="Tahoma"/>
                <a:ea typeface="Tahoma"/>
                <a:cs typeface="Tahoma"/>
                <a:sym typeface="Tahoma"/>
              </a:rPr>
              <a:t>IDP</a:t>
            </a:r>
            <a:endParaRPr sz="1800" b="1" i="0" u="none" strike="noStrike" cap="none" dirty="0">
              <a:solidFill>
                <a:schemeClr val="dk1"/>
              </a:solidFill>
              <a:latin typeface="Tahoma"/>
              <a:ea typeface="Tahoma"/>
              <a:cs typeface="Tahoma"/>
              <a:sym typeface="Tahoma"/>
            </a:endParaRPr>
          </a:p>
        </p:txBody>
      </p:sp>
      <p:pic>
        <p:nvPicPr>
          <p:cNvPr id="31" name="Google Shape;3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1"/>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282" name="Google Shape;282;p11"/>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3" name="Google Shape;283;p11"/>
          <p:cNvSpPr/>
          <p:nvPr/>
        </p:nvSpPr>
        <p:spPr>
          <a:xfrm>
            <a:off x="1239360" y="3943633"/>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4" name="Google Shape;284;p11"/>
          <p:cNvSpPr/>
          <p:nvPr/>
        </p:nvSpPr>
        <p:spPr>
          <a:xfrm>
            <a:off x="1236986" y="4802627"/>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5" name="Google Shape;285;p11"/>
          <p:cNvSpPr txBox="1"/>
          <p:nvPr/>
        </p:nvSpPr>
        <p:spPr>
          <a:xfrm>
            <a:off x="1615181" y="2814121"/>
            <a:ext cx="574111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Il telelavoro ha molti vantaggi, ma nasconde delle insidie che potrebbero mettere a rischio l'equilibrio tra vita privata e lavoro. </a:t>
            </a:r>
            <a:endParaRPr dirty="0"/>
          </a:p>
        </p:txBody>
      </p:sp>
      <p:sp>
        <p:nvSpPr>
          <p:cNvPr id="286" name="Google Shape;286;p11"/>
          <p:cNvSpPr txBox="1"/>
          <p:nvPr/>
        </p:nvSpPr>
        <p:spPr>
          <a:xfrm>
            <a:off x="1624798" y="3737410"/>
            <a:ext cx="439742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Un cattivo equilibrio tra lavoro e vita privata può avere gravi conseguenze</a:t>
            </a:r>
            <a:endParaRPr dirty="0"/>
          </a:p>
        </p:txBody>
      </p:sp>
      <p:sp>
        <p:nvSpPr>
          <p:cNvPr id="287" name="Google Shape;287;p11"/>
          <p:cNvSpPr txBox="1"/>
          <p:nvPr/>
        </p:nvSpPr>
        <p:spPr>
          <a:xfrm>
            <a:off x="1615181" y="4632165"/>
            <a:ext cx="440704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Azioni concrete a livello personale e collettivo possono migliorare l'equilibrio generale tra lavoro e vita privata dei team remoti</a:t>
            </a:r>
            <a:endParaRPr dirty="0"/>
          </a:p>
        </p:txBody>
      </p:sp>
      <p:sp>
        <p:nvSpPr>
          <p:cNvPr id="288" name="Google Shape;288;p11"/>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dirty="0" err="1">
                <a:solidFill>
                  <a:schemeClr val="dk1"/>
                </a:solidFill>
                <a:latin typeface="Calibri"/>
                <a:ea typeface="Calibri"/>
                <a:cs typeface="Calibri"/>
                <a:sym typeface="Calibri"/>
              </a:rPr>
              <a:t>Punti</a:t>
            </a:r>
            <a:r>
              <a:rPr lang="en-US" sz="4800" b="1" dirty="0">
                <a:solidFill>
                  <a:schemeClr val="dk1"/>
                </a:solidFill>
                <a:latin typeface="Calibri"/>
                <a:ea typeface="Calibri"/>
                <a:cs typeface="Calibri"/>
                <a:sym typeface="Calibri"/>
              </a:rPr>
              <a:t> </a:t>
            </a:r>
            <a:r>
              <a:rPr lang="en-US" sz="4800" b="1" dirty="0" err="1">
                <a:solidFill>
                  <a:schemeClr val="dk1"/>
                </a:solidFill>
                <a:latin typeface="Calibri"/>
                <a:ea typeface="Calibri"/>
                <a:cs typeface="Calibri"/>
                <a:sym typeface="Calibri"/>
              </a:rPr>
              <a:t>chiave</a:t>
            </a:r>
            <a:r>
              <a:rPr lang="en-US" sz="4800" b="1" i="0" dirty="0">
                <a:solidFill>
                  <a:schemeClr val="dk1"/>
                </a:solidFill>
                <a:latin typeface="Calibri"/>
                <a:ea typeface="Calibri"/>
                <a:cs typeface="Calibri"/>
                <a:sym typeface="Calibri"/>
              </a:rPr>
              <a:t>:</a:t>
            </a:r>
            <a:endParaRPr dirty="0"/>
          </a:p>
        </p:txBody>
      </p:sp>
      <p:pic>
        <p:nvPicPr>
          <p:cNvPr id="289" name="Google Shape;289;p11"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4996" y="4623758"/>
            <a:ext cx="1531308" cy="13356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293"/>
        <p:cNvGrpSpPr/>
        <p:nvPr/>
      </p:nvGrpSpPr>
      <p:grpSpPr>
        <a:xfrm>
          <a:off x="0" y="0"/>
          <a:ext cx="0" cy="0"/>
          <a:chOff x="0" y="0"/>
          <a:chExt cx="0" cy="0"/>
        </a:xfrm>
      </p:grpSpPr>
      <p:sp>
        <p:nvSpPr>
          <p:cNvPr id="294" name="Google Shape;294;p15"/>
          <p:cNvSpPr txBox="1"/>
          <p:nvPr/>
        </p:nvSpPr>
        <p:spPr>
          <a:xfrm>
            <a:off x="3875349" y="2246148"/>
            <a:ext cx="718513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b="1" dirty="0" err="1">
                <a:solidFill>
                  <a:schemeClr val="lt1"/>
                </a:solidFill>
                <a:latin typeface="Calibri"/>
                <a:ea typeface="Calibri"/>
                <a:cs typeface="Calibri"/>
                <a:sym typeface="Calibri"/>
              </a:rPr>
              <a:t>Grazie</a:t>
            </a:r>
            <a:r>
              <a:rPr lang="en-US" sz="96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p:nvPr/>
        </p:nvSpPr>
        <p:spPr>
          <a:xfrm>
            <a:off x="1236985" y="5029647"/>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5" name="Google Shape;45;p2"/>
          <p:cNvSpPr txBox="1"/>
          <p:nvPr/>
        </p:nvSpPr>
        <p:spPr>
          <a:xfrm>
            <a:off x="1615184" y="2814121"/>
            <a:ext cx="41165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Comprendere l'importanza dell'equilibrio tra lavoro e vita privata</a:t>
            </a:r>
            <a:endParaRPr dirty="0"/>
          </a:p>
        </p:txBody>
      </p:sp>
      <p:sp>
        <p:nvSpPr>
          <p:cNvPr id="46" name="Google Shape;46;p2"/>
          <p:cNvSpPr txBox="1"/>
          <p:nvPr/>
        </p:nvSpPr>
        <p:spPr>
          <a:xfrm>
            <a:off x="1615182" y="3530217"/>
            <a:ext cx="4294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Scoprite come raggiungere l'equilibrio tra lavoro e vita privata lavorando da remoto</a:t>
            </a:r>
            <a:endParaRPr dirty="0"/>
          </a:p>
        </p:txBody>
      </p:sp>
      <p:sp>
        <p:nvSpPr>
          <p:cNvPr id="47" name="Google Shape;47;p2"/>
          <p:cNvSpPr txBox="1"/>
          <p:nvPr/>
        </p:nvSpPr>
        <p:spPr>
          <a:xfrm>
            <a:off x="1635641" y="5068642"/>
            <a:ext cx="437535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Imparare le regole chiave per migliorare l'equilibrio tra lavoro e vita privata come telelavoratore</a:t>
            </a:r>
            <a:endParaRPr dirty="0"/>
          </a:p>
        </p:txBody>
      </p:sp>
      <p:sp>
        <p:nvSpPr>
          <p:cNvPr id="48" name="Google Shape;48;p2"/>
          <p:cNvSpPr txBox="1"/>
          <p:nvPr/>
        </p:nvSpPr>
        <p:spPr>
          <a:xfrm>
            <a:off x="1615182" y="4290345"/>
            <a:ext cx="44808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Sapere come migliorare l'equilibrio tra lavoro e vita privata del vostro team remoto</a:t>
            </a:r>
            <a:endParaRPr dirty="0"/>
          </a:p>
        </p:txBody>
      </p:sp>
      <p:sp>
        <p:nvSpPr>
          <p:cNvPr id="49" name="Google Shape;49;p2"/>
          <p:cNvSpPr txBox="1"/>
          <p:nvPr/>
        </p:nvSpPr>
        <p:spPr>
          <a:xfrm>
            <a:off x="601014" y="1031297"/>
            <a:ext cx="5500127"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dirty="0" err="1">
                <a:solidFill>
                  <a:schemeClr val="dk1"/>
                </a:solidFill>
                <a:latin typeface="Calibri"/>
                <a:ea typeface="Calibri"/>
                <a:cs typeface="Calibri"/>
                <a:sym typeface="Calibri"/>
              </a:rPr>
              <a:t>OBIETTIVI</a:t>
            </a:r>
            <a:r>
              <a:rPr lang="en-US" sz="4800" b="1" i="0" dirty="0">
                <a:solidFill>
                  <a:schemeClr val="dk1"/>
                </a:solidFill>
                <a:latin typeface="Calibri"/>
                <a:ea typeface="Calibri"/>
                <a:cs typeface="Calibri"/>
                <a:sym typeface="Calibri"/>
              </a:rPr>
              <a:t> E </a:t>
            </a:r>
            <a:r>
              <a:rPr lang="en-US" sz="4800" b="1" i="0" dirty="0" err="1">
                <a:solidFill>
                  <a:schemeClr val="dk1"/>
                </a:solidFill>
                <a:latin typeface="Calibri"/>
                <a:ea typeface="Calibri"/>
                <a:cs typeface="Calibri"/>
                <a:sym typeface="Calibri"/>
              </a:rPr>
              <a:t>SCOPI</a:t>
            </a:r>
            <a:endParaRPr dirty="0"/>
          </a:p>
        </p:txBody>
      </p:sp>
      <p:sp>
        <p:nvSpPr>
          <p:cNvPr id="50" name="Google Shape;50;p2"/>
          <p:cNvSpPr txBox="1"/>
          <p:nvPr/>
        </p:nvSpPr>
        <p:spPr>
          <a:xfrm>
            <a:off x="539786" y="2053993"/>
            <a:ext cx="5064599" cy="321883"/>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en-US" sz="2000" dirty="0" err="1">
                <a:solidFill>
                  <a:schemeClr val="dk1"/>
                </a:solidFill>
                <a:latin typeface="Calibri"/>
                <a:ea typeface="Calibri"/>
                <a:cs typeface="Calibri"/>
                <a:sym typeface="Calibri"/>
              </a:rPr>
              <a:t>Alla</a:t>
            </a:r>
            <a:r>
              <a:rPr lang="en-US" sz="2000" dirty="0">
                <a:solidFill>
                  <a:schemeClr val="dk1"/>
                </a:solidFill>
                <a:latin typeface="Calibri"/>
                <a:ea typeface="Calibri"/>
                <a:cs typeface="Calibri"/>
                <a:sym typeface="Calibri"/>
              </a:rPr>
              <a:t> fine di </a:t>
            </a:r>
            <a:r>
              <a:rPr lang="en-US" sz="2000" dirty="0" err="1">
                <a:solidFill>
                  <a:schemeClr val="dk1"/>
                </a:solidFill>
                <a:latin typeface="Calibri"/>
                <a:ea typeface="Calibri"/>
                <a:cs typeface="Calibri"/>
                <a:sym typeface="Calibri"/>
              </a:rPr>
              <a:t>questo</a:t>
            </a:r>
            <a:r>
              <a:rPr lang="en-US" sz="2000" dirty="0">
                <a:solidFill>
                  <a:schemeClr val="dk1"/>
                </a:solidFill>
                <a:latin typeface="Calibri"/>
                <a:ea typeface="Calibri"/>
                <a:cs typeface="Calibri"/>
                <a:sym typeface="Calibri"/>
              </a:rPr>
              <a:t> modulo </a:t>
            </a:r>
            <a:r>
              <a:rPr lang="en-US" sz="2000" dirty="0" err="1">
                <a:solidFill>
                  <a:schemeClr val="dk1"/>
                </a:solidFill>
                <a:latin typeface="Calibri"/>
                <a:ea typeface="Calibri"/>
                <a:cs typeface="Calibri"/>
                <a:sym typeface="Calibri"/>
              </a:rPr>
              <a:t>sarete</a:t>
            </a:r>
            <a:r>
              <a:rPr lang="en-US" sz="2000" dirty="0">
                <a:solidFill>
                  <a:schemeClr val="dk1"/>
                </a:solidFill>
                <a:latin typeface="Calibri"/>
                <a:ea typeface="Calibri"/>
                <a:cs typeface="Calibri"/>
                <a:sym typeface="Calibri"/>
              </a:rPr>
              <a:t> in </a:t>
            </a:r>
            <a:r>
              <a:rPr lang="en-US" sz="2000" dirty="0" err="1">
                <a:solidFill>
                  <a:schemeClr val="dk1"/>
                </a:solidFill>
                <a:latin typeface="Calibri"/>
                <a:ea typeface="Calibri"/>
                <a:cs typeface="Calibri"/>
                <a:sym typeface="Calibri"/>
              </a:rPr>
              <a:t>grado</a:t>
            </a:r>
            <a:r>
              <a:rPr lang="en-US" sz="2000" dirty="0">
                <a:solidFill>
                  <a:schemeClr val="dk1"/>
                </a:solidFill>
                <a:latin typeface="Calibri"/>
                <a:ea typeface="Calibri"/>
                <a:cs typeface="Calibri"/>
                <a:sym typeface="Calibri"/>
              </a:rPr>
              <a:t> di:</a:t>
            </a:r>
            <a:endParaRPr dirty="0"/>
          </a:p>
        </p:txBody>
      </p:sp>
      <p:pic>
        <p:nvPicPr>
          <p:cNvPr id="51" name="Google Shape;51;p2"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5884" y="758722"/>
            <a:ext cx="5800420"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p:nvPr/>
        </p:nvSpPr>
        <p:spPr>
          <a:xfrm>
            <a:off x="2812820" y="3302390"/>
            <a:ext cx="7122750" cy="200349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Overview in Europe</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Definitions</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Pros and Cons of tele-working </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Impact of inadequate work-life balance working remotely </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How improve work-life balance among your remote team</a:t>
            </a:r>
            <a:endParaRPr/>
          </a:p>
          <a:p>
            <a:pPr marL="457200" marR="0" lvl="0" indent="-457200" algn="l" rtl="0">
              <a:lnSpc>
                <a:spcPct val="125000"/>
              </a:lnSpc>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Tips for a better work-life balance in smart-work</a:t>
            </a:r>
            <a:endParaRPr/>
          </a:p>
        </p:txBody>
      </p:sp>
      <p:sp>
        <p:nvSpPr>
          <p:cNvPr id="75" name="Google Shape;75;p4"/>
          <p:cNvSpPr txBox="1"/>
          <p:nvPr/>
        </p:nvSpPr>
        <p:spPr>
          <a:xfrm>
            <a:off x="2812819" y="2713042"/>
            <a:ext cx="684181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CA373"/>
                </a:solidFill>
                <a:latin typeface="Calibri"/>
                <a:ea typeface="Calibri"/>
                <a:cs typeface="Calibri"/>
                <a:sym typeface="Calibri"/>
              </a:rPr>
              <a:t>Unit 1: </a:t>
            </a:r>
            <a:r>
              <a:rPr lang="it-IT" sz="2400" dirty="0">
                <a:solidFill>
                  <a:srgbClr val="0CA373"/>
                </a:solidFill>
                <a:latin typeface="Calibri"/>
                <a:ea typeface="Calibri"/>
                <a:cs typeface="Calibri"/>
                <a:sym typeface="Calibri"/>
              </a:rPr>
              <a:t>Equilibrio vita-lavoro in contesti di telelavoro</a:t>
            </a:r>
            <a:endParaRPr sz="2400" dirty="0">
              <a:solidFill>
                <a:srgbClr val="0CA373"/>
              </a:solidFill>
              <a:latin typeface="Calibri"/>
              <a:ea typeface="Calibri"/>
              <a:cs typeface="Calibri"/>
              <a:sym typeface="Calibri"/>
            </a:endParaRPr>
          </a:p>
        </p:txBody>
      </p:sp>
      <p:sp>
        <p:nvSpPr>
          <p:cNvPr id="76" name="Google Shape;76;p4"/>
          <p:cNvSpPr txBox="1"/>
          <p:nvPr/>
        </p:nvSpPr>
        <p:spPr>
          <a:xfrm>
            <a:off x="4881487" y="205899"/>
            <a:ext cx="1874345"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dk1"/>
              </a:buClr>
              <a:buSzPts val="4800"/>
              <a:buFont typeface="Calibri"/>
              <a:buNone/>
            </a:pPr>
            <a:r>
              <a:rPr lang="en-US" sz="4800" b="1" dirty="0" err="1">
                <a:solidFill>
                  <a:schemeClr val="dk1"/>
                </a:solidFill>
                <a:latin typeface="Calibri"/>
                <a:ea typeface="Calibri"/>
                <a:cs typeface="Calibri"/>
                <a:sym typeface="Calibri"/>
              </a:rPr>
              <a:t>INDICE</a:t>
            </a:r>
            <a:endParaRPr dirty="0"/>
          </a:p>
        </p:txBody>
      </p:sp>
      <p:sp>
        <p:nvSpPr>
          <p:cNvPr id="77" name="Google Shape;77;p4"/>
          <p:cNvSpPr/>
          <p:nvPr/>
        </p:nvSpPr>
        <p:spPr>
          <a:xfrm>
            <a:off x="5493416" y="20474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p:nvPr/>
        </p:nvSpPr>
        <p:spPr>
          <a:xfrm>
            <a:off x="143195" y="1277214"/>
            <a:ext cx="3857625" cy="459195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L</a:t>
            </a:r>
            <a:r>
              <a:rPr lang="it-IT" sz="1800">
                <a:solidFill>
                  <a:schemeClr val="lt1"/>
                </a:solidFill>
                <a:latin typeface="Calibri"/>
                <a:ea typeface="Calibri"/>
                <a:cs typeface="Calibri"/>
                <a:sym typeface="Calibri"/>
              </a:rPr>
              <a:t>a </a:t>
            </a:r>
            <a:r>
              <a:rPr lang="it-IT" sz="1800" dirty="0">
                <a:solidFill>
                  <a:schemeClr val="lt1"/>
                </a:solidFill>
                <a:latin typeface="Calibri"/>
                <a:ea typeface="Calibri"/>
                <a:cs typeface="Calibri"/>
                <a:sym typeface="Calibri"/>
              </a:rPr>
              <a:t>pandemia di Covid-19 ha portato a un drastico aumento del telelavoro in Europa.</a:t>
            </a:r>
            <a:endParaRPr dirty="0"/>
          </a:p>
        </p:txBody>
      </p:sp>
      <p:graphicFrame>
        <p:nvGraphicFramePr>
          <p:cNvPr id="83" name="Google Shape;83;p5"/>
          <p:cNvGraphicFramePr/>
          <p:nvPr>
            <p:extLst>
              <p:ext uri="{D42A27DB-BD31-4B8C-83A1-F6EECF244321}">
                <p14:modId xmlns:p14="http://schemas.microsoft.com/office/powerpoint/2010/main" val="3152244164"/>
              </p:ext>
            </p:extLst>
          </p:nvPr>
        </p:nvGraphicFramePr>
        <p:xfrm>
          <a:off x="581025" y="2080832"/>
          <a:ext cx="2619375" cy="2102884"/>
        </p:xfrm>
        <a:graphic>
          <a:graphicData uri="http://schemas.openxmlformats.org/drawingml/2006/chart">
            <c:chart xmlns:c="http://schemas.openxmlformats.org/drawingml/2006/chart" xmlns:r="http://schemas.openxmlformats.org/officeDocument/2006/relationships" r:id="rId3"/>
          </a:graphicData>
        </a:graphic>
      </p:graphicFrame>
      <p:sp>
        <p:nvSpPr>
          <p:cNvPr id="84" name="Google Shape;84;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5"/>
          <p:cNvSpPr/>
          <p:nvPr/>
        </p:nvSpPr>
        <p:spPr>
          <a:xfrm>
            <a:off x="4214589" y="1277214"/>
            <a:ext cx="7915722" cy="479397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859338" marR="0" lvl="0" indent="0" algn="ctr" rtl="0">
              <a:spcBef>
                <a:spcPts val="0"/>
              </a:spcBef>
              <a:spcAft>
                <a:spcPts val="0"/>
              </a:spcAft>
              <a:buNone/>
            </a:pPr>
            <a:endParaRPr lang="it-IT" sz="1800" dirty="0">
              <a:solidFill>
                <a:schemeClr val="lt1"/>
              </a:solidFill>
              <a:latin typeface="Calibri"/>
              <a:ea typeface="Calibri"/>
              <a:cs typeface="Calibri"/>
              <a:sym typeface="Calibri"/>
            </a:endParaRPr>
          </a:p>
          <a:p>
            <a:pPr marL="4859338"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4859338" marR="0" lvl="0" indent="0" algn="ctr" rtl="0">
              <a:spcBef>
                <a:spcPts val="0"/>
              </a:spcBef>
              <a:spcAft>
                <a:spcPts val="0"/>
              </a:spcAft>
              <a:buNone/>
            </a:pPr>
            <a:r>
              <a:rPr lang="it-IT" sz="1800" dirty="0">
                <a:solidFill>
                  <a:schemeClr val="lt1"/>
                </a:solidFill>
                <a:latin typeface="Calibri"/>
                <a:ea typeface="Calibri"/>
                <a:cs typeface="Calibri"/>
                <a:sym typeface="Calibri"/>
              </a:rPr>
              <a:t>Pur beneficiando di una maggiore flessibilità e autonomia, i telelavoratori hanno spesso un carico di lavoro maggiore, con un impatto negativo sull'equilibrio tra lavoro e vita privata.</a:t>
            </a:r>
          </a:p>
          <a:p>
            <a:pPr marL="4859338" marR="0" lvl="0" indent="0" algn="ctr" rtl="0">
              <a:spcBef>
                <a:spcPts val="0"/>
              </a:spcBef>
              <a:spcAft>
                <a:spcPts val="0"/>
              </a:spcAft>
              <a:buNone/>
            </a:pPr>
            <a:endParaRPr lang="it-IT" sz="1800" dirty="0">
              <a:solidFill>
                <a:schemeClr val="lt1"/>
              </a:solidFill>
              <a:latin typeface="Calibri"/>
              <a:ea typeface="Calibri"/>
              <a:cs typeface="Calibri"/>
              <a:sym typeface="Calibri"/>
            </a:endParaRPr>
          </a:p>
          <a:p>
            <a:pPr marL="4859338" marR="0" lvl="0" indent="0" algn="ctr" rtl="0">
              <a:spcBef>
                <a:spcPts val="0"/>
              </a:spcBef>
              <a:spcAft>
                <a:spcPts val="0"/>
              </a:spcAft>
              <a:buNone/>
            </a:pPr>
            <a:endParaRPr lang="it-IT" sz="1800" dirty="0">
              <a:solidFill>
                <a:schemeClr val="lt1"/>
              </a:solidFill>
              <a:latin typeface="Calibri"/>
              <a:ea typeface="Calibri"/>
              <a:cs typeface="Calibri"/>
              <a:sym typeface="Calibri"/>
            </a:endParaRPr>
          </a:p>
          <a:p>
            <a:pPr marL="4859338" marR="0" lvl="0" indent="0" algn="ctr" rtl="0">
              <a:spcBef>
                <a:spcPts val="0"/>
              </a:spcBef>
              <a:spcAft>
                <a:spcPts val="0"/>
              </a:spcAft>
              <a:buNone/>
            </a:pPr>
            <a:r>
              <a:rPr lang="it-IT" sz="1800" dirty="0">
                <a:solidFill>
                  <a:schemeClr val="lt1"/>
                </a:solidFill>
                <a:latin typeface="Calibri"/>
                <a:ea typeface="Calibri"/>
                <a:cs typeface="Calibri"/>
                <a:sym typeface="Calibri"/>
              </a:rPr>
              <a:t>Le donne sono più colpite degli uomini</a:t>
            </a:r>
          </a:p>
        </p:txBody>
      </p:sp>
      <p:graphicFrame>
        <p:nvGraphicFramePr>
          <p:cNvPr id="86" name="Google Shape;86;p5"/>
          <p:cNvGraphicFramePr/>
          <p:nvPr>
            <p:extLst>
              <p:ext uri="{D42A27DB-BD31-4B8C-83A1-F6EECF244321}">
                <p14:modId xmlns:p14="http://schemas.microsoft.com/office/powerpoint/2010/main" val="3880530348"/>
              </p:ext>
            </p:extLst>
          </p:nvPr>
        </p:nvGraphicFramePr>
        <p:xfrm>
          <a:off x="4321174" y="4586170"/>
          <a:ext cx="4534459" cy="1246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7" name="Google Shape;87;p5"/>
          <p:cNvGraphicFramePr/>
          <p:nvPr>
            <p:extLst>
              <p:ext uri="{D42A27DB-BD31-4B8C-83A1-F6EECF244321}">
                <p14:modId xmlns:p14="http://schemas.microsoft.com/office/powerpoint/2010/main" val="835641294"/>
              </p:ext>
            </p:extLst>
          </p:nvPr>
        </p:nvGraphicFramePr>
        <p:xfrm>
          <a:off x="4321175" y="1885575"/>
          <a:ext cx="4534459" cy="12466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8" name="Google Shape;88;p5"/>
          <p:cNvGraphicFramePr/>
          <p:nvPr>
            <p:extLst>
              <p:ext uri="{D42A27DB-BD31-4B8C-83A1-F6EECF244321}">
                <p14:modId xmlns:p14="http://schemas.microsoft.com/office/powerpoint/2010/main" val="2837499227"/>
              </p:ext>
            </p:extLst>
          </p:nvPr>
        </p:nvGraphicFramePr>
        <p:xfrm>
          <a:off x="4493440" y="3257537"/>
          <a:ext cx="4534459" cy="1246699"/>
        </p:xfrm>
        <a:graphic>
          <a:graphicData uri="http://schemas.openxmlformats.org/drawingml/2006/chart">
            <c:chart xmlns:c="http://schemas.openxmlformats.org/drawingml/2006/chart" xmlns:r="http://schemas.openxmlformats.org/officeDocument/2006/relationships" r:id="rId6"/>
          </a:graphicData>
        </a:graphic>
      </p:graphicFrame>
      <p:sp>
        <p:nvSpPr>
          <p:cNvPr id="89" name="Google Shape;89;p5"/>
          <p:cNvSpPr/>
          <p:nvPr/>
        </p:nvSpPr>
        <p:spPr>
          <a:xfrm>
            <a:off x="247969" y="1343267"/>
            <a:ext cx="3648075" cy="671513"/>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rgbClr val="2F160F"/>
                </a:solidFill>
                <a:latin typeface="Calibri"/>
                <a:ea typeface="Calibri"/>
                <a:cs typeface="Calibri"/>
                <a:sym typeface="Calibri"/>
              </a:rPr>
              <a:t>Telelavoro</a:t>
            </a:r>
            <a:r>
              <a:rPr lang="en-US" sz="1800" dirty="0">
                <a:solidFill>
                  <a:srgbClr val="2F160F"/>
                </a:solidFill>
                <a:latin typeface="Calibri"/>
                <a:ea typeface="Calibri"/>
                <a:cs typeface="Calibri"/>
                <a:sym typeface="Calibri"/>
              </a:rPr>
              <a:t> in UE-27 </a:t>
            </a:r>
            <a:r>
              <a:rPr lang="en-US" sz="1800" dirty="0" err="1">
                <a:solidFill>
                  <a:srgbClr val="2F160F"/>
                </a:solidFill>
                <a:latin typeface="Calibri"/>
                <a:ea typeface="Calibri"/>
                <a:cs typeface="Calibri"/>
                <a:sym typeface="Calibri"/>
              </a:rPr>
              <a:t>durante</a:t>
            </a:r>
            <a:r>
              <a:rPr lang="en-US" sz="1800" dirty="0">
                <a:solidFill>
                  <a:srgbClr val="2F160F"/>
                </a:solidFill>
                <a:latin typeface="Calibri"/>
                <a:ea typeface="Calibri"/>
                <a:cs typeface="Calibri"/>
                <a:sym typeface="Calibri"/>
              </a:rPr>
              <a:t> la </a:t>
            </a:r>
            <a:r>
              <a:rPr lang="en-US" sz="1800" dirty="0" err="1">
                <a:solidFill>
                  <a:srgbClr val="2F160F"/>
                </a:solidFill>
                <a:latin typeface="Calibri"/>
                <a:ea typeface="Calibri"/>
                <a:cs typeface="Calibri"/>
                <a:sym typeface="Calibri"/>
              </a:rPr>
              <a:t>pandemia</a:t>
            </a:r>
            <a:r>
              <a:rPr lang="en-US" sz="1800" dirty="0">
                <a:solidFill>
                  <a:srgbClr val="2F160F"/>
                </a:solidFill>
                <a:latin typeface="Calibri"/>
                <a:ea typeface="Calibri"/>
                <a:cs typeface="Calibri"/>
                <a:sym typeface="Calibri"/>
              </a:rPr>
              <a:t> </a:t>
            </a:r>
            <a:endParaRPr dirty="0"/>
          </a:p>
        </p:txBody>
      </p:sp>
      <p:sp>
        <p:nvSpPr>
          <p:cNvPr id="90" name="Google Shape;90;p5"/>
          <p:cNvSpPr/>
          <p:nvPr/>
        </p:nvSpPr>
        <p:spPr>
          <a:xfrm>
            <a:off x="5781547" y="1355966"/>
            <a:ext cx="4781806" cy="447675"/>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rgbClr val="2F160F"/>
                </a:solidFill>
                <a:latin typeface="Calibri"/>
                <a:ea typeface="Calibri"/>
                <a:cs typeface="Calibri"/>
                <a:sym typeface="Calibri"/>
              </a:rPr>
              <a:t>Equilibrio</a:t>
            </a:r>
            <a:r>
              <a:rPr lang="en-US" sz="1800" dirty="0">
                <a:solidFill>
                  <a:srgbClr val="2F160F"/>
                </a:solidFill>
                <a:latin typeface="Calibri"/>
                <a:ea typeface="Calibri"/>
                <a:cs typeface="Calibri"/>
                <a:sym typeface="Calibri"/>
              </a:rPr>
              <a:t> </a:t>
            </a:r>
            <a:r>
              <a:rPr lang="en-US" sz="1800" dirty="0" err="1">
                <a:solidFill>
                  <a:srgbClr val="2F160F"/>
                </a:solidFill>
                <a:latin typeface="Calibri"/>
                <a:ea typeface="Calibri"/>
                <a:cs typeface="Calibri"/>
                <a:sym typeface="Calibri"/>
              </a:rPr>
              <a:t>tra</a:t>
            </a:r>
            <a:r>
              <a:rPr lang="en-US" sz="1800" dirty="0">
                <a:solidFill>
                  <a:srgbClr val="2F160F"/>
                </a:solidFill>
                <a:latin typeface="Calibri"/>
                <a:ea typeface="Calibri"/>
                <a:cs typeface="Calibri"/>
                <a:sym typeface="Calibri"/>
              </a:rPr>
              <a:t> </a:t>
            </a:r>
            <a:r>
              <a:rPr lang="en-US" sz="1800" dirty="0" err="1">
                <a:solidFill>
                  <a:srgbClr val="2F160F"/>
                </a:solidFill>
                <a:latin typeface="Calibri"/>
                <a:ea typeface="Calibri"/>
                <a:cs typeface="Calibri"/>
                <a:sym typeface="Calibri"/>
              </a:rPr>
              <a:t>lavoro</a:t>
            </a:r>
            <a:r>
              <a:rPr lang="en-US" sz="1800" dirty="0">
                <a:solidFill>
                  <a:srgbClr val="2F160F"/>
                </a:solidFill>
                <a:latin typeface="Calibri"/>
                <a:ea typeface="Calibri"/>
                <a:cs typeface="Calibri"/>
                <a:sym typeface="Calibri"/>
              </a:rPr>
              <a:t> e vita private in UE -27 </a:t>
            </a:r>
            <a:r>
              <a:rPr lang="en-US" sz="1800" dirty="0" err="1">
                <a:solidFill>
                  <a:srgbClr val="2F160F"/>
                </a:solidFill>
                <a:latin typeface="Calibri"/>
                <a:ea typeface="Calibri"/>
                <a:cs typeface="Calibri"/>
                <a:sym typeface="Calibri"/>
              </a:rPr>
              <a:t>durante</a:t>
            </a:r>
            <a:r>
              <a:rPr lang="en-US" sz="1800" dirty="0">
                <a:solidFill>
                  <a:srgbClr val="2F160F"/>
                </a:solidFill>
                <a:latin typeface="Calibri"/>
                <a:ea typeface="Calibri"/>
                <a:cs typeface="Calibri"/>
                <a:sym typeface="Calibri"/>
              </a:rPr>
              <a:t> la </a:t>
            </a:r>
            <a:r>
              <a:rPr lang="en-US" sz="1800" dirty="0" err="1">
                <a:solidFill>
                  <a:srgbClr val="2F160F"/>
                </a:solidFill>
                <a:latin typeface="Calibri"/>
                <a:ea typeface="Calibri"/>
                <a:cs typeface="Calibri"/>
                <a:sym typeface="Calibri"/>
              </a:rPr>
              <a:t>pandemia</a:t>
            </a:r>
            <a:endParaRPr dirty="0"/>
          </a:p>
        </p:txBody>
      </p:sp>
      <p:sp>
        <p:nvSpPr>
          <p:cNvPr id="91" name="Google Shape;91;p5"/>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1.1.: </a:t>
            </a:r>
            <a:r>
              <a:rPr lang="en-US" sz="2200" dirty="0" err="1">
                <a:solidFill>
                  <a:schemeClr val="dk1"/>
                </a:solidFill>
                <a:latin typeface="Calibri"/>
                <a:ea typeface="Calibri"/>
                <a:cs typeface="Calibri"/>
                <a:sym typeface="Calibri"/>
              </a:rPr>
              <a:t>Panoramica</a:t>
            </a:r>
            <a:r>
              <a:rPr lang="en-US" sz="2200" dirty="0">
                <a:solidFill>
                  <a:schemeClr val="dk1"/>
                </a:solidFill>
                <a:latin typeface="Calibri"/>
                <a:ea typeface="Calibri"/>
                <a:cs typeface="Calibri"/>
                <a:sym typeface="Calibri"/>
              </a:rPr>
              <a:t> in Europa</a:t>
            </a:r>
            <a:endParaRPr sz="2200" dirty="0">
              <a:solidFill>
                <a:schemeClr val="dk1"/>
              </a:solidFill>
              <a:latin typeface="Calibri"/>
              <a:ea typeface="Calibri"/>
              <a:cs typeface="Calibri"/>
              <a:sym typeface="Calibri"/>
            </a:endParaRPr>
          </a:p>
        </p:txBody>
      </p:sp>
      <p:sp>
        <p:nvSpPr>
          <p:cNvPr id="92" name="Google Shape;92;p5"/>
          <p:cNvSpPr txBox="1"/>
          <p:nvPr/>
        </p:nvSpPr>
        <p:spPr>
          <a:xfrm>
            <a:off x="1130157" y="-11870"/>
            <a:ext cx="12431731" cy="6129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900" b="1" i="0" dirty="0">
                <a:solidFill>
                  <a:schemeClr val="dk1"/>
                </a:solidFill>
                <a:latin typeface="Calibri"/>
                <a:ea typeface="Calibri"/>
                <a:cs typeface="Calibri"/>
                <a:sym typeface="Calibri"/>
              </a:rPr>
              <a:t>UNIT 1: </a:t>
            </a:r>
            <a:r>
              <a:rPr lang="en-US" sz="3900" b="1" i="0" dirty="0" err="1">
                <a:solidFill>
                  <a:schemeClr val="dk1"/>
                </a:solidFill>
                <a:latin typeface="Calibri"/>
                <a:ea typeface="Calibri"/>
                <a:cs typeface="Calibri"/>
                <a:sym typeface="Calibri"/>
              </a:rPr>
              <a:t>Equilibrio</a:t>
            </a:r>
            <a:r>
              <a:rPr lang="en-US" sz="3900" b="1" i="0" dirty="0">
                <a:solidFill>
                  <a:schemeClr val="dk1"/>
                </a:solidFill>
                <a:latin typeface="Calibri"/>
                <a:ea typeface="Calibri"/>
                <a:cs typeface="Calibri"/>
                <a:sym typeface="Calibri"/>
              </a:rPr>
              <a:t> </a:t>
            </a:r>
            <a:r>
              <a:rPr lang="en-US" sz="3900" b="1" dirty="0">
                <a:solidFill>
                  <a:schemeClr val="dk1"/>
                </a:solidFill>
                <a:latin typeface="Calibri"/>
                <a:ea typeface="Calibri"/>
                <a:cs typeface="Calibri"/>
                <a:sym typeface="Calibri"/>
              </a:rPr>
              <a:t>vita-</a:t>
            </a:r>
            <a:r>
              <a:rPr lang="en-US" sz="3900" b="1" dirty="0" err="1">
                <a:solidFill>
                  <a:schemeClr val="dk1"/>
                </a:solidFill>
                <a:latin typeface="Calibri"/>
                <a:ea typeface="Calibri"/>
                <a:cs typeface="Calibri"/>
                <a:sym typeface="Calibri"/>
              </a:rPr>
              <a:t>lavoro</a:t>
            </a:r>
            <a:r>
              <a:rPr lang="en-US" sz="3900" b="1" dirty="0">
                <a:solidFill>
                  <a:schemeClr val="dk1"/>
                </a:solidFill>
                <a:latin typeface="Calibri"/>
                <a:ea typeface="Calibri"/>
                <a:cs typeface="Calibri"/>
                <a:sym typeface="Calibri"/>
              </a:rPr>
              <a:t> in </a:t>
            </a:r>
            <a:r>
              <a:rPr lang="en-US" sz="3900" b="1" dirty="0" err="1">
                <a:solidFill>
                  <a:schemeClr val="dk1"/>
                </a:solidFill>
                <a:latin typeface="Calibri"/>
                <a:ea typeface="Calibri"/>
                <a:cs typeface="Calibri"/>
                <a:sym typeface="Calibri"/>
              </a:rPr>
              <a:t>contesti</a:t>
            </a:r>
            <a:r>
              <a:rPr lang="en-US" sz="3900" b="1" dirty="0">
                <a:solidFill>
                  <a:schemeClr val="dk1"/>
                </a:solidFill>
                <a:latin typeface="Calibri"/>
                <a:ea typeface="Calibri"/>
                <a:cs typeface="Calibri"/>
                <a:sym typeface="Calibri"/>
              </a:rPr>
              <a:t> di </a:t>
            </a:r>
            <a:r>
              <a:rPr lang="en-US" sz="3900" b="1" dirty="0" err="1">
                <a:solidFill>
                  <a:schemeClr val="dk1"/>
                </a:solidFill>
                <a:latin typeface="Calibri"/>
                <a:ea typeface="Calibri"/>
                <a:cs typeface="Calibri"/>
                <a:sym typeface="Calibri"/>
              </a:rPr>
              <a:t>telelavoro</a:t>
            </a:r>
            <a:endParaRPr sz="3900" b="1" i="0" dirty="0">
              <a:solidFill>
                <a:schemeClr val="dk1"/>
              </a:solidFill>
              <a:latin typeface="Calibri"/>
              <a:ea typeface="Calibri"/>
              <a:cs typeface="Calibri"/>
              <a:sym typeface="Calibri"/>
            </a:endParaRPr>
          </a:p>
        </p:txBody>
      </p:sp>
      <p:sp>
        <p:nvSpPr>
          <p:cNvPr id="93" name="Google Shape;93;p5"/>
          <p:cNvSpPr/>
          <p:nvPr/>
        </p:nvSpPr>
        <p:spPr>
          <a:xfrm>
            <a:off x="581025" y="4238808"/>
            <a:ext cx="1995932" cy="150647"/>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dirty="0">
                <a:solidFill>
                  <a:srgbClr val="385623"/>
                </a:solidFill>
                <a:latin typeface="Calibri"/>
                <a:ea typeface="Calibri"/>
                <a:cs typeface="Calibri"/>
                <a:sym typeface="Calibri"/>
              </a:rPr>
              <a:t>Fonte: Eurostat </a:t>
            </a:r>
            <a:r>
              <a:rPr lang="en-US" sz="1000" dirty="0" err="1">
                <a:solidFill>
                  <a:srgbClr val="385623"/>
                </a:solidFill>
                <a:latin typeface="Calibri"/>
                <a:ea typeface="Calibri"/>
                <a:cs typeface="Calibri"/>
                <a:sym typeface="Calibri"/>
              </a:rPr>
              <a:t>Ifsa_ehomp</a:t>
            </a:r>
            <a:r>
              <a:rPr lang="en-US" sz="1000" dirty="0">
                <a:solidFill>
                  <a:srgbClr val="385623"/>
                </a:solidFill>
                <a:latin typeface="Calibri"/>
                <a:ea typeface="Calibri"/>
                <a:cs typeface="Calibri"/>
                <a:sym typeface="Calibri"/>
              </a:rPr>
              <a:t> 2021</a:t>
            </a:r>
            <a:endParaRPr dirty="0"/>
          </a:p>
        </p:txBody>
      </p:sp>
      <p:sp>
        <p:nvSpPr>
          <p:cNvPr id="94" name="Google Shape;94;p5"/>
          <p:cNvSpPr/>
          <p:nvPr/>
        </p:nvSpPr>
        <p:spPr>
          <a:xfrm>
            <a:off x="4321174" y="5869169"/>
            <a:ext cx="3483124" cy="150647"/>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dirty="0">
                <a:solidFill>
                  <a:srgbClr val="385623"/>
                </a:solidFill>
                <a:latin typeface="Calibri"/>
                <a:ea typeface="Calibri"/>
                <a:cs typeface="Calibri"/>
                <a:sym typeface="Calibri"/>
              </a:rPr>
              <a:t>Fonte: </a:t>
            </a:r>
            <a:r>
              <a:rPr lang="en-US" sz="1000" dirty="0" err="1">
                <a:solidFill>
                  <a:srgbClr val="385623"/>
                </a:solidFill>
                <a:latin typeface="Calibri"/>
                <a:ea typeface="Calibri"/>
                <a:cs typeface="Calibri"/>
                <a:sym typeface="Calibri"/>
              </a:rPr>
              <a:t>Eurofound</a:t>
            </a:r>
            <a:r>
              <a:rPr lang="en-US" sz="1000" dirty="0">
                <a:solidFill>
                  <a:srgbClr val="385623"/>
                </a:solidFill>
                <a:latin typeface="Calibri"/>
                <a:ea typeface="Calibri"/>
                <a:cs typeface="Calibri"/>
                <a:sym typeface="Calibri"/>
              </a:rPr>
              <a:t>, Living, working and Covid-19 dataset (2021)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p:nvPr/>
        </p:nvSpPr>
        <p:spPr>
          <a:xfrm>
            <a:off x="4157310" y="3046916"/>
            <a:ext cx="980806" cy="1010734"/>
          </a:xfrm>
          <a:prstGeom prst="ellipse">
            <a:avLst/>
          </a:prstGeom>
          <a:noFill/>
          <a:ln w="2857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6"/>
          <p:cNvSpPr/>
          <p:nvPr/>
        </p:nvSpPr>
        <p:spPr>
          <a:xfrm rot="-1616416" flipH="1">
            <a:off x="4849876" y="1737549"/>
            <a:ext cx="2487494" cy="1644918"/>
          </a:xfrm>
          <a:custGeom>
            <a:avLst/>
            <a:gdLst/>
            <a:ahLst/>
            <a:cxnLst/>
            <a:rect l="l" t="t" r="r" b="b"/>
            <a:pathLst>
              <a:path w="10000" h="10000" extrusionOk="0">
                <a:moveTo>
                  <a:pt x="9573" y="1837"/>
                </a:moveTo>
                <a:lnTo>
                  <a:pt x="9056" y="0"/>
                </a:lnTo>
                <a:cubicBezTo>
                  <a:pt x="8951" y="408"/>
                  <a:pt x="8846" y="817"/>
                  <a:pt x="8742" y="1225"/>
                </a:cubicBezTo>
                <a:cubicBezTo>
                  <a:pt x="5844" y="-612"/>
                  <a:pt x="2451" y="1020"/>
                  <a:pt x="833" y="5238"/>
                </a:cubicBezTo>
                <a:cubicBezTo>
                  <a:pt x="338" y="6565"/>
                  <a:pt x="67" y="7993"/>
                  <a:pt x="0" y="9422"/>
                </a:cubicBezTo>
                <a:lnTo>
                  <a:pt x="0" y="10000"/>
                </a:lnTo>
                <a:lnTo>
                  <a:pt x="0" y="10000"/>
                </a:lnTo>
                <a:lnTo>
                  <a:pt x="898" y="9085"/>
                </a:lnTo>
                <a:lnTo>
                  <a:pt x="1685" y="10000"/>
                </a:lnTo>
                <a:cubicBezTo>
                  <a:pt x="1693" y="9886"/>
                  <a:pt x="1700" y="9773"/>
                  <a:pt x="1708" y="9659"/>
                </a:cubicBezTo>
                <a:cubicBezTo>
                  <a:pt x="1730" y="8572"/>
                  <a:pt x="1934" y="7517"/>
                  <a:pt x="2314" y="6531"/>
                </a:cubicBezTo>
                <a:cubicBezTo>
                  <a:pt x="3483" y="3435"/>
                  <a:pt x="5978" y="2245"/>
                  <a:pt x="8068" y="3571"/>
                </a:cubicBezTo>
                <a:lnTo>
                  <a:pt x="7753" y="4762"/>
                </a:lnTo>
                <a:lnTo>
                  <a:pt x="8809" y="4183"/>
                </a:lnTo>
                <a:lnTo>
                  <a:pt x="10000" y="3503"/>
                </a:lnTo>
                <a:lnTo>
                  <a:pt x="9573" y="18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1" name="Google Shape;101;p6"/>
          <p:cNvSpPr/>
          <p:nvPr/>
        </p:nvSpPr>
        <p:spPr>
          <a:xfrm rot="-1616416" flipH="1">
            <a:off x="4966801" y="3757108"/>
            <a:ext cx="2493037" cy="1644107"/>
          </a:xfrm>
          <a:custGeom>
            <a:avLst/>
            <a:gdLst/>
            <a:ahLst/>
            <a:cxnLst/>
            <a:rect l="l" t="t" r="r" b="b"/>
            <a:pathLst>
              <a:path w="10000" h="10000" extrusionOk="0">
                <a:moveTo>
                  <a:pt x="449" y="8164"/>
                </a:moveTo>
                <a:lnTo>
                  <a:pt x="942" y="10000"/>
                </a:lnTo>
                <a:lnTo>
                  <a:pt x="1278" y="8810"/>
                </a:lnTo>
                <a:cubicBezTo>
                  <a:pt x="4147" y="10646"/>
                  <a:pt x="7557" y="8980"/>
                  <a:pt x="9147" y="4796"/>
                </a:cubicBezTo>
                <a:cubicBezTo>
                  <a:pt x="9663" y="3470"/>
                  <a:pt x="9933" y="2041"/>
                  <a:pt x="9978" y="612"/>
                </a:cubicBezTo>
                <a:cubicBezTo>
                  <a:pt x="9985" y="408"/>
                  <a:pt x="9992" y="204"/>
                  <a:pt x="10000" y="0"/>
                </a:cubicBezTo>
                <a:lnTo>
                  <a:pt x="10000" y="0"/>
                </a:lnTo>
                <a:lnTo>
                  <a:pt x="9112" y="881"/>
                </a:lnTo>
                <a:lnTo>
                  <a:pt x="8296" y="0"/>
                </a:lnTo>
                <a:lnTo>
                  <a:pt x="8296" y="374"/>
                </a:lnTo>
                <a:cubicBezTo>
                  <a:pt x="8251" y="1429"/>
                  <a:pt x="8071" y="2517"/>
                  <a:pt x="7691" y="3504"/>
                </a:cubicBezTo>
                <a:cubicBezTo>
                  <a:pt x="6503" y="6564"/>
                  <a:pt x="4036" y="7789"/>
                  <a:pt x="1928" y="6428"/>
                </a:cubicBezTo>
                <a:cubicBezTo>
                  <a:pt x="2040" y="6031"/>
                  <a:pt x="2153" y="5635"/>
                  <a:pt x="2264" y="5238"/>
                </a:cubicBezTo>
                <a:lnTo>
                  <a:pt x="1188" y="5850"/>
                </a:lnTo>
                <a:lnTo>
                  <a:pt x="0" y="6530"/>
                </a:lnTo>
                <a:cubicBezTo>
                  <a:pt x="150" y="7074"/>
                  <a:pt x="299" y="7620"/>
                  <a:pt x="449" y="816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2" name="Google Shape;102;p6"/>
          <p:cNvSpPr/>
          <p:nvPr/>
        </p:nvSpPr>
        <p:spPr>
          <a:xfrm rot="-1616416" flipH="1">
            <a:off x="4791261" y="1690657"/>
            <a:ext cx="2487494" cy="1644918"/>
          </a:xfrm>
          <a:custGeom>
            <a:avLst/>
            <a:gdLst/>
            <a:ahLst/>
            <a:cxnLst/>
            <a:rect l="l" t="t" r="r" b="b"/>
            <a:pathLst>
              <a:path w="10000" h="10000" extrusionOk="0">
                <a:moveTo>
                  <a:pt x="9573" y="1837"/>
                </a:moveTo>
                <a:lnTo>
                  <a:pt x="9056" y="0"/>
                </a:lnTo>
                <a:cubicBezTo>
                  <a:pt x="8951" y="408"/>
                  <a:pt x="8846" y="817"/>
                  <a:pt x="8742" y="1225"/>
                </a:cubicBezTo>
                <a:cubicBezTo>
                  <a:pt x="5844" y="-612"/>
                  <a:pt x="2451" y="1020"/>
                  <a:pt x="833" y="5238"/>
                </a:cubicBezTo>
                <a:cubicBezTo>
                  <a:pt x="338" y="6565"/>
                  <a:pt x="67" y="7993"/>
                  <a:pt x="0" y="9422"/>
                </a:cubicBezTo>
                <a:lnTo>
                  <a:pt x="0" y="10000"/>
                </a:lnTo>
                <a:lnTo>
                  <a:pt x="0" y="10000"/>
                </a:lnTo>
                <a:lnTo>
                  <a:pt x="898" y="9085"/>
                </a:lnTo>
                <a:lnTo>
                  <a:pt x="1685" y="10000"/>
                </a:lnTo>
                <a:cubicBezTo>
                  <a:pt x="1693" y="9886"/>
                  <a:pt x="1700" y="9773"/>
                  <a:pt x="1708" y="9659"/>
                </a:cubicBezTo>
                <a:cubicBezTo>
                  <a:pt x="1730" y="8572"/>
                  <a:pt x="1934" y="7517"/>
                  <a:pt x="2314" y="6531"/>
                </a:cubicBezTo>
                <a:cubicBezTo>
                  <a:pt x="3483" y="3435"/>
                  <a:pt x="5978" y="2245"/>
                  <a:pt x="8068" y="3571"/>
                </a:cubicBezTo>
                <a:lnTo>
                  <a:pt x="7753" y="4762"/>
                </a:lnTo>
                <a:lnTo>
                  <a:pt x="8809" y="4183"/>
                </a:lnTo>
                <a:lnTo>
                  <a:pt x="10000" y="3503"/>
                </a:lnTo>
                <a:lnTo>
                  <a:pt x="9573" y="1837"/>
                </a:ln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3" name="Google Shape;103;p6"/>
          <p:cNvSpPr/>
          <p:nvPr/>
        </p:nvSpPr>
        <p:spPr>
          <a:xfrm rot="-1616416" flipH="1">
            <a:off x="4908186" y="3710216"/>
            <a:ext cx="2493037" cy="1644107"/>
          </a:xfrm>
          <a:custGeom>
            <a:avLst/>
            <a:gdLst/>
            <a:ahLst/>
            <a:cxnLst/>
            <a:rect l="l" t="t" r="r" b="b"/>
            <a:pathLst>
              <a:path w="10000" h="10000" extrusionOk="0">
                <a:moveTo>
                  <a:pt x="449" y="8164"/>
                </a:moveTo>
                <a:lnTo>
                  <a:pt x="942" y="10000"/>
                </a:lnTo>
                <a:lnTo>
                  <a:pt x="1278" y="8810"/>
                </a:lnTo>
                <a:cubicBezTo>
                  <a:pt x="4147" y="10646"/>
                  <a:pt x="7557" y="8980"/>
                  <a:pt x="9147" y="4796"/>
                </a:cubicBezTo>
                <a:cubicBezTo>
                  <a:pt x="9663" y="3470"/>
                  <a:pt x="9933" y="2041"/>
                  <a:pt x="9978" y="612"/>
                </a:cubicBezTo>
                <a:cubicBezTo>
                  <a:pt x="9985" y="408"/>
                  <a:pt x="9992" y="204"/>
                  <a:pt x="10000" y="0"/>
                </a:cubicBezTo>
                <a:lnTo>
                  <a:pt x="10000" y="0"/>
                </a:lnTo>
                <a:lnTo>
                  <a:pt x="9112" y="881"/>
                </a:lnTo>
                <a:lnTo>
                  <a:pt x="8296" y="0"/>
                </a:lnTo>
                <a:lnTo>
                  <a:pt x="8296" y="374"/>
                </a:lnTo>
                <a:cubicBezTo>
                  <a:pt x="8251" y="1429"/>
                  <a:pt x="8071" y="2517"/>
                  <a:pt x="7691" y="3504"/>
                </a:cubicBezTo>
                <a:cubicBezTo>
                  <a:pt x="6503" y="6564"/>
                  <a:pt x="4036" y="7789"/>
                  <a:pt x="1928" y="6428"/>
                </a:cubicBezTo>
                <a:cubicBezTo>
                  <a:pt x="2040" y="6031"/>
                  <a:pt x="2153" y="5635"/>
                  <a:pt x="2264" y="5238"/>
                </a:cubicBezTo>
                <a:lnTo>
                  <a:pt x="1188" y="5850"/>
                </a:lnTo>
                <a:lnTo>
                  <a:pt x="0" y="6530"/>
                </a:lnTo>
                <a:cubicBezTo>
                  <a:pt x="150" y="7074"/>
                  <a:pt x="299" y="7620"/>
                  <a:pt x="449" y="8164"/>
                </a:cubicBez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4" name="Google Shape;104;p6"/>
          <p:cNvSpPr txBox="1"/>
          <p:nvPr/>
        </p:nvSpPr>
        <p:spPr>
          <a:xfrm>
            <a:off x="8436374" y="2110798"/>
            <a:ext cx="2379062" cy="3527079"/>
          </a:xfrm>
          <a:prstGeom prst="rect">
            <a:avLst/>
          </a:prstGeom>
          <a:noFill/>
          <a:ln>
            <a:noFill/>
          </a:ln>
        </p:spPr>
        <p:txBody>
          <a:bodyPr spcFirstLastPara="1" wrap="square" lIns="0" tIns="45700" rIns="0" bIns="45700" anchor="t" anchorCtr="0">
            <a:spAutoFit/>
          </a:bodyPr>
          <a:lstStyle/>
          <a:p>
            <a:pPr marL="0" marR="0" lvl="0" indent="0" algn="l" rtl="0">
              <a:lnSpc>
                <a:spcPct val="120000"/>
              </a:lnSpc>
              <a:spcBef>
                <a:spcPts val="0"/>
              </a:spcBef>
              <a:spcAft>
                <a:spcPts val="0"/>
              </a:spcAft>
              <a:buNone/>
            </a:pPr>
            <a:r>
              <a:rPr lang="it-IT" sz="1800" b="1" dirty="0">
                <a:solidFill>
                  <a:schemeClr val="dk1"/>
                </a:solidFill>
                <a:latin typeface="Calibri"/>
                <a:ea typeface="Calibri"/>
                <a:cs typeface="Calibri"/>
                <a:sym typeface="Calibri"/>
              </a:rPr>
              <a:t>Lavoro a distanza</a:t>
            </a:r>
          </a:p>
          <a:p>
            <a:pPr marL="0" marR="0" lvl="0" indent="0" algn="l" rtl="0">
              <a:lnSpc>
                <a:spcPct val="120000"/>
              </a:lnSpc>
              <a:spcBef>
                <a:spcPts val="0"/>
              </a:spcBef>
              <a:spcAft>
                <a:spcPts val="0"/>
              </a:spcAft>
              <a:buNone/>
            </a:pPr>
            <a:r>
              <a:rPr lang="it-IT" dirty="0">
                <a:solidFill>
                  <a:schemeClr val="dk1"/>
                </a:solidFill>
                <a:latin typeface="Calibri"/>
                <a:ea typeface="Calibri"/>
                <a:cs typeface="Calibri"/>
                <a:sym typeface="Calibri"/>
              </a:rPr>
              <a:t>Il telelavoro o lavoro a distanza è "una forma di organizzazione e/o esecuzione del lavoro, utilizzando le tecnologie dell'informazione, nel contesto di un contratto/rapporto di lavoro, in cui il lavoro, che potrebbe anche essere svolto presso i locali del datore di lavoro, viene svolto regolarmente fuori da tali locali" (UNICE/</a:t>
            </a:r>
            <a:r>
              <a:rPr lang="it-IT" dirty="0" err="1">
                <a:solidFill>
                  <a:schemeClr val="dk1"/>
                </a:solidFill>
                <a:latin typeface="Calibri"/>
                <a:ea typeface="Calibri"/>
                <a:cs typeface="Calibri"/>
                <a:sym typeface="Calibri"/>
              </a:rPr>
              <a:t>UAPME</a:t>
            </a:r>
            <a:r>
              <a:rPr lang="it-IT" dirty="0">
                <a:solidFill>
                  <a:schemeClr val="dk1"/>
                </a:solidFill>
                <a:latin typeface="Calibri"/>
                <a:ea typeface="Calibri"/>
                <a:cs typeface="Calibri"/>
                <a:sym typeface="Calibri"/>
              </a:rPr>
              <a:t> et al., 2002).</a:t>
            </a:r>
            <a:endParaRPr dirty="0"/>
          </a:p>
        </p:txBody>
      </p:sp>
      <p:sp>
        <p:nvSpPr>
          <p:cNvPr id="105" name="Google Shape;105;p6"/>
          <p:cNvSpPr txBox="1"/>
          <p:nvPr/>
        </p:nvSpPr>
        <p:spPr>
          <a:xfrm>
            <a:off x="1693795" y="2455794"/>
            <a:ext cx="2128543" cy="2234417"/>
          </a:xfrm>
          <a:prstGeom prst="rect">
            <a:avLst/>
          </a:prstGeom>
          <a:noFill/>
          <a:ln>
            <a:noFill/>
          </a:ln>
        </p:spPr>
        <p:txBody>
          <a:bodyPr spcFirstLastPara="1" wrap="square" lIns="0" tIns="45700" rIns="0" bIns="45700" anchor="t" anchorCtr="0">
            <a:spAutoFit/>
          </a:bodyPr>
          <a:lstStyle/>
          <a:p>
            <a:pPr marL="0" marR="0" lvl="0" indent="0" algn="r" rtl="0">
              <a:lnSpc>
                <a:spcPct val="120000"/>
              </a:lnSpc>
              <a:spcBef>
                <a:spcPts val="0"/>
              </a:spcBef>
              <a:spcAft>
                <a:spcPts val="0"/>
              </a:spcAft>
              <a:buNone/>
            </a:pPr>
            <a:r>
              <a:rPr lang="it-IT" sz="1800" b="1" dirty="0">
                <a:solidFill>
                  <a:schemeClr val="dk1"/>
                </a:solidFill>
                <a:latin typeface="Calibri"/>
                <a:ea typeface="Calibri"/>
                <a:cs typeface="Calibri"/>
                <a:sym typeface="Calibri"/>
              </a:rPr>
              <a:t>Equilibrio vita-lavoro</a:t>
            </a:r>
          </a:p>
          <a:p>
            <a:pPr marL="0" marR="0" lvl="0" indent="0" algn="r" rtl="0">
              <a:lnSpc>
                <a:spcPct val="120000"/>
              </a:lnSpc>
              <a:spcBef>
                <a:spcPts val="0"/>
              </a:spcBef>
              <a:spcAft>
                <a:spcPts val="0"/>
              </a:spcAft>
              <a:buNone/>
            </a:pPr>
            <a:r>
              <a:rPr lang="it-IT" dirty="0">
                <a:solidFill>
                  <a:schemeClr val="dk1"/>
                </a:solidFill>
                <a:latin typeface="Calibri"/>
                <a:ea typeface="Calibri"/>
                <a:cs typeface="Calibri"/>
                <a:sym typeface="Calibri"/>
              </a:rPr>
              <a:t>"L'equilibrio tra vita privata e vita lavorativa consiste nel riuscire a conciliare gli impegni familiari, il tempo libero e il lavoro, compreso il lavoro retribuito e non retribuito" (OCSE, 2020).</a:t>
            </a:r>
            <a:endParaRPr dirty="0"/>
          </a:p>
        </p:txBody>
      </p:sp>
      <p:sp>
        <p:nvSpPr>
          <p:cNvPr id="106" name="Google Shape;106;p6"/>
          <p:cNvSpPr/>
          <p:nvPr/>
        </p:nvSpPr>
        <p:spPr>
          <a:xfrm rot="-8402459" flipH="1">
            <a:off x="4543200" y="2462946"/>
            <a:ext cx="827140" cy="448563"/>
          </a:xfrm>
          <a:prstGeom prst="triangle">
            <a:avLst>
              <a:gd name="adj" fmla="val 50000"/>
            </a:avLst>
          </a:prstGeom>
          <a:gradFill>
            <a:gsLst>
              <a:gs pos="0">
                <a:srgbClr val="4472C4">
                  <a:alpha val="20000"/>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6"/>
          <p:cNvSpPr/>
          <p:nvPr/>
        </p:nvSpPr>
        <p:spPr>
          <a:xfrm rot="2458214" flipH="1">
            <a:off x="6820533" y="4140877"/>
            <a:ext cx="827140" cy="448563"/>
          </a:xfrm>
          <a:prstGeom prst="triangle">
            <a:avLst>
              <a:gd name="adj" fmla="val 50000"/>
            </a:avLst>
          </a:prstGeom>
          <a:gradFill>
            <a:gsLst>
              <a:gs pos="0">
                <a:srgbClr val="ED7D31">
                  <a:alpha val="20000"/>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6"/>
          <p:cNvSpPr txBox="1"/>
          <p:nvPr/>
        </p:nvSpPr>
        <p:spPr>
          <a:xfrm>
            <a:off x="1791211" y="1028137"/>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1.2.: </a:t>
            </a:r>
            <a:r>
              <a:rPr lang="en-US" sz="2200" dirty="0" err="1">
                <a:solidFill>
                  <a:schemeClr val="dk1"/>
                </a:solidFill>
                <a:latin typeface="Calibri"/>
                <a:ea typeface="Calibri"/>
                <a:cs typeface="Calibri"/>
                <a:sym typeface="Calibri"/>
              </a:rPr>
              <a:t>Definizioni</a:t>
            </a:r>
            <a:endParaRPr sz="2200" dirty="0">
              <a:solidFill>
                <a:schemeClr val="dk1"/>
              </a:solidFill>
              <a:latin typeface="Calibri"/>
              <a:ea typeface="Calibri"/>
              <a:cs typeface="Calibri"/>
              <a:sym typeface="Calibri"/>
            </a:endParaRPr>
          </a:p>
        </p:txBody>
      </p:sp>
      <p:sp>
        <p:nvSpPr>
          <p:cNvPr id="109" name="Google Shape;109;p6"/>
          <p:cNvSpPr/>
          <p:nvPr/>
        </p:nvSpPr>
        <p:spPr>
          <a:xfrm>
            <a:off x="7357753" y="3306945"/>
            <a:ext cx="546100" cy="457200"/>
          </a:xfrm>
          <a:custGeom>
            <a:avLst/>
            <a:gdLst/>
            <a:ahLst/>
            <a:cxnLst/>
            <a:rect l="l" t="t" r="r" b="b"/>
            <a:pathLst>
              <a:path w="160" h="133" extrusionOk="0">
                <a:moveTo>
                  <a:pt x="28" y="113"/>
                </a:moveTo>
                <a:cubicBezTo>
                  <a:pt x="63" y="113"/>
                  <a:pt x="63" y="113"/>
                  <a:pt x="63" y="113"/>
                </a:cubicBezTo>
                <a:cubicBezTo>
                  <a:pt x="64" y="116"/>
                  <a:pt x="67" y="118"/>
                  <a:pt x="70" y="118"/>
                </a:cubicBezTo>
                <a:cubicBezTo>
                  <a:pt x="90" y="118"/>
                  <a:pt x="90" y="118"/>
                  <a:pt x="90" y="118"/>
                </a:cubicBezTo>
                <a:cubicBezTo>
                  <a:pt x="93" y="118"/>
                  <a:pt x="96" y="116"/>
                  <a:pt x="97" y="113"/>
                </a:cubicBezTo>
                <a:cubicBezTo>
                  <a:pt x="132" y="113"/>
                  <a:pt x="132" y="113"/>
                  <a:pt x="132" y="113"/>
                </a:cubicBezTo>
                <a:cubicBezTo>
                  <a:pt x="134" y="113"/>
                  <a:pt x="135" y="112"/>
                  <a:pt x="135" y="110"/>
                </a:cubicBezTo>
                <a:cubicBezTo>
                  <a:pt x="135" y="109"/>
                  <a:pt x="134" y="107"/>
                  <a:pt x="132" y="107"/>
                </a:cubicBezTo>
                <a:cubicBezTo>
                  <a:pt x="94" y="107"/>
                  <a:pt x="94" y="107"/>
                  <a:pt x="94" y="107"/>
                </a:cubicBezTo>
                <a:cubicBezTo>
                  <a:pt x="93" y="107"/>
                  <a:pt x="91" y="109"/>
                  <a:pt x="91" y="110"/>
                </a:cubicBezTo>
                <a:cubicBezTo>
                  <a:pt x="91" y="111"/>
                  <a:pt x="91" y="111"/>
                  <a:pt x="91" y="111"/>
                </a:cubicBezTo>
                <a:cubicBezTo>
                  <a:pt x="91" y="112"/>
                  <a:pt x="91" y="112"/>
                  <a:pt x="90" y="112"/>
                </a:cubicBezTo>
                <a:cubicBezTo>
                  <a:pt x="70" y="112"/>
                  <a:pt x="70" y="112"/>
                  <a:pt x="70" y="112"/>
                </a:cubicBezTo>
                <a:cubicBezTo>
                  <a:pt x="69" y="112"/>
                  <a:pt x="68" y="112"/>
                  <a:pt x="68" y="111"/>
                </a:cubicBezTo>
                <a:cubicBezTo>
                  <a:pt x="68" y="110"/>
                  <a:pt x="68" y="110"/>
                  <a:pt x="68" y="110"/>
                </a:cubicBezTo>
                <a:cubicBezTo>
                  <a:pt x="68" y="109"/>
                  <a:pt x="67" y="107"/>
                  <a:pt x="66" y="107"/>
                </a:cubicBezTo>
                <a:cubicBezTo>
                  <a:pt x="28" y="107"/>
                  <a:pt x="28" y="107"/>
                  <a:pt x="28" y="107"/>
                </a:cubicBezTo>
                <a:cubicBezTo>
                  <a:pt x="26" y="107"/>
                  <a:pt x="25" y="109"/>
                  <a:pt x="25" y="110"/>
                </a:cubicBezTo>
                <a:cubicBezTo>
                  <a:pt x="25" y="112"/>
                  <a:pt x="26" y="113"/>
                  <a:pt x="28" y="113"/>
                </a:cubicBezTo>
                <a:close/>
                <a:moveTo>
                  <a:pt x="157" y="107"/>
                </a:moveTo>
                <a:cubicBezTo>
                  <a:pt x="148" y="107"/>
                  <a:pt x="148" y="107"/>
                  <a:pt x="148" y="107"/>
                </a:cubicBezTo>
                <a:cubicBezTo>
                  <a:pt x="148" y="32"/>
                  <a:pt x="148" y="32"/>
                  <a:pt x="148" y="32"/>
                </a:cubicBezTo>
                <a:cubicBezTo>
                  <a:pt x="148" y="31"/>
                  <a:pt x="147" y="30"/>
                  <a:pt x="145" y="30"/>
                </a:cubicBezTo>
                <a:cubicBezTo>
                  <a:pt x="144" y="30"/>
                  <a:pt x="142" y="31"/>
                  <a:pt x="142" y="32"/>
                </a:cubicBezTo>
                <a:cubicBezTo>
                  <a:pt x="142" y="110"/>
                  <a:pt x="142" y="110"/>
                  <a:pt x="142" y="110"/>
                </a:cubicBezTo>
                <a:cubicBezTo>
                  <a:pt x="142" y="112"/>
                  <a:pt x="144" y="113"/>
                  <a:pt x="145" y="113"/>
                </a:cubicBezTo>
                <a:cubicBezTo>
                  <a:pt x="154" y="113"/>
                  <a:pt x="154" y="113"/>
                  <a:pt x="154" y="113"/>
                </a:cubicBezTo>
                <a:cubicBezTo>
                  <a:pt x="154" y="118"/>
                  <a:pt x="154" y="118"/>
                  <a:pt x="154" y="118"/>
                </a:cubicBezTo>
                <a:cubicBezTo>
                  <a:pt x="154" y="123"/>
                  <a:pt x="150" y="127"/>
                  <a:pt x="145" y="127"/>
                </a:cubicBezTo>
                <a:cubicBezTo>
                  <a:pt x="15" y="127"/>
                  <a:pt x="15" y="127"/>
                  <a:pt x="15" y="127"/>
                </a:cubicBezTo>
                <a:cubicBezTo>
                  <a:pt x="10" y="127"/>
                  <a:pt x="6" y="123"/>
                  <a:pt x="6" y="118"/>
                </a:cubicBezTo>
                <a:cubicBezTo>
                  <a:pt x="6" y="113"/>
                  <a:pt x="6" y="113"/>
                  <a:pt x="6" y="113"/>
                </a:cubicBezTo>
                <a:cubicBezTo>
                  <a:pt x="15" y="113"/>
                  <a:pt x="15" y="113"/>
                  <a:pt x="15" y="113"/>
                </a:cubicBezTo>
                <a:cubicBezTo>
                  <a:pt x="16" y="113"/>
                  <a:pt x="18" y="112"/>
                  <a:pt x="18" y="110"/>
                </a:cubicBezTo>
                <a:cubicBezTo>
                  <a:pt x="18" y="32"/>
                  <a:pt x="18" y="32"/>
                  <a:pt x="18" y="32"/>
                </a:cubicBezTo>
                <a:cubicBezTo>
                  <a:pt x="18" y="31"/>
                  <a:pt x="16" y="30"/>
                  <a:pt x="15" y="30"/>
                </a:cubicBezTo>
                <a:cubicBezTo>
                  <a:pt x="13" y="30"/>
                  <a:pt x="12" y="31"/>
                  <a:pt x="12" y="32"/>
                </a:cubicBezTo>
                <a:cubicBezTo>
                  <a:pt x="12" y="107"/>
                  <a:pt x="12" y="107"/>
                  <a:pt x="12" y="107"/>
                </a:cubicBezTo>
                <a:cubicBezTo>
                  <a:pt x="3" y="107"/>
                  <a:pt x="3" y="107"/>
                  <a:pt x="3" y="107"/>
                </a:cubicBezTo>
                <a:cubicBezTo>
                  <a:pt x="1" y="107"/>
                  <a:pt x="0" y="109"/>
                  <a:pt x="0" y="110"/>
                </a:cubicBezTo>
                <a:cubicBezTo>
                  <a:pt x="0" y="118"/>
                  <a:pt x="0" y="118"/>
                  <a:pt x="0" y="118"/>
                </a:cubicBezTo>
                <a:cubicBezTo>
                  <a:pt x="0" y="126"/>
                  <a:pt x="7" y="133"/>
                  <a:pt x="15" y="133"/>
                </a:cubicBezTo>
                <a:cubicBezTo>
                  <a:pt x="145" y="133"/>
                  <a:pt x="145" y="133"/>
                  <a:pt x="145" y="133"/>
                </a:cubicBezTo>
                <a:cubicBezTo>
                  <a:pt x="153" y="133"/>
                  <a:pt x="160" y="126"/>
                  <a:pt x="160" y="118"/>
                </a:cubicBezTo>
                <a:cubicBezTo>
                  <a:pt x="160" y="110"/>
                  <a:pt x="160" y="110"/>
                  <a:pt x="160" y="110"/>
                </a:cubicBezTo>
                <a:cubicBezTo>
                  <a:pt x="160" y="109"/>
                  <a:pt x="159" y="107"/>
                  <a:pt x="157" y="107"/>
                </a:cubicBezTo>
                <a:close/>
                <a:moveTo>
                  <a:pt x="93" y="23"/>
                </a:moveTo>
                <a:cubicBezTo>
                  <a:pt x="74" y="42"/>
                  <a:pt x="74" y="42"/>
                  <a:pt x="74" y="42"/>
                </a:cubicBezTo>
                <a:cubicBezTo>
                  <a:pt x="67" y="35"/>
                  <a:pt x="67" y="35"/>
                  <a:pt x="67" y="35"/>
                </a:cubicBezTo>
                <a:cubicBezTo>
                  <a:pt x="66" y="34"/>
                  <a:pt x="64" y="34"/>
                  <a:pt x="63" y="35"/>
                </a:cubicBezTo>
                <a:cubicBezTo>
                  <a:pt x="62" y="36"/>
                  <a:pt x="62" y="38"/>
                  <a:pt x="63" y="39"/>
                </a:cubicBezTo>
                <a:cubicBezTo>
                  <a:pt x="72" y="48"/>
                  <a:pt x="72" y="48"/>
                  <a:pt x="72" y="48"/>
                </a:cubicBezTo>
                <a:cubicBezTo>
                  <a:pt x="72" y="48"/>
                  <a:pt x="73" y="49"/>
                  <a:pt x="74" y="49"/>
                </a:cubicBezTo>
                <a:cubicBezTo>
                  <a:pt x="75" y="49"/>
                  <a:pt x="75" y="48"/>
                  <a:pt x="76" y="48"/>
                </a:cubicBezTo>
                <a:cubicBezTo>
                  <a:pt x="97" y="27"/>
                  <a:pt x="97" y="27"/>
                  <a:pt x="97" y="27"/>
                </a:cubicBezTo>
                <a:cubicBezTo>
                  <a:pt x="98" y="26"/>
                  <a:pt x="98" y="24"/>
                  <a:pt x="97" y="23"/>
                </a:cubicBezTo>
                <a:cubicBezTo>
                  <a:pt x="96" y="22"/>
                  <a:pt x="94" y="22"/>
                  <a:pt x="93" y="23"/>
                </a:cubicBezTo>
                <a:close/>
                <a:moveTo>
                  <a:pt x="120" y="0"/>
                </a:moveTo>
                <a:cubicBezTo>
                  <a:pt x="40" y="0"/>
                  <a:pt x="40" y="0"/>
                  <a:pt x="40" y="0"/>
                </a:cubicBezTo>
                <a:cubicBezTo>
                  <a:pt x="34" y="0"/>
                  <a:pt x="28" y="5"/>
                  <a:pt x="28" y="12"/>
                </a:cubicBezTo>
                <a:cubicBezTo>
                  <a:pt x="28" y="59"/>
                  <a:pt x="28" y="59"/>
                  <a:pt x="28" y="59"/>
                </a:cubicBezTo>
                <a:cubicBezTo>
                  <a:pt x="28" y="65"/>
                  <a:pt x="34" y="70"/>
                  <a:pt x="40" y="70"/>
                </a:cubicBezTo>
                <a:cubicBezTo>
                  <a:pt x="44" y="70"/>
                  <a:pt x="44" y="70"/>
                  <a:pt x="44" y="70"/>
                </a:cubicBezTo>
                <a:cubicBezTo>
                  <a:pt x="44" y="85"/>
                  <a:pt x="44" y="85"/>
                  <a:pt x="44" y="85"/>
                </a:cubicBezTo>
                <a:cubicBezTo>
                  <a:pt x="44" y="87"/>
                  <a:pt x="46" y="89"/>
                  <a:pt x="48" y="89"/>
                </a:cubicBezTo>
                <a:cubicBezTo>
                  <a:pt x="49" y="89"/>
                  <a:pt x="51" y="89"/>
                  <a:pt x="52" y="88"/>
                </a:cubicBezTo>
                <a:cubicBezTo>
                  <a:pt x="67" y="70"/>
                  <a:pt x="67" y="70"/>
                  <a:pt x="67" y="70"/>
                </a:cubicBezTo>
                <a:cubicBezTo>
                  <a:pt x="120" y="70"/>
                  <a:pt x="120" y="70"/>
                  <a:pt x="120" y="70"/>
                </a:cubicBezTo>
                <a:cubicBezTo>
                  <a:pt x="126" y="70"/>
                  <a:pt x="132" y="65"/>
                  <a:pt x="132" y="59"/>
                </a:cubicBezTo>
                <a:cubicBezTo>
                  <a:pt x="132" y="12"/>
                  <a:pt x="132" y="12"/>
                  <a:pt x="132" y="12"/>
                </a:cubicBezTo>
                <a:cubicBezTo>
                  <a:pt x="132" y="5"/>
                  <a:pt x="126" y="0"/>
                  <a:pt x="120" y="0"/>
                </a:cubicBezTo>
                <a:close/>
                <a:moveTo>
                  <a:pt x="126" y="59"/>
                </a:moveTo>
                <a:cubicBezTo>
                  <a:pt x="126" y="62"/>
                  <a:pt x="123" y="65"/>
                  <a:pt x="120" y="65"/>
                </a:cubicBezTo>
                <a:cubicBezTo>
                  <a:pt x="65" y="65"/>
                  <a:pt x="65" y="65"/>
                  <a:pt x="65" y="65"/>
                </a:cubicBezTo>
                <a:cubicBezTo>
                  <a:pt x="64" y="65"/>
                  <a:pt x="64" y="65"/>
                  <a:pt x="63" y="66"/>
                </a:cubicBezTo>
                <a:cubicBezTo>
                  <a:pt x="50" y="81"/>
                  <a:pt x="50" y="81"/>
                  <a:pt x="50" y="81"/>
                </a:cubicBezTo>
                <a:cubicBezTo>
                  <a:pt x="50" y="68"/>
                  <a:pt x="50" y="68"/>
                  <a:pt x="50" y="68"/>
                </a:cubicBezTo>
                <a:cubicBezTo>
                  <a:pt x="50" y="66"/>
                  <a:pt x="48" y="65"/>
                  <a:pt x="47" y="65"/>
                </a:cubicBezTo>
                <a:cubicBezTo>
                  <a:pt x="40" y="65"/>
                  <a:pt x="40" y="65"/>
                  <a:pt x="40" y="65"/>
                </a:cubicBezTo>
                <a:cubicBezTo>
                  <a:pt x="37" y="65"/>
                  <a:pt x="34" y="62"/>
                  <a:pt x="34" y="59"/>
                </a:cubicBezTo>
                <a:cubicBezTo>
                  <a:pt x="34" y="12"/>
                  <a:pt x="34" y="12"/>
                  <a:pt x="34" y="12"/>
                </a:cubicBezTo>
                <a:cubicBezTo>
                  <a:pt x="34" y="8"/>
                  <a:pt x="37" y="6"/>
                  <a:pt x="40" y="6"/>
                </a:cubicBezTo>
                <a:cubicBezTo>
                  <a:pt x="120" y="6"/>
                  <a:pt x="120" y="6"/>
                  <a:pt x="120" y="6"/>
                </a:cubicBezTo>
                <a:cubicBezTo>
                  <a:pt x="123" y="6"/>
                  <a:pt x="126" y="8"/>
                  <a:pt x="126" y="12"/>
                </a:cubicBezTo>
                <a:cubicBezTo>
                  <a:pt x="126" y="59"/>
                  <a:pt x="126" y="59"/>
                  <a:pt x="126" y="59"/>
                </a:cubicBezTo>
                <a:cubicBezTo>
                  <a:pt x="126" y="59"/>
                  <a:pt x="126" y="59"/>
                  <a:pt x="126" y="5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p:nvPr/>
        </p:nvSpPr>
        <p:spPr>
          <a:xfrm>
            <a:off x="7115175" y="3046916"/>
            <a:ext cx="980806" cy="1010734"/>
          </a:xfrm>
          <a:prstGeom prst="ellipse">
            <a:avLst/>
          </a:prstGeom>
          <a:noFill/>
          <a:ln w="28575"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6"/>
          <p:cNvSpPr/>
          <p:nvPr/>
        </p:nvSpPr>
        <p:spPr>
          <a:xfrm flipH="1">
            <a:off x="4366937" y="3153568"/>
            <a:ext cx="530658" cy="627430"/>
          </a:xfrm>
          <a:custGeom>
            <a:avLst/>
            <a:gdLst/>
            <a:ahLst/>
            <a:cxnLst/>
            <a:rect l="l" t="t" r="r" b="b"/>
            <a:pathLst>
              <a:path w="594" h="627" extrusionOk="0">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2F160F"/>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7F7F7F"/>
              </a:solidFill>
              <a:latin typeface="Calibri"/>
              <a:ea typeface="Calibri"/>
              <a:cs typeface="Calibri"/>
              <a:sym typeface="Calibri"/>
            </a:endParaRPr>
          </a:p>
        </p:txBody>
      </p:sp>
      <p:sp>
        <p:nvSpPr>
          <p:cNvPr id="3" name="Google Shape;92;p5">
            <a:extLst>
              <a:ext uri="{FF2B5EF4-FFF2-40B4-BE49-F238E27FC236}">
                <a16:creationId xmlns:a16="http://schemas.microsoft.com/office/drawing/2014/main" id="{90480F93-8ADE-47B7-038C-8BD36353BF5D}"/>
              </a:ext>
            </a:extLst>
          </p:cNvPr>
          <p:cNvSpPr txBox="1"/>
          <p:nvPr/>
        </p:nvSpPr>
        <p:spPr>
          <a:xfrm>
            <a:off x="1130157" y="-11870"/>
            <a:ext cx="12431731" cy="6129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900" b="1" i="0" dirty="0">
                <a:solidFill>
                  <a:schemeClr val="dk1"/>
                </a:solidFill>
                <a:latin typeface="Calibri"/>
                <a:ea typeface="Calibri"/>
                <a:cs typeface="Calibri"/>
                <a:sym typeface="Calibri"/>
              </a:rPr>
              <a:t>UNIT 1: </a:t>
            </a:r>
            <a:r>
              <a:rPr lang="en-US" sz="3900" b="1" i="0" dirty="0" err="1">
                <a:solidFill>
                  <a:schemeClr val="dk1"/>
                </a:solidFill>
                <a:latin typeface="Calibri"/>
                <a:ea typeface="Calibri"/>
                <a:cs typeface="Calibri"/>
                <a:sym typeface="Calibri"/>
              </a:rPr>
              <a:t>Equilibrio</a:t>
            </a:r>
            <a:r>
              <a:rPr lang="en-US" sz="3900" b="1" i="0" dirty="0">
                <a:solidFill>
                  <a:schemeClr val="dk1"/>
                </a:solidFill>
                <a:latin typeface="Calibri"/>
                <a:ea typeface="Calibri"/>
                <a:cs typeface="Calibri"/>
                <a:sym typeface="Calibri"/>
              </a:rPr>
              <a:t> </a:t>
            </a:r>
            <a:r>
              <a:rPr lang="en-US" sz="3900" b="1" dirty="0">
                <a:solidFill>
                  <a:schemeClr val="dk1"/>
                </a:solidFill>
                <a:latin typeface="Calibri"/>
                <a:ea typeface="Calibri"/>
                <a:cs typeface="Calibri"/>
                <a:sym typeface="Calibri"/>
              </a:rPr>
              <a:t>vita-</a:t>
            </a:r>
            <a:r>
              <a:rPr lang="en-US" sz="3900" b="1" dirty="0" err="1">
                <a:solidFill>
                  <a:schemeClr val="dk1"/>
                </a:solidFill>
                <a:latin typeface="Calibri"/>
                <a:ea typeface="Calibri"/>
                <a:cs typeface="Calibri"/>
                <a:sym typeface="Calibri"/>
              </a:rPr>
              <a:t>lavoro</a:t>
            </a:r>
            <a:r>
              <a:rPr lang="en-US" sz="3900" b="1" dirty="0">
                <a:solidFill>
                  <a:schemeClr val="dk1"/>
                </a:solidFill>
                <a:latin typeface="Calibri"/>
                <a:ea typeface="Calibri"/>
                <a:cs typeface="Calibri"/>
                <a:sym typeface="Calibri"/>
              </a:rPr>
              <a:t> in </a:t>
            </a:r>
            <a:r>
              <a:rPr lang="en-US" sz="3900" b="1" dirty="0" err="1">
                <a:solidFill>
                  <a:schemeClr val="dk1"/>
                </a:solidFill>
                <a:latin typeface="Calibri"/>
                <a:ea typeface="Calibri"/>
                <a:cs typeface="Calibri"/>
                <a:sym typeface="Calibri"/>
              </a:rPr>
              <a:t>contesti</a:t>
            </a:r>
            <a:r>
              <a:rPr lang="en-US" sz="3900" b="1" dirty="0">
                <a:solidFill>
                  <a:schemeClr val="dk1"/>
                </a:solidFill>
                <a:latin typeface="Calibri"/>
                <a:ea typeface="Calibri"/>
                <a:cs typeface="Calibri"/>
                <a:sym typeface="Calibri"/>
              </a:rPr>
              <a:t> di </a:t>
            </a:r>
            <a:r>
              <a:rPr lang="en-US" sz="3900" b="1" dirty="0" err="1">
                <a:solidFill>
                  <a:schemeClr val="dk1"/>
                </a:solidFill>
                <a:latin typeface="Calibri"/>
                <a:ea typeface="Calibri"/>
                <a:cs typeface="Calibri"/>
                <a:sym typeface="Calibri"/>
              </a:rPr>
              <a:t>telelavoro</a:t>
            </a:r>
            <a:endParaRPr sz="39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7"/>
          <p:cNvGrpSpPr/>
          <p:nvPr/>
        </p:nvGrpSpPr>
        <p:grpSpPr>
          <a:xfrm>
            <a:off x="4038600" y="1528801"/>
            <a:ext cx="2129187" cy="4039917"/>
            <a:chOff x="8193192" y="3057601"/>
            <a:chExt cx="4258373" cy="8079834"/>
          </a:xfrm>
        </p:grpSpPr>
        <p:grpSp>
          <p:nvGrpSpPr>
            <p:cNvPr id="119" name="Google Shape;119;p7"/>
            <p:cNvGrpSpPr/>
            <p:nvPr/>
          </p:nvGrpSpPr>
          <p:grpSpPr>
            <a:xfrm>
              <a:off x="8193192" y="3057601"/>
              <a:ext cx="4258373" cy="8079834"/>
              <a:chOff x="5303837" y="3276600"/>
              <a:chExt cx="3357563" cy="6370638"/>
            </a:xfrm>
          </p:grpSpPr>
          <p:sp>
            <p:nvSpPr>
              <p:cNvPr id="120" name="Google Shape;120;p7"/>
              <p:cNvSpPr/>
              <p:nvPr/>
            </p:nvSpPr>
            <p:spPr>
              <a:xfrm>
                <a:off x="5303837" y="3276600"/>
                <a:ext cx="3357563" cy="6370638"/>
              </a:xfrm>
              <a:custGeom>
                <a:avLst/>
                <a:gdLst/>
                <a:ahLst/>
                <a:cxnLst/>
                <a:rect l="l" t="t" r="r" b="b"/>
                <a:pathLst>
                  <a:path w="10000" h="10000" extrusionOk="0">
                    <a:moveTo>
                      <a:pt x="10000" y="2050"/>
                    </a:moveTo>
                    <a:lnTo>
                      <a:pt x="5000" y="0"/>
                    </a:lnTo>
                    <a:lnTo>
                      <a:pt x="0" y="2092"/>
                    </a:lnTo>
                    <a:lnTo>
                      <a:pt x="0" y="4519"/>
                    </a:lnTo>
                    <a:lnTo>
                      <a:pt x="2222" y="3640"/>
                    </a:lnTo>
                    <a:lnTo>
                      <a:pt x="2222" y="10000"/>
                    </a:lnTo>
                    <a:lnTo>
                      <a:pt x="8095" y="10000"/>
                    </a:lnTo>
                    <a:lnTo>
                      <a:pt x="8095" y="3682"/>
                    </a:lnTo>
                    <a:lnTo>
                      <a:pt x="8095" y="3682"/>
                    </a:lnTo>
                    <a:lnTo>
                      <a:pt x="10000" y="4477"/>
                    </a:lnTo>
                    <a:lnTo>
                      <a:pt x="10000" y="2050"/>
                    </a:lnTo>
                    <a:close/>
                  </a:path>
                </a:pathLst>
              </a:custGeom>
              <a:solidFill>
                <a:srgbClr val="489B8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7"/>
              <p:cNvSpPr/>
              <p:nvPr/>
            </p:nvSpPr>
            <p:spPr>
              <a:xfrm>
                <a:off x="6247910" y="4076700"/>
                <a:ext cx="1519238" cy="1519238"/>
              </a:xfrm>
              <a:prstGeom prst="ellipse">
                <a:avLst/>
              </a:pr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2" name="Google Shape;122;p7"/>
            <p:cNvGrpSpPr/>
            <p:nvPr/>
          </p:nvGrpSpPr>
          <p:grpSpPr>
            <a:xfrm>
              <a:off x="9787234" y="4477025"/>
              <a:ext cx="1133475" cy="1117511"/>
              <a:chOff x="18196309" y="10372670"/>
              <a:chExt cx="676275" cy="666750"/>
            </a:xfrm>
          </p:grpSpPr>
          <p:sp>
            <p:nvSpPr>
              <p:cNvPr id="123" name="Google Shape;123;p7"/>
              <p:cNvSpPr/>
              <p:nvPr/>
            </p:nvSpPr>
            <p:spPr>
              <a:xfrm>
                <a:off x="18196309" y="10372670"/>
                <a:ext cx="676275" cy="666750"/>
              </a:xfrm>
              <a:custGeom>
                <a:avLst/>
                <a:gdLst/>
                <a:ahLst/>
                <a:cxnLst/>
                <a:rect l="l" t="t" r="r" b="b"/>
                <a:pathLst>
                  <a:path w="71" h="70" extrusionOk="0">
                    <a:moveTo>
                      <a:pt x="36" y="0"/>
                    </a:moveTo>
                    <a:cubicBezTo>
                      <a:pt x="16" y="0"/>
                      <a:pt x="0" y="16"/>
                      <a:pt x="0" y="35"/>
                    </a:cubicBezTo>
                    <a:cubicBezTo>
                      <a:pt x="0" y="55"/>
                      <a:pt x="16" y="70"/>
                      <a:pt x="36" y="70"/>
                    </a:cubicBezTo>
                    <a:cubicBezTo>
                      <a:pt x="55" y="70"/>
                      <a:pt x="71" y="55"/>
                      <a:pt x="71" y="35"/>
                    </a:cubicBezTo>
                    <a:cubicBezTo>
                      <a:pt x="71" y="16"/>
                      <a:pt x="55" y="0"/>
                      <a:pt x="36" y="0"/>
                    </a:cubicBezTo>
                    <a:close/>
                    <a:moveTo>
                      <a:pt x="36" y="67"/>
                    </a:moveTo>
                    <a:cubicBezTo>
                      <a:pt x="18" y="67"/>
                      <a:pt x="4" y="53"/>
                      <a:pt x="4" y="35"/>
                    </a:cubicBezTo>
                    <a:cubicBezTo>
                      <a:pt x="4" y="18"/>
                      <a:pt x="18" y="3"/>
                      <a:pt x="36" y="3"/>
                    </a:cubicBezTo>
                    <a:cubicBezTo>
                      <a:pt x="53" y="3"/>
                      <a:pt x="67" y="18"/>
                      <a:pt x="67" y="35"/>
                    </a:cubicBezTo>
                    <a:cubicBezTo>
                      <a:pt x="67" y="53"/>
                      <a:pt x="53" y="67"/>
                      <a:pt x="36" y="67"/>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7"/>
              <p:cNvSpPr/>
              <p:nvPr/>
            </p:nvSpPr>
            <p:spPr>
              <a:xfrm>
                <a:off x="18605884" y="10572695"/>
                <a:ext cx="57150" cy="66675"/>
              </a:xfrm>
              <a:prstGeom prst="ellipse">
                <a:avLst/>
              </a:pr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7"/>
              <p:cNvSpPr/>
              <p:nvPr/>
            </p:nvSpPr>
            <p:spPr>
              <a:xfrm>
                <a:off x="18405859" y="10572695"/>
                <a:ext cx="66675" cy="66675"/>
              </a:xfrm>
              <a:prstGeom prst="ellipse">
                <a:avLst/>
              </a:pr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7"/>
              <p:cNvSpPr/>
              <p:nvPr/>
            </p:nvSpPr>
            <p:spPr>
              <a:xfrm>
                <a:off x="18377284" y="10753670"/>
                <a:ext cx="314325" cy="142875"/>
              </a:xfrm>
              <a:custGeom>
                <a:avLst/>
                <a:gdLst/>
                <a:ahLst/>
                <a:cxnLst/>
                <a:rect l="l" t="t" r="r" b="b"/>
                <a:pathLst>
                  <a:path w="33" h="15" extrusionOk="0">
                    <a:moveTo>
                      <a:pt x="32" y="0"/>
                    </a:moveTo>
                    <a:cubicBezTo>
                      <a:pt x="31" y="0"/>
                      <a:pt x="30" y="1"/>
                      <a:pt x="30" y="2"/>
                    </a:cubicBezTo>
                    <a:cubicBezTo>
                      <a:pt x="28" y="8"/>
                      <a:pt x="23" y="12"/>
                      <a:pt x="17" y="12"/>
                    </a:cubicBezTo>
                    <a:cubicBezTo>
                      <a:pt x="11" y="12"/>
                      <a:pt x="5" y="8"/>
                      <a:pt x="4" y="2"/>
                    </a:cubicBezTo>
                    <a:cubicBezTo>
                      <a:pt x="3" y="1"/>
                      <a:pt x="2" y="0"/>
                      <a:pt x="2" y="0"/>
                    </a:cubicBezTo>
                    <a:cubicBezTo>
                      <a:pt x="1" y="1"/>
                      <a:pt x="0" y="2"/>
                      <a:pt x="0" y="2"/>
                    </a:cubicBezTo>
                    <a:cubicBezTo>
                      <a:pt x="2" y="10"/>
                      <a:pt x="9" y="15"/>
                      <a:pt x="17" y="15"/>
                    </a:cubicBezTo>
                    <a:cubicBezTo>
                      <a:pt x="24" y="15"/>
                      <a:pt x="31" y="10"/>
                      <a:pt x="33" y="2"/>
                    </a:cubicBezTo>
                    <a:cubicBezTo>
                      <a:pt x="33" y="2"/>
                      <a:pt x="33" y="1"/>
                      <a:pt x="32" y="0"/>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27" name="Google Shape;127;p7"/>
          <p:cNvGrpSpPr/>
          <p:nvPr/>
        </p:nvGrpSpPr>
        <p:grpSpPr>
          <a:xfrm>
            <a:off x="6100414" y="1751283"/>
            <a:ext cx="2129187" cy="4039917"/>
            <a:chOff x="12316819" y="3502566"/>
            <a:chExt cx="4258373" cy="8079834"/>
          </a:xfrm>
        </p:grpSpPr>
        <p:grpSp>
          <p:nvGrpSpPr>
            <p:cNvPr id="128" name="Google Shape;128;p7"/>
            <p:cNvGrpSpPr/>
            <p:nvPr/>
          </p:nvGrpSpPr>
          <p:grpSpPr>
            <a:xfrm rot="10800000">
              <a:off x="12316819" y="3502566"/>
              <a:ext cx="4258373" cy="8079834"/>
              <a:chOff x="5303837" y="3276600"/>
              <a:chExt cx="3357563" cy="6370638"/>
            </a:xfrm>
          </p:grpSpPr>
          <p:sp>
            <p:nvSpPr>
              <p:cNvPr id="129" name="Google Shape;129;p7"/>
              <p:cNvSpPr/>
              <p:nvPr/>
            </p:nvSpPr>
            <p:spPr>
              <a:xfrm>
                <a:off x="5303837" y="3276600"/>
                <a:ext cx="3357563" cy="6370638"/>
              </a:xfrm>
              <a:custGeom>
                <a:avLst/>
                <a:gdLst/>
                <a:ahLst/>
                <a:cxnLst/>
                <a:rect l="l" t="t" r="r" b="b"/>
                <a:pathLst>
                  <a:path w="10000" h="10000" extrusionOk="0">
                    <a:moveTo>
                      <a:pt x="10000" y="2050"/>
                    </a:moveTo>
                    <a:lnTo>
                      <a:pt x="5000" y="0"/>
                    </a:lnTo>
                    <a:lnTo>
                      <a:pt x="0" y="2092"/>
                    </a:lnTo>
                    <a:lnTo>
                      <a:pt x="0" y="4519"/>
                    </a:lnTo>
                    <a:lnTo>
                      <a:pt x="2222" y="3640"/>
                    </a:lnTo>
                    <a:lnTo>
                      <a:pt x="2222" y="10000"/>
                    </a:lnTo>
                    <a:lnTo>
                      <a:pt x="8095" y="10000"/>
                    </a:lnTo>
                    <a:lnTo>
                      <a:pt x="8095" y="3682"/>
                    </a:lnTo>
                    <a:lnTo>
                      <a:pt x="8095" y="3682"/>
                    </a:lnTo>
                    <a:lnTo>
                      <a:pt x="10000" y="4477"/>
                    </a:lnTo>
                    <a:lnTo>
                      <a:pt x="10000" y="2050"/>
                    </a:lnTo>
                    <a:close/>
                  </a:path>
                </a:pathLst>
              </a:custGeom>
              <a:solidFill>
                <a:srgbClr val="EB613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7"/>
              <p:cNvSpPr/>
              <p:nvPr/>
            </p:nvSpPr>
            <p:spPr>
              <a:xfrm>
                <a:off x="6176963" y="4076700"/>
                <a:ext cx="1519238" cy="1519238"/>
              </a:xfrm>
              <a:prstGeom prst="ellipse">
                <a:avLst/>
              </a:pr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1" name="Google Shape;131;p7"/>
            <p:cNvGrpSpPr/>
            <p:nvPr/>
          </p:nvGrpSpPr>
          <p:grpSpPr>
            <a:xfrm>
              <a:off x="13945637" y="9045464"/>
              <a:ext cx="1117511" cy="1117511"/>
              <a:chOff x="19320259" y="10372670"/>
              <a:chExt cx="666750" cy="666750"/>
            </a:xfrm>
          </p:grpSpPr>
          <p:sp>
            <p:nvSpPr>
              <p:cNvPr id="132" name="Google Shape;132;p7"/>
              <p:cNvSpPr/>
              <p:nvPr/>
            </p:nvSpPr>
            <p:spPr>
              <a:xfrm>
                <a:off x="19320259" y="10372670"/>
                <a:ext cx="666750" cy="666750"/>
              </a:xfrm>
              <a:custGeom>
                <a:avLst/>
                <a:gdLst/>
                <a:ahLst/>
                <a:cxnLst/>
                <a:rect l="l" t="t" r="r" b="b"/>
                <a:pathLst>
                  <a:path w="70" h="70" extrusionOk="0">
                    <a:moveTo>
                      <a:pt x="35" y="0"/>
                    </a:moveTo>
                    <a:cubicBezTo>
                      <a:pt x="15" y="0"/>
                      <a:pt x="0" y="16"/>
                      <a:pt x="0" y="35"/>
                    </a:cubicBezTo>
                    <a:cubicBezTo>
                      <a:pt x="0" y="55"/>
                      <a:pt x="15" y="70"/>
                      <a:pt x="35" y="70"/>
                    </a:cubicBezTo>
                    <a:cubicBezTo>
                      <a:pt x="54" y="70"/>
                      <a:pt x="70" y="55"/>
                      <a:pt x="70" y="35"/>
                    </a:cubicBezTo>
                    <a:cubicBezTo>
                      <a:pt x="70" y="16"/>
                      <a:pt x="54" y="0"/>
                      <a:pt x="35" y="0"/>
                    </a:cubicBezTo>
                    <a:close/>
                    <a:moveTo>
                      <a:pt x="35" y="67"/>
                    </a:moveTo>
                    <a:cubicBezTo>
                      <a:pt x="17" y="67"/>
                      <a:pt x="3" y="53"/>
                      <a:pt x="3" y="35"/>
                    </a:cubicBezTo>
                    <a:cubicBezTo>
                      <a:pt x="3" y="18"/>
                      <a:pt x="17" y="3"/>
                      <a:pt x="35" y="3"/>
                    </a:cubicBezTo>
                    <a:cubicBezTo>
                      <a:pt x="52" y="3"/>
                      <a:pt x="67" y="18"/>
                      <a:pt x="67" y="35"/>
                    </a:cubicBezTo>
                    <a:cubicBezTo>
                      <a:pt x="67" y="53"/>
                      <a:pt x="52" y="67"/>
                      <a:pt x="35" y="67"/>
                    </a:cubicBezTo>
                    <a:close/>
                  </a:path>
                </a:pathLst>
              </a:cu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7"/>
              <p:cNvSpPr/>
              <p:nvPr/>
            </p:nvSpPr>
            <p:spPr>
              <a:xfrm>
                <a:off x="19720309" y="10572695"/>
                <a:ext cx="66675" cy="66675"/>
              </a:xfrm>
              <a:prstGeom prst="ellipse">
                <a:avLst/>
              </a:pr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7"/>
              <p:cNvSpPr/>
              <p:nvPr/>
            </p:nvSpPr>
            <p:spPr>
              <a:xfrm>
                <a:off x="19520284" y="10572695"/>
                <a:ext cx="66675" cy="66675"/>
              </a:xfrm>
              <a:prstGeom prst="ellipse">
                <a:avLst/>
              </a:pr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7"/>
              <p:cNvSpPr/>
              <p:nvPr/>
            </p:nvSpPr>
            <p:spPr>
              <a:xfrm>
                <a:off x="19491709" y="10744145"/>
                <a:ext cx="314325" cy="123825"/>
              </a:xfrm>
              <a:custGeom>
                <a:avLst/>
                <a:gdLst/>
                <a:ahLst/>
                <a:cxnLst/>
                <a:rect l="l" t="t" r="r" b="b"/>
                <a:pathLst>
                  <a:path w="33" h="13" extrusionOk="0">
                    <a:moveTo>
                      <a:pt x="26" y="3"/>
                    </a:moveTo>
                    <a:cubicBezTo>
                      <a:pt x="24" y="1"/>
                      <a:pt x="20" y="0"/>
                      <a:pt x="17" y="0"/>
                    </a:cubicBezTo>
                    <a:cubicBezTo>
                      <a:pt x="13" y="0"/>
                      <a:pt x="10" y="1"/>
                      <a:pt x="7" y="3"/>
                    </a:cubicBezTo>
                    <a:cubicBezTo>
                      <a:pt x="4" y="5"/>
                      <a:pt x="2" y="8"/>
                      <a:pt x="1" y="11"/>
                    </a:cubicBezTo>
                    <a:cubicBezTo>
                      <a:pt x="0" y="11"/>
                      <a:pt x="1" y="12"/>
                      <a:pt x="1" y="13"/>
                    </a:cubicBezTo>
                    <a:cubicBezTo>
                      <a:pt x="2" y="13"/>
                      <a:pt x="2" y="13"/>
                      <a:pt x="2" y="13"/>
                    </a:cubicBezTo>
                    <a:cubicBezTo>
                      <a:pt x="3" y="13"/>
                      <a:pt x="3" y="13"/>
                      <a:pt x="4" y="12"/>
                    </a:cubicBezTo>
                    <a:cubicBezTo>
                      <a:pt x="6" y="7"/>
                      <a:pt x="11" y="4"/>
                      <a:pt x="17" y="4"/>
                    </a:cubicBezTo>
                    <a:cubicBezTo>
                      <a:pt x="22" y="4"/>
                      <a:pt x="27" y="7"/>
                      <a:pt x="30" y="12"/>
                    </a:cubicBezTo>
                    <a:cubicBezTo>
                      <a:pt x="30" y="13"/>
                      <a:pt x="31" y="13"/>
                      <a:pt x="32" y="13"/>
                    </a:cubicBezTo>
                    <a:cubicBezTo>
                      <a:pt x="33" y="12"/>
                      <a:pt x="33" y="11"/>
                      <a:pt x="33" y="11"/>
                    </a:cubicBezTo>
                    <a:cubicBezTo>
                      <a:pt x="31" y="8"/>
                      <a:pt x="29" y="5"/>
                      <a:pt x="26" y="3"/>
                    </a:cubicBezTo>
                    <a:close/>
                  </a:path>
                </a:pathLst>
              </a:cu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36" name="Google Shape;136;p7"/>
          <p:cNvGrpSpPr/>
          <p:nvPr/>
        </p:nvGrpSpPr>
        <p:grpSpPr>
          <a:xfrm>
            <a:off x="827762" y="1528802"/>
            <a:ext cx="2647252" cy="4923893"/>
            <a:chOff x="15670212" y="2895600"/>
            <a:chExt cx="5294503" cy="2544041"/>
          </a:xfrm>
        </p:grpSpPr>
        <p:sp>
          <p:nvSpPr>
            <p:cNvPr id="137" name="Google Shape;137;p7"/>
            <p:cNvSpPr/>
            <p:nvPr/>
          </p:nvSpPr>
          <p:spPr>
            <a:xfrm>
              <a:off x="15670212" y="2895600"/>
              <a:ext cx="5254625" cy="2317750"/>
            </a:xfrm>
            <a:custGeom>
              <a:avLst/>
              <a:gdLst/>
              <a:ahLst/>
              <a:cxnLst/>
              <a:rect l="l" t="t" r="r" b="b"/>
              <a:pathLst>
                <a:path w="238" h="105" extrusionOk="0">
                  <a:moveTo>
                    <a:pt x="238" y="93"/>
                  </a:moveTo>
                  <a:cubicBezTo>
                    <a:pt x="238" y="100"/>
                    <a:pt x="233" y="105"/>
                    <a:pt x="227" y="105"/>
                  </a:cubicBezTo>
                  <a:cubicBezTo>
                    <a:pt x="11" y="105"/>
                    <a:pt x="11" y="105"/>
                    <a:pt x="11" y="105"/>
                  </a:cubicBezTo>
                  <a:cubicBezTo>
                    <a:pt x="5" y="105"/>
                    <a:pt x="0" y="100"/>
                    <a:pt x="0" y="93"/>
                  </a:cubicBezTo>
                  <a:cubicBezTo>
                    <a:pt x="0" y="11"/>
                    <a:pt x="0" y="11"/>
                    <a:pt x="0" y="11"/>
                  </a:cubicBezTo>
                  <a:cubicBezTo>
                    <a:pt x="0" y="5"/>
                    <a:pt x="5" y="0"/>
                    <a:pt x="11" y="0"/>
                  </a:cubicBezTo>
                  <a:cubicBezTo>
                    <a:pt x="227" y="0"/>
                    <a:pt x="227" y="0"/>
                    <a:pt x="227" y="0"/>
                  </a:cubicBezTo>
                  <a:cubicBezTo>
                    <a:pt x="233" y="0"/>
                    <a:pt x="238" y="5"/>
                    <a:pt x="238" y="11"/>
                  </a:cubicBezTo>
                  <a:lnTo>
                    <a:pt x="238" y="93"/>
                  </a:lnTo>
                  <a:close/>
                </a:path>
              </a:pathLst>
            </a:custGeom>
            <a:solidFill>
              <a:srgbClr val="EFEDE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7"/>
            <p:cNvSpPr/>
            <p:nvPr/>
          </p:nvSpPr>
          <p:spPr>
            <a:xfrm>
              <a:off x="15670212" y="2895600"/>
              <a:ext cx="5254625" cy="289252"/>
            </a:xfrm>
            <a:custGeom>
              <a:avLst/>
              <a:gdLst/>
              <a:ahLst/>
              <a:cxnLst/>
              <a:rect l="l" t="t" r="r" b="b"/>
              <a:pathLst>
                <a:path w="238" h="44" extrusionOk="0">
                  <a:moveTo>
                    <a:pt x="238" y="44"/>
                  </a:moveTo>
                  <a:cubicBezTo>
                    <a:pt x="238" y="11"/>
                    <a:pt x="238" y="11"/>
                    <a:pt x="238" y="11"/>
                  </a:cubicBezTo>
                  <a:cubicBezTo>
                    <a:pt x="238" y="5"/>
                    <a:pt x="233" y="0"/>
                    <a:pt x="227" y="0"/>
                  </a:cubicBezTo>
                  <a:cubicBezTo>
                    <a:pt x="11" y="0"/>
                    <a:pt x="11" y="0"/>
                    <a:pt x="11" y="0"/>
                  </a:cubicBezTo>
                  <a:cubicBezTo>
                    <a:pt x="5" y="0"/>
                    <a:pt x="0" y="5"/>
                    <a:pt x="0" y="11"/>
                  </a:cubicBezTo>
                  <a:cubicBezTo>
                    <a:pt x="0" y="44"/>
                    <a:pt x="0" y="44"/>
                    <a:pt x="0" y="44"/>
                  </a:cubicBezTo>
                  <a:lnTo>
                    <a:pt x="238" y="44"/>
                  </a:lnTo>
                  <a:close/>
                </a:path>
              </a:pathLst>
            </a:custGeom>
            <a:solidFill>
              <a:srgbClr val="489B8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7"/>
            <p:cNvSpPr txBox="1"/>
            <p:nvPr/>
          </p:nvSpPr>
          <p:spPr>
            <a:xfrm>
              <a:off x="15783116" y="2917429"/>
              <a:ext cx="5181599" cy="2067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err="1">
                  <a:solidFill>
                    <a:schemeClr val="lt1"/>
                  </a:solidFill>
                  <a:latin typeface="Lato Black"/>
                  <a:ea typeface="Lato Black"/>
                  <a:cs typeface="Lato Black"/>
                  <a:sym typeface="Lato Black"/>
                </a:rPr>
                <a:t>Vantaggi</a:t>
              </a:r>
              <a:endParaRPr dirty="0"/>
            </a:p>
          </p:txBody>
        </p:sp>
        <p:sp>
          <p:nvSpPr>
            <p:cNvPr id="140" name="Google Shape;140;p7"/>
            <p:cNvSpPr txBox="1"/>
            <p:nvPr/>
          </p:nvSpPr>
          <p:spPr>
            <a:xfrm>
              <a:off x="15783116" y="3140230"/>
              <a:ext cx="5181599" cy="2299411"/>
            </a:xfrm>
            <a:prstGeom prst="rect">
              <a:avLst/>
            </a:prstGeom>
            <a:noFill/>
            <a:ln>
              <a:noFill/>
            </a:ln>
          </p:spPr>
          <p:txBody>
            <a:bodyPr spcFirstLastPara="1" wrap="square" lIns="109700" tIns="54850" rIns="109700" bIns="54850" anchor="t" anchorCtr="0">
              <a:spAutoFit/>
            </a:bodyPr>
            <a:lstStyle/>
            <a:p>
              <a:pPr marL="171450" marR="0" lvl="0" indent="-171450" algn="l" rtl="0">
                <a:lnSpc>
                  <a:spcPct val="150000"/>
                </a:lnSpc>
                <a:spcBef>
                  <a:spcPts val="0"/>
                </a:spcBef>
                <a:spcAft>
                  <a:spcPts val="0"/>
                </a:spcAft>
                <a:buClr>
                  <a:srgbClr val="7F7F7F"/>
                </a:buClr>
                <a:buSzPts val="1400"/>
                <a:buFont typeface="Arial"/>
                <a:buChar char="•"/>
              </a:pPr>
              <a:r>
                <a:rPr lang="en-US" sz="1400" dirty="0">
                  <a:solidFill>
                    <a:srgbClr val="7F7F7F"/>
                  </a:solidFill>
                  <a:latin typeface="Lato"/>
                  <a:ea typeface="Lato"/>
                  <a:cs typeface="Lato"/>
                  <a:sym typeface="Lato"/>
                </a:rPr>
                <a:t>Maggiore </a:t>
              </a:r>
              <a:r>
                <a:rPr lang="en-US" sz="1400" dirty="0" err="1">
                  <a:solidFill>
                    <a:srgbClr val="7F7F7F"/>
                  </a:solidFill>
                  <a:latin typeface="Lato"/>
                  <a:ea typeface="Lato"/>
                  <a:cs typeface="Lato"/>
                  <a:sym typeface="Lato"/>
                </a:rPr>
                <a:t>soddisfazione</a:t>
              </a:r>
              <a:r>
                <a:rPr lang="en-US" sz="1400" dirty="0">
                  <a:solidFill>
                    <a:srgbClr val="7F7F7F"/>
                  </a:solidFill>
                  <a:latin typeface="Lato"/>
                  <a:ea typeface="Lato"/>
                  <a:cs typeface="Lato"/>
                  <a:sym typeface="Lato"/>
                </a:rPr>
                <a:t> </a:t>
              </a:r>
              <a:r>
                <a:rPr lang="en-US" sz="1400" dirty="0" err="1">
                  <a:solidFill>
                    <a:srgbClr val="7F7F7F"/>
                  </a:solidFill>
                  <a:latin typeface="Lato"/>
                  <a:ea typeface="Lato"/>
                  <a:cs typeface="Lato"/>
                  <a:sym typeface="Lato"/>
                </a:rPr>
                <a:t>dei</a:t>
              </a:r>
              <a:r>
                <a:rPr lang="en-US" sz="1400" dirty="0">
                  <a:solidFill>
                    <a:srgbClr val="7F7F7F"/>
                  </a:solidFill>
                  <a:latin typeface="Lato"/>
                  <a:ea typeface="Lato"/>
                  <a:cs typeface="Lato"/>
                  <a:sym typeface="Lato"/>
                </a:rPr>
                <a:t> </a:t>
              </a:r>
              <a:r>
                <a:rPr lang="en-US" sz="1400" dirty="0" err="1">
                  <a:solidFill>
                    <a:srgbClr val="7F7F7F"/>
                  </a:solidFill>
                  <a:latin typeface="Lato"/>
                  <a:ea typeface="Lato"/>
                  <a:cs typeface="Lato"/>
                  <a:sym typeface="Lato"/>
                </a:rPr>
                <a:t>dipendenti</a:t>
              </a:r>
              <a:endParaRPr dirty="0"/>
            </a:p>
            <a:p>
              <a:pPr marL="171450" marR="0" lvl="0" indent="-171450" algn="l" rtl="0">
                <a:lnSpc>
                  <a:spcPct val="150000"/>
                </a:lnSpc>
                <a:spcBef>
                  <a:spcPts val="1200"/>
                </a:spcBef>
                <a:spcAft>
                  <a:spcPts val="0"/>
                </a:spcAft>
                <a:buClr>
                  <a:srgbClr val="7F7F7F"/>
                </a:buClr>
                <a:buSzPts val="1400"/>
                <a:buFont typeface="Arial"/>
                <a:buChar char="•"/>
              </a:pPr>
              <a:r>
                <a:rPr lang="it-IT" sz="1400" dirty="0">
                  <a:solidFill>
                    <a:srgbClr val="7F7F7F"/>
                  </a:solidFill>
                  <a:latin typeface="Lato"/>
                  <a:ea typeface="Lato"/>
                  <a:cs typeface="Lato"/>
                  <a:sym typeface="Lato"/>
                </a:rPr>
                <a:t>Miglior equilibrio tra vita provata e vita lavorativa</a:t>
              </a:r>
              <a:endParaRPr dirty="0"/>
            </a:p>
            <a:p>
              <a:pPr marL="171450" marR="0" lvl="0" indent="-171450" algn="l" rtl="0">
                <a:lnSpc>
                  <a:spcPct val="150000"/>
                </a:lnSpc>
                <a:spcBef>
                  <a:spcPts val="1200"/>
                </a:spcBef>
                <a:spcAft>
                  <a:spcPts val="0"/>
                </a:spcAft>
                <a:buClr>
                  <a:srgbClr val="7F7F7F"/>
                </a:buClr>
                <a:buSzPts val="1400"/>
                <a:buFont typeface="Arial"/>
                <a:buChar char="•"/>
              </a:pPr>
              <a:r>
                <a:rPr lang="en-US" dirty="0" err="1">
                  <a:solidFill>
                    <a:srgbClr val="7F7F7F"/>
                  </a:solidFill>
                  <a:latin typeface="Lato"/>
                  <a:ea typeface="Lato"/>
                  <a:cs typeface="Lato"/>
                  <a:sym typeface="Lato"/>
                </a:rPr>
                <a:t>Più</a:t>
              </a:r>
              <a:r>
                <a:rPr lang="en-US" dirty="0">
                  <a:solidFill>
                    <a:srgbClr val="7F7F7F"/>
                  </a:solidFill>
                  <a:latin typeface="Lato"/>
                  <a:ea typeface="Lato"/>
                  <a:cs typeface="Lato"/>
                  <a:sym typeface="Lato"/>
                </a:rPr>
                <a:t> </a:t>
              </a:r>
              <a:r>
                <a:rPr lang="en-US" dirty="0" err="1">
                  <a:solidFill>
                    <a:srgbClr val="7F7F7F"/>
                  </a:solidFill>
                  <a:latin typeface="Lato"/>
                  <a:ea typeface="Lato"/>
                  <a:cs typeface="Lato"/>
                  <a:sym typeface="Lato"/>
                </a:rPr>
                <a:t>flessibilità</a:t>
              </a:r>
              <a:endParaRPr dirty="0"/>
            </a:p>
            <a:p>
              <a:pPr marL="171450" marR="0" lvl="0" indent="-171450" algn="l" rtl="0">
                <a:lnSpc>
                  <a:spcPct val="150000"/>
                </a:lnSpc>
                <a:spcBef>
                  <a:spcPts val="1200"/>
                </a:spcBef>
                <a:spcAft>
                  <a:spcPts val="0"/>
                </a:spcAft>
                <a:buClr>
                  <a:srgbClr val="7F7F7F"/>
                </a:buClr>
                <a:buSzPts val="1400"/>
                <a:buFont typeface="Arial"/>
                <a:buChar char="•"/>
              </a:pPr>
              <a:r>
                <a:rPr lang="en-US" dirty="0">
                  <a:solidFill>
                    <a:srgbClr val="7F7F7F"/>
                  </a:solidFill>
                  <a:latin typeface="Lato"/>
                  <a:ea typeface="Lato"/>
                  <a:cs typeface="Lato"/>
                  <a:sym typeface="Lato"/>
                </a:rPr>
                <a:t>Meno </a:t>
              </a:r>
              <a:r>
                <a:rPr lang="en-US" dirty="0" err="1">
                  <a:solidFill>
                    <a:srgbClr val="7F7F7F"/>
                  </a:solidFill>
                  <a:latin typeface="Lato"/>
                  <a:ea typeface="Lato"/>
                  <a:cs typeface="Lato"/>
                  <a:sym typeface="Lato"/>
                </a:rPr>
                <a:t>costi</a:t>
              </a:r>
              <a:r>
                <a:rPr lang="en-US" dirty="0">
                  <a:solidFill>
                    <a:srgbClr val="7F7F7F"/>
                  </a:solidFill>
                  <a:latin typeface="Lato"/>
                  <a:ea typeface="Lato"/>
                  <a:cs typeface="Lato"/>
                  <a:sym typeface="Lato"/>
                </a:rPr>
                <a:t> </a:t>
              </a:r>
              <a:r>
                <a:rPr lang="en-US" dirty="0" err="1">
                  <a:solidFill>
                    <a:srgbClr val="7F7F7F"/>
                  </a:solidFill>
                  <a:latin typeface="Lato"/>
                  <a:ea typeface="Lato"/>
                  <a:cs typeface="Lato"/>
                  <a:sym typeface="Lato"/>
                </a:rPr>
                <a:t>operativi</a:t>
              </a:r>
              <a:endParaRPr dirty="0"/>
            </a:p>
            <a:p>
              <a:pPr marL="171450" marR="0" lvl="0" indent="-171450" algn="l" rtl="0">
                <a:lnSpc>
                  <a:spcPct val="150000"/>
                </a:lnSpc>
                <a:spcBef>
                  <a:spcPts val="1200"/>
                </a:spcBef>
                <a:spcAft>
                  <a:spcPts val="0"/>
                </a:spcAft>
                <a:buClr>
                  <a:srgbClr val="7F7F7F"/>
                </a:buClr>
                <a:buSzPts val="1400"/>
                <a:buFont typeface="Arial"/>
                <a:buChar char="•"/>
              </a:pPr>
              <a:r>
                <a:rPr lang="en-US" sz="1400" dirty="0">
                  <a:solidFill>
                    <a:srgbClr val="7F7F7F"/>
                  </a:solidFill>
                  <a:latin typeface="Lato"/>
                  <a:ea typeface="Lato"/>
                  <a:cs typeface="Lato"/>
                  <a:sym typeface="Lato"/>
                </a:rPr>
                <a:t>Meno </a:t>
              </a:r>
              <a:r>
                <a:rPr lang="en-US" sz="1400" dirty="0" err="1">
                  <a:solidFill>
                    <a:srgbClr val="7F7F7F"/>
                  </a:solidFill>
                  <a:latin typeface="Lato"/>
                  <a:ea typeface="Lato"/>
                  <a:cs typeface="Lato"/>
                  <a:sym typeface="Lato"/>
                </a:rPr>
                <a:t>spese</a:t>
              </a:r>
              <a:r>
                <a:rPr lang="en-US" sz="1400" dirty="0">
                  <a:solidFill>
                    <a:srgbClr val="7F7F7F"/>
                  </a:solidFill>
                  <a:latin typeface="Lato"/>
                  <a:ea typeface="Lato"/>
                  <a:cs typeface="Lato"/>
                  <a:sym typeface="Lato"/>
                </a:rPr>
                <a:t> per </a:t>
              </a:r>
              <a:r>
                <a:rPr lang="en-US" dirty="0" err="1">
                  <a:solidFill>
                    <a:srgbClr val="7F7F7F"/>
                  </a:solidFill>
                  <a:latin typeface="Lato"/>
                  <a:ea typeface="Lato"/>
                  <a:cs typeface="Lato"/>
                  <a:sym typeface="Lato"/>
                </a:rPr>
                <a:t>i</a:t>
              </a:r>
              <a:r>
                <a:rPr lang="en-US" dirty="0">
                  <a:solidFill>
                    <a:srgbClr val="7F7F7F"/>
                  </a:solidFill>
                  <a:latin typeface="Lato"/>
                  <a:ea typeface="Lato"/>
                  <a:cs typeface="Lato"/>
                  <a:sym typeface="Lato"/>
                </a:rPr>
                <a:t> </a:t>
              </a:r>
              <a:r>
                <a:rPr lang="en-US" dirty="0" err="1">
                  <a:solidFill>
                    <a:srgbClr val="7F7F7F"/>
                  </a:solidFill>
                  <a:latin typeface="Lato"/>
                  <a:ea typeface="Lato"/>
                  <a:cs typeface="Lato"/>
                  <a:sym typeface="Lato"/>
                </a:rPr>
                <a:t>dipendendti</a:t>
              </a:r>
              <a:endParaRPr dirty="0"/>
            </a:p>
            <a:p>
              <a:pPr marL="171450" marR="0" lvl="0" indent="-171450" algn="l" rtl="0">
                <a:lnSpc>
                  <a:spcPct val="150000"/>
                </a:lnSpc>
                <a:spcBef>
                  <a:spcPts val="1200"/>
                </a:spcBef>
                <a:spcAft>
                  <a:spcPts val="0"/>
                </a:spcAft>
                <a:buClr>
                  <a:srgbClr val="7F7F7F"/>
                </a:buClr>
                <a:buSzPts val="1400"/>
                <a:buFont typeface="Arial"/>
                <a:buChar char="•"/>
              </a:pPr>
              <a:r>
                <a:rPr lang="it-IT" sz="1400" dirty="0">
                  <a:solidFill>
                    <a:srgbClr val="7F7F7F"/>
                  </a:solidFill>
                  <a:latin typeface="Lato"/>
                  <a:ea typeface="Lato"/>
                  <a:cs typeface="Lato"/>
                  <a:sym typeface="Lato"/>
                </a:rPr>
                <a:t>Nessuna necessità di pendolarismo</a:t>
              </a:r>
              <a:endParaRPr dirty="0"/>
            </a:p>
            <a:p>
              <a:pPr marL="0" marR="0" lvl="0" indent="0" algn="ctr" rtl="0">
                <a:spcBef>
                  <a:spcPts val="1200"/>
                </a:spcBef>
                <a:spcAft>
                  <a:spcPts val="0"/>
                </a:spcAft>
                <a:buNone/>
              </a:pPr>
              <a:endParaRPr sz="1200" dirty="0">
                <a:solidFill>
                  <a:srgbClr val="7F7F7F"/>
                </a:solidFill>
                <a:latin typeface="Lato"/>
                <a:ea typeface="Lato"/>
                <a:cs typeface="Lato"/>
                <a:sym typeface="Lato"/>
              </a:endParaRPr>
            </a:p>
          </p:txBody>
        </p:sp>
      </p:grpSp>
      <p:grpSp>
        <p:nvGrpSpPr>
          <p:cNvPr id="141" name="Google Shape;141;p7"/>
          <p:cNvGrpSpPr/>
          <p:nvPr/>
        </p:nvGrpSpPr>
        <p:grpSpPr>
          <a:xfrm>
            <a:off x="9028113" y="1534043"/>
            <a:ext cx="2627313" cy="4437282"/>
            <a:chOff x="15670212" y="2895600"/>
            <a:chExt cx="5254625" cy="2317750"/>
          </a:xfrm>
        </p:grpSpPr>
        <p:sp>
          <p:nvSpPr>
            <p:cNvPr id="142" name="Google Shape;142;p7"/>
            <p:cNvSpPr/>
            <p:nvPr/>
          </p:nvSpPr>
          <p:spPr>
            <a:xfrm>
              <a:off x="15670212" y="2895600"/>
              <a:ext cx="5254625" cy="2317750"/>
            </a:xfrm>
            <a:custGeom>
              <a:avLst/>
              <a:gdLst/>
              <a:ahLst/>
              <a:cxnLst/>
              <a:rect l="l" t="t" r="r" b="b"/>
              <a:pathLst>
                <a:path w="238" h="105" extrusionOk="0">
                  <a:moveTo>
                    <a:pt x="238" y="93"/>
                  </a:moveTo>
                  <a:cubicBezTo>
                    <a:pt x="238" y="100"/>
                    <a:pt x="233" y="105"/>
                    <a:pt x="227" y="105"/>
                  </a:cubicBezTo>
                  <a:cubicBezTo>
                    <a:pt x="11" y="105"/>
                    <a:pt x="11" y="105"/>
                    <a:pt x="11" y="105"/>
                  </a:cubicBezTo>
                  <a:cubicBezTo>
                    <a:pt x="5" y="105"/>
                    <a:pt x="0" y="100"/>
                    <a:pt x="0" y="93"/>
                  </a:cubicBezTo>
                  <a:cubicBezTo>
                    <a:pt x="0" y="11"/>
                    <a:pt x="0" y="11"/>
                    <a:pt x="0" y="11"/>
                  </a:cubicBezTo>
                  <a:cubicBezTo>
                    <a:pt x="0" y="5"/>
                    <a:pt x="5" y="0"/>
                    <a:pt x="11" y="0"/>
                  </a:cubicBezTo>
                  <a:cubicBezTo>
                    <a:pt x="227" y="0"/>
                    <a:pt x="227" y="0"/>
                    <a:pt x="227" y="0"/>
                  </a:cubicBezTo>
                  <a:cubicBezTo>
                    <a:pt x="233" y="0"/>
                    <a:pt x="238" y="5"/>
                    <a:pt x="238" y="11"/>
                  </a:cubicBezTo>
                  <a:lnTo>
                    <a:pt x="238" y="93"/>
                  </a:lnTo>
                  <a:close/>
                </a:path>
              </a:pathLst>
            </a:custGeom>
            <a:solidFill>
              <a:srgbClr val="EFEDE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7"/>
            <p:cNvSpPr/>
            <p:nvPr/>
          </p:nvSpPr>
          <p:spPr>
            <a:xfrm>
              <a:off x="15670212" y="2895600"/>
              <a:ext cx="5254625" cy="280460"/>
            </a:xfrm>
            <a:custGeom>
              <a:avLst/>
              <a:gdLst/>
              <a:ahLst/>
              <a:cxnLst/>
              <a:rect l="l" t="t" r="r" b="b"/>
              <a:pathLst>
                <a:path w="238" h="44" extrusionOk="0">
                  <a:moveTo>
                    <a:pt x="238" y="44"/>
                  </a:moveTo>
                  <a:cubicBezTo>
                    <a:pt x="238" y="11"/>
                    <a:pt x="238" y="11"/>
                    <a:pt x="238" y="11"/>
                  </a:cubicBezTo>
                  <a:cubicBezTo>
                    <a:pt x="238" y="5"/>
                    <a:pt x="233" y="0"/>
                    <a:pt x="227" y="0"/>
                  </a:cubicBezTo>
                  <a:cubicBezTo>
                    <a:pt x="11" y="0"/>
                    <a:pt x="11" y="0"/>
                    <a:pt x="11" y="0"/>
                  </a:cubicBezTo>
                  <a:cubicBezTo>
                    <a:pt x="5" y="0"/>
                    <a:pt x="0" y="5"/>
                    <a:pt x="0" y="11"/>
                  </a:cubicBezTo>
                  <a:cubicBezTo>
                    <a:pt x="0" y="44"/>
                    <a:pt x="0" y="44"/>
                    <a:pt x="0" y="44"/>
                  </a:cubicBezTo>
                  <a:lnTo>
                    <a:pt x="238" y="44"/>
                  </a:lnTo>
                  <a:close/>
                </a:path>
              </a:pathLst>
            </a:custGeom>
            <a:solidFill>
              <a:srgbClr val="EB613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4" name="Google Shape;144;p7"/>
          <p:cNvSpPr txBox="1"/>
          <p:nvPr/>
        </p:nvSpPr>
        <p:spPr>
          <a:xfrm>
            <a:off x="9103074" y="1565213"/>
            <a:ext cx="2590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err="1">
                <a:solidFill>
                  <a:schemeClr val="lt1"/>
                </a:solidFill>
                <a:latin typeface="Lato Black"/>
                <a:ea typeface="Lato Black"/>
                <a:cs typeface="Lato Black"/>
                <a:sym typeface="Lato Black"/>
              </a:rPr>
              <a:t>Svantaggi</a:t>
            </a:r>
            <a:endParaRPr dirty="0"/>
          </a:p>
        </p:txBody>
      </p:sp>
      <p:sp>
        <p:nvSpPr>
          <p:cNvPr id="145" name="Google Shape;145;p7"/>
          <p:cNvSpPr txBox="1"/>
          <p:nvPr/>
        </p:nvSpPr>
        <p:spPr>
          <a:xfrm>
            <a:off x="8967153" y="2180633"/>
            <a:ext cx="2786898" cy="3788701"/>
          </a:xfrm>
          <a:prstGeom prst="rect">
            <a:avLst/>
          </a:prstGeom>
          <a:noFill/>
          <a:ln>
            <a:noFill/>
          </a:ln>
        </p:spPr>
        <p:txBody>
          <a:bodyPr spcFirstLastPara="1" wrap="square" lIns="109700" tIns="54850" rIns="109700" bIns="54850" anchor="t" anchorCtr="0">
            <a:spAutoFit/>
          </a:bodyPr>
          <a:lstStyle/>
          <a:p>
            <a:pPr marL="171450" marR="0" lvl="0" indent="-171450" algn="l" rtl="0">
              <a:lnSpc>
                <a:spcPct val="150000"/>
              </a:lnSpc>
              <a:spcBef>
                <a:spcPts val="0"/>
              </a:spcBef>
              <a:spcAft>
                <a:spcPts val="0"/>
              </a:spcAft>
              <a:buClr>
                <a:srgbClr val="7F7F7F"/>
              </a:buClr>
              <a:buSzPts val="1400"/>
              <a:buFont typeface="Arial"/>
              <a:buChar char="•"/>
            </a:pPr>
            <a:r>
              <a:rPr lang="it-IT" sz="1400" dirty="0">
                <a:solidFill>
                  <a:srgbClr val="7F7F7F"/>
                </a:solidFill>
                <a:latin typeface="Lato"/>
                <a:ea typeface="Lato"/>
                <a:cs typeface="Lato"/>
                <a:sym typeface="Lato"/>
              </a:rPr>
              <a:t>Tecnologia adeguata per la produttività</a:t>
            </a:r>
            <a:endParaRPr dirty="0"/>
          </a:p>
          <a:p>
            <a:pPr marL="171450" marR="0" lvl="0" indent="-171450" algn="l" rtl="0">
              <a:lnSpc>
                <a:spcPct val="150000"/>
              </a:lnSpc>
              <a:spcBef>
                <a:spcPts val="1200"/>
              </a:spcBef>
              <a:spcAft>
                <a:spcPts val="0"/>
              </a:spcAft>
              <a:buClr>
                <a:srgbClr val="7F7F7F"/>
              </a:buClr>
              <a:buSzPts val="1400"/>
              <a:buFont typeface="Arial"/>
              <a:buChar char="•"/>
            </a:pPr>
            <a:r>
              <a:rPr lang="it-IT" sz="1400" dirty="0">
                <a:solidFill>
                  <a:srgbClr val="7F7F7F"/>
                </a:solidFill>
                <a:latin typeface="Lato"/>
                <a:ea typeface="Lato"/>
                <a:cs typeface="Lato"/>
                <a:sym typeface="Lato"/>
              </a:rPr>
              <a:t>Diversi tipi di distrazioni</a:t>
            </a:r>
            <a:endParaRPr dirty="0"/>
          </a:p>
          <a:p>
            <a:pPr marL="171450" marR="0" lvl="0" indent="-171450" algn="l" rtl="0">
              <a:lnSpc>
                <a:spcPct val="150000"/>
              </a:lnSpc>
              <a:spcBef>
                <a:spcPts val="1200"/>
              </a:spcBef>
              <a:spcAft>
                <a:spcPts val="0"/>
              </a:spcAft>
              <a:buClr>
                <a:srgbClr val="7F7F7F"/>
              </a:buClr>
              <a:buSzPts val="1400"/>
              <a:buFont typeface="Arial"/>
              <a:buChar char="•"/>
            </a:pPr>
            <a:r>
              <a:rPr lang="en-US" dirty="0" err="1">
                <a:solidFill>
                  <a:srgbClr val="7F7F7F"/>
                </a:solidFill>
                <a:latin typeface="Lato"/>
                <a:ea typeface="Lato"/>
                <a:cs typeface="Lato"/>
                <a:sym typeface="Lato"/>
              </a:rPr>
              <a:t>Problemi</a:t>
            </a:r>
            <a:r>
              <a:rPr lang="en-US" dirty="0">
                <a:solidFill>
                  <a:srgbClr val="7F7F7F"/>
                </a:solidFill>
                <a:latin typeface="Lato"/>
                <a:ea typeface="Lato"/>
                <a:cs typeface="Lato"/>
                <a:sym typeface="Lato"/>
              </a:rPr>
              <a:t> di </a:t>
            </a:r>
            <a:r>
              <a:rPr lang="en-US" dirty="0" err="1">
                <a:solidFill>
                  <a:srgbClr val="7F7F7F"/>
                </a:solidFill>
                <a:latin typeface="Lato"/>
                <a:ea typeface="Lato"/>
                <a:cs typeface="Lato"/>
                <a:sym typeface="Lato"/>
              </a:rPr>
              <a:t>sicurezza</a:t>
            </a:r>
            <a:r>
              <a:rPr lang="en-US" dirty="0">
                <a:solidFill>
                  <a:srgbClr val="7F7F7F"/>
                </a:solidFill>
                <a:latin typeface="Lato"/>
                <a:ea typeface="Lato"/>
                <a:cs typeface="Lato"/>
                <a:sym typeface="Lato"/>
              </a:rPr>
              <a:t> </a:t>
            </a:r>
            <a:endParaRPr lang="en-US" dirty="0"/>
          </a:p>
          <a:p>
            <a:pPr marL="171450" marR="0" lvl="0" indent="-171450" algn="l" rtl="0">
              <a:lnSpc>
                <a:spcPct val="150000"/>
              </a:lnSpc>
              <a:spcBef>
                <a:spcPts val="1200"/>
              </a:spcBef>
              <a:spcAft>
                <a:spcPts val="0"/>
              </a:spcAft>
              <a:buClr>
                <a:srgbClr val="7F7F7F"/>
              </a:buClr>
              <a:buSzPts val="1400"/>
              <a:buFont typeface="Arial"/>
              <a:buChar char="•"/>
            </a:pPr>
            <a:r>
              <a:rPr lang="en-US" sz="1400" dirty="0" err="1">
                <a:solidFill>
                  <a:srgbClr val="7F7F7F"/>
                </a:solidFill>
                <a:latin typeface="Lato"/>
                <a:ea typeface="Lato"/>
                <a:cs typeface="Lato"/>
                <a:sym typeface="Lato"/>
              </a:rPr>
              <a:t>Assenza</a:t>
            </a:r>
            <a:r>
              <a:rPr lang="en-US" sz="1400" dirty="0">
                <a:solidFill>
                  <a:srgbClr val="7F7F7F"/>
                </a:solidFill>
                <a:latin typeface="Lato"/>
                <a:ea typeface="Lato"/>
                <a:cs typeface="Lato"/>
                <a:sym typeface="Lato"/>
              </a:rPr>
              <a:t> di </a:t>
            </a:r>
            <a:r>
              <a:rPr lang="en-US" sz="1400" dirty="0" err="1">
                <a:solidFill>
                  <a:srgbClr val="7F7F7F"/>
                </a:solidFill>
                <a:latin typeface="Lato"/>
                <a:ea typeface="Lato"/>
                <a:cs typeface="Lato"/>
                <a:sym typeface="Lato"/>
              </a:rPr>
              <a:t>comunicazione</a:t>
            </a:r>
            <a:r>
              <a:rPr lang="en-US" sz="1400" dirty="0">
                <a:solidFill>
                  <a:srgbClr val="7F7F7F"/>
                </a:solidFill>
                <a:latin typeface="Lato"/>
                <a:ea typeface="Lato"/>
                <a:cs typeface="Lato"/>
                <a:sym typeface="Lato"/>
              </a:rPr>
              <a:t> face-to-face</a:t>
            </a:r>
            <a:endParaRPr dirty="0"/>
          </a:p>
          <a:p>
            <a:pPr marL="171450" marR="0" lvl="0" indent="-171450" algn="l" rtl="0">
              <a:lnSpc>
                <a:spcPct val="150000"/>
              </a:lnSpc>
              <a:spcBef>
                <a:spcPts val="1200"/>
              </a:spcBef>
              <a:spcAft>
                <a:spcPts val="0"/>
              </a:spcAft>
              <a:buClr>
                <a:srgbClr val="7F7F7F"/>
              </a:buClr>
              <a:buSzPts val="1400"/>
              <a:buFont typeface="Arial"/>
              <a:buChar char="•"/>
            </a:pPr>
            <a:r>
              <a:rPr lang="en-US" dirty="0" err="1">
                <a:solidFill>
                  <a:srgbClr val="7F7F7F"/>
                </a:solidFill>
                <a:latin typeface="Lato"/>
                <a:ea typeface="Lato"/>
                <a:cs typeface="Lato"/>
                <a:sym typeface="Lato"/>
              </a:rPr>
              <a:t>Sentire</a:t>
            </a:r>
            <a:r>
              <a:rPr lang="en-US" dirty="0">
                <a:solidFill>
                  <a:srgbClr val="7F7F7F"/>
                </a:solidFill>
                <a:latin typeface="Lato"/>
                <a:ea typeface="Lato"/>
                <a:cs typeface="Lato"/>
                <a:sym typeface="Lato"/>
              </a:rPr>
              <a:t> la </a:t>
            </a:r>
            <a:r>
              <a:rPr lang="en-US" dirty="0" err="1">
                <a:solidFill>
                  <a:srgbClr val="7F7F7F"/>
                </a:solidFill>
                <a:latin typeface="Lato"/>
                <a:ea typeface="Lato"/>
                <a:cs typeface="Lato"/>
                <a:sym typeface="Lato"/>
              </a:rPr>
              <a:t>disconnessione</a:t>
            </a:r>
            <a:endParaRPr dirty="0"/>
          </a:p>
          <a:p>
            <a:pPr marL="171450" marR="0" lvl="0" indent="-171450" algn="l" rtl="0">
              <a:lnSpc>
                <a:spcPct val="150000"/>
              </a:lnSpc>
              <a:spcBef>
                <a:spcPts val="1200"/>
              </a:spcBef>
              <a:spcAft>
                <a:spcPts val="0"/>
              </a:spcAft>
              <a:buClr>
                <a:srgbClr val="7F7F7F"/>
              </a:buClr>
              <a:buSzPts val="1400"/>
              <a:buFont typeface="Arial"/>
              <a:buChar char="•"/>
            </a:pPr>
            <a:r>
              <a:rPr lang="en-US" sz="1400" dirty="0" err="1">
                <a:solidFill>
                  <a:srgbClr val="7F7F7F"/>
                </a:solidFill>
                <a:latin typeface="Lato"/>
                <a:ea typeface="Lato"/>
                <a:cs typeface="Lato"/>
                <a:sym typeface="Lato"/>
              </a:rPr>
              <a:t>Difficoltà</a:t>
            </a:r>
            <a:r>
              <a:rPr lang="en-US" sz="1400" dirty="0">
                <a:solidFill>
                  <a:srgbClr val="7F7F7F"/>
                </a:solidFill>
                <a:latin typeface="Lato"/>
                <a:ea typeface="Lato"/>
                <a:cs typeface="Lato"/>
                <a:sym typeface="Lato"/>
              </a:rPr>
              <a:t> </a:t>
            </a:r>
            <a:r>
              <a:rPr lang="en-US" sz="1400" dirty="0" err="1">
                <a:solidFill>
                  <a:srgbClr val="7F7F7F"/>
                </a:solidFill>
                <a:latin typeface="Lato"/>
                <a:ea typeface="Lato"/>
                <a:cs typeface="Lato"/>
                <a:sym typeface="Lato"/>
              </a:rPr>
              <a:t>nella</a:t>
            </a:r>
            <a:r>
              <a:rPr lang="en-US" sz="1400" dirty="0">
                <a:solidFill>
                  <a:srgbClr val="7F7F7F"/>
                </a:solidFill>
                <a:latin typeface="Lato"/>
                <a:ea typeface="Lato"/>
                <a:cs typeface="Lato"/>
                <a:sym typeface="Lato"/>
              </a:rPr>
              <a:t> </a:t>
            </a:r>
            <a:r>
              <a:rPr lang="en-US" sz="1400" dirty="0" err="1">
                <a:solidFill>
                  <a:srgbClr val="7F7F7F"/>
                </a:solidFill>
                <a:latin typeface="Lato"/>
                <a:ea typeface="Lato"/>
                <a:cs typeface="Lato"/>
                <a:sym typeface="Lato"/>
              </a:rPr>
              <a:t>gestione</a:t>
            </a:r>
            <a:r>
              <a:rPr lang="en-US" sz="1400" dirty="0">
                <a:solidFill>
                  <a:srgbClr val="7F7F7F"/>
                </a:solidFill>
                <a:latin typeface="Lato"/>
                <a:ea typeface="Lato"/>
                <a:cs typeface="Lato"/>
                <a:sym typeface="Lato"/>
              </a:rPr>
              <a:t> di team </a:t>
            </a:r>
            <a:r>
              <a:rPr lang="en-US" dirty="0" err="1">
                <a:solidFill>
                  <a:srgbClr val="7F7F7F"/>
                </a:solidFill>
                <a:latin typeface="Lato"/>
                <a:ea typeface="Lato"/>
                <a:cs typeface="Lato"/>
                <a:sym typeface="Lato"/>
              </a:rPr>
              <a:t>virtuali</a:t>
            </a:r>
            <a:endParaRPr sz="1200" dirty="0">
              <a:solidFill>
                <a:srgbClr val="7F7F7F"/>
              </a:solidFill>
              <a:latin typeface="Lato"/>
              <a:ea typeface="Lato"/>
              <a:cs typeface="Lato"/>
              <a:sym typeface="Lato"/>
            </a:endParaRPr>
          </a:p>
        </p:txBody>
      </p:sp>
      <p:sp>
        <p:nvSpPr>
          <p:cNvPr id="146" name="Google Shape;146;p7"/>
          <p:cNvSpPr txBox="1"/>
          <p:nvPr/>
        </p:nvSpPr>
        <p:spPr>
          <a:xfrm>
            <a:off x="1751962" y="783418"/>
            <a:ext cx="6112642" cy="352640"/>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1.3.: </a:t>
            </a:r>
            <a:r>
              <a:rPr lang="it-IT" sz="2200" dirty="0">
                <a:solidFill>
                  <a:schemeClr val="dk1"/>
                </a:solidFill>
                <a:latin typeface="Calibri"/>
                <a:ea typeface="Calibri"/>
                <a:cs typeface="Calibri"/>
                <a:sym typeface="Calibri"/>
              </a:rPr>
              <a:t>Pro e contro del telelavoro</a:t>
            </a:r>
            <a:endParaRPr sz="2200" dirty="0">
              <a:solidFill>
                <a:schemeClr val="dk1"/>
              </a:solidFill>
              <a:latin typeface="Calibri"/>
              <a:ea typeface="Calibri"/>
              <a:cs typeface="Calibri"/>
              <a:sym typeface="Calibri"/>
            </a:endParaRPr>
          </a:p>
        </p:txBody>
      </p:sp>
      <p:sp>
        <p:nvSpPr>
          <p:cNvPr id="3" name="Google Shape;92;p5">
            <a:extLst>
              <a:ext uri="{FF2B5EF4-FFF2-40B4-BE49-F238E27FC236}">
                <a16:creationId xmlns:a16="http://schemas.microsoft.com/office/drawing/2014/main" id="{A6C2D0BB-0EEA-74AB-F742-AA6FDE20725D}"/>
              </a:ext>
            </a:extLst>
          </p:cNvPr>
          <p:cNvSpPr txBox="1"/>
          <p:nvPr/>
        </p:nvSpPr>
        <p:spPr>
          <a:xfrm>
            <a:off x="1130157" y="-11870"/>
            <a:ext cx="12431731" cy="6129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900" b="1" i="0" dirty="0">
                <a:solidFill>
                  <a:schemeClr val="dk1"/>
                </a:solidFill>
                <a:latin typeface="Calibri"/>
                <a:ea typeface="Calibri"/>
                <a:cs typeface="Calibri"/>
                <a:sym typeface="Calibri"/>
              </a:rPr>
              <a:t>UNIT 1: </a:t>
            </a:r>
            <a:r>
              <a:rPr lang="en-US" sz="3900" b="1" i="0" dirty="0" err="1">
                <a:solidFill>
                  <a:schemeClr val="dk1"/>
                </a:solidFill>
                <a:latin typeface="Calibri"/>
                <a:ea typeface="Calibri"/>
                <a:cs typeface="Calibri"/>
                <a:sym typeface="Calibri"/>
              </a:rPr>
              <a:t>Equilibrio</a:t>
            </a:r>
            <a:r>
              <a:rPr lang="en-US" sz="3900" b="1" i="0" dirty="0">
                <a:solidFill>
                  <a:schemeClr val="dk1"/>
                </a:solidFill>
                <a:latin typeface="Calibri"/>
                <a:ea typeface="Calibri"/>
                <a:cs typeface="Calibri"/>
                <a:sym typeface="Calibri"/>
              </a:rPr>
              <a:t> </a:t>
            </a:r>
            <a:r>
              <a:rPr lang="en-US" sz="3900" b="1" dirty="0">
                <a:solidFill>
                  <a:schemeClr val="dk1"/>
                </a:solidFill>
                <a:latin typeface="Calibri"/>
                <a:ea typeface="Calibri"/>
                <a:cs typeface="Calibri"/>
                <a:sym typeface="Calibri"/>
              </a:rPr>
              <a:t>vita-</a:t>
            </a:r>
            <a:r>
              <a:rPr lang="en-US" sz="3900" b="1" dirty="0" err="1">
                <a:solidFill>
                  <a:schemeClr val="dk1"/>
                </a:solidFill>
                <a:latin typeface="Calibri"/>
                <a:ea typeface="Calibri"/>
                <a:cs typeface="Calibri"/>
                <a:sym typeface="Calibri"/>
              </a:rPr>
              <a:t>lavoro</a:t>
            </a:r>
            <a:r>
              <a:rPr lang="en-US" sz="3900" b="1" dirty="0">
                <a:solidFill>
                  <a:schemeClr val="dk1"/>
                </a:solidFill>
                <a:latin typeface="Calibri"/>
                <a:ea typeface="Calibri"/>
                <a:cs typeface="Calibri"/>
                <a:sym typeface="Calibri"/>
              </a:rPr>
              <a:t> in </a:t>
            </a:r>
            <a:r>
              <a:rPr lang="en-US" sz="3900" b="1" dirty="0" err="1">
                <a:solidFill>
                  <a:schemeClr val="dk1"/>
                </a:solidFill>
                <a:latin typeface="Calibri"/>
                <a:ea typeface="Calibri"/>
                <a:cs typeface="Calibri"/>
                <a:sym typeface="Calibri"/>
              </a:rPr>
              <a:t>contesti</a:t>
            </a:r>
            <a:r>
              <a:rPr lang="en-US" sz="3900" b="1" dirty="0">
                <a:solidFill>
                  <a:schemeClr val="dk1"/>
                </a:solidFill>
                <a:latin typeface="Calibri"/>
                <a:ea typeface="Calibri"/>
                <a:cs typeface="Calibri"/>
                <a:sym typeface="Calibri"/>
              </a:rPr>
              <a:t> di </a:t>
            </a:r>
            <a:r>
              <a:rPr lang="en-US" sz="3900" b="1" dirty="0" err="1">
                <a:solidFill>
                  <a:schemeClr val="dk1"/>
                </a:solidFill>
                <a:latin typeface="Calibri"/>
                <a:ea typeface="Calibri"/>
                <a:cs typeface="Calibri"/>
                <a:sym typeface="Calibri"/>
              </a:rPr>
              <a:t>telelavoro</a:t>
            </a:r>
            <a:endParaRPr sz="3900" b="1" i="0" dirty="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p:nvPr/>
        </p:nvSpPr>
        <p:spPr>
          <a:xfrm>
            <a:off x="1751962" y="783418"/>
            <a:ext cx="9550022" cy="691195"/>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1.4.: </a:t>
            </a:r>
            <a:r>
              <a:rPr lang="it-IT" sz="2200" dirty="0">
                <a:solidFill>
                  <a:schemeClr val="dk1"/>
                </a:solidFill>
                <a:latin typeface="Calibri"/>
                <a:ea typeface="Calibri"/>
                <a:cs typeface="Calibri"/>
                <a:sym typeface="Calibri"/>
              </a:rPr>
              <a:t>Impatto di un inadeguato equilibrio tra lavoro e vita privata lavorando da remoto</a:t>
            </a:r>
            <a:endParaRPr sz="2200" dirty="0">
              <a:solidFill>
                <a:schemeClr val="dk1"/>
              </a:solidFill>
              <a:latin typeface="Calibri"/>
              <a:ea typeface="Calibri"/>
              <a:cs typeface="Calibri"/>
              <a:sym typeface="Calibri"/>
            </a:endParaRPr>
          </a:p>
        </p:txBody>
      </p:sp>
      <p:grpSp>
        <p:nvGrpSpPr>
          <p:cNvPr id="154" name="Google Shape;154;p8"/>
          <p:cNvGrpSpPr/>
          <p:nvPr/>
        </p:nvGrpSpPr>
        <p:grpSpPr>
          <a:xfrm>
            <a:off x="25400" y="1989837"/>
            <a:ext cx="4728811" cy="1069332"/>
            <a:chOff x="8871348" y="3276600"/>
            <a:chExt cx="20762203" cy="4694984"/>
          </a:xfrm>
        </p:grpSpPr>
        <p:sp>
          <p:nvSpPr>
            <p:cNvPr id="155" name="Google Shape;155;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306786"/>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56" name="Google Shape;156;p8"/>
            <p:cNvSpPr/>
            <p:nvPr/>
          </p:nvSpPr>
          <p:spPr>
            <a:xfrm rot="5400000">
              <a:off x="16516194" y="-4347602"/>
              <a:ext cx="4654294" cy="19916207"/>
            </a:xfrm>
            <a:prstGeom prst="rect">
              <a:avLst/>
            </a:prstGeom>
            <a:solidFill>
              <a:srgbClr val="418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57" name="Google Shape;15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71348" y="3276600"/>
              <a:ext cx="10101043" cy="4694984"/>
            </a:xfrm>
            <a:prstGeom prst="rect">
              <a:avLst/>
            </a:prstGeom>
            <a:noFill/>
            <a:ln>
              <a:noFill/>
            </a:ln>
          </p:spPr>
        </p:pic>
      </p:grpSp>
      <p:grpSp>
        <p:nvGrpSpPr>
          <p:cNvPr id="158" name="Google Shape;158;p8"/>
          <p:cNvGrpSpPr/>
          <p:nvPr/>
        </p:nvGrpSpPr>
        <p:grpSpPr>
          <a:xfrm>
            <a:off x="25400" y="4426706"/>
            <a:ext cx="4728811" cy="1061603"/>
            <a:chOff x="8871348" y="3276600"/>
            <a:chExt cx="20762203" cy="4661049"/>
          </a:xfrm>
        </p:grpSpPr>
        <p:sp>
          <p:nvSpPr>
            <p:cNvPr id="159" name="Google Shape;159;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AB3C19"/>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0" name="Google Shape;160;p8"/>
            <p:cNvSpPr/>
            <p:nvPr/>
          </p:nvSpPr>
          <p:spPr>
            <a:xfrm rot="5400000">
              <a:off x="16516194" y="-4347602"/>
              <a:ext cx="4654294" cy="19916207"/>
            </a:xfrm>
            <a:prstGeom prst="rect">
              <a:avLst/>
            </a:prstGeom>
            <a:solidFill>
              <a:srgbClr val="DF5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1" name="Google Shape;161;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71348" y="3276600"/>
              <a:ext cx="10101043" cy="4661049"/>
            </a:xfrm>
            <a:prstGeom prst="rect">
              <a:avLst/>
            </a:prstGeom>
            <a:noFill/>
            <a:ln>
              <a:noFill/>
            </a:ln>
          </p:spPr>
        </p:pic>
      </p:grpSp>
      <p:grpSp>
        <p:nvGrpSpPr>
          <p:cNvPr id="162" name="Google Shape;162;p8"/>
          <p:cNvGrpSpPr/>
          <p:nvPr/>
        </p:nvGrpSpPr>
        <p:grpSpPr>
          <a:xfrm flipH="1">
            <a:off x="7429500" y="1979931"/>
            <a:ext cx="4754211" cy="1061603"/>
            <a:chOff x="8871348" y="3276600"/>
            <a:chExt cx="20762203" cy="4661049"/>
          </a:xfrm>
        </p:grpSpPr>
        <p:sp>
          <p:nvSpPr>
            <p:cNvPr id="163" name="Google Shape;163;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C294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4" name="Google Shape;164;p8"/>
            <p:cNvSpPr/>
            <p:nvPr/>
          </p:nvSpPr>
          <p:spPr>
            <a:xfrm rot="5400000">
              <a:off x="16516194" y="-4347602"/>
              <a:ext cx="4654294" cy="19916207"/>
            </a:xfrm>
            <a:prstGeom prst="rect">
              <a:avLst/>
            </a:prstGeom>
            <a:solidFill>
              <a:srgbClr val="FEC3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5" name="Google Shape;16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71348" y="3276600"/>
              <a:ext cx="10101043" cy="4661049"/>
            </a:xfrm>
            <a:prstGeom prst="rect">
              <a:avLst/>
            </a:prstGeom>
            <a:noFill/>
            <a:ln>
              <a:noFill/>
            </a:ln>
          </p:spPr>
        </p:pic>
      </p:grpSp>
      <p:grpSp>
        <p:nvGrpSpPr>
          <p:cNvPr id="166" name="Google Shape;166;p8"/>
          <p:cNvGrpSpPr/>
          <p:nvPr/>
        </p:nvGrpSpPr>
        <p:grpSpPr>
          <a:xfrm flipH="1">
            <a:off x="7420327" y="4455168"/>
            <a:ext cx="4754211" cy="1069332"/>
            <a:chOff x="8871348" y="3276600"/>
            <a:chExt cx="20762203" cy="4694984"/>
          </a:xfrm>
        </p:grpSpPr>
        <p:sp>
          <p:nvSpPr>
            <p:cNvPr id="167" name="Google Shape;167;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7C891D"/>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8" name="Google Shape;168;p8"/>
            <p:cNvSpPr/>
            <p:nvPr/>
          </p:nvSpPr>
          <p:spPr>
            <a:xfrm rot="5400000">
              <a:off x="16516194" y="-4347602"/>
              <a:ext cx="4654294" cy="19916207"/>
            </a:xfrm>
            <a:prstGeom prst="rect">
              <a:avLst/>
            </a:prstGeom>
            <a:solidFill>
              <a:srgbClr val="A6B7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9" name="Google Shape;169;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71348" y="3276600"/>
              <a:ext cx="10101043" cy="4694984"/>
            </a:xfrm>
            <a:prstGeom prst="rect">
              <a:avLst/>
            </a:prstGeom>
            <a:noFill/>
            <a:ln>
              <a:noFill/>
            </a:ln>
          </p:spPr>
        </p:pic>
      </p:grpSp>
      <p:grpSp>
        <p:nvGrpSpPr>
          <p:cNvPr id="170" name="Google Shape;170;p8"/>
          <p:cNvGrpSpPr/>
          <p:nvPr/>
        </p:nvGrpSpPr>
        <p:grpSpPr>
          <a:xfrm>
            <a:off x="3671908" y="1614508"/>
            <a:ext cx="4671992" cy="4671992"/>
            <a:chOff x="5848795" y="5916423"/>
            <a:chExt cx="6917629" cy="6917629"/>
          </a:xfrm>
        </p:grpSpPr>
        <p:pic>
          <p:nvPicPr>
            <p:cNvPr id="171" name="Google Shape;171;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48795" y="5916423"/>
              <a:ext cx="6917629" cy="6917629"/>
            </a:xfrm>
            <a:prstGeom prst="rect">
              <a:avLst/>
            </a:prstGeom>
            <a:noFill/>
            <a:ln>
              <a:noFill/>
            </a:ln>
          </p:spPr>
        </p:pic>
        <p:sp>
          <p:nvSpPr>
            <p:cNvPr id="172" name="Google Shape;172;p8"/>
            <p:cNvSpPr/>
            <p:nvPr/>
          </p:nvSpPr>
          <p:spPr>
            <a:xfrm>
              <a:off x="7485024" y="6888250"/>
              <a:ext cx="3830826" cy="3831824"/>
            </a:xfrm>
            <a:prstGeom prst="ellipse">
              <a:avLst/>
            </a:prstGeom>
            <a:solidFill>
              <a:srgbClr val="F6920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grpSp>
      <p:sp>
        <p:nvSpPr>
          <p:cNvPr id="173" name="Google Shape;173;p8"/>
          <p:cNvSpPr txBox="1"/>
          <p:nvPr/>
        </p:nvSpPr>
        <p:spPr>
          <a:xfrm>
            <a:off x="4914900" y="2823259"/>
            <a:ext cx="2297463" cy="1977424"/>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it-IT" sz="1750" b="1" dirty="0">
                <a:solidFill>
                  <a:srgbClr val="FFFFFF"/>
                </a:solidFill>
                <a:latin typeface="Lato Black"/>
                <a:ea typeface="Lato Black"/>
                <a:cs typeface="Lato Black"/>
                <a:sym typeface="Lato Black"/>
              </a:rPr>
              <a:t>EFFETTI </a:t>
            </a:r>
          </a:p>
          <a:p>
            <a:pPr marL="0" marR="0" lvl="0" indent="0" algn="ctr" rtl="0">
              <a:spcBef>
                <a:spcPts val="0"/>
              </a:spcBef>
              <a:spcAft>
                <a:spcPts val="0"/>
              </a:spcAft>
              <a:buNone/>
            </a:pPr>
            <a:r>
              <a:rPr lang="it-IT" sz="1750" b="1" dirty="0">
                <a:solidFill>
                  <a:srgbClr val="FFFFFF"/>
                </a:solidFill>
                <a:latin typeface="Lato Black"/>
                <a:ea typeface="Lato Black"/>
                <a:cs typeface="Lato Black"/>
                <a:sym typeface="Lato Black"/>
              </a:rPr>
              <a:t>DI UNO SCARSO EQUILIBRIO TRA LAVORO E VITA PRIVATA LAVORANDO DA REMOTO</a:t>
            </a:r>
            <a:endParaRPr dirty="0"/>
          </a:p>
        </p:txBody>
      </p:sp>
      <p:sp>
        <p:nvSpPr>
          <p:cNvPr id="174" name="Google Shape;174;p8"/>
          <p:cNvSpPr txBox="1"/>
          <p:nvPr/>
        </p:nvSpPr>
        <p:spPr>
          <a:xfrm>
            <a:off x="659140" y="2133396"/>
            <a:ext cx="2925869" cy="630902"/>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750" b="1" dirty="0" err="1">
                <a:solidFill>
                  <a:srgbClr val="FFFFFF"/>
                </a:solidFill>
                <a:latin typeface="Lato Black"/>
                <a:ea typeface="Lato Black"/>
                <a:cs typeface="Lato Black"/>
                <a:sym typeface="Lato Black"/>
              </a:rPr>
              <a:t>Indebolimento</a:t>
            </a:r>
            <a:r>
              <a:rPr lang="en-US" sz="1750" b="1" dirty="0">
                <a:solidFill>
                  <a:srgbClr val="FFFFFF"/>
                </a:solidFill>
                <a:latin typeface="Lato Black"/>
                <a:ea typeface="Lato Black"/>
                <a:cs typeface="Lato Black"/>
                <a:sym typeface="Lato Black"/>
              </a:rPr>
              <a:t> del </a:t>
            </a:r>
            <a:r>
              <a:rPr lang="en-US" sz="1750" b="1" dirty="0" err="1">
                <a:solidFill>
                  <a:srgbClr val="FFFFFF"/>
                </a:solidFill>
                <a:latin typeface="Lato Black"/>
                <a:ea typeface="Lato Black"/>
                <a:cs typeface="Lato Black"/>
                <a:sym typeface="Lato Black"/>
              </a:rPr>
              <a:t>sistema</a:t>
            </a:r>
            <a:r>
              <a:rPr lang="en-US" sz="1750" b="1" dirty="0">
                <a:solidFill>
                  <a:srgbClr val="FFFFFF"/>
                </a:solidFill>
                <a:latin typeface="Lato Black"/>
                <a:ea typeface="Lato Black"/>
                <a:cs typeface="Lato Black"/>
                <a:sym typeface="Lato Black"/>
              </a:rPr>
              <a:t> </a:t>
            </a:r>
            <a:r>
              <a:rPr lang="en-US" sz="1750" b="1" dirty="0" err="1">
                <a:solidFill>
                  <a:srgbClr val="FFFFFF"/>
                </a:solidFill>
                <a:latin typeface="Lato Black"/>
                <a:ea typeface="Lato Black"/>
                <a:cs typeface="Lato Black"/>
                <a:sym typeface="Lato Black"/>
              </a:rPr>
              <a:t>immunitario</a:t>
            </a:r>
            <a:endParaRPr sz="1750" b="1" dirty="0">
              <a:solidFill>
                <a:srgbClr val="FFFFFF"/>
              </a:solidFill>
              <a:latin typeface="Lato Black"/>
              <a:ea typeface="Lato Black"/>
              <a:cs typeface="Lato Black"/>
              <a:sym typeface="Lato Black"/>
            </a:endParaRPr>
          </a:p>
        </p:txBody>
      </p:sp>
      <p:sp>
        <p:nvSpPr>
          <p:cNvPr id="175" name="Google Shape;175;p8"/>
          <p:cNvSpPr txBox="1"/>
          <p:nvPr/>
        </p:nvSpPr>
        <p:spPr>
          <a:xfrm>
            <a:off x="659140" y="4572001"/>
            <a:ext cx="2529649" cy="361619"/>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750" b="1" dirty="0">
                <a:solidFill>
                  <a:srgbClr val="FFFFFF"/>
                </a:solidFill>
                <a:latin typeface="Lato Black"/>
                <a:ea typeface="Lato Black"/>
                <a:cs typeface="Lato Black"/>
                <a:sym typeface="Lato Black"/>
              </a:rPr>
              <a:t>Alti </a:t>
            </a:r>
            <a:r>
              <a:rPr lang="en-US" sz="1750" b="1" dirty="0" err="1">
                <a:solidFill>
                  <a:srgbClr val="FFFFFF"/>
                </a:solidFill>
                <a:latin typeface="Lato Black"/>
                <a:ea typeface="Lato Black"/>
                <a:cs typeface="Lato Black"/>
                <a:sym typeface="Lato Black"/>
              </a:rPr>
              <a:t>livelli</a:t>
            </a:r>
            <a:r>
              <a:rPr lang="en-US" sz="1750" b="1" dirty="0">
                <a:solidFill>
                  <a:srgbClr val="FFFFFF"/>
                </a:solidFill>
                <a:latin typeface="Lato Black"/>
                <a:ea typeface="Lato Black"/>
                <a:cs typeface="Lato Black"/>
                <a:sym typeface="Lato Black"/>
              </a:rPr>
              <a:t> di stress</a:t>
            </a:r>
            <a:endParaRPr sz="1750" b="1" dirty="0">
              <a:solidFill>
                <a:srgbClr val="FFFFFF"/>
              </a:solidFill>
              <a:latin typeface="Lato Black"/>
              <a:ea typeface="Lato Black"/>
              <a:cs typeface="Lato Black"/>
              <a:sym typeface="Lato Black"/>
            </a:endParaRPr>
          </a:p>
        </p:txBody>
      </p:sp>
      <p:sp>
        <p:nvSpPr>
          <p:cNvPr id="176" name="Google Shape;176;p8"/>
          <p:cNvSpPr txBox="1"/>
          <p:nvPr/>
        </p:nvSpPr>
        <p:spPr>
          <a:xfrm>
            <a:off x="7974340" y="2133190"/>
            <a:ext cx="2529649" cy="361597"/>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750" b="1" dirty="0" err="1">
                <a:solidFill>
                  <a:srgbClr val="FFFFFF"/>
                </a:solidFill>
                <a:latin typeface="Lato Black"/>
                <a:ea typeface="Lato Black"/>
                <a:cs typeface="Lato Black"/>
                <a:sym typeface="Lato Black"/>
              </a:rPr>
              <a:t>Depressione</a:t>
            </a:r>
            <a:r>
              <a:rPr lang="en-US" sz="1750" b="1" dirty="0">
                <a:solidFill>
                  <a:srgbClr val="FFFFFF"/>
                </a:solidFill>
                <a:latin typeface="Lato Black"/>
                <a:ea typeface="Lato Black"/>
                <a:cs typeface="Lato Black"/>
                <a:sym typeface="Lato Black"/>
              </a:rPr>
              <a:t> e </a:t>
            </a:r>
            <a:r>
              <a:rPr lang="en-US" sz="1750" b="1" dirty="0" err="1">
                <a:solidFill>
                  <a:srgbClr val="FFFFFF"/>
                </a:solidFill>
                <a:latin typeface="Lato Black"/>
                <a:ea typeface="Lato Black"/>
                <a:cs typeface="Lato Black"/>
                <a:sym typeface="Lato Black"/>
              </a:rPr>
              <a:t>ansia</a:t>
            </a:r>
            <a:endParaRPr sz="1750" b="1" dirty="0">
              <a:solidFill>
                <a:srgbClr val="FFFFFF"/>
              </a:solidFill>
              <a:latin typeface="Lato Black"/>
              <a:ea typeface="Lato Black"/>
              <a:cs typeface="Lato Black"/>
              <a:sym typeface="Lato Black"/>
            </a:endParaRPr>
          </a:p>
        </p:txBody>
      </p:sp>
      <p:sp>
        <p:nvSpPr>
          <p:cNvPr id="177" name="Google Shape;177;p8"/>
          <p:cNvSpPr txBox="1"/>
          <p:nvPr/>
        </p:nvSpPr>
        <p:spPr>
          <a:xfrm>
            <a:off x="7974340" y="4571796"/>
            <a:ext cx="2529649" cy="630902"/>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750" b="1" dirty="0" err="1">
                <a:solidFill>
                  <a:srgbClr val="FFFFFF"/>
                </a:solidFill>
                <a:latin typeface="Lato Black"/>
                <a:ea typeface="Lato Black"/>
                <a:cs typeface="Lato Black"/>
                <a:sym typeface="Lato Black"/>
              </a:rPr>
              <a:t>Descrescita</a:t>
            </a:r>
            <a:r>
              <a:rPr lang="en-US" sz="1750" b="1" dirty="0">
                <a:solidFill>
                  <a:srgbClr val="FFFFFF"/>
                </a:solidFill>
                <a:latin typeface="Lato Black"/>
                <a:ea typeface="Lato Black"/>
                <a:cs typeface="Lato Black"/>
                <a:sym typeface="Lato Black"/>
              </a:rPr>
              <a:t> </a:t>
            </a:r>
            <a:r>
              <a:rPr lang="en-US" sz="1750" b="1" dirty="0" err="1">
                <a:solidFill>
                  <a:srgbClr val="FFFFFF"/>
                </a:solidFill>
                <a:latin typeface="Lato Black"/>
                <a:ea typeface="Lato Black"/>
                <a:cs typeface="Lato Black"/>
                <a:sym typeface="Lato Black"/>
              </a:rPr>
              <a:t>della</a:t>
            </a:r>
            <a:r>
              <a:rPr lang="en-US" sz="1750" b="1" dirty="0">
                <a:solidFill>
                  <a:srgbClr val="FFFFFF"/>
                </a:solidFill>
                <a:latin typeface="Lato Black"/>
                <a:ea typeface="Lato Black"/>
                <a:cs typeface="Lato Black"/>
                <a:sym typeface="Lato Black"/>
              </a:rPr>
              <a:t> </a:t>
            </a:r>
            <a:r>
              <a:rPr lang="en-US" sz="1750" b="1" dirty="0" err="1">
                <a:solidFill>
                  <a:srgbClr val="FFFFFF"/>
                </a:solidFill>
                <a:latin typeface="Lato Black"/>
                <a:ea typeface="Lato Black"/>
                <a:cs typeface="Lato Black"/>
                <a:sym typeface="Lato Black"/>
              </a:rPr>
              <a:t>produttività</a:t>
            </a:r>
            <a:endParaRPr dirty="0"/>
          </a:p>
        </p:txBody>
      </p:sp>
      <p:sp>
        <p:nvSpPr>
          <p:cNvPr id="3" name="Google Shape;92;p5">
            <a:extLst>
              <a:ext uri="{FF2B5EF4-FFF2-40B4-BE49-F238E27FC236}">
                <a16:creationId xmlns:a16="http://schemas.microsoft.com/office/drawing/2014/main" id="{EE9ABD31-A326-C4A0-32AC-393F427A15E3}"/>
              </a:ext>
            </a:extLst>
          </p:cNvPr>
          <p:cNvSpPr txBox="1"/>
          <p:nvPr/>
        </p:nvSpPr>
        <p:spPr>
          <a:xfrm>
            <a:off x="1130157" y="-11870"/>
            <a:ext cx="12431731" cy="6129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900" b="1" i="0" dirty="0">
                <a:solidFill>
                  <a:schemeClr val="dk1"/>
                </a:solidFill>
                <a:latin typeface="Calibri"/>
                <a:ea typeface="Calibri"/>
                <a:cs typeface="Calibri"/>
                <a:sym typeface="Calibri"/>
              </a:rPr>
              <a:t>UNIT 1: </a:t>
            </a:r>
            <a:r>
              <a:rPr lang="en-US" sz="3900" b="1" i="0" dirty="0" err="1">
                <a:solidFill>
                  <a:schemeClr val="dk1"/>
                </a:solidFill>
                <a:latin typeface="Calibri"/>
                <a:ea typeface="Calibri"/>
                <a:cs typeface="Calibri"/>
                <a:sym typeface="Calibri"/>
              </a:rPr>
              <a:t>Equilibrio</a:t>
            </a:r>
            <a:r>
              <a:rPr lang="en-US" sz="3900" b="1" i="0" dirty="0">
                <a:solidFill>
                  <a:schemeClr val="dk1"/>
                </a:solidFill>
                <a:latin typeface="Calibri"/>
                <a:ea typeface="Calibri"/>
                <a:cs typeface="Calibri"/>
                <a:sym typeface="Calibri"/>
              </a:rPr>
              <a:t> </a:t>
            </a:r>
            <a:r>
              <a:rPr lang="en-US" sz="3900" b="1" dirty="0">
                <a:solidFill>
                  <a:schemeClr val="dk1"/>
                </a:solidFill>
                <a:latin typeface="Calibri"/>
                <a:ea typeface="Calibri"/>
                <a:cs typeface="Calibri"/>
                <a:sym typeface="Calibri"/>
              </a:rPr>
              <a:t>vita-</a:t>
            </a:r>
            <a:r>
              <a:rPr lang="en-US" sz="3900" b="1" dirty="0" err="1">
                <a:solidFill>
                  <a:schemeClr val="dk1"/>
                </a:solidFill>
                <a:latin typeface="Calibri"/>
                <a:ea typeface="Calibri"/>
                <a:cs typeface="Calibri"/>
                <a:sym typeface="Calibri"/>
              </a:rPr>
              <a:t>lavoro</a:t>
            </a:r>
            <a:r>
              <a:rPr lang="en-US" sz="3900" b="1" dirty="0">
                <a:solidFill>
                  <a:schemeClr val="dk1"/>
                </a:solidFill>
                <a:latin typeface="Calibri"/>
                <a:ea typeface="Calibri"/>
                <a:cs typeface="Calibri"/>
                <a:sym typeface="Calibri"/>
              </a:rPr>
              <a:t> in </a:t>
            </a:r>
            <a:r>
              <a:rPr lang="en-US" sz="3900" b="1" dirty="0" err="1">
                <a:solidFill>
                  <a:schemeClr val="dk1"/>
                </a:solidFill>
                <a:latin typeface="Calibri"/>
                <a:ea typeface="Calibri"/>
                <a:cs typeface="Calibri"/>
                <a:sym typeface="Calibri"/>
              </a:rPr>
              <a:t>contesti</a:t>
            </a:r>
            <a:r>
              <a:rPr lang="en-US" sz="3900" b="1" dirty="0">
                <a:solidFill>
                  <a:schemeClr val="dk1"/>
                </a:solidFill>
                <a:latin typeface="Calibri"/>
                <a:ea typeface="Calibri"/>
                <a:cs typeface="Calibri"/>
                <a:sym typeface="Calibri"/>
              </a:rPr>
              <a:t> di </a:t>
            </a:r>
            <a:r>
              <a:rPr lang="en-US" sz="3900" b="1" dirty="0" err="1">
                <a:solidFill>
                  <a:schemeClr val="dk1"/>
                </a:solidFill>
                <a:latin typeface="Calibri"/>
                <a:ea typeface="Calibri"/>
                <a:cs typeface="Calibri"/>
                <a:sym typeface="Calibri"/>
              </a:rPr>
              <a:t>telelavoro</a:t>
            </a:r>
            <a:endParaRPr sz="3900" b="1" i="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p:nvPr/>
        </p:nvSpPr>
        <p:spPr>
          <a:xfrm>
            <a:off x="0" y="5792066"/>
            <a:ext cx="12192000" cy="105595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3" name="Google Shape;183;p9"/>
          <p:cNvGrpSpPr/>
          <p:nvPr/>
        </p:nvGrpSpPr>
        <p:grpSpPr>
          <a:xfrm>
            <a:off x="6970557" y="1689744"/>
            <a:ext cx="4026694" cy="1027113"/>
            <a:chOff x="16511298" y="6145947"/>
            <a:chExt cx="8053388" cy="2054225"/>
          </a:xfrm>
        </p:grpSpPr>
        <p:sp>
          <p:nvSpPr>
            <p:cNvPr id="184" name="Google Shape;184;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DF5327"/>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85" name="Google Shape;185;p9"/>
            <p:cNvSpPr/>
            <p:nvPr/>
          </p:nvSpPr>
          <p:spPr>
            <a:xfrm>
              <a:off x="22619998" y="6309460"/>
              <a:ext cx="1752600" cy="1752600"/>
            </a:xfrm>
            <a:prstGeom prst="ellipse">
              <a:avLst/>
            </a:prstGeom>
            <a:solidFill>
              <a:srgbClr val="FFFFFF"/>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187" name="Google Shape;187;p9"/>
          <p:cNvGrpSpPr/>
          <p:nvPr/>
        </p:nvGrpSpPr>
        <p:grpSpPr>
          <a:xfrm rot="10800000">
            <a:off x="1737314" y="5352899"/>
            <a:ext cx="4026694" cy="1027113"/>
            <a:chOff x="16511298" y="6145947"/>
            <a:chExt cx="8053388" cy="2054225"/>
          </a:xfrm>
        </p:grpSpPr>
        <p:sp>
          <p:nvSpPr>
            <p:cNvPr id="188" name="Google Shape;188;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89" name="Google Shape;18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sp>
        <p:nvSpPr>
          <p:cNvPr id="190" name="Google Shape;190;p9"/>
          <p:cNvSpPr txBox="1"/>
          <p:nvPr/>
        </p:nvSpPr>
        <p:spPr>
          <a:xfrm>
            <a:off x="7750227" y="1969593"/>
            <a:ext cx="2123432" cy="480113"/>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sp>
        <p:nvSpPr>
          <p:cNvPr id="191" name="Google Shape;191;p9"/>
          <p:cNvSpPr txBox="1"/>
          <p:nvPr/>
        </p:nvSpPr>
        <p:spPr>
          <a:xfrm>
            <a:off x="2378702" y="5855891"/>
            <a:ext cx="2123432" cy="480113"/>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sp>
        <p:nvSpPr>
          <p:cNvPr id="192" name="Google Shape;192;p9"/>
          <p:cNvSpPr txBox="1"/>
          <p:nvPr/>
        </p:nvSpPr>
        <p:spPr>
          <a:xfrm>
            <a:off x="10139771" y="2032678"/>
            <a:ext cx="6928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DF5327"/>
                </a:solidFill>
                <a:latin typeface="Lato Black"/>
                <a:ea typeface="Lato Black"/>
                <a:cs typeface="Lato Black"/>
                <a:sym typeface="Lato Black"/>
              </a:rPr>
              <a:t>45%</a:t>
            </a:r>
            <a:endParaRPr sz="2000" b="1">
              <a:solidFill>
                <a:srgbClr val="DF5327"/>
              </a:solidFill>
              <a:latin typeface="Lato Black"/>
              <a:ea typeface="Lato Black"/>
              <a:cs typeface="Lato Black"/>
              <a:sym typeface="Lato Black"/>
            </a:endParaRPr>
          </a:p>
        </p:txBody>
      </p:sp>
      <p:grpSp>
        <p:nvGrpSpPr>
          <p:cNvPr id="193" name="Google Shape;193;p9"/>
          <p:cNvGrpSpPr/>
          <p:nvPr/>
        </p:nvGrpSpPr>
        <p:grpSpPr>
          <a:xfrm rot="10800000">
            <a:off x="419100" y="2832744"/>
            <a:ext cx="4026694" cy="1027113"/>
            <a:chOff x="16511298" y="6145947"/>
            <a:chExt cx="8053388" cy="2054225"/>
          </a:xfrm>
        </p:grpSpPr>
        <p:sp>
          <p:nvSpPr>
            <p:cNvPr id="194" name="Google Shape;194;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95" name="Google Shape;195;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298" y="6178604"/>
              <a:ext cx="4303392" cy="2021568"/>
            </a:xfrm>
            <a:prstGeom prst="rect">
              <a:avLst/>
            </a:prstGeom>
            <a:noFill/>
            <a:ln>
              <a:noFill/>
            </a:ln>
          </p:spPr>
        </p:pic>
      </p:grpSp>
      <p:grpSp>
        <p:nvGrpSpPr>
          <p:cNvPr id="196" name="Google Shape;196;p9"/>
          <p:cNvGrpSpPr/>
          <p:nvPr/>
        </p:nvGrpSpPr>
        <p:grpSpPr>
          <a:xfrm>
            <a:off x="7558577" y="3968792"/>
            <a:ext cx="4026694" cy="1027113"/>
            <a:chOff x="16511298" y="6145947"/>
            <a:chExt cx="8053388" cy="2054225"/>
          </a:xfrm>
        </p:grpSpPr>
        <p:sp>
          <p:nvSpPr>
            <p:cNvPr id="197" name="Google Shape;197;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18AB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98" name="Google Shape;198;p9"/>
            <p:cNvSpPr/>
            <p:nvPr/>
          </p:nvSpPr>
          <p:spPr>
            <a:xfrm>
              <a:off x="22619998" y="6309460"/>
              <a:ext cx="1752600" cy="1752600"/>
            </a:xfrm>
            <a:prstGeom prst="ellipse">
              <a:avLst/>
            </a:prstGeom>
            <a:solidFill>
              <a:srgbClr val="FFFFFF"/>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99" name="Google Shape;199;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298" y="6178604"/>
              <a:ext cx="5059841" cy="2021568"/>
            </a:xfrm>
            <a:prstGeom prst="rect">
              <a:avLst/>
            </a:prstGeom>
            <a:noFill/>
            <a:ln>
              <a:noFill/>
            </a:ln>
          </p:spPr>
        </p:pic>
      </p:grpSp>
      <p:sp>
        <p:nvSpPr>
          <p:cNvPr id="200" name="Google Shape;200;p9"/>
          <p:cNvSpPr txBox="1"/>
          <p:nvPr/>
        </p:nvSpPr>
        <p:spPr>
          <a:xfrm>
            <a:off x="9143448" y="4433477"/>
            <a:ext cx="1775890" cy="664779"/>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grpSp>
        <p:nvGrpSpPr>
          <p:cNvPr id="201" name="Google Shape;201;p9"/>
          <p:cNvGrpSpPr/>
          <p:nvPr/>
        </p:nvGrpSpPr>
        <p:grpSpPr>
          <a:xfrm>
            <a:off x="7019666" y="1689557"/>
            <a:ext cx="4026694" cy="1027113"/>
            <a:chOff x="16511298" y="6145947"/>
            <a:chExt cx="8053388" cy="2054225"/>
          </a:xfrm>
        </p:grpSpPr>
        <p:sp>
          <p:nvSpPr>
            <p:cNvPr id="202" name="Google Shape;202;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EB613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3" name="Google Shape;203;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204" name="Google Shape;204;p9"/>
          <p:cNvGrpSpPr/>
          <p:nvPr/>
        </p:nvGrpSpPr>
        <p:grpSpPr>
          <a:xfrm rot="10800000">
            <a:off x="1499373" y="5347722"/>
            <a:ext cx="4026694" cy="1027113"/>
            <a:chOff x="16511298" y="6145947"/>
            <a:chExt cx="8053388" cy="2054225"/>
          </a:xfrm>
        </p:grpSpPr>
        <p:sp>
          <p:nvSpPr>
            <p:cNvPr id="205" name="Google Shape;205;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6" name="Google Shape;20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207" name="Google Shape;207;p9"/>
          <p:cNvGrpSpPr/>
          <p:nvPr/>
        </p:nvGrpSpPr>
        <p:grpSpPr>
          <a:xfrm rot="10800000">
            <a:off x="385621" y="2896679"/>
            <a:ext cx="4040342" cy="1054411"/>
            <a:chOff x="16511298" y="6091351"/>
            <a:chExt cx="8080684" cy="2108821"/>
          </a:xfrm>
        </p:grpSpPr>
        <p:sp>
          <p:nvSpPr>
            <p:cNvPr id="208" name="Google Shape;208;p9"/>
            <p:cNvSpPr/>
            <p:nvPr/>
          </p:nvSpPr>
          <p:spPr>
            <a:xfrm>
              <a:off x="16538594" y="6091351"/>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9" name="Google Shape;209;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298" y="6178604"/>
              <a:ext cx="4303392" cy="2021568"/>
            </a:xfrm>
            <a:prstGeom prst="rect">
              <a:avLst/>
            </a:prstGeom>
            <a:noFill/>
            <a:ln>
              <a:noFill/>
            </a:ln>
          </p:spPr>
        </p:pic>
      </p:grpSp>
      <p:sp>
        <p:nvSpPr>
          <p:cNvPr id="210" name="Google Shape;210;p9"/>
          <p:cNvSpPr txBox="1"/>
          <p:nvPr/>
        </p:nvSpPr>
        <p:spPr>
          <a:xfrm>
            <a:off x="832248" y="2967667"/>
            <a:ext cx="2425486" cy="726324"/>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en-US" sz="2000" dirty="0" err="1">
                <a:solidFill>
                  <a:srgbClr val="FFFFFF"/>
                </a:solidFill>
                <a:latin typeface="Lato"/>
                <a:ea typeface="Lato"/>
                <a:cs typeface="Lato"/>
                <a:sym typeface="Lato"/>
              </a:rPr>
              <a:t>Definire</a:t>
            </a:r>
            <a:r>
              <a:rPr lang="en-US" sz="2000" dirty="0">
                <a:solidFill>
                  <a:srgbClr val="FFFFFF"/>
                </a:solidFill>
                <a:latin typeface="Lato"/>
                <a:ea typeface="Lato"/>
                <a:cs typeface="Lato"/>
                <a:sym typeface="Lato"/>
              </a:rPr>
              <a:t> </a:t>
            </a:r>
            <a:r>
              <a:rPr lang="en-US" sz="2000" dirty="0" err="1">
                <a:solidFill>
                  <a:srgbClr val="FFFFFF"/>
                </a:solidFill>
                <a:latin typeface="Lato"/>
                <a:ea typeface="Lato"/>
                <a:cs typeface="Lato"/>
                <a:sym typeface="Lato"/>
              </a:rPr>
              <a:t>aspettative</a:t>
            </a:r>
            <a:r>
              <a:rPr lang="en-US" sz="2000" dirty="0">
                <a:solidFill>
                  <a:srgbClr val="FFFFFF"/>
                </a:solidFill>
                <a:latin typeface="Lato"/>
                <a:ea typeface="Lato"/>
                <a:cs typeface="Lato"/>
                <a:sym typeface="Lato"/>
              </a:rPr>
              <a:t> </a:t>
            </a:r>
            <a:r>
              <a:rPr lang="en-US" sz="2000" dirty="0" err="1">
                <a:solidFill>
                  <a:srgbClr val="FFFFFF"/>
                </a:solidFill>
                <a:latin typeface="Lato"/>
                <a:ea typeface="Lato"/>
                <a:cs typeface="Lato"/>
                <a:sym typeface="Lato"/>
              </a:rPr>
              <a:t>chiare</a:t>
            </a:r>
            <a:endParaRPr dirty="0"/>
          </a:p>
        </p:txBody>
      </p:sp>
      <p:grpSp>
        <p:nvGrpSpPr>
          <p:cNvPr id="211" name="Google Shape;211;p9"/>
          <p:cNvGrpSpPr/>
          <p:nvPr/>
        </p:nvGrpSpPr>
        <p:grpSpPr>
          <a:xfrm>
            <a:off x="7564262" y="3982425"/>
            <a:ext cx="4026694" cy="1033784"/>
            <a:chOff x="15765238" y="6178604"/>
            <a:chExt cx="8053388" cy="2067566"/>
          </a:xfrm>
        </p:grpSpPr>
        <p:sp>
          <p:nvSpPr>
            <p:cNvPr id="212" name="Google Shape;212;p9"/>
            <p:cNvSpPr/>
            <p:nvPr/>
          </p:nvSpPr>
          <p:spPr>
            <a:xfrm>
              <a:off x="15765238" y="6191945"/>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5B9BD5"/>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13" name="Google Shape;213;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298" y="6178604"/>
              <a:ext cx="5059841" cy="2021568"/>
            </a:xfrm>
            <a:prstGeom prst="rect">
              <a:avLst/>
            </a:prstGeom>
            <a:noFill/>
            <a:ln>
              <a:noFill/>
            </a:ln>
          </p:spPr>
        </p:pic>
      </p:grpSp>
      <p:grpSp>
        <p:nvGrpSpPr>
          <p:cNvPr id="214" name="Google Shape;214;p9"/>
          <p:cNvGrpSpPr/>
          <p:nvPr/>
        </p:nvGrpSpPr>
        <p:grpSpPr>
          <a:xfrm>
            <a:off x="3212006" y="1071059"/>
            <a:ext cx="5822779" cy="5708520"/>
            <a:chOff x="7513637" y="2784474"/>
            <a:chExt cx="9461501" cy="9483726"/>
          </a:xfrm>
        </p:grpSpPr>
        <p:sp>
          <p:nvSpPr>
            <p:cNvPr id="215" name="Google Shape;215;p9"/>
            <p:cNvSpPr/>
            <p:nvPr/>
          </p:nvSpPr>
          <p:spPr>
            <a:xfrm>
              <a:off x="12347575" y="5224462"/>
              <a:ext cx="4627563" cy="4603750"/>
            </a:xfrm>
            <a:custGeom>
              <a:avLst/>
              <a:gdLst/>
              <a:ahLst/>
              <a:cxnLst/>
              <a:rect l="l" t="t" r="r" b="b"/>
              <a:pathLst>
                <a:path w="201" h="200" extrusionOk="0">
                  <a:moveTo>
                    <a:pt x="70" y="131"/>
                  </a:moveTo>
                  <a:cubicBezTo>
                    <a:pt x="80" y="142"/>
                    <a:pt x="80" y="159"/>
                    <a:pt x="70" y="170"/>
                  </a:cubicBezTo>
                  <a:cubicBezTo>
                    <a:pt x="101" y="200"/>
                    <a:pt x="101" y="200"/>
                    <a:pt x="101" y="200"/>
                  </a:cubicBezTo>
                  <a:cubicBezTo>
                    <a:pt x="137" y="164"/>
                    <a:pt x="137" y="164"/>
                    <a:pt x="137" y="164"/>
                  </a:cubicBezTo>
                  <a:cubicBezTo>
                    <a:pt x="138" y="166"/>
                    <a:pt x="139" y="168"/>
                    <a:pt x="141" y="170"/>
                  </a:cubicBezTo>
                  <a:cubicBezTo>
                    <a:pt x="149" y="178"/>
                    <a:pt x="162" y="178"/>
                    <a:pt x="170" y="170"/>
                  </a:cubicBezTo>
                  <a:cubicBezTo>
                    <a:pt x="179" y="161"/>
                    <a:pt x="179" y="148"/>
                    <a:pt x="170" y="140"/>
                  </a:cubicBezTo>
                  <a:cubicBezTo>
                    <a:pt x="169" y="138"/>
                    <a:pt x="167" y="137"/>
                    <a:pt x="165" y="136"/>
                  </a:cubicBezTo>
                  <a:cubicBezTo>
                    <a:pt x="201" y="100"/>
                    <a:pt x="201" y="100"/>
                    <a:pt x="201" y="100"/>
                  </a:cubicBezTo>
                  <a:cubicBezTo>
                    <a:pt x="165" y="65"/>
                    <a:pt x="165" y="65"/>
                    <a:pt x="165" y="65"/>
                  </a:cubicBezTo>
                  <a:cubicBezTo>
                    <a:pt x="166" y="64"/>
                    <a:pt x="167" y="63"/>
                    <a:pt x="169" y="62"/>
                  </a:cubicBezTo>
                  <a:cubicBezTo>
                    <a:pt x="177" y="53"/>
                    <a:pt x="177" y="40"/>
                    <a:pt x="169" y="32"/>
                  </a:cubicBezTo>
                  <a:cubicBezTo>
                    <a:pt x="160" y="24"/>
                    <a:pt x="147" y="24"/>
                    <a:pt x="139" y="32"/>
                  </a:cubicBezTo>
                  <a:cubicBezTo>
                    <a:pt x="138" y="33"/>
                    <a:pt x="137" y="35"/>
                    <a:pt x="136" y="36"/>
                  </a:cubicBezTo>
                  <a:cubicBezTo>
                    <a:pt x="100" y="0"/>
                    <a:pt x="100" y="0"/>
                    <a:pt x="100" y="0"/>
                  </a:cubicBezTo>
                  <a:cubicBezTo>
                    <a:pt x="70" y="29"/>
                    <a:pt x="70" y="29"/>
                    <a:pt x="70" y="29"/>
                  </a:cubicBezTo>
                  <a:cubicBezTo>
                    <a:pt x="80" y="40"/>
                    <a:pt x="80" y="58"/>
                    <a:pt x="70" y="69"/>
                  </a:cubicBezTo>
                  <a:cubicBezTo>
                    <a:pt x="59" y="79"/>
                    <a:pt x="41" y="79"/>
                    <a:pt x="30" y="69"/>
                  </a:cubicBezTo>
                  <a:cubicBezTo>
                    <a:pt x="0" y="100"/>
                    <a:pt x="0" y="100"/>
                    <a:pt x="0" y="100"/>
                  </a:cubicBezTo>
                  <a:cubicBezTo>
                    <a:pt x="31" y="131"/>
                    <a:pt x="31" y="131"/>
                    <a:pt x="31" y="131"/>
                  </a:cubicBezTo>
                  <a:cubicBezTo>
                    <a:pt x="42" y="120"/>
                    <a:pt x="59" y="120"/>
                    <a:pt x="70" y="131"/>
                  </a:cubicBezTo>
                  <a:close/>
                </a:path>
              </a:pathLst>
            </a:custGeom>
            <a:solidFill>
              <a:srgbClr val="5B9BD5"/>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6" name="Google Shape;216;p9"/>
            <p:cNvSpPr/>
            <p:nvPr/>
          </p:nvSpPr>
          <p:spPr>
            <a:xfrm>
              <a:off x="9885362" y="7618412"/>
              <a:ext cx="4649788" cy="4649788"/>
            </a:xfrm>
            <a:custGeom>
              <a:avLst/>
              <a:gdLst/>
              <a:ahLst/>
              <a:cxnLst/>
              <a:rect l="l" t="t" r="r" b="b"/>
              <a:pathLst>
                <a:path w="202" h="202" extrusionOk="0">
                  <a:moveTo>
                    <a:pt x="61" y="171"/>
                  </a:moveTo>
                  <a:cubicBezTo>
                    <a:pt x="63" y="169"/>
                    <a:pt x="64" y="167"/>
                    <a:pt x="65" y="165"/>
                  </a:cubicBezTo>
                  <a:cubicBezTo>
                    <a:pt x="101" y="202"/>
                    <a:pt x="101" y="202"/>
                    <a:pt x="101" y="202"/>
                  </a:cubicBezTo>
                  <a:cubicBezTo>
                    <a:pt x="132" y="171"/>
                    <a:pt x="132" y="171"/>
                    <a:pt x="132" y="171"/>
                  </a:cubicBezTo>
                  <a:cubicBezTo>
                    <a:pt x="132" y="171"/>
                    <a:pt x="132" y="171"/>
                    <a:pt x="132" y="171"/>
                  </a:cubicBezTo>
                  <a:cubicBezTo>
                    <a:pt x="121" y="160"/>
                    <a:pt x="121" y="142"/>
                    <a:pt x="132" y="132"/>
                  </a:cubicBezTo>
                  <a:cubicBezTo>
                    <a:pt x="143" y="121"/>
                    <a:pt x="160" y="121"/>
                    <a:pt x="171" y="132"/>
                  </a:cubicBezTo>
                  <a:cubicBezTo>
                    <a:pt x="171" y="132"/>
                    <a:pt x="171" y="132"/>
                    <a:pt x="171" y="132"/>
                  </a:cubicBezTo>
                  <a:cubicBezTo>
                    <a:pt x="202" y="101"/>
                    <a:pt x="202" y="101"/>
                    <a:pt x="202" y="101"/>
                  </a:cubicBezTo>
                  <a:cubicBezTo>
                    <a:pt x="166" y="65"/>
                    <a:pt x="166" y="65"/>
                    <a:pt x="166" y="65"/>
                  </a:cubicBezTo>
                  <a:cubicBezTo>
                    <a:pt x="167" y="64"/>
                    <a:pt x="169" y="63"/>
                    <a:pt x="170" y="62"/>
                  </a:cubicBezTo>
                  <a:cubicBezTo>
                    <a:pt x="178" y="53"/>
                    <a:pt x="178" y="40"/>
                    <a:pt x="170" y="32"/>
                  </a:cubicBezTo>
                  <a:cubicBezTo>
                    <a:pt x="162" y="24"/>
                    <a:pt x="149" y="24"/>
                    <a:pt x="141" y="32"/>
                  </a:cubicBezTo>
                  <a:cubicBezTo>
                    <a:pt x="140" y="33"/>
                    <a:pt x="138" y="35"/>
                    <a:pt x="137" y="37"/>
                  </a:cubicBezTo>
                  <a:cubicBezTo>
                    <a:pt x="101" y="0"/>
                    <a:pt x="101" y="0"/>
                    <a:pt x="101" y="0"/>
                  </a:cubicBezTo>
                  <a:cubicBezTo>
                    <a:pt x="71" y="31"/>
                    <a:pt x="71" y="31"/>
                    <a:pt x="71" y="31"/>
                  </a:cubicBezTo>
                  <a:cubicBezTo>
                    <a:pt x="81" y="41"/>
                    <a:pt x="81" y="59"/>
                    <a:pt x="70" y="70"/>
                  </a:cubicBezTo>
                  <a:cubicBezTo>
                    <a:pt x="59" y="80"/>
                    <a:pt x="42" y="80"/>
                    <a:pt x="31" y="70"/>
                  </a:cubicBezTo>
                  <a:cubicBezTo>
                    <a:pt x="0" y="101"/>
                    <a:pt x="0" y="101"/>
                    <a:pt x="0" y="101"/>
                  </a:cubicBezTo>
                  <a:cubicBezTo>
                    <a:pt x="37" y="138"/>
                    <a:pt x="37" y="138"/>
                    <a:pt x="37" y="138"/>
                  </a:cubicBezTo>
                  <a:cubicBezTo>
                    <a:pt x="35" y="138"/>
                    <a:pt x="33" y="140"/>
                    <a:pt x="32" y="141"/>
                  </a:cubicBezTo>
                  <a:cubicBezTo>
                    <a:pt x="23" y="150"/>
                    <a:pt x="23" y="163"/>
                    <a:pt x="32" y="171"/>
                  </a:cubicBezTo>
                  <a:cubicBezTo>
                    <a:pt x="40" y="179"/>
                    <a:pt x="53" y="179"/>
                    <a:pt x="61" y="171"/>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7" name="Google Shape;217;p9"/>
            <p:cNvSpPr/>
            <p:nvPr/>
          </p:nvSpPr>
          <p:spPr>
            <a:xfrm>
              <a:off x="9907587" y="2784474"/>
              <a:ext cx="4627563" cy="4627563"/>
            </a:xfrm>
            <a:custGeom>
              <a:avLst/>
              <a:gdLst/>
              <a:ahLst/>
              <a:cxnLst/>
              <a:rect l="l" t="t" r="r" b="b"/>
              <a:pathLst>
                <a:path w="201" h="201" extrusionOk="0">
                  <a:moveTo>
                    <a:pt x="69" y="132"/>
                  </a:moveTo>
                  <a:cubicBezTo>
                    <a:pt x="80" y="142"/>
                    <a:pt x="80" y="160"/>
                    <a:pt x="70" y="171"/>
                  </a:cubicBezTo>
                  <a:cubicBezTo>
                    <a:pt x="101" y="201"/>
                    <a:pt x="101" y="201"/>
                    <a:pt x="101" y="201"/>
                  </a:cubicBezTo>
                  <a:cubicBezTo>
                    <a:pt x="137" y="165"/>
                    <a:pt x="137" y="165"/>
                    <a:pt x="137" y="165"/>
                  </a:cubicBezTo>
                  <a:cubicBezTo>
                    <a:pt x="138" y="166"/>
                    <a:pt x="139" y="168"/>
                    <a:pt x="140" y="169"/>
                  </a:cubicBezTo>
                  <a:cubicBezTo>
                    <a:pt x="149" y="177"/>
                    <a:pt x="162" y="177"/>
                    <a:pt x="170" y="169"/>
                  </a:cubicBezTo>
                  <a:cubicBezTo>
                    <a:pt x="178" y="161"/>
                    <a:pt x="178" y="148"/>
                    <a:pt x="170" y="140"/>
                  </a:cubicBezTo>
                  <a:cubicBezTo>
                    <a:pt x="169" y="138"/>
                    <a:pt x="167" y="137"/>
                    <a:pt x="165" y="136"/>
                  </a:cubicBezTo>
                  <a:cubicBezTo>
                    <a:pt x="201" y="101"/>
                    <a:pt x="201" y="101"/>
                    <a:pt x="201" y="101"/>
                  </a:cubicBezTo>
                  <a:cubicBezTo>
                    <a:pt x="165" y="65"/>
                    <a:pt x="165" y="65"/>
                    <a:pt x="165" y="65"/>
                  </a:cubicBezTo>
                  <a:cubicBezTo>
                    <a:pt x="166" y="64"/>
                    <a:pt x="167" y="63"/>
                    <a:pt x="169" y="62"/>
                  </a:cubicBezTo>
                  <a:cubicBezTo>
                    <a:pt x="177" y="54"/>
                    <a:pt x="177" y="41"/>
                    <a:pt x="169" y="33"/>
                  </a:cubicBezTo>
                  <a:cubicBezTo>
                    <a:pt x="160" y="25"/>
                    <a:pt x="147" y="25"/>
                    <a:pt x="139" y="33"/>
                  </a:cubicBezTo>
                  <a:cubicBezTo>
                    <a:pt x="138" y="34"/>
                    <a:pt x="137" y="35"/>
                    <a:pt x="136" y="36"/>
                  </a:cubicBezTo>
                  <a:cubicBezTo>
                    <a:pt x="100" y="0"/>
                    <a:pt x="100" y="0"/>
                    <a:pt x="100" y="0"/>
                  </a:cubicBezTo>
                  <a:cubicBezTo>
                    <a:pt x="0" y="100"/>
                    <a:pt x="0" y="100"/>
                    <a:pt x="0" y="100"/>
                  </a:cubicBezTo>
                  <a:cubicBezTo>
                    <a:pt x="31" y="131"/>
                    <a:pt x="31" y="131"/>
                    <a:pt x="31" y="131"/>
                  </a:cubicBezTo>
                  <a:cubicBezTo>
                    <a:pt x="42" y="121"/>
                    <a:pt x="59" y="121"/>
                    <a:pt x="69" y="132"/>
                  </a:cubicBezTo>
                  <a:close/>
                </a:path>
              </a:pathLst>
            </a:custGeom>
            <a:solidFill>
              <a:srgbClr val="EB613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8" name="Google Shape;218;p9"/>
            <p:cNvSpPr/>
            <p:nvPr/>
          </p:nvSpPr>
          <p:spPr>
            <a:xfrm>
              <a:off x="7513637" y="5224462"/>
              <a:ext cx="4627563" cy="4603750"/>
            </a:xfrm>
            <a:custGeom>
              <a:avLst/>
              <a:gdLst/>
              <a:ahLst/>
              <a:cxnLst/>
              <a:rect l="l" t="t" r="r" b="b"/>
              <a:pathLst>
                <a:path w="201" h="200" extrusionOk="0">
                  <a:moveTo>
                    <a:pt x="58" y="172"/>
                  </a:moveTo>
                  <a:cubicBezTo>
                    <a:pt x="60" y="169"/>
                    <a:pt x="62" y="167"/>
                    <a:pt x="63" y="163"/>
                  </a:cubicBezTo>
                  <a:cubicBezTo>
                    <a:pt x="100" y="200"/>
                    <a:pt x="100" y="200"/>
                    <a:pt x="100" y="200"/>
                  </a:cubicBezTo>
                  <a:cubicBezTo>
                    <a:pt x="136" y="164"/>
                    <a:pt x="136" y="164"/>
                    <a:pt x="136" y="164"/>
                  </a:cubicBezTo>
                  <a:cubicBezTo>
                    <a:pt x="137" y="166"/>
                    <a:pt x="138" y="167"/>
                    <a:pt x="139" y="169"/>
                  </a:cubicBezTo>
                  <a:cubicBezTo>
                    <a:pt x="148" y="177"/>
                    <a:pt x="161" y="177"/>
                    <a:pt x="169" y="169"/>
                  </a:cubicBezTo>
                  <a:cubicBezTo>
                    <a:pt x="177" y="161"/>
                    <a:pt x="177" y="147"/>
                    <a:pt x="169" y="139"/>
                  </a:cubicBezTo>
                  <a:cubicBezTo>
                    <a:pt x="168" y="138"/>
                    <a:pt x="166" y="137"/>
                    <a:pt x="164" y="136"/>
                  </a:cubicBezTo>
                  <a:cubicBezTo>
                    <a:pt x="201" y="100"/>
                    <a:pt x="201" y="100"/>
                    <a:pt x="201" y="100"/>
                  </a:cubicBezTo>
                  <a:cubicBezTo>
                    <a:pt x="170" y="69"/>
                    <a:pt x="170" y="69"/>
                    <a:pt x="170" y="69"/>
                  </a:cubicBezTo>
                  <a:cubicBezTo>
                    <a:pt x="165" y="64"/>
                    <a:pt x="165" y="64"/>
                    <a:pt x="165" y="64"/>
                  </a:cubicBezTo>
                  <a:cubicBezTo>
                    <a:pt x="166" y="63"/>
                    <a:pt x="168" y="62"/>
                    <a:pt x="169" y="61"/>
                  </a:cubicBezTo>
                  <a:cubicBezTo>
                    <a:pt x="177" y="52"/>
                    <a:pt x="177" y="39"/>
                    <a:pt x="169" y="31"/>
                  </a:cubicBezTo>
                  <a:cubicBezTo>
                    <a:pt x="161" y="23"/>
                    <a:pt x="148" y="23"/>
                    <a:pt x="140" y="31"/>
                  </a:cubicBezTo>
                  <a:cubicBezTo>
                    <a:pt x="138" y="32"/>
                    <a:pt x="137" y="34"/>
                    <a:pt x="136" y="35"/>
                  </a:cubicBezTo>
                  <a:cubicBezTo>
                    <a:pt x="131" y="30"/>
                    <a:pt x="131" y="30"/>
                    <a:pt x="131" y="30"/>
                  </a:cubicBezTo>
                  <a:cubicBezTo>
                    <a:pt x="101" y="0"/>
                    <a:pt x="101" y="0"/>
                    <a:pt x="101" y="0"/>
                  </a:cubicBezTo>
                  <a:cubicBezTo>
                    <a:pt x="63" y="37"/>
                    <a:pt x="63" y="37"/>
                    <a:pt x="63" y="37"/>
                  </a:cubicBezTo>
                  <a:cubicBezTo>
                    <a:pt x="62" y="34"/>
                    <a:pt x="61" y="32"/>
                    <a:pt x="59" y="31"/>
                  </a:cubicBezTo>
                  <a:cubicBezTo>
                    <a:pt x="51" y="22"/>
                    <a:pt x="38" y="22"/>
                    <a:pt x="30" y="31"/>
                  </a:cubicBezTo>
                  <a:cubicBezTo>
                    <a:pt x="22" y="39"/>
                    <a:pt x="22" y="52"/>
                    <a:pt x="30" y="60"/>
                  </a:cubicBezTo>
                  <a:cubicBezTo>
                    <a:pt x="32" y="62"/>
                    <a:pt x="34" y="63"/>
                    <a:pt x="36" y="64"/>
                  </a:cubicBezTo>
                  <a:cubicBezTo>
                    <a:pt x="0" y="100"/>
                    <a:pt x="0" y="100"/>
                    <a:pt x="0" y="100"/>
                  </a:cubicBezTo>
                  <a:cubicBezTo>
                    <a:pt x="37" y="137"/>
                    <a:pt x="37" y="137"/>
                    <a:pt x="37" y="137"/>
                  </a:cubicBezTo>
                  <a:cubicBezTo>
                    <a:pt x="34" y="138"/>
                    <a:pt x="31" y="140"/>
                    <a:pt x="28" y="142"/>
                  </a:cubicBezTo>
                  <a:cubicBezTo>
                    <a:pt x="20" y="151"/>
                    <a:pt x="20" y="164"/>
                    <a:pt x="28" y="172"/>
                  </a:cubicBezTo>
                  <a:cubicBezTo>
                    <a:pt x="36" y="180"/>
                    <a:pt x="50" y="180"/>
                    <a:pt x="58" y="172"/>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grpSp>
      <p:sp>
        <p:nvSpPr>
          <p:cNvPr id="219" name="Google Shape;219;p9"/>
          <p:cNvSpPr txBox="1"/>
          <p:nvPr/>
        </p:nvSpPr>
        <p:spPr>
          <a:xfrm>
            <a:off x="1751962" y="783418"/>
            <a:ext cx="9550022" cy="691195"/>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1.5.: </a:t>
            </a:r>
            <a:r>
              <a:rPr lang="it-IT" sz="2200" dirty="0">
                <a:solidFill>
                  <a:schemeClr val="dk1"/>
                </a:solidFill>
                <a:latin typeface="Calibri"/>
                <a:ea typeface="Calibri"/>
                <a:cs typeface="Calibri"/>
                <a:sym typeface="Calibri"/>
              </a:rPr>
              <a:t>Come migliorare l'equilibrio tra lavoro e vita privata del vostro team remoto</a:t>
            </a:r>
            <a:endParaRPr sz="2200" dirty="0">
              <a:solidFill>
                <a:schemeClr val="dk1"/>
              </a:solidFill>
              <a:latin typeface="Calibri"/>
              <a:ea typeface="Calibri"/>
              <a:cs typeface="Calibri"/>
              <a:sym typeface="Calibri"/>
            </a:endParaRPr>
          </a:p>
        </p:txBody>
      </p:sp>
      <p:grpSp>
        <p:nvGrpSpPr>
          <p:cNvPr id="221" name="Google Shape;221;p9"/>
          <p:cNvGrpSpPr/>
          <p:nvPr/>
        </p:nvGrpSpPr>
        <p:grpSpPr>
          <a:xfrm>
            <a:off x="5778977" y="1991473"/>
            <a:ext cx="630053" cy="693311"/>
            <a:chOff x="3443288" y="1609725"/>
            <a:chExt cx="519112" cy="527050"/>
          </a:xfrm>
        </p:grpSpPr>
        <p:sp>
          <p:nvSpPr>
            <p:cNvPr id="222" name="Google Shape;222;p9"/>
            <p:cNvSpPr/>
            <p:nvPr/>
          </p:nvSpPr>
          <p:spPr>
            <a:xfrm>
              <a:off x="3778250" y="1736725"/>
              <a:ext cx="147638" cy="149225"/>
            </a:xfrm>
            <a:custGeom>
              <a:avLst/>
              <a:gdLst/>
              <a:ahLst/>
              <a:cxnLst/>
              <a:rect l="l" t="t" r="r" b="b"/>
              <a:pathLst>
                <a:path w="43" h="43" extrusionOk="0">
                  <a:moveTo>
                    <a:pt x="22" y="43"/>
                  </a:moveTo>
                  <a:cubicBezTo>
                    <a:pt x="10" y="43"/>
                    <a:pt x="0" y="34"/>
                    <a:pt x="0" y="22"/>
                  </a:cubicBezTo>
                  <a:cubicBezTo>
                    <a:pt x="0" y="10"/>
                    <a:pt x="10" y="0"/>
                    <a:pt x="22" y="0"/>
                  </a:cubicBezTo>
                  <a:cubicBezTo>
                    <a:pt x="33" y="0"/>
                    <a:pt x="43" y="9"/>
                    <a:pt x="43" y="22"/>
                  </a:cubicBezTo>
                  <a:cubicBezTo>
                    <a:pt x="43" y="34"/>
                    <a:pt x="33" y="43"/>
                    <a:pt x="22" y="43"/>
                  </a:cubicBezTo>
                  <a:close/>
                  <a:moveTo>
                    <a:pt x="22" y="7"/>
                  </a:moveTo>
                  <a:cubicBezTo>
                    <a:pt x="14" y="7"/>
                    <a:pt x="7" y="14"/>
                    <a:pt x="7" y="22"/>
                  </a:cubicBezTo>
                  <a:cubicBezTo>
                    <a:pt x="7" y="30"/>
                    <a:pt x="13" y="37"/>
                    <a:pt x="22" y="37"/>
                  </a:cubicBezTo>
                  <a:cubicBezTo>
                    <a:pt x="30" y="37"/>
                    <a:pt x="37" y="30"/>
                    <a:pt x="37" y="22"/>
                  </a:cubicBezTo>
                  <a:cubicBezTo>
                    <a:pt x="37" y="14"/>
                    <a:pt x="30" y="7"/>
                    <a:pt x="22"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9"/>
            <p:cNvSpPr/>
            <p:nvPr/>
          </p:nvSpPr>
          <p:spPr>
            <a:xfrm>
              <a:off x="3740150" y="1895475"/>
              <a:ext cx="222250" cy="241300"/>
            </a:xfrm>
            <a:custGeom>
              <a:avLst/>
              <a:gdLst/>
              <a:ahLst/>
              <a:cxnLst/>
              <a:rect l="l" t="t" r="r" b="b"/>
              <a:pathLst>
                <a:path w="65" h="70" extrusionOk="0">
                  <a:moveTo>
                    <a:pt x="52" y="70"/>
                  </a:moveTo>
                  <a:cubicBezTo>
                    <a:pt x="13" y="70"/>
                    <a:pt x="13" y="70"/>
                    <a:pt x="13" y="70"/>
                  </a:cubicBezTo>
                  <a:cubicBezTo>
                    <a:pt x="13" y="49"/>
                    <a:pt x="13" y="49"/>
                    <a:pt x="13" y="49"/>
                  </a:cubicBezTo>
                  <a:cubicBezTo>
                    <a:pt x="0" y="49"/>
                    <a:pt x="0" y="49"/>
                    <a:pt x="0" y="49"/>
                  </a:cubicBezTo>
                  <a:cubicBezTo>
                    <a:pt x="0" y="20"/>
                    <a:pt x="0" y="20"/>
                    <a:pt x="0" y="20"/>
                  </a:cubicBezTo>
                  <a:cubicBezTo>
                    <a:pt x="0" y="9"/>
                    <a:pt x="7" y="0"/>
                    <a:pt x="16" y="0"/>
                  </a:cubicBezTo>
                  <a:cubicBezTo>
                    <a:pt x="50" y="0"/>
                    <a:pt x="50" y="0"/>
                    <a:pt x="50" y="0"/>
                  </a:cubicBezTo>
                  <a:cubicBezTo>
                    <a:pt x="58" y="0"/>
                    <a:pt x="65" y="9"/>
                    <a:pt x="65" y="20"/>
                  </a:cubicBezTo>
                  <a:cubicBezTo>
                    <a:pt x="65" y="49"/>
                    <a:pt x="65" y="49"/>
                    <a:pt x="65" y="49"/>
                  </a:cubicBezTo>
                  <a:cubicBezTo>
                    <a:pt x="53" y="49"/>
                    <a:pt x="53" y="49"/>
                    <a:pt x="53" y="49"/>
                  </a:cubicBezTo>
                  <a:cubicBezTo>
                    <a:pt x="53" y="70"/>
                    <a:pt x="53" y="70"/>
                    <a:pt x="53" y="70"/>
                  </a:cubicBezTo>
                  <a:lnTo>
                    <a:pt x="52" y="70"/>
                  </a:lnTo>
                  <a:close/>
                  <a:moveTo>
                    <a:pt x="19" y="63"/>
                  </a:moveTo>
                  <a:cubicBezTo>
                    <a:pt x="46" y="63"/>
                    <a:pt x="46" y="63"/>
                    <a:pt x="46" y="63"/>
                  </a:cubicBezTo>
                  <a:cubicBezTo>
                    <a:pt x="46" y="43"/>
                    <a:pt x="46" y="43"/>
                    <a:pt x="46" y="43"/>
                  </a:cubicBezTo>
                  <a:cubicBezTo>
                    <a:pt x="59" y="43"/>
                    <a:pt x="59" y="43"/>
                    <a:pt x="59" y="43"/>
                  </a:cubicBezTo>
                  <a:cubicBezTo>
                    <a:pt x="59" y="20"/>
                    <a:pt x="59" y="20"/>
                    <a:pt x="59" y="20"/>
                  </a:cubicBezTo>
                  <a:cubicBezTo>
                    <a:pt x="59" y="13"/>
                    <a:pt x="54" y="6"/>
                    <a:pt x="49" y="6"/>
                  </a:cubicBezTo>
                  <a:cubicBezTo>
                    <a:pt x="16" y="6"/>
                    <a:pt x="16" y="6"/>
                    <a:pt x="16" y="6"/>
                  </a:cubicBezTo>
                  <a:cubicBezTo>
                    <a:pt x="11" y="6"/>
                    <a:pt x="7" y="13"/>
                    <a:pt x="7" y="20"/>
                  </a:cubicBezTo>
                  <a:cubicBezTo>
                    <a:pt x="7" y="43"/>
                    <a:pt x="7" y="43"/>
                    <a:pt x="7" y="43"/>
                  </a:cubicBezTo>
                  <a:cubicBezTo>
                    <a:pt x="19" y="43"/>
                    <a:pt x="19" y="43"/>
                    <a:pt x="19" y="43"/>
                  </a:cubicBezTo>
                  <a:cubicBezTo>
                    <a:pt x="19" y="63"/>
                    <a:pt x="19" y="63"/>
                    <a:pt x="19" y="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9"/>
            <p:cNvSpPr/>
            <p:nvPr/>
          </p:nvSpPr>
          <p:spPr>
            <a:xfrm>
              <a:off x="3481388" y="1736725"/>
              <a:ext cx="146050" cy="149225"/>
            </a:xfrm>
            <a:custGeom>
              <a:avLst/>
              <a:gdLst/>
              <a:ahLst/>
              <a:cxnLst/>
              <a:rect l="l" t="t" r="r" b="b"/>
              <a:pathLst>
                <a:path w="43" h="43" extrusionOk="0">
                  <a:moveTo>
                    <a:pt x="22" y="43"/>
                  </a:moveTo>
                  <a:cubicBezTo>
                    <a:pt x="10" y="43"/>
                    <a:pt x="0" y="34"/>
                    <a:pt x="0" y="22"/>
                  </a:cubicBezTo>
                  <a:cubicBezTo>
                    <a:pt x="0" y="10"/>
                    <a:pt x="10" y="0"/>
                    <a:pt x="22" y="0"/>
                  </a:cubicBezTo>
                  <a:cubicBezTo>
                    <a:pt x="33" y="0"/>
                    <a:pt x="43" y="10"/>
                    <a:pt x="43" y="22"/>
                  </a:cubicBezTo>
                  <a:cubicBezTo>
                    <a:pt x="43" y="34"/>
                    <a:pt x="33" y="43"/>
                    <a:pt x="22" y="43"/>
                  </a:cubicBezTo>
                  <a:close/>
                  <a:moveTo>
                    <a:pt x="22" y="7"/>
                  </a:moveTo>
                  <a:cubicBezTo>
                    <a:pt x="13" y="7"/>
                    <a:pt x="7" y="13"/>
                    <a:pt x="7" y="22"/>
                  </a:cubicBezTo>
                  <a:cubicBezTo>
                    <a:pt x="7" y="30"/>
                    <a:pt x="13" y="37"/>
                    <a:pt x="22" y="37"/>
                  </a:cubicBezTo>
                  <a:cubicBezTo>
                    <a:pt x="30" y="37"/>
                    <a:pt x="36" y="30"/>
                    <a:pt x="36" y="22"/>
                  </a:cubicBezTo>
                  <a:cubicBezTo>
                    <a:pt x="36" y="14"/>
                    <a:pt x="30" y="7"/>
                    <a:pt x="22"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9"/>
            <p:cNvSpPr/>
            <p:nvPr/>
          </p:nvSpPr>
          <p:spPr>
            <a:xfrm>
              <a:off x="3443288" y="1895475"/>
              <a:ext cx="222250" cy="241300"/>
            </a:xfrm>
            <a:custGeom>
              <a:avLst/>
              <a:gdLst/>
              <a:ahLst/>
              <a:cxnLst/>
              <a:rect l="l" t="t" r="r" b="b"/>
              <a:pathLst>
                <a:path w="65" h="70" extrusionOk="0">
                  <a:moveTo>
                    <a:pt x="52" y="70"/>
                  </a:moveTo>
                  <a:cubicBezTo>
                    <a:pt x="13" y="70"/>
                    <a:pt x="13" y="70"/>
                    <a:pt x="13" y="70"/>
                  </a:cubicBezTo>
                  <a:cubicBezTo>
                    <a:pt x="13" y="49"/>
                    <a:pt x="13" y="49"/>
                    <a:pt x="13" y="49"/>
                  </a:cubicBezTo>
                  <a:cubicBezTo>
                    <a:pt x="0" y="49"/>
                    <a:pt x="0" y="49"/>
                    <a:pt x="0" y="49"/>
                  </a:cubicBezTo>
                  <a:cubicBezTo>
                    <a:pt x="0" y="20"/>
                    <a:pt x="0" y="20"/>
                    <a:pt x="0" y="20"/>
                  </a:cubicBezTo>
                  <a:cubicBezTo>
                    <a:pt x="0" y="9"/>
                    <a:pt x="7" y="0"/>
                    <a:pt x="16" y="0"/>
                  </a:cubicBezTo>
                  <a:cubicBezTo>
                    <a:pt x="49" y="0"/>
                    <a:pt x="49" y="0"/>
                    <a:pt x="49" y="0"/>
                  </a:cubicBezTo>
                  <a:cubicBezTo>
                    <a:pt x="58" y="0"/>
                    <a:pt x="65" y="9"/>
                    <a:pt x="65" y="20"/>
                  </a:cubicBezTo>
                  <a:cubicBezTo>
                    <a:pt x="65" y="49"/>
                    <a:pt x="65" y="49"/>
                    <a:pt x="65" y="49"/>
                  </a:cubicBezTo>
                  <a:cubicBezTo>
                    <a:pt x="53" y="49"/>
                    <a:pt x="53" y="49"/>
                    <a:pt x="53" y="49"/>
                  </a:cubicBezTo>
                  <a:cubicBezTo>
                    <a:pt x="53" y="70"/>
                    <a:pt x="53" y="70"/>
                    <a:pt x="53" y="70"/>
                  </a:cubicBezTo>
                  <a:lnTo>
                    <a:pt x="52" y="70"/>
                  </a:lnTo>
                  <a:close/>
                  <a:moveTo>
                    <a:pt x="19" y="63"/>
                  </a:moveTo>
                  <a:cubicBezTo>
                    <a:pt x="46" y="63"/>
                    <a:pt x="46" y="63"/>
                    <a:pt x="46" y="63"/>
                  </a:cubicBezTo>
                  <a:cubicBezTo>
                    <a:pt x="46" y="43"/>
                    <a:pt x="46" y="43"/>
                    <a:pt x="46" y="43"/>
                  </a:cubicBezTo>
                  <a:cubicBezTo>
                    <a:pt x="59" y="43"/>
                    <a:pt x="59" y="43"/>
                    <a:pt x="59" y="43"/>
                  </a:cubicBezTo>
                  <a:cubicBezTo>
                    <a:pt x="59" y="20"/>
                    <a:pt x="59" y="20"/>
                    <a:pt x="59" y="20"/>
                  </a:cubicBezTo>
                  <a:cubicBezTo>
                    <a:pt x="59" y="13"/>
                    <a:pt x="54" y="6"/>
                    <a:pt x="49" y="6"/>
                  </a:cubicBezTo>
                  <a:cubicBezTo>
                    <a:pt x="16" y="6"/>
                    <a:pt x="16" y="6"/>
                    <a:pt x="16" y="6"/>
                  </a:cubicBezTo>
                  <a:cubicBezTo>
                    <a:pt x="10" y="6"/>
                    <a:pt x="6" y="13"/>
                    <a:pt x="6" y="20"/>
                  </a:cubicBezTo>
                  <a:cubicBezTo>
                    <a:pt x="6" y="43"/>
                    <a:pt x="6" y="43"/>
                    <a:pt x="6" y="43"/>
                  </a:cubicBezTo>
                  <a:cubicBezTo>
                    <a:pt x="19" y="43"/>
                    <a:pt x="19" y="43"/>
                    <a:pt x="19" y="43"/>
                  </a:cubicBezTo>
                  <a:lnTo>
                    <a:pt x="19" y="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9"/>
            <p:cNvSpPr/>
            <p:nvPr/>
          </p:nvSpPr>
          <p:spPr>
            <a:xfrm>
              <a:off x="3621088" y="1609725"/>
              <a:ext cx="184150" cy="161925"/>
            </a:xfrm>
            <a:custGeom>
              <a:avLst/>
              <a:gdLst/>
              <a:ahLst/>
              <a:cxnLst/>
              <a:rect l="l" t="t" r="r" b="b"/>
              <a:pathLst>
                <a:path w="54" h="47" extrusionOk="0">
                  <a:moveTo>
                    <a:pt x="6" y="43"/>
                  </a:moveTo>
                  <a:cubicBezTo>
                    <a:pt x="6" y="35"/>
                    <a:pt x="6" y="35"/>
                    <a:pt x="6" y="35"/>
                  </a:cubicBezTo>
                  <a:cubicBezTo>
                    <a:pt x="4" y="35"/>
                    <a:pt x="4" y="35"/>
                    <a:pt x="4" y="35"/>
                  </a:cubicBezTo>
                  <a:cubicBezTo>
                    <a:pt x="2" y="35"/>
                    <a:pt x="0" y="34"/>
                    <a:pt x="0" y="32"/>
                  </a:cubicBezTo>
                  <a:cubicBezTo>
                    <a:pt x="0" y="3"/>
                    <a:pt x="0" y="3"/>
                    <a:pt x="0" y="3"/>
                  </a:cubicBezTo>
                  <a:cubicBezTo>
                    <a:pt x="0" y="2"/>
                    <a:pt x="2" y="0"/>
                    <a:pt x="4" y="0"/>
                  </a:cubicBezTo>
                  <a:cubicBezTo>
                    <a:pt x="51" y="0"/>
                    <a:pt x="51" y="0"/>
                    <a:pt x="51" y="0"/>
                  </a:cubicBezTo>
                  <a:cubicBezTo>
                    <a:pt x="52" y="0"/>
                    <a:pt x="54" y="1"/>
                    <a:pt x="54" y="3"/>
                  </a:cubicBezTo>
                  <a:cubicBezTo>
                    <a:pt x="54" y="32"/>
                    <a:pt x="54" y="32"/>
                    <a:pt x="54" y="32"/>
                  </a:cubicBezTo>
                  <a:cubicBezTo>
                    <a:pt x="54" y="33"/>
                    <a:pt x="53" y="35"/>
                    <a:pt x="51" y="35"/>
                  </a:cubicBezTo>
                  <a:cubicBezTo>
                    <a:pt x="21" y="35"/>
                    <a:pt x="21" y="35"/>
                    <a:pt x="21" y="35"/>
                  </a:cubicBezTo>
                  <a:cubicBezTo>
                    <a:pt x="11" y="46"/>
                    <a:pt x="11" y="46"/>
                    <a:pt x="11" y="46"/>
                  </a:cubicBezTo>
                  <a:cubicBezTo>
                    <a:pt x="9" y="47"/>
                    <a:pt x="6" y="46"/>
                    <a:pt x="6" y="43"/>
                  </a:cubicBezTo>
                  <a:close/>
                  <a:moveTo>
                    <a:pt x="7" y="29"/>
                  </a:moveTo>
                  <a:cubicBezTo>
                    <a:pt x="9" y="29"/>
                    <a:pt x="9" y="29"/>
                    <a:pt x="9" y="29"/>
                  </a:cubicBezTo>
                  <a:cubicBezTo>
                    <a:pt x="11" y="29"/>
                    <a:pt x="12" y="30"/>
                    <a:pt x="12" y="32"/>
                  </a:cubicBezTo>
                  <a:cubicBezTo>
                    <a:pt x="12" y="35"/>
                    <a:pt x="12" y="35"/>
                    <a:pt x="12" y="35"/>
                  </a:cubicBezTo>
                  <a:cubicBezTo>
                    <a:pt x="18" y="30"/>
                    <a:pt x="18" y="30"/>
                    <a:pt x="18" y="30"/>
                  </a:cubicBezTo>
                  <a:cubicBezTo>
                    <a:pt x="19" y="29"/>
                    <a:pt x="20" y="29"/>
                    <a:pt x="20" y="29"/>
                  </a:cubicBezTo>
                  <a:cubicBezTo>
                    <a:pt x="48" y="29"/>
                    <a:pt x="48" y="29"/>
                    <a:pt x="48" y="29"/>
                  </a:cubicBezTo>
                  <a:cubicBezTo>
                    <a:pt x="48" y="7"/>
                    <a:pt x="48" y="7"/>
                    <a:pt x="48" y="7"/>
                  </a:cubicBezTo>
                  <a:cubicBezTo>
                    <a:pt x="7" y="7"/>
                    <a:pt x="7" y="7"/>
                    <a:pt x="7" y="7"/>
                  </a:cubicBezTo>
                  <a:lnTo>
                    <a:pt x="7" y="2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7" name="Google Shape;227;p9"/>
          <p:cNvSpPr/>
          <p:nvPr/>
        </p:nvSpPr>
        <p:spPr>
          <a:xfrm>
            <a:off x="4257123" y="3560747"/>
            <a:ext cx="747544" cy="702651"/>
          </a:xfrm>
          <a:custGeom>
            <a:avLst/>
            <a:gdLst/>
            <a:ahLst/>
            <a:cxnLst/>
            <a:rect l="l" t="t" r="r" b="b"/>
            <a:pathLst>
              <a:path w="153" h="153" extrusionOk="0">
                <a:moveTo>
                  <a:pt x="153" y="73"/>
                </a:moveTo>
                <a:cubicBezTo>
                  <a:pt x="134" y="73"/>
                  <a:pt x="134" y="73"/>
                  <a:pt x="134" y="73"/>
                </a:cubicBezTo>
                <a:cubicBezTo>
                  <a:pt x="133" y="44"/>
                  <a:pt x="109" y="20"/>
                  <a:pt x="80" y="19"/>
                </a:cubicBezTo>
                <a:cubicBezTo>
                  <a:pt x="80" y="0"/>
                  <a:pt x="80" y="0"/>
                  <a:pt x="80" y="0"/>
                </a:cubicBezTo>
                <a:cubicBezTo>
                  <a:pt x="73" y="0"/>
                  <a:pt x="73" y="0"/>
                  <a:pt x="73" y="0"/>
                </a:cubicBezTo>
                <a:cubicBezTo>
                  <a:pt x="73" y="19"/>
                  <a:pt x="73" y="19"/>
                  <a:pt x="73" y="19"/>
                </a:cubicBezTo>
                <a:cubicBezTo>
                  <a:pt x="44" y="20"/>
                  <a:pt x="20" y="44"/>
                  <a:pt x="19" y="73"/>
                </a:cubicBezTo>
                <a:cubicBezTo>
                  <a:pt x="0" y="73"/>
                  <a:pt x="0" y="73"/>
                  <a:pt x="0" y="73"/>
                </a:cubicBezTo>
                <a:cubicBezTo>
                  <a:pt x="0" y="80"/>
                  <a:pt x="0" y="80"/>
                  <a:pt x="0" y="80"/>
                </a:cubicBezTo>
                <a:cubicBezTo>
                  <a:pt x="19" y="80"/>
                  <a:pt x="19" y="80"/>
                  <a:pt x="19" y="80"/>
                </a:cubicBezTo>
                <a:cubicBezTo>
                  <a:pt x="20" y="109"/>
                  <a:pt x="44" y="133"/>
                  <a:pt x="73" y="134"/>
                </a:cubicBezTo>
                <a:cubicBezTo>
                  <a:pt x="73" y="153"/>
                  <a:pt x="73" y="153"/>
                  <a:pt x="73" y="153"/>
                </a:cubicBezTo>
                <a:cubicBezTo>
                  <a:pt x="80" y="153"/>
                  <a:pt x="80" y="153"/>
                  <a:pt x="80" y="153"/>
                </a:cubicBezTo>
                <a:cubicBezTo>
                  <a:pt x="80" y="134"/>
                  <a:pt x="80" y="134"/>
                  <a:pt x="80" y="134"/>
                </a:cubicBezTo>
                <a:cubicBezTo>
                  <a:pt x="109" y="133"/>
                  <a:pt x="133" y="109"/>
                  <a:pt x="134" y="80"/>
                </a:cubicBezTo>
                <a:cubicBezTo>
                  <a:pt x="153" y="80"/>
                  <a:pt x="153" y="80"/>
                  <a:pt x="153" y="80"/>
                </a:cubicBezTo>
                <a:lnTo>
                  <a:pt x="153" y="73"/>
                </a:lnTo>
                <a:close/>
                <a:moveTo>
                  <a:pt x="128" y="73"/>
                </a:moveTo>
                <a:cubicBezTo>
                  <a:pt x="113" y="73"/>
                  <a:pt x="113" y="73"/>
                  <a:pt x="113" y="73"/>
                </a:cubicBezTo>
                <a:cubicBezTo>
                  <a:pt x="111" y="56"/>
                  <a:pt x="97" y="42"/>
                  <a:pt x="80" y="40"/>
                </a:cubicBezTo>
                <a:cubicBezTo>
                  <a:pt x="80" y="25"/>
                  <a:pt x="80" y="25"/>
                  <a:pt x="80" y="25"/>
                </a:cubicBezTo>
                <a:cubicBezTo>
                  <a:pt x="106" y="27"/>
                  <a:pt x="126" y="48"/>
                  <a:pt x="128" y="73"/>
                </a:cubicBezTo>
                <a:close/>
                <a:moveTo>
                  <a:pt x="106" y="80"/>
                </a:moveTo>
                <a:cubicBezTo>
                  <a:pt x="105" y="94"/>
                  <a:pt x="94" y="105"/>
                  <a:pt x="80" y="106"/>
                </a:cubicBezTo>
                <a:cubicBezTo>
                  <a:pt x="80" y="96"/>
                  <a:pt x="80" y="96"/>
                  <a:pt x="80" y="96"/>
                </a:cubicBezTo>
                <a:cubicBezTo>
                  <a:pt x="73" y="96"/>
                  <a:pt x="73" y="96"/>
                  <a:pt x="73" y="96"/>
                </a:cubicBezTo>
                <a:cubicBezTo>
                  <a:pt x="73" y="106"/>
                  <a:pt x="73" y="106"/>
                  <a:pt x="73" y="106"/>
                </a:cubicBezTo>
                <a:cubicBezTo>
                  <a:pt x="59" y="105"/>
                  <a:pt x="48" y="94"/>
                  <a:pt x="47" y="80"/>
                </a:cubicBezTo>
                <a:cubicBezTo>
                  <a:pt x="57" y="80"/>
                  <a:pt x="57" y="80"/>
                  <a:pt x="57" y="80"/>
                </a:cubicBezTo>
                <a:cubicBezTo>
                  <a:pt x="57" y="73"/>
                  <a:pt x="57" y="73"/>
                  <a:pt x="57" y="73"/>
                </a:cubicBezTo>
                <a:cubicBezTo>
                  <a:pt x="47" y="73"/>
                  <a:pt x="47" y="73"/>
                  <a:pt x="47" y="73"/>
                </a:cubicBezTo>
                <a:cubicBezTo>
                  <a:pt x="48" y="59"/>
                  <a:pt x="60" y="48"/>
                  <a:pt x="73" y="47"/>
                </a:cubicBezTo>
                <a:cubicBezTo>
                  <a:pt x="73" y="57"/>
                  <a:pt x="73" y="57"/>
                  <a:pt x="73" y="57"/>
                </a:cubicBezTo>
                <a:cubicBezTo>
                  <a:pt x="80" y="57"/>
                  <a:pt x="80" y="57"/>
                  <a:pt x="80" y="57"/>
                </a:cubicBezTo>
                <a:cubicBezTo>
                  <a:pt x="80" y="47"/>
                  <a:pt x="80" y="47"/>
                  <a:pt x="80" y="47"/>
                </a:cubicBezTo>
                <a:cubicBezTo>
                  <a:pt x="94" y="48"/>
                  <a:pt x="105" y="59"/>
                  <a:pt x="106" y="73"/>
                </a:cubicBezTo>
                <a:cubicBezTo>
                  <a:pt x="96" y="73"/>
                  <a:pt x="96" y="73"/>
                  <a:pt x="96" y="73"/>
                </a:cubicBezTo>
                <a:cubicBezTo>
                  <a:pt x="96" y="80"/>
                  <a:pt x="96" y="80"/>
                  <a:pt x="96" y="80"/>
                </a:cubicBezTo>
                <a:cubicBezTo>
                  <a:pt x="106" y="80"/>
                  <a:pt x="106" y="80"/>
                  <a:pt x="106" y="80"/>
                </a:cubicBezTo>
                <a:close/>
                <a:moveTo>
                  <a:pt x="73" y="25"/>
                </a:moveTo>
                <a:cubicBezTo>
                  <a:pt x="73" y="40"/>
                  <a:pt x="73" y="40"/>
                  <a:pt x="73" y="40"/>
                </a:cubicBezTo>
                <a:cubicBezTo>
                  <a:pt x="56" y="42"/>
                  <a:pt x="42" y="56"/>
                  <a:pt x="40" y="73"/>
                </a:cubicBezTo>
                <a:cubicBezTo>
                  <a:pt x="25" y="73"/>
                  <a:pt x="25" y="73"/>
                  <a:pt x="25" y="73"/>
                </a:cubicBezTo>
                <a:cubicBezTo>
                  <a:pt x="27" y="48"/>
                  <a:pt x="48" y="27"/>
                  <a:pt x="73" y="25"/>
                </a:cubicBezTo>
                <a:close/>
                <a:moveTo>
                  <a:pt x="25" y="80"/>
                </a:moveTo>
                <a:cubicBezTo>
                  <a:pt x="40" y="80"/>
                  <a:pt x="40" y="80"/>
                  <a:pt x="40" y="80"/>
                </a:cubicBezTo>
                <a:cubicBezTo>
                  <a:pt x="42" y="97"/>
                  <a:pt x="56" y="111"/>
                  <a:pt x="73" y="113"/>
                </a:cubicBezTo>
                <a:cubicBezTo>
                  <a:pt x="73" y="128"/>
                  <a:pt x="73" y="128"/>
                  <a:pt x="73" y="128"/>
                </a:cubicBezTo>
                <a:cubicBezTo>
                  <a:pt x="48" y="126"/>
                  <a:pt x="27" y="106"/>
                  <a:pt x="25" y="80"/>
                </a:cubicBezTo>
                <a:close/>
                <a:moveTo>
                  <a:pt x="80" y="128"/>
                </a:moveTo>
                <a:cubicBezTo>
                  <a:pt x="80" y="113"/>
                  <a:pt x="80" y="113"/>
                  <a:pt x="80" y="113"/>
                </a:cubicBezTo>
                <a:cubicBezTo>
                  <a:pt x="97" y="111"/>
                  <a:pt x="111" y="97"/>
                  <a:pt x="113" y="80"/>
                </a:cubicBezTo>
                <a:cubicBezTo>
                  <a:pt x="128" y="80"/>
                  <a:pt x="128" y="80"/>
                  <a:pt x="128" y="80"/>
                </a:cubicBezTo>
                <a:cubicBezTo>
                  <a:pt x="126" y="106"/>
                  <a:pt x="106" y="126"/>
                  <a:pt x="80" y="1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8" name="Google Shape;228;p9"/>
          <p:cNvGrpSpPr/>
          <p:nvPr/>
        </p:nvGrpSpPr>
        <p:grpSpPr>
          <a:xfrm>
            <a:off x="5764009" y="5051815"/>
            <a:ext cx="659665" cy="698234"/>
            <a:chOff x="3443288" y="5954713"/>
            <a:chExt cx="523875" cy="528637"/>
          </a:xfrm>
        </p:grpSpPr>
        <p:sp>
          <p:nvSpPr>
            <p:cNvPr id="229" name="Google Shape;229;p9"/>
            <p:cNvSpPr/>
            <p:nvPr/>
          </p:nvSpPr>
          <p:spPr>
            <a:xfrm>
              <a:off x="3552825" y="6286500"/>
              <a:ext cx="307975" cy="196850"/>
            </a:xfrm>
            <a:custGeom>
              <a:avLst/>
              <a:gdLst/>
              <a:ahLst/>
              <a:cxnLst/>
              <a:rect l="l" t="t" r="r" b="b"/>
              <a:pathLst>
                <a:path w="90" h="57" extrusionOk="0">
                  <a:moveTo>
                    <a:pt x="57" y="0"/>
                  </a:moveTo>
                  <a:cubicBezTo>
                    <a:pt x="32" y="0"/>
                    <a:pt x="32" y="0"/>
                    <a:pt x="32" y="0"/>
                  </a:cubicBezTo>
                  <a:cubicBezTo>
                    <a:pt x="16" y="0"/>
                    <a:pt x="2" y="13"/>
                    <a:pt x="2" y="29"/>
                  </a:cubicBezTo>
                  <a:cubicBezTo>
                    <a:pt x="1" y="34"/>
                    <a:pt x="0" y="43"/>
                    <a:pt x="3" y="46"/>
                  </a:cubicBezTo>
                  <a:cubicBezTo>
                    <a:pt x="11" y="54"/>
                    <a:pt x="30" y="57"/>
                    <a:pt x="45" y="57"/>
                  </a:cubicBezTo>
                  <a:cubicBezTo>
                    <a:pt x="59" y="57"/>
                    <a:pt x="78" y="54"/>
                    <a:pt x="86" y="46"/>
                  </a:cubicBezTo>
                  <a:cubicBezTo>
                    <a:pt x="90" y="43"/>
                    <a:pt x="88" y="34"/>
                    <a:pt x="87" y="29"/>
                  </a:cubicBezTo>
                  <a:cubicBezTo>
                    <a:pt x="87" y="13"/>
                    <a:pt x="74" y="0"/>
                    <a:pt x="57" y="0"/>
                  </a:cubicBezTo>
                  <a:close/>
                  <a:moveTo>
                    <a:pt x="82" y="41"/>
                  </a:moveTo>
                  <a:cubicBezTo>
                    <a:pt x="76" y="47"/>
                    <a:pt x="62" y="51"/>
                    <a:pt x="45" y="51"/>
                  </a:cubicBezTo>
                  <a:cubicBezTo>
                    <a:pt x="28" y="51"/>
                    <a:pt x="13" y="47"/>
                    <a:pt x="8" y="41"/>
                  </a:cubicBezTo>
                  <a:cubicBezTo>
                    <a:pt x="7" y="40"/>
                    <a:pt x="7" y="35"/>
                    <a:pt x="8" y="30"/>
                  </a:cubicBezTo>
                  <a:cubicBezTo>
                    <a:pt x="8" y="30"/>
                    <a:pt x="8" y="30"/>
                    <a:pt x="8" y="30"/>
                  </a:cubicBezTo>
                  <a:cubicBezTo>
                    <a:pt x="8" y="16"/>
                    <a:pt x="19" y="6"/>
                    <a:pt x="32" y="6"/>
                  </a:cubicBezTo>
                  <a:cubicBezTo>
                    <a:pt x="32" y="6"/>
                    <a:pt x="32" y="6"/>
                    <a:pt x="32" y="6"/>
                  </a:cubicBezTo>
                  <a:cubicBezTo>
                    <a:pt x="57" y="6"/>
                    <a:pt x="57" y="6"/>
                    <a:pt x="57" y="6"/>
                  </a:cubicBezTo>
                  <a:cubicBezTo>
                    <a:pt x="70" y="6"/>
                    <a:pt x="81" y="16"/>
                    <a:pt x="81" y="29"/>
                  </a:cubicBezTo>
                  <a:cubicBezTo>
                    <a:pt x="81" y="30"/>
                    <a:pt x="81" y="30"/>
                    <a:pt x="81" y="30"/>
                  </a:cubicBezTo>
                  <a:cubicBezTo>
                    <a:pt x="82" y="34"/>
                    <a:pt x="83" y="40"/>
                    <a:pt x="82"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p:nvPr/>
          </p:nvSpPr>
          <p:spPr>
            <a:xfrm>
              <a:off x="3621088" y="6103938"/>
              <a:ext cx="168275" cy="168275"/>
            </a:xfrm>
            <a:custGeom>
              <a:avLst/>
              <a:gdLst/>
              <a:ahLst/>
              <a:cxnLst/>
              <a:rect l="l" t="t" r="r" b="b"/>
              <a:pathLst>
                <a:path w="49" h="49" extrusionOk="0">
                  <a:moveTo>
                    <a:pt x="25" y="49"/>
                  </a:moveTo>
                  <a:cubicBezTo>
                    <a:pt x="38" y="49"/>
                    <a:pt x="49" y="38"/>
                    <a:pt x="49" y="24"/>
                  </a:cubicBezTo>
                  <a:cubicBezTo>
                    <a:pt x="49" y="11"/>
                    <a:pt x="38" y="0"/>
                    <a:pt x="25" y="0"/>
                  </a:cubicBezTo>
                  <a:cubicBezTo>
                    <a:pt x="11" y="0"/>
                    <a:pt x="0" y="11"/>
                    <a:pt x="0" y="24"/>
                  </a:cubicBezTo>
                  <a:cubicBezTo>
                    <a:pt x="0" y="38"/>
                    <a:pt x="11" y="49"/>
                    <a:pt x="25" y="49"/>
                  </a:cubicBezTo>
                  <a:close/>
                  <a:moveTo>
                    <a:pt x="25" y="6"/>
                  </a:moveTo>
                  <a:cubicBezTo>
                    <a:pt x="35" y="6"/>
                    <a:pt x="43" y="15"/>
                    <a:pt x="43" y="24"/>
                  </a:cubicBezTo>
                  <a:cubicBezTo>
                    <a:pt x="43" y="34"/>
                    <a:pt x="35" y="42"/>
                    <a:pt x="25" y="42"/>
                  </a:cubicBezTo>
                  <a:cubicBezTo>
                    <a:pt x="14" y="42"/>
                    <a:pt x="6" y="34"/>
                    <a:pt x="6" y="24"/>
                  </a:cubicBezTo>
                  <a:cubicBezTo>
                    <a:pt x="6" y="15"/>
                    <a:pt x="14" y="6"/>
                    <a:pt x="25" y="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9"/>
            <p:cNvSpPr/>
            <p:nvPr/>
          </p:nvSpPr>
          <p:spPr>
            <a:xfrm>
              <a:off x="3656013" y="5954713"/>
              <a:ext cx="98425" cy="128588"/>
            </a:xfrm>
            <a:custGeom>
              <a:avLst/>
              <a:gdLst/>
              <a:ahLst/>
              <a:cxnLst/>
              <a:rect l="l" t="t" r="r" b="b"/>
              <a:pathLst>
                <a:path w="62" h="81" extrusionOk="0">
                  <a:moveTo>
                    <a:pt x="23" y="26"/>
                  </a:moveTo>
                  <a:lnTo>
                    <a:pt x="23" y="81"/>
                  </a:lnTo>
                  <a:lnTo>
                    <a:pt x="38" y="81"/>
                  </a:lnTo>
                  <a:lnTo>
                    <a:pt x="38" y="26"/>
                  </a:lnTo>
                  <a:lnTo>
                    <a:pt x="53" y="42"/>
                  </a:lnTo>
                  <a:lnTo>
                    <a:pt x="62" y="31"/>
                  </a:lnTo>
                  <a:lnTo>
                    <a:pt x="32" y="0"/>
                  </a:lnTo>
                  <a:lnTo>
                    <a:pt x="0" y="31"/>
                  </a:lnTo>
                  <a:lnTo>
                    <a:pt x="8" y="42"/>
                  </a:lnTo>
                  <a:lnTo>
                    <a:pt x="23" y="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9"/>
            <p:cNvSpPr/>
            <p:nvPr/>
          </p:nvSpPr>
          <p:spPr>
            <a:xfrm>
              <a:off x="3443288" y="6116638"/>
              <a:ext cx="127000" cy="96838"/>
            </a:xfrm>
            <a:custGeom>
              <a:avLst/>
              <a:gdLst/>
              <a:ahLst/>
              <a:cxnLst/>
              <a:rect l="l" t="t" r="r" b="b"/>
              <a:pathLst>
                <a:path w="80" h="61" extrusionOk="0">
                  <a:moveTo>
                    <a:pt x="80" y="37"/>
                  </a:moveTo>
                  <a:lnTo>
                    <a:pt x="80" y="24"/>
                  </a:lnTo>
                  <a:lnTo>
                    <a:pt x="26" y="24"/>
                  </a:lnTo>
                  <a:lnTo>
                    <a:pt x="41" y="9"/>
                  </a:lnTo>
                  <a:lnTo>
                    <a:pt x="30" y="0"/>
                  </a:lnTo>
                  <a:lnTo>
                    <a:pt x="0" y="31"/>
                  </a:lnTo>
                  <a:lnTo>
                    <a:pt x="30" y="61"/>
                  </a:lnTo>
                  <a:lnTo>
                    <a:pt x="41" y="53"/>
                  </a:lnTo>
                  <a:lnTo>
                    <a:pt x="26" y="37"/>
                  </a:lnTo>
                  <a:lnTo>
                    <a:pt x="80" y="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p:nvPr/>
          </p:nvSpPr>
          <p:spPr>
            <a:xfrm>
              <a:off x="3840163" y="6116638"/>
              <a:ext cx="127000" cy="96838"/>
            </a:xfrm>
            <a:custGeom>
              <a:avLst/>
              <a:gdLst/>
              <a:ahLst/>
              <a:cxnLst/>
              <a:rect l="l" t="t" r="r" b="b"/>
              <a:pathLst>
                <a:path w="80" h="61" extrusionOk="0">
                  <a:moveTo>
                    <a:pt x="49" y="0"/>
                  </a:moveTo>
                  <a:lnTo>
                    <a:pt x="39" y="9"/>
                  </a:lnTo>
                  <a:lnTo>
                    <a:pt x="54" y="24"/>
                  </a:lnTo>
                  <a:lnTo>
                    <a:pt x="0" y="24"/>
                  </a:lnTo>
                  <a:lnTo>
                    <a:pt x="0" y="37"/>
                  </a:lnTo>
                  <a:lnTo>
                    <a:pt x="54" y="37"/>
                  </a:lnTo>
                  <a:lnTo>
                    <a:pt x="39" y="53"/>
                  </a:lnTo>
                  <a:lnTo>
                    <a:pt x="49" y="61"/>
                  </a:lnTo>
                  <a:lnTo>
                    <a:pt x="80" y="31"/>
                  </a:lnTo>
                  <a:lnTo>
                    <a:pt x="4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4" name="Google Shape;234;p9"/>
          <p:cNvSpPr/>
          <p:nvPr/>
        </p:nvSpPr>
        <p:spPr>
          <a:xfrm>
            <a:off x="7231867" y="3508449"/>
            <a:ext cx="757949" cy="698234"/>
          </a:xfrm>
          <a:custGeom>
            <a:avLst/>
            <a:gdLst/>
            <a:ahLst/>
            <a:cxnLst/>
            <a:rect l="l" t="t" r="r" b="b"/>
            <a:pathLst>
              <a:path w="160" h="128" extrusionOk="0">
                <a:moveTo>
                  <a:pt x="160" y="121"/>
                </a:moveTo>
                <a:cubicBezTo>
                  <a:pt x="160" y="113"/>
                  <a:pt x="160" y="113"/>
                  <a:pt x="160" y="113"/>
                </a:cubicBezTo>
                <a:cubicBezTo>
                  <a:pt x="160" y="109"/>
                  <a:pt x="157" y="106"/>
                  <a:pt x="152" y="106"/>
                </a:cubicBezTo>
                <a:cubicBezTo>
                  <a:pt x="147" y="106"/>
                  <a:pt x="147" y="106"/>
                  <a:pt x="147" y="106"/>
                </a:cubicBezTo>
                <a:cubicBezTo>
                  <a:pt x="147" y="95"/>
                  <a:pt x="147" y="95"/>
                  <a:pt x="147" y="95"/>
                </a:cubicBezTo>
                <a:cubicBezTo>
                  <a:pt x="147" y="93"/>
                  <a:pt x="145" y="92"/>
                  <a:pt x="144" y="92"/>
                </a:cubicBezTo>
                <a:cubicBezTo>
                  <a:pt x="128" y="92"/>
                  <a:pt x="128" y="92"/>
                  <a:pt x="128" y="92"/>
                </a:cubicBezTo>
                <a:cubicBezTo>
                  <a:pt x="128" y="84"/>
                  <a:pt x="128" y="84"/>
                  <a:pt x="128" y="84"/>
                </a:cubicBezTo>
                <a:cubicBezTo>
                  <a:pt x="136" y="84"/>
                  <a:pt x="136" y="84"/>
                  <a:pt x="136" y="84"/>
                </a:cubicBezTo>
                <a:cubicBezTo>
                  <a:pt x="141" y="84"/>
                  <a:pt x="144" y="81"/>
                  <a:pt x="144" y="77"/>
                </a:cubicBezTo>
                <a:cubicBezTo>
                  <a:pt x="144" y="65"/>
                  <a:pt x="144" y="65"/>
                  <a:pt x="144" y="65"/>
                </a:cubicBezTo>
                <a:cubicBezTo>
                  <a:pt x="144" y="61"/>
                  <a:pt x="141" y="58"/>
                  <a:pt x="136" y="58"/>
                </a:cubicBezTo>
                <a:cubicBezTo>
                  <a:pt x="128" y="58"/>
                  <a:pt x="128" y="58"/>
                  <a:pt x="128" y="58"/>
                </a:cubicBezTo>
                <a:cubicBezTo>
                  <a:pt x="128" y="45"/>
                  <a:pt x="128" y="45"/>
                  <a:pt x="128" y="45"/>
                </a:cubicBezTo>
                <a:cubicBezTo>
                  <a:pt x="128" y="44"/>
                  <a:pt x="126" y="42"/>
                  <a:pt x="125" y="42"/>
                </a:cubicBezTo>
                <a:cubicBezTo>
                  <a:pt x="83" y="42"/>
                  <a:pt x="83" y="42"/>
                  <a:pt x="83" y="42"/>
                </a:cubicBezTo>
                <a:cubicBezTo>
                  <a:pt x="83" y="33"/>
                  <a:pt x="83" y="33"/>
                  <a:pt x="83" y="33"/>
                </a:cubicBezTo>
                <a:cubicBezTo>
                  <a:pt x="97" y="33"/>
                  <a:pt x="97" y="33"/>
                  <a:pt x="97" y="33"/>
                </a:cubicBezTo>
                <a:cubicBezTo>
                  <a:pt x="101" y="33"/>
                  <a:pt x="105" y="29"/>
                  <a:pt x="105" y="25"/>
                </a:cubicBezTo>
                <a:cubicBezTo>
                  <a:pt x="105" y="8"/>
                  <a:pt x="105" y="8"/>
                  <a:pt x="105" y="8"/>
                </a:cubicBezTo>
                <a:cubicBezTo>
                  <a:pt x="105" y="3"/>
                  <a:pt x="101" y="0"/>
                  <a:pt x="97" y="0"/>
                </a:cubicBezTo>
                <a:cubicBezTo>
                  <a:pt x="64" y="0"/>
                  <a:pt x="64" y="0"/>
                  <a:pt x="64" y="0"/>
                </a:cubicBezTo>
                <a:cubicBezTo>
                  <a:pt x="60" y="0"/>
                  <a:pt x="56" y="3"/>
                  <a:pt x="56" y="8"/>
                </a:cubicBezTo>
                <a:cubicBezTo>
                  <a:pt x="56" y="25"/>
                  <a:pt x="56" y="25"/>
                  <a:pt x="56" y="25"/>
                </a:cubicBezTo>
                <a:cubicBezTo>
                  <a:pt x="56" y="29"/>
                  <a:pt x="60" y="33"/>
                  <a:pt x="64" y="33"/>
                </a:cubicBezTo>
                <a:cubicBezTo>
                  <a:pt x="78" y="33"/>
                  <a:pt x="78" y="33"/>
                  <a:pt x="78" y="33"/>
                </a:cubicBezTo>
                <a:cubicBezTo>
                  <a:pt x="78" y="42"/>
                  <a:pt x="78" y="42"/>
                  <a:pt x="78" y="42"/>
                </a:cubicBezTo>
                <a:cubicBezTo>
                  <a:pt x="35" y="42"/>
                  <a:pt x="35" y="42"/>
                  <a:pt x="35" y="42"/>
                </a:cubicBezTo>
                <a:cubicBezTo>
                  <a:pt x="34" y="42"/>
                  <a:pt x="32" y="44"/>
                  <a:pt x="32" y="45"/>
                </a:cubicBezTo>
                <a:cubicBezTo>
                  <a:pt x="32" y="58"/>
                  <a:pt x="32" y="58"/>
                  <a:pt x="32" y="58"/>
                </a:cubicBezTo>
                <a:cubicBezTo>
                  <a:pt x="24" y="58"/>
                  <a:pt x="24" y="58"/>
                  <a:pt x="24" y="58"/>
                </a:cubicBezTo>
                <a:cubicBezTo>
                  <a:pt x="19" y="58"/>
                  <a:pt x="16" y="61"/>
                  <a:pt x="16" y="65"/>
                </a:cubicBezTo>
                <a:cubicBezTo>
                  <a:pt x="16" y="77"/>
                  <a:pt x="16" y="77"/>
                  <a:pt x="16" y="77"/>
                </a:cubicBezTo>
                <a:cubicBezTo>
                  <a:pt x="16" y="81"/>
                  <a:pt x="19" y="84"/>
                  <a:pt x="24" y="84"/>
                </a:cubicBezTo>
                <a:cubicBezTo>
                  <a:pt x="32" y="84"/>
                  <a:pt x="32" y="84"/>
                  <a:pt x="32" y="84"/>
                </a:cubicBezTo>
                <a:cubicBezTo>
                  <a:pt x="32" y="92"/>
                  <a:pt x="32" y="92"/>
                  <a:pt x="32" y="92"/>
                </a:cubicBezTo>
                <a:cubicBezTo>
                  <a:pt x="16" y="92"/>
                  <a:pt x="16" y="92"/>
                  <a:pt x="16" y="92"/>
                </a:cubicBezTo>
                <a:cubicBezTo>
                  <a:pt x="15" y="92"/>
                  <a:pt x="13" y="94"/>
                  <a:pt x="13" y="95"/>
                </a:cubicBezTo>
                <a:cubicBezTo>
                  <a:pt x="13" y="106"/>
                  <a:pt x="13" y="106"/>
                  <a:pt x="13" y="106"/>
                </a:cubicBezTo>
                <a:cubicBezTo>
                  <a:pt x="8" y="106"/>
                  <a:pt x="8" y="106"/>
                  <a:pt x="8" y="106"/>
                </a:cubicBezTo>
                <a:cubicBezTo>
                  <a:pt x="3" y="106"/>
                  <a:pt x="0" y="109"/>
                  <a:pt x="0" y="113"/>
                </a:cubicBezTo>
                <a:cubicBezTo>
                  <a:pt x="0" y="121"/>
                  <a:pt x="0" y="121"/>
                  <a:pt x="0" y="121"/>
                </a:cubicBezTo>
                <a:cubicBezTo>
                  <a:pt x="0" y="125"/>
                  <a:pt x="3" y="128"/>
                  <a:pt x="8" y="128"/>
                </a:cubicBezTo>
                <a:cubicBezTo>
                  <a:pt x="25" y="128"/>
                  <a:pt x="25" y="128"/>
                  <a:pt x="25" y="128"/>
                </a:cubicBezTo>
                <a:cubicBezTo>
                  <a:pt x="29" y="128"/>
                  <a:pt x="32" y="125"/>
                  <a:pt x="32" y="121"/>
                </a:cubicBezTo>
                <a:cubicBezTo>
                  <a:pt x="32" y="113"/>
                  <a:pt x="32" y="113"/>
                  <a:pt x="32" y="113"/>
                </a:cubicBezTo>
                <a:cubicBezTo>
                  <a:pt x="32" y="109"/>
                  <a:pt x="29" y="106"/>
                  <a:pt x="25" y="106"/>
                </a:cubicBezTo>
                <a:cubicBezTo>
                  <a:pt x="19" y="106"/>
                  <a:pt x="19" y="106"/>
                  <a:pt x="19" y="106"/>
                </a:cubicBezTo>
                <a:cubicBezTo>
                  <a:pt x="19" y="98"/>
                  <a:pt x="19" y="98"/>
                  <a:pt x="19" y="98"/>
                </a:cubicBezTo>
                <a:cubicBezTo>
                  <a:pt x="51" y="98"/>
                  <a:pt x="51" y="98"/>
                  <a:pt x="51" y="98"/>
                </a:cubicBezTo>
                <a:cubicBezTo>
                  <a:pt x="51" y="106"/>
                  <a:pt x="51" y="106"/>
                  <a:pt x="51" y="106"/>
                </a:cubicBezTo>
                <a:cubicBezTo>
                  <a:pt x="46" y="106"/>
                  <a:pt x="46" y="106"/>
                  <a:pt x="46" y="106"/>
                </a:cubicBezTo>
                <a:cubicBezTo>
                  <a:pt x="42" y="106"/>
                  <a:pt x="38" y="109"/>
                  <a:pt x="38" y="113"/>
                </a:cubicBezTo>
                <a:cubicBezTo>
                  <a:pt x="38" y="121"/>
                  <a:pt x="38" y="121"/>
                  <a:pt x="38" y="121"/>
                </a:cubicBezTo>
                <a:cubicBezTo>
                  <a:pt x="38" y="125"/>
                  <a:pt x="42" y="128"/>
                  <a:pt x="46" y="128"/>
                </a:cubicBezTo>
                <a:cubicBezTo>
                  <a:pt x="63" y="128"/>
                  <a:pt x="63" y="128"/>
                  <a:pt x="63" y="128"/>
                </a:cubicBezTo>
                <a:cubicBezTo>
                  <a:pt x="67" y="128"/>
                  <a:pt x="71" y="125"/>
                  <a:pt x="71" y="121"/>
                </a:cubicBezTo>
                <a:cubicBezTo>
                  <a:pt x="71" y="113"/>
                  <a:pt x="71" y="113"/>
                  <a:pt x="71" y="113"/>
                </a:cubicBezTo>
                <a:cubicBezTo>
                  <a:pt x="71" y="109"/>
                  <a:pt x="67" y="106"/>
                  <a:pt x="63" y="106"/>
                </a:cubicBezTo>
                <a:cubicBezTo>
                  <a:pt x="57" y="106"/>
                  <a:pt x="57" y="106"/>
                  <a:pt x="57" y="106"/>
                </a:cubicBezTo>
                <a:cubicBezTo>
                  <a:pt x="57" y="95"/>
                  <a:pt x="57" y="95"/>
                  <a:pt x="57" y="95"/>
                </a:cubicBezTo>
                <a:cubicBezTo>
                  <a:pt x="57" y="93"/>
                  <a:pt x="56" y="92"/>
                  <a:pt x="54" y="92"/>
                </a:cubicBezTo>
                <a:cubicBezTo>
                  <a:pt x="38" y="92"/>
                  <a:pt x="38" y="92"/>
                  <a:pt x="38" y="92"/>
                </a:cubicBezTo>
                <a:cubicBezTo>
                  <a:pt x="38" y="84"/>
                  <a:pt x="38" y="84"/>
                  <a:pt x="38" y="84"/>
                </a:cubicBezTo>
                <a:cubicBezTo>
                  <a:pt x="47" y="84"/>
                  <a:pt x="47" y="84"/>
                  <a:pt x="47" y="84"/>
                </a:cubicBezTo>
                <a:cubicBezTo>
                  <a:pt x="51" y="84"/>
                  <a:pt x="54" y="81"/>
                  <a:pt x="54" y="77"/>
                </a:cubicBezTo>
                <a:cubicBezTo>
                  <a:pt x="54" y="65"/>
                  <a:pt x="54" y="65"/>
                  <a:pt x="54" y="65"/>
                </a:cubicBezTo>
                <a:cubicBezTo>
                  <a:pt x="54" y="61"/>
                  <a:pt x="51" y="58"/>
                  <a:pt x="47" y="58"/>
                </a:cubicBezTo>
                <a:cubicBezTo>
                  <a:pt x="38" y="58"/>
                  <a:pt x="38" y="58"/>
                  <a:pt x="38" y="58"/>
                </a:cubicBezTo>
                <a:cubicBezTo>
                  <a:pt x="38" y="48"/>
                  <a:pt x="38" y="48"/>
                  <a:pt x="38" y="48"/>
                </a:cubicBezTo>
                <a:cubicBezTo>
                  <a:pt x="78" y="48"/>
                  <a:pt x="78" y="48"/>
                  <a:pt x="78" y="48"/>
                </a:cubicBezTo>
                <a:cubicBezTo>
                  <a:pt x="78" y="58"/>
                  <a:pt x="78" y="58"/>
                  <a:pt x="78" y="58"/>
                </a:cubicBezTo>
                <a:cubicBezTo>
                  <a:pt x="68" y="58"/>
                  <a:pt x="68" y="58"/>
                  <a:pt x="68" y="58"/>
                </a:cubicBezTo>
                <a:cubicBezTo>
                  <a:pt x="64" y="58"/>
                  <a:pt x="61" y="61"/>
                  <a:pt x="61" y="65"/>
                </a:cubicBezTo>
                <a:cubicBezTo>
                  <a:pt x="61" y="77"/>
                  <a:pt x="61" y="77"/>
                  <a:pt x="61" y="77"/>
                </a:cubicBezTo>
                <a:cubicBezTo>
                  <a:pt x="61" y="81"/>
                  <a:pt x="64" y="84"/>
                  <a:pt x="68" y="84"/>
                </a:cubicBezTo>
                <a:cubicBezTo>
                  <a:pt x="92" y="84"/>
                  <a:pt x="92" y="84"/>
                  <a:pt x="92" y="84"/>
                </a:cubicBezTo>
                <a:cubicBezTo>
                  <a:pt x="96" y="84"/>
                  <a:pt x="99" y="81"/>
                  <a:pt x="99" y="77"/>
                </a:cubicBezTo>
                <a:cubicBezTo>
                  <a:pt x="99" y="65"/>
                  <a:pt x="99" y="65"/>
                  <a:pt x="99" y="65"/>
                </a:cubicBezTo>
                <a:cubicBezTo>
                  <a:pt x="99" y="61"/>
                  <a:pt x="96" y="58"/>
                  <a:pt x="92" y="58"/>
                </a:cubicBezTo>
                <a:cubicBezTo>
                  <a:pt x="83" y="58"/>
                  <a:pt x="83" y="58"/>
                  <a:pt x="83" y="58"/>
                </a:cubicBezTo>
                <a:cubicBezTo>
                  <a:pt x="83" y="48"/>
                  <a:pt x="83" y="48"/>
                  <a:pt x="83" y="48"/>
                </a:cubicBezTo>
                <a:cubicBezTo>
                  <a:pt x="122" y="48"/>
                  <a:pt x="122" y="48"/>
                  <a:pt x="122" y="48"/>
                </a:cubicBezTo>
                <a:cubicBezTo>
                  <a:pt x="122" y="58"/>
                  <a:pt x="122" y="58"/>
                  <a:pt x="122" y="58"/>
                </a:cubicBezTo>
                <a:cubicBezTo>
                  <a:pt x="113" y="58"/>
                  <a:pt x="113" y="58"/>
                  <a:pt x="113" y="58"/>
                </a:cubicBezTo>
                <a:cubicBezTo>
                  <a:pt x="109" y="58"/>
                  <a:pt x="106" y="61"/>
                  <a:pt x="106" y="65"/>
                </a:cubicBezTo>
                <a:cubicBezTo>
                  <a:pt x="106" y="77"/>
                  <a:pt x="106" y="77"/>
                  <a:pt x="106" y="77"/>
                </a:cubicBezTo>
                <a:cubicBezTo>
                  <a:pt x="106" y="81"/>
                  <a:pt x="109" y="84"/>
                  <a:pt x="113" y="84"/>
                </a:cubicBezTo>
                <a:cubicBezTo>
                  <a:pt x="122" y="84"/>
                  <a:pt x="122" y="84"/>
                  <a:pt x="122" y="84"/>
                </a:cubicBezTo>
                <a:cubicBezTo>
                  <a:pt x="122" y="92"/>
                  <a:pt x="122" y="92"/>
                  <a:pt x="122" y="92"/>
                </a:cubicBezTo>
                <a:cubicBezTo>
                  <a:pt x="106" y="92"/>
                  <a:pt x="106" y="92"/>
                  <a:pt x="106" y="92"/>
                </a:cubicBezTo>
                <a:cubicBezTo>
                  <a:pt x="104" y="92"/>
                  <a:pt x="103" y="93"/>
                  <a:pt x="103" y="95"/>
                </a:cubicBezTo>
                <a:cubicBezTo>
                  <a:pt x="103" y="106"/>
                  <a:pt x="103" y="106"/>
                  <a:pt x="103" y="106"/>
                </a:cubicBezTo>
                <a:cubicBezTo>
                  <a:pt x="97" y="106"/>
                  <a:pt x="97" y="106"/>
                  <a:pt x="97" y="106"/>
                </a:cubicBezTo>
                <a:cubicBezTo>
                  <a:pt x="93" y="106"/>
                  <a:pt x="90" y="109"/>
                  <a:pt x="90" y="113"/>
                </a:cubicBezTo>
                <a:cubicBezTo>
                  <a:pt x="90" y="121"/>
                  <a:pt x="90" y="121"/>
                  <a:pt x="90" y="121"/>
                </a:cubicBezTo>
                <a:cubicBezTo>
                  <a:pt x="90" y="125"/>
                  <a:pt x="93" y="128"/>
                  <a:pt x="97" y="128"/>
                </a:cubicBezTo>
                <a:cubicBezTo>
                  <a:pt x="114" y="128"/>
                  <a:pt x="114" y="128"/>
                  <a:pt x="114" y="128"/>
                </a:cubicBezTo>
                <a:cubicBezTo>
                  <a:pt x="118" y="128"/>
                  <a:pt x="122" y="125"/>
                  <a:pt x="122" y="121"/>
                </a:cubicBezTo>
                <a:cubicBezTo>
                  <a:pt x="122" y="113"/>
                  <a:pt x="122" y="113"/>
                  <a:pt x="122" y="113"/>
                </a:cubicBezTo>
                <a:cubicBezTo>
                  <a:pt x="122" y="109"/>
                  <a:pt x="118" y="106"/>
                  <a:pt x="114" y="106"/>
                </a:cubicBezTo>
                <a:cubicBezTo>
                  <a:pt x="109" y="106"/>
                  <a:pt x="109" y="106"/>
                  <a:pt x="109" y="106"/>
                </a:cubicBezTo>
                <a:cubicBezTo>
                  <a:pt x="109" y="98"/>
                  <a:pt x="109" y="98"/>
                  <a:pt x="109" y="98"/>
                </a:cubicBezTo>
                <a:cubicBezTo>
                  <a:pt x="141" y="98"/>
                  <a:pt x="141" y="98"/>
                  <a:pt x="141" y="98"/>
                </a:cubicBezTo>
                <a:cubicBezTo>
                  <a:pt x="141" y="106"/>
                  <a:pt x="141" y="106"/>
                  <a:pt x="141" y="106"/>
                </a:cubicBezTo>
                <a:cubicBezTo>
                  <a:pt x="135" y="106"/>
                  <a:pt x="135" y="106"/>
                  <a:pt x="135" y="106"/>
                </a:cubicBezTo>
                <a:cubicBezTo>
                  <a:pt x="131" y="106"/>
                  <a:pt x="128" y="109"/>
                  <a:pt x="128" y="113"/>
                </a:cubicBezTo>
                <a:cubicBezTo>
                  <a:pt x="128" y="121"/>
                  <a:pt x="128" y="121"/>
                  <a:pt x="128" y="121"/>
                </a:cubicBezTo>
                <a:cubicBezTo>
                  <a:pt x="128" y="125"/>
                  <a:pt x="131" y="128"/>
                  <a:pt x="135" y="128"/>
                </a:cubicBezTo>
                <a:cubicBezTo>
                  <a:pt x="152" y="128"/>
                  <a:pt x="152" y="128"/>
                  <a:pt x="152" y="128"/>
                </a:cubicBezTo>
                <a:cubicBezTo>
                  <a:pt x="157" y="128"/>
                  <a:pt x="160" y="125"/>
                  <a:pt x="160" y="121"/>
                </a:cubicBezTo>
                <a:close/>
                <a:moveTo>
                  <a:pt x="62" y="25"/>
                </a:moveTo>
                <a:cubicBezTo>
                  <a:pt x="62" y="8"/>
                  <a:pt x="62" y="8"/>
                  <a:pt x="62" y="8"/>
                </a:cubicBezTo>
                <a:cubicBezTo>
                  <a:pt x="62" y="7"/>
                  <a:pt x="63" y="6"/>
                  <a:pt x="64" y="6"/>
                </a:cubicBezTo>
                <a:cubicBezTo>
                  <a:pt x="97" y="6"/>
                  <a:pt x="97" y="6"/>
                  <a:pt x="97" y="6"/>
                </a:cubicBezTo>
                <a:cubicBezTo>
                  <a:pt x="98" y="6"/>
                  <a:pt x="99" y="7"/>
                  <a:pt x="99" y="8"/>
                </a:cubicBezTo>
                <a:cubicBezTo>
                  <a:pt x="99" y="25"/>
                  <a:pt x="99" y="25"/>
                  <a:pt x="99" y="25"/>
                </a:cubicBezTo>
                <a:cubicBezTo>
                  <a:pt x="99" y="26"/>
                  <a:pt x="98" y="27"/>
                  <a:pt x="97" y="27"/>
                </a:cubicBezTo>
                <a:cubicBezTo>
                  <a:pt x="64" y="27"/>
                  <a:pt x="64" y="27"/>
                  <a:pt x="64" y="27"/>
                </a:cubicBezTo>
                <a:cubicBezTo>
                  <a:pt x="63" y="27"/>
                  <a:pt x="62" y="26"/>
                  <a:pt x="62" y="25"/>
                </a:cubicBezTo>
                <a:close/>
                <a:moveTo>
                  <a:pt x="26" y="113"/>
                </a:moveTo>
                <a:cubicBezTo>
                  <a:pt x="26" y="121"/>
                  <a:pt x="26" y="121"/>
                  <a:pt x="26" y="121"/>
                </a:cubicBezTo>
                <a:cubicBezTo>
                  <a:pt x="26" y="122"/>
                  <a:pt x="26" y="122"/>
                  <a:pt x="25" y="122"/>
                </a:cubicBezTo>
                <a:cubicBezTo>
                  <a:pt x="8" y="122"/>
                  <a:pt x="8" y="122"/>
                  <a:pt x="8" y="122"/>
                </a:cubicBezTo>
                <a:cubicBezTo>
                  <a:pt x="7" y="122"/>
                  <a:pt x="6" y="122"/>
                  <a:pt x="6" y="121"/>
                </a:cubicBezTo>
                <a:cubicBezTo>
                  <a:pt x="6" y="113"/>
                  <a:pt x="6" y="113"/>
                  <a:pt x="6" y="113"/>
                </a:cubicBezTo>
                <a:cubicBezTo>
                  <a:pt x="6" y="112"/>
                  <a:pt x="7" y="112"/>
                  <a:pt x="8" y="112"/>
                </a:cubicBezTo>
                <a:cubicBezTo>
                  <a:pt x="25" y="112"/>
                  <a:pt x="25" y="112"/>
                  <a:pt x="25" y="112"/>
                </a:cubicBezTo>
                <a:cubicBezTo>
                  <a:pt x="26" y="111"/>
                  <a:pt x="26" y="112"/>
                  <a:pt x="26" y="113"/>
                </a:cubicBezTo>
                <a:close/>
                <a:moveTo>
                  <a:pt x="65" y="113"/>
                </a:moveTo>
                <a:cubicBezTo>
                  <a:pt x="65" y="121"/>
                  <a:pt x="65" y="121"/>
                  <a:pt x="65" y="121"/>
                </a:cubicBezTo>
                <a:cubicBezTo>
                  <a:pt x="65" y="122"/>
                  <a:pt x="64" y="122"/>
                  <a:pt x="63" y="122"/>
                </a:cubicBezTo>
                <a:cubicBezTo>
                  <a:pt x="46" y="122"/>
                  <a:pt x="46" y="122"/>
                  <a:pt x="46" y="122"/>
                </a:cubicBezTo>
                <a:cubicBezTo>
                  <a:pt x="45" y="122"/>
                  <a:pt x="44" y="122"/>
                  <a:pt x="44" y="121"/>
                </a:cubicBezTo>
                <a:cubicBezTo>
                  <a:pt x="44" y="113"/>
                  <a:pt x="44" y="113"/>
                  <a:pt x="44" y="113"/>
                </a:cubicBezTo>
                <a:cubicBezTo>
                  <a:pt x="44" y="112"/>
                  <a:pt x="45" y="112"/>
                  <a:pt x="46" y="112"/>
                </a:cubicBezTo>
                <a:cubicBezTo>
                  <a:pt x="63" y="112"/>
                  <a:pt x="63" y="112"/>
                  <a:pt x="63" y="112"/>
                </a:cubicBezTo>
                <a:cubicBezTo>
                  <a:pt x="64" y="111"/>
                  <a:pt x="65" y="112"/>
                  <a:pt x="65" y="113"/>
                </a:cubicBezTo>
                <a:close/>
                <a:moveTo>
                  <a:pt x="49" y="65"/>
                </a:moveTo>
                <a:cubicBezTo>
                  <a:pt x="49" y="77"/>
                  <a:pt x="49" y="77"/>
                  <a:pt x="49" y="77"/>
                </a:cubicBezTo>
                <a:cubicBezTo>
                  <a:pt x="49" y="77"/>
                  <a:pt x="48" y="78"/>
                  <a:pt x="47" y="78"/>
                </a:cubicBezTo>
                <a:cubicBezTo>
                  <a:pt x="24" y="78"/>
                  <a:pt x="24" y="78"/>
                  <a:pt x="24" y="78"/>
                </a:cubicBezTo>
                <a:cubicBezTo>
                  <a:pt x="23" y="78"/>
                  <a:pt x="22" y="77"/>
                  <a:pt x="22" y="77"/>
                </a:cubicBezTo>
                <a:cubicBezTo>
                  <a:pt x="22" y="65"/>
                  <a:pt x="22" y="65"/>
                  <a:pt x="22" y="65"/>
                </a:cubicBezTo>
                <a:cubicBezTo>
                  <a:pt x="22" y="64"/>
                  <a:pt x="23" y="64"/>
                  <a:pt x="24" y="64"/>
                </a:cubicBezTo>
                <a:cubicBezTo>
                  <a:pt x="47" y="64"/>
                  <a:pt x="47" y="64"/>
                  <a:pt x="47" y="64"/>
                </a:cubicBezTo>
                <a:cubicBezTo>
                  <a:pt x="48" y="64"/>
                  <a:pt x="49" y="64"/>
                  <a:pt x="49" y="65"/>
                </a:cubicBezTo>
                <a:close/>
                <a:moveTo>
                  <a:pt x="93" y="65"/>
                </a:moveTo>
                <a:cubicBezTo>
                  <a:pt x="93" y="77"/>
                  <a:pt x="93" y="77"/>
                  <a:pt x="93" y="77"/>
                </a:cubicBezTo>
                <a:cubicBezTo>
                  <a:pt x="93" y="77"/>
                  <a:pt x="93" y="78"/>
                  <a:pt x="92" y="78"/>
                </a:cubicBezTo>
                <a:cubicBezTo>
                  <a:pt x="68" y="78"/>
                  <a:pt x="68" y="78"/>
                  <a:pt x="68" y="78"/>
                </a:cubicBezTo>
                <a:cubicBezTo>
                  <a:pt x="68" y="78"/>
                  <a:pt x="67" y="77"/>
                  <a:pt x="67" y="77"/>
                </a:cubicBezTo>
                <a:cubicBezTo>
                  <a:pt x="67" y="65"/>
                  <a:pt x="67" y="65"/>
                  <a:pt x="67" y="65"/>
                </a:cubicBezTo>
                <a:cubicBezTo>
                  <a:pt x="67" y="64"/>
                  <a:pt x="68" y="64"/>
                  <a:pt x="68" y="64"/>
                </a:cubicBezTo>
                <a:cubicBezTo>
                  <a:pt x="92" y="64"/>
                  <a:pt x="92" y="64"/>
                  <a:pt x="92" y="64"/>
                </a:cubicBezTo>
                <a:cubicBezTo>
                  <a:pt x="93" y="64"/>
                  <a:pt x="93" y="64"/>
                  <a:pt x="93" y="65"/>
                </a:cubicBezTo>
                <a:close/>
                <a:moveTo>
                  <a:pt x="112" y="77"/>
                </a:moveTo>
                <a:cubicBezTo>
                  <a:pt x="112" y="65"/>
                  <a:pt x="112" y="65"/>
                  <a:pt x="112" y="65"/>
                </a:cubicBezTo>
                <a:cubicBezTo>
                  <a:pt x="112" y="64"/>
                  <a:pt x="112" y="64"/>
                  <a:pt x="113" y="64"/>
                </a:cubicBezTo>
                <a:cubicBezTo>
                  <a:pt x="136" y="64"/>
                  <a:pt x="136" y="64"/>
                  <a:pt x="136" y="64"/>
                </a:cubicBezTo>
                <a:cubicBezTo>
                  <a:pt x="137" y="64"/>
                  <a:pt x="138" y="64"/>
                  <a:pt x="138" y="65"/>
                </a:cubicBezTo>
                <a:cubicBezTo>
                  <a:pt x="138" y="77"/>
                  <a:pt x="138" y="77"/>
                  <a:pt x="138" y="77"/>
                </a:cubicBezTo>
                <a:cubicBezTo>
                  <a:pt x="138" y="77"/>
                  <a:pt x="137" y="78"/>
                  <a:pt x="136" y="78"/>
                </a:cubicBezTo>
                <a:cubicBezTo>
                  <a:pt x="113" y="78"/>
                  <a:pt x="113" y="78"/>
                  <a:pt x="113" y="78"/>
                </a:cubicBezTo>
                <a:cubicBezTo>
                  <a:pt x="112" y="78"/>
                  <a:pt x="112" y="78"/>
                  <a:pt x="112" y="77"/>
                </a:cubicBezTo>
                <a:close/>
                <a:moveTo>
                  <a:pt x="116" y="113"/>
                </a:moveTo>
                <a:cubicBezTo>
                  <a:pt x="116" y="121"/>
                  <a:pt x="116" y="121"/>
                  <a:pt x="116" y="121"/>
                </a:cubicBezTo>
                <a:cubicBezTo>
                  <a:pt x="116" y="122"/>
                  <a:pt x="115" y="122"/>
                  <a:pt x="114" y="122"/>
                </a:cubicBezTo>
                <a:cubicBezTo>
                  <a:pt x="97" y="122"/>
                  <a:pt x="97" y="122"/>
                  <a:pt x="97" y="122"/>
                </a:cubicBezTo>
                <a:cubicBezTo>
                  <a:pt x="96" y="122"/>
                  <a:pt x="96" y="122"/>
                  <a:pt x="96" y="121"/>
                </a:cubicBezTo>
                <a:cubicBezTo>
                  <a:pt x="96" y="113"/>
                  <a:pt x="96" y="113"/>
                  <a:pt x="96" y="113"/>
                </a:cubicBezTo>
                <a:cubicBezTo>
                  <a:pt x="96" y="112"/>
                  <a:pt x="96" y="112"/>
                  <a:pt x="97" y="112"/>
                </a:cubicBezTo>
                <a:cubicBezTo>
                  <a:pt x="114" y="112"/>
                  <a:pt x="114" y="112"/>
                  <a:pt x="114" y="112"/>
                </a:cubicBezTo>
                <a:cubicBezTo>
                  <a:pt x="115" y="111"/>
                  <a:pt x="116" y="112"/>
                  <a:pt x="116" y="113"/>
                </a:cubicBezTo>
                <a:close/>
                <a:moveTo>
                  <a:pt x="154" y="121"/>
                </a:moveTo>
                <a:cubicBezTo>
                  <a:pt x="154" y="122"/>
                  <a:pt x="153" y="122"/>
                  <a:pt x="152" y="122"/>
                </a:cubicBezTo>
                <a:cubicBezTo>
                  <a:pt x="135" y="122"/>
                  <a:pt x="135" y="122"/>
                  <a:pt x="135" y="122"/>
                </a:cubicBezTo>
                <a:cubicBezTo>
                  <a:pt x="134" y="122"/>
                  <a:pt x="134" y="122"/>
                  <a:pt x="134" y="121"/>
                </a:cubicBezTo>
                <a:cubicBezTo>
                  <a:pt x="134" y="113"/>
                  <a:pt x="134" y="113"/>
                  <a:pt x="134" y="113"/>
                </a:cubicBezTo>
                <a:cubicBezTo>
                  <a:pt x="134" y="112"/>
                  <a:pt x="134" y="112"/>
                  <a:pt x="135" y="112"/>
                </a:cubicBezTo>
                <a:cubicBezTo>
                  <a:pt x="152" y="112"/>
                  <a:pt x="152" y="112"/>
                  <a:pt x="152" y="112"/>
                </a:cubicBezTo>
                <a:cubicBezTo>
                  <a:pt x="153" y="112"/>
                  <a:pt x="154" y="112"/>
                  <a:pt x="154" y="113"/>
                </a:cubicBezTo>
                <a:lnTo>
                  <a:pt x="154" y="12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9"/>
          <p:cNvSpPr txBox="1"/>
          <p:nvPr/>
        </p:nvSpPr>
        <p:spPr>
          <a:xfrm>
            <a:off x="2331151" y="5653861"/>
            <a:ext cx="2425486" cy="726324"/>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en-US" sz="2000" dirty="0" err="1">
                <a:solidFill>
                  <a:srgbClr val="FFFFFF"/>
                </a:solidFill>
                <a:latin typeface="Lato"/>
                <a:ea typeface="Lato"/>
                <a:cs typeface="Lato"/>
                <a:sym typeface="Lato"/>
              </a:rPr>
              <a:t>Flessibilità</a:t>
            </a:r>
            <a:r>
              <a:rPr lang="en-US" sz="2000" dirty="0">
                <a:solidFill>
                  <a:srgbClr val="FFFFFF"/>
                </a:solidFill>
                <a:latin typeface="Lato"/>
                <a:ea typeface="Lato"/>
                <a:cs typeface="Lato"/>
                <a:sym typeface="Lato"/>
              </a:rPr>
              <a:t> </a:t>
            </a:r>
            <a:r>
              <a:rPr lang="en-US" sz="2000" dirty="0" err="1">
                <a:solidFill>
                  <a:srgbClr val="FFFFFF"/>
                </a:solidFill>
                <a:latin typeface="Lato"/>
                <a:ea typeface="Lato"/>
                <a:cs typeface="Lato"/>
                <a:sym typeface="Lato"/>
              </a:rPr>
              <a:t>nella</a:t>
            </a:r>
            <a:r>
              <a:rPr lang="en-US" sz="2000" dirty="0">
                <a:solidFill>
                  <a:srgbClr val="FFFFFF"/>
                </a:solidFill>
                <a:latin typeface="Lato"/>
                <a:ea typeface="Lato"/>
                <a:cs typeface="Lato"/>
                <a:sym typeface="Lato"/>
              </a:rPr>
              <a:t> </a:t>
            </a:r>
            <a:r>
              <a:rPr lang="en-US" sz="2000" dirty="0" err="1">
                <a:solidFill>
                  <a:srgbClr val="FFFFFF"/>
                </a:solidFill>
                <a:latin typeface="Lato"/>
                <a:ea typeface="Lato"/>
                <a:cs typeface="Lato"/>
                <a:sym typeface="Lato"/>
              </a:rPr>
              <a:t>pratica</a:t>
            </a:r>
            <a:r>
              <a:rPr lang="en-US" sz="2000" dirty="0">
                <a:solidFill>
                  <a:srgbClr val="FFFFFF"/>
                </a:solidFill>
                <a:latin typeface="Lato"/>
                <a:ea typeface="Lato"/>
                <a:cs typeface="Lato"/>
                <a:sym typeface="Lato"/>
              </a:rPr>
              <a:t> </a:t>
            </a:r>
            <a:endParaRPr dirty="0"/>
          </a:p>
        </p:txBody>
      </p:sp>
      <p:sp>
        <p:nvSpPr>
          <p:cNvPr id="236" name="Google Shape;236;p9"/>
          <p:cNvSpPr txBox="1"/>
          <p:nvPr/>
        </p:nvSpPr>
        <p:spPr>
          <a:xfrm>
            <a:off x="8862174" y="4060745"/>
            <a:ext cx="3042867" cy="726324"/>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2000" dirty="0" err="1">
                <a:solidFill>
                  <a:srgbClr val="FFFFFF"/>
                </a:solidFill>
                <a:latin typeface="Lato"/>
                <a:ea typeface="Lato"/>
                <a:cs typeface="Lato"/>
                <a:sym typeface="Lato"/>
              </a:rPr>
              <a:t>Formare</a:t>
            </a:r>
            <a:r>
              <a:rPr lang="en-US" sz="2000" dirty="0">
                <a:solidFill>
                  <a:srgbClr val="FFFFFF"/>
                </a:solidFill>
                <a:latin typeface="Lato"/>
                <a:ea typeface="Lato"/>
                <a:cs typeface="Lato"/>
                <a:sym typeface="Lato"/>
              </a:rPr>
              <a:t> </a:t>
            </a:r>
            <a:r>
              <a:rPr lang="en-US" sz="2000" dirty="0" err="1">
                <a:solidFill>
                  <a:srgbClr val="FFFFFF"/>
                </a:solidFill>
                <a:latin typeface="Lato"/>
                <a:ea typeface="Lato"/>
                <a:cs typeface="Lato"/>
                <a:sym typeface="Lato"/>
              </a:rPr>
              <a:t>i</a:t>
            </a:r>
            <a:r>
              <a:rPr lang="en-US" sz="2000" dirty="0">
                <a:solidFill>
                  <a:srgbClr val="FFFFFF"/>
                </a:solidFill>
                <a:latin typeface="Lato"/>
                <a:ea typeface="Lato"/>
                <a:cs typeface="Lato"/>
                <a:sym typeface="Lato"/>
              </a:rPr>
              <a:t> </a:t>
            </a:r>
            <a:r>
              <a:rPr lang="en-US" sz="2000" dirty="0" err="1">
                <a:solidFill>
                  <a:srgbClr val="FFFFFF"/>
                </a:solidFill>
                <a:latin typeface="Lato"/>
                <a:ea typeface="Lato"/>
                <a:cs typeface="Lato"/>
                <a:sym typeface="Lato"/>
              </a:rPr>
              <a:t>dirigenti</a:t>
            </a:r>
            <a:r>
              <a:rPr lang="en-US" sz="2000" dirty="0">
                <a:solidFill>
                  <a:srgbClr val="FFFFFF"/>
                </a:solidFill>
                <a:latin typeface="Lato"/>
                <a:ea typeface="Lato"/>
                <a:cs typeface="Lato"/>
                <a:sym typeface="Lato"/>
              </a:rPr>
              <a:t>/</a:t>
            </a:r>
            <a:r>
              <a:rPr lang="en-US" sz="2000" dirty="0" err="1">
                <a:solidFill>
                  <a:srgbClr val="FFFFFF"/>
                </a:solidFill>
                <a:latin typeface="Lato"/>
                <a:ea typeface="Lato"/>
                <a:cs typeface="Lato"/>
                <a:sym typeface="Lato"/>
              </a:rPr>
              <a:t>supervisori</a:t>
            </a:r>
            <a:endParaRPr dirty="0"/>
          </a:p>
        </p:txBody>
      </p:sp>
      <p:sp>
        <p:nvSpPr>
          <p:cNvPr id="237" name="Google Shape;237;p9"/>
          <p:cNvSpPr txBox="1"/>
          <p:nvPr/>
        </p:nvSpPr>
        <p:spPr>
          <a:xfrm>
            <a:off x="7582538" y="1777184"/>
            <a:ext cx="3042867" cy="726324"/>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2000" dirty="0" err="1">
                <a:solidFill>
                  <a:srgbClr val="FFFFFF"/>
                </a:solidFill>
                <a:latin typeface="Lato"/>
                <a:ea typeface="Lato"/>
                <a:cs typeface="Lato"/>
                <a:sym typeface="Lato"/>
              </a:rPr>
              <a:t>Comunicare</a:t>
            </a:r>
            <a:r>
              <a:rPr lang="en-US" sz="2000" dirty="0">
                <a:solidFill>
                  <a:srgbClr val="FFFFFF"/>
                </a:solidFill>
                <a:latin typeface="Lato"/>
                <a:ea typeface="Lato"/>
                <a:cs typeface="Lato"/>
                <a:sym typeface="Lato"/>
              </a:rPr>
              <a:t> con </a:t>
            </a:r>
            <a:r>
              <a:rPr lang="en-US" sz="2000" dirty="0" err="1">
                <a:solidFill>
                  <a:srgbClr val="FFFFFF"/>
                </a:solidFill>
                <a:latin typeface="Lato"/>
                <a:ea typeface="Lato"/>
                <a:cs typeface="Lato"/>
                <a:sym typeface="Lato"/>
              </a:rPr>
              <a:t>i</a:t>
            </a:r>
            <a:r>
              <a:rPr lang="en-US" sz="2000" dirty="0">
                <a:solidFill>
                  <a:srgbClr val="FFFFFF"/>
                </a:solidFill>
                <a:latin typeface="Lato"/>
                <a:ea typeface="Lato"/>
                <a:cs typeface="Lato"/>
                <a:sym typeface="Lato"/>
              </a:rPr>
              <a:t> </a:t>
            </a:r>
            <a:r>
              <a:rPr lang="en-US" sz="2000" dirty="0" err="1">
                <a:solidFill>
                  <a:srgbClr val="FFFFFF"/>
                </a:solidFill>
                <a:latin typeface="Lato"/>
                <a:ea typeface="Lato"/>
                <a:cs typeface="Lato"/>
                <a:sym typeface="Lato"/>
              </a:rPr>
              <a:t>dipendenti</a:t>
            </a:r>
            <a:endParaRPr dirty="0"/>
          </a:p>
        </p:txBody>
      </p:sp>
      <p:sp>
        <p:nvSpPr>
          <p:cNvPr id="3" name="Google Shape;92;p5">
            <a:extLst>
              <a:ext uri="{FF2B5EF4-FFF2-40B4-BE49-F238E27FC236}">
                <a16:creationId xmlns:a16="http://schemas.microsoft.com/office/drawing/2014/main" id="{EDC06A30-5DC8-6E96-6BA0-53C0A356DA75}"/>
              </a:ext>
            </a:extLst>
          </p:cNvPr>
          <p:cNvSpPr txBox="1"/>
          <p:nvPr/>
        </p:nvSpPr>
        <p:spPr>
          <a:xfrm>
            <a:off x="1130157" y="-11870"/>
            <a:ext cx="12431731" cy="6129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900" b="1" i="0" dirty="0">
                <a:solidFill>
                  <a:schemeClr val="dk1"/>
                </a:solidFill>
                <a:latin typeface="Calibri"/>
                <a:ea typeface="Calibri"/>
                <a:cs typeface="Calibri"/>
                <a:sym typeface="Calibri"/>
              </a:rPr>
              <a:t>UNIT 1: </a:t>
            </a:r>
            <a:r>
              <a:rPr lang="en-US" sz="3900" b="1" i="0" dirty="0" err="1">
                <a:solidFill>
                  <a:schemeClr val="dk1"/>
                </a:solidFill>
                <a:latin typeface="Calibri"/>
                <a:ea typeface="Calibri"/>
                <a:cs typeface="Calibri"/>
                <a:sym typeface="Calibri"/>
              </a:rPr>
              <a:t>Equilibrio</a:t>
            </a:r>
            <a:r>
              <a:rPr lang="en-US" sz="3900" b="1" i="0" dirty="0">
                <a:solidFill>
                  <a:schemeClr val="dk1"/>
                </a:solidFill>
                <a:latin typeface="Calibri"/>
                <a:ea typeface="Calibri"/>
                <a:cs typeface="Calibri"/>
                <a:sym typeface="Calibri"/>
              </a:rPr>
              <a:t> </a:t>
            </a:r>
            <a:r>
              <a:rPr lang="en-US" sz="3900" b="1" dirty="0">
                <a:solidFill>
                  <a:schemeClr val="dk1"/>
                </a:solidFill>
                <a:latin typeface="Calibri"/>
                <a:ea typeface="Calibri"/>
                <a:cs typeface="Calibri"/>
                <a:sym typeface="Calibri"/>
              </a:rPr>
              <a:t>vita-</a:t>
            </a:r>
            <a:r>
              <a:rPr lang="en-US" sz="3900" b="1" dirty="0" err="1">
                <a:solidFill>
                  <a:schemeClr val="dk1"/>
                </a:solidFill>
                <a:latin typeface="Calibri"/>
                <a:ea typeface="Calibri"/>
                <a:cs typeface="Calibri"/>
                <a:sym typeface="Calibri"/>
              </a:rPr>
              <a:t>lavoro</a:t>
            </a:r>
            <a:r>
              <a:rPr lang="en-US" sz="3900" b="1" dirty="0">
                <a:solidFill>
                  <a:schemeClr val="dk1"/>
                </a:solidFill>
                <a:latin typeface="Calibri"/>
                <a:ea typeface="Calibri"/>
                <a:cs typeface="Calibri"/>
                <a:sym typeface="Calibri"/>
              </a:rPr>
              <a:t> in </a:t>
            </a:r>
            <a:r>
              <a:rPr lang="en-US" sz="3900" b="1" dirty="0" err="1">
                <a:solidFill>
                  <a:schemeClr val="dk1"/>
                </a:solidFill>
                <a:latin typeface="Calibri"/>
                <a:ea typeface="Calibri"/>
                <a:cs typeface="Calibri"/>
                <a:sym typeface="Calibri"/>
              </a:rPr>
              <a:t>contesti</a:t>
            </a:r>
            <a:r>
              <a:rPr lang="en-US" sz="3900" b="1" dirty="0">
                <a:solidFill>
                  <a:schemeClr val="dk1"/>
                </a:solidFill>
                <a:latin typeface="Calibri"/>
                <a:ea typeface="Calibri"/>
                <a:cs typeface="Calibri"/>
                <a:sym typeface="Calibri"/>
              </a:rPr>
              <a:t> di </a:t>
            </a:r>
            <a:r>
              <a:rPr lang="en-US" sz="3900" b="1" dirty="0" err="1">
                <a:solidFill>
                  <a:schemeClr val="dk1"/>
                </a:solidFill>
                <a:latin typeface="Calibri"/>
                <a:ea typeface="Calibri"/>
                <a:cs typeface="Calibri"/>
                <a:sym typeface="Calibri"/>
              </a:rPr>
              <a:t>telelavoro</a:t>
            </a:r>
            <a:endParaRPr sz="3900" b="1" i="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p:tgtEl>
                                          <p:spTgt spid="214"/>
                                        </p:tgtEl>
                                        <p:attrNameLst>
                                          <p:attrName>ppt_w</p:attrName>
                                        </p:attrNameLst>
                                      </p:cBhvr>
                                      <p:tavLst>
                                        <p:tav tm="0">
                                          <p:val>
                                            <p:strVal val="0"/>
                                          </p:val>
                                        </p:tav>
                                        <p:tav tm="100000">
                                          <p:val>
                                            <p:strVal val="#ppt_w"/>
                                          </p:val>
                                        </p:tav>
                                      </p:tavLst>
                                    </p:anim>
                                    <p:anim calcmode="lin" valueType="num">
                                      <p:cBhvr additive="base">
                                        <p:cTn id="8" dur="500"/>
                                        <p:tgtEl>
                                          <p:spTgt spid="2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955497" y="783418"/>
            <a:ext cx="11039911" cy="691195"/>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1.6.: </a:t>
            </a:r>
            <a:r>
              <a:rPr lang="it-IT" sz="2200" dirty="0">
                <a:solidFill>
                  <a:schemeClr val="dk1"/>
                </a:solidFill>
                <a:latin typeface="Calibri"/>
                <a:ea typeface="Calibri"/>
                <a:cs typeface="Calibri"/>
                <a:sym typeface="Calibri"/>
              </a:rPr>
              <a:t>Suggerimenti per un migliore equilibrio tra lavoro e vita privata nello smart-working</a:t>
            </a:r>
            <a:endParaRPr sz="2200" dirty="0">
              <a:solidFill>
                <a:schemeClr val="dk1"/>
              </a:solidFill>
              <a:latin typeface="Calibri"/>
              <a:ea typeface="Calibri"/>
              <a:cs typeface="Calibri"/>
              <a:sym typeface="Calibri"/>
            </a:endParaRPr>
          </a:p>
        </p:txBody>
      </p:sp>
      <p:grpSp>
        <p:nvGrpSpPr>
          <p:cNvPr id="244" name="Google Shape;244;p10"/>
          <p:cNvGrpSpPr/>
          <p:nvPr/>
        </p:nvGrpSpPr>
        <p:grpSpPr>
          <a:xfrm>
            <a:off x="5177943" y="2172918"/>
            <a:ext cx="2360991" cy="3296161"/>
            <a:chOff x="4710994" y="2020965"/>
            <a:chExt cx="2649838" cy="4368561"/>
          </a:xfrm>
        </p:grpSpPr>
        <p:sp>
          <p:nvSpPr>
            <p:cNvPr id="245" name="Google Shape;245;p10"/>
            <p:cNvSpPr/>
            <p:nvPr/>
          </p:nvSpPr>
          <p:spPr>
            <a:xfrm>
              <a:off x="5668197" y="6203630"/>
              <a:ext cx="712603" cy="185896"/>
            </a:xfrm>
            <a:custGeom>
              <a:avLst/>
              <a:gdLst/>
              <a:ahLst/>
              <a:cxnLst/>
              <a:rect l="l" t="t" r="r" b="b"/>
              <a:pathLst>
                <a:path w="339" h="89" extrusionOk="0">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6" name="Google Shape;246;p10"/>
            <p:cNvSpPr/>
            <p:nvPr/>
          </p:nvSpPr>
          <p:spPr>
            <a:xfrm>
              <a:off x="5496977" y="6131880"/>
              <a:ext cx="1055043" cy="158175"/>
            </a:xfrm>
            <a:custGeom>
              <a:avLst/>
              <a:gdLst/>
              <a:ahLst/>
              <a:cxnLst/>
              <a:rect l="l" t="t" r="r" b="b"/>
              <a:pathLst>
                <a:path w="503" h="75" extrusionOk="0">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7" name="Google Shape;247;p10"/>
            <p:cNvSpPr/>
            <p:nvPr/>
          </p:nvSpPr>
          <p:spPr>
            <a:xfrm>
              <a:off x="5461102" y="5613328"/>
              <a:ext cx="1133315" cy="107624"/>
            </a:xfrm>
            <a:custGeom>
              <a:avLst/>
              <a:gdLst/>
              <a:ahLst/>
              <a:cxnLst/>
              <a:rect l="l" t="t" r="r" b="b"/>
              <a:pathLst>
                <a:path w="540" h="51" extrusionOk="0">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8" name="Google Shape;248;p10"/>
            <p:cNvSpPr/>
            <p:nvPr/>
          </p:nvSpPr>
          <p:spPr>
            <a:xfrm>
              <a:off x="5461102" y="5771503"/>
              <a:ext cx="1133315" cy="109255"/>
            </a:xfrm>
            <a:custGeom>
              <a:avLst/>
              <a:gdLst/>
              <a:ahLst/>
              <a:cxnLst/>
              <a:rect l="l" t="t" r="r" b="b"/>
              <a:pathLst>
                <a:path w="540" h="52" extrusionOk="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9" name="Google Shape;249;p10"/>
            <p:cNvSpPr/>
            <p:nvPr/>
          </p:nvSpPr>
          <p:spPr>
            <a:xfrm>
              <a:off x="5461102" y="5929677"/>
              <a:ext cx="1133315" cy="109255"/>
            </a:xfrm>
            <a:custGeom>
              <a:avLst/>
              <a:gdLst/>
              <a:ahLst/>
              <a:cxnLst/>
              <a:rect l="l" t="t" r="r" b="b"/>
              <a:pathLst>
                <a:path w="540" h="52" extrusionOk="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50" name="Google Shape;250;p10"/>
            <p:cNvSpPr/>
            <p:nvPr/>
          </p:nvSpPr>
          <p:spPr>
            <a:xfrm>
              <a:off x="5461102" y="6073176"/>
              <a:ext cx="1121901" cy="66857"/>
            </a:xfrm>
            <a:custGeom>
              <a:avLst/>
              <a:gdLst/>
              <a:ahLst/>
              <a:cxnLst/>
              <a:rect l="l" t="t" r="r" b="b"/>
              <a:pathLst>
                <a:path w="535" h="32" extrusionOk="0">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1" name="Google Shape;251;p10"/>
            <p:cNvSpPr/>
            <p:nvPr/>
          </p:nvSpPr>
          <p:spPr>
            <a:xfrm>
              <a:off x="5451318" y="5453522"/>
              <a:ext cx="1151253" cy="109255"/>
            </a:xfrm>
            <a:custGeom>
              <a:avLst/>
              <a:gdLst/>
              <a:ahLst/>
              <a:cxnLst/>
              <a:rect l="l" t="t" r="r" b="b"/>
              <a:pathLst>
                <a:path w="548" h="52" extrusionOk="0">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52" name="Google Shape;252;p10"/>
            <p:cNvSpPr/>
            <p:nvPr/>
          </p:nvSpPr>
          <p:spPr>
            <a:xfrm>
              <a:off x="5611124" y="2020965"/>
              <a:ext cx="1749708" cy="1105593"/>
            </a:xfrm>
            <a:custGeom>
              <a:avLst/>
              <a:gdLst/>
              <a:ahLst/>
              <a:cxnLst/>
              <a:rect l="l" t="t" r="r" b="b"/>
              <a:pathLst>
                <a:path w="1073" h="678" extrusionOk="0">
                  <a:moveTo>
                    <a:pt x="0" y="0"/>
                  </a:moveTo>
                  <a:lnTo>
                    <a:pt x="1073" y="678"/>
                  </a:lnTo>
                  <a:lnTo>
                    <a:pt x="868" y="238"/>
                  </a:lnTo>
                  <a:lnTo>
                    <a:pt x="401" y="0"/>
                  </a:lnTo>
                  <a:lnTo>
                    <a:pt x="0"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3" name="Google Shape;253;p10"/>
            <p:cNvSpPr/>
            <p:nvPr/>
          </p:nvSpPr>
          <p:spPr>
            <a:xfrm>
              <a:off x="5611124" y="2020965"/>
              <a:ext cx="1749708" cy="1105594"/>
            </a:xfrm>
            <a:custGeom>
              <a:avLst/>
              <a:gdLst/>
              <a:ahLst/>
              <a:cxnLst/>
              <a:rect l="l" t="t" r="r" b="b"/>
              <a:pathLst>
                <a:path w="1073" h="678" extrusionOk="0">
                  <a:moveTo>
                    <a:pt x="0" y="0"/>
                  </a:moveTo>
                  <a:lnTo>
                    <a:pt x="1073" y="678"/>
                  </a:lnTo>
                  <a:lnTo>
                    <a:pt x="868" y="238"/>
                  </a:lnTo>
                  <a:lnTo>
                    <a:pt x="401" y="0"/>
                  </a:lnTo>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4" name="Google Shape;254;p10"/>
            <p:cNvSpPr/>
            <p:nvPr/>
          </p:nvSpPr>
          <p:spPr>
            <a:xfrm>
              <a:off x="4710994" y="2924355"/>
              <a:ext cx="2649838" cy="779460"/>
            </a:xfrm>
            <a:custGeom>
              <a:avLst/>
              <a:gdLst/>
              <a:ahLst/>
              <a:cxnLst/>
              <a:rect l="l" t="t" r="r" b="b"/>
              <a:pathLst>
                <a:path w="1625" h="478" extrusionOk="0">
                  <a:moveTo>
                    <a:pt x="0" y="0"/>
                  </a:moveTo>
                  <a:lnTo>
                    <a:pt x="1625" y="204"/>
                  </a:lnTo>
                  <a:lnTo>
                    <a:pt x="1608" y="426"/>
                  </a:lnTo>
                  <a:lnTo>
                    <a:pt x="0" y="478"/>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5" name="Google Shape;255;p10"/>
            <p:cNvSpPr/>
            <p:nvPr/>
          </p:nvSpPr>
          <p:spPr>
            <a:xfrm>
              <a:off x="4914828" y="2409064"/>
              <a:ext cx="2446004" cy="1924189"/>
            </a:xfrm>
            <a:custGeom>
              <a:avLst/>
              <a:gdLst/>
              <a:ahLst/>
              <a:cxnLst/>
              <a:rect l="l" t="t" r="r" b="b"/>
              <a:pathLst>
                <a:path w="1500" h="1180" extrusionOk="0">
                  <a:moveTo>
                    <a:pt x="1295" y="0"/>
                  </a:moveTo>
                  <a:lnTo>
                    <a:pt x="0" y="1077"/>
                  </a:lnTo>
                  <a:lnTo>
                    <a:pt x="57" y="1180"/>
                  </a:lnTo>
                  <a:lnTo>
                    <a:pt x="1500" y="440"/>
                  </a:lnTo>
                  <a:lnTo>
                    <a:pt x="1295"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6" name="Google Shape;256;p10"/>
            <p:cNvSpPr/>
            <p:nvPr/>
          </p:nvSpPr>
          <p:spPr>
            <a:xfrm>
              <a:off x="4914828" y="2409064"/>
              <a:ext cx="2446004" cy="1924189"/>
            </a:xfrm>
            <a:custGeom>
              <a:avLst/>
              <a:gdLst/>
              <a:ahLst/>
              <a:cxnLst/>
              <a:rect l="l" t="t" r="r" b="b"/>
              <a:pathLst>
                <a:path w="1500" h="1180" extrusionOk="0">
                  <a:moveTo>
                    <a:pt x="1295" y="0"/>
                  </a:moveTo>
                  <a:lnTo>
                    <a:pt x="0" y="1077"/>
                  </a:lnTo>
                  <a:lnTo>
                    <a:pt x="57" y="1180"/>
                  </a:lnTo>
                  <a:lnTo>
                    <a:pt x="1500" y="440"/>
                  </a:lnTo>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7" name="Google Shape;257;p10"/>
            <p:cNvSpPr/>
            <p:nvPr/>
          </p:nvSpPr>
          <p:spPr>
            <a:xfrm>
              <a:off x="4914828" y="4165294"/>
              <a:ext cx="1969849" cy="787613"/>
            </a:xfrm>
            <a:custGeom>
              <a:avLst/>
              <a:gdLst/>
              <a:ahLst/>
              <a:cxnLst/>
              <a:rect l="l" t="t" r="r" b="b"/>
              <a:pathLst>
                <a:path w="1208" h="483" extrusionOk="0">
                  <a:moveTo>
                    <a:pt x="0" y="0"/>
                  </a:moveTo>
                  <a:lnTo>
                    <a:pt x="1208" y="258"/>
                  </a:lnTo>
                  <a:lnTo>
                    <a:pt x="1138" y="483"/>
                  </a:lnTo>
                  <a:lnTo>
                    <a:pt x="57" y="103"/>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8" name="Google Shape;258;p10"/>
            <p:cNvSpPr/>
            <p:nvPr/>
          </p:nvSpPr>
          <p:spPr>
            <a:xfrm>
              <a:off x="5185519" y="3257012"/>
              <a:ext cx="2175313" cy="1585010"/>
            </a:xfrm>
            <a:custGeom>
              <a:avLst/>
              <a:gdLst/>
              <a:ahLst/>
              <a:cxnLst/>
              <a:rect l="l" t="t" r="r" b="b"/>
              <a:pathLst>
                <a:path w="1334" h="972" extrusionOk="0">
                  <a:moveTo>
                    <a:pt x="1334" y="0"/>
                  </a:moveTo>
                  <a:lnTo>
                    <a:pt x="0" y="860"/>
                  </a:lnTo>
                  <a:lnTo>
                    <a:pt x="31" y="972"/>
                  </a:lnTo>
                  <a:lnTo>
                    <a:pt x="1317" y="222"/>
                  </a:lnTo>
                  <a:lnTo>
                    <a:pt x="1334"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9" name="Google Shape;259;p10"/>
            <p:cNvSpPr/>
            <p:nvPr/>
          </p:nvSpPr>
          <p:spPr>
            <a:xfrm>
              <a:off x="5185519" y="3257012"/>
              <a:ext cx="2175313" cy="1585010"/>
            </a:xfrm>
            <a:custGeom>
              <a:avLst/>
              <a:gdLst/>
              <a:ahLst/>
              <a:cxnLst/>
              <a:rect l="l" t="t" r="r" b="b"/>
              <a:pathLst>
                <a:path w="1334" h="972" extrusionOk="0">
                  <a:moveTo>
                    <a:pt x="1334" y="0"/>
                  </a:moveTo>
                  <a:lnTo>
                    <a:pt x="0" y="860"/>
                  </a:lnTo>
                  <a:lnTo>
                    <a:pt x="31" y="972"/>
                  </a:lnTo>
                  <a:lnTo>
                    <a:pt x="1317" y="222"/>
                  </a:lnTo>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0" name="Google Shape;260;p10"/>
            <p:cNvSpPr/>
            <p:nvPr/>
          </p:nvSpPr>
          <p:spPr>
            <a:xfrm>
              <a:off x="5185519" y="4659387"/>
              <a:ext cx="1488801" cy="694665"/>
            </a:xfrm>
            <a:custGeom>
              <a:avLst/>
              <a:gdLst/>
              <a:ahLst/>
              <a:cxnLst/>
              <a:rect l="l" t="t" r="r" b="b"/>
              <a:pathLst>
                <a:path w="913" h="426" extrusionOk="0">
                  <a:moveTo>
                    <a:pt x="0" y="0"/>
                  </a:moveTo>
                  <a:lnTo>
                    <a:pt x="913" y="361"/>
                  </a:lnTo>
                  <a:lnTo>
                    <a:pt x="864" y="426"/>
                  </a:lnTo>
                  <a:lnTo>
                    <a:pt x="31" y="112"/>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1" name="Google Shape;261;p10"/>
            <p:cNvSpPr/>
            <p:nvPr/>
          </p:nvSpPr>
          <p:spPr>
            <a:xfrm>
              <a:off x="4710994" y="2020965"/>
              <a:ext cx="1554028" cy="1682850"/>
            </a:xfrm>
            <a:custGeom>
              <a:avLst/>
              <a:gdLst/>
              <a:ahLst/>
              <a:cxnLst/>
              <a:rect l="l" t="t" r="r" b="b"/>
              <a:pathLst>
                <a:path w="953" h="1032" extrusionOk="0">
                  <a:moveTo>
                    <a:pt x="552" y="0"/>
                  </a:moveTo>
                  <a:lnTo>
                    <a:pt x="0" y="554"/>
                  </a:lnTo>
                  <a:lnTo>
                    <a:pt x="0" y="1032"/>
                  </a:lnTo>
                  <a:lnTo>
                    <a:pt x="953" y="0"/>
                  </a:lnTo>
                  <a:lnTo>
                    <a:pt x="552" y="0"/>
                  </a:lnTo>
                  <a:close/>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2" name="Google Shape;262;p10"/>
            <p:cNvSpPr/>
            <p:nvPr/>
          </p:nvSpPr>
          <p:spPr>
            <a:xfrm>
              <a:off x="5382830" y="4586007"/>
              <a:ext cx="1501847" cy="768045"/>
            </a:xfrm>
            <a:custGeom>
              <a:avLst/>
              <a:gdLst/>
              <a:ahLst/>
              <a:cxnLst/>
              <a:rect l="l" t="t" r="r" b="b"/>
              <a:pathLst>
                <a:path w="921" h="471" extrusionOk="0">
                  <a:moveTo>
                    <a:pt x="58" y="471"/>
                  </a:moveTo>
                  <a:lnTo>
                    <a:pt x="851" y="225"/>
                  </a:lnTo>
                  <a:lnTo>
                    <a:pt x="921" y="0"/>
                  </a:lnTo>
                  <a:lnTo>
                    <a:pt x="0" y="415"/>
                  </a:lnTo>
                  <a:lnTo>
                    <a:pt x="58" y="471"/>
                  </a:lnTo>
                  <a:close/>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3" name="Google Shape;263;p10"/>
            <p:cNvSpPr/>
            <p:nvPr/>
          </p:nvSpPr>
          <p:spPr>
            <a:xfrm>
              <a:off x="5382830" y="5248058"/>
              <a:ext cx="1291490" cy="105993"/>
            </a:xfrm>
            <a:custGeom>
              <a:avLst/>
              <a:gdLst/>
              <a:ahLst/>
              <a:cxnLst/>
              <a:rect l="l" t="t" r="r" b="b"/>
              <a:pathLst>
                <a:path w="792" h="65" extrusionOk="0">
                  <a:moveTo>
                    <a:pt x="0" y="9"/>
                  </a:moveTo>
                  <a:lnTo>
                    <a:pt x="792" y="0"/>
                  </a:lnTo>
                  <a:lnTo>
                    <a:pt x="743" y="65"/>
                  </a:lnTo>
                  <a:lnTo>
                    <a:pt x="58" y="65"/>
                  </a:lnTo>
                  <a:lnTo>
                    <a:pt x="0" y="9"/>
                  </a:ln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grpSp>
      <p:sp>
        <p:nvSpPr>
          <p:cNvPr id="264" name="Google Shape;264;p10"/>
          <p:cNvSpPr/>
          <p:nvPr/>
        </p:nvSpPr>
        <p:spPr>
          <a:xfrm rot="-5205577" flipH="1">
            <a:off x="1324810" y="2155499"/>
            <a:ext cx="4228599" cy="3331000"/>
          </a:xfrm>
          <a:custGeom>
            <a:avLst/>
            <a:gdLst/>
            <a:ahLst/>
            <a:cxnLst/>
            <a:rect l="l" t="t" r="r" b="b"/>
            <a:pathLst>
              <a:path w="12993" h="11401" extrusionOk="0">
                <a:moveTo>
                  <a:pt x="12618" y="4457"/>
                </a:moveTo>
                <a:lnTo>
                  <a:pt x="12618" y="4457"/>
                </a:lnTo>
                <a:cubicBezTo>
                  <a:pt x="12662" y="4338"/>
                  <a:pt x="12686" y="4211"/>
                  <a:pt x="12686" y="4080"/>
                </a:cubicBezTo>
                <a:cubicBezTo>
                  <a:pt x="12698" y="3948"/>
                  <a:pt x="12690" y="3805"/>
                  <a:pt x="12662" y="3678"/>
                </a:cubicBezTo>
                <a:cubicBezTo>
                  <a:pt x="12658" y="3642"/>
                  <a:pt x="12650" y="3610"/>
                  <a:pt x="12642" y="3575"/>
                </a:cubicBezTo>
                <a:cubicBezTo>
                  <a:pt x="12634" y="3551"/>
                  <a:pt x="12602" y="3563"/>
                  <a:pt x="12606" y="3587"/>
                </a:cubicBezTo>
                <a:cubicBezTo>
                  <a:pt x="12610" y="3606"/>
                  <a:pt x="12614" y="3630"/>
                  <a:pt x="12618" y="3654"/>
                </a:cubicBezTo>
                <a:cubicBezTo>
                  <a:pt x="12622" y="3690"/>
                  <a:pt x="12630" y="3722"/>
                  <a:pt x="12634" y="3757"/>
                </a:cubicBezTo>
                <a:cubicBezTo>
                  <a:pt x="12670" y="4251"/>
                  <a:pt x="12384" y="4752"/>
                  <a:pt x="11918" y="4946"/>
                </a:cubicBezTo>
                <a:cubicBezTo>
                  <a:pt x="11612" y="5074"/>
                  <a:pt x="11258" y="5102"/>
                  <a:pt x="10928" y="5098"/>
                </a:cubicBezTo>
                <a:cubicBezTo>
                  <a:pt x="10594" y="5090"/>
                  <a:pt x="10260" y="5034"/>
                  <a:pt x="9942" y="4927"/>
                </a:cubicBezTo>
                <a:cubicBezTo>
                  <a:pt x="9691" y="4843"/>
                  <a:pt x="9457" y="4724"/>
                  <a:pt x="9222" y="4608"/>
                </a:cubicBezTo>
                <a:cubicBezTo>
                  <a:pt x="9361" y="4529"/>
                  <a:pt x="9457" y="4390"/>
                  <a:pt x="9465" y="4223"/>
                </a:cubicBezTo>
                <a:cubicBezTo>
                  <a:pt x="9469" y="4036"/>
                  <a:pt x="9349" y="3801"/>
                  <a:pt x="9147" y="3773"/>
                </a:cubicBezTo>
                <a:lnTo>
                  <a:pt x="9147" y="3773"/>
                </a:lnTo>
                <a:lnTo>
                  <a:pt x="9147" y="3773"/>
                </a:lnTo>
                <a:lnTo>
                  <a:pt x="9143" y="3773"/>
                </a:lnTo>
                <a:cubicBezTo>
                  <a:pt x="9123" y="3773"/>
                  <a:pt x="9119" y="3805"/>
                  <a:pt x="9139" y="3805"/>
                </a:cubicBezTo>
                <a:cubicBezTo>
                  <a:pt x="9345" y="3845"/>
                  <a:pt x="9437" y="4072"/>
                  <a:pt x="9357" y="4259"/>
                </a:cubicBezTo>
                <a:cubicBezTo>
                  <a:pt x="9298" y="4402"/>
                  <a:pt x="9178" y="4481"/>
                  <a:pt x="9039" y="4521"/>
                </a:cubicBezTo>
                <a:cubicBezTo>
                  <a:pt x="8765" y="4390"/>
                  <a:pt x="8486" y="4278"/>
                  <a:pt x="8172" y="4251"/>
                </a:cubicBezTo>
                <a:cubicBezTo>
                  <a:pt x="7874" y="4219"/>
                  <a:pt x="7568" y="4255"/>
                  <a:pt x="7278" y="4342"/>
                </a:cubicBezTo>
                <a:cubicBezTo>
                  <a:pt x="7278" y="3936"/>
                  <a:pt x="7103" y="3547"/>
                  <a:pt x="6808" y="3272"/>
                </a:cubicBezTo>
                <a:cubicBezTo>
                  <a:pt x="6836" y="3034"/>
                  <a:pt x="7023" y="2823"/>
                  <a:pt x="7170" y="2648"/>
                </a:cubicBezTo>
                <a:cubicBezTo>
                  <a:pt x="7325" y="2465"/>
                  <a:pt x="7480" y="2290"/>
                  <a:pt x="7612" y="2091"/>
                </a:cubicBezTo>
                <a:cubicBezTo>
                  <a:pt x="7639" y="2075"/>
                  <a:pt x="7667" y="2059"/>
                  <a:pt x="7699" y="2052"/>
                </a:cubicBezTo>
                <a:cubicBezTo>
                  <a:pt x="7810" y="2020"/>
                  <a:pt x="7934" y="2063"/>
                  <a:pt x="8033" y="2115"/>
                </a:cubicBezTo>
                <a:cubicBezTo>
                  <a:pt x="8224" y="2215"/>
                  <a:pt x="8359" y="2421"/>
                  <a:pt x="8248" y="2632"/>
                </a:cubicBezTo>
                <a:cubicBezTo>
                  <a:pt x="8244" y="2640"/>
                  <a:pt x="8248" y="2644"/>
                  <a:pt x="8252" y="2648"/>
                </a:cubicBezTo>
                <a:lnTo>
                  <a:pt x="8252" y="2648"/>
                </a:lnTo>
                <a:cubicBezTo>
                  <a:pt x="8240" y="2668"/>
                  <a:pt x="8268" y="2684"/>
                  <a:pt x="8284" y="2668"/>
                </a:cubicBezTo>
                <a:cubicBezTo>
                  <a:pt x="8435" y="2465"/>
                  <a:pt x="8355" y="2171"/>
                  <a:pt x="8156" y="2032"/>
                </a:cubicBezTo>
                <a:cubicBezTo>
                  <a:pt x="8053" y="1960"/>
                  <a:pt x="7926" y="1924"/>
                  <a:pt x="7799" y="1924"/>
                </a:cubicBezTo>
                <a:cubicBezTo>
                  <a:pt x="7771" y="1924"/>
                  <a:pt x="7739" y="1924"/>
                  <a:pt x="7707" y="1928"/>
                </a:cubicBezTo>
                <a:cubicBezTo>
                  <a:pt x="7926" y="1507"/>
                  <a:pt x="7958" y="998"/>
                  <a:pt x="7727" y="572"/>
                </a:cubicBezTo>
                <a:cubicBezTo>
                  <a:pt x="7791" y="465"/>
                  <a:pt x="7791" y="334"/>
                  <a:pt x="7751" y="218"/>
                </a:cubicBezTo>
                <a:cubicBezTo>
                  <a:pt x="7739" y="179"/>
                  <a:pt x="7719" y="139"/>
                  <a:pt x="7695" y="103"/>
                </a:cubicBezTo>
                <a:cubicBezTo>
                  <a:pt x="7683" y="87"/>
                  <a:pt x="7655" y="103"/>
                  <a:pt x="7667" y="119"/>
                </a:cubicBezTo>
                <a:cubicBezTo>
                  <a:pt x="7679" y="135"/>
                  <a:pt x="7691" y="155"/>
                  <a:pt x="7699" y="171"/>
                </a:cubicBezTo>
                <a:cubicBezTo>
                  <a:pt x="7747" y="274"/>
                  <a:pt x="7743" y="393"/>
                  <a:pt x="7683" y="493"/>
                </a:cubicBezTo>
                <a:cubicBezTo>
                  <a:pt x="7544" y="278"/>
                  <a:pt x="7349" y="107"/>
                  <a:pt x="7115" y="8"/>
                </a:cubicBezTo>
                <a:cubicBezTo>
                  <a:pt x="7103" y="0"/>
                  <a:pt x="7091" y="12"/>
                  <a:pt x="7091" y="20"/>
                </a:cubicBezTo>
                <a:cubicBezTo>
                  <a:pt x="7079" y="27"/>
                  <a:pt x="7071" y="43"/>
                  <a:pt x="7087" y="55"/>
                </a:cubicBezTo>
                <a:cubicBezTo>
                  <a:pt x="7544" y="290"/>
                  <a:pt x="7799" y="791"/>
                  <a:pt x="7715" y="1300"/>
                </a:cubicBezTo>
                <a:cubicBezTo>
                  <a:pt x="7624" y="1849"/>
                  <a:pt x="7150" y="2127"/>
                  <a:pt x="6812" y="2517"/>
                </a:cubicBezTo>
                <a:cubicBezTo>
                  <a:pt x="6677" y="2672"/>
                  <a:pt x="6558" y="2855"/>
                  <a:pt x="6518" y="3058"/>
                </a:cubicBezTo>
                <a:cubicBezTo>
                  <a:pt x="6216" y="2891"/>
                  <a:pt x="5878" y="2787"/>
                  <a:pt x="5564" y="2644"/>
                </a:cubicBezTo>
                <a:cubicBezTo>
                  <a:pt x="5500" y="2616"/>
                  <a:pt x="5436" y="2584"/>
                  <a:pt x="5373" y="2553"/>
                </a:cubicBezTo>
                <a:cubicBezTo>
                  <a:pt x="5222" y="2382"/>
                  <a:pt x="5110" y="2163"/>
                  <a:pt x="5098" y="1936"/>
                </a:cubicBezTo>
                <a:cubicBezTo>
                  <a:pt x="5082" y="1618"/>
                  <a:pt x="5381" y="1447"/>
                  <a:pt x="5659" y="1431"/>
                </a:cubicBezTo>
                <a:cubicBezTo>
                  <a:pt x="5671" y="1431"/>
                  <a:pt x="5675" y="1411"/>
                  <a:pt x="5663" y="1407"/>
                </a:cubicBezTo>
                <a:cubicBezTo>
                  <a:pt x="5385" y="1344"/>
                  <a:pt x="5094" y="1503"/>
                  <a:pt x="5011" y="1781"/>
                </a:cubicBezTo>
                <a:cubicBezTo>
                  <a:pt x="4955" y="1964"/>
                  <a:pt x="4975" y="2215"/>
                  <a:pt x="5079" y="2398"/>
                </a:cubicBezTo>
                <a:cubicBezTo>
                  <a:pt x="4943" y="2322"/>
                  <a:pt x="4812" y="2234"/>
                  <a:pt x="4689" y="2139"/>
                </a:cubicBezTo>
                <a:cubicBezTo>
                  <a:pt x="4458" y="1960"/>
                  <a:pt x="4231" y="1737"/>
                  <a:pt x="4112" y="1471"/>
                </a:cubicBezTo>
                <a:cubicBezTo>
                  <a:pt x="4080" y="1376"/>
                  <a:pt x="4057" y="1276"/>
                  <a:pt x="4041" y="1173"/>
                </a:cubicBezTo>
                <a:cubicBezTo>
                  <a:pt x="4041" y="1157"/>
                  <a:pt x="4017" y="1161"/>
                  <a:pt x="4017" y="1173"/>
                </a:cubicBezTo>
                <a:cubicBezTo>
                  <a:pt x="4017" y="1177"/>
                  <a:pt x="4017" y="1181"/>
                  <a:pt x="4017" y="1181"/>
                </a:cubicBezTo>
                <a:cubicBezTo>
                  <a:pt x="4017" y="1185"/>
                  <a:pt x="4017" y="1185"/>
                  <a:pt x="4017" y="1185"/>
                </a:cubicBezTo>
                <a:cubicBezTo>
                  <a:pt x="4017" y="1220"/>
                  <a:pt x="4021" y="1256"/>
                  <a:pt x="4029" y="1292"/>
                </a:cubicBezTo>
                <a:cubicBezTo>
                  <a:pt x="4064" y="1574"/>
                  <a:pt x="4204" y="1829"/>
                  <a:pt x="4395" y="2044"/>
                </a:cubicBezTo>
                <a:cubicBezTo>
                  <a:pt x="4275" y="2028"/>
                  <a:pt x="4148" y="2056"/>
                  <a:pt x="4033" y="2091"/>
                </a:cubicBezTo>
                <a:cubicBezTo>
                  <a:pt x="3901" y="2131"/>
                  <a:pt x="3762" y="2183"/>
                  <a:pt x="3619" y="2167"/>
                </a:cubicBezTo>
                <a:cubicBezTo>
                  <a:pt x="3480" y="2151"/>
                  <a:pt x="3369" y="2067"/>
                  <a:pt x="3333" y="1932"/>
                </a:cubicBezTo>
                <a:cubicBezTo>
                  <a:pt x="3329" y="1920"/>
                  <a:pt x="3313" y="1920"/>
                  <a:pt x="3313" y="1932"/>
                </a:cubicBezTo>
                <a:cubicBezTo>
                  <a:pt x="3313" y="1940"/>
                  <a:pt x="3313" y="1944"/>
                  <a:pt x="3313" y="1952"/>
                </a:cubicBezTo>
                <a:cubicBezTo>
                  <a:pt x="3293" y="2012"/>
                  <a:pt x="3361" y="2079"/>
                  <a:pt x="3404" y="2119"/>
                </a:cubicBezTo>
                <a:cubicBezTo>
                  <a:pt x="3488" y="2191"/>
                  <a:pt x="3599" y="2234"/>
                  <a:pt x="3711" y="2246"/>
                </a:cubicBezTo>
                <a:cubicBezTo>
                  <a:pt x="3842" y="2262"/>
                  <a:pt x="3977" y="2238"/>
                  <a:pt x="4108" y="2207"/>
                </a:cubicBezTo>
                <a:cubicBezTo>
                  <a:pt x="4235" y="2171"/>
                  <a:pt x="4375" y="2127"/>
                  <a:pt x="4506" y="2167"/>
                </a:cubicBezTo>
                <a:cubicBezTo>
                  <a:pt x="4693" y="2346"/>
                  <a:pt x="4908" y="2501"/>
                  <a:pt x="5122" y="2620"/>
                </a:cubicBezTo>
                <a:cubicBezTo>
                  <a:pt x="5409" y="2779"/>
                  <a:pt x="5715" y="2895"/>
                  <a:pt x="6009" y="3038"/>
                </a:cubicBezTo>
                <a:cubicBezTo>
                  <a:pt x="6299" y="3185"/>
                  <a:pt x="6582" y="3376"/>
                  <a:pt x="6737" y="3670"/>
                </a:cubicBezTo>
                <a:cubicBezTo>
                  <a:pt x="6876" y="3940"/>
                  <a:pt x="6904" y="4255"/>
                  <a:pt x="6828" y="4541"/>
                </a:cubicBezTo>
                <a:cubicBezTo>
                  <a:pt x="6745" y="4593"/>
                  <a:pt x="6661" y="4644"/>
                  <a:pt x="6586" y="4708"/>
                </a:cubicBezTo>
                <a:cubicBezTo>
                  <a:pt x="6180" y="5026"/>
                  <a:pt x="5878" y="5507"/>
                  <a:pt x="5778" y="6020"/>
                </a:cubicBezTo>
                <a:cubicBezTo>
                  <a:pt x="5667" y="5897"/>
                  <a:pt x="5552" y="5774"/>
                  <a:pt x="5428" y="5662"/>
                </a:cubicBezTo>
                <a:cubicBezTo>
                  <a:pt x="5094" y="5352"/>
                  <a:pt x="4709" y="5133"/>
                  <a:pt x="4303" y="4943"/>
                </a:cubicBezTo>
                <a:cubicBezTo>
                  <a:pt x="3989" y="4791"/>
                  <a:pt x="3675" y="4644"/>
                  <a:pt x="3357" y="4501"/>
                </a:cubicBezTo>
                <a:cubicBezTo>
                  <a:pt x="3086" y="4096"/>
                  <a:pt x="2959" y="3618"/>
                  <a:pt x="3015" y="3125"/>
                </a:cubicBezTo>
                <a:cubicBezTo>
                  <a:pt x="3019" y="3109"/>
                  <a:pt x="2995" y="3105"/>
                  <a:pt x="2991" y="3121"/>
                </a:cubicBezTo>
                <a:cubicBezTo>
                  <a:pt x="2903" y="3419"/>
                  <a:pt x="2927" y="3734"/>
                  <a:pt x="2999" y="4032"/>
                </a:cubicBezTo>
                <a:cubicBezTo>
                  <a:pt x="3027" y="4151"/>
                  <a:pt x="3066" y="4282"/>
                  <a:pt x="3130" y="4398"/>
                </a:cubicBezTo>
                <a:cubicBezTo>
                  <a:pt x="3078" y="4374"/>
                  <a:pt x="3023" y="4350"/>
                  <a:pt x="2967" y="4326"/>
                </a:cubicBezTo>
                <a:cubicBezTo>
                  <a:pt x="2541" y="4131"/>
                  <a:pt x="2108" y="3952"/>
                  <a:pt x="1682" y="3754"/>
                </a:cubicBezTo>
                <a:cubicBezTo>
                  <a:pt x="1293" y="3571"/>
                  <a:pt x="907" y="3348"/>
                  <a:pt x="613" y="3022"/>
                </a:cubicBezTo>
                <a:cubicBezTo>
                  <a:pt x="474" y="2871"/>
                  <a:pt x="358" y="2696"/>
                  <a:pt x="283" y="2505"/>
                </a:cubicBezTo>
                <a:cubicBezTo>
                  <a:pt x="279" y="2505"/>
                  <a:pt x="279" y="2501"/>
                  <a:pt x="279" y="2501"/>
                </a:cubicBezTo>
                <a:cubicBezTo>
                  <a:pt x="279" y="2497"/>
                  <a:pt x="279" y="2493"/>
                  <a:pt x="279" y="2489"/>
                </a:cubicBezTo>
                <a:cubicBezTo>
                  <a:pt x="279" y="2469"/>
                  <a:pt x="247" y="2469"/>
                  <a:pt x="247" y="2489"/>
                </a:cubicBezTo>
                <a:lnTo>
                  <a:pt x="247" y="2489"/>
                </a:lnTo>
                <a:cubicBezTo>
                  <a:pt x="243" y="2493"/>
                  <a:pt x="239" y="2497"/>
                  <a:pt x="235" y="2501"/>
                </a:cubicBezTo>
                <a:cubicBezTo>
                  <a:pt x="227" y="2501"/>
                  <a:pt x="223" y="2509"/>
                  <a:pt x="219" y="2521"/>
                </a:cubicBezTo>
                <a:cubicBezTo>
                  <a:pt x="203" y="2553"/>
                  <a:pt x="231" y="2628"/>
                  <a:pt x="239" y="2660"/>
                </a:cubicBezTo>
                <a:cubicBezTo>
                  <a:pt x="251" y="2716"/>
                  <a:pt x="267" y="2767"/>
                  <a:pt x="287" y="2815"/>
                </a:cubicBezTo>
                <a:cubicBezTo>
                  <a:pt x="322" y="2907"/>
                  <a:pt x="370" y="2998"/>
                  <a:pt x="426" y="3081"/>
                </a:cubicBezTo>
                <a:cubicBezTo>
                  <a:pt x="271" y="3113"/>
                  <a:pt x="112" y="3038"/>
                  <a:pt x="28" y="2891"/>
                </a:cubicBezTo>
                <a:cubicBezTo>
                  <a:pt x="24" y="2879"/>
                  <a:pt x="0" y="2887"/>
                  <a:pt x="8" y="2899"/>
                </a:cubicBezTo>
                <a:cubicBezTo>
                  <a:pt x="84" y="3109"/>
                  <a:pt x="299" y="3181"/>
                  <a:pt x="501" y="3181"/>
                </a:cubicBezTo>
                <a:cubicBezTo>
                  <a:pt x="525" y="3209"/>
                  <a:pt x="553" y="3237"/>
                  <a:pt x="581" y="3264"/>
                </a:cubicBezTo>
                <a:cubicBezTo>
                  <a:pt x="641" y="3336"/>
                  <a:pt x="704" y="3400"/>
                  <a:pt x="772" y="3463"/>
                </a:cubicBezTo>
                <a:cubicBezTo>
                  <a:pt x="987" y="3670"/>
                  <a:pt x="1229" y="3841"/>
                  <a:pt x="1488" y="3992"/>
                </a:cubicBezTo>
                <a:cubicBezTo>
                  <a:pt x="1368" y="4016"/>
                  <a:pt x="1249" y="4064"/>
                  <a:pt x="1154" y="4111"/>
                </a:cubicBezTo>
                <a:cubicBezTo>
                  <a:pt x="959" y="4215"/>
                  <a:pt x="796" y="4370"/>
                  <a:pt x="688" y="4565"/>
                </a:cubicBezTo>
                <a:cubicBezTo>
                  <a:pt x="660" y="4620"/>
                  <a:pt x="637" y="4680"/>
                  <a:pt x="617" y="4740"/>
                </a:cubicBezTo>
                <a:cubicBezTo>
                  <a:pt x="565" y="4772"/>
                  <a:pt x="513" y="4795"/>
                  <a:pt x="446" y="4803"/>
                </a:cubicBezTo>
                <a:cubicBezTo>
                  <a:pt x="334" y="4811"/>
                  <a:pt x="227" y="4768"/>
                  <a:pt x="148" y="4688"/>
                </a:cubicBezTo>
                <a:cubicBezTo>
                  <a:pt x="132" y="4676"/>
                  <a:pt x="112" y="4692"/>
                  <a:pt x="120" y="4712"/>
                </a:cubicBezTo>
                <a:cubicBezTo>
                  <a:pt x="175" y="4819"/>
                  <a:pt x="283" y="4887"/>
                  <a:pt x="402" y="4895"/>
                </a:cubicBezTo>
                <a:cubicBezTo>
                  <a:pt x="454" y="4899"/>
                  <a:pt x="521" y="4895"/>
                  <a:pt x="581" y="4879"/>
                </a:cubicBezTo>
                <a:cubicBezTo>
                  <a:pt x="557" y="4990"/>
                  <a:pt x="553" y="5102"/>
                  <a:pt x="565" y="5213"/>
                </a:cubicBezTo>
                <a:cubicBezTo>
                  <a:pt x="589" y="5424"/>
                  <a:pt x="668" y="5658"/>
                  <a:pt x="820" y="5813"/>
                </a:cubicBezTo>
                <a:cubicBezTo>
                  <a:pt x="831" y="5821"/>
                  <a:pt x="847" y="5809"/>
                  <a:pt x="839" y="5797"/>
                </a:cubicBezTo>
                <a:cubicBezTo>
                  <a:pt x="828" y="5774"/>
                  <a:pt x="812" y="5754"/>
                  <a:pt x="800" y="5730"/>
                </a:cubicBezTo>
                <a:cubicBezTo>
                  <a:pt x="672" y="5364"/>
                  <a:pt x="708" y="4943"/>
                  <a:pt x="935" y="4620"/>
                </a:cubicBezTo>
                <a:cubicBezTo>
                  <a:pt x="1126" y="4350"/>
                  <a:pt x="1432" y="4175"/>
                  <a:pt x="1758" y="4135"/>
                </a:cubicBezTo>
                <a:cubicBezTo>
                  <a:pt x="2347" y="4434"/>
                  <a:pt x="2979" y="4644"/>
                  <a:pt x="3579" y="4919"/>
                </a:cubicBezTo>
                <a:cubicBezTo>
                  <a:pt x="3989" y="5110"/>
                  <a:pt x="4375" y="5332"/>
                  <a:pt x="4705" y="5623"/>
                </a:cubicBezTo>
                <a:cubicBezTo>
                  <a:pt x="4605" y="5595"/>
                  <a:pt x="4506" y="5579"/>
                  <a:pt x="4410" y="5567"/>
                </a:cubicBezTo>
                <a:cubicBezTo>
                  <a:pt x="4092" y="5527"/>
                  <a:pt x="3758" y="5579"/>
                  <a:pt x="3508" y="5786"/>
                </a:cubicBezTo>
                <a:cubicBezTo>
                  <a:pt x="3492" y="5797"/>
                  <a:pt x="3512" y="5825"/>
                  <a:pt x="3528" y="5813"/>
                </a:cubicBezTo>
                <a:cubicBezTo>
                  <a:pt x="3659" y="5714"/>
                  <a:pt x="3826" y="5694"/>
                  <a:pt x="3985" y="5682"/>
                </a:cubicBezTo>
                <a:cubicBezTo>
                  <a:pt x="4128" y="5674"/>
                  <a:pt x="4275" y="5674"/>
                  <a:pt x="4418" y="5690"/>
                </a:cubicBezTo>
                <a:cubicBezTo>
                  <a:pt x="4597" y="5710"/>
                  <a:pt x="4768" y="5758"/>
                  <a:pt x="4927" y="5833"/>
                </a:cubicBezTo>
                <a:cubicBezTo>
                  <a:pt x="5067" y="5980"/>
                  <a:pt x="5194" y="6139"/>
                  <a:pt x="5305" y="6318"/>
                </a:cubicBezTo>
                <a:cubicBezTo>
                  <a:pt x="5778" y="7074"/>
                  <a:pt x="5930" y="7981"/>
                  <a:pt x="5846" y="8859"/>
                </a:cubicBezTo>
                <a:cubicBezTo>
                  <a:pt x="5822" y="9102"/>
                  <a:pt x="5782" y="9337"/>
                  <a:pt x="5727" y="9571"/>
                </a:cubicBezTo>
                <a:cubicBezTo>
                  <a:pt x="5675" y="9802"/>
                  <a:pt x="5595" y="10029"/>
                  <a:pt x="5548" y="10263"/>
                </a:cubicBezTo>
                <a:cubicBezTo>
                  <a:pt x="5484" y="10597"/>
                  <a:pt x="5512" y="11011"/>
                  <a:pt x="5822" y="11218"/>
                </a:cubicBezTo>
                <a:cubicBezTo>
                  <a:pt x="6097" y="11400"/>
                  <a:pt x="6474" y="11305"/>
                  <a:pt x="6705" y="11098"/>
                </a:cubicBezTo>
                <a:cubicBezTo>
                  <a:pt x="6999" y="10840"/>
                  <a:pt x="7091" y="10426"/>
                  <a:pt x="7126" y="10056"/>
                </a:cubicBezTo>
                <a:cubicBezTo>
                  <a:pt x="7258" y="8812"/>
                  <a:pt x="6876" y="7519"/>
                  <a:pt x="6152" y="6493"/>
                </a:cubicBezTo>
                <a:cubicBezTo>
                  <a:pt x="6212" y="6259"/>
                  <a:pt x="6275" y="6024"/>
                  <a:pt x="6371" y="5797"/>
                </a:cubicBezTo>
                <a:cubicBezTo>
                  <a:pt x="6482" y="5543"/>
                  <a:pt x="6625" y="5300"/>
                  <a:pt x="6820" y="5098"/>
                </a:cubicBezTo>
                <a:cubicBezTo>
                  <a:pt x="6828" y="5090"/>
                  <a:pt x="6836" y="5082"/>
                  <a:pt x="6844" y="5074"/>
                </a:cubicBezTo>
                <a:cubicBezTo>
                  <a:pt x="7015" y="5022"/>
                  <a:pt x="7206" y="5054"/>
                  <a:pt x="7353" y="5161"/>
                </a:cubicBezTo>
                <a:cubicBezTo>
                  <a:pt x="7536" y="5292"/>
                  <a:pt x="7628" y="5519"/>
                  <a:pt x="7631" y="5738"/>
                </a:cubicBezTo>
                <a:cubicBezTo>
                  <a:pt x="7631" y="5754"/>
                  <a:pt x="7651" y="5758"/>
                  <a:pt x="7659" y="5742"/>
                </a:cubicBezTo>
                <a:cubicBezTo>
                  <a:pt x="7739" y="5467"/>
                  <a:pt x="7612" y="5161"/>
                  <a:pt x="7361" y="5018"/>
                </a:cubicBezTo>
                <a:cubicBezTo>
                  <a:pt x="7254" y="4958"/>
                  <a:pt x="7122" y="4931"/>
                  <a:pt x="6999" y="4935"/>
                </a:cubicBezTo>
                <a:cubicBezTo>
                  <a:pt x="7142" y="4815"/>
                  <a:pt x="7305" y="4724"/>
                  <a:pt x="7480" y="4664"/>
                </a:cubicBezTo>
                <a:cubicBezTo>
                  <a:pt x="7779" y="4565"/>
                  <a:pt x="8097" y="4577"/>
                  <a:pt x="8395" y="4636"/>
                </a:cubicBezTo>
                <a:cubicBezTo>
                  <a:pt x="8988" y="4760"/>
                  <a:pt x="9508" y="5074"/>
                  <a:pt x="10081" y="5253"/>
                </a:cubicBezTo>
                <a:cubicBezTo>
                  <a:pt x="10359" y="5340"/>
                  <a:pt x="10654" y="5392"/>
                  <a:pt x="10944" y="5372"/>
                </a:cubicBezTo>
                <a:cubicBezTo>
                  <a:pt x="11151" y="5360"/>
                  <a:pt x="11358" y="5320"/>
                  <a:pt x="11560" y="5265"/>
                </a:cubicBezTo>
                <a:cubicBezTo>
                  <a:pt x="11608" y="5277"/>
                  <a:pt x="11656" y="5292"/>
                  <a:pt x="11700" y="5320"/>
                </a:cubicBezTo>
                <a:cubicBezTo>
                  <a:pt x="11795" y="5376"/>
                  <a:pt x="11871" y="5459"/>
                  <a:pt x="11914" y="5559"/>
                </a:cubicBezTo>
                <a:cubicBezTo>
                  <a:pt x="12010" y="5774"/>
                  <a:pt x="11946" y="6020"/>
                  <a:pt x="11803" y="6199"/>
                </a:cubicBezTo>
                <a:cubicBezTo>
                  <a:pt x="11787" y="6219"/>
                  <a:pt x="11811" y="6243"/>
                  <a:pt x="11835" y="6227"/>
                </a:cubicBezTo>
                <a:cubicBezTo>
                  <a:pt x="12010" y="6088"/>
                  <a:pt x="12038" y="5801"/>
                  <a:pt x="12006" y="5595"/>
                </a:cubicBezTo>
                <a:cubicBezTo>
                  <a:pt x="11990" y="5483"/>
                  <a:pt x="11954" y="5376"/>
                  <a:pt x="11883" y="5285"/>
                </a:cubicBezTo>
                <a:cubicBezTo>
                  <a:pt x="11863" y="5257"/>
                  <a:pt x="11831" y="5221"/>
                  <a:pt x="11795" y="5193"/>
                </a:cubicBezTo>
                <a:cubicBezTo>
                  <a:pt x="11799" y="5193"/>
                  <a:pt x="11803" y="5193"/>
                  <a:pt x="11807" y="5189"/>
                </a:cubicBezTo>
                <a:cubicBezTo>
                  <a:pt x="12077" y="5098"/>
                  <a:pt x="12320" y="4958"/>
                  <a:pt x="12487" y="4720"/>
                </a:cubicBezTo>
                <a:cubicBezTo>
                  <a:pt x="12515" y="4676"/>
                  <a:pt x="12543" y="4628"/>
                  <a:pt x="12566" y="4577"/>
                </a:cubicBezTo>
                <a:cubicBezTo>
                  <a:pt x="12765" y="4545"/>
                  <a:pt x="12948" y="4672"/>
                  <a:pt x="12964" y="4887"/>
                </a:cubicBezTo>
                <a:cubicBezTo>
                  <a:pt x="12968" y="4903"/>
                  <a:pt x="12988" y="4903"/>
                  <a:pt x="12988" y="4887"/>
                </a:cubicBezTo>
                <a:cubicBezTo>
                  <a:pt x="12992" y="4660"/>
                  <a:pt x="12813" y="4525"/>
                  <a:pt x="12618" y="4457"/>
                </a:cubicBezTo>
              </a:path>
            </a:pathLst>
          </a:custGeom>
          <a:solidFill>
            <a:srgbClr val="1EA185"/>
          </a:solidFill>
          <a:ln>
            <a:noFill/>
          </a:ln>
        </p:spPr>
        <p:txBody>
          <a:bodyPr spcFirstLastPara="1" wrap="square" lIns="243750" tIns="121875" rIns="243750" bIns="1218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45469"/>
              </a:solidFill>
              <a:latin typeface="Lato"/>
              <a:ea typeface="Lato"/>
              <a:cs typeface="Lato"/>
              <a:sym typeface="Lato"/>
            </a:endParaRPr>
          </a:p>
        </p:txBody>
      </p:sp>
      <p:sp>
        <p:nvSpPr>
          <p:cNvPr id="265" name="Google Shape;265;p10"/>
          <p:cNvSpPr/>
          <p:nvPr/>
        </p:nvSpPr>
        <p:spPr>
          <a:xfrm>
            <a:off x="4105317" y="3676061"/>
            <a:ext cx="96513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err="1">
                <a:solidFill>
                  <a:srgbClr val="FFFFFF"/>
                </a:solidFill>
                <a:latin typeface="Lato"/>
                <a:ea typeface="Lato"/>
                <a:cs typeface="Lato"/>
                <a:sym typeface="Lato"/>
              </a:rPr>
              <a:t>Ufficio</a:t>
            </a:r>
            <a:endParaRPr dirty="0"/>
          </a:p>
        </p:txBody>
      </p:sp>
      <p:grpSp>
        <p:nvGrpSpPr>
          <p:cNvPr id="266" name="Google Shape;266;p10"/>
          <p:cNvGrpSpPr/>
          <p:nvPr/>
        </p:nvGrpSpPr>
        <p:grpSpPr>
          <a:xfrm>
            <a:off x="7403785" y="1576959"/>
            <a:ext cx="4715286" cy="4620733"/>
            <a:chOff x="7403785" y="1733073"/>
            <a:chExt cx="4715286" cy="4620733"/>
          </a:xfrm>
        </p:grpSpPr>
        <p:sp>
          <p:nvSpPr>
            <p:cNvPr id="267" name="Google Shape;267;p10"/>
            <p:cNvSpPr/>
            <p:nvPr/>
          </p:nvSpPr>
          <p:spPr>
            <a:xfrm rot="5400000">
              <a:off x="6869065" y="2356917"/>
              <a:ext cx="4425964" cy="3356524"/>
            </a:xfrm>
            <a:custGeom>
              <a:avLst/>
              <a:gdLst/>
              <a:ahLst/>
              <a:cxnLst/>
              <a:rect l="l" t="t" r="r" b="b"/>
              <a:pathLst>
                <a:path w="12993" h="11401" extrusionOk="0">
                  <a:moveTo>
                    <a:pt x="12618" y="4457"/>
                  </a:moveTo>
                  <a:lnTo>
                    <a:pt x="12618" y="4457"/>
                  </a:lnTo>
                  <a:cubicBezTo>
                    <a:pt x="12662" y="4338"/>
                    <a:pt x="12686" y="4211"/>
                    <a:pt x="12686" y="4080"/>
                  </a:cubicBezTo>
                  <a:cubicBezTo>
                    <a:pt x="12698" y="3948"/>
                    <a:pt x="12690" y="3805"/>
                    <a:pt x="12662" y="3678"/>
                  </a:cubicBezTo>
                  <a:cubicBezTo>
                    <a:pt x="12658" y="3642"/>
                    <a:pt x="12650" y="3610"/>
                    <a:pt x="12642" y="3575"/>
                  </a:cubicBezTo>
                  <a:cubicBezTo>
                    <a:pt x="12634" y="3551"/>
                    <a:pt x="12602" y="3563"/>
                    <a:pt x="12606" y="3587"/>
                  </a:cubicBezTo>
                  <a:cubicBezTo>
                    <a:pt x="12610" y="3606"/>
                    <a:pt x="12614" y="3630"/>
                    <a:pt x="12618" y="3654"/>
                  </a:cubicBezTo>
                  <a:cubicBezTo>
                    <a:pt x="12622" y="3690"/>
                    <a:pt x="12630" y="3722"/>
                    <a:pt x="12634" y="3757"/>
                  </a:cubicBezTo>
                  <a:cubicBezTo>
                    <a:pt x="12670" y="4251"/>
                    <a:pt x="12384" y="4752"/>
                    <a:pt x="11918" y="4946"/>
                  </a:cubicBezTo>
                  <a:cubicBezTo>
                    <a:pt x="11612" y="5074"/>
                    <a:pt x="11258" y="5102"/>
                    <a:pt x="10928" y="5098"/>
                  </a:cubicBezTo>
                  <a:cubicBezTo>
                    <a:pt x="10594" y="5090"/>
                    <a:pt x="10260" y="5034"/>
                    <a:pt x="9942" y="4927"/>
                  </a:cubicBezTo>
                  <a:cubicBezTo>
                    <a:pt x="9691" y="4843"/>
                    <a:pt x="9457" y="4724"/>
                    <a:pt x="9222" y="4608"/>
                  </a:cubicBezTo>
                  <a:cubicBezTo>
                    <a:pt x="9361" y="4529"/>
                    <a:pt x="9457" y="4390"/>
                    <a:pt x="9465" y="4223"/>
                  </a:cubicBezTo>
                  <a:cubicBezTo>
                    <a:pt x="9469" y="4036"/>
                    <a:pt x="9349" y="3801"/>
                    <a:pt x="9147" y="3773"/>
                  </a:cubicBezTo>
                  <a:lnTo>
                    <a:pt x="9147" y="3773"/>
                  </a:lnTo>
                  <a:lnTo>
                    <a:pt x="9147" y="3773"/>
                  </a:lnTo>
                  <a:lnTo>
                    <a:pt x="9143" y="3773"/>
                  </a:lnTo>
                  <a:cubicBezTo>
                    <a:pt x="9123" y="3773"/>
                    <a:pt x="9119" y="3805"/>
                    <a:pt x="9139" y="3805"/>
                  </a:cubicBezTo>
                  <a:cubicBezTo>
                    <a:pt x="9345" y="3845"/>
                    <a:pt x="9437" y="4072"/>
                    <a:pt x="9357" y="4259"/>
                  </a:cubicBezTo>
                  <a:cubicBezTo>
                    <a:pt x="9298" y="4402"/>
                    <a:pt x="9178" y="4481"/>
                    <a:pt x="9039" y="4521"/>
                  </a:cubicBezTo>
                  <a:cubicBezTo>
                    <a:pt x="8765" y="4390"/>
                    <a:pt x="8486" y="4278"/>
                    <a:pt x="8172" y="4251"/>
                  </a:cubicBezTo>
                  <a:cubicBezTo>
                    <a:pt x="7874" y="4219"/>
                    <a:pt x="7568" y="4255"/>
                    <a:pt x="7278" y="4342"/>
                  </a:cubicBezTo>
                  <a:cubicBezTo>
                    <a:pt x="7278" y="3936"/>
                    <a:pt x="7103" y="3547"/>
                    <a:pt x="6808" y="3272"/>
                  </a:cubicBezTo>
                  <a:cubicBezTo>
                    <a:pt x="6836" y="3034"/>
                    <a:pt x="7023" y="2823"/>
                    <a:pt x="7170" y="2648"/>
                  </a:cubicBezTo>
                  <a:cubicBezTo>
                    <a:pt x="7325" y="2465"/>
                    <a:pt x="7480" y="2290"/>
                    <a:pt x="7612" y="2091"/>
                  </a:cubicBezTo>
                  <a:cubicBezTo>
                    <a:pt x="7639" y="2075"/>
                    <a:pt x="7667" y="2059"/>
                    <a:pt x="7699" y="2052"/>
                  </a:cubicBezTo>
                  <a:cubicBezTo>
                    <a:pt x="7810" y="2020"/>
                    <a:pt x="7934" y="2063"/>
                    <a:pt x="8033" y="2115"/>
                  </a:cubicBezTo>
                  <a:cubicBezTo>
                    <a:pt x="8224" y="2215"/>
                    <a:pt x="8359" y="2421"/>
                    <a:pt x="8248" y="2632"/>
                  </a:cubicBezTo>
                  <a:cubicBezTo>
                    <a:pt x="8244" y="2640"/>
                    <a:pt x="8248" y="2644"/>
                    <a:pt x="8252" y="2648"/>
                  </a:cubicBezTo>
                  <a:lnTo>
                    <a:pt x="8252" y="2648"/>
                  </a:lnTo>
                  <a:cubicBezTo>
                    <a:pt x="8240" y="2668"/>
                    <a:pt x="8268" y="2684"/>
                    <a:pt x="8284" y="2668"/>
                  </a:cubicBezTo>
                  <a:cubicBezTo>
                    <a:pt x="8435" y="2465"/>
                    <a:pt x="8355" y="2171"/>
                    <a:pt x="8156" y="2032"/>
                  </a:cubicBezTo>
                  <a:cubicBezTo>
                    <a:pt x="8053" y="1960"/>
                    <a:pt x="7926" y="1924"/>
                    <a:pt x="7799" y="1924"/>
                  </a:cubicBezTo>
                  <a:cubicBezTo>
                    <a:pt x="7771" y="1924"/>
                    <a:pt x="7739" y="1924"/>
                    <a:pt x="7707" y="1928"/>
                  </a:cubicBezTo>
                  <a:cubicBezTo>
                    <a:pt x="7926" y="1507"/>
                    <a:pt x="7958" y="998"/>
                    <a:pt x="7727" y="572"/>
                  </a:cubicBezTo>
                  <a:cubicBezTo>
                    <a:pt x="7791" y="465"/>
                    <a:pt x="7791" y="334"/>
                    <a:pt x="7751" y="218"/>
                  </a:cubicBezTo>
                  <a:cubicBezTo>
                    <a:pt x="7739" y="179"/>
                    <a:pt x="7719" y="139"/>
                    <a:pt x="7695" y="103"/>
                  </a:cubicBezTo>
                  <a:cubicBezTo>
                    <a:pt x="7683" y="87"/>
                    <a:pt x="7655" y="103"/>
                    <a:pt x="7667" y="119"/>
                  </a:cubicBezTo>
                  <a:cubicBezTo>
                    <a:pt x="7679" y="135"/>
                    <a:pt x="7691" y="155"/>
                    <a:pt x="7699" y="171"/>
                  </a:cubicBezTo>
                  <a:cubicBezTo>
                    <a:pt x="7747" y="274"/>
                    <a:pt x="7743" y="393"/>
                    <a:pt x="7683" y="493"/>
                  </a:cubicBezTo>
                  <a:cubicBezTo>
                    <a:pt x="7544" y="278"/>
                    <a:pt x="7349" y="107"/>
                    <a:pt x="7115" y="8"/>
                  </a:cubicBezTo>
                  <a:cubicBezTo>
                    <a:pt x="7103" y="0"/>
                    <a:pt x="7091" y="12"/>
                    <a:pt x="7091" y="20"/>
                  </a:cubicBezTo>
                  <a:cubicBezTo>
                    <a:pt x="7079" y="27"/>
                    <a:pt x="7071" y="43"/>
                    <a:pt x="7087" y="55"/>
                  </a:cubicBezTo>
                  <a:cubicBezTo>
                    <a:pt x="7544" y="290"/>
                    <a:pt x="7799" y="791"/>
                    <a:pt x="7715" y="1300"/>
                  </a:cubicBezTo>
                  <a:cubicBezTo>
                    <a:pt x="7624" y="1849"/>
                    <a:pt x="7150" y="2127"/>
                    <a:pt x="6812" y="2517"/>
                  </a:cubicBezTo>
                  <a:cubicBezTo>
                    <a:pt x="6677" y="2672"/>
                    <a:pt x="6558" y="2855"/>
                    <a:pt x="6518" y="3058"/>
                  </a:cubicBezTo>
                  <a:cubicBezTo>
                    <a:pt x="6216" y="2891"/>
                    <a:pt x="5878" y="2787"/>
                    <a:pt x="5564" y="2644"/>
                  </a:cubicBezTo>
                  <a:cubicBezTo>
                    <a:pt x="5500" y="2616"/>
                    <a:pt x="5436" y="2584"/>
                    <a:pt x="5373" y="2553"/>
                  </a:cubicBezTo>
                  <a:cubicBezTo>
                    <a:pt x="5222" y="2382"/>
                    <a:pt x="5110" y="2163"/>
                    <a:pt x="5098" y="1936"/>
                  </a:cubicBezTo>
                  <a:cubicBezTo>
                    <a:pt x="5082" y="1618"/>
                    <a:pt x="5381" y="1447"/>
                    <a:pt x="5659" y="1431"/>
                  </a:cubicBezTo>
                  <a:cubicBezTo>
                    <a:pt x="5671" y="1431"/>
                    <a:pt x="5675" y="1411"/>
                    <a:pt x="5663" y="1407"/>
                  </a:cubicBezTo>
                  <a:cubicBezTo>
                    <a:pt x="5385" y="1344"/>
                    <a:pt x="5094" y="1503"/>
                    <a:pt x="5011" y="1781"/>
                  </a:cubicBezTo>
                  <a:cubicBezTo>
                    <a:pt x="4955" y="1964"/>
                    <a:pt x="4975" y="2215"/>
                    <a:pt x="5079" y="2398"/>
                  </a:cubicBezTo>
                  <a:cubicBezTo>
                    <a:pt x="4943" y="2322"/>
                    <a:pt x="4812" y="2234"/>
                    <a:pt x="4689" y="2139"/>
                  </a:cubicBezTo>
                  <a:cubicBezTo>
                    <a:pt x="4458" y="1960"/>
                    <a:pt x="4231" y="1737"/>
                    <a:pt x="4112" y="1471"/>
                  </a:cubicBezTo>
                  <a:cubicBezTo>
                    <a:pt x="4080" y="1376"/>
                    <a:pt x="4057" y="1276"/>
                    <a:pt x="4041" y="1173"/>
                  </a:cubicBezTo>
                  <a:cubicBezTo>
                    <a:pt x="4041" y="1157"/>
                    <a:pt x="4017" y="1161"/>
                    <a:pt x="4017" y="1173"/>
                  </a:cubicBezTo>
                  <a:cubicBezTo>
                    <a:pt x="4017" y="1177"/>
                    <a:pt x="4017" y="1181"/>
                    <a:pt x="4017" y="1181"/>
                  </a:cubicBezTo>
                  <a:cubicBezTo>
                    <a:pt x="4017" y="1185"/>
                    <a:pt x="4017" y="1185"/>
                    <a:pt x="4017" y="1185"/>
                  </a:cubicBezTo>
                  <a:cubicBezTo>
                    <a:pt x="4017" y="1220"/>
                    <a:pt x="4021" y="1256"/>
                    <a:pt x="4029" y="1292"/>
                  </a:cubicBezTo>
                  <a:cubicBezTo>
                    <a:pt x="4064" y="1574"/>
                    <a:pt x="4204" y="1829"/>
                    <a:pt x="4395" y="2044"/>
                  </a:cubicBezTo>
                  <a:cubicBezTo>
                    <a:pt x="4275" y="2028"/>
                    <a:pt x="4148" y="2056"/>
                    <a:pt x="4033" y="2091"/>
                  </a:cubicBezTo>
                  <a:cubicBezTo>
                    <a:pt x="3901" y="2131"/>
                    <a:pt x="3762" y="2183"/>
                    <a:pt x="3619" y="2167"/>
                  </a:cubicBezTo>
                  <a:cubicBezTo>
                    <a:pt x="3480" y="2151"/>
                    <a:pt x="3369" y="2067"/>
                    <a:pt x="3333" y="1932"/>
                  </a:cubicBezTo>
                  <a:cubicBezTo>
                    <a:pt x="3329" y="1920"/>
                    <a:pt x="3313" y="1920"/>
                    <a:pt x="3313" y="1932"/>
                  </a:cubicBezTo>
                  <a:cubicBezTo>
                    <a:pt x="3313" y="1940"/>
                    <a:pt x="3313" y="1944"/>
                    <a:pt x="3313" y="1952"/>
                  </a:cubicBezTo>
                  <a:cubicBezTo>
                    <a:pt x="3293" y="2012"/>
                    <a:pt x="3361" y="2079"/>
                    <a:pt x="3404" y="2119"/>
                  </a:cubicBezTo>
                  <a:cubicBezTo>
                    <a:pt x="3488" y="2191"/>
                    <a:pt x="3599" y="2234"/>
                    <a:pt x="3711" y="2246"/>
                  </a:cubicBezTo>
                  <a:cubicBezTo>
                    <a:pt x="3842" y="2262"/>
                    <a:pt x="3977" y="2238"/>
                    <a:pt x="4108" y="2207"/>
                  </a:cubicBezTo>
                  <a:cubicBezTo>
                    <a:pt x="4235" y="2171"/>
                    <a:pt x="4375" y="2127"/>
                    <a:pt x="4506" y="2167"/>
                  </a:cubicBezTo>
                  <a:cubicBezTo>
                    <a:pt x="4693" y="2346"/>
                    <a:pt x="4908" y="2501"/>
                    <a:pt x="5122" y="2620"/>
                  </a:cubicBezTo>
                  <a:cubicBezTo>
                    <a:pt x="5409" y="2779"/>
                    <a:pt x="5715" y="2895"/>
                    <a:pt x="6009" y="3038"/>
                  </a:cubicBezTo>
                  <a:cubicBezTo>
                    <a:pt x="6299" y="3185"/>
                    <a:pt x="6582" y="3376"/>
                    <a:pt x="6737" y="3670"/>
                  </a:cubicBezTo>
                  <a:cubicBezTo>
                    <a:pt x="6876" y="3940"/>
                    <a:pt x="6904" y="4255"/>
                    <a:pt x="6828" y="4541"/>
                  </a:cubicBezTo>
                  <a:cubicBezTo>
                    <a:pt x="6745" y="4593"/>
                    <a:pt x="6661" y="4644"/>
                    <a:pt x="6586" y="4708"/>
                  </a:cubicBezTo>
                  <a:cubicBezTo>
                    <a:pt x="6180" y="5026"/>
                    <a:pt x="5878" y="5507"/>
                    <a:pt x="5778" y="6020"/>
                  </a:cubicBezTo>
                  <a:cubicBezTo>
                    <a:pt x="5667" y="5897"/>
                    <a:pt x="5552" y="5774"/>
                    <a:pt x="5428" y="5662"/>
                  </a:cubicBezTo>
                  <a:cubicBezTo>
                    <a:pt x="5094" y="5352"/>
                    <a:pt x="4709" y="5133"/>
                    <a:pt x="4303" y="4943"/>
                  </a:cubicBezTo>
                  <a:cubicBezTo>
                    <a:pt x="3989" y="4791"/>
                    <a:pt x="3675" y="4644"/>
                    <a:pt x="3357" y="4501"/>
                  </a:cubicBezTo>
                  <a:cubicBezTo>
                    <a:pt x="3086" y="4096"/>
                    <a:pt x="2959" y="3618"/>
                    <a:pt x="3015" y="3125"/>
                  </a:cubicBezTo>
                  <a:cubicBezTo>
                    <a:pt x="3019" y="3109"/>
                    <a:pt x="2995" y="3105"/>
                    <a:pt x="2991" y="3121"/>
                  </a:cubicBezTo>
                  <a:cubicBezTo>
                    <a:pt x="2903" y="3419"/>
                    <a:pt x="2927" y="3734"/>
                    <a:pt x="2999" y="4032"/>
                  </a:cubicBezTo>
                  <a:cubicBezTo>
                    <a:pt x="3027" y="4151"/>
                    <a:pt x="3066" y="4282"/>
                    <a:pt x="3130" y="4398"/>
                  </a:cubicBezTo>
                  <a:cubicBezTo>
                    <a:pt x="3078" y="4374"/>
                    <a:pt x="3023" y="4350"/>
                    <a:pt x="2967" y="4326"/>
                  </a:cubicBezTo>
                  <a:cubicBezTo>
                    <a:pt x="2541" y="4131"/>
                    <a:pt x="2108" y="3952"/>
                    <a:pt x="1682" y="3754"/>
                  </a:cubicBezTo>
                  <a:cubicBezTo>
                    <a:pt x="1293" y="3571"/>
                    <a:pt x="907" y="3348"/>
                    <a:pt x="613" y="3022"/>
                  </a:cubicBezTo>
                  <a:cubicBezTo>
                    <a:pt x="474" y="2871"/>
                    <a:pt x="358" y="2696"/>
                    <a:pt x="283" y="2505"/>
                  </a:cubicBezTo>
                  <a:cubicBezTo>
                    <a:pt x="279" y="2505"/>
                    <a:pt x="279" y="2501"/>
                    <a:pt x="279" y="2501"/>
                  </a:cubicBezTo>
                  <a:cubicBezTo>
                    <a:pt x="279" y="2497"/>
                    <a:pt x="279" y="2493"/>
                    <a:pt x="279" y="2489"/>
                  </a:cubicBezTo>
                  <a:cubicBezTo>
                    <a:pt x="279" y="2469"/>
                    <a:pt x="247" y="2469"/>
                    <a:pt x="247" y="2489"/>
                  </a:cubicBezTo>
                  <a:lnTo>
                    <a:pt x="247" y="2489"/>
                  </a:lnTo>
                  <a:cubicBezTo>
                    <a:pt x="243" y="2493"/>
                    <a:pt x="239" y="2497"/>
                    <a:pt x="235" y="2501"/>
                  </a:cubicBezTo>
                  <a:cubicBezTo>
                    <a:pt x="227" y="2501"/>
                    <a:pt x="223" y="2509"/>
                    <a:pt x="219" y="2521"/>
                  </a:cubicBezTo>
                  <a:cubicBezTo>
                    <a:pt x="203" y="2553"/>
                    <a:pt x="231" y="2628"/>
                    <a:pt x="239" y="2660"/>
                  </a:cubicBezTo>
                  <a:cubicBezTo>
                    <a:pt x="251" y="2716"/>
                    <a:pt x="267" y="2767"/>
                    <a:pt x="287" y="2815"/>
                  </a:cubicBezTo>
                  <a:cubicBezTo>
                    <a:pt x="322" y="2907"/>
                    <a:pt x="370" y="2998"/>
                    <a:pt x="426" y="3081"/>
                  </a:cubicBezTo>
                  <a:cubicBezTo>
                    <a:pt x="271" y="3113"/>
                    <a:pt x="112" y="3038"/>
                    <a:pt x="28" y="2891"/>
                  </a:cubicBezTo>
                  <a:cubicBezTo>
                    <a:pt x="24" y="2879"/>
                    <a:pt x="0" y="2887"/>
                    <a:pt x="8" y="2899"/>
                  </a:cubicBezTo>
                  <a:cubicBezTo>
                    <a:pt x="84" y="3109"/>
                    <a:pt x="299" y="3181"/>
                    <a:pt x="501" y="3181"/>
                  </a:cubicBezTo>
                  <a:cubicBezTo>
                    <a:pt x="525" y="3209"/>
                    <a:pt x="553" y="3237"/>
                    <a:pt x="581" y="3264"/>
                  </a:cubicBezTo>
                  <a:cubicBezTo>
                    <a:pt x="641" y="3336"/>
                    <a:pt x="704" y="3400"/>
                    <a:pt x="772" y="3463"/>
                  </a:cubicBezTo>
                  <a:cubicBezTo>
                    <a:pt x="987" y="3670"/>
                    <a:pt x="1229" y="3841"/>
                    <a:pt x="1488" y="3992"/>
                  </a:cubicBezTo>
                  <a:cubicBezTo>
                    <a:pt x="1368" y="4016"/>
                    <a:pt x="1249" y="4064"/>
                    <a:pt x="1154" y="4111"/>
                  </a:cubicBezTo>
                  <a:cubicBezTo>
                    <a:pt x="959" y="4215"/>
                    <a:pt x="796" y="4370"/>
                    <a:pt x="688" y="4565"/>
                  </a:cubicBezTo>
                  <a:cubicBezTo>
                    <a:pt x="660" y="4620"/>
                    <a:pt x="637" y="4680"/>
                    <a:pt x="617" y="4740"/>
                  </a:cubicBezTo>
                  <a:cubicBezTo>
                    <a:pt x="565" y="4772"/>
                    <a:pt x="513" y="4795"/>
                    <a:pt x="446" y="4803"/>
                  </a:cubicBezTo>
                  <a:cubicBezTo>
                    <a:pt x="334" y="4811"/>
                    <a:pt x="227" y="4768"/>
                    <a:pt x="148" y="4688"/>
                  </a:cubicBezTo>
                  <a:cubicBezTo>
                    <a:pt x="132" y="4676"/>
                    <a:pt x="112" y="4692"/>
                    <a:pt x="120" y="4712"/>
                  </a:cubicBezTo>
                  <a:cubicBezTo>
                    <a:pt x="175" y="4819"/>
                    <a:pt x="283" y="4887"/>
                    <a:pt x="402" y="4895"/>
                  </a:cubicBezTo>
                  <a:cubicBezTo>
                    <a:pt x="454" y="4899"/>
                    <a:pt x="521" y="4895"/>
                    <a:pt x="581" y="4879"/>
                  </a:cubicBezTo>
                  <a:cubicBezTo>
                    <a:pt x="557" y="4990"/>
                    <a:pt x="553" y="5102"/>
                    <a:pt x="565" y="5213"/>
                  </a:cubicBezTo>
                  <a:cubicBezTo>
                    <a:pt x="589" y="5424"/>
                    <a:pt x="668" y="5658"/>
                    <a:pt x="820" y="5813"/>
                  </a:cubicBezTo>
                  <a:cubicBezTo>
                    <a:pt x="831" y="5821"/>
                    <a:pt x="847" y="5809"/>
                    <a:pt x="839" y="5797"/>
                  </a:cubicBezTo>
                  <a:cubicBezTo>
                    <a:pt x="828" y="5774"/>
                    <a:pt x="812" y="5754"/>
                    <a:pt x="800" y="5730"/>
                  </a:cubicBezTo>
                  <a:cubicBezTo>
                    <a:pt x="672" y="5364"/>
                    <a:pt x="708" y="4943"/>
                    <a:pt x="935" y="4620"/>
                  </a:cubicBezTo>
                  <a:cubicBezTo>
                    <a:pt x="1126" y="4350"/>
                    <a:pt x="1432" y="4175"/>
                    <a:pt x="1758" y="4135"/>
                  </a:cubicBezTo>
                  <a:cubicBezTo>
                    <a:pt x="2347" y="4434"/>
                    <a:pt x="2979" y="4644"/>
                    <a:pt x="3579" y="4919"/>
                  </a:cubicBezTo>
                  <a:cubicBezTo>
                    <a:pt x="3989" y="5110"/>
                    <a:pt x="4375" y="5332"/>
                    <a:pt x="4705" y="5623"/>
                  </a:cubicBezTo>
                  <a:cubicBezTo>
                    <a:pt x="4605" y="5595"/>
                    <a:pt x="4506" y="5579"/>
                    <a:pt x="4410" y="5567"/>
                  </a:cubicBezTo>
                  <a:cubicBezTo>
                    <a:pt x="4092" y="5527"/>
                    <a:pt x="3758" y="5579"/>
                    <a:pt x="3508" y="5786"/>
                  </a:cubicBezTo>
                  <a:cubicBezTo>
                    <a:pt x="3492" y="5797"/>
                    <a:pt x="3512" y="5825"/>
                    <a:pt x="3528" y="5813"/>
                  </a:cubicBezTo>
                  <a:cubicBezTo>
                    <a:pt x="3659" y="5714"/>
                    <a:pt x="3826" y="5694"/>
                    <a:pt x="3985" y="5682"/>
                  </a:cubicBezTo>
                  <a:cubicBezTo>
                    <a:pt x="4128" y="5674"/>
                    <a:pt x="4275" y="5674"/>
                    <a:pt x="4418" y="5690"/>
                  </a:cubicBezTo>
                  <a:cubicBezTo>
                    <a:pt x="4597" y="5710"/>
                    <a:pt x="4768" y="5758"/>
                    <a:pt x="4927" y="5833"/>
                  </a:cubicBezTo>
                  <a:cubicBezTo>
                    <a:pt x="5067" y="5980"/>
                    <a:pt x="5194" y="6139"/>
                    <a:pt x="5305" y="6318"/>
                  </a:cubicBezTo>
                  <a:cubicBezTo>
                    <a:pt x="5778" y="7074"/>
                    <a:pt x="5930" y="7981"/>
                    <a:pt x="5846" y="8859"/>
                  </a:cubicBezTo>
                  <a:cubicBezTo>
                    <a:pt x="5822" y="9102"/>
                    <a:pt x="5782" y="9337"/>
                    <a:pt x="5727" y="9571"/>
                  </a:cubicBezTo>
                  <a:cubicBezTo>
                    <a:pt x="5675" y="9802"/>
                    <a:pt x="5595" y="10029"/>
                    <a:pt x="5548" y="10263"/>
                  </a:cubicBezTo>
                  <a:cubicBezTo>
                    <a:pt x="5484" y="10597"/>
                    <a:pt x="5512" y="11011"/>
                    <a:pt x="5822" y="11218"/>
                  </a:cubicBezTo>
                  <a:cubicBezTo>
                    <a:pt x="6097" y="11400"/>
                    <a:pt x="6474" y="11305"/>
                    <a:pt x="6705" y="11098"/>
                  </a:cubicBezTo>
                  <a:cubicBezTo>
                    <a:pt x="6999" y="10840"/>
                    <a:pt x="7091" y="10426"/>
                    <a:pt x="7126" y="10056"/>
                  </a:cubicBezTo>
                  <a:cubicBezTo>
                    <a:pt x="7258" y="8812"/>
                    <a:pt x="6876" y="7519"/>
                    <a:pt x="6152" y="6493"/>
                  </a:cubicBezTo>
                  <a:cubicBezTo>
                    <a:pt x="6212" y="6259"/>
                    <a:pt x="6275" y="6024"/>
                    <a:pt x="6371" y="5797"/>
                  </a:cubicBezTo>
                  <a:cubicBezTo>
                    <a:pt x="6482" y="5543"/>
                    <a:pt x="6625" y="5300"/>
                    <a:pt x="6820" y="5098"/>
                  </a:cubicBezTo>
                  <a:cubicBezTo>
                    <a:pt x="6828" y="5090"/>
                    <a:pt x="6836" y="5082"/>
                    <a:pt x="6844" y="5074"/>
                  </a:cubicBezTo>
                  <a:cubicBezTo>
                    <a:pt x="7015" y="5022"/>
                    <a:pt x="7206" y="5054"/>
                    <a:pt x="7353" y="5161"/>
                  </a:cubicBezTo>
                  <a:cubicBezTo>
                    <a:pt x="7536" y="5292"/>
                    <a:pt x="7628" y="5519"/>
                    <a:pt x="7631" y="5738"/>
                  </a:cubicBezTo>
                  <a:cubicBezTo>
                    <a:pt x="7631" y="5754"/>
                    <a:pt x="7651" y="5758"/>
                    <a:pt x="7659" y="5742"/>
                  </a:cubicBezTo>
                  <a:cubicBezTo>
                    <a:pt x="7739" y="5467"/>
                    <a:pt x="7612" y="5161"/>
                    <a:pt x="7361" y="5018"/>
                  </a:cubicBezTo>
                  <a:cubicBezTo>
                    <a:pt x="7254" y="4958"/>
                    <a:pt x="7122" y="4931"/>
                    <a:pt x="6999" y="4935"/>
                  </a:cubicBezTo>
                  <a:cubicBezTo>
                    <a:pt x="7142" y="4815"/>
                    <a:pt x="7305" y="4724"/>
                    <a:pt x="7480" y="4664"/>
                  </a:cubicBezTo>
                  <a:cubicBezTo>
                    <a:pt x="7779" y="4565"/>
                    <a:pt x="8097" y="4577"/>
                    <a:pt x="8395" y="4636"/>
                  </a:cubicBezTo>
                  <a:cubicBezTo>
                    <a:pt x="8988" y="4760"/>
                    <a:pt x="9508" y="5074"/>
                    <a:pt x="10081" y="5253"/>
                  </a:cubicBezTo>
                  <a:cubicBezTo>
                    <a:pt x="10359" y="5340"/>
                    <a:pt x="10654" y="5392"/>
                    <a:pt x="10944" y="5372"/>
                  </a:cubicBezTo>
                  <a:cubicBezTo>
                    <a:pt x="11151" y="5360"/>
                    <a:pt x="11358" y="5320"/>
                    <a:pt x="11560" y="5265"/>
                  </a:cubicBezTo>
                  <a:cubicBezTo>
                    <a:pt x="11608" y="5277"/>
                    <a:pt x="11656" y="5292"/>
                    <a:pt x="11700" y="5320"/>
                  </a:cubicBezTo>
                  <a:cubicBezTo>
                    <a:pt x="11795" y="5376"/>
                    <a:pt x="11871" y="5459"/>
                    <a:pt x="11914" y="5559"/>
                  </a:cubicBezTo>
                  <a:cubicBezTo>
                    <a:pt x="12010" y="5774"/>
                    <a:pt x="11946" y="6020"/>
                    <a:pt x="11803" y="6199"/>
                  </a:cubicBezTo>
                  <a:cubicBezTo>
                    <a:pt x="11787" y="6219"/>
                    <a:pt x="11811" y="6243"/>
                    <a:pt x="11835" y="6227"/>
                  </a:cubicBezTo>
                  <a:cubicBezTo>
                    <a:pt x="12010" y="6088"/>
                    <a:pt x="12038" y="5801"/>
                    <a:pt x="12006" y="5595"/>
                  </a:cubicBezTo>
                  <a:cubicBezTo>
                    <a:pt x="11990" y="5483"/>
                    <a:pt x="11954" y="5376"/>
                    <a:pt x="11883" y="5285"/>
                  </a:cubicBezTo>
                  <a:cubicBezTo>
                    <a:pt x="11863" y="5257"/>
                    <a:pt x="11831" y="5221"/>
                    <a:pt x="11795" y="5193"/>
                  </a:cubicBezTo>
                  <a:cubicBezTo>
                    <a:pt x="11799" y="5193"/>
                    <a:pt x="11803" y="5193"/>
                    <a:pt x="11807" y="5189"/>
                  </a:cubicBezTo>
                  <a:cubicBezTo>
                    <a:pt x="12077" y="5098"/>
                    <a:pt x="12320" y="4958"/>
                    <a:pt x="12487" y="4720"/>
                  </a:cubicBezTo>
                  <a:cubicBezTo>
                    <a:pt x="12515" y="4676"/>
                    <a:pt x="12543" y="4628"/>
                    <a:pt x="12566" y="4577"/>
                  </a:cubicBezTo>
                  <a:cubicBezTo>
                    <a:pt x="12765" y="4545"/>
                    <a:pt x="12948" y="4672"/>
                    <a:pt x="12964" y="4887"/>
                  </a:cubicBezTo>
                  <a:cubicBezTo>
                    <a:pt x="12968" y="4903"/>
                    <a:pt x="12988" y="4903"/>
                    <a:pt x="12988" y="4887"/>
                  </a:cubicBezTo>
                  <a:cubicBezTo>
                    <a:pt x="12992" y="4660"/>
                    <a:pt x="12813" y="4525"/>
                    <a:pt x="12618" y="4457"/>
                  </a:cubicBezTo>
                </a:path>
              </a:pathLst>
            </a:custGeom>
            <a:solidFill>
              <a:srgbClr val="F29B26"/>
            </a:solidFill>
            <a:ln>
              <a:noFill/>
            </a:ln>
          </p:spPr>
          <p:txBody>
            <a:bodyPr spcFirstLastPara="1" wrap="square" lIns="243750" tIns="121875" rIns="243750" bIns="1218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45469"/>
                </a:solidFill>
                <a:latin typeface="Lato"/>
                <a:ea typeface="Lato"/>
                <a:cs typeface="Lato"/>
                <a:sym typeface="Lato"/>
              </a:endParaRPr>
            </a:p>
          </p:txBody>
        </p:sp>
        <p:sp>
          <p:nvSpPr>
            <p:cNvPr id="268" name="Google Shape;268;p10"/>
            <p:cNvSpPr/>
            <p:nvPr/>
          </p:nvSpPr>
          <p:spPr>
            <a:xfrm>
              <a:off x="7449601" y="3823225"/>
              <a:ext cx="10889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Lato"/>
                <a:buNone/>
              </a:pPr>
              <a:r>
                <a:rPr lang="en-US" sz="1400" b="1" i="0" u="none" strike="noStrike" cap="none" dirty="0" err="1">
                  <a:solidFill>
                    <a:srgbClr val="FFFFFF"/>
                  </a:solidFill>
                  <a:latin typeface="Lato"/>
                  <a:ea typeface="Lato"/>
                  <a:cs typeface="Lato"/>
                  <a:sym typeface="Lato"/>
                </a:rPr>
                <a:t>Personale</a:t>
              </a:r>
              <a:endParaRPr dirty="0"/>
            </a:p>
          </p:txBody>
        </p:sp>
        <p:sp>
          <p:nvSpPr>
            <p:cNvPr id="269" name="Google Shape;269;p10"/>
            <p:cNvSpPr/>
            <p:nvPr/>
          </p:nvSpPr>
          <p:spPr>
            <a:xfrm>
              <a:off x="10070464" y="1733073"/>
              <a:ext cx="197285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dirty="0">
                  <a:solidFill>
                    <a:srgbClr val="445469"/>
                  </a:solidFill>
                  <a:latin typeface="Lato"/>
                  <a:ea typeface="Lato"/>
                  <a:cs typeface="Lato"/>
                  <a:sym typeface="Lato"/>
                </a:rPr>
                <a:t>Fare delle pause durante il giorno</a:t>
              </a:r>
              <a:endParaRPr sz="1400" b="1" i="0" u="none" strike="noStrike" cap="none" dirty="0">
                <a:solidFill>
                  <a:srgbClr val="445469"/>
                </a:solidFill>
                <a:latin typeface="Lato"/>
                <a:ea typeface="Lato"/>
                <a:cs typeface="Lato"/>
                <a:sym typeface="Lato"/>
              </a:endParaRPr>
            </a:p>
          </p:txBody>
        </p:sp>
        <p:sp>
          <p:nvSpPr>
            <p:cNvPr id="270" name="Google Shape;270;p10"/>
            <p:cNvSpPr/>
            <p:nvPr/>
          </p:nvSpPr>
          <p:spPr>
            <a:xfrm>
              <a:off x="10571586" y="3072433"/>
              <a:ext cx="142382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rgbClr val="445469"/>
                  </a:solidFill>
                  <a:latin typeface="Lato"/>
                  <a:ea typeface="Lato"/>
                  <a:cs typeface="Lato"/>
                  <a:sym typeface="Lato"/>
                </a:rPr>
                <a:t>Pianificare</a:t>
              </a:r>
              <a:r>
                <a:rPr lang="en-US" sz="1400" b="1" dirty="0">
                  <a:solidFill>
                    <a:srgbClr val="445469"/>
                  </a:solidFill>
                  <a:latin typeface="Lato"/>
                  <a:ea typeface="Lato"/>
                  <a:cs typeface="Lato"/>
                  <a:sym typeface="Lato"/>
                </a:rPr>
                <a:t> le </a:t>
              </a:r>
              <a:r>
                <a:rPr lang="en-US" sz="1400" b="1" dirty="0" err="1">
                  <a:solidFill>
                    <a:srgbClr val="445469"/>
                  </a:solidFill>
                  <a:latin typeface="Lato"/>
                  <a:ea typeface="Lato"/>
                  <a:cs typeface="Lato"/>
                  <a:sym typeface="Lato"/>
                </a:rPr>
                <a:t>attività</a:t>
              </a:r>
              <a:r>
                <a:rPr lang="en-US" sz="1400" b="1" dirty="0">
                  <a:solidFill>
                    <a:srgbClr val="445469"/>
                  </a:solidFill>
                  <a:latin typeface="Lato"/>
                  <a:ea typeface="Lato"/>
                  <a:cs typeface="Lato"/>
                  <a:sym typeface="Lato"/>
                </a:rPr>
                <a:t> post-</a:t>
              </a:r>
              <a:r>
                <a:rPr lang="en-US" sz="1400" b="1" dirty="0" err="1">
                  <a:solidFill>
                    <a:srgbClr val="445469"/>
                  </a:solidFill>
                  <a:latin typeface="Lato"/>
                  <a:ea typeface="Lato"/>
                  <a:cs typeface="Lato"/>
                  <a:sym typeface="Lato"/>
                </a:rPr>
                <a:t>lavorative</a:t>
              </a:r>
              <a:endParaRPr dirty="0"/>
            </a:p>
          </p:txBody>
        </p:sp>
        <p:sp>
          <p:nvSpPr>
            <p:cNvPr id="271" name="Google Shape;271;p10"/>
            <p:cNvSpPr/>
            <p:nvPr/>
          </p:nvSpPr>
          <p:spPr>
            <a:xfrm>
              <a:off x="10146217" y="4605418"/>
              <a:ext cx="1972854"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dirty="0">
                  <a:solidFill>
                    <a:srgbClr val="445469"/>
                  </a:solidFill>
                  <a:latin typeface="Lato"/>
                  <a:ea typeface="Lato"/>
                  <a:cs typeface="Lato"/>
                  <a:sym typeface="Lato"/>
                </a:rPr>
                <a:t>Mangiare cibi sani/</a:t>
              </a:r>
            </a:p>
            <a:p>
              <a:pPr marL="0" marR="0" lvl="0" indent="0" algn="l" rtl="0">
                <a:spcBef>
                  <a:spcPts val="0"/>
                </a:spcBef>
                <a:spcAft>
                  <a:spcPts val="0"/>
                </a:spcAft>
                <a:buNone/>
              </a:pPr>
              <a:r>
                <a:rPr lang="it-IT" sz="1400" b="1" dirty="0">
                  <a:solidFill>
                    <a:srgbClr val="445469"/>
                  </a:solidFill>
                  <a:latin typeface="Lato"/>
                  <a:ea typeface="Lato"/>
                  <a:cs typeface="Lato"/>
                  <a:sym typeface="Lato"/>
                </a:rPr>
                <a:t>Preparare un pranzo adeguato</a:t>
              </a:r>
              <a:endParaRPr dirty="0"/>
            </a:p>
          </p:txBody>
        </p:sp>
        <p:sp>
          <p:nvSpPr>
            <p:cNvPr id="272" name="Google Shape;272;p10"/>
            <p:cNvSpPr/>
            <p:nvPr/>
          </p:nvSpPr>
          <p:spPr>
            <a:xfrm>
              <a:off x="9666321" y="5615183"/>
              <a:ext cx="2376997"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dirty="0">
                  <a:solidFill>
                    <a:srgbClr val="445469"/>
                  </a:solidFill>
                  <a:latin typeface="Lato"/>
                  <a:ea typeface="Lato"/>
                  <a:cs typeface="Lato"/>
                  <a:sym typeface="Lato"/>
                </a:rPr>
                <a:t>Uscire all'aperto e fare una passeggiata /</a:t>
              </a:r>
            </a:p>
            <a:p>
              <a:pPr marL="0" marR="0" lvl="0" indent="0" algn="l" rtl="0">
                <a:spcBef>
                  <a:spcPts val="0"/>
                </a:spcBef>
                <a:spcAft>
                  <a:spcPts val="0"/>
                </a:spcAft>
                <a:buNone/>
              </a:pPr>
              <a:r>
                <a:rPr lang="it-IT" sz="1400" b="1" dirty="0">
                  <a:solidFill>
                    <a:srgbClr val="445469"/>
                  </a:solidFill>
                  <a:latin typeface="Lato"/>
                  <a:ea typeface="Lato"/>
                  <a:cs typeface="Lato"/>
                  <a:sym typeface="Lato"/>
                </a:rPr>
                <a:t>Praticare sport</a:t>
              </a:r>
              <a:endParaRPr dirty="0"/>
            </a:p>
          </p:txBody>
        </p:sp>
      </p:grpSp>
      <p:sp>
        <p:nvSpPr>
          <p:cNvPr id="273" name="Google Shape;273;p10"/>
          <p:cNvSpPr/>
          <p:nvPr/>
        </p:nvSpPr>
        <p:spPr>
          <a:xfrm>
            <a:off x="1229946" y="1430979"/>
            <a:ext cx="1530333"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dirty="0">
                <a:solidFill>
                  <a:srgbClr val="445469"/>
                </a:solidFill>
                <a:latin typeface="Lato"/>
                <a:ea typeface="Lato"/>
                <a:cs typeface="Lato"/>
                <a:sym typeface="Lato"/>
              </a:rPr>
              <a:t>Stabilite un programma e rispettatelo</a:t>
            </a:r>
            <a:endParaRPr dirty="0"/>
          </a:p>
        </p:txBody>
      </p:sp>
      <p:sp>
        <p:nvSpPr>
          <p:cNvPr id="274" name="Google Shape;274;p10"/>
          <p:cNvSpPr/>
          <p:nvPr/>
        </p:nvSpPr>
        <p:spPr>
          <a:xfrm>
            <a:off x="328939" y="2459510"/>
            <a:ext cx="202394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dirty="0">
                <a:solidFill>
                  <a:srgbClr val="445469"/>
                </a:solidFill>
                <a:latin typeface="Lato"/>
                <a:ea typeface="Lato"/>
                <a:cs typeface="Lato"/>
                <a:sym typeface="Lato"/>
              </a:rPr>
              <a:t>Mostra il tuo stato online/offline negli strumenti di comunicazione</a:t>
            </a:r>
            <a:endParaRPr dirty="0"/>
          </a:p>
        </p:txBody>
      </p:sp>
      <p:sp>
        <p:nvSpPr>
          <p:cNvPr id="275" name="Google Shape;275;p10"/>
          <p:cNvSpPr/>
          <p:nvPr/>
        </p:nvSpPr>
        <p:spPr>
          <a:xfrm>
            <a:off x="328939" y="3874554"/>
            <a:ext cx="1340311"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dirty="0">
                <a:solidFill>
                  <a:srgbClr val="445469"/>
                </a:solidFill>
                <a:latin typeface="Lato"/>
                <a:ea typeface="Lato"/>
                <a:cs typeface="Lato"/>
                <a:sym typeface="Lato"/>
              </a:rPr>
              <a:t>Preparatevi come se steste andando in ufficio</a:t>
            </a:r>
            <a:endParaRPr dirty="0"/>
          </a:p>
        </p:txBody>
      </p:sp>
      <p:sp>
        <p:nvSpPr>
          <p:cNvPr id="276" name="Google Shape;276;p10"/>
          <p:cNvSpPr/>
          <p:nvPr/>
        </p:nvSpPr>
        <p:spPr>
          <a:xfrm>
            <a:off x="416005" y="5474266"/>
            <a:ext cx="256137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dirty="0">
                <a:solidFill>
                  <a:srgbClr val="445469"/>
                </a:solidFill>
                <a:latin typeface="Lato"/>
                <a:ea typeface="Lato"/>
                <a:cs typeface="Lato"/>
                <a:sym typeface="Lato"/>
              </a:rPr>
              <a:t>Lavorare in un luogo tranquillo a casa e creare uno spazio per l'ufficio</a:t>
            </a:r>
            <a:endParaRPr dirty="0"/>
          </a:p>
        </p:txBody>
      </p:sp>
      <p:sp>
        <p:nvSpPr>
          <p:cNvPr id="3" name="Google Shape;92;p5">
            <a:extLst>
              <a:ext uri="{FF2B5EF4-FFF2-40B4-BE49-F238E27FC236}">
                <a16:creationId xmlns:a16="http://schemas.microsoft.com/office/drawing/2014/main" id="{796817BD-1476-A3EF-AE9B-CC638DE56483}"/>
              </a:ext>
            </a:extLst>
          </p:cNvPr>
          <p:cNvSpPr txBox="1"/>
          <p:nvPr/>
        </p:nvSpPr>
        <p:spPr>
          <a:xfrm>
            <a:off x="1130157" y="-11870"/>
            <a:ext cx="12431731" cy="6129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3900" b="1" i="0" dirty="0">
                <a:solidFill>
                  <a:schemeClr val="dk1"/>
                </a:solidFill>
                <a:latin typeface="Calibri"/>
                <a:ea typeface="Calibri"/>
                <a:cs typeface="Calibri"/>
                <a:sym typeface="Calibri"/>
              </a:rPr>
              <a:t>UNIT 1: </a:t>
            </a:r>
            <a:r>
              <a:rPr lang="en-US" sz="3900" b="1" i="0" dirty="0" err="1">
                <a:solidFill>
                  <a:schemeClr val="dk1"/>
                </a:solidFill>
                <a:latin typeface="Calibri"/>
                <a:ea typeface="Calibri"/>
                <a:cs typeface="Calibri"/>
                <a:sym typeface="Calibri"/>
              </a:rPr>
              <a:t>Equilibrio</a:t>
            </a:r>
            <a:r>
              <a:rPr lang="en-US" sz="3900" b="1" i="0" dirty="0">
                <a:solidFill>
                  <a:schemeClr val="dk1"/>
                </a:solidFill>
                <a:latin typeface="Calibri"/>
                <a:ea typeface="Calibri"/>
                <a:cs typeface="Calibri"/>
                <a:sym typeface="Calibri"/>
              </a:rPr>
              <a:t> </a:t>
            </a:r>
            <a:r>
              <a:rPr lang="en-US" sz="3900" b="1" dirty="0">
                <a:solidFill>
                  <a:schemeClr val="dk1"/>
                </a:solidFill>
                <a:latin typeface="Calibri"/>
                <a:ea typeface="Calibri"/>
                <a:cs typeface="Calibri"/>
                <a:sym typeface="Calibri"/>
              </a:rPr>
              <a:t>vita-</a:t>
            </a:r>
            <a:r>
              <a:rPr lang="en-US" sz="3900" b="1" dirty="0" err="1">
                <a:solidFill>
                  <a:schemeClr val="dk1"/>
                </a:solidFill>
                <a:latin typeface="Calibri"/>
                <a:ea typeface="Calibri"/>
                <a:cs typeface="Calibri"/>
                <a:sym typeface="Calibri"/>
              </a:rPr>
              <a:t>lavoro</a:t>
            </a:r>
            <a:r>
              <a:rPr lang="en-US" sz="3900" b="1" dirty="0">
                <a:solidFill>
                  <a:schemeClr val="dk1"/>
                </a:solidFill>
                <a:latin typeface="Calibri"/>
                <a:ea typeface="Calibri"/>
                <a:cs typeface="Calibri"/>
                <a:sym typeface="Calibri"/>
              </a:rPr>
              <a:t> in </a:t>
            </a:r>
            <a:r>
              <a:rPr lang="en-US" sz="3900" b="1" dirty="0" err="1">
                <a:solidFill>
                  <a:schemeClr val="dk1"/>
                </a:solidFill>
                <a:latin typeface="Calibri"/>
                <a:ea typeface="Calibri"/>
                <a:cs typeface="Calibri"/>
                <a:sym typeface="Calibri"/>
              </a:rPr>
              <a:t>contesti</a:t>
            </a:r>
            <a:r>
              <a:rPr lang="en-US" sz="3900" b="1" dirty="0">
                <a:solidFill>
                  <a:schemeClr val="dk1"/>
                </a:solidFill>
                <a:latin typeface="Calibri"/>
                <a:ea typeface="Calibri"/>
                <a:cs typeface="Calibri"/>
                <a:sym typeface="Calibri"/>
              </a:rPr>
              <a:t> di </a:t>
            </a:r>
            <a:r>
              <a:rPr lang="en-US" sz="3900" b="1" dirty="0" err="1">
                <a:solidFill>
                  <a:schemeClr val="dk1"/>
                </a:solidFill>
                <a:latin typeface="Calibri"/>
                <a:ea typeface="Calibri"/>
                <a:cs typeface="Calibri"/>
                <a:sym typeface="Calibri"/>
              </a:rPr>
              <a:t>telelavoro</a:t>
            </a:r>
            <a:endParaRPr sz="3900" b="1" i="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739</Words>
  <Application>Microsoft Office PowerPoint</Application>
  <PresentationFormat>Panorámica</PresentationFormat>
  <Paragraphs>106</Paragraphs>
  <Slides>11</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Oxygen</vt:lpstr>
      <vt:lpstr>Calibri</vt:lpstr>
      <vt:lpstr>Source Sans Pro</vt:lpstr>
      <vt:lpstr>Lato</vt:lpstr>
      <vt:lpstr>Montserrat Light</vt:lpstr>
      <vt:lpstr>Lato Light</vt:lpstr>
      <vt:lpstr>Tahoma</vt:lpstr>
      <vt:lpstr>Lato Black</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6</cp:revision>
  <dcterms:created xsi:type="dcterms:W3CDTF">2021-06-29T11:11:56Z</dcterms:created>
  <dcterms:modified xsi:type="dcterms:W3CDTF">2023-02-06T15:57:09Z</dcterms:modified>
</cp:coreProperties>
</file>