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7" r:id="rId5"/>
    <p:sldId id="294" r:id="rId6"/>
    <p:sldId id="298" r:id="rId7"/>
    <p:sldId id="288" r:id="rId8"/>
    <p:sldId id="291" r:id="rId9"/>
    <p:sldId id="292" r:id="rId10"/>
    <p:sldId id="297" r:id="rId11"/>
    <p:sldId id="295" r:id="rId12"/>
    <p:sldId id="296" r:id="rId13"/>
    <p:sldId id="274" r:id="rId14"/>
    <p:sldId id="299" r:id="rId15"/>
    <p:sldId id="300" r:id="rId16"/>
    <p:sldId id="289"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A39C"/>
    <a:srgbClr val="0CA373"/>
    <a:srgbClr val="076145"/>
    <a:srgbClr val="13EBE1"/>
    <a:srgbClr val="087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aws.amazon.com/es/what-is-cloud-storage/" TargetMode="External"/><Relationship Id="rId2" Type="http://schemas.openxmlformats.org/officeDocument/2006/relationships/hyperlink" Target="https://www.salesforce.com/mx/cloud-computing/" TargetMode="External"/><Relationship Id="rId1" Type="http://schemas.openxmlformats.org/officeDocument/2006/relationships/slideLayout" Target="../slideLayouts/slideLayout1.xml"/><Relationship Id="rId4" Type="http://schemas.openxmlformats.org/officeDocument/2006/relationships/hyperlink" Target="https://backupeverything.co.uk/what-are-the-important-features-of-cloud-storag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Mejorar</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resiliencia</a:t>
            </a:r>
            <a:r>
              <a:rPr lang="en-GB" sz="1800" b="1" dirty="0">
                <a:effectLst/>
                <a:latin typeface="Bahnschrift Light" panose="020B0502040204020203" pitchFamily="34" charset="0"/>
                <a:ea typeface="Calibri" panose="020F0502020204030204" pitchFamily="34" charset="0"/>
              </a:rPr>
              <a:t> de las PYMES </a:t>
            </a:r>
            <a:r>
              <a:rPr lang="en-GB" b="1" dirty="0" err="1">
                <a:latin typeface="Bahnschrift Light" panose="020B0502040204020203" pitchFamily="34" charset="0"/>
                <a:ea typeface="Calibri" panose="020F0502020204030204" pitchFamily="34" charset="0"/>
              </a:rPr>
              <a:t>después</a:t>
            </a:r>
            <a:r>
              <a:rPr lang="en-GB" b="1" dirty="0">
                <a:latin typeface="Bahnschrift Light" panose="020B0502040204020203" pitchFamily="34" charset="0"/>
                <a:ea typeface="Calibri" panose="020F0502020204030204" pitchFamily="34" charset="0"/>
              </a:rPr>
              <a:t> del </a:t>
            </a:r>
            <a:r>
              <a:rPr lang="en-GB" b="1" dirty="0" err="1">
                <a:latin typeface="Bahnschrift Light" panose="020B0502040204020203" pitchFamily="34" charset="0"/>
                <a:ea typeface="Calibri" panose="020F0502020204030204" pitchFamily="34" charset="0"/>
              </a:rPr>
              <a:t>encierro</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USO DE LAS SOLUCIONES CLOUD COMPUTING </a:t>
            </a:r>
          </a:p>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9110573" cy="7040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1.2.: Herramientas TIC para servicios </a:t>
            </a:r>
            <a:r>
              <a:rPr lang="en-US" sz="2200" dirty="0">
                <a:latin typeface="+mj-lt"/>
                <a:ea typeface="Lato Light" panose="020F0502020204030203" pitchFamily="34" charset="0"/>
                <a:cs typeface="Abhaya Libre" panose="02000603000000000000" pitchFamily="2" charset="77"/>
              </a:rPr>
              <a:t>cloud computing</a:t>
            </a:r>
          </a:p>
          <a:p>
            <a:pPr marL="12700">
              <a:lnSpc>
                <a:spcPct val="100000"/>
              </a:lnSpc>
              <a:spcBef>
                <a:spcPts val="110"/>
              </a:spcBef>
            </a:pPr>
            <a:endParaRPr sz="2200" dirty="0">
              <a:latin typeface="+mj-lt"/>
              <a:cs typeface="Tahoma"/>
            </a:endParaRPr>
          </a:p>
        </p:txBody>
      </p:sp>
      <p:sp>
        <p:nvSpPr>
          <p:cNvPr id="4" name="Rectángulo 3"/>
          <p:cNvSpPr/>
          <p:nvPr/>
        </p:nvSpPr>
        <p:spPr>
          <a:xfrm>
            <a:off x="505749" y="2125794"/>
            <a:ext cx="9894700" cy="4154984"/>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Asana</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permite</a:t>
            </a:r>
            <a:r>
              <a:rPr lang="en-GB" altLang="es-ES" sz="2400" dirty="0">
                <a:latin typeface="Calibri" panose="020F0502020204030204" pitchFamily="34" charset="0"/>
                <a:cs typeface="Calibri" panose="020F0502020204030204" pitchFamily="34" charset="0"/>
              </a:rPr>
              <a:t> a </a:t>
            </a:r>
            <a:r>
              <a:rPr lang="en-GB" altLang="es-ES" sz="2400" dirty="0" err="1">
                <a:latin typeface="Calibri" panose="020F0502020204030204" pitchFamily="34" charset="0"/>
                <a:cs typeface="Calibri" panose="020F0502020204030204" pitchFamily="34" charset="0"/>
              </a:rPr>
              <a:t>los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usuarios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monitorear</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todos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los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proyectos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tareas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está</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focalizado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la </a:t>
            </a:r>
            <a:r>
              <a:rPr lang="en-GB" altLang="es-ES" sz="2400" dirty="0" err="1">
                <a:latin typeface="Calibri" panose="020F0502020204030204" pitchFamily="34" charset="0"/>
                <a:cs typeface="Calibri" panose="020F0502020204030204" pitchFamily="34" charset="0"/>
              </a:rPr>
              <a:t>comunicación</a:t>
            </a:r>
            <a:r>
              <a:rPr lang="en-GB" altLang="es-ES" sz="2400" dirty="0">
                <a:latin typeface="Calibri" panose="020F0502020204030204" pitchFamily="34" charset="0"/>
                <a:cs typeface="Calibri" panose="020F0502020204030204" pitchFamily="34" charset="0"/>
              </a:rPr>
              <a:t> y la </a:t>
            </a:r>
            <a:r>
              <a:rPr lang="en-GB" altLang="es-ES" sz="2400" dirty="0" err="1">
                <a:latin typeface="Calibri" panose="020F0502020204030204" pitchFamily="34" charset="0"/>
                <a:cs typeface="Calibri" panose="020F0502020204030204" pitchFamily="34" charset="0"/>
              </a:rPr>
              <a:t>organización</a:t>
            </a:r>
            <a:r>
              <a:rPr lang="en-GB" altLang="es-ES" sz="2400" dirty="0">
                <a:latin typeface="Calibri" panose="020F0502020204030204" pitchFamily="34" charset="0"/>
                <a:cs typeface="Calibri" panose="020F0502020204030204" pitchFamily="34" charset="0"/>
              </a:rPr>
              <a:t> de </a:t>
            </a:r>
            <a:r>
              <a:rPr lang="en-GB" altLang="es-ES" sz="2400" dirty="0" err="1">
                <a:latin typeface="Calibri" panose="020F0502020204030204" pitchFamily="34" charset="0"/>
                <a:cs typeface="Calibri" panose="020F0502020204030204" pitchFamily="34" charset="0"/>
              </a:rPr>
              <a:t>equipos</a:t>
            </a:r>
            <a:r>
              <a:rPr lang="en-GB" altLang="es-ES" sz="2400" dirty="0">
                <a:latin typeface="Calibri" panose="020F0502020204030204" pitchFamily="34" charset="0"/>
                <a:cs typeface="Calibri" panose="020F0502020204030204" pitchFamily="34" charset="0"/>
              </a:rPr>
              <a:t>. </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Trello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basado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tablas</a:t>
            </a:r>
            <a:r>
              <a:rPr lang="en-GB" altLang="es-ES" sz="2400" dirty="0">
                <a:latin typeface="Calibri" panose="020F0502020204030204" pitchFamily="34" charset="0"/>
                <a:cs typeface="Calibri" panose="020F0502020204030204" pitchFamily="34" charset="0"/>
              </a:rPr>
              <a:t> Kanban para la </a:t>
            </a:r>
            <a:r>
              <a:rPr lang="en-GB" altLang="es-ES" sz="2400" dirty="0" err="1">
                <a:latin typeface="Calibri" panose="020F0502020204030204" pitchFamily="34" charset="0"/>
                <a:cs typeface="Calibri" panose="020F0502020204030204" pitchFamily="34" charset="0"/>
              </a:rPr>
              <a:t>organización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permitiendo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monitorear</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los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proyectos</a:t>
            </a:r>
            <a:r>
              <a:rPr lang="en-GB" altLang="es-ES" sz="2400" dirty="0">
                <a:latin typeface="Calibri" panose="020F0502020204030204" pitchFamily="34" charset="0"/>
                <a:cs typeface="Calibri" panose="020F0502020204030204" pitchFamily="34" charset="0"/>
              </a:rPr>
              <a:t> de forma visual, </a:t>
            </a:r>
            <a:r>
              <a:rPr lang="en-GB" altLang="es-ES" sz="2400" dirty="0" err="1">
                <a:latin typeface="Calibri" panose="020F0502020204030204" pitchFamily="34" charset="0"/>
                <a:cs typeface="Calibri" panose="020F0502020204030204" pitchFamily="34" charset="0"/>
              </a:rPr>
              <a:t>llamativa</a:t>
            </a:r>
            <a:r>
              <a:rPr lang="en-GB" altLang="es-ES" sz="2400" dirty="0">
                <a:latin typeface="Calibri" panose="020F0502020204030204" pitchFamily="34" charset="0"/>
                <a:cs typeface="Calibri" panose="020F0502020204030204" pitchFamily="34" charset="0"/>
              </a:rPr>
              <a:t> y </a:t>
            </a:r>
            <a:r>
              <a:rPr lang="en-GB" altLang="es-ES" sz="2400" dirty="0" err="1">
                <a:latin typeface="Calibri" panose="020F0502020204030204" pitchFamily="34" charset="0"/>
                <a:cs typeface="Calibri" panose="020F0502020204030204" pitchFamily="34" charset="0"/>
              </a:rPr>
              <a:t>compartida</a:t>
            </a:r>
            <a:r>
              <a:rPr lang="en-GB" altLang="es-ES" sz="2400" dirty="0">
                <a:latin typeface="Calibri" panose="020F0502020204030204" pitchFamily="34" charset="0"/>
                <a:cs typeface="Calibri" panose="020F0502020204030204" pitchFamily="34" charset="0"/>
              </a:rPr>
              <a:t> con </a:t>
            </a:r>
            <a:r>
              <a:rPr lang="en-GB" altLang="es-ES" sz="2400" dirty="0" err="1">
                <a:latin typeface="Calibri" panose="020F0502020204030204" pitchFamily="34" charset="0"/>
                <a:cs typeface="Calibri" panose="020F0502020204030204" pitchFamily="34" charset="0"/>
              </a:rPr>
              <a:t>el</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equipo</a:t>
            </a:r>
            <a:r>
              <a:rPr lang="en-GB" altLang="es-ES" sz="24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Slack</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permite</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reducir</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el</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flujo</a:t>
            </a:r>
            <a:r>
              <a:rPr lang="en-GB" altLang="es-ES" sz="2400" dirty="0">
                <a:latin typeface="Calibri" panose="020F0502020204030204" pitchFamily="34" charset="0"/>
                <a:cs typeface="Calibri" panose="020F0502020204030204" pitchFamily="34" charset="0"/>
              </a:rPr>
              <a:t> de emails al </a:t>
            </a:r>
            <a:r>
              <a:rPr lang="en-GB" altLang="es-ES" sz="2400" dirty="0" err="1">
                <a:latin typeface="Calibri" panose="020F0502020204030204" pitchFamily="34" charset="0"/>
                <a:cs typeface="Calibri" panose="020F0502020204030204" pitchFamily="34" charset="0"/>
              </a:rPr>
              <a:t>contar</a:t>
            </a:r>
            <a:r>
              <a:rPr lang="en-GB" altLang="es-ES" sz="2400" dirty="0">
                <a:latin typeface="Calibri" panose="020F0502020204030204" pitchFamily="34" charset="0"/>
                <a:cs typeface="Calibri" panose="020F0502020204030204" pitchFamily="34" charset="0"/>
              </a:rPr>
              <a:t> con un </a:t>
            </a:r>
            <a:r>
              <a:rPr lang="en-GB" altLang="es-ES" sz="2400" dirty="0" err="1">
                <a:latin typeface="Calibri" panose="020F0502020204030204" pitchFamily="34" charset="0"/>
                <a:cs typeface="Calibri" panose="020F0502020204030204" pitchFamily="34" charset="0"/>
              </a:rPr>
              <a:t>repositorio</a:t>
            </a:r>
            <a:r>
              <a:rPr lang="en-GB" altLang="es-ES" sz="2400" dirty="0">
                <a:latin typeface="Calibri" panose="020F0502020204030204" pitchFamily="34" charset="0"/>
                <a:cs typeface="Calibri" panose="020F0502020204030204" pitchFamily="34" charset="0"/>
              </a:rPr>
              <a:t> de </a:t>
            </a:r>
            <a:r>
              <a:rPr lang="en-GB" altLang="es-ES" sz="2400" dirty="0" err="1">
                <a:latin typeface="Calibri" panose="020F0502020204030204" pitchFamily="34" charset="0"/>
                <a:cs typeface="Calibri" panose="020F0502020204030204" pitchFamily="34" charset="0"/>
              </a:rPr>
              <a:t>contenidos</a:t>
            </a:r>
            <a:r>
              <a:rPr lang="en-GB" altLang="es-ES" sz="2400" dirty="0">
                <a:latin typeface="Calibri" panose="020F0502020204030204" pitchFamily="34" charset="0"/>
                <a:cs typeface="Calibri" panose="020F0502020204030204" pitchFamily="34" charset="0"/>
              </a:rPr>
              <a:t> y un </a:t>
            </a:r>
            <a:r>
              <a:rPr lang="en-GB" altLang="es-ES" sz="2400" dirty="0" err="1">
                <a:latin typeface="Calibri" panose="020F0502020204030204" pitchFamily="34" charset="0"/>
                <a:cs typeface="Calibri" panose="020F0502020204030204" pitchFamily="34" charset="0"/>
              </a:rPr>
              <a:t>abanico</a:t>
            </a:r>
            <a:r>
              <a:rPr lang="en-GB" altLang="es-ES" sz="2400" dirty="0">
                <a:latin typeface="Calibri" panose="020F0502020204030204" pitchFamily="34" charset="0"/>
                <a:cs typeface="Calibri" panose="020F0502020204030204" pitchFamily="34" charset="0"/>
              </a:rPr>
              <a:t> de </a:t>
            </a:r>
            <a:r>
              <a:rPr lang="en-GB" altLang="es-ES" sz="2400" dirty="0" err="1">
                <a:latin typeface="Calibri" panose="020F0502020204030204" pitchFamily="34" charset="0"/>
                <a:cs typeface="Calibri" panose="020F0502020204030204" pitchFamily="34" charset="0"/>
              </a:rPr>
              <a:t>opciones</a:t>
            </a:r>
            <a:r>
              <a:rPr lang="en-GB" altLang="es-ES" sz="2400" dirty="0">
                <a:latin typeface="Calibri" panose="020F0502020204030204" pitchFamily="34" charset="0"/>
                <a:cs typeface="Calibri" panose="020F0502020204030204" pitchFamily="34" charset="0"/>
              </a:rPr>
              <a:t> para la </a:t>
            </a:r>
            <a:r>
              <a:rPr lang="en-GB" altLang="es-ES" sz="2400" dirty="0" err="1">
                <a:latin typeface="Calibri" panose="020F0502020204030204" pitchFamily="34" charset="0"/>
                <a:cs typeface="Calibri" panose="020F0502020204030204" pitchFamily="34" charset="0"/>
              </a:rPr>
              <a:t>comunicación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equipo</a:t>
            </a:r>
            <a:r>
              <a:rPr lang="en-GB" altLang="es-ES" sz="2400" dirty="0">
                <a:latin typeface="Calibri" panose="020F0502020204030204" pitchFamily="34" charset="0"/>
                <a:cs typeface="Calibri" panose="020F0502020204030204" pitchFamily="34" charset="0"/>
              </a:rPr>
              <a:t>, que </a:t>
            </a:r>
            <a:r>
              <a:rPr lang="en-GB" altLang="es-ES" sz="2400" dirty="0" err="1">
                <a:latin typeface="Calibri" panose="020F0502020204030204" pitchFamily="34" charset="0"/>
                <a:cs typeface="Calibri" panose="020F0502020204030204" pitchFamily="34" charset="0"/>
              </a:rPr>
              <a:t>una</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vez</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personalizado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puede</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convertirse</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un gran </a:t>
            </a:r>
            <a:r>
              <a:rPr lang="en-GB" altLang="es-ES" sz="2400" dirty="0" err="1">
                <a:latin typeface="Calibri" panose="020F0502020204030204" pitchFamily="34" charset="0"/>
                <a:cs typeface="Calibri" panose="020F0502020204030204" pitchFamily="34" charset="0"/>
              </a:rPr>
              <a:t>complemento</a:t>
            </a:r>
            <a:r>
              <a:rPr lang="en-GB" altLang="es-ES" sz="2400" dirty="0">
                <a:latin typeface="Calibri" panose="020F0502020204030204" pitchFamily="34" charset="0"/>
                <a:cs typeface="Calibri" panose="020F0502020204030204" pitchFamily="34" charset="0"/>
              </a:rPr>
              <a:t> para </a:t>
            </a:r>
            <a:r>
              <a:rPr lang="en-GB" altLang="es-ES" sz="2400" dirty="0" err="1">
                <a:latin typeface="Calibri" panose="020F0502020204030204" pitchFamily="34" charset="0"/>
                <a:cs typeface="Calibri" panose="020F0502020204030204" pitchFamily="34" charset="0"/>
              </a:rPr>
              <a:t>los</a:t>
            </a:r>
            <a:r>
              <a:rPr lang="en-GB" altLang="es-ES" sz="2400" dirty="0">
                <a:latin typeface="Calibri" panose="020F0502020204030204" pitchFamily="34" charset="0"/>
                <a:cs typeface="Calibri" panose="020F0502020204030204" pitchFamily="34" charset="0"/>
              </a:rPr>
              <a:t> dos </a:t>
            </a:r>
            <a:r>
              <a:rPr lang="en-GB" altLang="es-ES" sz="2400" dirty="0" err="1">
                <a:latin typeface="Calibri" panose="020F0502020204030204" pitchFamily="34" charset="0"/>
                <a:cs typeface="Calibri" panose="020F0502020204030204" pitchFamily="34" charset="0"/>
              </a:rPr>
              <a:t>primeros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productos</a:t>
            </a:r>
            <a:r>
              <a:rPr lang="en-GB" altLang="es-ES" sz="2400" dirty="0">
                <a:latin typeface="Calibri" panose="020F0502020204030204" pitchFamily="34" charset="0"/>
                <a:cs typeface="Calibri" panose="020F0502020204030204" pitchFamily="34" charset="0"/>
              </a:rPr>
              <a:t>. </a:t>
            </a:r>
            <a:endParaRPr lang="en-GB" alt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540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982754"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1.2.: Herramientas TIC para servicios </a:t>
            </a:r>
            <a:r>
              <a:rPr lang="en-US" sz="2200" dirty="0">
                <a:latin typeface="+mj-lt"/>
                <a:ea typeface="Lato Light" panose="020F0502020204030203" pitchFamily="34" charset="0"/>
                <a:cs typeface="Abhaya Libre" panose="02000603000000000000" pitchFamily="2" charset="77"/>
              </a:rPr>
              <a:t>cloud computing</a:t>
            </a:r>
          </a:p>
        </p:txBody>
      </p:sp>
      <p:sp>
        <p:nvSpPr>
          <p:cNvPr id="4" name="Rectángulo 3"/>
          <p:cNvSpPr/>
          <p:nvPr/>
        </p:nvSpPr>
        <p:spPr>
          <a:xfrm>
            <a:off x="597161" y="2228129"/>
            <a:ext cx="10086392" cy="3785652"/>
          </a:xfrm>
          <a:prstGeom prst="rect">
            <a:avLst/>
          </a:prstGeom>
        </p:spPr>
        <p:txBody>
          <a:bodyPr wrap="square">
            <a:spAutoFit/>
          </a:bodyPr>
          <a:lstStyle/>
          <a:p>
            <a:pPr algn="just">
              <a:defRPr/>
            </a:pPr>
            <a:r>
              <a:rPr lang="en-GB" altLang="es-ES" sz="2400" b="1" dirty="0">
                <a:latin typeface="Calibri" panose="020F0502020204030204" pitchFamily="34" charset="0"/>
                <a:cs typeface="Calibri" panose="020F0502020204030204" pitchFamily="34" charset="0"/>
              </a:rPr>
              <a:t>File storage and tracking: </a:t>
            </a:r>
            <a:r>
              <a:rPr lang="es-ES" altLang="es-ES" sz="2400" dirty="0">
                <a:latin typeface="Calibri" panose="020F0502020204030204" pitchFamily="34" charset="0"/>
                <a:cs typeface="Calibri" panose="020F0502020204030204" pitchFamily="34" charset="0"/>
              </a:rPr>
              <a:t>estas herramientas no sólo ofrecen un espacio extra de carga y descarga, sino también un acceso ilimitado en cualquier lugar, con el plus de poder compartirse mediante un enlace o una invitación:</a:t>
            </a:r>
          </a:p>
          <a:p>
            <a:pPr algn="just">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Google Drive: </a:t>
            </a:r>
            <a:r>
              <a:rPr lang="es-ES" altLang="es-ES" sz="2400" dirty="0">
                <a:latin typeface="Calibri" panose="020F0502020204030204" pitchFamily="34" charset="0"/>
                <a:cs typeface="Calibri" panose="020F0502020204030204" pitchFamily="34" charset="0"/>
              </a:rPr>
              <a:t>Esta unidad de almacenamiento virtual, que muestra una integración total con todos los servicios de Google, ofrece a los usuarios gratuitos 15 GB y la posibilidad de editarlos o descargarlos en línea.</a:t>
            </a:r>
          </a:p>
          <a:p>
            <a:pPr algn="just">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Dropbox: </a:t>
            </a:r>
            <a:r>
              <a:rPr lang="es-ES" altLang="es-ES" sz="2400" dirty="0">
                <a:latin typeface="Calibri" panose="020F0502020204030204" pitchFamily="34" charset="0"/>
                <a:cs typeface="Calibri" panose="020F0502020204030204" pitchFamily="34" charset="0"/>
              </a:rPr>
              <a:t>un disco duro virtual que ofrece 2 GB para los usuarios gratuitos que pueden convertirse en 2-5 TB con sus planes de pago.</a:t>
            </a:r>
            <a:endParaRPr lang="en-GB" alt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946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458754"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1.2.: Herramientas TIC para servicios </a:t>
            </a:r>
            <a:r>
              <a:rPr lang="en-US" sz="2200" dirty="0">
                <a:latin typeface="+mj-lt"/>
                <a:ea typeface="Lato Light" panose="020F0502020204030203" pitchFamily="34" charset="0"/>
                <a:cs typeface="Abhaya Libre" panose="02000603000000000000" pitchFamily="2" charset="77"/>
              </a:rPr>
              <a:t>cloud computing</a:t>
            </a:r>
          </a:p>
        </p:txBody>
      </p:sp>
      <p:sp>
        <p:nvSpPr>
          <p:cNvPr id="4" name="Rectángulo 3"/>
          <p:cNvSpPr/>
          <p:nvPr/>
        </p:nvSpPr>
        <p:spPr>
          <a:xfrm>
            <a:off x="447872" y="2451233"/>
            <a:ext cx="9563876" cy="3785652"/>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err="1">
                <a:latin typeface="Calibri" panose="020F0502020204030204" pitchFamily="34" charset="0"/>
                <a:cs typeface="Calibri" panose="020F0502020204030204" pitchFamily="34" charset="0"/>
              </a:rPr>
              <a:t>Onedrive</a:t>
            </a:r>
            <a:r>
              <a:rPr lang="en-GB" altLang="es-ES" sz="2400" b="1" dirty="0">
                <a:latin typeface="Calibri" panose="020F0502020204030204" pitchFamily="34" charset="0"/>
                <a:cs typeface="Calibri" panose="020F0502020204030204" pitchFamily="34" charset="0"/>
              </a:rPr>
              <a:t>: </a:t>
            </a:r>
            <a:r>
              <a:rPr lang="es-ES" altLang="es-ES" sz="2400" dirty="0">
                <a:latin typeface="Calibri" panose="020F0502020204030204" pitchFamily="34" charset="0"/>
                <a:cs typeface="Calibri" panose="020F0502020204030204" pitchFamily="34" charset="0"/>
              </a:rPr>
              <a:t>con 5 GB para los usuarios gratuitos, su plena integración con Microsoft Office es una de sus principales características.</a:t>
            </a:r>
          </a:p>
          <a:p>
            <a:pPr algn="just">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Mega: </a:t>
            </a:r>
            <a:r>
              <a:rPr lang="es-ES" altLang="es-ES" sz="2400" dirty="0">
                <a:latin typeface="Calibri" panose="020F0502020204030204" pitchFamily="34" charset="0"/>
                <a:cs typeface="Calibri" panose="020F0502020204030204" pitchFamily="34" charset="0"/>
              </a:rPr>
              <a:t>un sucesor del famoso "</a:t>
            </a:r>
            <a:r>
              <a:rPr lang="es-ES" altLang="es-ES" sz="2400" dirty="0" err="1">
                <a:latin typeface="Calibri" panose="020F0502020204030204" pitchFamily="34" charset="0"/>
                <a:cs typeface="Calibri" panose="020F0502020204030204" pitchFamily="34" charset="0"/>
              </a:rPr>
              <a:t>MegaUpload</a:t>
            </a:r>
            <a:r>
              <a:rPr lang="es-ES" altLang="es-ES" sz="2400" dirty="0">
                <a:latin typeface="Calibri" panose="020F0502020204030204" pitchFamily="34" charset="0"/>
                <a:cs typeface="Calibri" panose="020F0502020204030204" pitchFamily="34" charset="0"/>
              </a:rPr>
              <a:t>" que permite a los usuarios gratuitos almacenar hasta 20 GB de archivos, con una velocidad de descarga fulgurante.</a:t>
            </a:r>
          </a:p>
          <a:p>
            <a:pPr algn="just">
              <a:defRPr/>
            </a:pP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WeTransfer: </a:t>
            </a:r>
            <a:r>
              <a:rPr lang="es-ES" altLang="es-ES" sz="2400" dirty="0">
                <a:latin typeface="Calibri" panose="020F0502020204030204" pitchFamily="34" charset="0"/>
                <a:cs typeface="Calibri" panose="020F0502020204030204" pitchFamily="34" charset="0"/>
              </a:rPr>
              <a:t>desarrollado pensando en la transferencia de archivos, permite a los usuarios gratuitos y no registrados enviar hasta 2 GB por enlace</a:t>
            </a:r>
            <a:endParaRPr lang="en-GB" altLang="es-E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79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7052958" cy="646331"/>
          </a:xfrm>
          <a:prstGeom prst="rect">
            <a:avLst/>
          </a:prstGeom>
          <a:noFill/>
        </p:spPr>
        <p:txBody>
          <a:bodyPr wrap="square" rtlCol="0">
            <a:spAutoFit/>
          </a:bodyPr>
          <a:lstStyle/>
          <a:p>
            <a:r>
              <a:rPr lang="en-US" dirty="0" err="1"/>
              <a:t>Conclusión</a:t>
            </a:r>
            <a:r>
              <a:rPr lang="en-US" dirty="0"/>
              <a:t> 1: </a:t>
            </a:r>
            <a:r>
              <a:rPr lang="es-ES" dirty="0"/>
              <a:t>Los servicios en la nube permiten acceder, gestionar y compartir archivos de forma segura y rápida</a:t>
            </a:r>
            <a:endParaRPr lang="en-US" dirty="0"/>
          </a:p>
        </p:txBody>
      </p:sp>
      <p:sp>
        <p:nvSpPr>
          <p:cNvPr id="12" name="CuadroTexto 11"/>
          <p:cNvSpPr txBox="1"/>
          <p:nvPr/>
        </p:nvSpPr>
        <p:spPr>
          <a:xfrm>
            <a:off x="1615181" y="3530217"/>
            <a:ext cx="6940990" cy="646331"/>
          </a:xfrm>
          <a:prstGeom prst="rect">
            <a:avLst/>
          </a:prstGeom>
          <a:noFill/>
        </p:spPr>
        <p:txBody>
          <a:bodyPr wrap="square" rtlCol="0">
            <a:spAutoFit/>
          </a:bodyPr>
          <a:lstStyle/>
          <a:p>
            <a:r>
              <a:rPr lang="en-US" dirty="0" err="1"/>
              <a:t>Conclusión</a:t>
            </a:r>
            <a:r>
              <a:rPr lang="en-US" dirty="0"/>
              <a:t> 2: </a:t>
            </a:r>
            <a:r>
              <a:rPr lang="es-ES" dirty="0"/>
              <a:t>La tecnología en la nube tiene varios usos más allá del almacenamiento, como el desarrollo y uso de aplicaciones</a:t>
            </a:r>
            <a:endParaRPr lang="en-US" dirty="0"/>
          </a:p>
        </p:txBody>
      </p:sp>
      <p:sp>
        <p:nvSpPr>
          <p:cNvPr id="13" name="CuadroTexto 12"/>
          <p:cNvSpPr txBox="1"/>
          <p:nvPr/>
        </p:nvSpPr>
        <p:spPr>
          <a:xfrm>
            <a:off x="1605564" y="4284374"/>
            <a:ext cx="7062575" cy="646331"/>
          </a:xfrm>
          <a:prstGeom prst="rect">
            <a:avLst/>
          </a:prstGeom>
          <a:noFill/>
        </p:spPr>
        <p:txBody>
          <a:bodyPr wrap="square" rtlCol="0">
            <a:spAutoFit/>
          </a:bodyPr>
          <a:lstStyle/>
          <a:p>
            <a:r>
              <a:rPr lang="en-US" dirty="0" err="1"/>
              <a:t>Conclusión</a:t>
            </a:r>
            <a:r>
              <a:rPr lang="en-US" dirty="0"/>
              <a:t> 3: Las </a:t>
            </a:r>
            <a:r>
              <a:rPr lang="en-US" dirty="0" err="1"/>
              <a:t>nubes</a:t>
            </a:r>
            <a:r>
              <a:rPr lang="en-US" dirty="0"/>
              <a:t> </a:t>
            </a:r>
            <a:r>
              <a:rPr lang="en-US" dirty="0" err="1"/>
              <a:t>pueden</a:t>
            </a:r>
            <a:r>
              <a:rPr lang="en-US" dirty="0"/>
              <a:t> ser </a:t>
            </a:r>
            <a:r>
              <a:rPr lang="en-US" dirty="0" err="1"/>
              <a:t>públicas</a:t>
            </a:r>
            <a:r>
              <a:rPr lang="en-US" dirty="0"/>
              <a:t>, </a:t>
            </a:r>
            <a:r>
              <a:rPr lang="en-US" dirty="0" err="1"/>
              <a:t>privadas</a:t>
            </a:r>
            <a:r>
              <a:rPr lang="en-US" dirty="0"/>
              <a:t>, </a:t>
            </a:r>
            <a:r>
              <a:rPr lang="en-US" dirty="0" err="1"/>
              <a:t>híbridas</a:t>
            </a:r>
            <a:r>
              <a:rPr lang="en-US" dirty="0"/>
              <a:t> o </a:t>
            </a:r>
            <a:r>
              <a:rPr lang="en-US" dirty="0" err="1"/>
              <a:t>comunitarias</a:t>
            </a:r>
            <a:endParaRPr lang="en-US" dirty="0"/>
          </a:p>
        </p:txBody>
      </p:sp>
      <p:sp>
        <p:nvSpPr>
          <p:cNvPr id="14" name="CuadroTexto 13"/>
          <p:cNvSpPr txBox="1"/>
          <p:nvPr/>
        </p:nvSpPr>
        <p:spPr>
          <a:xfrm>
            <a:off x="1578483" y="4994445"/>
            <a:ext cx="7062575" cy="646331"/>
          </a:xfrm>
          <a:prstGeom prst="rect">
            <a:avLst/>
          </a:prstGeom>
          <a:noFill/>
        </p:spPr>
        <p:txBody>
          <a:bodyPr wrap="square" rtlCol="0">
            <a:spAutoFit/>
          </a:bodyPr>
          <a:lstStyle/>
          <a:p>
            <a:r>
              <a:rPr lang="en-US" dirty="0" err="1"/>
              <a:t>Conclusión</a:t>
            </a:r>
            <a:r>
              <a:rPr lang="en-US" dirty="0"/>
              <a:t> 4: </a:t>
            </a:r>
            <a:r>
              <a:rPr lang="es-ES" dirty="0"/>
              <a:t>Existe una amplia gama de aplicaciones de gestión y almacenamiento de proyectos, con planes gratuitos y de pago</a:t>
            </a:r>
            <a:endParaRPr lang="en-US" dirty="0"/>
          </a:p>
        </p:txBody>
      </p:sp>
      <p:sp>
        <p:nvSpPr>
          <p:cNvPr id="17" name="object 2"/>
          <p:cNvSpPr txBox="1">
            <a:spLocks/>
          </p:cNvSpPr>
          <p:nvPr/>
        </p:nvSpPr>
        <p:spPr>
          <a:xfrm>
            <a:off x="480795" y="1302505"/>
            <a:ext cx="590034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Conclusiones</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principales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898273"/>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42894" y="1649761"/>
            <a:ext cx="3293363" cy="1754326"/>
          </a:xfrm>
          <a:prstGeom prst="rect">
            <a:avLst/>
          </a:prstGeom>
          <a:noFill/>
        </p:spPr>
        <p:txBody>
          <a:bodyPr wrap="square" rtlCol="0">
            <a:spAutoFit/>
          </a:bodyPr>
          <a:lstStyle/>
          <a:p>
            <a:pPr marL="342900" indent="-342900">
              <a:buAutoNum type="arabicPeriod"/>
            </a:pPr>
            <a:r>
              <a:rPr lang="en-GB" altLang="es-ES" sz="1800" b="1" dirty="0" err="1">
                <a:latin typeface="Calibri" panose="020F0502020204030204" pitchFamily="34" charset="0"/>
                <a:cs typeface="Calibri" panose="020F0502020204030204" pitchFamily="34" charset="0"/>
              </a:rPr>
              <a:t>Infraestructura</a:t>
            </a:r>
            <a:r>
              <a:rPr lang="en-GB" altLang="es-ES" sz="1800" b="1" dirty="0">
                <a:latin typeface="Calibri" panose="020F0502020204030204" pitchFamily="34" charset="0"/>
                <a:cs typeface="Calibri" panose="020F0502020204030204" pitchFamily="34" charset="0"/>
              </a:rPr>
              <a:t> </a:t>
            </a:r>
            <a:r>
              <a:rPr lang="en-GB" altLang="es-ES" sz="1800" b="1" dirty="0" err="1">
                <a:latin typeface="Calibri" panose="020F0502020204030204" pitchFamily="34" charset="0"/>
                <a:cs typeface="Calibri" panose="020F0502020204030204" pitchFamily="34" charset="0"/>
              </a:rPr>
              <a:t>como</a:t>
            </a:r>
            <a:r>
              <a:rPr lang="en-GB" altLang="es-ES" sz="1800" b="1" dirty="0">
                <a:latin typeface="Calibri" panose="020F0502020204030204" pitchFamily="34" charset="0"/>
                <a:cs typeface="Calibri" panose="020F0502020204030204" pitchFamily="34" charset="0"/>
              </a:rPr>
              <a:t> un </a:t>
            </a:r>
            <a:r>
              <a:rPr lang="en-GB" altLang="es-ES" sz="1800" b="1" dirty="0" err="1">
                <a:latin typeface="Calibri" panose="020F0502020204030204" pitchFamily="34" charset="0"/>
                <a:cs typeface="Calibri" panose="020F0502020204030204" pitchFamily="34" charset="0"/>
              </a:rPr>
              <a:t>servicio</a:t>
            </a:r>
            <a:r>
              <a:rPr lang="en-GB" altLang="es-ES" sz="1800" b="1" dirty="0">
                <a:latin typeface="Calibri" panose="020F0502020204030204" pitchFamily="34" charset="0"/>
                <a:cs typeface="Calibri" panose="020F0502020204030204" pitchFamily="34" charset="0"/>
              </a:rPr>
              <a:t> (IaaS) se llama: </a:t>
            </a:r>
          </a:p>
          <a:p>
            <a:pPr marL="342900" indent="-342900">
              <a:buAutoNum type="arabicPeriod"/>
            </a:pPr>
            <a:endParaRPr lang="en-GB" altLang="es-ES" sz="1800" b="1" dirty="0">
              <a:latin typeface="Calibri" panose="020F0502020204030204" pitchFamily="34" charset="0"/>
              <a:cs typeface="Calibri" panose="020F0502020204030204" pitchFamily="34" charset="0"/>
            </a:endParaRPr>
          </a:p>
          <a:p>
            <a:r>
              <a:rPr lang="es-ES" dirty="0"/>
              <a:t>a.- Hardware como un     servicio</a:t>
            </a:r>
          </a:p>
          <a:p>
            <a:r>
              <a:rPr lang="es-ES" dirty="0"/>
              <a:t>b.- Información como un servicio</a:t>
            </a:r>
          </a:p>
          <a:p>
            <a:r>
              <a:rPr lang="es-ES" dirty="0"/>
              <a:t>c.- No tiene otro nombre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es-ES" b="1" dirty="0"/>
              <a:t>2. Una de las ventajas del Cloud </a:t>
            </a:r>
            <a:r>
              <a:rPr lang="es-ES" b="1" dirty="0" err="1"/>
              <a:t>computing</a:t>
            </a:r>
            <a:r>
              <a:rPr lang="es-ES" b="1" dirty="0"/>
              <a:t> es:</a:t>
            </a:r>
          </a:p>
          <a:p>
            <a:endParaRPr lang="es-ES" dirty="0"/>
          </a:p>
          <a:p>
            <a:r>
              <a:rPr lang="es-ES" dirty="0"/>
              <a:t>a.- Los archivos están seguros y protegidos</a:t>
            </a:r>
          </a:p>
          <a:p>
            <a:r>
              <a:rPr lang="es-ES" dirty="0"/>
              <a:t>b.- Ayuda al desarrollo de internet</a:t>
            </a:r>
          </a:p>
          <a:p>
            <a:r>
              <a:rPr lang="es-ES" dirty="0"/>
              <a:t>c.- Simplifica las cosas</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2031325"/>
          </a:xfrm>
          <a:prstGeom prst="rect">
            <a:avLst/>
          </a:prstGeom>
          <a:noFill/>
        </p:spPr>
        <p:txBody>
          <a:bodyPr wrap="square" rtlCol="0">
            <a:spAutoFit/>
          </a:bodyPr>
          <a:lstStyle/>
          <a:p>
            <a:r>
              <a:rPr lang="es-ES" b="1" dirty="0"/>
              <a:t>3. Entre las herramientas de gestión y de equipos tenemos…</a:t>
            </a:r>
            <a:endParaRPr lang="en-GB" altLang="es-ES" sz="1800" b="1" dirty="0">
              <a:latin typeface="Calibri" panose="020F0502020204030204" pitchFamily="34" charset="0"/>
              <a:cs typeface="Calibri" panose="020F0502020204030204" pitchFamily="34" charset="0"/>
            </a:endParaRPr>
          </a:p>
          <a:p>
            <a:endParaRPr lang="es-ES" dirty="0"/>
          </a:p>
          <a:p>
            <a:r>
              <a:rPr lang="es-ES" dirty="0"/>
              <a:t>a.- </a:t>
            </a:r>
            <a:r>
              <a:rPr lang="es-ES" dirty="0" err="1"/>
              <a:t>Rapidshare</a:t>
            </a:r>
            <a:endParaRPr lang="es-ES" dirty="0"/>
          </a:p>
          <a:p>
            <a:r>
              <a:rPr lang="es-ES"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593710" y="3901093"/>
            <a:ext cx="2991729" cy="1754326"/>
          </a:xfrm>
          <a:prstGeom prst="rect">
            <a:avLst/>
          </a:prstGeom>
          <a:noFill/>
        </p:spPr>
        <p:txBody>
          <a:bodyPr wrap="square" rtlCol="0">
            <a:spAutoFit/>
          </a:bodyPr>
          <a:lstStyle/>
          <a:p>
            <a:r>
              <a:rPr lang="es-ES" b="1" dirty="0"/>
              <a:t>4. La Nube es:</a:t>
            </a:r>
          </a:p>
          <a:p>
            <a:endParaRPr lang="es-ES" dirty="0"/>
          </a:p>
          <a:p>
            <a:r>
              <a:rPr lang="es-ES" dirty="0"/>
              <a:t>a.- Pública</a:t>
            </a:r>
          </a:p>
          <a:p>
            <a:r>
              <a:rPr lang="es-ES" dirty="0"/>
              <a:t>b.- Privada</a:t>
            </a:r>
          </a:p>
          <a:p>
            <a:r>
              <a:rPr lang="es-ES" dirty="0"/>
              <a:t>c.- Ambas, privada y pública, con soluciones híbridas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2991729" cy="2031325"/>
          </a:xfrm>
          <a:prstGeom prst="rect">
            <a:avLst/>
          </a:prstGeom>
          <a:noFill/>
        </p:spPr>
        <p:txBody>
          <a:bodyPr wrap="square" rtlCol="0">
            <a:spAutoFit/>
          </a:bodyPr>
          <a:lstStyle/>
          <a:p>
            <a:r>
              <a:rPr lang="es-ES" b="1" dirty="0"/>
              <a:t>5. Esta app en la Nube ha sido diseñada para transferir archivos:</a:t>
            </a:r>
          </a:p>
          <a:p>
            <a:endParaRPr lang="es-ES" dirty="0"/>
          </a:p>
          <a:p>
            <a:r>
              <a:rPr lang="es-ES" dirty="0"/>
              <a:t>a.- 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728582"/>
            <a:ext cx="3270663" cy="2031325"/>
          </a:xfrm>
          <a:prstGeom prst="rect">
            <a:avLst/>
          </a:prstGeom>
          <a:noFill/>
        </p:spPr>
        <p:txBody>
          <a:bodyPr wrap="square" rtlCol="0">
            <a:spAutoFit/>
          </a:bodyPr>
          <a:lstStyle/>
          <a:p>
            <a:pPr marL="342900" indent="-342900">
              <a:buAutoNum type="arabicPeriod"/>
            </a:pPr>
            <a:r>
              <a:rPr lang="en-GB" altLang="es-ES" sz="1800" b="1" dirty="0" err="1">
                <a:latin typeface="Calibri" panose="020F0502020204030204" pitchFamily="34" charset="0"/>
                <a:cs typeface="Calibri" panose="020F0502020204030204" pitchFamily="34" charset="0"/>
              </a:rPr>
              <a:t>Infraestructura</a:t>
            </a:r>
            <a:r>
              <a:rPr lang="en-GB" altLang="es-ES" sz="1800" b="1" dirty="0">
                <a:latin typeface="Calibri" panose="020F0502020204030204" pitchFamily="34" charset="0"/>
                <a:cs typeface="Calibri" panose="020F0502020204030204" pitchFamily="34" charset="0"/>
              </a:rPr>
              <a:t> </a:t>
            </a:r>
            <a:r>
              <a:rPr lang="en-GB" altLang="es-ES" sz="1800" b="1" dirty="0" err="1">
                <a:latin typeface="Calibri" panose="020F0502020204030204" pitchFamily="34" charset="0"/>
                <a:cs typeface="Calibri" panose="020F0502020204030204" pitchFamily="34" charset="0"/>
              </a:rPr>
              <a:t>como</a:t>
            </a:r>
            <a:r>
              <a:rPr lang="en-GB" altLang="es-ES" sz="1800" b="1" dirty="0">
                <a:latin typeface="Calibri" panose="020F0502020204030204" pitchFamily="34" charset="0"/>
                <a:cs typeface="Calibri" panose="020F0502020204030204" pitchFamily="34" charset="0"/>
              </a:rPr>
              <a:t> un </a:t>
            </a:r>
            <a:r>
              <a:rPr lang="en-GB" altLang="es-ES" sz="1800" b="1" dirty="0" err="1">
                <a:latin typeface="Calibri" panose="020F0502020204030204" pitchFamily="34" charset="0"/>
                <a:cs typeface="Calibri" panose="020F0502020204030204" pitchFamily="34" charset="0"/>
              </a:rPr>
              <a:t>servicio</a:t>
            </a:r>
            <a:r>
              <a:rPr lang="en-GB" altLang="es-ES" sz="1800" b="1" dirty="0">
                <a:latin typeface="Calibri" panose="020F0502020204030204" pitchFamily="34" charset="0"/>
                <a:cs typeface="Calibri" panose="020F0502020204030204" pitchFamily="34" charset="0"/>
              </a:rPr>
              <a:t> (IaaS) se llama </a:t>
            </a:r>
            <a:r>
              <a:rPr lang="en-GB" altLang="es-ES" sz="1800" b="1" dirty="0" err="1">
                <a:latin typeface="Calibri" panose="020F0502020204030204" pitchFamily="34" charset="0"/>
                <a:cs typeface="Calibri" panose="020F0502020204030204" pitchFamily="34" charset="0"/>
              </a:rPr>
              <a:t>también</a:t>
            </a:r>
            <a:r>
              <a:rPr lang="en-GB" altLang="es-ES" sz="1800" b="1" dirty="0">
                <a:latin typeface="Calibri" panose="020F0502020204030204" pitchFamily="34" charset="0"/>
                <a:cs typeface="Calibri" panose="020F0502020204030204" pitchFamily="34" charset="0"/>
              </a:rPr>
              <a:t>:  </a:t>
            </a:r>
          </a:p>
          <a:p>
            <a:pPr marL="342900" indent="-342900">
              <a:buAutoNum type="arabicPeriod"/>
            </a:pPr>
            <a:endParaRPr lang="en-GB" altLang="es-ES" sz="1800" b="1" dirty="0">
              <a:latin typeface="Calibri" panose="020F0502020204030204" pitchFamily="34" charset="0"/>
              <a:cs typeface="Calibri" panose="020F0502020204030204" pitchFamily="34" charset="0"/>
            </a:endParaRPr>
          </a:p>
          <a:p>
            <a:r>
              <a:rPr lang="es-ES" b="1" dirty="0"/>
              <a:t>a.- Hardware como un servicio</a:t>
            </a:r>
          </a:p>
          <a:p>
            <a:r>
              <a:rPr lang="es-ES" dirty="0"/>
              <a:t>b.- Información como un servicio</a:t>
            </a:r>
          </a:p>
          <a:p>
            <a:r>
              <a:rPr lang="es-ES" dirty="0"/>
              <a:t>c.- No tiene otro nombre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es-ES" b="1" dirty="0"/>
              <a:t>2. Una de las ventajas del Cloud </a:t>
            </a:r>
            <a:r>
              <a:rPr lang="es-ES" b="1" dirty="0" err="1"/>
              <a:t>computing</a:t>
            </a:r>
            <a:r>
              <a:rPr lang="es-ES" b="1" dirty="0"/>
              <a:t> es:</a:t>
            </a:r>
          </a:p>
          <a:p>
            <a:endParaRPr lang="es-ES" dirty="0"/>
          </a:p>
          <a:p>
            <a:r>
              <a:rPr lang="es-ES" b="1" dirty="0"/>
              <a:t>a.- Los archivos están seguros y protegidos</a:t>
            </a:r>
          </a:p>
          <a:p>
            <a:r>
              <a:rPr lang="es-ES" dirty="0"/>
              <a:t>b.- Ayuda al desarrollo de internet</a:t>
            </a:r>
          </a:p>
          <a:p>
            <a:r>
              <a:rPr lang="es-ES" dirty="0"/>
              <a:t>c.- Simplifica las cosas</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3" y="1773775"/>
            <a:ext cx="2991729" cy="2031325"/>
          </a:xfrm>
          <a:prstGeom prst="rect">
            <a:avLst/>
          </a:prstGeom>
          <a:noFill/>
        </p:spPr>
        <p:txBody>
          <a:bodyPr wrap="square" rtlCol="0">
            <a:spAutoFit/>
          </a:bodyPr>
          <a:lstStyle/>
          <a:p>
            <a:r>
              <a:rPr lang="es-ES" b="1" dirty="0"/>
              <a:t>3. Entre las herramientas de gestión y de equipos tenemos…</a:t>
            </a:r>
            <a:endParaRPr lang="en-GB" altLang="es-ES" sz="1800" b="1" dirty="0">
              <a:latin typeface="Calibri" panose="020F0502020204030204" pitchFamily="34" charset="0"/>
              <a:cs typeface="Calibri" panose="020F0502020204030204" pitchFamily="34" charset="0"/>
            </a:endParaRPr>
          </a:p>
          <a:p>
            <a:endParaRPr lang="es-ES" dirty="0"/>
          </a:p>
          <a:p>
            <a:r>
              <a:rPr lang="es-ES" dirty="0"/>
              <a:t>a.- </a:t>
            </a:r>
            <a:r>
              <a:rPr lang="es-ES" dirty="0" err="1"/>
              <a:t>Rapidshare</a:t>
            </a:r>
            <a:endParaRPr lang="es-ES" dirty="0"/>
          </a:p>
          <a:p>
            <a:r>
              <a:rPr lang="es-ES" b="1"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575563" y="3972569"/>
            <a:ext cx="3131197" cy="1754326"/>
          </a:xfrm>
          <a:prstGeom prst="rect">
            <a:avLst/>
          </a:prstGeom>
          <a:noFill/>
        </p:spPr>
        <p:txBody>
          <a:bodyPr wrap="square" rtlCol="0">
            <a:spAutoFit/>
          </a:bodyPr>
          <a:lstStyle/>
          <a:p>
            <a:r>
              <a:rPr lang="es-ES" b="1" dirty="0"/>
              <a:t>4. La Nube es:</a:t>
            </a:r>
          </a:p>
          <a:p>
            <a:endParaRPr lang="es-ES" dirty="0"/>
          </a:p>
          <a:p>
            <a:r>
              <a:rPr lang="es-ES" dirty="0"/>
              <a:t>a.- Pública</a:t>
            </a:r>
          </a:p>
          <a:p>
            <a:r>
              <a:rPr lang="es-ES" dirty="0"/>
              <a:t>b.- Privada</a:t>
            </a:r>
          </a:p>
          <a:p>
            <a:r>
              <a:rPr lang="es-ES" dirty="0"/>
              <a:t>c.- </a:t>
            </a:r>
            <a:r>
              <a:rPr lang="es-ES" b="1" dirty="0"/>
              <a:t>Ambas, privada y pública, con soluciones híbridas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2991729" cy="2031325"/>
          </a:xfrm>
          <a:prstGeom prst="rect">
            <a:avLst/>
          </a:prstGeom>
          <a:noFill/>
        </p:spPr>
        <p:txBody>
          <a:bodyPr wrap="square" rtlCol="0">
            <a:spAutoFit/>
          </a:bodyPr>
          <a:lstStyle/>
          <a:p>
            <a:r>
              <a:rPr lang="es-ES" b="1" dirty="0"/>
              <a:t>5. Esta app en la Nube ha sido diseñada para transferir archivos:</a:t>
            </a:r>
          </a:p>
          <a:p>
            <a:endParaRPr lang="es-ES" dirty="0"/>
          </a:p>
          <a:p>
            <a:r>
              <a:rPr lang="es-ES" dirty="0"/>
              <a:t>a.- </a:t>
            </a:r>
            <a:r>
              <a:rPr lang="es-ES" b="1" dirty="0"/>
              <a:t>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411481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RECURSOS</a:t>
            </a:r>
            <a:endParaRPr sz="2200" dirty="0">
              <a:latin typeface="+mj-lt"/>
              <a:cs typeface="Tahoma"/>
            </a:endParaRPr>
          </a:p>
        </p:txBody>
      </p:sp>
      <p:sp>
        <p:nvSpPr>
          <p:cNvPr id="112" name="CuadroTexto 111">
            <a:extLst>
              <a:ext uri="{FF2B5EF4-FFF2-40B4-BE49-F238E27FC236}">
                <a16:creationId xmlns:a16="http://schemas.microsoft.com/office/drawing/2014/main" id="{9CF6FFC9-B72C-4D13-8ED7-B4086EA2CBA7}"/>
              </a:ext>
            </a:extLst>
          </p:cNvPr>
          <p:cNvSpPr txBox="1"/>
          <p:nvPr/>
        </p:nvSpPr>
        <p:spPr>
          <a:xfrm>
            <a:off x="318565" y="2501936"/>
            <a:ext cx="10269067" cy="2031325"/>
          </a:xfrm>
          <a:prstGeom prst="rect">
            <a:avLst/>
          </a:prstGeom>
          <a:noFill/>
        </p:spPr>
        <p:txBody>
          <a:bodyPr wrap="square">
            <a:spAutoFit/>
          </a:bodyPr>
          <a:lstStyle/>
          <a:p>
            <a:endParaRPr lang="en-GB" altLang="es-ES" b="1" dirty="0">
              <a:latin typeface="Calibri" panose="020F0502020204030204" pitchFamily="34" charset="0"/>
              <a:cs typeface="Calibri" panose="020F0502020204030204" pitchFamily="34" charset="0"/>
            </a:endParaRPr>
          </a:p>
          <a:p>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altLang="es-ES" dirty="0">
                <a:latin typeface="Calibri" panose="020F0502020204030204" pitchFamily="34" charset="0"/>
                <a:cs typeface="Calibri" panose="020F0502020204030204" pitchFamily="34" charset="0"/>
              </a:rPr>
              <a:t>Salesforce  ---- </a:t>
            </a:r>
            <a:r>
              <a:rPr lang="en-GB" altLang="es-ES" dirty="0">
                <a:latin typeface="Calibri" panose="020F0502020204030204" pitchFamily="34" charset="0"/>
                <a:cs typeface="Calibri" panose="020F0502020204030204" pitchFamily="34" charset="0"/>
                <a:hlinkClick r:id="rId2"/>
              </a:rPr>
              <a:t>https://www.salesforce.com/mx/cloud-computing/</a:t>
            </a: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Amazon Web Services ---- </a:t>
            </a:r>
            <a:r>
              <a:rPr lang="en-GB" dirty="0">
                <a:solidFill>
                  <a:srgbClr val="0563C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https://aws.amazon.com/es/what-is-cloud-storage/</a:t>
            </a:r>
            <a:endParaRPr lang="en-GB" dirty="0">
              <a:solidFill>
                <a:srgbClr val="0563C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err="1">
                <a:latin typeface="Calibri" panose="020F0502020204030204" pitchFamily="34" charset="0"/>
                <a:cs typeface="Calibri" panose="020F0502020204030204" pitchFamily="34" charset="0"/>
              </a:rPr>
              <a:t>Backupeverything</a:t>
            </a:r>
            <a:r>
              <a:rPr lang="en-GB" dirty="0">
                <a:latin typeface="Calibri" panose="020F0502020204030204" pitchFamily="34" charset="0"/>
                <a:cs typeface="Calibri" panose="020F0502020204030204" pitchFamily="34" charset="0"/>
              </a:rPr>
              <a:t> --- </a:t>
            </a:r>
            <a:r>
              <a:rPr lang="en-GB" dirty="0">
                <a:latin typeface="Calibri" panose="020F0502020204030204" pitchFamily="34" charset="0"/>
                <a:cs typeface="Calibri" panose="020F0502020204030204" pitchFamily="34" charset="0"/>
                <a:hlinkClick r:id="rId4"/>
              </a:rPr>
              <a:t>https://backupeverything.co.uk/what-are-the-important-features-of-cloud-storage/</a:t>
            </a:r>
            <a:endParaRPr lang="es-ES" dirty="0"/>
          </a:p>
        </p:txBody>
      </p:sp>
    </p:spTree>
    <p:extLst>
      <p:ext uri="{BB962C8B-B14F-4D97-AF65-F5344CB8AC3E}">
        <p14:creationId xmlns:p14="http://schemas.microsoft.com/office/powerpoint/2010/main" val="897949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33532" y="2641483"/>
            <a:ext cx="3989203" cy="923330"/>
          </a:xfrm>
          <a:prstGeom prst="rect">
            <a:avLst/>
          </a:prstGeom>
          <a:noFill/>
        </p:spPr>
        <p:txBody>
          <a:bodyPr wrap="square" rtlCol="0">
            <a:spAutoFit/>
          </a:bodyPr>
          <a:lstStyle/>
          <a:p>
            <a:r>
              <a:rPr lang="es-ES" dirty="0"/>
              <a:t>Tener una idea aproximada de qué es el almacenamiento en la nube y las oportunidades que posee</a:t>
            </a:r>
            <a:endParaRPr lang="en-GB" dirty="0"/>
          </a:p>
        </p:txBody>
      </p:sp>
      <p:sp>
        <p:nvSpPr>
          <p:cNvPr id="12" name="CuadroTexto 11"/>
          <p:cNvSpPr txBox="1"/>
          <p:nvPr/>
        </p:nvSpPr>
        <p:spPr>
          <a:xfrm>
            <a:off x="1615184" y="3530217"/>
            <a:ext cx="4025901" cy="646331"/>
          </a:xfrm>
          <a:prstGeom prst="rect">
            <a:avLst/>
          </a:prstGeom>
          <a:noFill/>
        </p:spPr>
        <p:txBody>
          <a:bodyPr wrap="square" rtlCol="0">
            <a:spAutoFit/>
          </a:bodyPr>
          <a:lstStyle/>
          <a:p>
            <a:r>
              <a:rPr lang="en-GB" dirty="0" err="1"/>
              <a:t>Conocer</a:t>
            </a:r>
            <a:r>
              <a:rPr lang="en-GB" dirty="0"/>
              <a:t> </a:t>
            </a:r>
            <a:r>
              <a:rPr lang="en-GB" dirty="0" err="1"/>
              <a:t>los</a:t>
            </a:r>
            <a:r>
              <a:rPr lang="en-GB" dirty="0"/>
              <a:t> </a:t>
            </a:r>
            <a:r>
              <a:rPr lang="en-GB" dirty="0" err="1"/>
              <a:t>tipos</a:t>
            </a:r>
            <a:r>
              <a:rPr lang="en-GB" dirty="0"/>
              <a:t> de </a:t>
            </a:r>
            <a:r>
              <a:rPr lang="en-GB" dirty="0" err="1"/>
              <a:t>nube</a:t>
            </a:r>
            <a:r>
              <a:rPr lang="en-GB" dirty="0"/>
              <a:t> y </a:t>
            </a:r>
            <a:r>
              <a:rPr lang="en-GB" dirty="0" err="1"/>
              <a:t>elegir</a:t>
            </a:r>
            <a:r>
              <a:rPr lang="en-GB" dirty="0"/>
              <a:t> la </a:t>
            </a:r>
            <a:r>
              <a:rPr lang="en-GB" dirty="0" err="1"/>
              <a:t>correcta</a:t>
            </a:r>
            <a:r>
              <a:rPr lang="en-GB" dirty="0"/>
              <a:t> para </a:t>
            </a:r>
            <a:r>
              <a:rPr lang="en-GB" dirty="0" err="1"/>
              <a:t>cada</a:t>
            </a:r>
            <a:r>
              <a:rPr lang="en-GB" dirty="0"/>
              <a:t> </a:t>
            </a:r>
            <a:r>
              <a:rPr lang="en-GB" dirty="0" err="1"/>
              <a:t>empresa</a:t>
            </a:r>
            <a:endParaRPr lang="en-GB" dirty="0"/>
          </a:p>
        </p:txBody>
      </p:sp>
      <p:sp>
        <p:nvSpPr>
          <p:cNvPr id="13" name="CuadroTexto 12"/>
          <p:cNvSpPr txBox="1"/>
          <p:nvPr/>
        </p:nvSpPr>
        <p:spPr>
          <a:xfrm>
            <a:off x="1633532" y="4176548"/>
            <a:ext cx="4025901" cy="923330"/>
          </a:xfrm>
          <a:prstGeom prst="rect">
            <a:avLst/>
          </a:prstGeom>
          <a:noFill/>
        </p:spPr>
        <p:txBody>
          <a:bodyPr wrap="square" rtlCol="0">
            <a:spAutoFit/>
          </a:bodyPr>
          <a:lstStyle/>
          <a:p>
            <a:r>
              <a:rPr lang="es-ES" dirty="0"/>
              <a:t>Cuáles son las principales herramientas TIC en la nube relacionadas y cómo beneficiarse de ellas </a:t>
            </a:r>
            <a:endParaRPr lang="en-GB" dirty="0"/>
          </a:p>
        </p:txBody>
      </p:sp>
      <p:sp>
        <p:nvSpPr>
          <p:cNvPr id="14" name="CuadroTexto 13"/>
          <p:cNvSpPr txBox="1"/>
          <p:nvPr/>
        </p:nvSpPr>
        <p:spPr>
          <a:xfrm>
            <a:off x="1578484" y="4994445"/>
            <a:ext cx="4025901" cy="646331"/>
          </a:xfrm>
          <a:prstGeom prst="rect">
            <a:avLst/>
          </a:prstGeom>
          <a:noFill/>
        </p:spPr>
        <p:txBody>
          <a:bodyPr wrap="square" rtlCol="0">
            <a:spAutoFit/>
          </a:bodyPr>
          <a:lstStyle/>
          <a:p>
            <a:r>
              <a:rPr lang="es-ES" dirty="0"/>
              <a:t>Considerar que la Nube “no es sólo” una tecnología de almacenamiento</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OBJETIVOS Y METAS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final de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módulo</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serás</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capaz</a:t>
            </a:r>
            <a:r>
              <a:rPr lang="en-GB" sz="2000" dirty="0">
                <a:latin typeface="Calibri" panose="020F0502020204030204" pitchFamily="34" charset="0"/>
                <a:ea typeface="Calibri" panose="020F0502020204030204" pitchFamily="34" charset="0"/>
                <a:cs typeface="Times New Roman" panose="02020603050405020304" pitchFamily="18" charset="0"/>
              </a:rPr>
              <a:t> de: </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362296"/>
          </a:xfrm>
          <a:prstGeom prst="rect">
            <a:avLst/>
          </a:prstGeom>
          <a:noFill/>
        </p:spPr>
        <p:txBody>
          <a:bodyPr wrap="square" rtlCol="0">
            <a:spAutoFit/>
          </a:bodyPr>
          <a:lstStyle/>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Qué</a:t>
            </a:r>
            <a:r>
              <a:rPr lang="en-US" sz="2000" dirty="0">
                <a:ea typeface="Lato Light" panose="020F0502020204030203" pitchFamily="34" charset="0"/>
                <a:cs typeface="Abhaya Libre" panose="02000603000000000000" pitchFamily="2" charset="77"/>
              </a:rPr>
              <a:t> es </a:t>
            </a:r>
            <a:r>
              <a:rPr lang="en-US" sz="2000" dirty="0" err="1">
                <a:ea typeface="Lato Light" panose="020F0502020204030203" pitchFamily="34" charset="0"/>
                <a:cs typeface="Abhaya Libre" panose="02000603000000000000" pitchFamily="2" charset="77"/>
              </a:rPr>
              <a:t>el</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almacenamiento</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en</a:t>
            </a:r>
            <a:r>
              <a:rPr lang="en-US" sz="2000" dirty="0">
                <a:ea typeface="Lato Light" panose="020F0502020204030203" pitchFamily="34" charset="0"/>
                <a:cs typeface="Abhaya Libre" panose="02000603000000000000" pitchFamily="2" charset="77"/>
              </a:rPr>
              <a:t> la </a:t>
            </a:r>
            <a:r>
              <a:rPr lang="en-US" sz="2000" dirty="0" err="1">
                <a:ea typeface="Lato Light" panose="020F0502020204030203" pitchFamily="34" charset="0"/>
                <a:cs typeface="Abhaya Libre" panose="02000603000000000000" pitchFamily="2" charset="77"/>
              </a:rPr>
              <a:t>nube</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Herramientas</a:t>
            </a:r>
            <a:r>
              <a:rPr lang="en-US" sz="2000" dirty="0">
                <a:ea typeface="Lato Light" panose="020F0502020204030203" pitchFamily="34" charset="0"/>
                <a:cs typeface="Abhaya Libre" panose="02000603000000000000" pitchFamily="2" charset="77"/>
              </a:rPr>
              <a:t> TIC para </a:t>
            </a:r>
            <a:r>
              <a:rPr lang="en-US" sz="2000" dirty="0" err="1">
                <a:ea typeface="Lato Light" panose="020F0502020204030203" pitchFamily="34" charset="0"/>
                <a:cs typeface="Abhaya Libre" panose="02000603000000000000" pitchFamily="2" charset="77"/>
              </a:rPr>
              <a:t>los</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servicios</a:t>
            </a:r>
            <a:r>
              <a:rPr lang="en-US" sz="2000" dirty="0">
                <a:ea typeface="Lato Light" panose="020F0502020204030203" pitchFamily="34" charset="0"/>
                <a:cs typeface="Abhaya Libre" panose="02000603000000000000" pitchFamily="2" charset="77"/>
              </a:rPr>
              <a:t> de cloud computing</a:t>
            </a:r>
          </a:p>
        </p:txBody>
      </p:sp>
      <p:sp>
        <p:nvSpPr>
          <p:cNvPr id="32" name="TextBox 31"/>
          <p:cNvSpPr txBox="1"/>
          <p:nvPr/>
        </p:nvSpPr>
        <p:spPr>
          <a:xfrm>
            <a:off x="2556054" y="2598003"/>
            <a:ext cx="6950612" cy="830997"/>
          </a:xfrm>
          <a:prstGeom prst="rect">
            <a:avLst/>
          </a:prstGeom>
          <a:noFill/>
        </p:spPr>
        <p:txBody>
          <a:bodyPr wrap="square" rtlCol="0">
            <a:spAutoFit/>
          </a:bodyPr>
          <a:lstStyle/>
          <a:p>
            <a:r>
              <a:rPr lang="en-US" sz="2400" dirty="0">
                <a:solidFill>
                  <a:srgbClr val="0CA373"/>
                </a:solidFill>
                <a:latin typeface="Oxygen" panose="02000503000000000000" pitchFamily="2" charset="0"/>
                <a:ea typeface="Nunito Bold" charset="0"/>
                <a:cs typeface="Abhaya Libre SemiBold" panose="02000603000000000000" pitchFamily="2" charset="77"/>
              </a:rPr>
              <a:t>Unidad 1: </a:t>
            </a:r>
            <a:r>
              <a:rPr lang="en-US" sz="2400" dirty="0" err="1">
                <a:solidFill>
                  <a:srgbClr val="0CA373"/>
                </a:solidFill>
                <a:latin typeface="Oxygen" panose="02000503000000000000" pitchFamily="2" charset="0"/>
                <a:ea typeface="Nunito Bold" charset="0"/>
                <a:cs typeface="Abhaya Libre SemiBold" panose="02000603000000000000" pitchFamily="2" charset="77"/>
              </a:rPr>
              <a:t>Soluciones</a:t>
            </a:r>
            <a:r>
              <a:rPr lang="en-US" sz="2400" dirty="0">
                <a:solidFill>
                  <a:srgbClr val="0CA373"/>
                </a:solidFill>
                <a:latin typeface="Oxygen" panose="02000503000000000000" pitchFamily="2" charset="0"/>
                <a:ea typeface="Nunito Bold" charset="0"/>
                <a:cs typeface="Abhaya Libre SemiBold" panose="02000603000000000000" pitchFamily="2" charset="77"/>
              </a:rPr>
              <a:t> Cloud para </a:t>
            </a:r>
            <a:r>
              <a:rPr lang="en-US" sz="2400" dirty="0" err="1">
                <a:solidFill>
                  <a:srgbClr val="0CA373"/>
                </a:solidFill>
                <a:latin typeface="Oxygen" panose="02000503000000000000" pitchFamily="2" charset="0"/>
                <a:ea typeface="Nunito Bold" charset="0"/>
                <a:cs typeface="Abhaya Libre SemiBold" panose="02000603000000000000" pitchFamily="2" charset="77"/>
              </a:rPr>
              <a:t>resiliencia</a:t>
            </a:r>
            <a:r>
              <a:rPr lang="en-US" sz="2400" dirty="0">
                <a:solidFill>
                  <a:srgbClr val="0CA373"/>
                </a:solidFill>
                <a:latin typeface="Oxygen" panose="02000503000000000000" pitchFamily="2" charset="0"/>
                <a:ea typeface="Nunito Bold" charset="0"/>
                <a:cs typeface="Abhaya Libre SemiBold" panose="02000603000000000000" pitchFamily="2" charset="77"/>
              </a:rPr>
              <a:t> de las PYMES</a:t>
            </a:r>
            <a:endPar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ÍNDICE</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691215"/>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Qué es el almacenamiento en la nube</a:t>
            </a:r>
            <a:endParaRPr sz="2200" dirty="0">
              <a:latin typeface="+mj-lt"/>
              <a:cs typeface="Tahoma"/>
            </a:endParaRPr>
          </a:p>
        </p:txBody>
      </p:sp>
      <p:sp>
        <p:nvSpPr>
          <p:cNvPr id="11" name="Rectángulo 10">
            <a:extLst>
              <a:ext uri="{FF2B5EF4-FFF2-40B4-BE49-F238E27FC236}">
                <a16:creationId xmlns:a16="http://schemas.microsoft.com/office/drawing/2014/main" id="{BBA468E9-CDE0-4E49-B472-C1D6BA45A35E}"/>
              </a:ext>
            </a:extLst>
          </p:cNvPr>
          <p:cNvSpPr/>
          <p:nvPr/>
        </p:nvSpPr>
        <p:spPr>
          <a:xfrm>
            <a:off x="709127" y="2413271"/>
            <a:ext cx="9993085" cy="3954929"/>
          </a:xfrm>
          <a:prstGeom prst="rect">
            <a:avLst/>
          </a:prstGeom>
        </p:spPr>
        <p:txBody>
          <a:bodyPr wrap="square">
            <a:spAutoFit/>
          </a:bodyPr>
          <a:lstStyle/>
          <a:p>
            <a:pPr algn="just">
              <a:defRPr/>
            </a:pPr>
            <a:r>
              <a:rPr lang="en-GB" altLang="es-ES" sz="2100" b="1" dirty="0">
                <a:solidFill>
                  <a:srgbClr val="0CA373"/>
                </a:solidFill>
                <a:latin typeface="Calibri" panose="020F0502020204030204" pitchFamily="34" charset="0"/>
                <a:cs typeface="Calibri" panose="020F0502020204030204" pitchFamily="34" charset="0"/>
              </a:rPr>
              <a:t>Cloud Computing </a:t>
            </a:r>
            <a:r>
              <a:rPr lang="en-GB" altLang="es-ES" sz="2100" dirty="0" err="1">
                <a:latin typeface="Calibri" panose="020F0502020204030204" pitchFamily="34" charset="0"/>
                <a:cs typeface="Calibri" panose="020F0502020204030204" pitchFamily="34" charset="0"/>
              </a:rPr>
              <a:t>permite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el</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acceso</a:t>
            </a:r>
            <a:r>
              <a:rPr lang="en-GB" altLang="es-ES" sz="2100" dirty="0">
                <a:latin typeface="Calibri" panose="020F0502020204030204" pitchFamily="34" charset="0"/>
                <a:cs typeface="Calibri" panose="020F0502020204030204" pitchFamily="34" charset="0"/>
              </a:rPr>
              <a:t> bajo </a:t>
            </a:r>
            <a:r>
              <a:rPr lang="en-GB" altLang="es-ES" sz="2100" dirty="0" err="1">
                <a:latin typeface="Calibri" panose="020F0502020204030204" pitchFamily="34" charset="0"/>
                <a:cs typeface="Calibri" panose="020F0502020204030204" pitchFamily="34" charset="0"/>
              </a:rPr>
              <a:t>demanda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en</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remoto</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soluciones</a:t>
            </a:r>
            <a:r>
              <a:rPr lang="en-GB" altLang="es-ES" sz="2100" dirty="0">
                <a:latin typeface="Calibri" panose="020F0502020204030204" pitchFamily="34" charset="0"/>
                <a:cs typeface="Calibri" panose="020F0502020204030204" pitchFamily="34" charset="0"/>
              </a:rPr>
              <a:t> IT </a:t>
            </a:r>
            <a:r>
              <a:rPr lang="en-GB" altLang="es-ES" sz="2100" dirty="0" err="1">
                <a:latin typeface="Calibri" panose="020F0502020204030204" pitchFamily="34" charset="0"/>
                <a:cs typeface="Calibri" panose="020F0502020204030204" pitchFamily="34" charset="0"/>
              </a:rPr>
              <a:t>desde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una</a:t>
            </a:r>
            <a:r>
              <a:rPr lang="en-GB" altLang="es-ES" sz="2100" dirty="0">
                <a:latin typeface="Calibri" panose="020F0502020204030204" pitchFamily="34" charset="0"/>
                <a:cs typeface="Calibri" panose="020F0502020204030204" pitchFamily="34" charset="0"/>
              </a:rPr>
              <a:t> red de </a:t>
            </a:r>
            <a:r>
              <a:rPr lang="en-GB" altLang="es-ES" sz="2100" dirty="0" err="1">
                <a:latin typeface="Calibri" panose="020F0502020204030204" pitchFamily="34" charset="0"/>
                <a:cs typeface="Calibri" panose="020F0502020204030204" pitchFamily="34" charset="0"/>
              </a:rPr>
              <a:t>recursos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externos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servidores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vía</a:t>
            </a:r>
            <a:r>
              <a:rPr lang="en-GB" altLang="es-ES" sz="2100" dirty="0">
                <a:latin typeface="Calibri" panose="020F0502020204030204" pitchFamily="34" charset="0"/>
                <a:cs typeface="Calibri" panose="020F0502020204030204" pitchFamily="34" charset="0"/>
              </a:rPr>
              <a:t> Internet. </a:t>
            </a:r>
            <a:r>
              <a:rPr lang="es-ES" altLang="es-ES" sz="2100" dirty="0">
                <a:latin typeface="Calibri" panose="020F0502020204030204" pitchFamily="34" charset="0"/>
                <a:cs typeface="Calibri" panose="020F0502020204030204" pitchFamily="34" charset="0"/>
              </a:rPr>
              <a:t>Los archivos o aplicaciones en la nube pueden ser cargados, descargados, compartidos o modificados por cualquier usuario autorizado</a:t>
            </a:r>
            <a:endParaRPr lang="en-GB" altLang="es-ES" sz="2100" dirty="0">
              <a:latin typeface="Calibri" panose="020F0502020204030204" pitchFamily="34" charset="0"/>
              <a:cs typeface="Calibri" panose="020F0502020204030204" pitchFamily="34" charset="0"/>
            </a:endParaRPr>
          </a:p>
          <a:p>
            <a:pPr algn="just">
              <a:defRPr/>
            </a:pPr>
            <a:endParaRPr lang="en-GB" altLang="es-ES" sz="2100" dirty="0">
              <a:latin typeface="Calibri" panose="020F0502020204030204" pitchFamily="34" charset="0"/>
              <a:cs typeface="Calibri" panose="020F0502020204030204" pitchFamily="34" charset="0"/>
            </a:endParaRPr>
          </a:p>
          <a:p>
            <a:pPr algn="just">
              <a:defRPr/>
            </a:pPr>
            <a:r>
              <a:rPr lang="es-ES" altLang="es-ES" sz="2100" dirty="0">
                <a:latin typeface="Calibri" panose="020F0502020204030204" pitchFamily="34" charset="0"/>
                <a:cs typeface="Calibri" panose="020F0502020204030204" pitchFamily="34" charset="0"/>
              </a:rPr>
              <a:t>Además, esta tecnología de almacenamiento de archivos es </a:t>
            </a:r>
            <a:r>
              <a:rPr lang="es-ES" altLang="es-ES" sz="2100" b="1" dirty="0">
                <a:solidFill>
                  <a:srgbClr val="0CA373"/>
                </a:solidFill>
                <a:latin typeface="Calibri" panose="020F0502020204030204" pitchFamily="34" charset="0"/>
                <a:cs typeface="Calibri" panose="020F0502020204030204" pitchFamily="34" charset="0"/>
              </a:rPr>
              <a:t>segura</a:t>
            </a:r>
            <a:r>
              <a:rPr lang="es-ES" altLang="es-ES" sz="2100" dirty="0">
                <a:latin typeface="Calibri" panose="020F0502020204030204" pitchFamily="34" charset="0"/>
                <a:cs typeface="Calibri" panose="020F0502020204030204" pitchFamily="34" charset="0"/>
              </a:rPr>
              <a:t> tanto a nivel de </a:t>
            </a:r>
            <a:r>
              <a:rPr lang="es-ES" altLang="es-ES" sz="2100" b="1" dirty="0">
                <a:solidFill>
                  <a:srgbClr val="0CA373"/>
                </a:solidFill>
                <a:latin typeface="Calibri" panose="020F0502020204030204" pitchFamily="34" charset="0"/>
                <a:cs typeface="Calibri" panose="020F0502020204030204" pitchFamily="34" charset="0"/>
              </a:rPr>
              <a:t>software</a:t>
            </a:r>
            <a:r>
              <a:rPr lang="es-ES" altLang="es-ES" sz="2100" dirty="0">
                <a:latin typeface="Calibri" panose="020F0502020204030204" pitchFamily="34" charset="0"/>
                <a:cs typeface="Calibri" panose="020F0502020204030204" pitchFamily="34" charset="0"/>
              </a:rPr>
              <a:t> (los archivos se analizan en busca de virus al descargarlos) como de </a:t>
            </a:r>
            <a:r>
              <a:rPr lang="es-ES" altLang="es-ES" sz="2100" b="1" dirty="0">
                <a:solidFill>
                  <a:srgbClr val="0CA373"/>
                </a:solidFill>
                <a:latin typeface="Calibri" panose="020F0502020204030204" pitchFamily="34" charset="0"/>
                <a:cs typeface="Calibri" panose="020F0502020204030204" pitchFamily="34" charset="0"/>
              </a:rPr>
              <a:t>hardware</a:t>
            </a:r>
            <a:r>
              <a:rPr lang="es-ES" altLang="es-ES" sz="2100" dirty="0">
                <a:latin typeface="Calibri" panose="020F0502020204030204" pitchFamily="34" charset="0"/>
                <a:cs typeface="Calibri" panose="020F0502020204030204" pitchFamily="34" charset="0"/>
              </a:rPr>
              <a:t> (los discos duros pueden perderse o dañarse).</a:t>
            </a:r>
            <a:endParaRPr lang="en-GB" altLang="es-ES" sz="2100" dirty="0">
              <a:latin typeface="Calibri" panose="020F0502020204030204" pitchFamily="34" charset="0"/>
              <a:cs typeface="Calibri" panose="020F0502020204030204" pitchFamily="34" charset="0"/>
            </a:endParaRPr>
          </a:p>
          <a:p>
            <a:pPr algn="just">
              <a:defRPr/>
            </a:pPr>
            <a:endParaRPr lang="en-GB" altLang="es-ES" sz="2100" dirty="0">
              <a:latin typeface="Calibri" panose="020F0502020204030204" pitchFamily="34" charset="0"/>
              <a:cs typeface="Calibri" panose="020F0502020204030204" pitchFamily="34" charset="0"/>
            </a:endParaRPr>
          </a:p>
          <a:p>
            <a:pPr algn="just">
              <a:defRPr/>
            </a:pPr>
            <a:r>
              <a:rPr lang="en-GB" altLang="es-ES" sz="2100" dirty="0" err="1">
                <a:latin typeface="Calibri" panose="020F0502020204030204" pitchFamily="34" charset="0"/>
                <a:cs typeface="Calibri" panose="020F0502020204030204" pitchFamily="34" charset="0"/>
              </a:rPr>
              <a:t>Esta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tecnología</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puede</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servir</a:t>
            </a:r>
            <a:r>
              <a:rPr lang="en-GB" altLang="es-ES" sz="2100" dirty="0">
                <a:latin typeface="Calibri" panose="020F0502020204030204" pitchFamily="34" charset="0"/>
                <a:cs typeface="Calibri" panose="020F0502020204030204" pitchFamily="34" charset="0"/>
              </a:rPr>
              <a:t> para </a:t>
            </a:r>
            <a:r>
              <a:rPr lang="en-GB" altLang="es-ES" sz="2100" b="1" dirty="0" err="1">
                <a:solidFill>
                  <a:srgbClr val="0CA373"/>
                </a:solidFill>
                <a:latin typeface="Calibri" panose="020F0502020204030204" pitchFamily="34" charset="0"/>
                <a:cs typeface="Calibri" panose="020F0502020204030204" pitchFamily="34" charset="0"/>
              </a:rPr>
              <a:t>muchos</a:t>
            </a:r>
            <a:r>
              <a:rPr lang="en-GB" altLang="es-ES" sz="2100" b="1" dirty="0">
                <a:solidFill>
                  <a:srgbClr val="0CA373"/>
                </a:solidFill>
                <a:latin typeface="Calibri" panose="020F0502020204030204" pitchFamily="34" charset="0"/>
                <a:cs typeface="Calibri" panose="020F0502020204030204" pitchFamily="34" charset="0"/>
              </a:rPr>
              <a:t> fines</a:t>
            </a:r>
            <a:r>
              <a:rPr lang="en-GB" altLang="es-ES" sz="2100" dirty="0">
                <a:latin typeface="Calibri" panose="020F0502020204030204" pitchFamily="34" charset="0"/>
                <a:cs typeface="Calibri" panose="020F0502020204030204" pitchFamily="34" charset="0"/>
              </a:rPr>
              <a:t>: apps </a:t>
            </a:r>
            <a:r>
              <a:rPr lang="en-GB" altLang="es-ES" sz="2100" dirty="0" err="1">
                <a:latin typeface="Calibri" panose="020F0502020204030204" pitchFamily="34" charset="0"/>
                <a:cs typeface="Calibri" panose="020F0502020204030204" pitchFamily="34" charset="0"/>
              </a:rPr>
              <a:t>específicas</a:t>
            </a:r>
            <a:r>
              <a:rPr lang="en-GB" altLang="es-ES" sz="2100" dirty="0">
                <a:latin typeface="Calibri" panose="020F0502020204030204" pitchFamily="34" charset="0"/>
                <a:cs typeface="Calibri" panose="020F0502020204030204" pitchFamily="34" charset="0"/>
              </a:rPr>
              <a:t>, redes </a:t>
            </a:r>
            <a:r>
              <a:rPr lang="en-GB" altLang="es-ES" sz="2100" dirty="0" err="1">
                <a:latin typeface="Calibri" panose="020F0502020204030204" pitchFamily="34" charset="0"/>
                <a:cs typeface="Calibri" panose="020F0502020204030204" pitchFamily="34" charset="0"/>
              </a:rPr>
              <a:t>internas</a:t>
            </a:r>
            <a:r>
              <a:rPr lang="en-GB" altLang="es-ES" sz="2100" dirty="0">
                <a:latin typeface="Calibri" panose="020F0502020204030204" pitchFamily="34" charset="0"/>
                <a:cs typeface="Calibri" panose="020F0502020204030204" pitchFamily="34" charset="0"/>
              </a:rPr>
              <a:t> y gestion de base de </a:t>
            </a:r>
            <a:r>
              <a:rPr lang="en-GB" altLang="es-ES" sz="2100" dirty="0" err="1">
                <a:latin typeface="Calibri" panose="020F0502020204030204" pitchFamily="34" charset="0"/>
                <a:cs typeface="Calibri" panose="020F0502020204030204" pitchFamily="34" charset="0"/>
              </a:rPr>
              <a:t>datos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acceso</a:t>
            </a:r>
            <a:r>
              <a:rPr lang="en-GB" altLang="es-ES" sz="2100" dirty="0">
                <a:latin typeface="Calibri" panose="020F0502020204030204" pitchFamily="34" charset="0"/>
                <a:cs typeface="Calibri" panose="020F0502020204030204" pitchFamily="34" charset="0"/>
              </a:rPr>
              <a:t> a </a:t>
            </a:r>
            <a:r>
              <a:rPr lang="en-GB" altLang="es-ES" sz="2100" dirty="0" err="1">
                <a:latin typeface="Calibri" panose="020F0502020204030204" pitchFamily="34" charset="0"/>
                <a:cs typeface="Calibri" panose="020F0502020204030204" pitchFamily="34" charset="0"/>
              </a:rPr>
              <a:t>medios</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potencia</a:t>
            </a:r>
            <a:r>
              <a:rPr lang="en-GB" altLang="es-ES" sz="2100" dirty="0">
                <a:latin typeface="Calibri" panose="020F0502020204030204" pitchFamily="34" charset="0"/>
                <a:cs typeface="Calibri" panose="020F0502020204030204" pitchFamily="34" charset="0"/>
              </a:rPr>
              <a:t> de </a:t>
            </a:r>
            <a:r>
              <a:rPr lang="en-GB" altLang="es-ES" sz="2100" dirty="0" err="1">
                <a:latin typeface="Calibri" panose="020F0502020204030204" pitchFamily="34" charset="0"/>
                <a:cs typeface="Calibri" panose="020F0502020204030204" pitchFamily="34" charset="0"/>
              </a:rPr>
              <a:t>cálculo</a:t>
            </a:r>
            <a:r>
              <a:rPr lang="en-GB" altLang="es-ES" sz="2100" dirty="0">
                <a:latin typeface="Calibri" panose="020F0502020204030204" pitchFamily="34" charset="0"/>
                <a:cs typeface="Calibri" panose="020F0502020204030204" pitchFamily="34" charset="0"/>
              </a:rPr>
              <a:t>, </a:t>
            </a:r>
            <a:r>
              <a:rPr lang="en-GB" altLang="es-ES" sz="2100" dirty="0" err="1">
                <a:latin typeface="Calibri" panose="020F0502020204030204" pitchFamily="34" charset="0"/>
                <a:cs typeface="Calibri" panose="020F0502020204030204" pitchFamily="34" charset="0"/>
              </a:rPr>
              <a:t>almacenamiento</a:t>
            </a:r>
            <a:r>
              <a:rPr lang="en-GB" altLang="es-ES" sz="2100" dirty="0">
                <a:latin typeface="Calibri" panose="020F0502020204030204" pitchFamily="34" charset="0"/>
                <a:cs typeface="Calibri" panose="020F0502020204030204" pitchFamily="34" charset="0"/>
              </a:rPr>
              <a:t>…</a:t>
            </a:r>
          </a:p>
          <a:p>
            <a:pPr algn="just">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33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04579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Qué es el almacenamiento en la nube</a:t>
            </a:r>
            <a:endParaRPr sz="2200" dirty="0">
              <a:latin typeface="+mj-lt"/>
              <a:cs typeface="Tahoma"/>
            </a:endParaRPr>
          </a:p>
        </p:txBody>
      </p:sp>
      <p:sp>
        <p:nvSpPr>
          <p:cNvPr id="4" name="Rectángulo 3"/>
          <p:cNvSpPr/>
          <p:nvPr/>
        </p:nvSpPr>
        <p:spPr>
          <a:xfrm>
            <a:off x="743409" y="2357838"/>
            <a:ext cx="10341358" cy="3477875"/>
          </a:xfrm>
          <a:prstGeom prst="rect">
            <a:avLst/>
          </a:prstGeom>
        </p:spPr>
        <p:txBody>
          <a:bodyPr wrap="square">
            <a:spAutoFit/>
          </a:bodyPr>
          <a:lstStyle/>
          <a:p>
            <a:pPr algn="just">
              <a:defRPr/>
            </a:pPr>
            <a:r>
              <a:rPr lang="en-GB" altLang="es-ES" sz="2200" dirty="0">
                <a:latin typeface="Calibri" panose="020F0502020204030204" pitchFamily="34" charset="0"/>
                <a:cs typeface="Calibri" panose="020F0502020204030204" pitchFamily="34" charset="0"/>
              </a:rPr>
              <a:t>Como se </a:t>
            </a:r>
            <a:r>
              <a:rPr lang="en-GB" altLang="es-ES" sz="2200" dirty="0" err="1">
                <a:latin typeface="Calibri" panose="020F0502020204030204" pitchFamily="34" charset="0"/>
                <a:cs typeface="Calibri" panose="020F0502020204030204" pitchFamily="34" charset="0"/>
              </a:rPr>
              <a:t>mencionó</a:t>
            </a:r>
            <a:r>
              <a:rPr lang="en-GB" altLang="es-ES" sz="2200" dirty="0">
                <a:latin typeface="Calibri" panose="020F0502020204030204" pitchFamily="34" charset="0"/>
                <a:cs typeface="Calibri" panose="020F0502020204030204" pitchFamily="34" charset="0"/>
              </a:rPr>
              <a:t> antes,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cloud computing </a:t>
            </a:r>
            <a:r>
              <a:rPr lang="en-GB" altLang="es-ES" sz="2200" dirty="0" err="1">
                <a:latin typeface="Calibri" panose="020F0502020204030204" pitchFamily="34" charset="0"/>
                <a:cs typeface="Calibri" panose="020F0502020204030204" pitchFamily="34" charset="0"/>
              </a:rPr>
              <a:t>puede</a:t>
            </a:r>
            <a:r>
              <a:rPr lang="en-GB" altLang="es-ES" sz="2200" dirty="0">
                <a:latin typeface="Calibri" panose="020F0502020204030204" pitchFamily="34" charset="0"/>
                <a:cs typeface="Calibri" panose="020F0502020204030204" pitchFamily="34" charset="0"/>
              </a:rPr>
              <a:t> ser </a:t>
            </a:r>
            <a:r>
              <a:rPr lang="en-GB" altLang="es-ES" sz="2200" dirty="0" err="1">
                <a:latin typeface="Calibri" panose="020F0502020204030204" pitchFamily="34" charset="0"/>
                <a:cs typeface="Calibri" panose="020F0502020204030204" pitchFamily="34" charset="0"/>
              </a:rPr>
              <a:t>dividido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apps, </a:t>
            </a:r>
            <a:r>
              <a:rPr lang="en-GB" altLang="es-ES" sz="2200" dirty="0" err="1">
                <a:latin typeface="Calibri" panose="020F0502020204030204" pitchFamily="34" charset="0"/>
                <a:cs typeface="Calibri" panose="020F0502020204030204" pitchFamily="34" charset="0"/>
              </a:rPr>
              <a:t>plataformas</a:t>
            </a:r>
            <a:r>
              <a:rPr lang="en-GB" altLang="es-ES" sz="2200" dirty="0">
                <a:latin typeface="Calibri" panose="020F0502020204030204" pitchFamily="34" charset="0"/>
                <a:cs typeface="Calibri" panose="020F0502020204030204" pitchFamily="34" charset="0"/>
              </a:rPr>
              <a:t> y  hardware,  que a </a:t>
            </a:r>
            <a:r>
              <a:rPr lang="en-GB" altLang="es-ES" sz="2200" dirty="0" err="1">
                <a:latin typeface="Calibri" panose="020F0502020204030204" pitchFamily="34" charset="0"/>
                <a:cs typeface="Calibri" panose="020F0502020204030204" pitchFamily="34" charset="0"/>
              </a:rPr>
              <a:t>su</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vez</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producen</a:t>
            </a:r>
            <a:r>
              <a:rPr lang="en-GB" altLang="es-ES" sz="2200" dirty="0">
                <a:latin typeface="Calibri" panose="020F0502020204030204" pitchFamily="34" charset="0"/>
                <a:cs typeface="Calibri" panose="020F0502020204030204" pitchFamily="34" charset="0"/>
              </a:rPr>
              <a:t> las </a:t>
            </a:r>
            <a:r>
              <a:rPr lang="en-GB" altLang="es-ES" sz="2200" dirty="0" err="1">
                <a:latin typeface="Calibri" panose="020F0502020204030204" pitchFamily="34" charset="0"/>
                <a:cs typeface="Calibri" panose="020F0502020204030204" pitchFamily="34" charset="0"/>
              </a:rPr>
              <a:t>siguientes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categorías</a:t>
            </a:r>
            <a:r>
              <a:rPr lang="en-GB" altLang="es-ES" sz="2200" dirty="0">
                <a:latin typeface="Calibri" panose="020F0502020204030204" pitchFamily="34" charset="0"/>
                <a:cs typeface="Calibri" panose="020F0502020204030204" pitchFamily="34" charset="0"/>
              </a:rPr>
              <a:t>: </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Software </a:t>
            </a:r>
            <a:r>
              <a:rPr lang="en-GB" altLang="es-ES" sz="2200" b="1" dirty="0" err="1">
                <a:latin typeface="Calibri" panose="020F0502020204030204" pitchFamily="34" charset="0"/>
                <a:cs typeface="Calibri" panose="020F0502020204030204" pitchFamily="34" charset="0"/>
              </a:rPr>
              <a:t>como</a:t>
            </a:r>
            <a:r>
              <a:rPr lang="en-GB" altLang="es-ES" sz="2200" b="1" dirty="0">
                <a:latin typeface="Calibri" panose="020F0502020204030204" pitchFamily="34" charset="0"/>
                <a:cs typeface="Calibri" panose="020F0502020204030204" pitchFamily="34" charset="0"/>
              </a:rPr>
              <a:t> un </a:t>
            </a:r>
            <a:r>
              <a:rPr lang="en-GB" altLang="es-ES" sz="2200" b="1" dirty="0" err="1">
                <a:latin typeface="Calibri" panose="020F0502020204030204" pitchFamily="34" charset="0"/>
                <a:cs typeface="Calibri" panose="020F0502020204030204" pitchFamily="34" charset="0"/>
              </a:rPr>
              <a:t>servicio</a:t>
            </a:r>
            <a:r>
              <a:rPr lang="en-GB" altLang="es-ES" sz="2200" b="1" dirty="0">
                <a:latin typeface="Calibri" panose="020F0502020204030204" pitchFamily="34" charset="0"/>
                <a:cs typeface="Calibri" panose="020F0502020204030204" pitchFamily="34" charset="0"/>
              </a:rPr>
              <a:t> (SaaS): </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Esta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modalidad</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ofrece</a:t>
            </a:r>
            <a:r>
              <a:rPr lang="en-GB" altLang="es-ES" sz="2200" dirty="0">
                <a:latin typeface="Calibri" panose="020F0502020204030204" pitchFamily="34" charset="0"/>
                <a:cs typeface="Calibri" panose="020F0502020204030204" pitchFamily="34" charset="0"/>
              </a:rPr>
              <a:t> un simple </a:t>
            </a:r>
            <a:r>
              <a:rPr lang="en-GB" altLang="es-ES" sz="2200" dirty="0" err="1">
                <a:latin typeface="Calibri" panose="020F0502020204030204" pitchFamily="34" charset="0"/>
                <a:cs typeface="Calibri" panose="020F0502020204030204" pitchFamily="34" charset="0"/>
              </a:rPr>
              <a:t>servicio</a:t>
            </a:r>
            <a:r>
              <a:rPr lang="en-GB" altLang="es-ES" sz="2200" dirty="0">
                <a:latin typeface="Calibri" panose="020F0502020204030204" pitchFamily="34" charset="0"/>
                <a:cs typeface="Calibri" panose="020F0502020204030204" pitchFamily="34" charset="0"/>
              </a:rPr>
              <a:t> de software que se </a:t>
            </a:r>
            <a:r>
              <a:rPr lang="en-GB" altLang="es-ES" sz="2200" dirty="0" err="1">
                <a:latin typeface="Calibri" panose="020F0502020204030204" pitchFamily="34" charset="0"/>
                <a:cs typeface="Calibri" panose="020F0502020204030204" pitchFamily="34" charset="0"/>
              </a:rPr>
              <a:t>ejecuta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la </a:t>
            </a:r>
            <a:r>
              <a:rPr lang="en-GB" altLang="es-ES" sz="2200" dirty="0" err="1">
                <a:latin typeface="Calibri" panose="020F0502020204030204" pitchFamily="34" charset="0"/>
                <a:cs typeface="Calibri" panose="020F0502020204030204" pitchFamily="34" charset="0"/>
              </a:rPr>
              <a:t>infraestructura</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proveedores</a:t>
            </a:r>
            <a:r>
              <a:rPr lang="en-GB" altLang="es-ES" sz="2200" dirty="0">
                <a:latin typeface="Calibri" panose="020F0502020204030204" pitchFamily="34" charset="0"/>
                <a:cs typeface="Calibri" panose="020F0502020204030204" pitchFamily="34" charset="0"/>
              </a:rPr>
              <a:t> y a la que </a:t>
            </a:r>
            <a:r>
              <a:rPr lang="en-GB" altLang="es-ES" sz="2200" dirty="0" err="1">
                <a:latin typeface="Calibri" panose="020F0502020204030204" pitchFamily="34" charset="0"/>
                <a:cs typeface="Calibri" panose="020F0502020204030204" pitchFamily="34" charset="0"/>
              </a:rPr>
              <a:t>el</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usuario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puede</a:t>
            </a:r>
            <a:r>
              <a:rPr lang="en-GB" altLang="es-ES" sz="2200" dirty="0">
                <a:latin typeface="Calibri" panose="020F0502020204030204" pitchFamily="34" charset="0"/>
                <a:cs typeface="Calibri" panose="020F0502020204030204" pitchFamily="34" charset="0"/>
              </a:rPr>
              <a:t> acceder </a:t>
            </a: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cualquier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lugar</a:t>
            </a:r>
            <a:r>
              <a:rPr lang="en-GB" altLang="es-ES" sz="2200" dirty="0">
                <a:latin typeface="Calibri" panose="020F0502020204030204" pitchFamily="34" charset="0"/>
                <a:cs typeface="Calibri" panose="020F0502020204030204" pitchFamily="34" charset="0"/>
              </a:rPr>
              <a:t> a </a:t>
            </a:r>
            <a:r>
              <a:rPr lang="en-GB" altLang="es-ES" sz="2200" dirty="0" err="1">
                <a:latin typeface="Calibri" panose="020F0502020204030204" pitchFamily="34" charset="0"/>
                <a:cs typeface="Calibri" panose="020F0502020204030204" pitchFamily="34" charset="0"/>
              </a:rPr>
              <a:t>través</a:t>
            </a:r>
            <a:r>
              <a:rPr lang="en-GB" altLang="es-ES" sz="2200" dirty="0">
                <a:latin typeface="Calibri" panose="020F0502020204030204" pitchFamily="34" charset="0"/>
                <a:cs typeface="Calibri" panose="020F0502020204030204" pitchFamily="34" charset="0"/>
              </a:rPr>
              <a:t> de un </a:t>
            </a:r>
            <a:r>
              <a:rPr lang="en-GB" altLang="es-ES" sz="2200" dirty="0" err="1">
                <a:latin typeface="Calibri" panose="020F0502020204030204" pitchFamily="34" charset="0"/>
                <a:cs typeface="Calibri" panose="020F0502020204030204" pitchFamily="34" charset="0"/>
              </a:rPr>
              <a:t>navegador</a:t>
            </a:r>
            <a:r>
              <a:rPr lang="en-GB" altLang="es-ES" sz="2200" dirty="0">
                <a:latin typeface="Calibri" panose="020F0502020204030204" pitchFamily="34" charset="0"/>
                <a:cs typeface="Calibri" panose="020F0502020204030204" pitchFamily="34" charset="0"/>
              </a:rPr>
              <a:t> o </a:t>
            </a:r>
            <a:r>
              <a:rPr lang="en-GB" altLang="es-ES" sz="2200" dirty="0" err="1">
                <a:latin typeface="Calibri" panose="020F0502020204030204" pitchFamily="34" charset="0"/>
                <a:cs typeface="Calibri" panose="020F0502020204030204" pitchFamily="34" charset="0"/>
              </a:rPr>
              <a:t>una</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aplicación</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pararela</a:t>
            </a:r>
            <a:r>
              <a:rPr lang="en-GB" altLang="es-ES" sz="2200" dirty="0">
                <a:latin typeface="Calibri" panose="020F0502020204030204" pitchFamily="34" charset="0"/>
                <a:cs typeface="Calibri" panose="020F0502020204030204" pitchFamily="34" charset="0"/>
              </a:rPr>
              <a:t>, con poco o </a:t>
            </a:r>
            <a:r>
              <a:rPr lang="en-GB" altLang="es-ES" sz="2200" dirty="0" err="1">
                <a:latin typeface="Calibri" panose="020F0502020204030204" pitchFamily="34" charset="0"/>
                <a:cs typeface="Calibri" panose="020F0502020204030204" pitchFamily="34" charset="0"/>
              </a:rPr>
              <a:t>ningún</a:t>
            </a:r>
            <a:r>
              <a:rPr lang="en-GB" altLang="es-ES" sz="2200" dirty="0">
                <a:latin typeface="Calibri" panose="020F0502020204030204" pitchFamily="34" charset="0"/>
                <a:cs typeface="Calibri" panose="020F0502020204030204" pitchFamily="34" charset="0"/>
              </a:rPr>
              <a:t> control </a:t>
            </a:r>
            <a:r>
              <a:rPr lang="en-GB" altLang="es-ES" sz="2200" dirty="0" err="1">
                <a:latin typeface="Calibri" panose="020F0502020204030204" pitchFamily="34" charset="0"/>
                <a:cs typeface="Calibri" panose="020F0502020204030204" pitchFamily="34" charset="0"/>
              </a:rPr>
              <a:t>sobre</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los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parámetros</a:t>
            </a:r>
            <a:r>
              <a:rPr lang="en-GB" altLang="es-ES" sz="2200" dirty="0">
                <a:latin typeface="Calibri" panose="020F0502020204030204" pitchFamily="34" charset="0"/>
                <a:cs typeface="Calibri" panose="020F0502020204030204" pitchFamily="34" charset="0"/>
              </a:rPr>
              <a:t> de </a:t>
            </a:r>
            <a:r>
              <a:rPr lang="en-GB" altLang="es-ES" sz="2200" dirty="0" err="1">
                <a:latin typeface="Calibri" panose="020F0502020204030204" pitchFamily="34" charset="0"/>
                <a:cs typeface="Calibri" panose="020F0502020204030204" pitchFamily="34" charset="0"/>
              </a:rPr>
              <a:t>configuración</a:t>
            </a:r>
            <a:r>
              <a:rPr lang="en-GB" altLang="es-ES" sz="2200" dirty="0">
                <a:latin typeface="Calibri" panose="020F0502020204030204" pitchFamily="34" charset="0"/>
                <a:cs typeface="Calibri" panose="020F0502020204030204" pitchFamily="34" charset="0"/>
              </a:rPr>
              <a:t>. </a:t>
            </a: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Infraestructura</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como</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servicio</a:t>
            </a:r>
            <a:r>
              <a:rPr lang="en-GB" altLang="es-ES" sz="2200" b="1" dirty="0">
                <a:latin typeface="Calibri" panose="020F0502020204030204" pitchFamily="34" charset="0"/>
                <a:cs typeface="Calibri" panose="020F0502020204030204" pitchFamily="34" charset="0"/>
              </a:rPr>
              <a:t> (IaaS): </a:t>
            </a:r>
            <a:r>
              <a:rPr lang="en-GB" altLang="es-ES" sz="2200" dirty="0" err="1">
                <a:latin typeface="Calibri" panose="020F0502020204030204" pitchFamily="34" charset="0"/>
                <a:cs typeface="Calibri" panose="020F0502020204030204" pitchFamily="34" charset="0"/>
              </a:rPr>
              <a:t>También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llamado</a:t>
            </a:r>
            <a:r>
              <a:rPr lang="en-GB" altLang="es-ES" sz="2200" dirty="0">
                <a:latin typeface="Calibri" panose="020F0502020204030204" pitchFamily="34" charset="0"/>
                <a:cs typeface="Calibri" panose="020F0502020204030204" pitchFamily="34" charset="0"/>
              </a:rPr>
              <a:t> hardware </a:t>
            </a:r>
            <a:r>
              <a:rPr lang="en-GB" altLang="es-ES" sz="2200" dirty="0" err="1">
                <a:latin typeface="Calibri" panose="020F0502020204030204" pitchFamily="34" charset="0"/>
                <a:cs typeface="Calibri" panose="020F0502020204030204" pitchFamily="34" charset="0"/>
              </a:rPr>
              <a:t>como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servicio</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HaaS</a:t>
            </a:r>
            <a:r>
              <a:rPr lang="en-GB" altLang="es-ES" sz="2200" dirty="0">
                <a:latin typeface="Calibri" panose="020F0502020204030204" pitchFamily="34" charset="0"/>
                <a:cs typeface="Calibri" panose="020F0502020204030204" pitchFamily="34" charset="0"/>
              </a:rPr>
              <a:t>), </a:t>
            </a:r>
            <a:r>
              <a:rPr lang="es-ES" altLang="es-ES" sz="2200" dirty="0">
                <a:latin typeface="Calibri" panose="020F0502020204030204" pitchFamily="34" charset="0"/>
                <a:cs typeface="Calibri" panose="020F0502020204030204" pitchFamily="34" charset="0"/>
              </a:rPr>
              <a:t>suministra almacenamiento en bruto y procesamiento por encargo. Un buen ejemplo es Amazon Web </a:t>
            </a:r>
            <a:r>
              <a:rPr lang="es-ES" altLang="es-ES" sz="2200" dirty="0" err="1">
                <a:latin typeface="Calibri" panose="020F0502020204030204" pitchFamily="34" charset="0"/>
                <a:cs typeface="Calibri" panose="020F0502020204030204" pitchFamily="34" charset="0"/>
              </a:rPr>
              <a:t>Services</a:t>
            </a:r>
            <a:r>
              <a:rPr lang="es-ES" altLang="es-ES" sz="2200" dirty="0">
                <a:latin typeface="Calibri" panose="020F0502020204030204" pitchFamily="34" charset="0"/>
                <a:cs typeface="Calibri" panose="020F0502020204030204" pitchFamily="34" charset="0"/>
              </a:rPr>
              <a:t>, que factura incluso más que la tienda online</a:t>
            </a:r>
            <a:endParaRPr lang="en-GB" altLang="es-E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01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890209"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606238"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Qué es el almacenamiento en la nube</a:t>
            </a:r>
            <a:endParaRPr sz="2200" dirty="0">
              <a:latin typeface="+mj-lt"/>
              <a:cs typeface="Tahoma"/>
            </a:endParaRPr>
          </a:p>
        </p:txBody>
      </p:sp>
      <p:sp>
        <p:nvSpPr>
          <p:cNvPr id="71" name="Nube 70">
            <a:extLst>
              <a:ext uri="{FF2B5EF4-FFF2-40B4-BE49-F238E27FC236}">
                <a16:creationId xmlns:a16="http://schemas.microsoft.com/office/drawing/2014/main" id="{F552A0AC-5F15-4248-B1FC-5E9664E1C2C2}"/>
              </a:ext>
            </a:extLst>
          </p:cNvPr>
          <p:cNvSpPr/>
          <p:nvPr/>
        </p:nvSpPr>
        <p:spPr>
          <a:xfrm>
            <a:off x="8470676" y="2922433"/>
            <a:ext cx="2492343" cy="1595261"/>
          </a:xfrm>
          <a:prstGeom prst="cloud">
            <a:avLst/>
          </a:prstGeom>
          <a:ln w="28575">
            <a:solidFill>
              <a:srgbClr val="0DA39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300" dirty="0" err="1"/>
              <a:t>Community</a:t>
            </a:r>
            <a:endParaRPr lang="es-ES" sz="2300" dirty="0"/>
          </a:p>
        </p:txBody>
      </p:sp>
      <p:cxnSp>
        <p:nvCxnSpPr>
          <p:cNvPr id="72" name="Conector recto 71">
            <a:extLst>
              <a:ext uri="{FF2B5EF4-FFF2-40B4-BE49-F238E27FC236}">
                <a16:creationId xmlns:a16="http://schemas.microsoft.com/office/drawing/2014/main" id="{FC52361F-3A2E-4D56-B348-9B4021384609}"/>
              </a:ext>
            </a:extLst>
          </p:cNvPr>
          <p:cNvCxnSpPr>
            <a:cxnSpLocks/>
          </p:cNvCxnSpPr>
          <p:nvPr/>
        </p:nvCxnSpPr>
        <p:spPr>
          <a:xfrm>
            <a:off x="8706830" y="2746230"/>
            <a:ext cx="370694" cy="3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32982D41-303A-44C6-BADE-F442EDA61A39}"/>
              </a:ext>
            </a:extLst>
          </p:cNvPr>
          <p:cNvCxnSpPr>
            <a:cxnSpLocks/>
          </p:cNvCxnSpPr>
          <p:nvPr/>
        </p:nvCxnSpPr>
        <p:spPr>
          <a:xfrm>
            <a:off x="10299538" y="4333747"/>
            <a:ext cx="337360" cy="36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FC0CB974-7F70-414C-9723-955FDC03D48F}"/>
              </a:ext>
            </a:extLst>
          </p:cNvPr>
          <p:cNvCxnSpPr>
            <a:cxnSpLocks/>
            <a:stCxn id="86" idx="2"/>
          </p:cNvCxnSpPr>
          <p:nvPr/>
        </p:nvCxnSpPr>
        <p:spPr>
          <a:xfrm flipH="1">
            <a:off x="10097081" y="2591376"/>
            <a:ext cx="319065" cy="39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BBDC4E4-923C-4AF8-8CCF-B893A8AA5CED}"/>
              </a:ext>
            </a:extLst>
          </p:cNvPr>
          <p:cNvCxnSpPr>
            <a:cxnSpLocks/>
          </p:cNvCxnSpPr>
          <p:nvPr/>
        </p:nvCxnSpPr>
        <p:spPr>
          <a:xfrm flipH="1">
            <a:off x="8945178" y="4372421"/>
            <a:ext cx="403432" cy="438307"/>
          </a:xfrm>
          <a:prstGeom prst="line">
            <a:avLst/>
          </a:prstGeom>
        </p:spPr>
        <p:style>
          <a:lnRef idx="1">
            <a:schemeClr val="accent1"/>
          </a:lnRef>
          <a:fillRef idx="0">
            <a:schemeClr val="accent1"/>
          </a:fillRef>
          <a:effectRef idx="0">
            <a:schemeClr val="accent1"/>
          </a:effectRef>
          <a:fontRef idx="minor">
            <a:schemeClr val="tx1"/>
          </a:fontRef>
        </p:style>
      </p:cxnSp>
      <p:sp>
        <p:nvSpPr>
          <p:cNvPr id="85" name="CuadroTexto 84">
            <a:extLst>
              <a:ext uri="{FF2B5EF4-FFF2-40B4-BE49-F238E27FC236}">
                <a16:creationId xmlns:a16="http://schemas.microsoft.com/office/drawing/2014/main" id="{6021B585-C9E3-4A76-9E3E-DE78C80B12A4}"/>
              </a:ext>
            </a:extLst>
          </p:cNvPr>
          <p:cNvSpPr txBox="1"/>
          <p:nvPr/>
        </p:nvSpPr>
        <p:spPr>
          <a:xfrm>
            <a:off x="8165059" y="2368435"/>
            <a:ext cx="1183551" cy="400110"/>
          </a:xfrm>
          <a:prstGeom prst="rect">
            <a:avLst/>
          </a:prstGeom>
          <a:noFill/>
        </p:spPr>
        <p:txBody>
          <a:bodyPr wrap="square" rtlCol="0">
            <a:spAutoFit/>
          </a:bodyPr>
          <a:lstStyle/>
          <a:p>
            <a:r>
              <a:rPr lang="es-ES" sz="2000" dirty="0" err="1"/>
              <a:t>Org</a:t>
            </a:r>
            <a:r>
              <a:rPr lang="es-ES" sz="2000" dirty="0"/>
              <a:t> #1</a:t>
            </a:r>
          </a:p>
        </p:txBody>
      </p:sp>
      <p:sp>
        <p:nvSpPr>
          <p:cNvPr id="86" name="CuadroTexto 85">
            <a:extLst>
              <a:ext uri="{FF2B5EF4-FFF2-40B4-BE49-F238E27FC236}">
                <a16:creationId xmlns:a16="http://schemas.microsoft.com/office/drawing/2014/main" id="{52DC29C1-85B3-4C68-9445-0E575ECA293D}"/>
              </a:ext>
            </a:extLst>
          </p:cNvPr>
          <p:cNvSpPr txBox="1"/>
          <p:nvPr/>
        </p:nvSpPr>
        <p:spPr>
          <a:xfrm>
            <a:off x="9869272" y="2191266"/>
            <a:ext cx="1093748" cy="400110"/>
          </a:xfrm>
          <a:prstGeom prst="rect">
            <a:avLst/>
          </a:prstGeom>
          <a:noFill/>
        </p:spPr>
        <p:txBody>
          <a:bodyPr wrap="square" rtlCol="0">
            <a:spAutoFit/>
          </a:bodyPr>
          <a:lstStyle/>
          <a:p>
            <a:r>
              <a:rPr lang="es-ES" sz="2000" dirty="0" err="1"/>
              <a:t>Org</a:t>
            </a:r>
            <a:r>
              <a:rPr lang="es-ES" sz="2000" dirty="0"/>
              <a:t> #2</a:t>
            </a:r>
          </a:p>
        </p:txBody>
      </p:sp>
      <p:sp>
        <p:nvSpPr>
          <p:cNvPr id="87" name="CuadroTexto 86">
            <a:extLst>
              <a:ext uri="{FF2B5EF4-FFF2-40B4-BE49-F238E27FC236}">
                <a16:creationId xmlns:a16="http://schemas.microsoft.com/office/drawing/2014/main" id="{C6C94350-B547-46BF-8695-23FB064AAA79}"/>
              </a:ext>
            </a:extLst>
          </p:cNvPr>
          <p:cNvSpPr txBox="1"/>
          <p:nvPr/>
        </p:nvSpPr>
        <p:spPr>
          <a:xfrm>
            <a:off x="8356016" y="4879529"/>
            <a:ext cx="1072321" cy="400110"/>
          </a:xfrm>
          <a:prstGeom prst="rect">
            <a:avLst/>
          </a:prstGeom>
          <a:noFill/>
        </p:spPr>
        <p:txBody>
          <a:bodyPr wrap="square" rtlCol="0">
            <a:spAutoFit/>
          </a:bodyPr>
          <a:lstStyle/>
          <a:p>
            <a:r>
              <a:rPr lang="es-ES" sz="2000" dirty="0" err="1"/>
              <a:t>Org</a:t>
            </a:r>
            <a:r>
              <a:rPr lang="es-ES" sz="2000" dirty="0"/>
              <a:t> #3</a:t>
            </a:r>
          </a:p>
        </p:txBody>
      </p:sp>
      <p:sp>
        <p:nvSpPr>
          <p:cNvPr id="88" name="CuadroTexto 87">
            <a:extLst>
              <a:ext uri="{FF2B5EF4-FFF2-40B4-BE49-F238E27FC236}">
                <a16:creationId xmlns:a16="http://schemas.microsoft.com/office/drawing/2014/main" id="{49DC1D04-D9A5-4B64-9F29-FD04BC31B6C3}"/>
              </a:ext>
            </a:extLst>
          </p:cNvPr>
          <p:cNvSpPr txBox="1"/>
          <p:nvPr/>
        </p:nvSpPr>
        <p:spPr>
          <a:xfrm>
            <a:off x="10336268" y="4778868"/>
            <a:ext cx="1090605" cy="400110"/>
          </a:xfrm>
          <a:prstGeom prst="rect">
            <a:avLst/>
          </a:prstGeom>
          <a:noFill/>
        </p:spPr>
        <p:txBody>
          <a:bodyPr wrap="square" rtlCol="0">
            <a:spAutoFit/>
          </a:bodyPr>
          <a:lstStyle/>
          <a:p>
            <a:r>
              <a:rPr lang="es-ES" sz="2000" dirty="0" err="1"/>
              <a:t>Org</a:t>
            </a:r>
            <a:r>
              <a:rPr lang="es-ES" sz="2000" dirty="0"/>
              <a:t> #4</a:t>
            </a:r>
          </a:p>
        </p:txBody>
      </p:sp>
      <p:sp>
        <p:nvSpPr>
          <p:cNvPr id="98" name="CuadroTexto 97">
            <a:extLst>
              <a:ext uri="{FF2B5EF4-FFF2-40B4-BE49-F238E27FC236}">
                <a16:creationId xmlns:a16="http://schemas.microsoft.com/office/drawing/2014/main" id="{002C6C67-08A8-4DA5-9E97-910D14A95301}"/>
              </a:ext>
            </a:extLst>
          </p:cNvPr>
          <p:cNvSpPr txBox="1"/>
          <p:nvPr/>
        </p:nvSpPr>
        <p:spPr>
          <a:xfrm>
            <a:off x="387857" y="2357677"/>
            <a:ext cx="7288318" cy="4031873"/>
          </a:xfrm>
          <a:prstGeom prst="rect">
            <a:avLst/>
          </a:prstGeom>
          <a:noFill/>
        </p:spPr>
        <p:txBody>
          <a:bodyPr wrap="square">
            <a:spAutoFit/>
          </a:bodyPr>
          <a:lstStyle/>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Plataforma </a:t>
            </a:r>
            <a:r>
              <a:rPr lang="en-GB" altLang="es-ES" sz="2400" b="1" dirty="0" err="1">
                <a:latin typeface="Calibri" panose="020F0502020204030204" pitchFamily="34" charset="0"/>
                <a:cs typeface="Calibri" panose="020F0502020204030204" pitchFamily="34" charset="0"/>
              </a:rPr>
              <a:t>como</a:t>
            </a:r>
            <a:r>
              <a:rPr lang="en-GB" altLang="es-ES" sz="2400" b="1" dirty="0">
                <a:latin typeface="Calibri" panose="020F0502020204030204" pitchFamily="34" charset="0"/>
                <a:cs typeface="Calibri" panose="020F0502020204030204" pitchFamily="34" charset="0"/>
              </a:rPr>
              <a:t> un </a:t>
            </a:r>
            <a:r>
              <a:rPr lang="en-GB" altLang="es-ES" sz="2400" b="1" dirty="0" err="1">
                <a:latin typeface="Calibri" panose="020F0502020204030204" pitchFamily="34" charset="0"/>
                <a:cs typeface="Calibri" panose="020F0502020204030204" pitchFamily="34" charset="0"/>
              </a:rPr>
              <a:t>servicio</a:t>
            </a:r>
            <a:r>
              <a:rPr lang="en-GB" altLang="es-ES" sz="2400" b="1" dirty="0">
                <a:latin typeface="Calibri" panose="020F0502020204030204" pitchFamily="34" charset="0"/>
                <a:cs typeface="Calibri" panose="020F0502020204030204" pitchFamily="34" charset="0"/>
              </a:rPr>
              <a:t> (PaaS)</a:t>
            </a:r>
            <a:r>
              <a:rPr lang="en-GB" altLang="es-ES" sz="2400" dirty="0">
                <a:latin typeface="Calibri" panose="020F0502020204030204" pitchFamily="34" charset="0"/>
                <a:cs typeface="Calibri" panose="020F0502020204030204" pitchFamily="34" charset="0"/>
              </a:rPr>
              <a:t>: </a:t>
            </a:r>
            <a:r>
              <a:rPr lang="es-ES" altLang="es-ES" sz="2400" dirty="0">
                <a:latin typeface="Calibri" panose="020F0502020204030204" pitchFamily="34" charset="0"/>
                <a:cs typeface="Calibri" panose="020F0502020204030204" pitchFamily="34" charset="0"/>
              </a:rPr>
              <a:t>este servicio proporciona espacio para implementar, ejecutar y gestionar varias aplicaciones, evitando el mantenimiento de la infraestructura necesaria para desarrollar, utilizar y entregar el software. Según su disponibilidad, pueden ser:</a:t>
            </a:r>
            <a:endParaRPr lang="en-GB" altLang="es-ES" sz="24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err="1">
                <a:latin typeface="Calibri" panose="020F0502020204030204" pitchFamily="34" charset="0"/>
                <a:cs typeface="Calibri" panose="020F0502020204030204" pitchFamily="34" charset="0"/>
              </a:rPr>
              <a:t>Comunidad</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diferentes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organizaciones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reúnen</a:t>
            </a:r>
            <a:r>
              <a:rPr lang="en-GB" altLang="es-ES" sz="2400" dirty="0">
                <a:latin typeface="Calibri" panose="020F0502020204030204" pitchFamily="34" charset="0"/>
                <a:cs typeface="Calibri" panose="020F0502020204030204" pitchFamily="34" charset="0"/>
              </a:rPr>
              <a:t> sus </a:t>
            </a:r>
            <a:r>
              <a:rPr lang="en-GB" altLang="es-ES" sz="2400" dirty="0" err="1">
                <a:latin typeface="Calibri" panose="020F0502020204030204" pitchFamily="34" charset="0"/>
                <a:cs typeface="Calibri" panose="020F0502020204030204" pitchFamily="34" charset="0"/>
              </a:rPr>
              <a:t>recursos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la </a:t>
            </a:r>
            <a:r>
              <a:rPr lang="en-GB" altLang="es-ES" sz="2400" dirty="0" err="1">
                <a:latin typeface="Calibri" panose="020F0502020204030204" pitchFamily="34" charset="0"/>
                <a:cs typeface="Calibri" panose="020F0502020204030204" pitchFamily="34" charset="0"/>
              </a:rPr>
              <a:t>nube</a:t>
            </a:r>
            <a:r>
              <a:rPr lang="en-GB" altLang="es-ES" sz="2400" dirty="0">
                <a:latin typeface="Calibri" panose="020F0502020204030204" pitchFamily="34" charset="0"/>
                <a:cs typeface="Calibri" panose="020F0502020204030204" pitchFamily="34" charset="0"/>
              </a:rPr>
              <a:t> para resolver un </a:t>
            </a:r>
            <a:r>
              <a:rPr lang="en-GB" altLang="es-ES" sz="2400" dirty="0" err="1">
                <a:latin typeface="Calibri" panose="020F0502020204030204" pitchFamily="34" charset="0"/>
                <a:cs typeface="Calibri" panose="020F0502020204030204" pitchFamily="34" charset="0"/>
              </a:rPr>
              <a:t>problema</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común</a:t>
            </a:r>
            <a:r>
              <a:rPr lang="en-GB" altLang="es-ES" sz="2400" dirty="0">
                <a:latin typeface="Calibri" panose="020F0502020204030204" pitchFamily="34" charset="0"/>
                <a:cs typeface="Calibri" panose="020F0502020204030204" pitchFamily="34" charset="0"/>
              </a:rPr>
              <a:t>.</a:t>
            </a:r>
          </a:p>
          <a:p>
            <a:pPr algn="just">
              <a:defRPr/>
            </a:pPr>
            <a:endParaRPr lang="en-GB" altLang="es-ES"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68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949203"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80701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Qué es el almacenamiento en la nube</a:t>
            </a:r>
            <a:endParaRPr sz="2200" dirty="0">
              <a:latin typeface="+mj-lt"/>
              <a:cs typeface="Tahoma"/>
            </a:endParaRPr>
          </a:p>
        </p:txBody>
      </p:sp>
      <p:sp>
        <p:nvSpPr>
          <p:cNvPr id="4" name="Rectángulo 3"/>
          <p:cNvSpPr/>
          <p:nvPr/>
        </p:nvSpPr>
        <p:spPr>
          <a:xfrm>
            <a:off x="398272" y="2462866"/>
            <a:ext cx="6043350" cy="3785652"/>
          </a:xfrm>
          <a:prstGeom prst="rect">
            <a:avLst/>
          </a:prstGeom>
        </p:spPr>
        <p:txBody>
          <a:bodyPr wrap="square">
            <a:spAutoFit/>
          </a:bodyPr>
          <a:lstStyle/>
          <a:p>
            <a:pPr marL="342900" indent="-342900" algn="just">
              <a:buFont typeface="Calibri" panose="020F0502020204030204" pitchFamily="34" charset="0"/>
              <a:buChar char="›"/>
              <a:defRPr/>
            </a:pPr>
            <a:r>
              <a:rPr lang="en-GB" altLang="es-ES" sz="2400" b="1" dirty="0" err="1">
                <a:latin typeface="Calibri" panose="020F0502020204030204" pitchFamily="34" charset="0"/>
                <a:cs typeface="Calibri" panose="020F0502020204030204" pitchFamily="34" charset="0"/>
              </a:rPr>
              <a:t>Público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usado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por</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muchas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organizaciones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simultáneamente</a:t>
            </a:r>
            <a:r>
              <a:rPr lang="en-GB" altLang="es-ES" sz="2400" dirty="0">
                <a:latin typeface="Calibri" panose="020F0502020204030204" pitchFamily="34" charset="0"/>
                <a:cs typeface="Calibri" panose="020F0502020204030204" pitchFamily="34" charset="0"/>
              </a:rPr>
              <a:t>.</a:t>
            </a:r>
          </a:p>
          <a:p>
            <a:pPr marL="342900" indent="-342900" algn="just">
              <a:buFont typeface="Calibri" panose="020F050202020403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Privado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usado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por</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una</a:t>
            </a:r>
            <a:r>
              <a:rPr lang="en-GB" altLang="es-ES" sz="2400" dirty="0">
                <a:latin typeface="Calibri" panose="020F0502020204030204" pitchFamily="34" charset="0"/>
                <a:cs typeface="Calibri" panose="020F0502020204030204" pitchFamily="34" charset="0"/>
              </a:rPr>
              <a:t> simple </a:t>
            </a:r>
            <a:r>
              <a:rPr lang="en-GB" altLang="es-ES" sz="2400" dirty="0" err="1">
                <a:latin typeface="Calibri" panose="020F0502020204030204" pitchFamily="34" charset="0"/>
                <a:cs typeface="Calibri" panose="020F0502020204030204" pitchFamily="34" charset="0"/>
              </a:rPr>
              <a:t>organización</a:t>
            </a:r>
            <a:r>
              <a:rPr lang="en-GB" altLang="es-ES" sz="2400" dirty="0">
                <a:latin typeface="Calibri" panose="020F0502020204030204" pitchFamily="34" charset="0"/>
                <a:cs typeface="Calibri" panose="020F0502020204030204" pitchFamily="34" charset="0"/>
              </a:rPr>
              <a:t> sin </a:t>
            </a:r>
            <a:r>
              <a:rPr lang="en-GB" altLang="es-ES" sz="2400" dirty="0" err="1">
                <a:latin typeface="Calibri" panose="020F0502020204030204" pitchFamily="34" charset="0"/>
                <a:cs typeface="Calibri" panose="020F0502020204030204" pitchFamily="34" charset="0"/>
              </a:rPr>
              <a:t>una</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puerta</a:t>
            </a:r>
            <a:r>
              <a:rPr lang="en-GB" altLang="es-ES" sz="2400" dirty="0">
                <a:latin typeface="Calibri" panose="020F0502020204030204" pitchFamily="34" charset="0"/>
                <a:cs typeface="Calibri" panose="020F0502020204030204" pitchFamily="34" charset="0"/>
              </a:rPr>
              <a:t> de enlace </a:t>
            </a:r>
            <a:r>
              <a:rPr lang="en-GB" altLang="es-ES" sz="2400" dirty="0" err="1">
                <a:latin typeface="Calibri" panose="020F0502020204030204" pitchFamily="34" charset="0"/>
                <a:cs typeface="Calibri" panose="020F0502020204030204" pitchFamily="34" charset="0"/>
              </a:rPr>
              <a:t>púbica</a:t>
            </a:r>
            <a:r>
              <a:rPr lang="en-GB" altLang="es-ES" sz="2400" dirty="0">
                <a:latin typeface="Calibri" panose="020F0502020204030204" pitchFamily="34" charset="0"/>
                <a:cs typeface="Calibri" panose="020F0502020204030204" pitchFamily="34" charset="0"/>
              </a:rPr>
              <a:t>.</a:t>
            </a:r>
          </a:p>
          <a:p>
            <a:pPr marL="342900" indent="-342900" algn="just">
              <a:buFont typeface="Calibri" panose="020F0502020204030204" pitchFamily="34" charset="0"/>
              <a:buChar char="›"/>
              <a:defRPr/>
            </a:pP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err="1">
                <a:latin typeface="Calibri" panose="020F0502020204030204" pitchFamily="34" charset="0"/>
                <a:cs typeface="Calibri" panose="020F0502020204030204" pitchFamily="34" charset="0"/>
              </a:rPr>
              <a:t>Híbrido</a:t>
            </a:r>
            <a:r>
              <a:rPr lang="en-GB" altLang="es-ES" sz="2400" dirty="0">
                <a:latin typeface="Calibri" panose="020F0502020204030204" pitchFamily="34" charset="0"/>
                <a:cs typeface="Calibri" panose="020F0502020204030204" pitchFamily="34" charset="0"/>
              </a:rPr>
              <a:t>: </a:t>
            </a:r>
            <a:r>
              <a:rPr lang="es-ES" altLang="es-ES" sz="2400" dirty="0">
                <a:latin typeface="Calibri" panose="020F0502020204030204" pitchFamily="34" charset="0"/>
                <a:cs typeface="Calibri" panose="020F0502020204030204" pitchFamily="34" charset="0"/>
              </a:rPr>
              <a:t>compuesto por una mezcla de redes de nubes privadas y públicas coordinadas para trabajar como una sola entidad</a:t>
            </a:r>
            <a:endParaRPr lang="en-GB" altLang="es-ES" sz="2400" dirty="0">
              <a:latin typeface="Calibri" panose="020F0502020204030204" pitchFamily="34" charset="0"/>
              <a:cs typeface="Calibri" panose="020F0502020204030204" pitchFamily="34" charset="0"/>
            </a:endParaRPr>
          </a:p>
        </p:txBody>
      </p:sp>
      <p:sp>
        <p:nvSpPr>
          <p:cNvPr id="25" name="Nube 24">
            <a:extLst>
              <a:ext uri="{FF2B5EF4-FFF2-40B4-BE49-F238E27FC236}">
                <a16:creationId xmlns:a16="http://schemas.microsoft.com/office/drawing/2014/main" id="{D2BA7B05-E5EE-45F0-9753-231A28509226}"/>
              </a:ext>
            </a:extLst>
          </p:cNvPr>
          <p:cNvSpPr/>
          <p:nvPr/>
        </p:nvSpPr>
        <p:spPr>
          <a:xfrm>
            <a:off x="7184572" y="3065244"/>
            <a:ext cx="4724000" cy="3003852"/>
          </a:xfrm>
          <a:prstGeom prst="cloud">
            <a:avLst/>
          </a:prstGeom>
          <a:ln w="38100">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Rectángulo: esquinas redondeadas 25">
            <a:extLst>
              <a:ext uri="{FF2B5EF4-FFF2-40B4-BE49-F238E27FC236}">
                <a16:creationId xmlns:a16="http://schemas.microsoft.com/office/drawing/2014/main" id="{D6479D57-8472-4308-A65C-D7D63AB84E01}"/>
              </a:ext>
            </a:extLst>
          </p:cNvPr>
          <p:cNvSpPr/>
          <p:nvPr/>
        </p:nvSpPr>
        <p:spPr>
          <a:xfrm>
            <a:off x="10616131" y="3929964"/>
            <a:ext cx="929161" cy="48164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27" name="Rectángulo: esquinas redondeadas 26">
            <a:extLst>
              <a:ext uri="{FF2B5EF4-FFF2-40B4-BE49-F238E27FC236}">
                <a16:creationId xmlns:a16="http://schemas.microsoft.com/office/drawing/2014/main" id="{199DECC5-FF64-47EB-9286-E4C03699D75D}"/>
              </a:ext>
            </a:extLst>
          </p:cNvPr>
          <p:cNvSpPr/>
          <p:nvPr/>
        </p:nvSpPr>
        <p:spPr>
          <a:xfrm>
            <a:off x="7843815" y="3655165"/>
            <a:ext cx="1172332" cy="549598"/>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Public</a:t>
            </a:r>
            <a:endParaRPr lang="es-ES" dirty="0"/>
          </a:p>
        </p:txBody>
      </p:sp>
      <p:sp>
        <p:nvSpPr>
          <p:cNvPr id="28" name="Rectángulo: esquinas redondeadas 27">
            <a:extLst>
              <a:ext uri="{FF2B5EF4-FFF2-40B4-BE49-F238E27FC236}">
                <a16:creationId xmlns:a16="http://schemas.microsoft.com/office/drawing/2014/main" id="{6C671E6B-69B8-4A71-9C05-57C4C29703F8}"/>
              </a:ext>
            </a:extLst>
          </p:cNvPr>
          <p:cNvSpPr/>
          <p:nvPr/>
        </p:nvSpPr>
        <p:spPr>
          <a:xfrm>
            <a:off x="8004696" y="4791595"/>
            <a:ext cx="1136435" cy="64715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9" name="Rectángulo: esquinas redondeadas 28">
            <a:extLst>
              <a:ext uri="{FF2B5EF4-FFF2-40B4-BE49-F238E27FC236}">
                <a16:creationId xmlns:a16="http://schemas.microsoft.com/office/drawing/2014/main" id="{A141DBAA-EAA6-4832-852D-8D8CEC079009}"/>
              </a:ext>
            </a:extLst>
          </p:cNvPr>
          <p:cNvSpPr/>
          <p:nvPr/>
        </p:nvSpPr>
        <p:spPr>
          <a:xfrm>
            <a:off x="9620726" y="3449033"/>
            <a:ext cx="885653" cy="41718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0" name="Rectángulo: esquinas redondeadas 29">
            <a:extLst>
              <a:ext uri="{FF2B5EF4-FFF2-40B4-BE49-F238E27FC236}">
                <a16:creationId xmlns:a16="http://schemas.microsoft.com/office/drawing/2014/main" id="{A8A3602E-206B-40C9-9061-7FBDD2B8C34D}"/>
              </a:ext>
            </a:extLst>
          </p:cNvPr>
          <p:cNvSpPr/>
          <p:nvPr/>
        </p:nvSpPr>
        <p:spPr>
          <a:xfrm>
            <a:off x="9601691" y="4685510"/>
            <a:ext cx="967452" cy="50393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1" name="CuadroTexto 30">
            <a:extLst>
              <a:ext uri="{FF2B5EF4-FFF2-40B4-BE49-F238E27FC236}">
                <a16:creationId xmlns:a16="http://schemas.microsoft.com/office/drawing/2014/main" id="{C4E63E21-792D-4B0F-8DE0-92284B95ED5D}"/>
              </a:ext>
            </a:extLst>
          </p:cNvPr>
          <p:cNvSpPr txBox="1"/>
          <p:nvPr/>
        </p:nvSpPr>
        <p:spPr>
          <a:xfrm>
            <a:off x="9869272" y="1815281"/>
            <a:ext cx="2100669" cy="461665"/>
          </a:xfrm>
          <a:prstGeom prst="rect">
            <a:avLst/>
          </a:prstGeom>
          <a:noFill/>
        </p:spPr>
        <p:txBody>
          <a:bodyPr wrap="square" rtlCol="0">
            <a:spAutoFit/>
          </a:bodyPr>
          <a:lstStyle/>
          <a:p>
            <a:r>
              <a:rPr lang="es-ES" sz="2400" dirty="0" err="1"/>
              <a:t>The</a:t>
            </a:r>
            <a:r>
              <a:rPr lang="es-ES" sz="2400" dirty="0"/>
              <a:t> Cloud</a:t>
            </a:r>
          </a:p>
        </p:txBody>
      </p:sp>
      <p:cxnSp>
        <p:nvCxnSpPr>
          <p:cNvPr id="32" name="Conector recto 31">
            <a:extLst>
              <a:ext uri="{FF2B5EF4-FFF2-40B4-BE49-F238E27FC236}">
                <a16:creationId xmlns:a16="http://schemas.microsoft.com/office/drawing/2014/main" id="{473375B7-0CAA-4947-B96B-8BEC07DC9EB9}"/>
              </a:ext>
            </a:extLst>
          </p:cNvPr>
          <p:cNvCxnSpPr>
            <a:cxnSpLocks/>
            <a:stCxn id="28" idx="3"/>
            <a:endCxn id="30" idx="1"/>
          </p:cNvCxnSpPr>
          <p:nvPr/>
        </p:nvCxnSpPr>
        <p:spPr>
          <a:xfrm flipV="1">
            <a:off x="9141131" y="4937475"/>
            <a:ext cx="460560" cy="177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3DF79DA9-8291-439C-AF04-09390EB25564}"/>
              </a:ext>
            </a:extLst>
          </p:cNvPr>
          <p:cNvCxnSpPr>
            <a:cxnSpLocks/>
            <a:stCxn id="30" idx="0"/>
            <a:endCxn id="26" idx="2"/>
          </p:cNvCxnSpPr>
          <p:nvPr/>
        </p:nvCxnSpPr>
        <p:spPr>
          <a:xfrm flipV="1">
            <a:off x="10085417" y="4411608"/>
            <a:ext cx="995295" cy="273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7560EAF-994B-4014-8563-E8D7B018B8DD}"/>
              </a:ext>
            </a:extLst>
          </p:cNvPr>
          <p:cNvCxnSpPr>
            <a:cxnSpLocks/>
            <a:stCxn id="27" idx="3"/>
            <a:endCxn id="26" idx="1"/>
          </p:cNvCxnSpPr>
          <p:nvPr/>
        </p:nvCxnSpPr>
        <p:spPr>
          <a:xfrm>
            <a:off x="9016147" y="3929964"/>
            <a:ext cx="1599984" cy="240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908E4420-1D18-4B3D-BD7D-4AE7B6708253}"/>
              </a:ext>
            </a:extLst>
          </p:cNvPr>
          <p:cNvCxnSpPr>
            <a:cxnSpLocks/>
            <a:stCxn id="29" idx="3"/>
            <a:endCxn id="26" idx="0"/>
          </p:cNvCxnSpPr>
          <p:nvPr/>
        </p:nvCxnSpPr>
        <p:spPr>
          <a:xfrm>
            <a:off x="10506379" y="3657625"/>
            <a:ext cx="574333" cy="272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379ED707-A095-46A8-896A-DE57BEAC831F}"/>
              </a:ext>
            </a:extLst>
          </p:cNvPr>
          <p:cNvCxnSpPr>
            <a:cxnSpLocks/>
            <a:stCxn id="29" idx="1"/>
          </p:cNvCxnSpPr>
          <p:nvPr/>
        </p:nvCxnSpPr>
        <p:spPr>
          <a:xfrm flipH="1">
            <a:off x="9060966" y="3657625"/>
            <a:ext cx="559760" cy="259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B655CCF-E169-4D23-BB4F-C2E7113ABF42}"/>
              </a:ext>
            </a:extLst>
          </p:cNvPr>
          <p:cNvCxnSpPr>
            <a:cxnSpLocks/>
            <a:stCxn id="27" idx="2"/>
            <a:endCxn id="28" idx="0"/>
          </p:cNvCxnSpPr>
          <p:nvPr/>
        </p:nvCxnSpPr>
        <p:spPr>
          <a:xfrm>
            <a:off x="8429981" y="4204763"/>
            <a:ext cx="142933" cy="586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0504E88E-F223-4CAC-A660-6ED9EB028208}"/>
              </a:ext>
            </a:extLst>
          </p:cNvPr>
          <p:cNvCxnSpPr>
            <a:cxnSpLocks/>
            <a:stCxn id="27" idx="3"/>
            <a:endCxn id="30" idx="0"/>
          </p:cNvCxnSpPr>
          <p:nvPr/>
        </p:nvCxnSpPr>
        <p:spPr>
          <a:xfrm>
            <a:off x="9016147" y="3929964"/>
            <a:ext cx="1069270" cy="755546"/>
          </a:xfrm>
          <a:prstGeom prst="line">
            <a:avLst/>
          </a:prstGeom>
        </p:spPr>
        <p:style>
          <a:lnRef idx="1">
            <a:schemeClr val="accent1"/>
          </a:lnRef>
          <a:fillRef idx="0">
            <a:schemeClr val="accent1"/>
          </a:fillRef>
          <a:effectRef idx="0">
            <a:schemeClr val="accent1"/>
          </a:effectRef>
          <a:fontRef idx="minor">
            <a:schemeClr val="tx1"/>
          </a:fontRef>
        </p:style>
      </p:cxnSp>
      <p:sp>
        <p:nvSpPr>
          <p:cNvPr id="39" name="Nube 38">
            <a:extLst>
              <a:ext uri="{FF2B5EF4-FFF2-40B4-BE49-F238E27FC236}">
                <a16:creationId xmlns:a16="http://schemas.microsoft.com/office/drawing/2014/main" id="{593775DC-A01B-49E6-9F00-022B797EDCE3}"/>
              </a:ext>
            </a:extLst>
          </p:cNvPr>
          <p:cNvSpPr/>
          <p:nvPr/>
        </p:nvSpPr>
        <p:spPr>
          <a:xfrm>
            <a:off x="7701399" y="2066521"/>
            <a:ext cx="1563899" cy="871766"/>
          </a:xfrm>
          <a:prstGeom prst="cloud">
            <a:avLst/>
          </a:prstGeom>
          <a:ln w="28575">
            <a:solidFill>
              <a:srgbClr val="08725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000" dirty="0" err="1"/>
              <a:t>Private</a:t>
            </a:r>
            <a:endParaRPr lang="es-ES" dirty="0"/>
          </a:p>
        </p:txBody>
      </p:sp>
      <p:cxnSp>
        <p:nvCxnSpPr>
          <p:cNvPr id="40" name="Conector recto 39">
            <a:extLst>
              <a:ext uri="{FF2B5EF4-FFF2-40B4-BE49-F238E27FC236}">
                <a16:creationId xmlns:a16="http://schemas.microsoft.com/office/drawing/2014/main" id="{CABDD7DE-BD2B-44C9-BB9C-91CDF6BC7E42}"/>
              </a:ext>
            </a:extLst>
          </p:cNvPr>
          <p:cNvCxnSpPr>
            <a:cxnSpLocks/>
            <a:stCxn id="27" idx="0"/>
            <a:endCxn id="39" idx="1"/>
          </p:cNvCxnSpPr>
          <p:nvPr/>
        </p:nvCxnSpPr>
        <p:spPr>
          <a:xfrm flipV="1">
            <a:off x="8429981" y="2937359"/>
            <a:ext cx="53368" cy="717806"/>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ángulo 40">
            <a:extLst>
              <a:ext uri="{FF2B5EF4-FFF2-40B4-BE49-F238E27FC236}">
                <a16:creationId xmlns:a16="http://schemas.microsoft.com/office/drawing/2014/main" id="{1895C3C8-8C1D-4AF1-8801-FD5E0BD9AF3F}"/>
              </a:ext>
            </a:extLst>
          </p:cNvPr>
          <p:cNvSpPr/>
          <p:nvPr/>
        </p:nvSpPr>
        <p:spPr>
          <a:xfrm>
            <a:off x="7235654" y="1971754"/>
            <a:ext cx="2241948" cy="2437901"/>
          </a:xfrm>
          <a:prstGeom prst="rect">
            <a:avLst/>
          </a:prstGeom>
          <a:noFill/>
          <a:ln w="57150">
            <a:solidFill>
              <a:srgbClr val="FFC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2" name="CuadroTexto 41">
            <a:extLst>
              <a:ext uri="{FF2B5EF4-FFF2-40B4-BE49-F238E27FC236}">
                <a16:creationId xmlns:a16="http://schemas.microsoft.com/office/drawing/2014/main" id="{CD19F9D4-0F86-4D62-92CD-DD241F786987}"/>
              </a:ext>
            </a:extLst>
          </p:cNvPr>
          <p:cNvSpPr txBox="1"/>
          <p:nvPr/>
        </p:nvSpPr>
        <p:spPr>
          <a:xfrm>
            <a:off x="7306727" y="2991253"/>
            <a:ext cx="926763" cy="400110"/>
          </a:xfrm>
          <a:prstGeom prst="rect">
            <a:avLst/>
          </a:prstGeom>
          <a:noFill/>
        </p:spPr>
        <p:txBody>
          <a:bodyPr wrap="square" rtlCol="0">
            <a:spAutoFit/>
          </a:bodyPr>
          <a:lstStyle/>
          <a:p>
            <a:r>
              <a:rPr lang="es-ES" sz="2000" dirty="0" err="1"/>
              <a:t>Hybrid</a:t>
            </a:r>
            <a:endParaRPr lang="es-ES" sz="2000" dirty="0"/>
          </a:p>
        </p:txBody>
      </p:sp>
      <p:cxnSp>
        <p:nvCxnSpPr>
          <p:cNvPr id="43" name="Conector recto de flecha 42">
            <a:extLst>
              <a:ext uri="{FF2B5EF4-FFF2-40B4-BE49-F238E27FC236}">
                <a16:creationId xmlns:a16="http://schemas.microsoft.com/office/drawing/2014/main" id="{28DA0E02-8A4A-401C-8D59-90C0ACE8D2E3}"/>
              </a:ext>
            </a:extLst>
          </p:cNvPr>
          <p:cNvCxnSpPr>
            <a:cxnSpLocks/>
          </p:cNvCxnSpPr>
          <p:nvPr/>
        </p:nvCxnSpPr>
        <p:spPr>
          <a:xfrm flipH="1">
            <a:off x="10182157" y="2303727"/>
            <a:ext cx="392126" cy="8189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ector recto 116">
            <a:extLst>
              <a:ext uri="{FF2B5EF4-FFF2-40B4-BE49-F238E27FC236}">
                <a16:creationId xmlns:a16="http://schemas.microsoft.com/office/drawing/2014/main" id="{AEB51402-D95E-4345-BBF0-3597BB043B85}"/>
              </a:ext>
            </a:extLst>
          </p:cNvPr>
          <p:cNvCxnSpPr>
            <a:cxnSpLocks/>
            <a:stCxn id="29" idx="2"/>
            <a:endCxn id="28" idx="0"/>
          </p:cNvCxnSpPr>
          <p:nvPr/>
        </p:nvCxnSpPr>
        <p:spPr>
          <a:xfrm flipH="1">
            <a:off x="8572914" y="3866217"/>
            <a:ext cx="1490639" cy="92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2BA8C9F8-5802-41E3-82C6-81AD696D735C}"/>
              </a:ext>
            </a:extLst>
          </p:cNvPr>
          <p:cNvCxnSpPr>
            <a:cxnSpLocks/>
            <a:stCxn id="30" idx="0"/>
            <a:endCxn id="29" idx="2"/>
          </p:cNvCxnSpPr>
          <p:nvPr/>
        </p:nvCxnSpPr>
        <p:spPr>
          <a:xfrm flipH="1" flipV="1">
            <a:off x="10063553" y="3866217"/>
            <a:ext cx="21864" cy="819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Conector recto 105">
            <a:extLst>
              <a:ext uri="{FF2B5EF4-FFF2-40B4-BE49-F238E27FC236}">
                <a16:creationId xmlns:a16="http://schemas.microsoft.com/office/drawing/2014/main" id="{8AE754DE-3B24-45C5-96D8-6393BDDA7E49}"/>
              </a:ext>
            </a:extLst>
          </p:cNvPr>
          <p:cNvCxnSpPr>
            <a:cxnSpLocks/>
            <a:endCxn id="28" idx="0"/>
          </p:cNvCxnSpPr>
          <p:nvPr/>
        </p:nvCxnSpPr>
        <p:spPr>
          <a:xfrm flipH="1">
            <a:off x="8572914" y="4192577"/>
            <a:ext cx="1998398" cy="5990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2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6033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Qué es almacenamiento en la nube</a:t>
            </a:r>
            <a:endParaRPr sz="2200" dirty="0">
              <a:latin typeface="+mj-lt"/>
              <a:cs typeface="Tahoma"/>
            </a:endParaRPr>
          </a:p>
        </p:txBody>
      </p:sp>
      <p:sp>
        <p:nvSpPr>
          <p:cNvPr id="4" name="Rectángulo 3"/>
          <p:cNvSpPr/>
          <p:nvPr/>
        </p:nvSpPr>
        <p:spPr>
          <a:xfrm>
            <a:off x="641273" y="2295713"/>
            <a:ext cx="10369351" cy="3477875"/>
          </a:xfrm>
          <a:prstGeom prst="rect">
            <a:avLst/>
          </a:prstGeom>
        </p:spPr>
        <p:txBody>
          <a:bodyPr wrap="square">
            <a:spAutoFit/>
          </a:bodyPr>
          <a:lstStyle/>
          <a:p>
            <a:pPr algn="just">
              <a:defRPr/>
            </a:pPr>
            <a:r>
              <a:rPr lang="en-GB" altLang="es-ES" sz="2200" dirty="0" err="1">
                <a:latin typeface="Calibri" panose="020F0502020204030204" pitchFamily="34" charset="0"/>
                <a:cs typeface="Calibri" panose="020F0502020204030204" pitchFamily="34" charset="0"/>
              </a:rPr>
              <a:t>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cuanto</a:t>
            </a:r>
            <a:r>
              <a:rPr lang="en-GB" altLang="es-ES" sz="2200" dirty="0">
                <a:latin typeface="Calibri" panose="020F0502020204030204" pitchFamily="34" charset="0"/>
                <a:cs typeface="Calibri" panose="020F0502020204030204" pitchFamily="34" charset="0"/>
              </a:rPr>
              <a:t> al </a:t>
            </a:r>
            <a:r>
              <a:rPr lang="en-GB" altLang="es-ES" sz="2200" dirty="0" err="1">
                <a:latin typeface="Calibri" panose="020F0502020204030204" pitchFamily="34" charset="0"/>
                <a:cs typeface="Calibri" panose="020F0502020204030204" pitchFamily="34" charset="0"/>
              </a:rPr>
              <a:t>almacenamiento</a:t>
            </a:r>
            <a:r>
              <a:rPr lang="en-GB" altLang="es-ES" sz="2200" dirty="0">
                <a:latin typeface="Calibri" panose="020F0502020204030204" pitchFamily="34" charset="0"/>
                <a:cs typeface="Calibri" panose="020F0502020204030204" pitchFamily="34" charset="0"/>
              </a:rPr>
              <a:t>, se </a:t>
            </a:r>
            <a:r>
              <a:rPr lang="en-GB" altLang="es-ES" sz="2200" dirty="0" err="1">
                <a:latin typeface="Calibri" panose="020F0502020204030204" pitchFamily="34" charset="0"/>
                <a:cs typeface="Calibri" panose="020F0502020204030204" pitchFamily="34" charset="0"/>
              </a:rPr>
              <a:t>pueden</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distinguir</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tres</a:t>
            </a:r>
            <a:r>
              <a:rPr lang="en-GB" altLang="es-ES" sz="2200" dirty="0">
                <a:latin typeface="Calibri" panose="020F0502020204030204" pitchFamily="34" charset="0"/>
                <a:cs typeface="Calibri" panose="020F0502020204030204" pitchFamily="34" charset="0"/>
              </a:rPr>
              <a:t> </a:t>
            </a:r>
            <a:r>
              <a:rPr lang="en-GB" altLang="es-ES" sz="2200" dirty="0" err="1">
                <a:latin typeface="Calibri" panose="020F0502020204030204" pitchFamily="34" charset="0"/>
                <a:cs typeface="Calibri" panose="020F0502020204030204" pitchFamily="34" charset="0"/>
              </a:rPr>
              <a:t>categorías</a:t>
            </a:r>
            <a:r>
              <a:rPr lang="en-GB" altLang="es-ES" sz="2200" dirty="0">
                <a:latin typeface="Calibri" panose="020F0502020204030204" pitchFamily="34" charset="0"/>
                <a:cs typeface="Calibri" panose="020F0502020204030204" pitchFamily="34" charset="0"/>
              </a:rPr>
              <a:t>: </a:t>
            </a:r>
          </a:p>
          <a:p>
            <a:pPr algn="just">
              <a:defRPr/>
            </a:pP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Almacenamiento</a:t>
            </a:r>
            <a:r>
              <a:rPr lang="en-GB" altLang="es-ES" sz="2200" b="1" dirty="0">
                <a:latin typeface="Calibri" panose="020F0502020204030204" pitchFamily="34" charset="0"/>
                <a:cs typeface="Calibri" panose="020F0502020204030204" pitchFamily="34" charset="0"/>
              </a:rPr>
              <a:t> de </a:t>
            </a:r>
            <a:r>
              <a:rPr lang="en-GB" altLang="es-ES" sz="2200" b="1" dirty="0" err="1">
                <a:latin typeface="Calibri" panose="020F0502020204030204" pitchFamily="34" charset="0"/>
                <a:cs typeface="Calibri" panose="020F0502020204030204" pitchFamily="34" charset="0"/>
              </a:rPr>
              <a:t>objetos</a:t>
            </a:r>
            <a:r>
              <a:rPr lang="en-GB" altLang="es-ES" sz="2200" dirty="0">
                <a:latin typeface="Calibri" panose="020F0502020204030204" pitchFamily="34" charset="0"/>
                <a:cs typeface="Calibri" panose="020F0502020204030204" pitchFamily="34" charset="0"/>
              </a:rPr>
              <a:t>: </a:t>
            </a:r>
            <a:r>
              <a:rPr lang="es-ES" altLang="es-ES" sz="2200" dirty="0">
                <a:latin typeface="Calibri" panose="020F0502020204030204" pitchFamily="34" charset="0"/>
                <a:cs typeface="Calibri" panose="020F0502020204030204" pitchFamily="34" charset="0"/>
              </a:rPr>
              <a:t>para aplicaciones desarrolladas en la nube, que aprovechan su escalabilidad y sus capacidades de metadatos</a:t>
            </a:r>
            <a:r>
              <a:rPr lang="en-GB" altLang="es-ES" sz="2200" dirty="0">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Almacenamiento</a:t>
            </a:r>
            <a:r>
              <a:rPr lang="en-GB" altLang="es-ES" sz="2200" b="1" dirty="0">
                <a:latin typeface="Calibri" panose="020F0502020204030204" pitchFamily="34" charset="0"/>
                <a:cs typeface="Calibri" panose="020F0502020204030204" pitchFamily="34" charset="0"/>
              </a:rPr>
              <a:t> de </a:t>
            </a:r>
            <a:r>
              <a:rPr lang="en-GB" altLang="es-ES" sz="2200" b="1" dirty="0" err="1">
                <a:latin typeface="Calibri" panose="020F0502020204030204" pitchFamily="34" charset="0"/>
                <a:cs typeface="Calibri" panose="020F0502020204030204" pitchFamily="34" charset="0"/>
              </a:rPr>
              <a:t>archivos</a:t>
            </a:r>
            <a:r>
              <a:rPr lang="en-GB" altLang="es-ES" sz="2200" dirty="0">
                <a:latin typeface="Calibri" panose="020F0502020204030204" pitchFamily="34" charset="0"/>
                <a:cs typeface="Calibri" panose="020F0502020204030204" pitchFamily="34" charset="0"/>
              </a:rPr>
              <a:t>: </a:t>
            </a:r>
            <a:r>
              <a:rPr lang="es-ES" altLang="es-ES" sz="2200" dirty="0">
                <a:latin typeface="Calibri" panose="020F0502020204030204" pitchFamily="34" charset="0"/>
                <a:cs typeface="Calibri" panose="020F0502020204030204" pitchFamily="34" charset="0"/>
              </a:rPr>
              <a:t>útil para aplicaciones que requieren acceder a archivos compartidos y/o a un sistema de archivos. Es el más utilizado tanto por los usuarios medios como por las </a:t>
            </a:r>
            <a:r>
              <a:rPr lang="es-ES" altLang="es-ES" sz="2200" dirty="0" err="1">
                <a:latin typeface="Calibri" panose="020F0502020204030204" pitchFamily="34" charset="0"/>
                <a:cs typeface="Calibri" panose="020F0502020204030204" pitchFamily="34" charset="0"/>
              </a:rPr>
              <a:t>PYMEs</a:t>
            </a: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err="1">
                <a:latin typeface="Calibri" panose="020F0502020204030204" pitchFamily="34" charset="0"/>
                <a:cs typeface="Calibri" panose="020F0502020204030204" pitchFamily="34" charset="0"/>
              </a:rPr>
              <a:t>Almacenamiento</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en</a:t>
            </a:r>
            <a:r>
              <a:rPr lang="en-GB" altLang="es-ES" sz="2200" b="1" dirty="0">
                <a:latin typeface="Calibri" panose="020F0502020204030204" pitchFamily="34" charset="0"/>
                <a:cs typeface="Calibri" panose="020F0502020204030204" pitchFamily="34" charset="0"/>
              </a:rPr>
              <a:t> </a:t>
            </a:r>
            <a:r>
              <a:rPr lang="en-GB" altLang="es-ES" sz="2200" b="1" dirty="0" err="1">
                <a:latin typeface="Calibri" panose="020F0502020204030204" pitchFamily="34" charset="0"/>
                <a:cs typeface="Calibri" panose="020F0502020204030204" pitchFamily="34" charset="0"/>
              </a:rPr>
              <a:t>bloque</a:t>
            </a:r>
            <a:r>
              <a:rPr lang="en-GB" altLang="es-ES" sz="2200" b="1" dirty="0">
                <a:latin typeface="Calibri" panose="020F0502020204030204" pitchFamily="34" charset="0"/>
                <a:cs typeface="Calibri" panose="020F0502020204030204" pitchFamily="34" charset="0"/>
              </a:rPr>
              <a:t>:</a:t>
            </a:r>
            <a:r>
              <a:rPr lang="en-GB" altLang="es-ES" sz="2200" dirty="0">
                <a:latin typeface="Calibri" panose="020F0502020204030204" pitchFamily="34" charset="0"/>
                <a:cs typeface="Calibri" panose="020F0502020204030204" pitchFamily="34" charset="0"/>
              </a:rPr>
              <a:t> </a:t>
            </a:r>
            <a:r>
              <a:rPr lang="es-ES" altLang="es-ES" sz="2200" dirty="0">
                <a:latin typeface="Calibri" panose="020F0502020204030204" pitchFamily="34" charset="0"/>
                <a:cs typeface="Calibri" panose="020F0502020204030204" pitchFamily="34" charset="0"/>
              </a:rPr>
              <a:t>necesario para aplicaciones empresariales, como bases de datos y sistemas de planificación de recursos empresariales (ERP), que requieren servidores dedicados y baja latencia para cada host</a:t>
            </a:r>
            <a:endParaRPr lang="en-GB" altLang="es-ES" sz="2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082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 Soluciones Cloud para la resiliencia de las PYMES</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127347" cy="7040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1.2.: Herramientas TIC para servicios Cloud </a:t>
            </a:r>
            <a:r>
              <a:rPr lang="es-ES" sz="2200" spc="50" dirty="0" err="1">
                <a:latin typeface="+mj-lt"/>
                <a:cs typeface="Tahoma"/>
              </a:rPr>
              <a:t>computing</a:t>
            </a: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2200" dirty="0">
              <a:latin typeface="+mj-lt"/>
              <a:cs typeface="Tahoma"/>
            </a:endParaRPr>
          </a:p>
        </p:txBody>
      </p:sp>
      <p:sp>
        <p:nvSpPr>
          <p:cNvPr id="4" name="Rectángulo 3"/>
          <p:cNvSpPr/>
          <p:nvPr/>
        </p:nvSpPr>
        <p:spPr>
          <a:xfrm>
            <a:off x="527592" y="2357313"/>
            <a:ext cx="10155959" cy="2977738"/>
          </a:xfrm>
          <a:prstGeom prst="rect">
            <a:avLst/>
          </a:prstGeom>
        </p:spPr>
        <p:txBody>
          <a:bodyPr wrap="square">
            <a:spAutoFit/>
          </a:bodyPr>
          <a:lstStyle/>
          <a:p>
            <a:pPr algn="just">
              <a:defRPr/>
            </a:pPr>
            <a:r>
              <a:rPr lang="es-ES" altLang="es-ES" sz="2400" dirty="0">
                <a:latin typeface="Calibri" panose="020F0502020204030204" pitchFamily="34" charset="0"/>
                <a:cs typeface="Calibri" panose="020F0502020204030204" pitchFamily="34" charset="0"/>
              </a:rPr>
              <a:t>Existe una larga lista de aplicaciones en la nube que pueden ofrecer valiosos recursos para mejorar la </a:t>
            </a:r>
            <a:r>
              <a:rPr lang="es-ES" altLang="es-ES" sz="2400" b="1" dirty="0">
                <a:solidFill>
                  <a:srgbClr val="0CA373"/>
                </a:solidFill>
                <a:latin typeface="Calibri" panose="020F0502020204030204" pitchFamily="34" charset="0"/>
                <a:cs typeface="Calibri" panose="020F0502020204030204" pitchFamily="34" charset="0"/>
              </a:rPr>
              <a:t>gestión empresarial </a:t>
            </a:r>
            <a:r>
              <a:rPr lang="es-ES" altLang="es-ES" sz="2400" dirty="0">
                <a:latin typeface="Calibri" panose="020F0502020204030204" pitchFamily="34" charset="0"/>
                <a:cs typeface="Calibri" panose="020F0502020204030204" pitchFamily="34" charset="0"/>
              </a:rPr>
              <a:t>de las PYMES, tanto para entornos de trabajo en la oficina como a distancia. Entre las mejores podemos encontrar:</a:t>
            </a:r>
            <a:endParaRPr lang="en-GB" altLang="es-ES" sz="2400" dirty="0">
              <a:latin typeface="Calibri" panose="020F0502020204030204" pitchFamily="34" charset="0"/>
              <a:cs typeface="Calibri" panose="020F0502020204030204" pitchFamily="34" charset="0"/>
            </a:endParaRPr>
          </a:p>
          <a:p>
            <a:pPr algn="just">
              <a:defRPr/>
            </a:pPr>
            <a:r>
              <a:rPr lang="en-GB" altLang="es-ES" sz="2400" b="1" dirty="0" err="1">
                <a:latin typeface="Calibri" panose="020F0502020204030204" pitchFamily="34" charset="0"/>
                <a:cs typeface="Calibri" panose="020F0502020204030204" pitchFamily="34" charset="0"/>
              </a:rPr>
              <a:t>Herramientas</a:t>
            </a:r>
            <a:r>
              <a:rPr lang="en-GB" altLang="es-ES" sz="2400" b="1" dirty="0">
                <a:latin typeface="Calibri" panose="020F0502020204030204" pitchFamily="34" charset="0"/>
                <a:cs typeface="Calibri" panose="020F0502020204030204" pitchFamily="34" charset="0"/>
              </a:rPr>
              <a:t> de gestion y </a:t>
            </a:r>
            <a:r>
              <a:rPr lang="en-GB" altLang="es-ES" sz="2400" b="1" dirty="0" err="1">
                <a:latin typeface="Calibri" panose="020F0502020204030204" pitchFamily="34" charset="0"/>
                <a:cs typeface="Calibri" panose="020F0502020204030204" pitchFamily="34" charset="0"/>
              </a:rPr>
              <a:t>equipo</a:t>
            </a:r>
            <a:r>
              <a:rPr lang="en-GB" altLang="es-ES" sz="2400" b="1" dirty="0">
                <a:latin typeface="Calibri" panose="020F0502020204030204" pitchFamily="34" charset="0"/>
                <a:cs typeface="Calibri" panose="020F0502020204030204" pitchFamily="34" charset="0"/>
              </a:rPr>
              <a:t>: </a:t>
            </a:r>
            <a:r>
              <a:rPr lang="en-GB" altLang="es-ES" sz="2400" dirty="0">
                <a:latin typeface="Calibri" panose="020F0502020204030204" pitchFamily="34" charset="0"/>
                <a:cs typeface="Calibri" panose="020F0502020204030204" pitchFamily="34" charset="0"/>
              </a:rPr>
              <a:t>El </a:t>
            </a:r>
            <a:r>
              <a:rPr lang="en-GB" altLang="es-ES" sz="2400" dirty="0" err="1">
                <a:latin typeface="Calibri" panose="020F0502020204030204" pitchFamily="34" charset="0"/>
                <a:cs typeface="Calibri" panose="020F0502020204030204" pitchFamily="34" charset="0"/>
              </a:rPr>
              <a:t>tiempo</a:t>
            </a:r>
            <a:r>
              <a:rPr lang="en-GB" altLang="es-ES" sz="2400" dirty="0">
                <a:latin typeface="Calibri" panose="020F0502020204030204" pitchFamily="34" charset="0"/>
                <a:cs typeface="Calibri" panose="020F0502020204030204" pitchFamily="34" charset="0"/>
              </a:rPr>
              <a:t> es dinero,  y </a:t>
            </a:r>
            <a:r>
              <a:rPr lang="en-GB" altLang="es-ES" sz="2400" dirty="0" err="1">
                <a:latin typeface="Calibri" panose="020F0502020204030204" pitchFamily="34" charset="0"/>
                <a:cs typeface="Calibri" panose="020F0502020204030204" pitchFamily="34" charset="0"/>
              </a:rPr>
              <a:t>estas</a:t>
            </a:r>
            <a:r>
              <a:rPr lang="en-GB" altLang="es-ES" sz="2400" dirty="0">
                <a:latin typeface="Calibri" panose="020F0502020204030204" pitchFamily="34" charset="0"/>
                <a:cs typeface="Calibri" panose="020F0502020204030204" pitchFamily="34" charset="0"/>
              </a:rPr>
              <a:t> apps </a:t>
            </a:r>
            <a:r>
              <a:rPr lang="en-GB" altLang="es-ES" sz="2400" dirty="0" err="1">
                <a:latin typeface="Calibri" panose="020F0502020204030204" pitchFamily="34" charset="0"/>
                <a:cs typeface="Calibri" panose="020F0502020204030204" pitchFamily="34" charset="0"/>
              </a:rPr>
              <a:t>permiten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organizar</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tus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tareas</a:t>
            </a:r>
            <a:r>
              <a:rPr lang="en-GB" altLang="es-ES" sz="2400" dirty="0">
                <a:latin typeface="Calibri" panose="020F0502020204030204" pitchFamily="34" charset="0"/>
                <a:cs typeface="Calibri" panose="020F0502020204030204" pitchFamily="34" charset="0"/>
              </a:rPr>
              <a:t> de forma </a:t>
            </a:r>
            <a:r>
              <a:rPr lang="en-GB" altLang="es-ES" sz="2400" dirty="0" err="1">
                <a:latin typeface="Calibri" panose="020F0502020204030204" pitchFamily="34" charset="0"/>
                <a:cs typeface="Calibri" panose="020F0502020204030204" pitchFamily="34" charset="0"/>
              </a:rPr>
              <a:t>eficiente</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permitiendo</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ahorrar</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convenientes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minutos</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tareas</a:t>
            </a:r>
            <a:r>
              <a:rPr lang="en-GB" altLang="es-ES" sz="2400" dirty="0">
                <a:latin typeface="Calibri" panose="020F0502020204030204" pitchFamily="34" charset="0"/>
                <a:cs typeface="Calibri" panose="020F0502020204030204" pitchFamily="34" charset="0"/>
              </a:rPr>
              <a:t> que </a:t>
            </a:r>
            <a:r>
              <a:rPr lang="en-GB" altLang="es-ES" sz="2400" dirty="0" err="1">
                <a:latin typeface="Calibri" panose="020F0502020204030204" pitchFamily="34" charset="0"/>
                <a:cs typeface="Calibri" panose="020F0502020204030204" pitchFamily="34" charset="0"/>
              </a:rPr>
              <a:t>exijan</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fechas</a:t>
            </a:r>
            <a:r>
              <a:rPr lang="en-GB" altLang="es-ES" sz="2400" dirty="0">
                <a:latin typeface="Calibri" panose="020F0502020204030204" pitchFamily="34" charset="0"/>
                <a:cs typeface="Calibri" panose="020F0502020204030204" pitchFamily="34" charset="0"/>
              </a:rPr>
              <a:t> de </a:t>
            </a:r>
            <a:r>
              <a:rPr lang="en-GB" altLang="es-ES" sz="2400" dirty="0" err="1">
                <a:latin typeface="Calibri" panose="020F0502020204030204" pitchFamily="34" charset="0"/>
                <a:cs typeface="Calibri" panose="020F0502020204030204" pitchFamily="34" charset="0"/>
              </a:rPr>
              <a:t>entrega</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este</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tiempo</a:t>
            </a:r>
            <a:r>
              <a:rPr lang="en-GB" altLang="es-ES" sz="2400" dirty="0">
                <a:latin typeface="Calibri" panose="020F0502020204030204" pitchFamily="34" charset="0"/>
                <a:cs typeface="Calibri" panose="020F0502020204030204" pitchFamily="34" charset="0"/>
              </a:rPr>
              <a:t> se </a:t>
            </a:r>
            <a:r>
              <a:rPr lang="en-GB" altLang="es-ES" sz="2400" dirty="0" err="1">
                <a:latin typeface="Calibri" panose="020F0502020204030204" pitchFamily="34" charset="0"/>
                <a:cs typeface="Calibri" panose="020F0502020204030204" pitchFamily="34" charset="0"/>
              </a:rPr>
              <a:t>convertirá</a:t>
            </a:r>
            <a:r>
              <a:rPr lang="en-GB" altLang="es-ES" sz="2400" dirty="0">
                <a:latin typeface="Calibri" panose="020F0502020204030204" pitchFamily="34" charset="0"/>
                <a:cs typeface="Calibri" panose="020F0502020204030204" pitchFamily="34" charset="0"/>
              </a:rPr>
              <a:t> </a:t>
            </a:r>
            <a:r>
              <a:rPr lang="en-GB" altLang="es-ES" sz="2400" dirty="0" err="1">
                <a:latin typeface="Calibri" panose="020F0502020204030204" pitchFamily="34" charset="0"/>
                <a:cs typeface="Calibri" panose="020F0502020204030204" pitchFamily="34" charset="0"/>
              </a:rPr>
              <a:t>en</a:t>
            </a:r>
            <a:r>
              <a:rPr lang="en-GB" altLang="es-ES" sz="2400" dirty="0">
                <a:latin typeface="Calibri" panose="020F0502020204030204" pitchFamily="34" charset="0"/>
                <a:cs typeface="Calibri" panose="020F0502020204030204" pitchFamily="34" charset="0"/>
              </a:rPr>
              <a:t> horas </a:t>
            </a:r>
            <a:r>
              <a:rPr lang="en-GB" altLang="es-ES" sz="2400" dirty="0" err="1">
                <a:latin typeface="Calibri" panose="020F0502020204030204" pitchFamily="34" charset="0"/>
                <a:cs typeface="Calibri" panose="020F0502020204030204" pitchFamily="34" charset="0"/>
              </a:rPr>
              <a:t>valiosas</a:t>
            </a:r>
            <a:r>
              <a:rPr lang="en-GB" altLang="es-ES" sz="2400" dirty="0">
                <a:latin typeface="Calibri" panose="020F0502020204030204" pitchFamily="34" charset="0"/>
                <a:cs typeface="Calibri" panose="020F0502020204030204" pitchFamily="34" charset="0"/>
              </a:rPr>
              <a:t> a largo </a:t>
            </a:r>
            <a:r>
              <a:rPr lang="en-GB" altLang="es-ES" sz="2400" dirty="0" err="1">
                <a:latin typeface="Calibri" panose="020F0502020204030204" pitchFamily="34" charset="0"/>
                <a:cs typeface="Calibri" panose="020F0502020204030204" pitchFamily="34" charset="0"/>
              </a:rPr>
              <a:t>plazo</a:t>
            </a:r>
            <a:r>
              <a:rPr lang="en-GB" altLang="es-ES" sz="2400" dirty="0">
                <a:latin typeface="Calibri" panose="020F0502020204030204" pitchFamily="34" charset="0"/>
                <a:cs typeface="Calibri" panose="020F0502020204030204" pitchFamily="34" charset="0"/>
              </a:rPr>
              <a:t>. </a:t>
            </a:r>
          </a:p>
          <a:p>
            <a:pPr algn="just">
              <a:defRPr/>
            </a:pPr>
            <a:endParaRPr lang="en-GB" altLang="es-ES" sz="195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23592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1513</Words>
  <Application>Microsoft Office PowerPoint</Application>
  <PresentationFormat>Panorámica</PresentationFormat>
  <Paragraphs>147</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155</cp:revision>
  <dcterms:created xsi:type="dcterms:W3CDTF">2021-06-29T11:11:56Z</dcterms:created>
  <dcterms:modified xsi:type="dcterms:W3CDTF">2023-02-06T15:59:30Z</dcterms:modified>
</cp:coreProperties>
</file>