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68" r:id="rId3"/>
    <p:sldId id="269" r:id="rId4"/>
    <p:sldId id="287" r:id="rId5"/>
    <p:sldId id="294" r:id="rId6"/>
    <p:sldId id="298" r:id="rId7"/>
    <p:sldId id="288" r:id="rId8"/>
    <p:sldId id="291" r:id="rId9"/>
    <p:sldId id="292" r:id="rId10"/>
    <p:sldId id="297" r:id="rId11"/>
    <p:sldId id="295" r:id="rId12"/>
    <p:sldId id="296" r:id="rId13"/>
    <p:sldId id="274" r:id="rId14"/>
    <p:sldId id="299" r:id="rId15"/>
    <p:sldId id="289" r:id="rId16"/>
    <p:sldId id="264"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76145"/>
    <a:srgbClr val="13EBE1"/>
    <a:srgbClr val="0DA39C"/>
    <a:srgbClr val="0872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aws.amazon.com/es/what-is-cloud-storage/" TargetMode="External"/><Relationship Id="rId2" Type="http://schemas.openxmlformats.org/officeDocument/2006/relationships/hyperlink" Target="https://www.salesforce.com/mx/cloud-computing/" TargetMode="External"/><Relationship Id="rId1" Type="http://schemas.openxmlformats.org/officeDocument/2006/relationships/slideLayout" Target="../slideLayouts/slideLayout1.xml"/><Relationship Id="rId4" Type="http://schemas.openxmlformats.org/officeDocument/2006/relationships/hyperlink" Target="https://backupeverything.co.uk/what-are-the-important-features-of-cloud-storag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554791"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l-GR" sz="1800" b="1" dirty="0">
                <a:effectLst/>
                <a:latin typeface="Bahnschrift Light" panose="020B0502040204020203" pitchFamily="34" charset="0"/>
                <a:ea typeface="Calibri" panose="020F0502020204030204" pitchFamily="34" charset="0"/>
              </a:rPr>
              <a:t>Ενίσχυση της ανθεκτικότητας των ΜΜΕ</a:t>
            </a:r>
          </a:p>
          <a:p>
            <a:r>
              <a:rPr lang="el-GR" sz="1800" b="1" dirty="0">
                <a:effectLst/>
                <a:latin typeface="Bahnschrift Light" panose="020B0502040204020203" pitchFamily="34" charset="0"/>
                <a:ea typeface="Calibri" panose="020F0502020204030204" pitchFamily="34" charset="0"/>
              </a:rPr>
              <a:t>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ΧΡΗΣΗ ΛΥΣΕΩΝ ΥΠΟΛΟΓΙΣΤΙΚΟΥ ΝΕΦΟΥΣ</a:t>
            </a:r>
          </a:p>
          <a:p>
            <a:pPr lvl="0" algn="ctr">
              <a:spcBef>
                <a:spcPts val="5"/>
              </a:spcBef>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302892" cy="704039"/>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1.2.: Εργαλεία ΤΠΕ για υπηρεσίες υπολογιστικού νέφους
</a:t>
            </a:r>
            <a:endParaRPr sz="2200" dirty="0">
              <a:latin typeface="+mj-lt"/>
              <a:cs typeface="Tahoma"/>
            </a:endParaRPr>
          </a:p>
        </p:txBody>
      </p:sp>
      <p:sp>
        <p:nvSpPr>
          <p:cNvPr id="4" name="Rectángulo 3"/>
          <p:cNvSpPr/>
          <p:nvPr/>
        </p:nvSpPr>
        <p:spPr>
          <a:xfrm>
            <a:off x="490270" y="2419393"/>
            <a:ext cx="11238433" cy="3785652"/>
          </a:xfrm>
          <a:prstGeom prst="rect">
            <a:avLst/>
          </a:prstGeom>
        </p:spPr>
        <p:txBody>
          <a:bodyPr wrap="square">
            <a:spAutoFit/>
          </a:bodyPr>
          <a:lstStyle/>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Asana</a:t>
            </a:r>
            <a:r>
              <a:rPr lang="en-GB" altLang="es-ES" sz="2400" dirty="0">
                <a:latin typeface="Calibri" panose="020F0502020204030204" pitchFamily="34" charset="0"/>
                <a:cs typeface="Calibri" panose="020F0502020204030204" pitchFamily="34" charset="0"/>
              </a:rPr>
              <a:t>: </a:t>
            </a:r>
            <a:r>
              <a:rPr lang="el-GR" altLang="es-ES" sz="2400" dirty="0">
                <a:latin typeface="Calibri" panose="020F0502020204030204" pitchFamily="34" charset="0"/>
                <a:cs typeface="Calibri" panose="020F0502020204030204" pitchFamily="34" charset="0"/>
              </a:rPr>
              <a:t>Επιτρέπει στους χρήστες να παρακολουθούν όλες τις εργασίες που σχετίζονται με το έργο, εστιάζοντας στην επικοινωνία και την οργάνωση της ομάδας</a:t>
            </a:r>
            <a:r>
              <a:rPr lang="en-GB" altLang="es-ES" sz="2400" dirty="0">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Trello</a:t>
            </a:r>
            <a:r>
              <a:rPr lang="en-GB" altLang="es-ES" sz="2400" dirty="0">
                <a:latin typeface="Calibri" panose="020F0502020204030204" pitchFamily="34" charset="0"/>
                <a:cs typeface="Calibri" panose="020F0502020204030204" pitchFamily="34" charset="0"/>
              </a:rPr>
              <a:t>: </a:t>
            </a:r>
            <a:r>
              <a:rPr lang="el-GR" altLang="es-ES" sz="2400" dirty="0">
                <a:latin typeface="Calibri" panose="020F0502020204030204" pitchFamily="34" charset="0"/>
                <a:cs typeface="Calibri" panose="020F0502020204030204" pitchFamily="34" charset="0"/>
              </a:rPr>
              <a:t>βασίζεται σε πίνακες </a:t>
            </a:r>
            <a:r>
              <a:rPr lang="el-GR" altLang="es-ES" sz="2400" dirty="0" err="1">
                <a:latin typeface="Calibri" panose="020F0502020204030204" pitchFamily="34" charset="0"/>
                <a:cs typeface="Calibri" panose="020F0502020204030204" pitchFamily="34" charset="0"/>
              </a:rPr>
              <a:t>Kanban</a:t>
            </a:r>
            <a:r>
              <a:rPr lang="el-GR" altLang="es-ES" sz="2400" dirty="0">
                <a:latin typeface="Calibri" panose="020F0502020204030204" pitchFamily="34" charset="0"/>
                <a:cs typeface="Calibri" panose="020F0502020204030204" pitchFamily="34" charset="0"/>
              </a:rPr>
              <a:t> για οργάνωση, επιτρέποντας την οπτική, ευκρινή, κοινόχρηστη παρακολούθηση του έργου</a:t>
            </a:r>
            <a:r>
              <a:rPr lang="en-GB" altLang="es-ES" sz="2400" dirty="0">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Slack</a:t>
            </a:r>
            <a:r>
              <a:rPr lang="en-GB" altLang="es-ES" sz="2400" dirty="0">
                <a:latin typeface="Calibri" panose="020F0502020204030204" pitchFamily="34" charset="0"/>
                <a:cs typeface="Calibri" panose="020F0502020204030204" pitchFamily="34" charset="0"/>
              </a:rPr>
              <a:t>: </a:t>
            </a:r>
            <a:r>
              <a:rPr lang="el-GR" altLang="es-ES" sz="2400" dirty="0">
                <a:latin typeface="Calibri" panose="020F0502020204030204" pitchFamily="34" charset="0"/>
                <a:cs typeface="Calibri" panose="020F0502020204030204" pitchFamily="34" charset="0"/>
              </a:rPr>
              <a:t>στοχεύει στη μείωση της ροής email διαθέτοντας ένα αποθετήριο περιεχομένου και ένα ευρύ φάσμα επιλογών για ομαδική επικοινωνία, το οποίο μόλις προσαρμοστεί, μπορεί να γίνει ένα εξαιρετικό συμπλήρωμα για τα δύο πρώτα προϊόντα</a:t>
            </a:r>
            <a:r>
              <a:rPr lang="en-GB" altLang="es-ES" sz="2400" dirty="0">
                <a:latin typeface="Calibri" panose="020F0502020204030204" pitchFamily="34" charset="0"/>
                <a:cs typeface="Calibri" panose="020F0502020204030204" pitchFamily="34" charset="0"/>
              </a:rPr>
              <a:t>.</a:t>
            </a:r>
            <a:endParaRPr lang="en-GB" altLang="es-ES" sz="2400" b="1"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A4EC19FB-9BFE-FC54-C9B3-1C78E2E91972}"/>
              </a:ext>
            </a:extLst>
          </p:cNvPr>
          <p:cNvSpPr txBox="1">
            <a:spLocks/>
          </p:cNvSpPr>
          <p:nvPr/>
        </p:nvSpPr>
        <p:spPr>
          <a:xfrm>
            <a:off x="377556" y="884144"/>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Λύσεις </a:t>
            </a:r>
            <a:r>
              <a:rPr lang="el-GR" sz="3600" kern="0" spc="-150" dirty="0" err="1">
                <a:solidFill>
                  <a:schemeClr val="tx1"/>
                </a:solidFill>
                <a:latin typeface="+mj-lt"/>
                <a:ea typeface="Tahoma" panose="020B0604030504040204" pitchFamily="34" charset="0"/>
                <a:cs typeface="Tahoma" panose="020B0604030504040204" pitchFamily="34" charset="0"/>
              </a:rPr>
              <a:t>cloud</a:t>
            </a:r>
            <a:r>
              <a:rPr lang="el-GR" sz="3600" kern="0" spc="-150" dirty="0">
                <a:solidFill>
                  <a:schemeClr val="tx1"/>
                </a:solidFill>
                <a:latin typeface="+mj-lt"/>
                <a:ea typeface="Tahoma" panose="020B0604030504040204" pitchFamily="34" charset="0"/>
                <a:cs typeface="Tahoma" panose="020B0604030504040204" pitchFamily="34" charset="0"/>
              </a:rPr>
              <a:t> για την ανθεκτικότητα των ΜΜΕ</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5406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511668" y="1398103"/>
            <a:ext cx="9827148" cy="704039"/>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1.2.: Εργαλεία ΤΠΕ για υπηρεσίες υπολογιστικού νέφους
</a:t>
            </a:r>
            <a:endParaRPr lang="en-US" sz="2200" dirty="0">
              <a:latin typeface="+mj-lt"/>
              <a:ea typeface="Lato Light" panose="020F0502020204030203" pitchFamily="34" charset="0"/>
              <a:cs typeface="Abhaya Libre" panose="02000603000000000000" pitchFamily="2" charset="77"/>
            </a:endParaRPr>
          </a:p>
        </p:txBody>
      </p:sp>
      <p:sp>
        <p:nvSpPr>
          <p:cNvPr id="4" name="Rectángulo 3"/>
          <p:cNvSpPr/>
          <p:nvPr/>
        </p:nvSpPr>
        <p:spPr>
          <a:xfrm>
            <a:off x="511668" y="1874561"/>
            <a:ext cx="11363191" cy="4154984"/>
          </a:xfrm>
          <a:prstGeom prst="rect">
            <a:avLst/>
          </a:prstGeom>
        </p:spPr>
        <p:txBody>
          <a:bodyPr wrap="square">
            <a:spAutoFit/>
          </a:bodyPr>
          <a:lstStyle/>
          <a:p>
            <a:pPr algn="just">
              <a:defRPr/>
            </a:pPr>
            <a:r>
              <a:rPr lang="el-GR" altLang="es-ES" sz="2400" b="1" dirty="0">
                <a:latin typeface="Calibri" panose="020F0502020204030204" pitchFamily="34" charset="0"/>
                <a:cs typeface="Calibri" panose="020F0502020204030204" pitchFamily="34" charset="0"/>
              </a:rPr>
              <a:t>Αποθήκευση και παρακολούθηση αρχείων</a:t>
            </a:r>
            <a:r>
              <a:rPr lang="en-GB" altLang="es-ES" sz="2400" b="1" dirty="0">
                <a:latin typeface="Calibri" panose="020F0502020204030204" pitchFamily="34" charset="0"/>
                <a:cs typeface="Calibri" panose="020F0502020204030204" pitchFamily="34" charset="0"/>
              </a:rPr>
              <a:t>: </a:t>
            </a:r>
            <a:r>
              <a:rPr lang="el-GR" altLang="es-ES" sz="2400" dirty="0">
                <a:latin typeface="Calibri" panose="020F0502020204030204" pitchFamily="34" charset="0"/>
                <a:cs typeface="Calibri" panose="020F0502020204030204" pitchFamily="34" charset="0"/>
              </a:rPr>
              <a:t>Αυτά τα εργαλεία όχι μόνο προσφέρουν επιπλέον χώρο μεταφόρτωσης και λήψης, αλλά απεριόριστη πρόσβαση οπουδήποτε, παντού, με το πλεονέκτημα ότι μπορούν να κοινοποιηθούν μέσω συνδέσμου ή πρόσκλησης</a:t>
            </a:r>
            <a:r>
              <a:rPr lang="en-GB" altLang="es-ES" sz="2400" dirty="0">
                <a:latin typeface="Calibri" panose="020F0502020204030204" pitchFamily="34" charset="0"/>
                <a:cs typeface="Calibri" panose="020F0502020204030204" pitchFamily="34" charset="0"/>
              </a:rPr>
              <a:t>:</a:t>
            </a:r>
          </a:p>
          <a:p>
            <a:pPr algn="just">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Google Drive: </a:t>
            </a:r>
            <a:r>
              <a:rPr lang="el-GR" altLang="es-ES" sz="2400" dirty="0">
                <a:latin typeface="Calibri" panose="020F0502020204030204" pitchFamily="34" charset="0"/>
                <a:cs typeface="Calibri" panose="020F0502020204030204" pitchFamily="34" charset="0"/>
              </a:rPr>
              <a:t>παρουσιάζοντας πλήρη ενσωμάτωση με όλες τις υπηρεσίες </a:t>
            </a:r>
            <a:r>
              <a:rPr lang="el-GR" altLang="es-ES" sz="2400" dirty="0" err="1">
                <a:latin typeface="Calibri" panose="020F0502020204030204" pitchFamily="34" charset="0"/>
                <a:cs typeface="Calibri" panose="020F0502020204030204" pitchFamily="34" charset="0"/>
              </a:rPr>
              <a:t>Google</a:t>
            </a:r>
            <a:r>
              <a:rPr lang="el-GR" altLang="es-ES" sz="2400" dirty="0">
                <a:latin typeface="Calibri" panose="020F0502020204030204" pitchFamily="34" charset="0"/>
                <a:cs typeface="Calibri" panose="020F0502020204030204" pitchFamily="34" charset="0"/>
              </a:rPr>
              <a:t>, αυτή η εικονική μονάδα αποθήκευσης παρέχει στους δωρεάν χρήστες 15 GB και τη δυνατότητα επεξεργασίας ή λήψης τους στο διαδίκτυο</a:t>
            </a:r>
            <a:r>
              <a:rPr lang="en-GB" altLang="es-ES" sz="2400" dirty="0">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Dropbox: </a:t>
            </a:r>
            <a:r>
              <a:rPr lang="el-GR" altLang="es-ES" sz="2400" dirty="0">
                <a:latin typeface="Calibri" panose="020F0502020204030204" pitchFamily="34" charset="0"/>
                <a:cs typeface="Calibri" panose="020F0502020204030204" pitchFamily="34" charset="0"/>
              </a:rPr>
              <a:t>ένας εικονικός σκληρός δίσκος που προσφέρει 2 GB για δωρεάν χρήστες που μπορούν να γίνουν 2-5 TB με τα προγράμματα επί πληρωμή τους</a:t>
            </a:r>
            <a:r>
              <a:rPr lang="en-GB" altLang="es-ES" sz="2400" dirty="0">
                <a:latin typeface="Calibri" panose="020F0502020204030204" pitchFamily="34" charset="0"/>
                <a:cs typeface="Calibri" panose="020F0502020204030204" pitchFamily="34" charset="0"/>
              </a:rPr>
              <a:t>.</a:t>
            </a:r>
            <a:endParaRPr lang="en-GB" altLang="es-ES" sz="2400" b="1"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66B08EFA-C1C2-E066-F8A6-1DD13C0DECF0}"/>
              </a:ext>
            </a:extLst>
          </p:cNvPr>
          <p:cNvSpPr txBox="1">
            <a:spLocks/>
          </p:cNvSpPr>
          <p:nvPr/>
        </p:nvSpPr>
        <p:spPr>
          <a:xfrm>
            <a:off x="377556" y="705295"/>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Λύσεις </a:t>
            </a:r>
            <a:r>
              <a:rPr lang="el-GR" sz="3600" kern="0" spc="-150" dirty="0" err="1">
                <a:solidFill>
                  <a:schemeClr val="tx1"/>
                </a:solidFill>
                <a:latin typeface="+mj-lt"/>
                <a:ea typeface="Tahoma" panose="020B0604030504040204" pitchFamily="34" charset="0"/>
                <a:cs typeface="Tahoma" panose="020B0604030504040204" pitchFamily="34" charset="0"/>
              </a:rPr>
              <a:t>cloud</a:t>
            </a:r>
            <a:r>
              <a:rPr lang="el-GR" sz="3600" kern="0" spc="-150" dirty="0">
                <a:solidFill>
                  <a:schemeClr val="tx1"/>
                </a:solidFill>
                <a:latin typeface="+mj-lt"/>
                <a:ea typeface="Tahoma" panose="020B0604030504040204" pitchFamily="34" charset="0"/>
                <a:cs typeface="Tahoma" panose="020B0604030504040204" pitchFamily="34" charset="0"/>
              </a:rPr>
              <a:t> για την ανθεκτικότητα των ΜΜΕ</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946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424812" cy="704039"/>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1.2.: Εργαλεία ΤΠΕ για υπηρεσίες υπολογιστικού νέφους
</a:t>
            </a:r>
            <a:endParaRPr lang="en-US" sz="2200" dirty="0">
              <a:latin typeface="+mj-lt"/>
              <a:ea typeface="Lato Light" panose="020F0502020204030203" pitchFamily="34" charset="0"/>
              <a:cs typeface="Abhaya Libre" panose="02000603000000000000" pitchFamily="2" charset="77"/>
            </a:endParaRPr>
          </a:p>
        </p:txBody>
      </p:sp>
      <p:sp>
        <p:nvSpPr>
          <p:cNvPr id="4" name="Rectángulo 3"/>
          <p:cNvSpPr/>
          <p:nvPr/>
        </p:nvSpPr>
        <p:spPr>
          <a:xfrm>
            <a:off x="447872" y="2451233"/>
            <a:ext cx="11049184" cy="3416320"/>
          </a:xfrm>
          <a:prstGeom prst="rect">
            <a:avLst/>
          </a:prstGeom>
        </p:spPr>
        <p:txBody>
          <a:bodyPr wrap="square">
            <a:spAutoFit/>
          </a:bodyPr>
          <a:lstStyle/>
          <a:p>
            <a:pPr marL="342900" indent="-342900" algn="just">
              <a:buFont typeface="Arial" panose="020B0604020202020204" pitchFamily="34" charset="0"/>
              <a:buChar char="•"/>
              <a:defRPr/>
            </a:pPr>
            <a:r>
              <a:rPr lang="en-GB" altLang="es-ES" sz="2400" b="1" dirty="0" err="1">
                <a:latin typeface="Calibri" panose="020F0502020204030204" pitchFamily="34" charset="0"/>
                <a:cs typeface="Calibri" panose="020F0502020204030204" pitchFamily="34" charset="0"/>
              </a:rPr>
              <a:t>Onedrive</a:t>
            </a:r>
            <a:r>
              <a:rPr lang="en-GB" altLang="es-ES" sz="2400" b="1" dirty="0">
                <a:latin typeface="Calibri" panose="020F0502020204030204" pitchFamily="34" charset="0"/>
                <a:cs typeface="Calibri" panose="020F0502020204030204" pitchFamily="34" charset="0"/>
              </a:rPr>
              <a:t>: </a:t>
            </a:r>
            <a:r>
              <a:rPr lang="el-GR" altLang="es-ES" sz="2400" dirty="0">
                <a:latin typeface="Calibri" panose="020F0502020204030204" pitchFamily="34" charset="0"/>
                <a:cs typeface="Calibri" panose="020F0502020204030204" pitchFamily="34" charset="0"/>
              </a:rPr>
              <a:t>με 5 GB για δωρεάν χρήστες, η πλήρης ενσωμάτωσή του με το Microsoft Office είναι ένα από τα κύρια χαρακτηριστικά του</a:t>
            </a:r>
            <a:r>
              <a:rPr lang="en-GB" altLang="es-ES" sz="2400" dirty="0">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Mega: </a:t>
            </a:r>
            <a:r>
              <a:rPr lang="el-GR" altLang="es-ES" sz="2400" dirty="0">
                <a:latin typeface="Calibri" panose="020F0502020204030204" pitchFamily="34" charset="0"/>
                <a:cs typeface="Calibri" panose="020F0502020204030204" pitchFamily="34" charset="0"/>
              </a:rPr>
              <a:t>ένας διάδοχος του διάσημου "</a:t>
            </a:r>
            <a:r>
              <a:rPr lang="el-GR" altLang="es-ES" sz="2400" dirty="0" err="1">
                <a:latin typeface="Calibri" panose="020F0502020204030204" pitchFamily="34" charset="0"/>
                <a:cs typeface="Calibri" panose="020F0502020204030204" pitchFamily="34" charset="0"/>
              </a:rPr>
              <a:t>MegaUpload</a:t>
            </a:r>
            <a:r>
              <a:rPr lang="el-GR" altLang="es-ES" sz="2400" dirty="0">
                <a:latin typeface="Calibri" panose="020F0502020204030204" pitchFamily="34" charset="0"/>
                <a:cs typeface="Calibri" panose="020F0502020204030204" pitchFamily="34" charset="0"/>
              </a:rPr>
              <a:t>" που επιτρέπει στους δωρεάν χρήστες να αποθηκεύουν αρχεία αξίας έως και 20 GB, με μια τολμηρή ταχύτητα λήψης</a:t>
            </a:r>
            <a:r>
              <a:rPr lang="en-GB" altLang="es-ES" sz="2400" dirty="0">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WeTransfer: </a:t>
            </a:r>
            <a:r>
              <a:rPr lang="el-GR" altLang="es-ES" sz="2400" dirty="0">
                <a:latin typeface="Calibri" panose="020F0502020204030204" pitchFamily="34" charset="0"/>
                <a:cs typeface="Calibri" panose="020F0502020204030204" pitchFamily="34" charset="0"/>
              </a:rPr>
              <a:t>αναπτύχθηκε με γνώμονα τη μεταφορά αρχείων, επιτρέπει σε δωρεάν, μη εγγεγραμμένους χρήστες να στέλνουν έως και 2 GB ανά σύνδεσμο</a:t>
            </a:r>
            <a:endParaRPr lang="en-GB" altLang="es-ES" sz="24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916F74AC-213E-493D-5930-14A3F02601A3}"/>
              </a:ext>
            </a:extLst>
          </p:cNvPr>
          <p:cNvSpPr txBox="1">
            <a:spLocks/>
          </p:cNvSpPr>
          <p:nvPr/>
        </p:nvSpPr>
        <p:spPr>
          <a:xfrm>
            <a:off x="447872" y="761144"/>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Λύσεις </a:t>
            </a:r>
            <a:r>
              <a:rPr lang="el-GR" sz="3600" kern="0" spc="-150" dirty="0" err="1">
                <a:solidFill>
                  <a:schemeClr val="tx1"/>
                </a:solidFill>
                <a:latin typeface="+mj-lt"/>
                <a:ea typeface="Tahoma" panose="020B0604030504040204" pitchFamily="34" charset="0"/>
                <a:cs typeface="Tahoma" panose="020B0604030504040204" pitchFamily="34" charset="0"/>
              </a:rPr>
              <a:t>cloud</a:t>
            </a:r>
            <a:r>
              <a:rPr lang="el-GR" sz="3600" kern="0" spc="-150" dirty="0">
                <a:solidFill>
                  <a:schemeClr val="tx1"/>
                </a:solidFill>
                <a:latin typeface="+mj-lt"/>
                <a:ea typeface="Tahoma" panose="020B0604030504040204" pitchFamily="34" charset="0"/>
                <a:cs typeface="Tahoma" panose="020B0604030504040204" pitchFamily="34" charset="0"/>
              </a:rPr>
              <a:t> για την ανθεκτικότητα των ΜΜΕ</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7971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7052958" cy="646331"/>
          </a:xfrm>
          <a:prstGeom prst="rect">
            <a:avLst/>
          </a:prstGeom>
          <a:noFill/>
        </p:spPr>
        <p:txBody>
          <a:bodyPr wrap="square" rtlCol="0">
            <a:spAutoFit/>
          </a:bodyPr>
          <a:lstStyle/>
          <a:p>
            <a:r>
              <a:rPr lang="el-GR" dirty="0"/>
              <a:t>Σημείο</a:t>
            </a:r>
            <a:r>
              <a:rPr lang="en-US" dirty="0"/>
              <a:t> 1: </a:t>
            </a:r>
            <a:r>
              <a:rPr lang="el-GR" dirty="0"/>
              <a:t>Οι υπηρεσίες </a:t>
            </a:r>
            <a:r>
              <a:rPr lang="el-GR" dirty="0" err="1"/>
              <a:t>cloud</a:t>
            </a:r>
            <a:r>
              <a:rPr lang="el-GR" dirty="0"/>
              <a:t> επιτρέπουν την ασφαλή, γρήγορη πρόσβαση, διαχείριση και κοινή χρήση αρχείων</a:t>
            </a:r>
            <a:endParaRPr lang="en-US" dirty="0"/>
          </a:p>
        </p:txBody>
      </p:sp>
      <p:sp>
        <p:nvSpPr>
          <p:cNvPr id="12" name="CuadroTexto 11"/>
          <p:cNvSpPr txBox="1"/>
          <p:nvPr/>
        </p:nvSpPr>
        <p:spPr>
          <a:xfrm>
            <a:off x="1615181" y="3530217"/>
            <a:ext cx="6940990" cy="646331"/>
          </a:xfrm>
          <a:prstGeom prst="rect">
            <a:avLst/>
          </a:prstGeom>
          <a:noFill/>
        </p:spPr>
        <p:txBody>
          <a:bodyPr wrap="square" rtlCol="0">
            <a:spAutoFit/>
          </a:bodyPr>
          <a:lstStyle/>
          <a:p>
            <a:r>
              <a:rPr lang="el-GR" dirty="0"/>
              <a:t>Σημείο</a:t>
            </a:r>
            <a:r>
              <a:rPr lang="en-US" dirty="0"/>
              <a:t> 2: </a:t>
            </a:r>
            <a:r>
              <a:rPr lang="el-GR" dirty="0"/>
              <a:t>Η τεχνολογία </a:t>
            </a:r>
            <a:r>
              <a:rPr lang="el-GR" dirty="0" err="1"/>
              <a:t>cloud</a:t>
            </a:r>
            <a:r>
              <a:rPr lang="el-GR" dirty="0"/>
              <a:t> έχει πολλές χρήσεις πέρα από την αποθήκευση, όπως η ανάπτυξη και η χρήση εφαρμογών</a:t>
            </a:r>
            <a:endParaRPr lang="en-US" dirty="0"/>
          </a:p>
        </p:txBody>
      </p:sp>
      <p:sp>
        <p:nvSpPr>
          <p:cNvPr id="13" name="CuadroTexto 12"/>
          <p:cNvSpPr txBox="1"/>
          <p:nvPr/>
        </p:nvSpPr>
        <p:spPr>
          <a:xfrm>
            <a:off x="1605564" y="4284374"/>
            <a:ext cx="7062575" cy="646331"/>
          </a:xfrm>
          <a:prstGeom prst="rect">
            <a:avLst/>
          </a:prstGeom>
          <a:noFill/>
        </p:spPr>
        <p:txBody>
          <a:bodyPr wrap="square" rtlCol="0">
            <a:spAutoFit/>
          </a:bodyPr>
          <a:lstStyle/>
          <a:p>
            <a:r>
              <a:rPr lang="el-GR" dirty="0"/>
              <a:t>Σημείο</a:t>
            </a:r>
            <a:r>
              <a:rPr lang="en-US" dirty="0"/>
              <a:t> 3: </a:t>
            </a:r>
            <a:r>
              <a:rPr lang="el-GR" dirty="0"/>
              <a:t>Τα </a:t>
            </a:r>
            <a:r>
              <a:rPr lang="el-GR" dirty="0" err="1"/>
              <a:t>cloud</a:t>
            </a:r>
            <a:r>
              <a:rPr lang="el-GR" dirty="0"/>
              <a:t> μπορούν να είναι δημόσια, ιδιωτικά, υβριδικά ή βασισμένα στην κοινότητα</a:t>
            </a:r>
            <a:endParaRPr lang="en-US" dirty="0"/>
          </a:p>
        </p:txBody>
      </p:sp>
      <p:sp>
        <p:nvSpPr>
          <p:cNvPr id="14" name="CuadroTexto 13"/>
          <p:cNvSpPr txBox="1"/>
          <p:nvPr/>
        </p:nvSpPr>
        <p:spPr>
          <a:xfrm>
            <a:off x="1578483" y="4994445"/>
            <a:ext cx="7062575" cy="646331"/>
          </a:xfrm>
          <a:prstGeom prst="rect">
            <a:avLst/>
          </a:prstGeom>
          <a:noFill/>
        </p:spPr>
        <p:txBody>
          <a:bodyPr wrap="square" rtlCol="0">
            <a:spAutoFit/>
          </a:bodyPr>
          <a:lstStyle/>
          <a:p>
            <a:r>
              <a:rPr lang="el-GR" dirty="0"/>
              <a:t>Σημείο</a:t>
            </a:r>
            <a:r>
              <a:rPr lang="en-US" dirty="0"/>
              <a:t> 4: </a:t>
            </a:r>
            <a:r>
              <a:rPr lang="el-GR" dirty="0"/>
              <a:t>Υπάρχει ένα ευρύ φάσμα εφαρμογών διαχείρισης έργων και αποθήκευσης, με δωρεάν και επί πληρωμή προγράμματα</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Τεστ αξιολόγησης</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991728" cy="2031325"/>
          </a:xfrm>
          <a:prstGeom prst="rect">
            <a:avLst/>
          </a:prstGeom>
          <a:noFill/>
        </p:spPr>
        <p:txBody>
          <a:bodyPr wrap="square" rtlCol="0">
            <a:spAutoFit/>
          </a:bodyPr>
          <a:lstStyle/>
          <a:p>
            <a:pPr marL="342900" indent="-342900">
              <a:buAutoNum type="arabicPeriod"/>
            </a:pPr>
            <a:r>
              <a:rPr lang="el-GR" altLang="es-ES" b="1" dirty="0">
                <a:latin typeface="Calibri" panose="020F0502020204030204" pitchFamily="34" charset="0"/>
                <a:cs typeface="Calibri" panose="020F0502020204030204" pitchFamily="34" charset="0"/>
              </a:rPr>
              <a:t>Η υποδομή ως υπηρεσία (</a:t>
            </a:r>
            <a:r>
              <a:rPr lang="el-GR" altLang="es-ES" b="1" dirty="0" err="1">
                <a:latin typeface="Calibri" panose="020F0502020204030204" pitchFamily="34" charset="0"/>
                <a:cs typeface="Calibri" panose="020F0502020204030204" pitchFamily="34" charset="0"/>
              </a:rPr>
              <a:t>IaaS</a:t>
            </a:r>
            <a:r>
              <a:rPr lang="el-GR" altLang="es-ES" b="1" dirty="0">
                <a:latin typeface="Calibri" panose="020F0502020204030204" pitchFamily="34" charset="0"/>
                <a:cs typeface="Calibri" panose="020F0502020204030204" pitchFamily="34" charset="0"/>
              </a:rPr>
              <a:t>) ονομάζεται επίσης</a:t>
            </a:r>
            <a:r>
              <a:rPr lang="en-GB" altLang="es-ES" sz="1800" b="1" dirty="0">
                <a:latin typeface="Calibri" panose="020F0502020204030204" pitchFamily="34" charset="0"/>
                <a:cs typeface="Calibri" panose="020F0502020204030204" pitchFamily="34" charset="0"/>
              </a:rPr>
              <a:t>: </a:t>
            </a:r>
          </a:p>
          <a:p>
            <a:pPr marL="342900" indent="-342900">
              <a:buAutoNum type="arabicPeriod"/>
            </a:pPr>
            <a:endParaRPr lang="en-GB" altLang="es-ES" sz="1800" b="1" dirty="0">
              <a:latin typeface="Calibri" panose="020F0502020204030204" pitchFamily="34" charset="0"/>
              <a:cs typeface="Calibri" panose="020F0502020204030204" pitchFamily="34" charset="0"/>
            </a:endParaRPr>
          </a:p>
          <a:p>
            <a:r>
              <a:rPr lang="es-ES" dirty="0"/>
              <a:t>a.- </a:t>
            </a:r>
            <a:r>
              <a:rPr lang="el-GR" dirty="0"/>
              <a:t>Το υλικό ως υπηρεσία</a:t>
            </a:r>
            <a:endParaRPr lang="es-ES" dirty="0"/>
          </a:p>
          <a:p>
            <a:r>
              <a:rPr lang="es-ES" dirty="0"/>
              <a:t>b.- </a:t>
            </a:r>
            <a:r>
              <a:rPr lang="el-GR" dirty="0"/>
              <a:t>Πληροφορίες ως υπηρεσία</a:t>
            </a:r>
            <a:endParaRPr lang="es-ES" dirty="0"/>
          </a:p>
          <a:p>
            <a:r>
              <a:rPr lang="es-ES" dirty="0"/>
              <a:t>c.- </a:t>
            </a:r>
            <a:r>
              <a:rPr lang="el-GR" dirty="0"/>
              <a:t>Δεν έχει άλλο όνομα</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308324"/>
          </a:xfrm>
          <a:prstGeom prst="rect">
            <a:avLst/>
          </a:prstGeom>
          <a:noFill/>
        </p:spPr>
        <p:txBody>
          <a:bodyPr wrap="square" rtlCol="0">
            <a:spAutoFit/>
          </a:bodyPr>
          <a:lstStyle/>
          <a:p>
            <a:r>
              <a:rPr lang="es-ES" b="1" dirty="0"/>
              <a:t>2. </a:t>
            </a:r>
            <a:r>
              <a:rPr lang="el-GR" b="1" dirty="0"/>
              <a:t>Ένα από τα πλεονεκτήματα του </a:t>
            </a:r>
            <a:r>
              <a:rPr lang="el-GR" b="1" dirty="0" err="1"/>
              <a:t>cloud</a:t>
            </a:r>
            <a:r>
              <a:rPr lang="el-GR" b="1" dirty="0"/>
              <a:t> </a:t>
            </a:r>
            <a:r>
              <a:rPr lang="el-GR" b="1" dirty="0" err="1"/>
              <a:t>computing</a:t>
            </a:r>
            <a:r>
              <a:rPr lang="el-GR" b="1" dirty="0"/>
              <a:t> είναι</a:t>
            </a:r>
            <a:r>
              <a:rPr lang="es-ES" b="1" dirty="0"/>
              <a:t>:</a:t>
            </a:r>
          </a:p>
          <a:p>
            <a:endParaRPr lang="es-ES" dirty="0"/>
          </a:p>
          <a:p>
            <a:r>
              <a:rPr lang="es-ES" dirty="0"/>
              <a:t>a.- </a:t>
            </a:r>
            <a:r>
              <a:rPr lang="el-GR" dirty="0"/>
              <a:t>Τα αρχεία είναι ασφαλή</a:t>
            </a:r>
            <a:endParaRPr lang="es-ES" dirty="0"/>
          </a:p>
          <a:p>
            <a:r>
              <a:rPr lang="es-ES" dirty="0"/>
              <a:t>b.- </a:t>
            </a:r>
            <a:r>
              <a:rPr lang="el-GR" dirty="0"/>
              <a:t>Βοηθήστε στην ανάπτυξη του διαδικτύου
</a:t>
            </a:r>
            <a:r>
              <a:rPr lang="es-ES" dirty="0"/>
              <a:t>c.- </a:t>
            </a:r>
            <a:r>
              <a:rPr lang="el-GR" dirty="0"/>
              <a:t>Απλοποιήστε τα πράγματα</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564968"/>
            <a:ext cx="2991729" cy="2031325"/>
          </a:xfrm>
          <a:prstGeom prst="rect">
            <a:avLst/>
          </a:prstGeom>
          <a:noFill/>
        </p:spPr>
        <p:txBody>
          <a:bodyPr wrap="square" rtlCol="0">
            <a:spAutoFit/>
          </a:bodyPr>
          <a:lstStyle/>
          <a:p>
            <a:r>
              <a:rPr lang="es-ES" b="1" dirty="0"/>
              <a:t>3. </a:t>
            </a:r>
            <a:r>
              <a:rPr lang="el-GR" b="1" dirty="0"/>
              <a:t>Μεταξύ των εργαλείων διαχείρισης και ομάδας που έχουμε</a:t>
            </a:r>
            <a:r>
              <a:rPr lang="en-GB" altLang="es-ES" sz="1800" b="1" dirty="0">
                <a:latin typeface="Calibri" panose="020F0502020204030204" pitchFamily="34" charset="0"/>
                <a:cs typeface="Calibri" panose="020F0502020204030204" pitchFamily="34" charset="0"/>
              </a:rPr>
              <a:t>…</a:t>
            </a:r>
          </a:p>
          <a:p>
            <a:endParaRPr lang="es-ES" dirty="0"/>
          </a:p>
          <a:p>
            <a:r>
              <a:rPr lang="es-ES" dirty="0"/>
              <a:t>a.- Rapidshare</a:t>
            </a:r>
          </a:p>
          <a:p>
            <a:r>
              <a:rPr lang="es-ES" dirty="0"/>
              <a:t>b.- Asana</a:t>
            </a:r>
          </a:p>
          <a:p>
            <a:r>
              <a:rPr lang="es-ES" dirty="0"/>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a:t>
            </a:r>
            <a:r>
              <a:rPr lang="el-GR" b="1" dirty="0"/>
              <a:t>Το σύννεφο είναι</a:t>
            </a:r>
            <a:r>
              <a:rPr lang="es-ES" b="1" dirty="0"/>
              <a:t>:</a:t>
            </a:r>
          </a:p>
          <a:p>
            <a:endParaRPr lang="es-ES" dirty="0"/>
          </a:p>
          <a:p>
            <a:r>
              <a:rPr lang="es-ES" dirty="0"/>
              <a:t>a.- </a:t>
            </a:r>
            <a:r>
              <a:rPr lang="el-GR" dirty="0"/>
              <a:t>δημόσιο</a:t>
            </a:r>
            <a:endParaRPr lang="es-ES" dirty="0"/>
          </a:p>
          <a:p>
            <a:r>
              <a:rPr lang="es-ES" dirty="0"/>
              <a:t>b.- </a:t>
            </a:r>
            <a:r>
              <a:rPr lang="el-GR" dirty="0"/>
              <a:t>Ιδιωτικό</a:t>
            </a:r>
            <a:endParaRPr lang="es-ES" dirty="0"/>
          </a:p>
          <a:p>
            <a:r>
              <a:rPr lang="es-ES" dirty="0"/>
              <a:t>c.- </a:t>
            </a:r>
            <a:r>
              <a:rPr lang="el-GR" dirty="0"/>
              <a:t>Τόσο ιδιωτικά όσο και δημόσια, με υβριδικές λύσεις</a:t>
            </a:r>
            <a:endParaRPr lang="es-ES" dirty="0"/>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3834070"/>
            <a:ext cx="2991729" cy="2031325"/>
          </a:xfrm>
          <a:prstGeom prst="rect">
            <a:avLst/>
          </a:prstGeom>
          <a:noFill/>
        </p:spPr>
        <p:txBody>
          <a:bodyPr wrap="square" rtlCol="0">
            <a:spAutoFit/>
          </a:bodyPr>
          <a:lstStyle/>
          <a:p>
            <a:r>
              <a:rPr lang="es-ES" b="1" dirty="0"/>
              <a:t>5. </a:t>
            </a:r>
            <a:r>
              <a:rPr lang="el-GR" b="1" dirty="0"/>
              <a:t>Αυτή η εφαρμογή </a:t>
            </a:r>
            <a:r>
              <a:rPr lang="el-GR" b="1" dirty="0" err="1"/>
              <a:t>cloud</a:t>
            </a:r>
            <a:r>
              <a:rPr lang="el-GR" b="1" dirty="0"/>
              <a:t> έχει σχεδιαστεί με γνώμονα τη μεταφορά αρχείων:
</a:t>
            </a:r>
            <a:endParaRPr lang="es-ES" dirty="0"/>
          </a:p>
          <a:p>
            <a:r>
              <a:rPr lang="es-ES" dirty="0"/>
              <a:t>a.- WeTransfer</a:t>
            </a:r>
          </a:p>
          <a:p>
            <a:r>
              <a:rPr lang="es-ES" dirty="0"/>
              <a:t>b.- OneDrive</a:t>
            </a:r>
          </a:p>
          <a:p>
            <a:r>
              <a:rPr lang="es-ES" dirty="0"/>
              <a:t>c.- DropBox</a:t>
            </a:r>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ΕΝΟΤΗΤΑ 1: Λύσεις </a:t>
            </a:r>
            <a:r>
              <a:rPr lang="el-GR" sz="4000" kern="0" spc="-150" dirty="0" err="1">
                <a:solidFill>
                  <a:schemeClr val="tx1"/>
                </a:solidFill>
                <a:latin typeface="+mj-lt"/>
                <a:ea typeface="Tahoma" panose="020B0604030504040204" pitchFamily="34" charset="0"/>
                <a:cs typeface="Tahoma" panose="020B0604030504040204" pitchFamily="34" charset="0"/>
              </a:rPr>
              <a:t>cloud</a:t>
            </a:r>
            <a:r>
              <a:rPr lang="el-GR" sz="4000" kern="0" spc="-150" dirty="0">
                <a:solidFill>
                  <a:schemeClr val="tx1"/>
                </a:solidFill>
                <a:latin typeface="+mj-lt"/>
                <a:ea typeface="Tahoma" panose="020B0604030504040204" pitchFamily="34" charset="0"/>
                <a:cs typeface="Tahoma" panose="020B0604030504040204" pitchFamily="34" charset="0"/>
              </a:rPr>
              <a:t> για την ανθεκτικότητα των ΜΜΕ</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ΠΗΓΈΣ</a:t>
            </a:r>
            <a:endParaRPr sz="2200" dirty="0">
              <a:latin typeface="+mj-lt"/>
              <a:cs typeface="Tahoma"/>
            </a:endParaRPr>
          </a:p>
        </p:txBody>
      </p:sp>
      <p:sp>
        <p:nvSpPr>
          <p:cNvPr id="112" name="CuadroTexto 111">
            <a:extLst>
              <a:ext uri="{FF2B5EF4-FFF2-40B4-BE49-F238E27FC236}">
                <a16:creationId xmlns:a16="http://schemas.microsoft.com/office/drawing/2014/main" id="{9CF6FFC9-B72C-4D13-8ED7-B4086EA2CBA7}"/>
              </a:ext>
            </a:extLst>
          </p:cNvPr>
          <p:cNvSpPr txBox="1"/>
          <p:nvPr/>
        </p:nvSpPr>
        <p:spPr>
          <a:xfrm>
            <a:off x="318565" y="2501936"/>
            <a:ext cx="10269067" cy="2031325"/>
          </a:xfrm>
          <a:prstGeom prst="rect">
            <a:avLst/>
          </a:prstGeom>
          <a:noFill/>
        </p:spPr>
        <p:txBody>
          <a:bodyPr wrap="square">
            <a:spAutoFit/>
          </a:bodyPr>
          <a:lstStyle/>
          <a:p>
            <a:endParaRPr lang="en-GB" altLang="es-ES" b="1" dirty="0">
              <a:latin typeface="Calibri" panose="020F0502020204030204" pitchFamily="34" charset="0"/>
              <a:cs typeface="Calibri" panose="020F0502020204030204" pitchFamily="34" charset="0"/>
            </a:endParaRPr>
          </a:p>
          <a:p>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altLang="es-ES" dirty="0">
                <a:latin typeface="Calibri" panose="020F0502020204030204" pitchFamily="34" charset="0"/>
                <a:cs typeface="Calibri" panose="020F0502020204030204" pitchFamily="34" charset="0"/>
              </a:rPr>
              <a:t>Salesforce  ---- </a:t>
            </a:r>
            <a:r>
              <a:rPr lang="en-GB" altLang="es-ES" dirty="0">
                <a:latin typeface="Calibri" panose="020F0502020204030204" pitchFamily="34" charset="0"/>
                <a:cs typeface="Calibri" panose="020F0502020204030204" pitchFamily="34" charset="0"/>
                <a:hlinkClick r:id="rId2"/>
              </a:rPr>
              <a:t>https://www.salesforce.com/mx/cloud-computing/</a:t>
            </a:r>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Amazon Web Services ---- </a:t>
            </a:r>
            <a:r>
              <a:rPr lang="en-GB" dirty="0">
                <a:solidFill>
                  <a:srgbClr val="0563C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https://aws.amazon.com/es/what-is-cloud-storage/</a:t>
            </a:r>
            <a:endParaRPr lang="en-GB" dirty="0">
              <a:solidFill>
                <a:srgbClr val="0563C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err="1">
                <a:latin typeface="Calibri" panose="020F0502020204030204" pitchFamily="34" charset="0"/>
                <a:cs typeface="Calibri" panose="020F0502020204030204" pitchFamily="34" charset="0"/>
              </a:rPr>
              <a:t>Backupeverything</a:t>
            </a:r>
            <a:r>
              <a:rPr lang="en-GB" dirty="0">
                <a:latin typeface="Calibri" panose="020F0502020204030204" pitchFamily="34" charset="0"/>
                <a:cs typeface="Calibri" panose="020F0502020204030204" pitchFamily="34" charset="0"/>
              </a:rPr>
              <a:t> --- </a:t>
            </a:r>
            <a:r>
              <a:rPr lang="en-GB" dirty="0">
                <a:latin typeface="Calibri" panose="020F0502020204030204" pitchFamily="34" charset="0"/>
                <a:cs typeface="Calibri" panose="020F0502020204030204" pitchFamily="34" charset="0"/>
                <a:hlinkClick r:id="rId4"/>
              </a:rPr>
              <a:t>https://backupeverything.co.uk/what-are-the-important-features-of-cloud-storage/</a:t>
            </a:r>
            <a:endParaRPr lang="es-ES" dirty="0"/>
          </a:p>
        </p:txBody>
      </p:sp>
    </p:spTree>
    <p:extLst>
      <p:ext uri="{BB962C8B-B14F-4D97-AF65-F5344CB8AC3E}">
        <p14:creationId xmlns:p14="http://schemas.microsoft.com/office/powerpoint/2010/main" val="897949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5465091" cy="923330"/>
          </a:xfrm>
          <a:prstGeom prst="rect">
            <a:avLst/>
          </a:prstGeom>
          <a:noFill/>
        </p:spPr>
        <p:txBody>
          <a:bodyPr wrap="square" rtlCol="0">
            <a:spAutoFit/>
          </a:bodyPr>
          <a:lstStyle/>
          <a:p>
            <a:r>
              <a:rPr lang="el-GR" dirty="0"/>
              <a:t>Αποκτήστε μια κατά προσέγγιση ιδέα για το τι είναι η αποθήκευση στο </a:t>
            </a:r>
            <a:r>
              <a:rPr lang="el-GR" dirty="0" err="1"/>
              <a:t>cloud</a:t>
            </a:r>
            <a:r>
              <a:rPr lang="el-GR" dirty="0"/>
              <a:t> και τις ευκαιρίες που δημιουργεί
</a:t>
            </a:r>
            <a:endParaRPr lang="en-GB" dirty="0"/>
          </a:p>
        </p:txBody>
      </p:sp>
      <p:sp>
        <p:nvSpPr>
          <p:cNvPr id="12" name="CuadroTexto 11"/>
          <p:cNvSpPr txBox="1"/>
          <p:nvPr/>
        </p:nvSpPr>
        <p:spPr>
          <a:xfrm>
            <a:off x="1615184" y="3530217"/>
            <a:ext cx="5639056" cy="923330"/>
          </a:xfrm>
          <a:prstGeom prst="rect">
            <a:avLst/>
          </a:prstGeom>
          <a:noFill/>
        </p:spPr>
        <p:txBody>
          <a:bodyPr wrap="square" rtlCol="0">
            <a:spAutoFit/>
          </a:bodyPr>
          <a:lstStyle/>
          <a:p>
            <a:r>
              <a:rPr lang="el-GR" dirty="0"/>
              <a:t>Γνωρίσετε τους τύπους </a:t>
            </a:r>
            <a:r>
              <a:rPr lang="el-GR" dirty="0" err="1"/>
              <a:t>cloud</a:t>
            </a:r>
            <a:r>
              <a:rPr lang="el-GR" dirty="0"/>
              <a:t> και επιλέγοντας το σωστό για την εταιρεία σας
</a:t>
            </a:r>
            <a:endParaRPr lang="en-GB" dirty="0"/>
          </a:p>
        </p:txBody>
      </p:sp>
      <p:sp>
        <p:nvSpPr>
          <p:cNvPr id="13" name="CuadroTexto 12"/>
          <p:cNvSpPr txBox="1"/>
          <p:nvPr/>
        </p:nvSpPr>
        <p:spPr>
          <a:xfrm>
            <a:off x="1605565" y="4284374"/>
            <a:ext cx="6345089" cy="646331"/>
          </a:xfrm>
          <a:prstGeom prst="rect">
            <a:avLst/>
          </a:prstGeom>
          <a:noFill/>
        </p:spPr>
        <p:txBody>
          <a:bodyPr wrap="square" rtlCol="0">
            <a:spAutoFit/>
          </a:bodyPr>
          <a:lstStyle/>
          <a:p>
            <a:r>
              <a:rPr lang="el-GR" dirty="0"/>
              <a:t>Γνωρίσετε ποια είναι τα κύρια εργαλεία ΤΠΕ που σχετίζονται με το υπολογιστικό νέφος και πώς μπορείτε να τα αξιοποιήσετε</a:t>
            </a:r>
            <a:endParaRPr lang="en-GB" dirty="0"/>
          </a:p>
        </p:txBody>
      </p:sp>
      <p:sp>
        <p:nvSpPr>
          <p:cNvPr id="14" name="CuadroTexto 13"/>
          <p:cNvSpPr txBox="1"/>
          <p:nvPr/>
        </p:nvSpPr>
        <p:spPr>
          <a:xfrm>
            <a:off x="1578484" y="4994445"/>
            <a:ext cx="5358764" cy="923330"/>
          </a:xfrm>
          <a:prstGeom prst="rect">
            <a:avLst/>
          </a:prstGeom>
          <a:noFill/>
        </p:spPr>
        <p:txBody>
          <a:bodyPr wrap="square" rtlCol="0">
            <a:spAutoFit/>
          </a:bodyPr>
          <a:lstStyle/>
          <a:p>
            <a:r>
              <a:rPr lang="el-GR" dirty="0"/>
              <a:t>Θεωρήστε το </a:t>
            </a:r>
            <a:r>
              <a:rPr lang="el-GR" dirty="0" err="1"/>
              <a:t>Cloud</a:t>
            </a:r>
            <a:r>
              <a:rPr lang="el-GR" dirty="0"/>
              <a:t> ως κάτι περισσότερο από τεχνολογία "μόνο αποθήκευσης"
</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7646" y="758722"/>
            <a:ext cx="3478658"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934838" y="3913371"/>
            <a:ext cx="5117155" cy="1041695"/>
          </a:xfrm>
          <a:prstGeom prst="rect">
            <a:avLst/>
          </a:prstGeom>
          <a:noFill/>
        </p:spPr>
        <p:txBody>
          <a:bodyPr wrap="square" rtlCol="0">
            <a:spAutoFit/>
          </a:bodyPr>
          <a:lstStyle/>
          <a:p>
            <a:pPr marL="457200" indent="-457200">
              <a:lnSpc>
                <a:spcPts val="2500"/>
              </a:lnSpc>
              <a:buFont typeface="+mj-lt"/>
              <a:buAutoNum type="arabicPeriod"/>
            </a:pPr>
            <a:r>
              <a:rPr lang="el-GR" sz="2000" dirty="0">
                <a:ea typeface="Lato Light" panose="020F0502020204030203" pitchFamily="34" charset="0"/>
                <a:cs typeface="Abhaya Libre" panose="02000603000000000000" pitchFamily="2" charset="77"/>
              </a:rPr>
              <a:t>Τι είναι η αποθήκευση στο </a:t>
            </a:r>
            <a:r>
              <a:rPr lang="el-GR" sz="2000" dirty="0" err="1">
                <a:ea typeface="Lato Light" panose="020F0502020204030203" pitchFamily="34" charset="0"/>
                <a:cs typeface="Abhaya Libre" panose="02000603000000000000" pitchFamily="2" charset="77"/>
              </a:rPr>
              <a:t>cloud</a:t>
            </a:r>
            <a:r>
              <a:rPr lang="el-GR" sz="2000" dirty="0">
                <a:ea typeface="Lato Light" panose="020F0502020204030203" pitchFamily="34" charset="0"/>
                <a:cs typeface="Abhaya Libre" panose="02000603000000000000" pitchFamily="2" charset="77"/>
              </a:rPr>
              <a:t>
Εργαλεία ΤΠΕ για υπηρεσίες υπολογιστικού νέφους</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713042"/>
            <a:ext cx="7440652" cy="1200329"/>
          </a:xfrm>
          <a:prstGeom prst="rect">
            <a:avLst/>
          </a:prstGeom>
          <a:noFill/>
        </p:spPr>
        <p:txBody>
          <a:bodyPr wrap="square" rtlCol="0">
            <a:spAutoFit/>
          </a:bodyPr>
          <a:lstStyle/>
          <a:p>
            <a:r>
              <a:rPr lang="el-GR" sz="2400" dirty="0">
                <a:solidFill>
                  <a:srgbClr val="0CA373"/>
                </a:solidFill>
                <a:latin typeface="Oxygen" panose="02000503000000000000" pitchFamily="2" charset="0"/>
                <a:ea typeface="Nunito Bold" charset="0"/>
                <a:cs typeface="Abhaya Libre SemiBold" panose="02000603000000000000" pitchFamily="2" charset="77"/>
              </a:rPr>
              <a:t>Ενότητα 1: Λύσεις </a:t>
            </a:r>
            <a:r>
              <a:rPr lang="el-GR" sz="2400" dirty="0" err="1">
                <a:solidFill>
                  <a:srgbClr val="0CA373"/>
                </a:solidFill>
                <a:latin typeface="Oxygen" panose="02000503000000000000" pitchFamily="2" charset="0"/>
                <a:ea typeface="Nunito Bold" charset="0"/>
                <a:cs typeface="Abhaya Libre SemiBold" panose="02000603000000000000" pitchFamily="2" charset="77"/>
              </a:rPr>
              <a:t>cloud</a:t>
            </a:r>
            <a:r>
              <a:rPr lang="el-GR" sz="2400" dirty="0">
                <a:solidFill>
                  <a:srgbClr val="0CA373"/>
                </a:solidFill>
                <a:latin typeface="Oxygen" panose="02000503000000000000" pitchFamily="2" charset="0"/>
                <a:ea typeface="Nunito Bold" charset="0"/>
                <a:cs typeface="Abhaya Libre SemiBold" panose="02000603000000000000" pitchFamily="2" charset="77"/>
              </a:rPr>
              <a:t> για την ανθεκτικότητα των ΜΜΕ
</a:t>
            </a:r>
            <a:endParaRPr kumimoji="0" lang="en-US" sz="2400" i="0" u="none" strike="noStrike" kern="1200" cap="none" spc="-114" normalizeH="0" baseline="0" noProof="0" dirty="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endParaRPr>
          </a:p>
        </p:txBody>
      </p:sp>
      <p:sp>
        <p:nvSpPr>
          <p:cNvPr id="42" name="object 16"/>
          <p:cNvSpPr txBox="1">
            <a:spLocks/>
          </p:cNvSpPr>
          <p:nvPr/>
        </p:nvSpPr>
        <p:spPr>
          <a:xfrm>
            <a:off x="4881487" y="205899"/>
            <a:ext cx="439662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ΕΥΡΕΤΉΡΙΟ</a:t>
            </a:r>
            <a:endParaRPr lang="es-ES" sz="4800" b="1" spc="-150" dirty="0"/>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Λύσεις </a:t>
            </a:r>
            <a:r>
              <a:rPr lang="el-GR" sz="3600" kern="0" spc="-150" dirty="0" err="1">
                <a:solidFill>
                  <a:schemeClr val="tx1"/>
                </a:solidFill>
                <a:latin typeface="+mj-lt"/>
                <a:ea typeface="Tahoma" panose="020B0604030504040204" pitchFamily="34" charset="0"/>
                <a:cs typeface="Tahoma" panose="020B0604030504040204" pitchFamily="34" charset="0"/>
              </a:rPr>
              <a:t>cloud</a:t>
            </a:r>
            <a:r>
              <a:rPr lang="el-GR" sz="3600" kern="0" spc="-150" dirty="0">
                <a:solidFill>
                  <a:schemeClr val="tx1"/>
                </a:solidFill>
                <a:latin typeface="+mj-lt"/>
                <a:ea typeface="Tahoma" panose="020B0604030504040204" pitchFamily="34" charset="0"/>
                <a:cs typeface="Tahoma" panose="020B0604030504040204" pitchFamily="34" charset="0"/>
              </a:rPr>
              <a:t> για την ανθεκτικότητα των ΜΜΕ</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52172"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Τι είναι η αποθήκευση στο </a:t>
            </a:r>
            <a:r>
              <a:rPr lang="el-GR" sz="2200" spc="50" dirty="0" err="1">
                <a:latin typeface="+mj-lt"/>
                <a:cs typeface="Tahoma"/>
              </a:rPr>
              <a:t>cloud</a:t>
            </a:r>
            <a:r>
              <a:rPr lang="el-GR" sz="2200" spc="50" dirty="0">
                <a:latin typeface="+mj-lt"/>
                <a:cs typeface="Tahoma"/>
              </a:rPr>
              <a:t>
</a:t>
            </a:r>
            <a:endParaRPr sz="2200" dirty="0">
              <a:latin typeface="+mj-lt"/>
              <a:cs typeface="Tahoma"/>
            </a:endParaRPr>
          </a:p>
        </p:txBody>
      </p:sp>
      <p:sp>
        <p:nvSpPr>
          <p:cNvPr id="11" name="Rectángulo 10">
            <a:extLst>
              <a:ext uri="{FF2B5EF4-FFF2-40B4-BE49-F238E27FC236}">
                <a16:creationId xmlns:a16="http://schemas.microsoft.com/office/drawing/2014/main" id="{BBA468E9-CDE0-4E49-B472-C1D6BA45A35E}"/>
              </a:ext>
            </a:extLst>
          </p:cNvPr>
          <p:cNvSpPr/>
          <p:nvPr/>
        </p:nvSpPr>
        <p:spPr>
          <a:xfrm>
            <a:off x="757895" y="2125794"/>
            <a:ext cx="9993085" cy="4293483"/>
          </a:xfrm>
          <a:prstGeom prst="rect">
            <a:avLst/>
          </a:prstGeom>
        </p:spPr>
        <p:txBody>
          <a:bodyPr wrap="square">
            <a:spAutoFit/>
          </a:bodyPr>
          <a:lstStyle/>
          <a:p>
            <a:pPr algn="just">
              <a:defRPr/>
            </a:pPr>
            <a:r>
              <a:rPr lang="el-GR" altLang="es-ES" sz="2100" dirty="0">
                <a:latin typeface="Calibri" panose="020F0502020204030204" pitchFamily="34" charset="0"/>
                <a:cs typeface="Calibri" panose="020F0502020204030204" pitchFamily="34" charset="0"/>
              </a:rPr>
              <a:t>Το </a:t>
            </a:r>
            <a:r>
              <a:rPr lang="el-GR" altLang="es-ES" sz="2100" dirty="0" err="1">
                <a:latin typeface="Calibri" panose="020F0502020204030204" pitchFamily="34" charset="0"/>
                <a:cs typeface="Calibri" panose="020F0502020204030204" pitchFamily="34" charset="0"/>
              </a:rPr>
              <a:t>Cloud</a:t>
            </a:r>
            <a:r>
              <a:rPr lang="el-GR" altLang="es-ES" sz="2100" dirty="0">
                <a:latin typeface="Calibri" panose="020F0502020204030204" pitchFamily="34" charset="0"/>
                <a:cs typeface="Calibri" panose="020F0502020204030204" pitchFamily="34" charset="0"/>
              </a:rPr>
              <a:t> </a:t>
            </a:r>
            <a:r>
              <a:rPr lang="el-GR" altLang="es-ES" sz="2100" dirty="0" err="1">
                <a:latin typeface="Calibri" panose="020F0502020204030204" pitchFamily="34" charset="0"/>
                <a:cs typeface="Calibri" panose="020F0502020204030204" pitchFamily="34" charset="0"/>
              </a:rPr>
              <a:t>Computing</a:t>
            </a:r>
            <a:r>
              <a:rPr lang="el-GR" altLang="es-ES" sz="2100" dirty="0">
                <a:latin typeface="Calibri" panose="020F0502020204030204" pitchFamily="34" charset="0"/>
                <a:cs typeface="Calibri" panose="020F0502020204030204" pitchFamily="34" charset="0"/>
              </a:rPr>
              <a:t> επιτρέπει την κατ' απαίτηση απομακρυσμένη πρόσβαση σε πόρους πληροφορικής από ένα δίκτυο εξωτερικών πηγών (</a:t>
            </a:r>
            <a:r>
              <a:rPr lang="el-GR" altLang="es-ES" sz="2100" dirty="0" err="1">
                <a:latin typeface="Calibri" panose="020F0502020204030204" pitchFamily="34" charset="0"/>
                <a:cs typeface="Calibri" panose="020F0502020204030204" pitchFamily="34" charset="0"/>
              </a:rPr>
              <a:t>servers</a:t>
            </a:r>
            <a:r>
              <a:rPr lang="el-GR" altLang="es-ES" sz="2100" dirty="0">
                <a:latin typeface="Calibri" panose="020F0502020204030204" pitchFamily="34" charset="0"/>
                <a:cs typeface="Calibri" panose="020F0502020204030204" pitchFamily="34" charset="0"/>
              </a:rPr>
              <a:t>) μέσω του Διαδικτύου. Τα αρχεία ή οι εφαρμογές στο </a:t>
            </a:r>
            <a:r>
              <a:rPr lang="el-GR" altLang="es-ES" sz="2100" dirty="0" err="1">
                <a:latin typeface="Calibri" panose="020F0502020204030204" pitchFamily="34" charset="0"/>
                <a:cs typeface="Calibri" panose="020F0502020204030204" pitchFamily="34" charset="0"/>
              </a:rPr>
              <a:t>Cloud</a:t>
            </a:r>
            <a:r>
              <a:rPr lang="el-GR" altLang="es-ES" sz="2100" dirty="0">
                <a:latin typeface="Calibri" panose="020F0502020204030204" pitchFamily="34" charset="0"/>
                <a:cs typeface="Calibri" panose="020F0502020204030204" pitchFamily="34" charset="0"/>
              </a:rPr>
              <a:t> μπορούν να μεταφορτωθούν, να ληφθούν, να κοινοποιηθούν ή να τροποποιηθούν από οποιονδήποτε εξουσιοδοτημένο χρήστη.
</a:t>
            </a:r>
            <a:endParaRPr lang="en-GB" altLang="es-ES" sz="2100" dirty="0">
              <a:latin typeface="Calibri" panose="020F0502020204030204" pitchFamily="34" charset="0"/>
              <a:cs typeface="Calibri" panose="020F0502020204030204" pitchFamily="34" charset="0"/>
            </a:endParaRPr>
          </a:p>
          <a:p>
            <a:pPr algn="just">
              <a:defRPr/>
            </a:pPr>
            <a:r>
              <a:rPr lang="el-GR" altLang="es-ES" sz="2100" dirty="0">
                <a:latin typeface="Calibri" panose="020F0502020204030204" pitchFamily="34" charset="0"/>
                <a:cs typeface="Calibri" panose="020F0502020204030204" pitchFamily="34" charset="0"/>
              </a:rPr>
              <a:t>Επιπλέον, αυτή η τεχνολογία αποθήκευσης αρχείων είναι ασφαλής τόσο σε λογισμικό (τα αρχεία σαρώνονται για ιούς κατά τη λήψη) όσο και σε επίπεδο υλικού (οι σκληροί δίσκοι μπορούν να χαθούν ή να καταστραφούν).
</a:t>
            </a:r>
            <a:endParaRPr lang="en-GB" altLang="es-ES" sz="2100" dirty="0">
              <a:latin typeface="Calibri" panose="020F0502020204030204" pitchFamily="34" charset="0"/>
              <a:cs typeface="Calibri" panose="020F0502020204030204" pitchFamily="34" charset="0"/>
            </a:endParaRPr>
          </a:p>
          <a:p>
            <a:pPr algn="just">
              <a:defRPr/>
            </a:pPr>
            <a:r>
              <a:rPr lang="el-GR" altLang="es-ES" sz="2100" dirty="0">
                <a:latin typeface="Calibri" panose="020F0502020204030204" pitchFamily="34" charset="0"/>
                <a:cs typeface="Calibri" panose="020F0502020204030204" pitchFamily="34" charset="0"/>
              </a:rPr>
              <a:t>Αυτή η τεχνολογία μπορεί να εξυπηρετήσει πολλούς σκοπούς: συγκεκριμένες εφαρμογές, διαχείριση εσωτερικών δικτύων και βάσεων δεδομένων, πρόσβαση σε πολυμέσα, υπολογιστική ισχύ, αποθήκευση...
</a:t>
            </a: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633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644780"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Τι είναι η αποθήκευση στο </a:t>
            </a:r>
            <a:r>
              <a:rPr lang="el-GR" sz="2200" spc="50" dirty="0" err="1">
                <a:latin typeface="+mj-lt"/>
                <a:cs typeface="Tahoma"/>
              </a:rPr>
              <a:t>cloud</a:t>
            </a:r>
            <a:r>
              <a:rPr lang="el-GR" sz="2200" spc="50" dirty="0">
                <a:latin typeface="+mj-lt"/>
                <a:cs typeface="Tahoma"/>
              </a:rPr>
              <a:t>
</a:t>
            </a:r>
            <a:endParaRPr sz="2200" dirty="0">
              <a:latin typeface="+mj-lt"/>
              <a:cs typeface="Tahoma"/>
            </a:endParaRPr>
          </a:p>
        </p:txBody>
      </p:sp>
      <p:sp>
        <p:nvSpPr>
          <p:cNvPr id="4" name="Rectángulo 3"/>
          <p:cNvSpPr/>
          <p:nvPr/>
        </p:nvSpPr>
        <p:spPr>
          <a:xfrm>
            <a:off x="743409" y="2125794"/>
            <a:ext cx="10341358" cy="3477875"/>
          </a:xfrm>
          <a:prstGeom prst="rect">
            <a:avLst/>
          </a:prstGeom>
        </p:spPr>
        <p:txBody>
          <a:bodyPr wrap="square">
            <a:spAutoFit/>
          </a:bodyPr>
          <a:lstStyle/>
          <a:p>
            <a:pPr algn="just">
              <a:defRPr/>
            </a:pPr>
            <a:r>
              <a:rPr lang="el-GR" altLang="es-ES" sz="2000" dirty="0">
                <a:latin typeface="Calibri" panose="020F0502020204030204" pitchFamily="34" charset="0"/>
                <a:cs typeface="Calibri" panose="020F0502020204030204" pitchFamily="34" charset="0"/>
              </a:rPr>
              <a:t>Όπως αναφέρθηκε προηγουμένως, το </a:t>
            </a:r>
            <a:r>
              <a:rPr lang="el-GR" altLang="es-ES" sz="2000" dirty="0" err="1">
                <a:latin typeface="Calibri" panose="020F0502020204030204" pitchFamily="34" charset="0"/>
                <a:cs typeface="Calibri" panose="020F0502020204030204" pitchFamily="34" charset="0"/>
              </a:rPr>
              <a:t>cloud</a:t>
            </a:r>
            <a:r>
              <a:rPr lang="el-GR" altLang="es-ES" sz="2000" dirty="0">
                <a:latin typeface="Calibri" panose="020F0502020204030204" pitchFamily="34" charset="0"/>
                <a:cs typeface="Calibri" panose="020F0502020204030204" pitchFamily="34" charset="0"/>
              </a:rPr>
              <a:t> </a:t>
            </a:r>
            <a:r>
              <a:rPr lang="el-GR" altLang="es-ES" sz="2000" dirty="0" err="1">
                <a:latin typeface="Calibri" panose="020F0502020204030204" pitchFamily="34" charset="0"/>
                <a:cs typeface="Calibri" panose="020F0502020204030204" pitchFamily="34" charset="0"/>
              </a:rPr>
              <a:t>computing</a:t>
            </a:r>
            <a:r>
              <a:rPr lang="el-GR" altLang="es-ES" sz="2000" dirty="0">
                <a:latin typeface="Calibri" panose="020F0502020204030204" pitchFamily="34" charset="0"/>
                <a:cs typeface="Calibri" panose="020F0502020204030204" pitchFamily="34" charset="0"/>
              </a:rPr>
              <a:t> μπορεί να χωριστεί σε εφαρμογές, πλατφόρμες και υλικό, τα οποία με τη σειρά τους παράγουν τις ακόλουθες κατηγορίες</a:t>
            </a:r>
            <a:r>
              <a:rPr lang="en-GB" altLang="es-ES" sz="2000" dirty="0">
                <a:latin typeface="Calibri" panose="020F0502020204030204" pitchFamily="34" charset="0"/>
                <a:cs typeface="Calibri" panose="020F0502020204030204" pitchFamily="34" charset="0"/>
              </a:rPr>
              <a:t>: </a:t>
            </a:r>
          </a:p>
          <a:p>
            <a:pPr marL="342900" indent="-342900" algn="just">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Λογισμικό ως υπηρεσία (</a:t>
            </a:r>
            <a:r>
              <a:rPr lang="el-GR" altLang="es-ES" sz="2000" dirty="0" err="1">
                <a:latin typeface="Calibri" panose="020F0502020204030204" pitchFamily="34" charset="0"/>
                <a:cs typeface="Calibri" panose="020F0502020204030204" pitchFamily="34" charset="0"/>
              </a:rPr>
              <a:t>SaaS</a:t>
            </a:r>
            <a:r>
              <a:rPr lang="el-GR" altLang="es-ES" sz="2000" dirty="0">
                <a:latin typeface="Calibri" panose="020F0502020204030204" pitchFamily="34" charset="0"/>
                <a:cs typeface="Calibri" panose="020F0502020204030204" pitchFamily="34" charset="0"/>
              </a:rPr>
              <a:t>): Αυτή η μέθοδος προσφέρει μια μοναδική παρουσία λογισμικού που εκτελείται στην υποδομή των </a:t>
            </a:r>
            <a:r>
              <a:rPr lang="el-GR" altLang="es-ES" sz="2000" dirty="0" err="1">
                <a:latin typeface="Calibri" panose="020F0502020204030204" pitchFamily="34" charset="0"/>
                <a:cs typeface="Calibri" panose="020F0502020204030204" pitchFamily="34" charset="0"/>
              </a:rPr>
              <a:t>παρόχων</a:t>
            </a:r>
            <a:r>
              <a:rPr lang="el-GR" altLang="es-ES" sz="2000" dirty="0">
                <a:latin typeface="Calibri" panose="020F0502020204030204" pitchFamily="34" charset="0"/>
                <a:cs typeface="Calibri" panose="020F0502020204030204" pitchFamily="34" charset="0"/>
              </a:rPr>
              <a:t>, στην οποία μπορεί να έχει πρόσβαση ο χρήστης οπουδήποτε μέσω προγράμματος περιήγησης ή εφαρμογής πύλης, με ελάχιστο ή καθόλου έλεγχο των παραμέτρων διαμόρφωσης</a:t>
            </a:r>
            <a:r>
              <a:rPr lang="en-GB" altLang="es-ES" sz="2000" dirty="0">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defRPr/>
            </a:pPr>
            <a:endParaRPr lang="en-GB" altLang="es-ES" sz="20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Υποδομή ως υπηρεσία (</a:t>
            </a:r>
            <a:r>
              <a:rPr lang="el-GR" altLang="es-ES" sz="2000" dirty="0" err="1">
                <a:latin typeface="Calibri" panose="020F0502020204030204" pitchFamily="34" charset="0"/>
                <a:cs typeface="Calibri" panose="020F0502020204030204" pitchFamily="34" charset="0"/>
              </a:rPr>
              <a:t>IaaS</a:t>
            </a:r>
            <a:r>
              <a:rPr lang="el-GR" altLang="es-ES" sz="2000" dirty="0">
                <a:latin typeface="Calibri" panose="020F0502020204030204" pitchFamily="34" charset="0"/>
                <a:cs typeface="Calibri" panose="020F0502020204030204" pitchFamily="34" charset="0"/>
              </a:rPr>
              <a:t>): Ονομάζεται επίσης υλικό ως υπηρεσία (</a:t>
            </a:r>
            <a:r>
              <a:rPr lang="el-GR" altLang="es-ES" sz="2000" dirty="0" err="1">
                <a:latin typeface="Calibri" panose="020F0502020204030204" pitchFamily="34" charset="0"/>
                <a:cs typeface="Calibri" panose="020F0502020204030204" pitchFamily="34" charset="0"/>
              </a:rPr>
              <a:t>HaaS</a:t>
            </a:r>
            <a:r>
              <a:rPr lang="el-GR" altLang="es-ES" sz="2000" dirty="0">
                <a:latin typeface="Calibri" panose="020F0502020204030204" pitchFamily="34" charset="0"/>
                <a:cs typeface="Calibri" panose="020F0502020204030204" pitchFamily="34" charset="0"/>
              </a:rPr>
              <a:t>), παρέχει ακατέργαστη αποθήκευση και επεξεργασία </a:t>
            </a:r>
            <a:r>
              <a:rPr lang="el-GR" altLang="es-ES" sz="2000" dirty="0" err="1">
                <a:latin typeface="Calibri" panose="020F0502020204030204" pitchFamily="34" charset="0"/>
                <a:cs typeface="Calibri" panose="020F0502020204030204" pitchFamily="34" charset="0"/>
              </a:rPr>
              <a:t>κατ</a:t>
            </a:r>
            <a:r>
              <a:rPr lang="el-GR" altLang="es-ES" sz="2000" dirty="0">
                <a:latin typeface="Calibri" panose="020F0502020204030204" pitchFamily="34" charset="0"/>
                <a:cs typeface="Calibri" panose="020F0502020204030204" pitchFamily="34" charset="0"/>
              </a:rPr>
              <a:t> 'απαίτηση. Ένα καλό παράδειγμα είναι το </a:t>
            </a:r>
            <a:r>
              <a:rPr lang="el-GR" altLang="es-ES" sz="2000" dirty="0" err="1">
                <a:latin typeface="Calibri" panose="020F0502020204030204" pitchFamily="34" charset="0"/>
                <a:cs typeface="Calibri" panose="020F0502020204030204" pitchFamily="34" charset="0"/>
              </a:rPr>
              <a:t>Amazon</a:t>
            </a:r>
            <a:r>
              <a:rPr lang="el-GR" altLang="es-ES" sz="2000" dirty="0">
                <a:latin typeface="Calibri" panose="020F0502020204030204" pitchFamily="34" charset="0"/>
                <a:cs typeface="Calibri" panose="020F0502020204030204" pitchFamily="34" charset="0"/>
              </a:rPr>
              <a:t> Web Services, το οποίο κερδίζει ακόμη περισσότερο από το ηλεκτρονικό κατάστημα </a:t>
            </a:r>
            <a:endParaRPr lang="en-GB"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149F9EDB-3B29-509D-BD57-69895D5B5815}"/>
              </a:ext>
            </a:extLst>
          </p:cNvPr>
          <p:cNvSpPr txBox="1">
            <a:spLocks/>
          </p:cNvSpPr>
          <p:nvPr/>
        </p:nvSpPr>
        <p:spPr>
          <a:xfrm>
            <a:off x="318565" y="1022287"/>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Λύσεις </a:t>
            </a:r>
            <a:r>
              <a:rPr lang="el-GR" sz="3600" kern="0" spc="-150" dirty="0" err="1">
                <a:solidFill>
                  <a:schemeClr val="tx1"/>
                </a:solidFill>
                <a:latin typeface="+mj-lt"/>
                <a:ea typeface="Tahoma" panose="020B0604030504040204" pitchFamily="34" charset="0"/>
                <a:cs typeface="Tahoma" panose="020B0604030504040204" pitchFamily="34" charset="0"/>
              </a:rPr>
              <a:t>cloud</a:t>
            </a:r>
            <a:r>
              <a:rPr lang="el-GR" sz="3600" kern="0" spc="-150" dirty="0">
                <a:solidFill>
                  <a:schemeClr val="tx1"/>
                </a:solidFill>
                <a:latin typeface="+mj-lt"/>
                <a:ea typeface="Tahoma" panose="020B0604030504040204" pitchFamily="34" charset="0"/>
                <a:cs typeface="Tahoma" panose="020B0604030504040204" pitchFamily="34" charset="0"/>
              </a:rPr>
              <a:t> για την ανθεκτικότητα των ΜΜΕ</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201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901068"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Τι είναι η αποθήκευση στο </a:t>
            </a:r>
            <a:r>
              <a:rPr lang="el-GR" sz="2200" spc="50" dirty="0" err="1">
                <a:latin typeface="+mj-lt"/>
                <a:cs typeface="Tahoma"/>
              </a:rPr>
              <a:t>cloud</a:t>
            </a:r>
            <a:r>
              <a:rPr lang="el-GR" sz="2200" spc="50" dirty="0">
                <a:latin typeface="+mj-lt"/>
                <a:cs typeface="Tahoma"/>
              </a:rPr>
              <a:t>
</a:t>
            </a:r>
            <a:endParaRPr sz="2200" dirty="0">
              <a:latin typeface="+mj-lt"/>
              <a:cs typeface="Tahoma"/>
            </a:endParaRPr>
          </a:p>
        </p:txBody>
      </p:sp>
      <p:sp>
        <p:nvSpPr>
          <p:cNvPr id="71" name="Nube 70">
            <a:extLst>
              <a:ext uri="{FF2B5EF4-FFF2-40B4-BE49-F238E27FC236}">
                <a16:creationId xmlns:a16="http://schemas.microsoft.com/office/drawing/2014/main" id="{F552A0AC-5F15-4248-B1FC-5E9664E1C2C2}"/>
              </a:ext>
            </a:extLst>
          </p:cNvPr>
          <p:cNvSpPr/>
          <p:nvPr/>
        </p:nvSpPr>
        <p:spPr>
          <a:xfrm>
            <a:off x="8470676" y="2922433"/>
            <a:ext cx="2492343" cy="1595261"/>
          </a:xfrm>
          <a:prstGeom prst="cloud">
            <a:avLst/>
          </a:prstGeom>
          <a:ln w="28575">
            <a:solidFill>
              <a:srgbClr val="0DA39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300" dirty="0" err="1"/>
              <a:t>Community</a:t>
            </a:r>
            <a:endParaRPr lang="es-ES" sz="2300" dirty="0"/>
          </a:p>
        </p:txBody>
      </p:sp>
      <p:cxnSp>
        <p:nvCxnSpPr>
          <p:cNvPr id="72" name="Conector recto 71">
            <a:extLst>
              <a:ext uri="{FF2B5EF4-FFF2-40B4-BE49-F238E27FC236}">
                <a16:creationId xmlns:a16="http://schemas.microsoft.com/office/drawing/2014/main" id="{FC52361F-3A2E-4D56-B348-9B4021384609}"/>
              </a:ext>
            </a:extLst>
          </p:cNvPr>
          <p:cNvCxnSpPr>
            <a:cxnSpLocks/>
          </p:cNvCxnSpPr>
          <p:nvPr/>
        </p:nvCxnSpPr>
        <p:spPr>
          <a:xfrm>
            <a:off x="8706830" y="2746230"/>
            <a:ext cx="370694" cy="317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ector recto 72">
            <a:extLst>
              <a:ext uri="{FF2B5EF4-FFF2-40B4-BE49-F238E27FC236}">
                <a16:creationId xmlns:a16="http://schemas.microsoft.com/office/drawing/2014/main" id="{32982D41-303A-44C6-BADE-F442EDA61A39}"/>
              </a:ext>
            </a:extLst>
          </p:cNvPr>
          <p:cNvCxnSpPr>
            <a:cxnSpLocks/>
          </p:cNvCxnSpPr>
          <p:nvPr/>
        </p:nvCxnSpPr>
        <p:spPr>
          <a:xfrm>
            <a:off x="10299538" y="4333747"/>
            <a:ext cx="337360" cy="368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ector recto 73">
            <a:extLst>
              <a:ext uri="{FF2B5EF4-FFF2-40B4-BE49-F238E27FC236}">
                <a16:creationId xmlns:a16="http://schemas.microsoft.com/office/drawing/2014/main" id="{FC0CB974-7F70-414C-9723-955FDC03D48F}"/>
              </a:ext>
            </a:extLst>
          </p:cNvPr>
          <p:cNvCxnSpPr>
            <a:cxnSpLocks/>
            <a:stCxn id="86" idx="2"/>
          </p:cNvCxnSpPr>
          <p:nvPr/>
        </p:nvCxnSpPr>
        <p:spPr>
          <a:xfrm flipH="1">
            <a:off x="10097081" y="2591376"/>
            <a:ext cx="319065" cy="390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id="{8BBDC4E4-923C-4AF8-8CCF-B893A8AA5CED}"/>
              </a:ext>
            </a:extLst>
          </p:cNvPr>
          <p:cNvCxnSpPr>
            <a:cxnSpLocks/>
          </p:cNvCxnSpPr>
          <p:nvPr/>
        </p:nvCxnSpPr>
        <p:spPr>
          <a:xfrm flipH="1">
            <a:off x="8945178" y="4372421"/>
            <a:ext cx="403432" cy="438307"/>
          </a:xfrm>
          <a:prstGeom prst="line">
            <a:avLst/>
          </a:prstGeom>
        </p:spPr>
        <p:style>
          <a:lnRef idx="1">
            <a:schemeClr val="accent1"/>
          </a:lnRef>
          <a:fillRef idx="0">
            <a:schemeClr val="accent1"/>
          </a:fillRef>
          <a:effectRef idx="0">
            <a:schemeClr val="accent1"/>
          </a:effectRef>
          <a:fontRef idx="minor">
            <a:schemeClr val="tx1"/>
          </a:fontRef>
        </p:style>
      </p:cxnSp>
      <p:sp>
        <p:nvSpPr>
          <p:cNvPr id="85" name="CuadroTexto 84">
            <a:extLst>
              <a:ext uri="{FF2B5EF4-FFF2-40B4-BE49-F238E27FC236}">
                <a16:creationId xmlns:a16="http://schemas.microsoft.com/office/drawing/2014/main" id="{6021B585-C9E3-4A76-9E3E-DE78C80B12A4}"/>
              </a:ext>
            </a:extLst>
          </p:cNvPr>
          <p:cNvSpPr txBox="1"/>
          <p:nvPr/>
        </p:nvSpPr>
        <p:spPr>
          <a:xfrm>
            <a:off x="8165059" y="2368435"/>
            <a:ext cx="1183551" cy="400110"/>
          </a:xfrm>
          <a:prstGeom prst="rect">
            <a:avLst/>
          </a:prstGeom>
          <a:noFill/>
        </p:spPr>
        <p:txBody>
          <a:bodyPr wrap="square" rtlCol="0">
            <a:spAutoFit/>
          </a:bodyPr>
          <a:lstStyle/>
          <a:p>
            <a:r>
              <a:rPr lang="es-ES" sz="2000" dirty="0" err="1"/>
              <a:t>Org</a:t>
            </a:r>
            <a:r>
              <a:rPr lang="es-ES" sz="2000" dirty="0"/>
              <a:t> #1</a:t>
            </a:r>
          </a:p>
        </p:txBody>
      </p:sp>
      <p:sp>
        <p:nvSpPr>
          <p:cNvPr id="86" name="CuadroTexto 85">
            <a:extLst>
              <a:ext uri="{FF2B5EF4-FFF2-40B4-BE49-F238E27FC236}">
                <a16:creationId xmlns:a16="http://schemas.microsoft.com/office/drawing/2014/main" id="{52DC29C1-85B3-4C68-9445-0E575ECA293D}"/>
              </a:ext>
            </a:extLst>
          </p:cNvPr>
          <p:cNvSpPr txBox="1"/>
          <p:nvPr/>
        </p:nvSpPr>
        <p:spPr>
          <a:xfrm>
            <a:off x="9869272" y="2191266"/>
            <a:ext cx="1093748" cy="400110"/>
          </a:xfrm>
          <a:prstGeom prst="rect">
            <a:avLst/>
          </a:prstGeom>
          <a:noFill/>
        </p:spPr>
        <p:txBody>
          <a:bodyPr wrap="square" rtlCol="0">
            <a:spAutoFit/>
          </a:bodyPr>
          <a:lstStyle/>
          <a:p>
            <a:r>
              <a:rPr lang="es-ES" sz="2000" dirty="0" err="1"/>
              <a:t>Org</a:t>
            </a:r>
            <a:r>
              <a:rPr lang="es-ES" sz="2000" dirty="0"/>
              <a:t> #2</a:t>
            </a:r>
          </a:p>
        </p:txBody>
      </p:sp>
      <p:sp>
        <p:nvSpPr>
          <p:cNvPr id="87" name="CuadroTexto 86">
            <a:extLst>
              <a:ext uri="{FF2B5EF4-FFF2-40B4-BE49-F238E27FC236}">
                <a16:creationId xmlns:a16="http://schemas.microsoft.com/office/drawing/2014/main" id="{C6C94350-B547-46BF-8695-23FB064AAA79}"/>
              </a:ext>
            </a:extLst>
          </p:cNvPr>
          <p:cNvSpPr txBox="1"/>
          <p:nvPr/>
        </p:nvSpPr>
        <p:spPr>
          <a:xfrm>
            <a:off x="8356016" y="4879529"/>
            <a:ext cx="1072321" cy="400110"/>
          </a:xfrm>
          <a:prstGeom prst="rect">
            <a:avLst/>
          </a:prstGeom>
          <a:noFill/>
        </p:spPr>
        <p:txBody>
          <a:bodyPr wrap="square" rtlCol="0">
            <a:spAutoFit/>
          </a:bodyPr>
          <a:lstStyle/>
          <a:p>
            <a:r>
              <a:rPr lang="es-ES" sz="2000" dirty="0" err="1"/>
              <a:t>Org</a:t>
            </a:r>
            <a:r>
              <a:rPr lang="es-ES" sz="2000" dirty="0"/>
              <a:t> #3</a:t>
            </a:r>
          </a:p>
        </p:txBody>
      </p:sp>
      <p:sp>
        <p:nvSpPr>
          <p:cNvPr id="88" name="CuadroTexto 87">
            <a:extLst>
              <a:ext uri="{FF2B5EF4-FFF2-40B4-BE49-F238E27FC236}">
                <a16:creationId xmlns:a16="http://schemas.microsoft.com/office/drawing/2014/main" id="{49DC1D04-D9A5-4B64-9F29-FD04BC31B6C3}"/>
              </a:ext>
            </a:extLst>
          </p:cNvPr>
          <p:cNvSpPr txBox="1"/>
          <p:nvPr/>
        </p:nvSpPr>
        <p:spPr>
          <a:xfrm>
            <a:off x="10336268" y="4778868"/>
            <a:ext cx="1090605" cy="400110"/>
          </a:xfrm>
          <a:prstGeom prst="rect">
            <a:avLst/>
          </a:prstGeom>
          <a:noFill/>
        </p:spPr>
        <p:txBody>
          <a:bodyPr wrap="square" rtlCol="0">
            <a:spAutoFit/>
          </a:bodyPr>
          <a:lstStyle/>
          <a:p>
            <a:r>
              <a:rPr lang="es-ES" sz="2000" dirty="0" err="1"/>
              <a:t>Org</a:t>
            </a:r>
            <a:r>
              <a:rPr lang="es-ES" sz="2000" dirty="0"/>
              <a:t> #4</a:t>
            </a:r>
          </a:p>
        </p:txBody>
      </p:sp>
      <p:sp>
        <p:nvSpPr>
          <p:cNvPr id="98" name="CuadroTexto 97">
            <a:extLst>
              <a:ext uri="{FF2B5EF4-FFF2-40B4-BE49-F238E27FC236}">
                <a16:creationId xmlns:a16="http://schemas.microsoft.com/office/drawing/2014/main" id="{002C6C67-08A8-4DA5-9E97-910D14A95301}"/>
              </a:ext>
            </a:extLst>
          </p:cNvPr>
          <p:cNvSpPr txBox="1"/>
          <p:nvPr/>
        </p:nvSpPr>
        <p:spPr>
          <a:xfrm>
            <a:off x="387857" y="2357677"/>
            <a:ext cx="7288318" cy="4462760"/>
          </a:xfrm>
          <a:prstGeom prst="rect">
            <a:avLst/>
          </a:prstGeom>
          <a:noFill/>
        </p:spPr>
        <p:txBody>
          <a:bodyPr wrap="square">
            <a:spAutoFit/>
          </a:bodyPr>
          <a:lstStyle/>
          <a:p>
            <a:pPr marL="342900" indent="-342900" algn="just">
              <a:buFont typeface="Arial" panose="020B0604020202020204" pitchFamily="34" charset="0"/>
              <a:buChar char="•"/>
              <a:defRPr/>
            </a:pPr>
            <a:r>
              <a:rPr lang="el-GR" altLang="es-ES" sz="2400" b="1" dirty="0">
                <a:latin typeface="Calibri" panose="020F0502020204030204" pitchFamily="34" charset="0"/>
                <a:cs typeface="Calibri" panose="020F0502020204030204" pitchFamily="34" charset="0"/>
              </a:rPr>
              <a:t>Πλατφόρμα ως υπηρεσία (</a:t>
            </a:r>
            <a:r>
              <a:rPr lang="en-GB" altLang="es-ES" sz="2400" b="1" dirty="0">
                <a:latin typeface="Calibri" panose="020F0502020204030204" pitchFamily="34" charset="0"/>
                <a:cs typeface="Calibri" panose="020F0502020204030204" pitchFamily="34" charset="0"/>
              </a:rPr>
              <a:t>PaaS)</a:t>
            </a:r>
            <a:r>
              <a:rPr lang="en-GB" altLang="es-ES" sz="2400" dirty="0">
                <a:latin typeface="Calibri" panose="020F0502020204030204" pitchFamily="34" charset="0"/>
                <a:cs typeface="Calibri" panose="020F0502020204030204" pitchFamily="34" charset="0"/>
              </a:rPr>
              <a:t>: </a:t>
            </a:r>
            <a:r>
              <a:rPr lang="el-GR" altLang="es-ES" sz="2400" dirty="0">
                <a:latin typeface="Calibri" panose="020F0502020204030204" pitchFamily="34" charset="0"/>
                <a:cs typeface="Calibri" panose="020F0502020204030204" pitchFamily="34" charset="0"/>
              </a:rPr>
              <a:t>Αυτή η υπηρεσία παρέχει χώρο για την υλοποίηση, την εκτέλεση και τη διαχείριση πολλών εφαρμογών, αποφεύγοντας τη συντήρηση της υποδομής που απαιτείται για την ανάπτυξη, τη χρήση και την παράδοση λογισμικού. Ανάλογα με τη διαθεσιμότητά τους, μπορούν να είναι:</a:t>
            </a: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l-GR" altLang="es-ES" sz="2400" b="1" dirty="0">
                <a:latin typeface="Calibri" panose="020F0502020204030204" pitchFamily="34" charset="0"/>
                <a:cs typeface="Calibri" panose="020F0502020204030204" pitchFamily="34" charset="0"/>
              </a:rPr>
              <a:t>Κοινότητα</a:t>
            </a:r>
            <a:r>
              <a:rPr lang="en-GB" altLang="es-ES" sz="2400" dirty="0">
                <a:latin typeface="Calibri" panose="020F0502020204030204" pitchFamily="34" charset="0"/>
                <a:cs typeface="Calibri" panose="020F0502020204030204" pitchFamily="34" charset="0"/>
              </a:rPr>
              <a:t>: </a:t>
            </a:r>
            <a:r>
              <a:rPr lang="el-GR" altLang="es-ES" sz="2400" dirty="0">
                <a:latin typeface="Calibri" panose="020F0502020204030204" pitchFamily="34" charset="0"/>
                <a:cs typeface="Calibri" panose="020F0502020204030204" pitchFamily="34" charset="0"/>
              </a:rPr>
              <a:t>Διαφορετικοί οργανισμοί συγκεντρώνουν τους πόρους τους στο </a:t>
            </a:r>
            <a:r>
              <a:rPr lang="el-GR" altLang="es-ES" sz="2400" dirty="0" err="1">
                <a:latin typeface="Calibri" panose="020F0502020204030204" pitchFamily="34" charset="0"/>
                <a:cs typeface="Calibri" panose="020F0502020204030204" pitchFamily="34" charset="0"/>
              </a:rPr>
              <a:t>cloud</a:t>
            </a:r>
            <a:r>
              <a:rPr lang="el-GR" altLang="es-ES" sz="2400" dirty="0">
                <a:latin typeface="Calibri" panose="020F0502020204030204" pitchFamily="34" charset="0"/>
                <a:cs typeface="Calibri" panose="020F0502020204030204" pitchFamily="34" charset="0"/>
              </a:rPr>
              <a:t> για να λύσουν ένα κοινό πρόβλημα.
</a:t>
            </a:r>
            <a:endParaRPr lang="en-GB" altLang="es-ES" sz="20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4" name="object 2">
            <a:extLst>
              <a:ext uri="{FF2B5EF4-FFF2-40B4-BE49-F238E27FC236}">
                <a16:creationId xmlns:a16="http://schemas.microsoft.com/office/drawing/2014/main" id="{175FE878-5AAB-C8AE-1667-BEE6F8809943}"/>
              </a:ext>
            </a:extLst>
          </p:cNvPr>
          <p:cNvSpPr txBox="1">
            <a:spLocks/>
          </p:cNvSpPr>
          <p:nvPr/>
        </p:nvSpPr>
        <p:spPr>
          <a:xfrm>
            <a:off x="612502" y="742625"/>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Λύσεις </a:t>
            </a:r>
            <a:r>
              <a:rPr lang="el-GR" sz="3600" kern="0" spc="-150" dirty="0" err="1">
                <a:solidFill>
                  <a:schemeClr val="tx1"/>
                </a:solidFill>
                <a:latin typeface="+mj-lt"/>
                <a:ea typeface="Tahoma" panose="020B0604030504040204" pitchFamily="34" charset="0"/>
                <a:cs typeface="Tahoma" panose="020B0604030504040204" pitchFamily="34" charset="0"/>
              </a:rPr>
              <a:t>cloud</a:t>
            </a:r>
            <a:r>
              <a:rPr lang="el-GR" sz="3600" kern="0" spc="-150" dirty="0">
                <a:solidFill>
                  <a:schemeClr val="tx1"/>
                </a:solidFill>
                <a:latin typeface="+mj-lt"/>
                <a:ea typeface="Tahoma" panose="020B0604030504040204" pitchFamily="34" charset="0"/>
                <a:cs typeface="Tahoma" panose="020B0604030504040204" pitchFamily="34" charset="0"/>
              </a:rPr>
              <a:t> για την ανθεκτικότητα των ΜΜΕ</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7068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5070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1: Cloud Solutions </a:t>
            </a:r>
            <a:r>
              <a:rPr lang="es-ES" sz="4800" kern="0" spc="-150" dirty="0" err="1">
                <a:solidFill>
                  <a:schemeClr val="tx1"/>
                </a:solidFill>
                <a:latin typeface="+mj-lt"/>
                <a:ea typeface="Tahoma" panose="020B0604030504040204" pitchFamily="34" charset="0"/>
                <a:cs typeface="Tahoma" panose="020B0604030504040204" pitchFamily="34" charset="0"/>
              </a:rPr>
              <a:t>for</a:t>
            </a:r>
            <a:r>
              <a:rPr lang="es-ES" sz="4800" kern="0" spc="-150" dirty="0">
                <a:solidFill>
                  <a:schemeClr val="tx1"/>
                </a:solidFill>
                <a:latin typeface="+mj-lt"/>
                <a:ea typeface="Tahoma" panose="020B0604030504040204" pitchFamily="34" charset="0"/>
                <a:cs typeface="Tahoma" panose="020B0604030504040204" pitchFamily="34" charset="0"/>
              </a:rPr>
              <a:t> SME </a:t>
            </a:r>
            <a:r>
              <a:rPr lang="es-ES" sz="4800" kern="0" spc="-150" dirty="0" err="1">
                <a:solidFill>
                  <a:schemeClr val="tx1"/>
                </a:solidFill>
                <a:latin typeface="+mj-lt"/>
                <a:ea typeface="Tahoma" panose="020B0604030504040204" pitchFamily="34" charset="0"/>
                <a:cs typeface="Tahoma" panose="020B0604030504040204" pitchFamily="34" charset="0"/>
              </a:rPr>
              <a:t>resilience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1.1.: </a:t>
            </a:r>
            <a:r>
              <a:rPr lang="es-ES" sz="2200" spc="50" dirty="0" err="1">
                <a:latin typeface="+mj-lt"/>
                <a:cs typeface="Tahoma"/>
              </a:rPr>
              <a:t>What</a:t>
            </a:r>
            <a:r>
              <a:rPr lang="es-ES" sz="2200" spc="50" dirty="0">
                <a:latin typeface="+mj-lt"/>
                <a:cs typeface="Tahoma"/>
              </a:rPr>
              <a:t> </a:t>
            </a:r>
            <a:r>
              <a:rPr lang="es-ES" sz="2200" spc="50" dirty="0" err="1">
                <a:latin typeface="+mj-lt"/>
                <a:cs typeface="Tahoma"/>
              </a:rPr>
              <a:t>is</a:t>
            </a:r>
            <a:r>
              <a:rPr lang="es-ES" sz="2200" spc="50" dirty="0">
                <a:latin typeface="+mj-lt"/>
                <a:cs typeface="Tahoma"/>
              </a:rPr>
              <a:t> </a:t>
            </a:r>
            <a:r>
              <a:rPr lang="es-ES" sz="2200" spc="50" dirty="0" err="1">
                <a:latin typeface="+mj-lt"/>
                <a:cs typeface="Tahoma"/>
              </a:rPr>
              <a:t>cloud</a:t>
            </a:r>
            <a:r>
              <a:rPr lang="es-ES" sz="2200" spc="50" dirty="0">
                <a:latin typeface="+mj-lt"/>
                <a:cs typeface="Tahoma"/>
              </a:rPr>
              <a:t> </a:t>
            </a:r>
            <a:r>
              <a:rPr lang="es-ES" sz="2200" spc="50" dirty="0" err="1">
                <a:latin typeface="+mj-lt"/>
                <a:cs typeface="Tahoma"/>
              </a:rPr>
              <a:t>storage</a:t>
            </a:r>
            <a:endParaRPr sz="2200" dirty="0">
              <a:latin typeface="+mj-lt"/>
              <a:cs typeface="Tahoma"/>
            </a:endParaRPr>
          </a:p>
        </p:txBody>
      </p:sp>
      <p:sp>
        <p:nvSpPr>
          <p:cNvPr id="4" name="Rectángulo 3"/>
          <p:cNvSpPr/>
          <p:nvPr/>
        </p:nvSpPr>
        <p:spPr>
          <a:xfrm>
            <a:off x="398272" y="2462866"/>
            <a:ext cx="6043350" cy="3785652"/>
          </a:xfrm>
          <a:prstGeom prst="rect">
            <a:avLst/>
          </a:prstGeom>
        </p:spPr>
        <p:txBody>
          <a:bodyPr wrap="square">
            <a:spAutoFit/>
          </a:bodyPr>
          <a:lstStyle/>
          <a:p>
            <a:pPr marL="342900" indent="-342900" algn="just">
              <a:buFont typeface="Calibri" panose="020F0502020204030204" pitchFamily="34" charset="0"/>
              <a:buChar char="›"/>
              <a:defRPr/>
            </a:pPr>
            <a:r>
              <a:rPr lang="el-GR" altLang="es-ES" sz="2400" b="1" dirty="0">
                <a:latin typeface="Calibri" panose="020F0502020204030204" pitchFamily="34" charset="0"/>
                <a:cs typeface="Calibri" panose="020F0502020204030204" pitchFamily="34" charset="0"/>
              </a:rPr>
              <a:t>Δημόσιο</a:t>
            </a:r>
            <a:r>
              <a:rPr lang="en-GB" altLang="es-ES" sz="2400" dirty="0">
                <a:latin typeface="Calibri" panose="020F0502020204030204" pitchFamily="34" charset="0"/>
                <a:cs typeface="Calibri" panose="020F0502020204030204" pitchFamily="34" charset="0"/>
              </a:rPr>
              <a:t>: </a:t>
            </a:r>
            <a:r>
              <a:rPr lang="el-GR" altLang="es-ES" sz="2400" dirty="0">
                <a:latin typeface="Calibri" panose="020F0502020204030204" pitchFamily="34" charset="0"/>
                <a:cs typeface="Calibri" panose="020F0502020204030204" pitchFamily="34" charset="0"/>
              </a:rPr>
              <a:t>χρησιμοποιείται από πολλούς οργανισμούς ταυτόχρονα.
</a:t>
            </a: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l-GR" altLang="es-ES" sz="2400" b="1" dirty="0">
                <a:latin typeface="Calibri" panose="020F0502020204030204" pitchFamily="34" charset="0"/>
                <a:cs typeface="Calibri" panose="020F0502020204030204" pitchFamily="34" charset="0"/>
              </a:rPr>
              <a:t>Ιδιωτικό</a:t>
            </a:r>
            <a:r>
              <a:rPr lang="en-GB" altLang="es-ES" sz="2400" dirty="0">
                <a:latin typeface="Calibri" panose="020F0502020204030204" pitchFamily="34" charset="0"/>
                <a:cs typeface="Calibri" panose="020F0502020204030204" pitchFamily="34" charset="0"/>
              </a:rPr>
              <a:t>: </a:t>
            </a:r>
            <a:r>
              <a:rPr lang="el-GR" altLang="es-ES" sz="2400" dirty="0">
                <a:latin typeface="Calibri" panose="020F0502020204030204" pitchFamily="34" charset="0"/>
                <a:cs typeface="Calibri" panose="020F0502020204030204" pitchFamily="34" charset="0"/>
              </a:rPr>
              <a:t>χρησιμοποιείται από έναν μόνο οργανισμό χωρίς δημόσια πύλη</a:t>
            </a:r>
            <a:r>
              <a:rPr lang="en-GB" altLang="es-ES" sz="2400" dirty="0">
                <a:latin typeface="Calibri" panose="020F0502020204030204" pitchFamily="34" charset="0"/>
                <a:cs typeface="Calibri" panose="020F0502020204030204" pitchFamily="34" charset="0"/>
              </a:rPr>
              <a:t>.</a:t>
            </a:r>
          </a:p>
          <a:p>
            <a:pPr marL="342900" indent="-342900" algn="just">
              <a:buFont typeface="Calibri" panose="020F050202020403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l-GR" altLang="es-ES" sz="2400" b="1" dirty="0" err="1">
                <a:latin typeface="Calibri" panose="020F0502020204030204" pitchFamily="34" charset="0"/>
                <a:cs typeface="Calibri" panose="020F0502020204030204" pitchFamily="34" charset="0"/>
              </a:rPr>
              <a:t>Υβρίδικο</a:t>
            </a:r>
            <a:r>
              <a:rPr lang="el-GR" altLang="es-ES" sz="2400" dirty="0">
                <a:latin typeface="Calibri" panose="020F0502020204030204" pitchFamily="34" charset="0"/>
                <a:cs typeface="Calibri" panose="020F0502020204030204" pitchFamily="34" charset="0"/>
              </a:rPr>
              <a:t>: αποτελείται από ένα μείγμα ιδιωτικών και δημόσιων δικτύων υπολογιστικού νέφους που συντονίζονται για να λειτουργούν ως ενιαία οντότητα</a:t>
            </a:r>
            <a:r>
              <a:rPr lang="en-GB" altLang="es-ES" sz="2400" dirty="0">
                <a:latin typeface="Calibri" panose="020F0502020204030204" pitchFamily="34" charset="0"/>
                <a:cs typeface="Calibri" panose="020F0502020204030204" pitchFamily="34" charset="0"/>
              </a:rPr>
              <a:t>.</a:t>
            </a:r>
          </a:p>
        </p:txBody>
      </p:sp>
      <p:sp>
        <p:nvSpPr>
          <p:cNvPr id="25" name="Nube 24">
            <a:extLst>
              <a:ext uri="{FF2B5EF4-FFF2-40B4-BE49-F238E27FC236}">
                <a16:creationId xmlns:a16="http://schemas.microsoft.com/office/drawing/2014/main" id="{D2BA7B05-E5EE-45F0-9753-231A28509226}"/>
              </a:ext>
            </a:extLst>
          </p:cNvPr>
          <p:cNvSpPr/>
          <p:nvPr/>
        </p:nvSpPr>
        <p:spPr>
          <a:xfrm>
            <a:off x="7184572" y="3065244"/>
            <a:ext cx="4724000" cy="3003852"/>
          </a:xfrm>
          <a:prstGeom prst="cloud">
            <a:avLst/>
          </a:prstGeom>
          <a:ln w="38100">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6" name="Rectángulo: esquinas redondeadas 25">
            <a:extLst>
              <a:ext uri="{FF2B5EF4-FFF2-40B4-BE49-F238E27FC236}">
                <a16:creationId xmlns:a16="http://schemas.microsoft.com/office/drawing/2014/main" id="{D6479D57-8472-4308-A65C-D7D63AB84E01}"/>
              </a:ext>
            </a:extLst>
          </p:cNvPr>
          <p:cNvSpPr/>
          <p:nvPr/>
        </p:nvSpPr>
        <p:spPr>
          <a:xfrm>
            <a:off x="10616131" y="3929964"/>
            <a:ext cx="929161" cy="48164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sp>
        <p:nvSpPr>
          <p:cNvPr id="27" name="Rectángulo: esquinas redondeadas 26">
            <a:extLst>
              <a:ext uri="{FF2B5EF4-FFF2-40B4-BE49-F238E27FC236}">
                <a16:creationId xmlns:a16="http://schemas.microsoft.com/office/drawing/2014/main" id="{199DECC5-FF64-47EB-9286-E4C03699D75D}"/>
              </a:ext>
            </a:extLst>
          </p:cNvPr>
          <p:cNvSpPr/>
          <p:nvPr/>
        </p:nvSpPr>
        <p:spPr>
          <a:xfrm>
            <a:off x="7843815" y="3655165"/>
            <a:ext cx="1172332" cy="549598"/>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dirty="0" err="1"/>
              <a:t>Public</a:t>
            </a:r>
            <a:endParaRPr lang="es-ES" dirty="0"/>
          </a:p>
        </p:txBody>
      </p:sp>
      <p:sp>
        <p:nvSpPr>
          <p:cNvPr id="28" name="Rectángulo: esquinas redondeadas 27">
            <a:extLst>
              <a:ext uri="{FF2B5EF4-FFF2-40B4-BE49-F238E27FC236}">
                <a16:creationId xmlns:a16="http://schemas.microsoft.com/office/drawing/2014/main" id="{6C671E6B-69B8-4A71-9C05-57C4C29703F8}"/>
              </a:ext>
            </a:extLst>
          </p:cNvPr>
          <p:cNvSpPr/>
          <p:nvPr/>
        </p:nvSpPr>
        <p:spPr>
          <a:xfrm>
            <a:off x="8004696" y="4791595"/>
            <a:ext cx="1136435" cy="64715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9" name="Rectángulo: esquinas redondeadas 28">
            <a:extLst>
              <a:ext uri="{FF2B5EF4-FFF2-40B4-BE49-F238E27FC236}">
                <a16:creationId xmlns:a16="http://schemas.microsoft.com/office/drawing/2014/main" id="{A141DBAA-EAA6-4832-852D-8D8CEC079009}"/>
              </a:ext>
            </a:extLst>
          </p:cNvPr>
          <p:cNvSpPr/>
          <p:nvPr/>
        </p:nvSpPr>
        <p:spPr>
          <a:xfrm>
            <a:off x="9620726" y="3449033"/>
            <a:ext cx="885653" cy="41718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0" name="Rectángulo: esquinas redondeadas 29">
            <a:extLst>
              <a:ext uri="{FF2B5EF4-FFF2-40B4-BE49-F238E27FC236}">
                <a16:creationId xmlns:a16="http://schemas.microsoft.com/office/drawing/2014/main" id="{A8A3602E-206B-40C9-9061-7FBDD2B8C34D}"/>
              </a:ext>
            </a:extLst>
          </p:cNvPr>
          <p:cNvSpPr/>
          <p:nvPr/>
        </p:nvSpPr>
        <p:spPr>
          <a:xfrm>
            <a:off x="9601691" y="4685510"/>
            <a:ext cx="967452" cy="50393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1" name="CuadroTexto 30">
            <a:extLst>
              <a:ext uri="{FF2B5EF4-FFF2-40B4-BE49-F238E27FC236}">
                <a16:creationId xmlns:a16="http://schemas.microsoft.com/office/drawing/2014/main" id="{C4E63E21-792D-4B0F-8DE0-92284B95ED5D}"/>
              </a:ext>
            </a:extLst>
          </p:cNvPr>
          <p:cNvSpPr txBox="1"/>
          <p:nvPr/>
        </p:nvSpPr>
        <p:spPr>
          <a:xfrm>
            <a:off x="9869272" y="1815281"/>
            <a:ext cx="2100669" cy="461665"/>
          </a:xfrm>
          <a:prstGeom prst="rect">
            <a:avLst/>
          </a:prstGeom>
          <a:noFill/>
        </p:spPr>
        <p:txBody>
          <a:bodyPr wrap="square" rtlCol="0">
            <a:spAutoFit/>
          </a:bodyPr>
          <a:lstStyle/>
          <a:p>
            <a:r>
              <a:rPr lang="es-ES" sz="2400" dirty="0" err="1"/>
              <a:t>The</a:t>
            </a:r>
            <a:r>
              <a:rPr lang="es-ES" sz="2400" dirty="0"/>
              <a:t> Cloud</a:t>
            </a:r>
          </a:p>
        </p:txBody>
      </p:sp>
      <p:cxnSp>
        <p:nvCxnSpPr>
          <p:cNvPr id="32" name="Conector recto 31">
            <a:extLst>
              <a:ext uri="{FF2B5EF4-FFF2-40B4-BE49-F238E27FC236}">
                <a16:creationId xmlns:a16="http://schemas.microsoft.com/office/drawing/2014/main" id="{473375B7-0CAA-4947-B96B-8BEC07DC9EB9}"/>
              </a:ext>
            </a:extLst>
          </p:cNvPr>
          <p:cNvCxnSpPr>
            <a:cxnSpLocks/>
            <a:stCxn id="28" idx="3"/>
            <a:endCxn id="30" idx="1"/>
          </p:cNvCxnSpPr>
          <p:nvPr/>
        </p:nvCxnSpPr>
        <p:spPr>
          <a:xfrm flipV="1">
            <a:off x="9141131" y="4937475"/>
            <a:ext cx="460560" cy="177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3DF79DA9-8291-439C-AF04-09390EB25564}"/>
              </a:ext>
            </a:extLst>
          </p:cNvPr>
          <p:cNvCxnSpPr>
            <a:cxnSpLocks/>
            <a:stCxn id="30" idx="0"/>
            <a:endCxn id="26" idx="2"/>
          </p:cNvCxnSpPr>
          <p:nvPr/>
        </p:nvCxnSpPr>
        <p:spPr>
          <a:xfrm flipV="1">
            <a:off x="10085417" y="4411608"/>
            <a:ext cx="995295" cy="273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7560EAF-994B-4014-8563-E8D7B018B8DD}"/>
              </a:ext>
            </a:extLst>
          </p:cNvPr>
          <p:cNvCxnSpPr>
            <a:cxnSpLocks/>
            <a:stCxn id="27" idx="3"/>
            <a:endCxn id="26" idx="1"/>
          </p:cNvCxnSpPr>
          <p:nvPr/>
        </p:nvCxnSpPr>
        <p:spPr>
          <a:xfrm>
            <a:off x="9016147" y="3929964"/>
            <a:ext cx="1599984" cy="240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908E4420-1D18-4B3D-BD7D-4AE7B6708253}"/>
              </a:ext>
            </a:extLst>
          </p:cNvPr>
          <p:cNvCxnSpPr>
            <a:cxnSpLocks/>
            <a:stCxn id="29" idx="3"/>
            <a:endCxn id="26" idx="0"/>
          </p:cNvCxnSpPr>
          <p:nvPr/>
        </p:nvCxnSpPr>
        <p:spPr>
          <a:xfrm>
            <a:off x="10506379" y="3657625"/>
            <a:ext cx="574333" cy="272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379ED707-A095-46A8-896A-DE57BEAC831F}"/>
              </a:ext>
            </a:extLst>
          </p:cNvPr>
          <p:cNvCxnSpPr>
            <a:cxnSpLocks/>
            <a:stCxn id="29" idx="1"/>
          </p:cNvCxnSpPr>
          <p:nvPr/>
        </p:nvCxnSpPr>
        <p:spPr>
          <a:xfrm flipH="1">
            <a:off x="9060966" y="3657625"/>
            <a:ext cx="559760" cy="259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1B655CCF-E169-4D23-BB4F-C2E7113ABF42}"/>
              </a:ext>
            </a:extLst>
          </p:cNvPr>
          <p:cNvCxnSpPr>
            <a:cxnSpLocks/>
            <a:stCxn id="27" idx="2"/>
            <a:endCxn id="28" idx="0"/>
          </p:cNvCxnSpPr>
          <p:nvPr/>
        </p:nvCxnSpPr>
        <p:spPr>
          <a:xfrm>
            <a:off x="8429981" y="4204763"/>
            <a:ext cx="142933" cy="586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0504E88E-F223-4CAC-A660-6ED9EB028208}"/>
              </a:ext>
            </a:extLst>
          </p:cNvPr>
          <p:cNvCxnSpPr>
            <a:cxnSpLocks/>
            <a:stCxn id="27" idx="3"/>
            <a:endCxn id="30" idx="0"/>
          </p:cNvCxnSpPr>
          <p:nvPr/>
        </p:nvCxnSpPr>
        <p:spPr>
          <a:xfrm>
            <a:off x="9016147" y="3929964"/>
            <a:ext cx="1069270" cy="755546"/>
          </a:xfrm>
          <a:prstGeom prst="line">
            <a:avLst/>
          </a:prstGeom>
        </p:spPr>
        <p:style>
          <a:lnRef idx="1">
            <a:schemeClr val="accent1"/>
          </a:lnRef>
          <a:fillRef idx="0">
            <a:schemeClr val="accent1"/>
          </a:fillRef>
          <a:effectRef idx="0">
            <a:schemeClr val="accent1"/>
          </a:effectRef>
          <a:fontRef idx="minor">
            <a:schemeClr val="tx1"/>
          </a:fontRef>
        </p:style>
      </p:cxnSp>
      <p:sp>
        <p:nvSpPr>
          <p:cNvPr id="39" name="Nube 38">
            <a:extLst>
              <a:ext uri="{FF2B5EF4-FFF2-40B4-BE49-F238E27FC236}">
                <a16:creationId xmlns:a16="http://schemas.microsoft.com/office/drawing/2014/main" id="{593775DC-A01B-49E6-9F00-022B797EDCE3}"/>
              </a:ext>
            </a:extLst>
          </p:cNvPr>
          <p:cNvSpPr/>
          <p:nvPr/>
        </p:nvSpPr>
        <p:spPr>
          <a:xfrm>
            <a:off x="7701399" y="2066521"/>
            <a:ext cx="1563899" cy="871766"/>
          </a:xfrm>
          <a:prstGeom prst="cloud">
            <a:avLst/>
          </a:prstGeom>
          <a:ln w="28575">
            <a:solidFill>
              <a:srgbClr val="08725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dirty="0" err="1"/>
              <a:t>Private</a:t>
            </a:r>
            <a:endParaRPr lang="es-ES" dirty="0"/>
          </a:p>
        </p:txBody>
      </p:sp>
      <p:cxnSp>
        <p:nvCxnSpPr>
          <p:cNvPr id="40" name="Conector recto 39">
            <a:extLst>
              <a:ext uri="{FF2B5EF4-FFF2-40B4-BE49-F238E27FC236}">
                <a16:creationId xmlns:a16="http://schemas.microsoft.com/office/drawing/2014/main" id="{CABDD7DE-BD2B-44C9-BB9C-91CDF6BC7E42}"/>
              </a:ext>
            </a:extLst>
          </p:cNvPr>
          <p:cNvCxnSpPr>
            <a:cxnSpLocks/>
            <a:stCxn id="27" idx="0"/>
            <a:endCxn id="39" idx="1"/>
          </p:cNvCxnSpPr>
          <p:nvPr/>
        </p:nvCxnSpPr>
        <p:spPr>
          <a:xfrm flipV="1">
            <a:off x="8429981" y="2937359"/>
            <a:ext cx="53368" cy="717806"/>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ángulo 40">
            <a:extLst>
              <a:ext uri="{FF2B5EF4-FFF2-40B4-BE49-F238E27FC236}">
                <a16:creationId xmlns:a16="http://schemas.microsoft.com/office/drawing/2014/main" id="{1895C3C8-8C1D-4AF1-8801-FD5E0BD9AF3F}"/>
              </a:ext>
            </a:extLst>
          </p:cNvPr>
          <p:cNvSpPr/>
          <p:nvPr/>
        </p:nvSpPr>
        <p:spPr>
          <a:xfrm>
            <a:off x="7235654" y="1971754"/>
            <a:ext cx="2241948" cy="2437901"/>
          </a:xfrm>
          <a:prstGeom prst="rect">
            <a:avLst/>
          </a:prstGeom>
          <a:noFill/>
          <a:ln w="57150">
            <a:solidFill>
              <a:srgbClr val="FFC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42" name="CuadroTexto 41">
            <a:extLst>
              <a:ext uri="{FF2B5EF4-FFF2-40B4-BE49-F238E27FC236}">
                <a16:creationId xmlns:a16="http://schemas.microsoft.com/office/drawing/2014/main" id="{CD19F9D4-0F86-4D62-92CD-DD241F786987}"/>
              </a:ext>
            </a:extLst>
          </p:cNvPr>
          <p:cNvSpPr txBox="1"/>
          <p:nvPr/>
        </p:nvSpPr>
        <p:spPr>
          <a:xfrm>
            <a:off x="7306727" y="2991253"/>
            <a:ext cx="926763" cy="400110"/>
          </a:xfrm>
          <a:prstGeom prst="rect">
            <a:avLst/>
          </a:prstGeom>
          <a:noFill/>
        </p:spPr>
        <p:txBody>
          <a:bodyPr wrap="square" rtlCol="0">
            <a:spAutoFit/>
          </a:bodyPr>
          <a:lstStyle/>
          <a:p>
            <a:r>
              <a:rPr lang="es-ES" sz="2000" dirty="0" err="1"/>
              <a:t>Hybrid</a:t>
            </a:r>
            <a:endParaRPr lang="es-ES" sz="2000" dirty="0"/>
          </a:p>
        </p:txBody>
      </p:sp>
      <p:cxnSp>
        <p:nvCxnSpPr>
          <p:cNvPr id="43" name="Conector recto de flecha 42">
            <a:extLst>
              <a:ext uri="{FF2B5EF4-FFF2-40B4-BE49-F238E27FC236}">
                <a16:creationId xmlns:a16="http://schemas.microsoft.com/office/drawing/2014/main" id="{28DA0E02-8A4A-401C-8D59-90C0ACE8D2E3}"/>
              </a:ext>
            </a:extLst>
          </p:cNvPr>
          <p:cNvCxnSpPr>
            <a:cxnSpLocks/>
          </p:cNvCxnSpPr>
          <p:nvPr/>
        </p:nvCxnSpPr>
        <p:spPr>
          <a:xfrm flipH="1">
            <a:off x="10182157" y="2303727"/>
            <a:ext cx="392126" cy="8189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ector recto 116">
            <a:extLst>
              <a:ext uri="{FF2B5EF4-FFF2-40B4-BE49-F238E27FC236}">
                <a16:creationId xmlns:a16="http://schemas.microsoft.com/office/drawing/2014/main" id="{AEB51402-D95E-4345-BBF0-3597BB043B85}"/>
              </a:ext>
            </a:extLst>
          </p:cNvPr>
          <p:cNvCxnSpPr>
            <a:cxnSpLocks/>
            <a:stCxn id="29" idx="2"/>
            <a:endCxn id="28" idx="0"/>
          </p:cNvCxnSpPr>
          <p:nvPr/>
        </p:nvCxnSpPr>
        <p:spPr>
          <a:xfrm flipH="1">
            <a:off x="8572914" y="3866217"/>
            <a:ext cx="1490639" cy="925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ector recto 58">
            <a:extLst>
              <a:ext uri="{FF2B5EF4-FFF2-40B4-BE49-F238E27FC236}">
                <a16:creationId xmlns:a16="http://schemas.microsoft.com/office/drawing/2014/main" id="{2BA8C9F8-5802-41E3-82C6-81AD696D735C}"/>
              </a:ext>
            </a:extLst>
          </p:cNvPr>
          <p:cNvCxnSpPr>
            <a:cxnSpLocks/>
            <a:stCxn id="30" idx="0"/>
            <a:endCxn id="29" idx="2"/>
          </p:cNvCxnSpPr>
          <p:nvPr/>
        </p:nvCxnSpPr>
        <p:spPr>
          <a:xfrm flipH="1" flipV="1">
            <a:off x="10063553" y="3866217"/>
            <a:ext cx="21864" cy="819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Conector recto 105">
            <a:extLst>
              <a:ext uri="{FF2B5EF4-FFF2-40B4-BE49-F238E27FC236}">
                <a16:creationId xmlns:a16="http://schemas.microsoft.com/office/drawing/2014/main" id="{8AE754DE-3B24-45C5-96D8-6393BDDA7E49}"/>
              </a:ext>
            </a:extLst>
          </p:cNvPr>
          <p:cNvCxnSpPr>
            <a:cxnSpLocks/>
            <a:endCxn id="28" idx="0"/>
          </p:cNvCxnSpPr>
          <p:nvPr/>
        </p:nvCxnSpPr>
        <p:spPr>
          <a:xfrm flipH="1">
            <a:off x="8572914" y="4192577"/>
            <a:ext cx="1998398" cy="5990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625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75092" y="1363657"/>
            <a:ext cx="7644780"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1.1.: Τι είναι η αποθήκευση στο </a:t>
            </a:r>
            <a:r>
              <a:rPr lang="el-GR" sz="2200" spc="50" dirty="0" err="1">
                <a:latin typeface="+mj-lt"/>
                <a:cs typeface="Tahoma"/>
              </a:rPr>
              <a:t>cloud</a:t>
            </a:r>
            <a:r>
              <a:rPr lang="el-GR" sz="2200" spc="50" dirty="0">
                <a:latin typeface="+mj-lt"/>
                <a:cs typeface="Tahoma"/>
              </a:rPr>
              <a:t>
</a:t>
            </a:r>
            <a:endParaRPr sz="2200" dirty="0">
              <a:latin typeface="+mj-lt"/>
              <a:cs typeface="Tahoma"/>
            </a:endParaRPr>
          </a:p>
        </p:txBody>
      </p:sp>
      <p:sp>
        <p:nvSpPr>
          <p:cNvPr id="4" name="Rectángulo 3"/>
          <p:cNvSpPr/>
          <p:nvPr/>
        </p:nvSpPr>
        <p:spPr>
          <a:xfrm>
            <a:off x="475092" y="1715676"/>
            <a:ext cx="10369351" cy="4816703"/>
          </a:xfrm>
          <a:prstGeom prst="rect">
            <a:avLst/>
          </a:prstGeom>
        </p:spPr>
        <p:txBody>
          <a:bodyPr wrap="square">
            <a:spAutoFit/>
          </a:bodyPr>
          <a:lstStyle/>
          <a:p>
            <a:pPr algn="just">
              <a:defRPr/>
            </a:pPr>
            <a:r>
              <a:rPr lang="el-GR" altLang="es-ES" sz="2200" dirty="0">
                <a:latin typeface="Calibri" panose="020F0502020204030204" pitchFamily="34" charset="0"/>
                <a:cs typeface="Calibri" panose="020F0502020204030204" pitchFamily="34" charset="0"/>
              </a:rPr>
              <a:t>Όσον αφορά την αποθήκευση, διακρίνονται τρεις κύριες κατηγορίες:
</a:t>
            </a:r>
            <a:endParaRPr lang="en-GB" altLang="es-ES" sz="22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l-GR" altLang="es-ES" sz="2200" b="1" dirty="0">
                <a:latin typeface="Calibri" panose="020F0502020204030204" pitchFamily="34" charset="0"/>
                <a:cs typeface="Calibri" panose="020F0502020204030204" pitchFamily="34" charset="0"/>
              </a:rPr>
              <a:t>Αποθήκευση αντικειμένων</a:t>
            </a:r>
            <a:r>
              <a:rPr lang="en-GB" altLang="es-ES" sz="2200" dirty="0">
                <a:latin typeface="Calibri" panose="020F0502020204030204" pitchFamily="34" charset="0"/>
                <a:cs typeface="Calibri" panose="020F0502020204030204" pitchFamily="34" charset="0"/>
              </a:rPr>
              <a:t>: </a:t>
            </a:r>
            <a:r>
              <a:rPr lang="el-GR" altLang="es-ES" sz="2200" dirty="0">
                <a:latin typeface="Calibri" panose="020F0502020204030204" pitchFamily="34" charset="0"/>
                <a:cs typeface="Calibri" panose="020F0502020204030204" pitchFamily="34" charset="0"/>
              </a:rPr>
              <a:t>για εφαρμογές που έχουν αναπτυχθεί στο </a:t>
            </a:r>
            <a:r>
              <a:rPr lang="el-GR" altLang="es-ES" sz="2200" dirty="0" err="1">
                <a:latin typeface="Calibri" panose="020F0502020204030204" pitchFamily="34" charset="0"/>
                <a:cs typeface="Calibri" panose="020F0502020204030204" pitchFamily="34" charset="0"/>
              </a:rPr>
              <a:t>cloud</a:t>
            </a:r>
            <a:r>
              <a:rPr lang="el-GR" altLang="es-ES" sz="2200" dirty="0">
                <a:latin typeface="Calibri" panose="020F0502020204030204" pitchFamily="34" charset="0"/>
                <a:cs typeface="Calibri" panose="020F0502020204030204" pitchFamily="34" charset="0"/>
              </a:rPr>
              <a:t>, οι οποίες χρησιμοποιούν τις δυνατότητες επεκτασιμότητας και </a:t>
            </a:r>
            <a:r>
              <a:rPr lang="el-GR" altLang="es-ES" sz="2200" dirty="0" err="1">
                <a:latin typeface="Calibri" panose="020F0502020204030204" pitchFamily="34" charset="0"/>
                <a:cs typeface="Calibri" panose="020F0502020204030204" pitchFamily="34" charset="0"/>
              </a:rPr>
              <a:t>μεταδεδομένων</a:t>
            </a:r>
            <a:r>
              <a:rPr lang="en-GB" altLang="es-ES" sz="2200" dirty="0">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l-GR" altLang="es-ES" sz="2200" b="1" dirty="0">
                <a:latin typeface="Calibri" panose="020F0502020204030204" pitchFamily="34" charset="0"/>
                <a:cs typeface="Calibri" panose="020F0502020204030204" pitchFamily="34" charset="0"/>
              </a:rPr>
              <a:t>Αποθήκευση αρχείων</a:t>
            </a:r>
            <a:r>
              <a:rPr lang="en-GB" altLang="es-ES" sz="2200" dirty="0">
                <a:latin typeface="Calibri" panose="020F0502020204030204" pitchFamily="34" charset="0"/>
                <a:cs typeface="Calibri" panose="020F0502020204030204" pitchFamily="34" charset="0"/>
              </a:rPr>
              <a:t>: </a:t>
            </a:r>
            <a:r>
              <a:rPr lang="el-GR" altLang="es-ES" sz="2200" dirty="0">
                <a:latin typeface="Calibri" panose="020F0502020204030204" pitchFamily="34" charset="0"/>
                <a:cs typeface="Calibri" panose="020F0502020204030204" pitchFamily="34" charset="0"/>
              </a:rPr>
              <a:t>Χρήσιμο για εφαρμογές που απαιτούν πρόσβαση σε κοινόχρηστα αρχεία ή/και σύστημα αρχείων. Αυτή είναι η πιο συχνά χρησιμοποιούμενη τόσο από τους μέσους χρήστες όσο και από τις ΜΜΕ</a:t>
            </a:r>
            <a:r>
              <a:rPr lang="en-GB" altLang="es-ES" sz="2200" dirty="0">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l-GR" altLang="es-ES" sz="2200" b="1" dirty="0">
                <a:latin typeface="Calibri" panose="020F0502020204030204" pitchFamily="34" charset="0"/>
                <a:cs typeface="Calibri" panose="020F0502020204030204" pitchFamily="34" charset="0"/>
              </a:rPr>
              <a:t>Αποκλεισμός χώρου αποθήκευσης</a:t>
            </a:r>
            <a:r>
              <a:rPr lang="en-GB" altLang="es-ES" sz="2200" b="1" dirty="0">
                <a:latin typeface="Calibri" panose="020F0502020204030204" pitchFamily="34" charset="0"/>
                <a:cs typeface="Calibri" panose="020F0502020204030204" pitchFamily="34" charset="0"/>
              </a:rPr>
              <a:t>:</a:t>
            </a:r>
            <a:r>
              <a:rPr lang="en-GB" altLang="es-ES" sz="2200" dirty="0">
                <a:latin typeface="Calibri" panose="020F0502020204030204" pitchFamily="34" charset="0"/>
                <a:cs typeface="Calibri" panose="020F0502020204030204" pitchFamily="34" charset="0"/>
              </a:rPr>
              <a:t> </a:t>
            </a:r>
            <a:r>
              <a:rPr lang="el-GR" altLang="es-ES" sz="2200" dirty="0">
                <a:latin typeface="Calibri" panose="020F0502020204030204" pitchFamily="34" charset="0"/>
                <a:cs typeface="Calibri" panose="020F0502020204030204" pitchFamily="34" charset="0"/>
              </a:rPr>
              <a:t>που απαιτούνται για επιχειρηματικές εφαρμογές, όπως βάσεις δεδομένων και συστήματα προγραμματισμού επιχειρηματικών πόρων (ERP), τα οποία απαιτούν αποκλειστικούς διακομιστές και χαμηλό λανθάνοντα χρόνο για κάθε κεντρικό υπολογιστή.</a:t>
            </a: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100" b="1"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28B21A97-2AE0-C49D-E958-60A05ACAC295}"/>
              </a:ext>
            </a:extLst>
          </p:cNvPr>
          <p:cNvSpPr txBox="1">
            <a:spLocks/>
          </p:cNvSpPr>
          <p:nvPr/>
        </p:nvSpPr>
        <p:spPr>
          <a:xfrm>
            <a:off x="377556" y="796835"/>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Λύσεις </a:t>
            </a:r>
            <a:r>
              <a:rPr lang="el-GR" sz="3600" kern="0" spc="-150" dirty="0" err="1">
                <a:solidFill>
                  <a:schemeClr val="tx1"/>
                </a:solidFill>
                <a:latin typeface="+mj-lt"/>
                <a:ea typeface="Tahoma" panose="020B0604030504040204" pitchFamily="34" charset="0"/>
                <a:cs typeface="Tahoma" panose="020B0604030504040204" pitchFamily="34" charset="0"/>
              </a:rPr>
              <a:t>cloud</a:t>
            </a:r>
            <a:r>
              <a:rPr lang="el-GR" sz="3600" kern="0" spc="-150" dirty="0">
                <a:solidFill>
                  <a:schemeClr val="tx1"/>
                </a:solidFill>
                <a:latin typeface="+mj-lt"/>
                <a:ea typeface="Tahoma" panose="020B0604030504040204" pitchFamily="34" charset="0"/>
                <a:cs typeface="Tahoma" panose="020B0604030504040204" pitchFamily="34" charset="0"/>
              </a:rPr>
              <a:t> για την ανθεκτικότητα των ΜΜΕ</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082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89748" y="1499271"/>
            <a:ext cx="9315084" cy="704039"/>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1.2.: Εργαλεία ΤΠΕ για υπηρεσίες υπολογιστικού νέφους
</a:t>
            </a:r>
            <a:endParaRPr sz="2200" dirty="0">
              <a:latin typeface="+mj-lt"/>
              <a:cs typeface="Tahoma"/>
            </a:endParaRPr>
          </a:p>
        </p:txBody>
      </p:sp>
      <p:sp>
        <p:nvSpPr>
          <p:cNvPr id="4" name="Rectángulo 3"/>
          <p:cNvSpPr/>
          <p:nvPr/>
        </p:nvSpPr>
        <p:spPr>
          <a:xfrm>
            <a:off x="515400" y="2195374"/>
            <a:ext cx="10155959" cy="4455066"/>
          </a:xfrm>
          <a:prstGeom prst="rect">
            <a:avLst/>
          </a:prstGeom>
        </p:spPr>
        <p:txBody>
          <a:bodyPr wrap="square">
            <a:spAutoFit/>
          </a:bodyPr>
          <a:lstStyle/>
          <a:p>
            <a:pPr algn="just">
              <a:defRPr/>
            </a:pPr>
            <a:r>
              <a:rPr lang="el-GR" altLang="es-ES" sz="2400" dirty="0">
                <a:latin typeface="Calibri" panose="020F0502020204030204" pitchFamily="34" charset="0"/>
                <a:cs typeface="Calibri" panose="020F0502020204030204" pitchFamily="34" charset="0"/>
              </a:rPr>
              <a:t>Υπάρχει ένας μακρύς κατάλογος εφαρμογών που υποστηρίζονται από το </a:t>
            </a:r>
            <a:r>
              <a:rPr lang="el-GR" altLang="es-ES" sz="2400" dirty="0" err="1">
                <a:latin typeface="Calibri" panose="020F0502020204030204" pitchFamily="34" charset="0"/>
                <a:cs typeface="Calibri" panose="020F0502020204030204" pitchFamily="34" charset="0"/>
              </a:rPr>
              <a:t>cloud</a:t>
            </a:r>
            <a:r>
              <a:rPr lang="el-GR" altLang="es-ES" sz="2400" dirty="0">
                <a:latin typeface="Calibri" panose="020F0502020204030204" pitchFamily="34" charset="0"/>
                <a:cs typeface="Calibri" panose="020F0502020204030204" pitchFamily="34" charset="0"/>
              </a:rPr>
              <a:t> και μπορούν να προσφέρουν πολύτιμους πόρους για τη βελτίωση της διαχείρισης επιχειρήσεων MME τόσο για τις ρυθμίσεις εργασίας στο γραφείο όσο και για τις απομακρυσμένες ρυθμίσεις εργασίας. Μεταξύ των καλύτερων που μπορούμε να βρούμε</a:t>
            </a:r>
            <a:r>
              <a:rPr lang="en-GB" altLang="es-ES" sz="2400" dirty="0">
                <a:latin typeface="Calibri" panose="020F0502020204030204" pitchFamily="34" charset="0"/>
                <a:cs typeface="Calibri" panose="020F0502020204030204" pitchFamily="34" charset="0"/>
              </a:rPr>
              <a:t>:</a:t>
            </a:r>
          </a:p>
          <a:p>
            <a:pPr algn="just">
              <a:defRPr/>
            </a:pPr>
            <a:endParaRPr lang="en-GB" altLang="es-ES" sz="2400" dirty="0">
              <a:latin typeface="Calibri" panose="020F0502020204030204" pitchFamily="34" charset="0"/>
              <a:cs typeface="Calibri" panose="020F0502020204030204" pitchFamily="34" charset="0"/>
            </a:endParaRPr>
          </a:p>
          <a:p>
            <a:pPr algn="just">
              <a:defRPr/>
            </a:pPr>
            <a:r>
              <a:rPr lang="el-GR" altLang="es-ES" sz="2400" b="1" dirty="0">
                <a:latin typeface="Calibri" panose="020F0502020204030204" pitchFamily="34" charset="0"/>
                <a:cs typeface="Calibri" panose="020F0502020204030204" pitchFamily="34" charset="0"/>
              </a:rPr>
              <a:t>Εργαλεία διαχείρισης και ομάδας</a:t>
            </a:r>
            <a:r>
              <a:rPr lang="en-GB" altLang="es-ES" sz="2400" dirty="0">
                <a:latin typeface="Calibri" panose="020F0502020204030204" pitchFamily="34" charset="0"/>
                <a:cs typeface="Calibri" panose="020F0502020204030204" pitchFamily="34" charset="0"/>
              </a:rPr>
              <a:t>: </a:t>
            </a:r>
            <a:r>
              <a:rPr lang="el-GR" altLang="es-ES" sz="2400" dirty="0">
                <a:latin typeface="Calibri" panose="020F0502020204030204" pitchFamily="34" charset="0"/>
                <a:cs typeface="Calibri" panose="020F0502020204030204" pitchFamily="34" charset="0"/>
              </a:rPr>
              <a:t>Ο χρόνος είναι χρήμα και αυτές οι εφαρμογές σάς επιτρέπουν να τακτοποιείτε τις εργασίες σας πιο αποτελεσματικά, επιτρέποντάς σας να εξοικονομήσετε μερικά βολικά λεπτά σκάβοντας για αυτήν την αόριστη επιβεβαίωση εργασίας ή προθεσμία, χρόνο που θα γίνει πολύτιμες ώρες μακροπρόθεσμα</a:t>
            </a:r>
            <a:r>
              <a:rPr lang="en-GB" altLang="es-ES" sz="2400" dirty="0">
                <a:latin typeface="Calibri" panose="020F0502020204030204" pitchFamily="34" charset="0"/>
                <a:cs typeface="Calibri" panose="020F0502020204030204" pitchFamily="34" charset="0"/>
              </a:rPr>
              <a:t>:</a:t>
            </a:r>
          </a:p>
          <a:p>
            <a:pPr algn="just">
              <a:defRPr/>
            </a:pPr>
            <a:endParaRPr lang="en-GB" altLang="es-ES" sz="195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5C1EE04C-0E91-6890-1254-A8CD949DCC3D}"/>
              </a:ext>
            </a:extLst>
          </p:cNvPr>
          <p:cNvSpPr txBox="1">
            <a:spLocks/>
          </p:cNvSpPr>
          <p:nvPr/>
        </p:nvSpPr>
        <p:spPr>
          <a:xfrm>
            <a:off x="672133" y="778447"/>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j-lt"/>
                <a:ea typeface="Tahoma" panose="020B0604030504040204" pitchFamily="34" charset="0"/>
                <a:cs typeface="Tahoma" panose="020B0604030504040204" pitchFamily="34" charset="0"/>
              </a:rPr>
              <a:t>ΕΝΟΤΗΤΑ 1: Λύσεις </a:t>
            </a:r>
            <a:r>
              <a:rPr lang="el-GR" sz="3600" kern="0" spc="-150" dirty="0" err="1">
                <a:solidFill>
                  <a:schemeClr val="tx1"/>
                </a:solidFill>
                <a:latin typeface="+mj-lt"/>
                <a:ea typeface="Tahoma" panose="020B0604030504040204" pitchFamily="34" charset="0"/>
                <a:cs typeface="Tahoma" panose="020B0604030504040204" pitchFamily="34" charset="0"/>
              </a:rPr>
              <a:t>cloud</a:t>
            </a:r>
            <a:r>
              <a:rPr lang="el-GR" sz="3600" kern="0" spc="-150" dirty="0">
                <a:solidFill>
                  <a:schemeClr val="tx1"/>
                </a:solidFill>
                <a:latin typeface="+mj-lt"/>
                <a:ea typeface="Tahoma" panose="020B0604030504040204" pitchFamily="34" charset="0"/>
                <a:cs typeface="Tahoma" panose="020B0604030504040204" pitchFamily="34" charset="0"/>
              </a:rPr>
              <a:t> για την ανθεκτικότητα των ΜΜΕ</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235921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TotalTime>
  <Words>1371</Words>
  <Application>Microsoft Office PowerPoint</Application>
  <PresentationFormat>Panorámica</PresentationFormat>
  <Paragraphs>117</Paragraphs>
  <Slides>16</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156</cp:revision>
  <dcterms:created xsi:type="dcterms:W3CDTF">2021-06-29T11:11:56Z</dcterms:created>
  <dcterms:modified xsi:type="dcterms:W3CDTF">2023-02-06T15:59:40Z</dcterms:modified>
</cp:coreProperties>
</file>