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69" r:id="rId4"/>
    <p:sldId id="287" r:id="rId5"/>
    <p:sldId id="294" r:id="rId6"/>
    <p:sldId id="298" r:id="rId7"/>
    <p:sldId id="288" r:id="rId8"/>
    <p:sldId id="291" r:id="rId9"/>
    <p:sldId id="292" r:id="rId10"/>
    <p:sldId id="297" r:id="rId11"/>
    <p:sldId id="295" r:id="rId12"/>
    <p:sldId id="296" r:id="rId13"/>
    <p:sldId id="274" r:id="rId14"/>
    <p:sldId id="299" r:id="rId15"/>
    <p:sldId id="301" r:id="rId16"/>
    <p:sldId id="289" r:id="rId17"/>
    <p:sldId id="264" r:id="rId18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076145"/>
    <a:srgbClr val="13EBE1"/>
    <a:srgbClr val="0DA39C"/>
    <a:srgbClr val="087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es/what-is-cloud-storage/" TargetMode="External"/><Relationship Id="rId2" Type="http://schemas.openxmlformats.org/officeDocument/2006/relationships/hyperlink" Target="https://www.salesforce.com/mx/cloud-computin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ackupeverything.co.uk/what-are-the-important-features-of-cloud-storage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KORIŠTENJE RJEŠENJA RAČUNALSTVA U OBLAKU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 err="1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 WEB SOLUTIONS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6788354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ICT alati za usluge računalstva u oblaku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90271" y="2419393"/>
            <a:ext cx="9894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Asana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omogućuje korisnicima praćenje svih zadataka povezanih s projektom, s naglaskom na komunikaciju i organizaciju tima.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Trello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oslanja se na Kanban tablice za organizaciju, omogućujući vizualno, jasno praćenje projekta koje se može dijeliti.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Slack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ima za cilj smanjiti protok e-pošte tako što se može pohvaliti repozitorijem sadržaja i širokim rasponom opcija za timsku komunikaciju, koje nakon prilagođavanja mogu postati izvrsna nadopuna za prva dva proizvoda.</a:t>
            </a:r>
            <a:endParaRPr lang="en-GB" altLang="es-E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0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678835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ICT alati za usluge računalstva u oblaku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97161" y="2228129"/>
            <a:ext cx="100863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Pohrana i praćenje datoteka: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ovi alati ne samo da nude dodatni prostor za učitavanje i preuzimanje, već i neograničen pristup</a:t>
            </a: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bilo gdje, svugdje, s plusom što se može dijeliti putem veze ili pozivnice:</a:t>
            </a:r>
          </a:p>
          <a:p>
            <a:pPr algn="just">
              <a:defRPr/>
            </a:pPr>
            <a:endParaRPr lang="en-GB" altLang="es-E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Google Drive: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uz potpunu integraciju sa svim Googleovim uslugama, ova virtualna jedinica za pohranu korisnicima daje besplatnih 15 GB i mogućnost uređivanja ili preuzimanja na mreži.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Dropbox: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virtualni tvrdi disk koji nudi 2 GB za besplatne korisnike koji mogu postati 2-5 TB uz svoje pretplate.</a:t>
            </a:r>
            <a:endParaRPr lang="en-GB" altLang="es-E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69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Cloud rješenja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6788354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ICT alati za usluge računalstva u oblaku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47872" y="2451233"/>
            <a:ext cx="95638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Onedrive </a:t>
            </a: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s 5 GB za besplatne korisnike, njegova potpuna integracija s Microsoft Officeom jedna je od njegovih glavnih značajki.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Mega: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nasljednik poznatog " </a:t>
            </a:r>
            <a:r>
              <a:rPr lang="hr" altLang="es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MegaUploada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" koji besplatnim korisnicima omogućuje pohranjivanje datoteka do 20 GB, uz nevjerojatnu brzinu preuzimanja.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WeTransfer: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razvijen za prijenos datoteka na umu, omogućuje besplatnim, neregistriranim korisnicima slanje do 2 GB po poveznici</a:t>
            </a:r>
          </a:p>
        </p:txBody>
      </p:sp>
    </p:spTree>
    <p:extLst>
      <p:ext uri="{BB962C8B-B14F-4D97-AF65-F5344CB8AC3E}">
        <p14:creationId xmlns:p14="http://schemas.microsoft.com/office/powerpoint/2010/main" val="2007971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705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1: usluge u oblaku omogućuju siguran, brz pristup datotekama, upravljanje i dijeljenje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694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2: tehnologija u oblaku ima nekoliko namjena osim pohrane, poput razvoja i upotrebe aplikacija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4" y="4284374"/>
            <a:ext cx="706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3: Oblaci mogu biti javni, privatni, hibridni ili temeljeni na zajednici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706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4: Postoji širok raspon aplikacija za upravljanje projektima i pohranu, s besplatnim i plaćenim planovima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ovjera znanja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8" y="1869768"/>
            <a:ext cx="2991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" alt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Infrastruktura kao usluga (IaaS) također se naziva:</a:t>
            </a:r>
          </a:p>
          <a:p>
            <a:pPr marL="342900" indent="-342900">
              <a:buAutoNum type="arabicPeriod"/>
            </a:pPr>
            <a:endParaRPr lang="en-GB" altLang="es-E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dirty="0"/>
              <a:t>a.- Hardver kao </a:t>
            </a:r>
            <a:r>
              <a:rPr lang="hr" dirty="0" err="1"/>
              <a:t>usluga</a:t>
            </a:r>
            <a:endParaRPr lang="es-ES" dirty="0"/>
          </a:p>
          <a:p>
            <a:r>
              <a:rPr lang="hr" dirty="0"/>
              <a:t>b.- </a:t>
            </a:r>
            <a:r>
              <a:rPr lang="hr" dirty="0" err="1"/>
              <a:t>Informacija </a:t>
            </a:r>
            <a:r>
              <a:rPr lang="hr" dirty="0"/>
              <a:t>kao </a:t>
            </a:r>
            <a:r>
              <a:rPr lang="hr" dirty="0" err="1"/>
              <a:t>usluga</a:t>
            </a:r>
            <a:endParaRPr lang="es-ES" dirty="0"/>
          </a:p>
          <a:p>
            <a:r>
              <a:rPr lang="hr" dirty="0"/>
              <a:t>c.- </a:t>
            </a:r>
            <a:r>
              <a:rPr lang="hr" dirty="0" err="1"/>
              <a:t>Da li</a:t>
            </a:r>
            <a:r>
              <a:rPr lang="hr" dirty="0"/>
              <a:t> </a:t>
            </a:r>
            <a:r>
              <a:rPr lang="hr" dirty="0" err="1"/>
              <a:t>ne</a:t>
            </a:r>
            <a:r>
              <a:rPr lang="hr" dirty="0"/>
              <a:t> </a:t>
            </a:r>
            <a:r>
              <a:rPr lang="hr" dirty="0" err="1"/>
              <a:t>imati</a:t>
            </a:r>
            <a:r>
              <a:rPr lang="hr" dirty="0"/>
              <a:t> </a:t>
            </a:r>
            <a:r>
              <a:rPr lang="hr" dirty="0" err="1"/>
              <a:t>još</a:t>
            </a:r>
            <a:r>
              <a:rPr lang="hr" dirty="0"/>
              <a:t> </a:t>
            </a:r>
            <a:r>
              <a:rPr lang="hr" dirty="0" err="1"/>
              <a:t>Ime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775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2. Jedna od prednosti računalstva u oblaku je :</a:t>
            </a:r>
          </a:p>
          <a:p>
            <a:endParaRPr lang="es-ES" dirty="0"/>
          </a:p>
          <a:p>
            <a:r>
              <a:rPr lang="hr" dirty="0"/>
              <a:t>a.- </a:t>
            </a:r>
            <a:r>
              <a:rPr lang="hr" dirty="0" err="1"/>
              <a:t>Datoteke </a:t>
            </a:r>
            <a:endParaRPr lang="es-ES" dirty="0"/>
          </a:p>
          <a:p>
            <a:r>
              <a:rPr lang="hr" dirty="0"/>
              <a:t>b.- Pomoć razvoju interneta</a:t>
            </a:r>
          </a:p>
          <a:p>
            <a:r>
              <a:rPr lang="hr" dirty="0"/>
              <a:t>c.- Pojednostavljivanje stvari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5" y="1869768"/>
            <a:ext cx="2991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3. Među </a:t>
            </a:r>
            <a:r>
              <a:rPr lang="hr" b="1" dirty="0">
                <a:latin typeface="Calibri" panose="020F0502020204030204" pitchFamily="34" charset="0"/>
                <a:cs typeface="Calibri" panose="020F0502020204030204" pitchFamily="34" charset="0"/>
              </a:rPr>
              <a:t>alatima </a:t>
            </a:r>
            <a:r>
              <a:rPr lang="hr" alt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za upravljanje i timove koje imamo...</a:t>
            </a:r>
          </a:p>
          <a:p>
            <a:endParaRPr lang="es-ES" dirty="0"/>
          </a:p>
          <a:p>
            <a:r>
              <a:rPr lang="hr" dirty="0"/>
              <a:t>a.- </a:t>
            </a:r>
            <a:r>
              <a:rPr lang="hr" dirty="0" err="1"/>
              <a:t>Rapidshare</a:t>
            </a:r>
            <a:endParaRPr lang="es-ES" dirty="0"/>
          </a:p>
          <a:p>
            <a:r>
              <a:rPr lang="hr" dirty="0"/>
              <a:t>b.- Asana</a:t>
            </a:r>
          </a:p>
          <a:p>
            <a:r>
              <a:rPr lang="hr" dirty="0"/>
              <a:t>c.- Google disk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8" y="4111069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4. Oblak </a:t>
            </a:r>
            <a:r>
              <a:rPr lang="hr" b="1" dirty="0" err="1"/>
              <a:t>je </a:t>
            </a:r>
            <a:r>
              <a:rPr lang="hr" b="1" dirty="0"/>
              <a:t>: </a:t>
            </a:r>
            <a:r>
              <a:rPr lang="hr" b="1" dirty="0" err="1"/>
              <a:t>_</a:t>
            </a:r>
          </a:p>
          <a:p>
            <a:endParaRPr lang="es-ES" dirty="0"/>
          </a:p>
          <a:p>
            <a:r>
              <a:rPr lang="hr" dirty="0"/>
              <a:t>a.- Javni</a:t>
            </a:r>
            <a:endParaRPr lang="es-ES" dirty="0"/>
          </a:p>
          <a:p>
            <a:r>
              <a:rPr lang="hr" dirty="0"/>
              <a:t>b.- Privatni</a:t>
            </a:r>
            <a:endParaRPr lang="es-ES" dirty="0"/>
          </a:p>
          <a:p>
            <a:r>
              <a:rPr lang="hr" dirty="0"/>
              <a:t>c.- Privatni i javni , sa hibridnim rješenjima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CCF0B17-1259-31B4-F377-F0EE02922A47}"/>
              </a:ext>
            </a:extLst>
          </p:cNvPr>
          <p:cNvSpPr txBox="1"/>
          <p:nvPr/>
        </p:nvSpPr>
        <p:spPr>
          <a:xfrm>
            <a:off x="7994184" y="3834070"/>
            <a:ext cx="2991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5. Ova aplikacija u oblaku je dizajnirana s prijenosom datoteka na umu :</a:t>
            </a:r>
          </a:p>
          <a:p>
            <a:endParaRPr lang="es-ES" dirty="0"/>
          </a:p>
          <a:p>
            <a:r>
              <a:rPr lang="hr" dirty="0"/>
              <a:t>a.- WeTransfer</a:t>
            </a:r>
          </a:p>
          <a:p>
            <a:r>
              <a:rPr lang="hr" dirty="0"/>
              <a:t>b.- OneDrive</a:t>
            </a:r>
          </a:p>
          <a:p>
            <a:r>
              <a:rPr lang="hr" dirty="0"/>
              <a:t>c.- </a:t>
            </a:r>
            <a:r>
              <a:rPr lang="hr" dirty="0" err="1"/>
              <a:t>DropBox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3177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ovjera znanja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8" y="1869768"/>
            <a:ext cx="2991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" alt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Infrastruktura kao usluga (IaaS) također se naziva:</a:t>
            </a:r>
          </a:p>
          <a:p>
            <a:pPr marL="342900" indent="-342900">
              <a:buAutoNum type="arabicPeriod"/>
            </a:pPr>
            <a:endParaRPr lang="en-GB" altLang="es-E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dirty="0"/>
              <a:t>a.- </a:t>
            </a:r>
            <a:r>
              <a:rPr lang="hr" b="1" dirty="0"/>
              <a:t>Hardver kao </a:t>
            </a:r>
            <a:r>
              <a:rPr lang="hr" b="1" dirty="0" err="1"/>
              <a:t>usluga</a:t>
            </a:r>
            <a:endParaRPr lang="es-ES" b="1" dirty="0"/>
          </a:p>
          <a:p>
            <a:r>
              <a:rPr lang="hr" dirty="0"/>
              <a:t>b.- </a:t>
            </a:r>
            <a:r>
              <a:rPr lang="hr" dirty="0" err="1"/>
              <a:t>Informacija </a:t>
            </a:r>
            <a:r>
              <a:rPr lang="hr" dirty="0"/>
              <a:t>kao </a:t>
            </a:r>
            <a:r>
              <a:rPr lang="hr" dirty="0" err="1"/>
              <a:t>usluga</a:t>
            </a:r>
            <a:endParaRPr lang="es-ES" dirty="0"/>
          </a:p>
          <a:p>
            <a:r>
              <a:rPr lang="hr" dirty="0"/>
              <a:t>c.- </a:t>
            </a:r>
            <a:r>
              <a:rPr lang="hr" dirty="0" err="1"/>
              <a:t>Da li</a:t>
            </a:r>
            <a:r>
              <a:rPr lang="hr" dirty="0"/>
              <a:t> </a:t>
            </a:r>
            <a:r>
              <a:rPr lang="hr" dirty="0" err="1"/>
              <a:t>ne</a:t>
            </a:r>
            <a:r>
              <a:rPr lang="hr" dirty="0"/>
              <a:t> </a:t>
            </a:r>
            <a:r>
              <a:rPr lang="hr" dirty="0" err="1"/>
              <a:t>imati</a:t>
            </a:r>
            <a:r>
              <a:rPr lang="hr" dirty="0"/>
              <a:t> </a:t>
            </a:r>
            <a:r>
              <a:rPr lang="hr" dirty="0" err="1"/>
              <a:t>još</a:t>
            </a:r>
            <a:r>
              <a:rPr lang="hr" dirty="0"/>
              <a:t> </a:t>
            </a:r>
            <a:r>
              <a:rPr lang="hr" dirty="0" err="1"/>
              <a:t>Ime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775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2. Jedna od prednosti računalstva u oblaku je :</a:t>
            </a:r>
          </a:p>
          <a:p>
            <a:endParaRPr lang="es-ES" dirty="0"/>
          </a:p>
          <a:p>
            <a:r>
              <a:rPr lang="hr" b="1" dirty="0"/>
              <a:t>a.- </a:t>
            </a:r>
            <a:r>
              <a:rPr lang="hr" b="1" dirty="0" err="1"/>
              <a:t>Datoteke </a:t>
            </a:r>
            <a:endParaRPr lang="es-ES" b="1" dirty="0"/>
          </a:p>
          <a:p>
            <a:r>
              <a:rPr lang="hr" dirty="0"/>
              <a:t>b.- Pomoć razvoju interneta</a:t>
            </a:r>
          </a:p>
          <a:p>
            <a:r>
              <a:rPr lang="hr" dirty="0"/>
              <a:t>c.- Pojednostavljivanje stvari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5" y="1869768"/>
            <a:ext cx="2991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3. Među </a:t>
            </a:r>
            <a:r>
              <a:rPr lang="hr" b="1" dirty="0">
                <a:latin typeface="Calibri" panose="020F0502020204030204" pitchFamily="34" charset="0"/>
                <a:cs typeface="Calibri" panose="020F0502020204030204" pitchFamily="34" charset="0"/>
              </a:rPr>
              <a:t>alatima </a:t>
            </a:r>
            <a:r>
              <a:rPr lang="hr" altLang="es-ES" sz="1800" b="1" dirty="0">
                <a:latin typeface="Calibri" panose="020F0502020204030204" pitchFamily="34" charset="0"/>
                <a:cs typeface="Calibri" panose="020F0502020204030204" pitchFamily="34" charset="0"/>
              </a:rPr>
              <a:t>za upravljanje i timove koje imamo...</a:t>
            </a:r>
          </a:p>
          <a:p>
            <a:endParaRPr lang="es-ES" dirty="0"/>
          </a:p>
          <a:p>
            <a:r>
              <a:rPr lang="hr" dirty="0"/>
              <a:t>a.- </a:t>
            </a:r>
            <a:r>
              <a:rPr lang="hr" dirty="0" err="1"/>
              <a:t>Rapidshare</a:t>
            </a:r>
            <a:endParaRPr lang="es-ES" dirty="0"/>
          </a:p>
          <a:p>
            <a:r>
              <a:rPr lang="hr" b="1" dirty="0"/>
              <a:t>b.- Asana</a:t>
            </a:r>
          </a:p>
          <a:p>
            <a:r>
              <a:rPr lang="hr" dirty="0"/>
              <a:t>c.- Google disk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8" y="3972569"/>
            <a:ext cx="2991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4. Oblak </a:t>
            </a:r>
            <a:r>
              <a:rPr lang="hr" b="1" dirty="0" err="1"/>
              <a:t>je </a:t>
            </a:r>
            <a:r>
              <a:rPr lang="hr" b="1" dirty="0"/>
              <a:t>: </a:t>
            </a:r>
            <a:r>
              <a:rPr lang="hr" b="1" dirty="0" err="1"/>
              <a:t>_</a:t>
            </a:r>
          </a:p>
          <a:p>
            <a:endParaRPr lang="es-ES" dirty="0"/>
          </a:p>
          <a:p>
            <a:r>
              <a:rPr lang="hr" dirty="0"/>
              <a:t>a.- Javni</a:t>
            </a:r>
            <a:endParaRPr lang="es-ES" dirty="0"/>
          </a:p>
          <a:p>
            <a:r>
              <a:rPr lang="hr" dirty="0"/>
              <a:t>b.- Privatni</a:t>
            </a:r>
            <a:endParaRPr lang="es-ES" dirty="0"/>
          </a:p>
          <a:p>
            <a:r>
              <a:rPr lang="hr" b="1" dirty="0"/>
              <a:t>c.- Privatni i javni , sa hibridnim rješenjima</a:t>
            </a:r>
            <a:endParaRPr lang="es-ES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CCF0B17-1259-31B4-F377-F0EE02922A47}"/>
              </a:ext>
            </a:extLst>
          </p:cNvPr>
          <p:cNvSpPr txBox="1"/>
          <p:nvPr/>
        </p:nvSpPr>
        <p:spPr>
          <a:xfrm>
            <a:off x="7994184" y="3834070"/>
            <a:ext cx="2991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/>
              <a:t>5. Ova aplikacija u oblaku je dizajnirana s prijenosom datoteka na umu :</a:t>
            </a:r>
          </a:p>
          <a:p>
            <a:endParaRPr lang="es-ES" dirty="0"/>
          </a:p>
          <a:p>
            <a:r>
              <a:rPr lang="hr" b="1" dirty="0"/>
              <a:t>a.- WeTransfer</a:t>
            </a:r>
          </a:p>
          <a:p>
            <a:r>
              <a:rPr lang="hr" dirty="0"/>
              <a:t>b.- OneDrive</a:t>
            </a:r>
          </a:p>
          <a:p>
            <a:r>
              <a:rPr lang="hr" dirty="0"/>
              <a:t>c.- </a:t>
            </a:r>
            <a:r>
              <a:rPr lang="hr" dirty="0" err="1"/>
              <a:t>DropBox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6736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841557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CF6FFC9-B72C-4D13-8ED7-B4086EA2CBA7}"/>
              </a:ext>
            </a:extLst>
          </p:cNvPr>
          <p:cNvSpPr txBox="1"/>
          <p:nvPr/>
        </p:nvSpPr>
        <p:spPr>
          <a:xfrm>
            <a:off x="318565" y="2501936"/>
            <a:ext cx="1026906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alt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Salesforce ----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https://www.salesforce.com/mx/cloud-computing/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Amazon Web Services ---- </a:t>
            </a:r>
            <a:r>
              <a:rPr lang="hr" dirty="0">
                <a:solidFill>
                  <a:srgbClr val="0563C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https://aws.amazon.com/es/what-is-cloud-storage/</a:t>
            </a:r>
            <a:endParaRPr lang="en-GB" dirty="0">
              <a:solidFill>
                <a:srgbClr val="0563C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" dirty="0" err="1">
                <a:latin typeface="Calibri" panose="020F0502020204030204" pitchFamily="34" charset="0"/>
                <a:cs typeface="Calibri" panose="020F0502020204030204" pitchFamily="34" charset="0"/>
              </a:rPr>
              <a:t>Backupeverything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---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https://backupeverything.co.uk/what-are-the-important-features-of-cloud-storage/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7949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 err="1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 err="1">
                <a:solidFill>
                  <a:schemeClr val="bg1"/>
                </a:solidFill>
                <a:latin typeface="Roboto"/>
                <a:cs typeface="Roboto"/>
              </a:rPr>
              <a:t>ti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!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14121"/>
            <a:ext cx="3989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Dobiti približnu ideju o tome što je skladištenje u oblaku i koje prilike pruža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4" y="3530217"/>
            <a:ext cx="4025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Poznavanje vrsta oblaka i odabir pravog za vašu tvrtku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025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Što su glavni ICT alati povezani s oblakom i kako ih optimalno iskoristiti</a:t>
            </a:r>
            <a:endParaRPr lang="en-GB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94445"/>
            <a:ext cx="4025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Smatrati Cloud kao više od tehnologije samo za pohranu</a:t>
            </a: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884" y="758722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12820" y="3302390"/>
            <a:ext cx="5117155" cy="1041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Što je pohrana u oblaku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ICT alati za usluge računalstva u oblaku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2820" y="2713042"/>
            <a:ext cx="589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latin typeface="Oxygen" panose="02000503000000000000" pitchFamily="2" charset="0"/>
                <a:ea typeface="Nunito Bold" charset="0"/>
                <a:cs typeface="Abhaya Libre SemiBold" panose="02000603000000000000" pitchFamily="2" charset="77"/>
              </a:rPr>
              <a:t>Jedinica 1: 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Oxygen" panose="02000503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Rješenja u oblaku za otpornost malih i srednjih poduzeća</a:t>
            </a: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INDEKS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40938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58181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Što je računarstvo u oblaku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A468E9-CDE0-4E49-B472-C1D6BA45A35E}"/>
              </a:ext>
            </a:extLst>
          </p:cNvPr>
          <p:cNvSpPr/>
          <p:nvPr/>
        </p:nvSpPr>
        <p:spPr>
          <a:xfrm>
            <a:off x="709127" y="2413271"/>
            <a:ext cx="9993085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sz="21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Computing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omogućuje daljinski pristup IT resursima na zahtjev iz mreže vanjskih izvora (poslužitelja) putem Interneta. Datoteke ili aplikacije na Cloudu može prenositi, preuzimati, dijeliti ili mijenjati bilo koji ovlašteni korisnik.</a:t>
            </a:r>
          </a:p>
          <a:p>
            <a:pPr algn="just">
              <a:defRPr/>
            </a:pPr>
            <a:endParaRPr lang="en-GB" altLang="es-E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Osim toga, ova tehnologija pohranjivanja datoteka </a:t>
            </a:r>
            <a:r>
              <a:rPr lang="hr" altLang="es-ES" sz="21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sigurna je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hr" altLang="es-ES" sz="21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softverski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(datoteke se skeniraju na viruse nakon preuzimanja) i </a:t>
            </a:r>
            <a:r>
              <a:rPr lang="hr" altLang="es-ES" sz="21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hardverski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(tvrdi diskovi se mogu izgubiti ili oštetiti).</a:t>
            </a:r>
          </a:p>
          <a:p>
            <a:pPr algn="just">
              <a:defRPr/>
            </a:pPr>
            <a:endParaRPr lang="en-GB" altLang="es-E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Ova tehnologija može poslužiti u </a:t>
            </a:r>
            <a:r>
              <a:rPr lang="hr" altLang="es-ES" sz="21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mnoge svrhe </a:t>
            </a:r>
            <a:r>
              <a:rPr lang="hr" altLang="es-ES" sz="2100" dirty="0">
                <a:latin typeface="Calibri" panose="020F0502020204030204" pitchFamily="34" charset="0"/>
                <a:cs typeface="Calibri" panose="020F0502020204030204" pitchFamily="34" charset="0"/>
              </a:rPr>
              <a:t>: specifične aplikacije, interna mreža i upravljanje bazom podataka, pristup medijima, računalna snaga, pohrana…</a:t>
            </a:r>
          </a:p>
          <a:p>
            <a:pPr algn="just"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3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66196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Što je skladištenje u oblaku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43409" y="2357838"/>
            <a:ext cx="1034135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Kao što je prije rečeno, računalstvo u oblaku može se podijeliti na aplikacije, platforme i hardver, koji zauzvrat proizvode sljedeće kategorije: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Softver kao usluga (SaaS):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Ovaj modalitet nudi jednu instancu softvera koja radi na infrastrukturi pružatelja usluga</a:t>
            </a: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kojima korisnik može pristupiti bilo gdje putem preglednika ili aplikacije pristupnika, s malo ili nimalo kontrole nad konfiguracijskim parametrima.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Infrastruktura kao usluga (IaaS):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Također se naziva hardver kao usluga ( </a:t>
            </a:r>
            <a:r>
              <a:rPr lang="hr" altLang="es-E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HaaS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), pruža sirovu pohranu i obradu na zahtjev. Dobar primjer je Amazon Web Services, koji zarađuje čak više od online trgovine</a:t>
            </a:r>
            <a:endParaRPr lang="en-GB" altLang="es-E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1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166140" y="916566"/>
            <a:ext cx="1091176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382113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Što je skladištenje u oblaku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71" name="Nube 70">
            <a:extLst>
              <a:ext uri="{FF2B5EF4-FFF2-40B4-BE49-F238E27FC236}">
                <a16:creationId xmlns:a16="http://schemas.microsoft.com/office/drawing/2014/main" id="{F552A0AC-5F15-4248-B1FC-5E9664E1C2C2}"/>
              </a:ext>
            </a:extLst>
          </p:cNvPr>
          <p:cNvSpPr/>
          <p:nvPr/>
        </p:nvSpPr>
        <p:spPr>
          <a:xfrm>
            <a:off x="8470676" y="2922433"/>
            <a:ext cx="2492343" cy="1595261"/>
          </a:xfrm>
          <a:prstGeom prst="cloud">
            <a:avLst/>
          </a:prstGeom>
          <a:ln w="28575">
            <a:solidFill>
              <a:srgbClr val="0DA39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" sz="2300" dirty="0" err="1"/>
              <a:t>Zajednica</a:t>
            </a:r>
            <a:endParaRPr lang="es-ES" sz="2300" dirty="0"/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FC52361F-3A2E-4D56-B348-9B4021384609}"/>
              </a:ext>
            </a:extLst>
          </p:cNvPr>
          <p:cNvCxnSpPr>
            <a:cxnSpLocks/>
          </p:cNvCxnSpPr>
          <p:nvPr/>
        </p:nvCxnSpPr>
        <p:spPr>
          <a:xfrm>
            <a:off x="8706830" y="2746230"/>
            <a:ext cx="370694" cy="317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32982D41-303A-44C6-BADE-F442EDA61A39}"/>
              </a:ext>
            </a:extLst>
          </p:cNvPr>
          <p:cNvCxnSpPr>
            <a:cxnSpLocks/>
          </p:cNvCxnSpPr>
          <p:nvPr/>
        </p:nvCxnSpPr>
        <p:spPr>
          <a:xfrm>
            <a:off x="10299538" y="4333747"/>
            <a:ext cx="337360" cy="368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FC0CB974-7F70-414C-9723-955FDC03D48F}"/>
              </a:ext>
            </a:extLst>
          </p:cNvPr>
          <p:cNvCxnSpPr>
            <a:cxnSpLocks/>
            <a:stCxn id="86" idx="2"/>
          </p:cNvCxnSpPr>
          <p:nvPr/>
        </p:nvCxnSpPr>
        <p:spPr>
          <a:xfrm flipH="1">
            <a:off x="10097081" y="2591376"/>
            <a:ext cx="319065" cy="39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8BBDC4E4-923C-4AF8-8CCF-B893A8AA5CED}"/>
              </a:ext>
            </a:extLst>
          </p:cNvPr>
          <p:cNvCxnSpPr>
            <a:cxnSpLocks/>
          </p:cNvCxnSpPr>
          <p:nvPr/>
        </p:nvCxnSpPr>
        <p:spPr>
          <a:xfrm flipH="1">
            <a:off x="8945178" y="4372421"/>
            <a:ext cx="403432" cy="438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adroTexto 84">
            <a:extLst>
              <a:ext uri="{FF2B5EF4-FFF2-40B4-BE49-F238E27FC236}">
                <a16:creationId xmlns:a16="http://schemas.microsoft.com/office/drawing/2014/main" id="{6021B585-C9E3-4A76-9E3E-DE78C80B12A4}"/>
              </a:ext>
            </a:extLst>
          </p:cNvPr>
          <p:cNvSpPr txBox="1"/>
          <p:nvPr/>
        </p:nvSpPr>
        <p:spPr>
          <a:xfrm>
            <a:off x="8165059" y="2368435"/>
            <a:ext cx="1183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 err="1"/>
              <a:t>Organizacija </a:t>
            </a:r>
            <a:r>
              <a:rPr lang="hr" sz="2000" dirty="0"/>
              <a:t>#1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52DC29C1-85B3-4C68-9445-0E575ECA293D}"/>
              </a:ext>
            </a:extLst>
          </p:cNvPr>
          <p:cNvSpPr txBox="1"/>
          <p:nvPr/>
        </p:nvSpPr>
        <p:spPr>
          <a:xfrm>
            <a:off x="9869272" y="2191266"/>
            <a:ext cx="109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 err="1"/>
              <a:t>Organizacija </a:t>
            </a:r>
            <a:r>
              <a:rPr lang="hr" sz="2000" dirty="0"/>
              <a:t>#2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C6C94350-B547-46BF-8695-23FB064AAA79}"/>
              </a:ext>
            </a:extLst>
          </p:cNvPr>
          <p:cNvSpPr txBox="1"/>
          <p:nvPr/>
        </p:nvSpPr>
        <p:spPr>
          <a:xfrm>
            <a:off x="8356016" y="4879529"/>
            <a:ext cx="1072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 err="1"/>
              <a:t>Organizacija </a:t>
            </a:r>
            <a:r>
              <a:rPr lang="hr" sz="2000" dirty="0"/>
              <a:t>#3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49DC1D04-D9A5-4B64-9F29-FD04BC31B6C3}"/>
              </a:ext>
            </a:extLst>
          </p:cNvPr>
          <p:cNvSpPr txBox="1"/>
          <p:nvPr/>
        </p:nvSpPr>
        <p:spPr>
          <a:xfrm>
            <a:off x="10336268" y="4778868"/>
            <a:ext cx="1090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 err="1"/>
              <a:t>Organizacija </a:t>
            </a:r>
            <a:r>
              <a:rPr lang="hr" sz="2000" dirty="0"/>
              <a:t>#4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002C6C67-08A8-4DA5-9E97-910D14A95301}"/>
              </a:ext>
            </a:extLst>
          </p:cNvPr>
          <p:cNvSpPr txBox="1"/>
          <p:nvPr/>
        </p:nvSpPr>
        <p:spPr>
          <a:xfrm>
            <a:off x="387857" y="2357677"/>
            <a:ext cx="728831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Platforma kao usluga (PaaS)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ova usluga pruža prostor za implementaciju, pokretanje i upravljanje nekoliko aplikacija, izbjegavajući održavanje infrastrukture potrebne za razvoj, korištenje i isporuku softvera. Prema dostupnosti mogu biti: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Calibri" panose="020F0502020204030204" pitchFamily="34" charset="0"/>
              <a:buChar char="›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Zajednica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različite organizacije udružuju svoje resurse u oblaku kako bi riješile zajednički problem.</a:t>
            </a:r>
          </a:p>
          <a:p>
            <a:pPr algn="just"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8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955070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Cloud rješenja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8272" y="2462866"/>
            <a:ext cx="60433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alibri" panose="020F0502020204030204" pitchFamily="34" charset="0"/>
              <a:buChar char="›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Javno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koristi ga više organizacija istovremeno.</a:t>
            </a:r>
          </a:p>
          <a:p>
            <a:pPr marL="342900" indent="-342900" algn="just">
              <a:buFont typeface="Calibri" panose="020F0502020204030204" pitchFamily="34" charset="0"/>
              <a:buChar char="›"/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Calibri" panose="020F0502020204030204" pitchFamily="34" charset="0"/>
              <a:buChar char="›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Privatno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koristi ga jedna organizacija bez javnog pristupnika.</a:t>
            </a:r>
          </a:p>
          <a:p>
            <a:pPr marL="342900" indent="-342900" algn="just">
              <a:buFont typeface="Calibri" panose="020F0502020204030204" pitchFamily="34" charset="0"/>
              <a:buChar char="›"/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Calibri" panose="020F0502020204030204" pitchFamily="34" charset="0"/>
              <a:buChar char="›"/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Hibridna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sastoji se od mješavine privatnih i javnih mreža u oblaku koordiniranih da rade kao jedna cjelina.</a:t>
            </a:r>
          </a:p>
        </p:txBody>
      </p:sp>
      <p:sp>
        <p:nvSpPr>
          <p:cNvPr id="25" name="Nube 24">
            <a:extLst>
              <a:ext uri="{FF2B5EF4-FFF2-40B4-BE49-F238E27FC236}">
                <a16:creationId xmlns:a16="http://schemas.microsoft.com/office/drawing/2014/main" id="{D2BA7B05-E5EE-45F0-9753-231A28509226}"/>
              </a:ext>
            </a:extLst>
          </p:cNvPr>
          <p:cNvSpPr/>
          <p:nvPr/>
        </p:nvSpPr>
        <p:spPr>
          <a:xfrm>
            <a:off x="7184572" y="3065244"/>
            <a:ext cx="4724000" cy="3003852"/>
          </a:xfrm>
          <a:prstGeom prst="cloud">
            <a:avLst/>
          </a:prstGeom>
          <a:ln w="38100"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D6479D57-8472-4308-A65C-D7D63AB84E01}"/>
              </a:ext>
            </a:extLst>
          </p:cNvPr>
          <p:cNvSpPr/>
          <p:nvPr/>
        </p:nvSpPr>
        <p:spPr>
          <a:xfrm>
            <a:off x="10616131" y="3929964"/>
            <a:ext cx="929161" cy="481644"/>
          </a:xfrm>
          <a:prstGeom prst="roundRect">
            <a:avLst/>
          </a:prstGeom>
          <a:ln w="28575"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199DECC5-FF64-47EB-9286-E4C03699D75D}"/>
              </a:ext>
            </a:extLst>
          </p:cNvPr>
          <p:cNvSpPr/>
          <p:nvPr/>
        </p:nvSpPr>
        <p:spPr>
          <a:xfrm>
            <a:off x="7843815" y="3655165"/>
            <a:ext cx="1172332" cy="549598"/>
          </a:xfrm>
          <a:prstGeom prst="roundRect">
            <a:avLst/>
          </a:prstGeom>
          <a:ln w="28575"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" sz="2000" dirty="0" err="1"/>
              <a:t>Javnost</a:t>
            </a:r>
            <a:endParaRPr lang="es-ES" dirty="0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6C671E6B-69B8-4A71-9C05-57C4C29703F8}"/>
              </a:ext>
            </a:extLst>
          </p:cNvPr>
          <p:cNvSpPr/>
          <p:nvPr/>
        </p:nvSpPr>
        <p:spPr>
          <a:xfrm>
            <a:off x="8004696" y="4791595"/>
            <a:ext cx="1136435" cy="647150"/>
          </a:xfrm>
          <a:prstGeom prst="roundRect">
            <a:avLst/>
          </a:prstGeom>
          <a:ln w="28575"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A141DBAA-EAA6-4832-852D-8D8CEC079009}"/>
              </a:ext>
            </a:extLst>
          </p:cNvPr>
          <p:cNvSpPr/>
          <p:nvPr/>
        </p:nvSpPr>
        <p:spPr>
          <a:xfrm>
            <a:off x="9620726" y="3449033"/>
            <a:ext cx="885653" cy="417184"/>
          </a:xfrm>
          <a:prstGeom prst="roundRect">
            <a:avLst/>
          </a:prstGeom>
          <a:ln w="28575"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A8A3602E-206B-40C9-9061-7FBDD2B8C34D}"/>
              </a:ext>
            </a:extLst>
          </p:cNvPr>
          <p:cNvSpPr/>
          <p:nvPr/>
        </p:nvSpPr>
        <p:spPr>
          <a:xfrm>
            <a:off x="9601691" y="4685510"/>
            <a:ext cx="967452" cy="503930"/>
          </a:xfrm>
          <a:prstGeom prst="roundRect">
            <a:avLst/>
          </a:prstGeom>
          <a:ln w="28575"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4E63E21-792D-4B0F-8DE0-92284B95ED5D}"/>
              </a:ext>
            </a:extLst>
          </p:cNvPr>
          <p:cNvSpPr txBox="1"/>
          <p:nvPr/>
        </p:nvSpPr>
        <p:spPr>
          <a:xfrm>
            <a:off x="9869272" y="1815281"/>
            <a:ext cx="2100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/>
              <a:t>Oblak </a:t>
            </a:r>
            <a:r>
              <a:rPr lang="hr" sz="2400" dirty="0" err="1"/>
              <a:t>_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73375B7-0CAA-4947-B96B-8BEC07DC9EB9}"/>
              </a:ext>
            </a:extLst>
          </p:cNvPr>
          <p:cNvCxnSpPr>
            <a:cxnSpLocks/>
            <a:stCxn id="28" idx="3"/>
            <a:endCxn id="30" idx="1"/>
          </p:cNvCxnSpPr>
          <p:nvPr/>
        </p:nvCxnSpPr>
        <p:spPr>
          <a:xfrm flipV="1">
            <a:off x="9141131" y="4937475"/>
            <a:ext cx="460560" cy="177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DF79DA9-8291-439C-AF04-09390EB25564}"/>
              </a:ext>
            </a:extLst>
          </p:cNvPr>
          <p:cNvCxnSpPr>
            <a:cxnSpLocks/>
            <a:stCxn id="30" idx="0"/>
            <a:endCxn id="26" idx="2"/>
          </p:cNvCxnSpPr>
          <p:nvPr/>
        </p:nvCxnSpPr>
        <p:spPr>
          <a:xfrm flipV="1">
            <a:off x="10085417" y="4411608"/>
            <a:ext cx="995295" cy="273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57560EAF-994B-4014-8563-E8D7B018B8DD}"/>
              </a:ext>
            </a:extLst>
          </p:cNvPr>
          <p:cNvCxnSpPr>
            <a:cxnSpLocks/>
            <a:stCxn id="27" idx="3"/>
            <a:endCxn id="26" idx="1"/>
          </p:cNvCxnSpPr>
          <p:nvPr/>
        </p:nvCxnSpPr>
        <p:spPr>
          <a:xfrm>
            <a:off x="9016147" y="3929964"/>
            <a:ext cx="1599984" cy="240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08E4420-1D18-4B3D-BD7D-4AE7B6708253}"/>
              </a:ext>
            </a:extLst>
          </p:cNvPr>
          <p:cNvCxnSpPr>
            <a:cxnSpLocks/>
            <a:stCxn id="29" idx="3"/>
            <a:endCxn id="26" idx="0"/>
          </p:cNvCxnSpPr>
          <p:nvPr/>
        </p:nvCxnSpPr>
        <p:spPr>
          <a:xfrm>
            <a:off x="10506379" y="3657625"/>
            <a:ext cx="574333" cy="272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379ED707-A095-46A8-896A-DE57BEAC831F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9060966" y="3657625"/>
            <a:ext cx="559760" cy="259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B655CCF-E169-4D23-BB4F-C2E7113ABF42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8429981" y="4204763"/>
            <a:ext cx="142933" cy="586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0504E88E-F223-4CAC-A660-6ED9EB028208}"/>
              </a:ext>
            </a:extLst>
          </p:cNvPr>
          <p:cNvCxnSpPr>
            <a:cxnSpLocks/>
            <a:stCxn id="27" idx="3"/>
            <a:endCxn id="30" idx="0"/>
          </p:cNvCxnSpPr>
          <p:nvPr/>
        </p:nvCxnSpPr>
        <p:spPr>
          <a:xfrm>
            <a:off x="9016147" y="3929964"/>
            <a:ext cx="1069270" cy="75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Nube 38">
            <a:extLst>
              <a:ext uri="{FF2B5EF4-FFF2-40B4-BE49-F238E27FC236}">
                <a16:creationId xmlns:a16="http://schemas.microsoft.com/office/drawing/2014/main" id="{593775DC-A01B-49E6-9F00-022B797EDCE3}"/>
              </a:ext>
            </a:extLst>
          </p:cNvPr>
          <p:cNvSpPr/>
          <p:nvPr/>
        </p:nvSpPr>
        <p:spPr>
          <a:xfrm>
            <a:off x="7701399" y="2066521"/>
            <a:ext cx="1563899" cy="871766"/>
          </a:xfrm>
          <a:prstGeom prst="cloud">
            <a:avLst/>
          </a:prstGeom>
          <a:ln w="28575">
            <a:solidFill>
              <a:srgbClr val="08725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" sz="2000" dirty="0" err="1"/>
              <a:t>Privatni</a:t>
            </a:r>
            <a:endParaRPr lang="es-ES" dirty="0"/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CABDD7DE-BD2B-44C9-BB9C-91CDF6BC7E42}"/>
              </a:ext>
            </a:extLst>
          </p:cNvPr>
          <p:cNvCxnSpPr>
            <a:cxnSpLocks/>
            <a:stCxn id="27" idx="0"/>
            <a:endCxn id="39" idx="1"/>
          </p:cNvCxnSpPr>
          <p:nvPr/>
        </p:nvCxnSpPr>
        <p:spPr>
          <a:xfrm flipV="1">
            <a:off x="8429981" y="2937359"/>
            <a:ext cx="53368" cy="717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895C3C8-8C1D-4AF1-8801-FD5E0BD9AF3F}"/>
              </a:ext>
            </a:extLst>
          </p:cNvPr>
          <p:cNvSpPr/>
          <p:nvPr/>
        </p:nvSpPr>
        <p:spPr>
          <a:xfrm>
            <a:off x="7235654" y="1971754"/>
            <a:ext cx="2241948" cy="2437901"/>
          </a:xfrm>
          <a:prstGeom prst="rect">
            <a:avLst/>
          </a:pr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D19F9D4-0F86-4D62-92CD-DD241F786987}"/>
              </a:ext>
            </a:extLst>
          </p:cNvPr>
          <p:cNvSpPr txBox="1"/>
          <p:nvPr/>
        </p:nvSpPr>
        <p:spPr>
          <a:xfrm>
            <a:off x="7306727" y="2991253"/>
            <a:ext cx="926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dirty="0" err="1"/>
              <a:t>Hibrid</a:t>
            </a:r>
            <a:endParaRPr lang="es-ES" sz="2000" dirty="0"/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28DA0E02-8A4A-401C-8D59-90C0ACE8D2E3}"/>
              </a:ext>
            </a:extLst>
          </p:cNvPr>
          <p:cNvCxnSpPr>
            <a:cxnSpLocks/>
          </p:cNvCxnSpPr>
          <p:nvPr/>
        </p:nvCxnSpPr>
        <p:spPr>
          <a:xfrm flipH="1">
            <a:off x="10182157" y="2303727"/>
            <a:ext cx="392126" cy="8189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AEB51402-D95E-4345-BBF0-3597BB043B85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572914" y="3866217"/>
            <a:ext cx="1490639" cy="925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2BA8C9F8-5802-41E3-82C6-81AD696D735C}"/>
              </a:ext>
            </a:extLst>
          </p:cNvPr>
          <p:cNvCxnSpPr>
            <a:cxnSpLocks/>
            <a:stCxn id="30" idx="0"/>
            <a:endCxn id="29" idx="2"/>
          </p:cNvCxnSpPr>
          <p:nvPr/>
        </p:nvCxnSpPr>
        <p:spPr>
          <a:xfrm flipH="1" flipV="1">
            <a:off x="10063553" y="3866217"/>
            <a:ext cx="21864" cy="819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8AE754DE-3B24-45C5-96D8-6393BDDA7E49}"/>
              </a:ext>
            </a:extLst>
          </p:cNvPr>
          <p:cNvCxnSpPr>
            <a:cxnSpLocks/>
            <a:endCxn id="28" idx="0"/>
          </p:cNvCxnSpPr>
          <p:nvPr/>
        </p:nvCxnSpPr>
        <p:spPr>
          <a:xfrm flipH="1">
            <a:off x="8572914" y="4192577"/>
            <a:ext cx="1998398" cy="599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ject 3">
            <a:extLst>
              <a:ext uri="{FF2B5EF4-FFF2-40B4-BE49-F238E27FC236}">
                <a16:creationId xmlns:a16="http://schemas.microsoft.com/office/drawing/2014/main" id="{B55360F2-2264-B055-A020-A65FED94624D}"/>
              </a:ext>
            </a:extLst>
          </p:cNvPr>
          <p:cNvSpPr txBox="1"/>
          <p:nvPr/>
        </p:nvSpPr>
        <p:spPr>
          <a:xfrm>
            <a:off x="377556" y="1773775"/>
            <a:ext cx="5382113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Što je skladištenje u oblaku</a:t>
            </a:r>
            <a:endParaRPr sz="22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8662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1440" y="2379851"/>
            <a:ext cx="10369351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Što se tiče skladištenja, mogu se razlikovati tri glavne kategorije:</a:t>
            </a:r>
          </a:p>
          <a:p>
            <a:pPr algn="just">
              <a:defRPr/>
            </a:pPr>
            <a:endParaRPr lang="en-GB" altLang="es-E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Pohrana objekata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: za aplikacije razvijene u oblaku, koje koriste njegovu skalabilnost i mogućnosti metapodataka.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Pohranjivanje datoteka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: korisno za aplikacije koje zahtijevaju pristup dijeljenim datotekama i/ili sustavu datoteka. Ovo najčešće koriste i prosječni korisnici i mala i srednja poduzeća.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s-E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hr" altLang="es-ES" sz="2200" b="1" dirty="0">
                <a:latin typeface="Calibri" panose="020F0502020204030204" pitchFamily="34" charset="0"/>
                <a:cs typeface="Calibri" panose="020F0502020204030204" pitchFamily="34" charset="0"/>
              </a:rPr>
              <a:t>Blokirana pohrana: </a:t>
            </a:r>
            <a:r>
              <a:rPr lang="hr" alt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potrebna za poslovne aplikacije, kao što su baze podataka i sustavi za planiranje poslovnih resursa (ERP), koji zahtijevaju namjenske poslužitelje i nisku latenciju za svaki host.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s-ES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76E6E6A4-8565-0B0E-7F37-C77509F3F29C}"/>
              </a:ext>
            </a:extLst>
          </p:cNvPr>
          <p:cNvSpPr txBox="1"/>
          <p:nvPr/>
        </p:nvSpPr>
        <p:spPr>
          <a:xfrm>
            <a:off x="377556" y="1773775"/>
            <a:ext cx="5382113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1.1.: Što je skladištenje u oblaku</a:t>
            </a:r>
            <a:endParaRPr sz="2200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4082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Rješenja u oblaku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za otpornost </a:t>
            </a:r>
            <a:endParaRPr lang="es-E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6788354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1.2.: </a:t>
            </a:r>
            <a:r>
              <a:rPr lang="hr" sz="2200" dirty="0">
                <a:latin typeface="+mj-lt"/>
                <a:ea typeface="Lato Light" panose="020F0502020204030203" pitchFamily="34" charset="0"/>
                <a:cs typeface="Abhaya Libre" panose="02000603000000000000" pitchFamily="2" charset="77"/>
              </a:rPr>
              <a:t>ICT alati za usluge računalstva u oblaku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27592" y="2357313"/>
            <a:ext cx="10155959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Postoji dugačak popis aplikacija koje se pokreću u oblaku i koje mogu ponuditi vrijedne resurse za poboljšanje </a:t>
            </a:r>
            <a:r>
              <a:rPr lang="hr" altLang="es-ES" sz="2400" b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upravljanja poslovanjem MMSP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za postavke rada u uredu i na daljinu. Među najboljima možemo pronaći:</a:t>
            </a:r>
          </a:p>
          <a:p>
            <a:pPr algn="just"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hr" alt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Alati za upravljanje i tim </a:t>
            </a:r>
            <a:r>
              <a:rPr lang="hr" alt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: Vrijeme je novac, a ove vam aplikacije omogućuju učinkovitije organiziranje zadataka, omogućujući vam da uštedite nekoliko praktičnih minuta tražeći onu nedostižnu potvrdu zadatka ili krajnji rok, vrijeme koje će dugoročno postati dragocjeni sati:</a:t>
            </a:r>
          </a:p>
          <a:p>
            <a:pPr algn="just">
              <a:defRPr/>
            </a:pPr>
            <a:endParaRPr lang="en-GB" altLang="es-ES" sz="19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5921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1306</Words>
  <Application>Microsoft Office PowerPoint</Application>
  <PresentationFormat>Panorámica</PresentationFormat>
  <Paragraphs>151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155</cp:revision>
  <dcterms:created xsi:type="dcterms:W3CDTF">2021-06-29T11:11:56Z</dcterms:created>
  <dcterms:modified xsi:type="dcterms:W3CDTF">2023-02-06T15:59:55Z</dcterms:modified>
</cp:coreProperties>
</file>