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9"/>
  </p:notesMasterIdLst>
  <p:handoutMasterIdLst>
    <p:handoutMasterId r:id="rId20"/>
  </p:handoutMasterIdLst>
  <p:sldIdLst>
    <p:sldId id="256" r:id="rId2"/>
    <p:sldId id="268" r:id="rId3"/>
    <p:sldId id="269" r:id="rId4"/>
    <p:sldId id="287" r:id="rId5"/>
    <p:sldId id="294" r:id="rId6"/>
    <p:sldId id="298" r:id="rId7"/>
    <p:sldId id="288" r:id="rId8"/>
    <p:sldId id="291" r:id="rId9"/>
    <p:sldId id="292" r:id="rId10"/>
    <p:sldId id="297" r:id="rId11"/>
    <p:sldId id="295" r:id="rId12"/>
    <p:sldId id="296" r:id="rId13"/>
    <p:sldId id="274" r:id="rId14"/>
    <p:sldId id="299" r:id="rId15"/>
    <p:sldId id="300" r:id="rId16"/>
    <p:sldId id="289" r:id="rId17"/>
    <p:sldId id="264" r:id="rId18"/>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A373"/>
    <a:srgbClr val="076145"/>
    <a:srgbClr val="13EBE1"/>
    <a:srgbClr val="0DA39C"/>
    <a:srgbClr val="08725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080"/>
    <p:restoredTop sz="94663"/>
  </p:normalViewPr>
  <p:slideViewPr>
    <p:cSldViewPr snapToGrid="0">
      <p:cViewPr varScale="1">
        <p:scale>
          <a:sx n="117" d="100"/>
          <a:sy n="117" d="100"/>
        </p:scale>
        <p:origin x="624" y="176"/>
      </p:cViewPr>
      <p:guideLst/>
    </p:cSldViewPr>
  </p:slideViewPr>
  <p:notesTextViewPr>
    <p:cViewPr>
      <p:scale>
        <a:sx n="1" d="1"/>
        <a:sy n="1" d="1"/>
      </p:scale>
      <p:origin x="0" y="0"/>
    </p:cViewPr>
  </p:notesTextViewPr>
  <p:notesViewPr>
    <p:cSldViewPr snapToGrid="0">
      <p:cViewPr varScale="1">
        <p:scale>
          <a:sx n="52" d="100"/>
          <a:sy n="52" d="100"/>
        </p:scale>
        <p:origin x="286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a:extLst>
              <a:ext uri="{FF2B5EF4-FFF2-40B4-BE49-F238E27FC236}">
                <a16:creationId xmlns:a16="http://schemas.microsoft.com/office/drawing/2014/main" id="{8BDEF21F-A6F0-41B8-AA0F-CC975C7895C1}"/>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a:extLst>
              <a:ext uri="{FF2B5EF4-FFF2-40B4-BE49-F238E27FC236}">
                <a16:creationId xmlns:a16="http://schemas.microsoft.com/office/drawing/2014/main" id="{880A2CBA-C9C0-4B3C-991A-F22DB63D15E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FF4FA70-0E02-437E-A78C-CE05301291EA}" type="datetimeFigureOut">
              <a:rPr lang="es-ES" smtClean="0"/>
              <a:t>29/11/22</a:t>
            </a:fld>
            <a:endParaRPr lang="es-ES"/>
          </a:p>
        </p:txBody>
      </p:sp>
      <p:sp>
        <p:nvSpPr>
          <p:cNvPr id="4" name="Marcador de pie de página 3">
            <a:extLst>
              <a:ext uri="{FF2B5EF4-FFF2-40B4-BE49-F238E27FC236}">
                <a16:creationId xmlns:a16="http://schemas.microsoft.com/office/drawing/2014/main" id="{CD4826BE-ACD3-48FC-B5A1-D33628CAB84C}"/>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5" name="Marcador de número de diapositiva 4">
            <a:extLst>
              <a:ext uri="{FF2B5EF4-FFF2-40B4-BE49-F238E27FC236}">
                <a16:creationId xmlns:a16="http://schemas.microsoft.com/office/drawing/2014/main" id="{4CD73359-D707-4EAE-AAB6-6DC9146A8A9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D33C069-59B1-4A62-AB0D-C900094E721A}" type="slidenum">
              <a:rPr lang="es-ES" smtClean="0"/>
              <a:t>‹N›</a:t>
            </a:fld>
            <a:endParaRPr lang="es-ES"/>
          </a:p>
        </p:txBody>
      </p:sp>
    </p:spTree>
    <p:extLst>
      <p:ext uri="{BB962C8B-B14F-4D97-AF65-F5344CB8AC3E}">
        <p14:creationId xmlns:p14="http://schemas.microsoft.com/office/powerpoint/2010/main" val="8425236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FFF3FB-DEDF-4780-82C6-53DC23E6D14E}" type="datetimeFigureOut">
              <a:rPr lang="es-ES" smtClean="0"/>
              <a:t>29/11/22</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94B92E-D071-4B96-991C-97F62C0BDD53}" type="slidenum">
              <a:rPr lang="es-ES" smtClean="0"/>
              <a:t>‹N›</a:t>
            </a:fld>
            <a:endParaRPr lang="es-ES"/>
          </a:p>
        </p:txBody>
      </p:sp>
    </p:spTree>
    <p:extLst>
      <p:ext uri="{BB962C8B-B14F-4D97-AF65-F5344CB8AC3E}">
        <p14:creationId xmlns:p14="http://schemas.microsoft.com/office/powerpoint/2010/main" val="18440886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4577" name="Text Box 1"/>
          <p:cNvSpPr txBox="1">
            <a:spLocks noGrp="1" noRot="1" noChangeAspect="1" noChangeArrowheads="1"/>
          </p:cNvSpPr>
          <p:nvPr>
            <p:ph type="sldImg"/>
          </p:nvPr>
        </p:nvSpPr>
        <p:spPr bwMode="auto">
          <a:xfrm>
            <a:off x="-16992600" y="-11796713"/>
            <a:ext cx="22159913" cy="12465051"/>
          </a:xfrm>
          <a:prstGeom prst="rect">
            <a:avLst/>
          </a:prstGeom>
          <a:solidFill>
            <a:srgbClr val="FFFFFF"/>
          </a:solidFill>
          <a:ln>
            <a:solidFill>
              <a:srgbClr val="000000"/>
            </a:solidFill>
            <a:miter lim="800000"/>
            <a:headEnd/>
            <a:tailEnd/>
          </a:ln>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sp>
      <p:sp>
        <p:nvSpPr>
          <p:cNvPr id="24578" name="Text Box 2"/>
          <p:cNvSpPr txBox="1">
            <a:spLocks noGrp="1" noChangeArrowheads="1"/>
          </p:cNvSpPr>
          <p:nvPr>
            <p:ph type="body" idx="1"/>
          </p:nvPr>
        </p:nvSpPr>
        <p:spPr bwMode="auto">
          <a:xfrm>
            <a:off x="685800" y="4343400"/>
            <a:ext cx="5457825" cy="4086225"/>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cap="flat">
                <a:solidFill>
                  <a:srgbClr val="808080"/>
                </a:solidFill>
                <a:round/>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none" anchor="ctr"/>
          <a:lstStyle/>
          <a:p>
            <a:endParaRPr lang="en-US" altLang="en-US"/>
          </a:p>
        </p:txBody>
      </p:sp>
    </p:spTree>
    <p:extLst>
      <p:ext uri="{BB962C8B-B14F-4D97-AF65-F5344CB8AC3E}">
        <p14:creationId xmlns:p14="http://schemas.microsoft.com/office/powerpoint/2010/main" val="38764069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454116-76C6-4781-AC1B-16DC371FE5B8}"/>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BF0A02D1-E20F-4CAE-A494-A5E98CBCFE7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Tree>
    <p:extLst>
      <p:ext uri="{BB962C8B-B14F-4D97-AF65-F5344CB8AC3E}">
        <p14:creationId xmlns:p14="http://schemas.microsoft.com/office/powerpoint/2010/main" val="31134561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Creative Break Picture">
    <p:spTree>
      <p:nvGrpSpPr>
        <p:cNvPr id="1" name=""/>
        <p:cNvGrpSpPr/>
        <p:nvPr/>
      </p:nvGrpSpPr>
      <p:grpSpPr>
        <a:xfrm>
          <a:off x="0" y="0"/>
          <a:ext cx="0" cy="0"/>
          <a:chOff x="0" y="0"/>
          <a:chExt cx="0" cy="0"/>
        </a:xfrm>
      </p:grpSpPr>
      <p:sp>
        <p:nvSpPr>
          <p:cNvPr id="3" name="Picture Placeholder 13">
            <a:extLst>
              <a:ext uri="{FF2B5EF4-FFF2-40B4-BE49-F238E27FC236}">
                <a16:creationId xmlns:a16="http://schemas.microsoft.com/office/drawing/2014/main" id="{48E6AD12-F73E-6146-90A6-A402D6022C3D}"/>
              </a:ext>
            </a:extLst>
          </p:cNvPr>
          <p:cNvSpPr>
            <a:spLocks noGrp="1"/>
          </p:cNvSpPr>
          <p:nvPr>
            <p:ph type="pic" sz="quarter" idx="14"/>
          </p:nvPr>
        </p:nvSpPr>
        <p:spPr>
          <a:xfrm>
            <a:off x="6096000" y="0"/>
            <a:ext cx="6096000" cy="6858000"/>
          </a:xfrm>
          <a:prstGeom prst="rect">
            <a:avLst/>
          </a:prstGeom>
          <a:solidFill>
            <a:schemeClr val="bg1">
              <a:lumMod val="95000"/>
            </a:schemeClr>
          </a:solidFill>
          <a:effectLst/>
        </p:spPr>
        <p:txBody>
          <a:bodyPr>
            <a:normAutofit/>
          </a:bodyPr>
          <a:lstStyle>
            <a:lvl1pPr marL="0" indent="0">
              <a:buNone/>
              <a:defRPr sz="1200" b="0" i="0">
                <a:ln>
                  <a:noFill/>
                </a:ln>
                <a:solidFill>
                  <a:schemeClr val="tx2"/>
                </a:solidFill>
                <a:latin typeface="Oxygen" panose="02000503000000090004" pitchFamily="2" charset="77"/>
                <a:ea typeface="Roboto Regular" charset="0"/>
                <a:cs typeface="Abhaya Libre" panose="02000603000000000000" pitchFamily="2" charset="77"/>
              </a:defRPr>
            </a:lvl1pPr>
          </a:lstStyle>
          <a:p>
            <a:endParaRPr lang="en-US" dirty="0"/>
          </a:p>
        </p:txBody>
      </p:sp>
    </p:spTree>
    <p:extLst>
      <p:ext uri="{BB962C8B-B14F-4D97-AF65-F5344CB8AC3E}">
        <p14:creationId xmlns:p14="http://schemas.microsoft.com/office/powerpoint/2010/main" val="2655137626"/>
      </p:ext>
    </p:extLst>
  </p:cSld>
  <p:clrMapOvr>
    <a:masterClrMapping/>
  </p:clrMapOvr>
  <p:transition advClick="0"/>
  <p:extLst>
    <p:ext uri="{DCECCB84-F9BA-43D5-87BE-67443E8EF086}">
      <p15:sldGuideLst xmlns:p15="http://schemas.microsoft.com/office/powerpoint/2012/main">
        <p15:guide id="1" pos="3840">
          <p15:clr>
            <a:srgbClr val="FBAE40"/>
          </p15:clr>
        </p15:guide>
        <p15:guide id="2" orient="horz" pos="216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4_General Slide_Left">
    <p:spTree>
      <p:nvGrpSpPr>
        <p:cNvPr id="1" name=""/>
        <p:cNvGrpSpPr/>
        <p:nvPr/>
      </p:nvGrpSpPr>
      <p:grpSpPr>
        <a:xfrm>
          <a:off x="0" y="0"/>
          <a:ext cx="0" cy="0"/>
          <a:chOff x="0" y="0"/>
          <a:chExt cx="0" cy="0"/>
        </a:xfrm>
      </p:grpSpPr>
    </p:spTree>
    <p:extLst>
      <p:ext uri="{BB962C8B-B14F-4D97-AF65-F5344CB8AC3E}">
        <p14:creationId xmlns:p14="http://schemas.microsoft.com/office/powerpoint/2010/main" val="2581540504"/>
      </p:ext>
    </p:extLst>
  </p:cSld>
  <p:clrMapOvr>
    <a:masterClrMapping/>
  </p:clrMapOvr>
  <p:transition advClick="0"/>
  <p:extLst>
    <p:ext uri="{DCECCB84-F9BA-43D5-87BE-67443E8EF086}">
      <p15:sldGuideLst xmlns:p15="http://schemas.microsoft.com/office/powerpoint/2012/main">
        <p15:guide id="1" pos="1912">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object 4">
            <a:extLst>
              <a:ext uri="{FF2B5EF4-FFF2-40B4-BE49-F238E27FC236}">
                <a16:creationId xmlns:a16="http://schemas.microsoft.com/office/drawing/2014/main" id="{7A5BD05C-D970-4247-84AC-590A8E26FB2D}"/>
              </a:ext>
            </a:extLst>
          </p:cNvPr>
          <p:cNvSpPr/>
          <p:nvPr userDrawn="1"/>
        </p:nvSpPr>
        <p:spPr>
          <a:xfrm>
            <a:off x="-1" y="6146800"/>
            <a:ext cx="12192001" cy="711200"/>
          </a:xfrm>
          <a:custGeom>
            <a:avLst/>
            <a:gdLst/>
            <a:ahLst/>
            <a:cxnLst/>
            <a:rect l="l" t="t" r="r" b="b"/>
            <a:pathLst>
              <a:path w="18278475" h="1419225">
                <a:moveTo>
                  <a:pt x="18278473" y="1419224"/>
                </a:moveTo>
                <a:lnTo>
                  <a:pt x="0" y="1419224"/>
                </a:lnTo>
                <a:lnTo>
                  <a:pt x="0" y="0"/>
                </a:lnTo>
                <a:lnTo>
                  <a:pt x="18278473" y="0"/>
                </a:lnTo>
                <a:lnTo>
                  <a:pt x="18278473" y="1419224"/>
                </a:lnTo>
                <a:close/>
              </a:path>
            </a:pathLst>
          </a:custGeom>
          <a:solidFill>
            <a:srgbClr val="0CA373"/>
          </a:solidFill>
        </p:spPr>
        <p:txBody>
          <a:bodyPr wrap="square" lIns="0" tIns="0" rIns="0" bIns="0" rtlCol="0"/>
          <a:lstStyle/>
          <a:p>
            <a:endParaRPr/>
          </a:p>
        </p:txBody>
      </p:sp>
      <p:pic>
        <p:nvPicPr>
          <p:cNvPr id="8" name="Picture 3">
            <a:extLst>
              <a:ext uri="{FF2B5EF4-FFF2-40B4-BE49-F238E27FC236}">
                <a16:creationId xmlns:a16="http://schemas.microsoft.com/office/drawing/2014/main" id="{CB0DDC06-9BD4-4772-A615-D876CC08594F}"/>
              </a:ext>
            </a:extLst>
          </p:cNvPr>
          <p:cNvPicPr>
            <a:picLocks noChangeAspect="1"/>
          </p:cNvPicPr>
          <p:nvPr userDrawn="1"/>
        </p:nvPicPr>
        <p:blipFill>
          <a:blip r:embed="rId5"/>
          <a:stretch>
            <a:fillRect/>
          </a:stretch>
        </p:blipFill>
        <p:spPr>
          <a:xfrm>
            <a:off x="291886" y="6314302"/>
            <a:ext cx="1985322" cy="432844"/>
          </a:xfrm>
          <a:prstGeom prst="rect">
            <a:avLst/>
          </a:prstGeom>
          <a:noFill/>
          <a:ln cap="flat">
            <a:noFill/>
          </a:ln>
        </p:spPr>
      </p:pic>
      <p:pic>
        <p:nvPicPr>
          <p:cNvPr id="10" name="Imagen 9">
            <a:extLst>
              <a:ext uri="{FF2B5EF4-FFF2-40B4-BE49-F238E27FC236}">
                <a16:creationId xmlns:a16="http://schemas.microsoft.com/office/drawing/2014/main" id="{22EA64A2-2236-4DEC-9BF1-00DE2AD69672}"/>
              </a:ext>
            </a:extLst>
          </p:cNvPr>
          <p:cNvPicPr>
            <a:picLocks noChangeAspect="1"/>
          </p:cNvPicPr>
          <p:nvPr userDrawn="1"/>
        </p:nvPicPr>
        <p:blipFill rotWithShape="1">
          <a:blip r:embed="rId6">
            <a:extLst>
              <a:ext uri="{28A0092B-C50C-407E-A947-70E740481C1C}">
                <a14:useLocalDpi xmlns:a14="http://schemas.microsoft.com/office/drawing/2010/main" val="0"/>
              </a:ext>
            </a:extLst>
          </a:blip>
          <a:srcRect l="21019" t="12308" r="11457" b="51795"/>
          <a:stretch/>
        </p:blipFill>
        <p:spPr>
          <a:xfrm>
            <a:off x="96715" y="110854"/>
            <a:ext cx="1740877" cy="916251"/>
          </a:xfrm>
          <a:prstGeom prst="rect">
            <a:avLst/>
          </a:prstGeom>
        </p:spPr>
      </p:pic>
      <p:sp>
        <p:nvSpPr>
          <p:cNvPr id="6" name="CuadroTexto 5">
            <a:extLst>
              <a:ext uri="{FF2B5EF4-FFF2-40B4-BE49-F238E27FC236}">
                <a16:creationId xmlns:a16="http://schemas.microsoft.com/office/drawing/2014/main" id="{89DD6222-3231-4B46-83B4-0CE76315789E}"/>
              </a:ext>
            </a:extLst>
          </p:cNvPr>
          <p:cNvSpPr txBox="1"/>
          <p:nvPr userDrawn="1"/>
        </p:nvSpPr>
        <p:spPr>
          <a:xfrm>
            <a:off x="2373745" y="6271567"/>
            <a:ext cx="9526369" cy="461665"/>
          </a:xfrm>
          <a:prstGeom prst="rect">
            <a:avLst/>
          </a:prstGeom>
          <a:noFill/>
        </p:spPr>
        <p:txBody>
          <a:bodyPr wrap="square">
            <a:spAutoFit/>
          </a:bodyPr>
          <a:lstStyle/>
          <a:p>
            <a:r>
              <a:rPr lang="en-US" sz="1200" b="0" i="0" u="none" strike="noStrike" dirty="0">
                <a:solidFill>
                  <a:schemeClr val="bg1"/>
                </a:solidFill>
                <a:effectLst/>
                <a:latin typeface="YADLjI9qxTA 0"/>
              </a:rPr>
              <a:t>With the support of the Erasmus+ </a:t>
            </a:r>
            <a:r>
              <a:rPr lang="en-US" sz="1200" b="0" i="0" u="none" strike="noStrike" dirty="0" err="1">
                <a:solidFill>
                  <a:schemeClr val="bg1"/>
                </a:solidFill>
                <a:effectLst/>
                <a:latin typeface="YADLjI9qxTA 0"/>
              </a:rPr>
              <a:t>programme</a:t>
            </a:r>
            <a:r>
              <a:rPr lang="en-US" sz="1200" b="0" i="0" u="none" strike="noStrike" dirty="0">
                <a:solidFill>
                  <a:schemeClr val="bg1"/>
                </a:solidFill>
                <a:effectLst/>
                <a:latin typeface="YADLjI9qxTA 0"/>
              </a:rPr>
              <a:t> of the European Union. This document and its contents reflects the views only of the authors, and the Commission cannot be held responsible for any use which may be made of the information contained therein. </a:t>
            </a:r>
            <a:endParaRPr lang="en-US" sz="1200" dirty="0">
              <a:solidFill>
                <a:schemeClr val="bg1"/>
              </a:solidFill>
              <a:effectLst/>
              <a:latin typeface="YADLjI9qxTA 0"/>
            </a:endParaRPr>
          </a:p>
        </p:txBody>
      </p:sp>
    </p:spTree>
    <p:extLst>
      <p:ext uri="{BB962C8B-B14F-4D97-AF65-F5344CB8AC3E}">
        <p14:creationId xmlns:p14="http://schemas.microsoft.com/office/powerpoint/2010/main" val="3851572312"/>
      </p:ext>
    </p:extLst>
  </p:cSld>
  <p:clrMap bg1="lt1" tx1="dk1" bg2="lt2" tx2="dk2" accent1="accent1" accent2="accent2" accent3="accent3" accent4="accent4" accent5="accent5" accent6="accent6" hlink="hlink" folHlink="folHlink"/>
  <p:sldLayoutIdLst>
    <p:sldLayoutId id="2147483650" r:id="rId1"/>
    <p:sldLayoutId id="2147483652" r:id="rId2"/>
    <p:sldLayoutId id="2147483653"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hyperlink" Target="https://aws.amazon.com/es/what-is-cloud-storage/" TargetMode="External"/><Relationship Id="rId2" Type="http://schemas.openxmlformats.org/officeDocument/2006/relationships/hyperlink" Target="https://www.salesforce.com/mx/cloud-computing/" TargetMode="External"/><Relationship Id="rId1" Type="http://schemas.openxmlformats.org/officeDocument/2006/relationships/slideLayout" Target="../slideLayouts/slideLayout1.xml"/><Relationship Id="rId4" Type="http://schemas.openxmlformats.org/officeDocument/2006/relationships/hyperlink" Target="https://backupeverything.co.uk/what-are-the-important-features-of-cloud-storage/"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a:extLst>
              <a:ext uri="{FF2B5EF4-FFF2-40B4-BE49-F238E27FC236}">
                <a16:creationId xmlns:a16="http://schemas.microsoft.com/office/drawing/2014/main" id="{E350C6F4-6589-4745-8D09-15078EE9ADB2}"/>
              </a:ext>
            </a:extLst>
          </p:cNvPr>
          <p:cNvSpPr txBox="1"/>
          <p:nvPr/>
        </p:nvSpPr>
        <p:spPr>
          <a:xfrm>
            <a:off x="3082406" y="3277799"/>
            <a:ext cx="5733272" cy="646331"/>
          </a:xfrm>
          <a:prstGeom prst="rect">
            <a:avLst/>
          </a:prstGeom>
          <a:noFill/>
        </p:spPr>
        <p:txBody>
          <a:bodyPr wrap="square">
            <a:spAutoFit/>
          </a:bodyPr>
          <a:lstStyle/>
          <a:p>
            <a:r>
              <a:rPr lang="it-IT" b="1">
                <a:latin typeface="Bahnschrift Light" panose="020B0502040204020203" pitchFamily="34" charset="0"/>
                <a:ea typeface="Calibri" panose="020F0502020204030204" pitchFamily="34" charset="0"/>
              </a:rPr>
              <a:t>"Migliorare la resilienza delle PMI dopo il lockdown"
</a:t>
            </a:r>
            <a:endParaRPr lang="it-IT" sz="1800" b="1">
              <a:latin typeface="Bahnschrift Light" panose="020B0502040204020203" pitchFamily="34" charset="0"/>
            </a:endParaRPr>
          </a:p>
        </p:txBody>
      </p:sp>
      <p:sp>
        <p:nvSpPr>
          <p:cNvPr id="5" name="CuadroTexto 4">
            <a:extLst>
              <a:ext uri="{FF2B5EF4-FFF2-40B4-BE49-F238E27FC236}">
                <a16:creationId xmlns:a16="http://schemas.microsoft.com/office/drawing/2014/main" id="{6A46D3C6-E20C-4FBA-B5EB-C2B5FDE05068}"/>
              </a:ext>
            </a:extLst>
          </p:cNvPr>
          <p:cNvSpPr txBox="1"/>
          <p:nvPr/>
        </p:nvSpPr>
        <p:spPr>
          <a:xfrm>
            <a:off x="2761287" y="4093428"/>
            <a:ext cx="6097554" cy="923330"/>
          </a:xfrm>
          <a:prstGeom prst="rect">
            <a:avLst/>
          </a:prstGeom>
          <a:noFill/>
        </p:spPr>
        <p:txBody>
          <a:bodyPr wrap="square">
            <a:spAutoFit/>
          </a:bodyPr>
          <a:lstStyle/>
          <a:p>
            <a:pPr lvl="0" algn="ctr">
              <a:spcBef>
                <a:spcPts val="5"/>
              </a:spcBef>
              <a:tabLst>
                <a:tab pos="1205230" algn="l"/>
                <a:tab pos="1926589" algn="l"/>
                <a:tab pos="2915920" algn="l"/>
                <a:tab pos="3444875" algn="l"/>
                <a:tab pos="4383405" algn="l"/>
                <a:tab pos="6796405" algn="l"/>
              </a:tabLst>
              <a:defRPr/>
            </a:pPr>
            <a:r>
              <a:rPr lang="it-IT" b="1" spc="-114" dirty="0">
                <a:solidFill>
                  <a:srgbClr val="0CA373"/>
                </a:solidFill>
                <a:latin typeface="Tahoma" panose="020B0604030504040204" pitchFamily="34" charset="0"/>
                <a:ea typeface="Tahoma" panose="020B0604030504040204" pitchFamily="34" charset="0"/>
                <a:cs typeface="Tahoma" panose="020B0604030504040204" pitchFamily="34" charset="0"/>
              </a:rPr>
              <a:t>UTILIZZO DI SOLUZIONI DI CLOUD COMPUTING
Fornito da: </a:t>
            </a:r>
            <a:r>
              <a:rPr lang="it-IT" b="1" spc="-114" dirty="0">
                <a:latin typeface="Tahoma" panose="020B0604030504040204" pitchFamily="34" charset="0"/>
                <a:ea typeface="Tahoma" panose="020B0604030504040204" pitchFamily="34" charset="0"/>
                <a:cs typeface="Tahoma" panose="020B0604030504040204" pitchFamily="34" charset="0"/>
              </a:rPr>
              <a:t>INTERNET WEB SOLUTIONS</a:t>
            </a:r>
            <a:r>
              <a:rPr lang="it-IT" b="1" spc="-114" dirty="0">
                <a:solidFill>
                  <a:srgbClr val="0CA373"/>
                </a:solidFill>
                <a:latin typeface="Tahoma" panose="020B0604030504040204" pitchFamily="34" charset="0"/>
                <a:ea typeface="Tahoma" panose="020B0604030504040204" pitchFamily="34" charset="0"/>
                <a:cs typeface="Tahoma" panose="020B0604030504040204" pitchFamily="34" charset="0"/>
              </a:rPr>
              <a:t>
</a:t>
            </a:r>
            <a:endParaRPr kumimoji="0" lang="it-IT" sz="1800" b="1" i="0" u="none" strike="noStrike" kern="1200" cap="none" spc="0" normalizeH="0" baseline="0" dirty="0">
              <a:ln>
                <a:noFill/>
              </a:ln>
              <a:effectLst/>
              <a:uLnTx/>
              <a:uFillTx/>
              <a:latin typeface="Tahoma" panose="020B0604030504040204" pitchFamily="34" charset="0"/>
              <a:ea typeface="Tahoma" panose="020B0604030504040204" pitchFamily="34" charset="0"/>
              <a:cs typeface="Tahoma" panose="020B0604030504040204" pitchFamily="34" charset="0"/>
            </a:endParaRPr>
          </a:p>
        </p:txBody>
      </p:sp>
      <p:pic>
        <p:nvPicPr>
          <p:cNvPr id="6" name="Imagen 5">
            <a:extLst>
              <a:ext uri="{FF2B5EF4-FFF2-40B4-BE49-F238E27FC236}">
                <a16:creationId xmlns:a16="http://schemas.microsoft.com/office/drawing/2014/main" id="{69A4D7A1-6ADA-46A7-96FF-90B678EE2489}"/>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21046" t="12687" r="9066" b="50000"/>
          <a:stretch/>
        </p:blipFill>
        <p:spPr>
          <a:xfrm>
            <a:off x="3683242" y="921747"/>
            <a:ext cx="4531601" cy="2395275"/>
          </a:xfrm>
          <a:prstGeom prst="rect">
            <a:avLst/>
          </a:prstGeom>
        </p:spPr>
      </p:pic>
      <p:sp>
        <p:nvSpPr>
          <p:cNvPr id="7" name="object 5">
            <a:extLst>
              <a:ext uri="{FF2B5EF4-FFF2-40B4-BE49-F238E27FC236}">
                <a16:creationId xmlns:a16="http://schemas.microsoft.com/office/drawing/2014/main" id="{75E6C6FD-3E82-48C3-9D72-C6EB7E75547D}"/>
              </a:ext>
            </a:extLst>
          </p:cNvPr>
          <p:cNvSpPr/>
          <p:nvPr/>
        </p:nvSpPr>
        <p:spPr>
          <a:xfrm>
            <a:off x="11920635" y="0"/>
            <a:ext cx="71543" cy="619584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8" name="object 5">
            <a:extLst>
              <a:ext uri="{FF2B5EF4-FFF2-40B4-BE49-F238E27FC236}">
                <a16:creationId xmlns:a16="http://schemas.microsoft.com/office/drawing/2014/main" id="{FA5FE859-222B-4C59-8EA5-38A3D7D38CDC}"/>
              </a:ext>
            </a:extLst>
          </p:cNvPr>
          <p:cNvSpPr/>
          <p:nvPr/>
        </p:nvSpPr>
        <p:spPr>
          <a:xfrm rot="16200000" flipH="1">
            <a:off x="8667826" y="-3293392"/>
            <a:ext cx="53498" cy="6994850"/>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9" name="object 5">
            <a:extLst>
              <a:ext uri="{FF2B5EF4-FFF2-40B4-BE49-F238E27FC236}">
                <a16:creationId xmlns:a16="http://schemas.microsoft.com/office/drawing/2014/main" id="{32B3A989-932D-4975-BB6B-BE23E9259ADE}"/>
              </a:ext>
            </a:extLst>
          </p:cNvPr>
          <p:cNvSpPr/>
          <p:nvPr/>
        </p:nvSpPr>
        <p:spPr>
          <a:xfrm rot="10800000">
            <a:off x="186595" y="1100896"/>
            <a:ext cx="45719" cy="5094952"/>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
        <p:nvSpPr>
          <p:cNvPr id="10" name="object 5">
            <a:extLst>
              <a:ext uri="{FF2B5EF4-FFF2-40B4-BE49-F238E27FC236}">
                <a16:creationId xmlns:a16="http://schemas.microsoft.com/office/drawing/2014/main" id="{CA99EEAB-A3DE-4E88-84FB-BB4AA4B234F5}"/>
              </a:ext>
            </a:extLst>
          </p:cNvPr>
          <p:cNvSpPr/>
          <p:nvPr/>
        </p:nvSpPr>
        <p:spPr>
          <a:xfrm rot="5400000" flipH="1">
            <a:off x="3209704" y="2697741"/>
            <a:ext cx="53501" cy="6472908"/>
          </a:xfrm>
          <a:custGeom>
            <a:avLst/>
            <a:gdLst/>
            <a:ahLst/>
            <a:cxnLst/>
            <a:rect l="l" t="t" r="r" b="b"/>
            <a:pathLst>
              <a:path w="6330950" h="10287000">
                <a:moveTo>
                  <a:pt x="6330933" y="10286992"/>
                </a:moveTo>
                <a:lnTo>
                  <a:pt x="0" y="10286992"/>
                </a:lnTo>
                <a:lnTo>
                  <a:pt x="0" y="0"/>
                </a:lnTo>
                <a:lnTo>
                  <a:pt x="6330933" y="0"/>
                </a:lnTo>
                <a:lnTo>
                  <a:pt x="6330933" y="10286992"/>
                </a:lnTo>
                <a:close/>
              </a:path>
            </a:pathLst>
          </a:custGeom>
          <a:solidFill>
            <a:srgbClr val="0CA373"/>
          </a:solidFill>
        </p:spPr>
        <p:txBody>
          <a:bodyPr wrap="square" lIns="0" tIns="0" rIns="0" bIns="0" rtlCol="0"/>
          <a:lstStyle/>
          <a:p>
            <a:endParaRPr/>
          </a:p>
        </p:txBody>
      </p:sp>
    </p:spTree>
    <p:extLst>
      <p:ext uri="{BB962C8B-B14F-4D97-AF65-F5344CB8AC3E}">
        <p14:creationId xmlns:p14="http://schemas.microsoft.com/office/powerpoint/2010/main" val="20251881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95879"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UNITÀ 1: Soluzioni cloud per la resilienza delle PMI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7768917" cy="704039"/>
          </a:xfrm>
          <a:prstGeom prst="rect">
            <a:avLst/>
          </a:prstGeom>
        </p:spPr>
        <p:txBody>
          <a:bodyPr vert="horz" wrap="square" lIns="0" tIns="13970" rIns="0" bIns="0" rtlCol="0">
            <a:spAutoFit/>
          </a:bodyPr>
          <a:lstStyle/>
          <a:p>
            <a:pPr marL="12700">
              <a:spcBef>
                <a:spcPts val="110"/>
              </a:spcBef>
            </a:pPr>
            <a:r>
              <a:rPr lang="it-IT" sz="2200" spc="50">
                <a:latin typeface="+mj-lt"/>
                <a:cs typeface="Tahoma"/>
              </a:rPr>
              <a:t>SEZIONE 1.2.: Strumenti ICT per i servizi di cloud computing
</a:t>
            </a:r>
            <a:endParaRPr lang="it-IT" sz="2200">
              <a:latin typeface="+mj-lt"/>
              <a:cs typeface="Tahoma"/>
            </a:endParaRPr>
          </a:p>
        </p:txBody>
      </p:sp>
      <p:sp>
        <p:nvSpPr>
          <p:cNvPr id="4" name="Rectángulo 3"/>
          <p:cNvSpPr/>
          <p:nvPr/>
        </p:nvSpPr>
        <p:spPr>
          <a:xfrm>
            <a:off x="490271" y="2086873"/>
            <a:ext cx="9894700" cy="4154984"/>
          </a:xfrm>
          <a:prstGeom prst="rect">
            <a:avLst/>
          </a:prstGeom>
        </p:spPr>
        <p:txBody>
          <a:bodyPr wrap="square">
            <a:spAutoFit/>
          </a:bodyPr>
          <a:lstStyle/>
          <a:p>
            <a:pPr marL="342900" indent="-342900" algn="just">
              <a:buFont typeface="Arial" panose="020B0604020202020204" pitchFamily="34" charset="0"/>
              <a:buChar char="•"/>
              <a:defRPr/>
            </a:pPr>
            <a:r>
              <a:rPr lang="it-IT" altLang="es-ES" sz="2400" b="1">
                <a:latin typeface="Calibri" panose="020F0502020204030204" pitchFamily="34" charset="0"/>
                <a:cs typeface="Calibri" panose="020F0502020204030204" pitchFamily="34" charset="0"/>
              </a:rPr>
              <a:t>Asana</a:t>
            </a:r>
            <a:r>
              <a:rPr lang="it-IT" altLang="es-ES" sz="2400">
                <a:latin typeface="Calibri" panose="020F0502020204030204" pitchFamily="34" charset="0"/>
                <a:cs typeface="Calibri" panose="020F0502020204030204" pitchFamily="34" charset="0"/>
              </a:rPr>
              <a:t>: Consente agli utenti di monitorare tutte le attività relative al progetto, concentrandosi sulla comunicazione e sull'organizzazione del team.</a:t>
            </a:r>
          </a:p>
          <a:p>
            <a:pPr algn="just">
              <a:defRPr/>
            </a:pPr>
            <a:endParaRPr lang="it-IT" altLang="es-ES" sz="240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it-IT" altLang="es-ES" sz="2400" b="1">
                <a:latin typeface="Calibri" panose="020F0502020204030204" pitchFamily="34" charset="0"/>
                <a:cs typeface="Calibri" panose="020F0502020204030204" pitchFamily="34" charset="0"/>
              </a:rPr>
              <a:t>Trello</a:t>
            </a:r>
            <a:r>
              <a:rPr lang="it-IT" altLang="es-ES" sz="2400">
                <a:latin typeface="Calibri" panose="020F0502020204030204" pitchFamily="34" charset="0"/>
                <a:cs typeface="Calibri" panose="020F0502020204030204" pitchFamily="34" charset="0"/>
              </a:rPr>
              <a:t>: si affida alle tabelle Kanban per l'organizzazione, consentendo un monitoraggio visivo, nitido e condivisibile del progetto.</a:t>
            </a:r>
          </a:p>
          <a:p>
            <a:pPr marL="342900" indent="-342900" algn="just">
              <a:buFont typeface="Arial" panose="020B0604020202020204" pitchFamily="34" charset="0"/>
              <a:buChar char="•"/>
              <a:defRPr/>
            </a:pPr>
            <a:endParaRPr lang="it-IT" altLang="es-ES" sz="240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it-IT" altLang="es-ES" sz="2400" b="1">
                <a:latin typeface="Calibri" panose="020F0502020204030204" pitchFamily="34" charset="0"/>
                <a:cs typeface="Calibri" panose="020F0502020204030204" pitchFamily="34" charset="0"/>
              </a:rPr>
              <a:t>Slack</a:t>
            </a:r>
            <a:r>
              <a:rPr lang="it-IT" altLang="es-ES" sz="2400">
                <a:latin typeface="Calibri" panose="020F0502020204030204" pitchFamily="34" charset="0"/>
                <a:cs typeface="Calibri" panose="020F0502020204030204" pitchFamily="34" charset="0"/>
              </a:rPr>
              <a:t>: mira a ridurre il flusso di posta elettronica vantando un repository di contenuti e una vasta gamma di opzioni per la comunicazione di gruppo, che una volta personalizzate, possono diventare un ottimo complemento per i primi due prodotti.</a:t>
            </a:r>
            <a:endParaRPr lang="it-IT" altLang="es-ES" sz="2400" b="1">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9954069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95879"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UNITÀ 1: Soluzioni cloud per la resilienza delle PMI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7325571" cy="704039"/>
          </a:xfrm>
          <a:prstGeom prst="rect">
            <a:avLst/>
          </a:prstGeom>
        </p:spPr>
        <p:txBody>
          <a:bodyPr vert="horz" wrap="square" lIns="0" tIns="13970" rIns="0" bIns="0" rtlCol="0">
            <a:spAutoFit/>
          </a:bodyPr>
          <a:lstStyle/>
          <a:p>
            <a:pPr marL="12700">
              <a:spcBef>
                <a:spcPts val="110"/>
              </a:spcBef>
            </a:pPr>
            <a:r>
              <a:rPr lang="it-IT" sz="2200" spc="50">
                <a:latin typeface="+mj-lt"/>
                <a:cs typeface="Tahoma"/>
              </a:rPr>
              <a:t>SEZIONE 1.2.: Strumenti ICT per i servizi di cloud computing
</a:t>
            </a:r>
            <a:endParaRPr lang="it-IT" sz="2200">
              <a:latin typeface="+mj-lt"/>
              <a:ea typeface="Lato Light" panose="020F0502020204030203" pitchFamily="34" charset="0"/>
              <a:cs typeface="Abhaya Libre" panose="02000603000000000000" pitchFamily="2" charset="77"/>
            </a:endParaRPr>
          </a:p>
        </p:txBody>
      </p:sp>
      <p:sp>
        <p:nvSpPr>
          <p:cNvPr id="4" name="Rectángulo 3"/>
          <p:cNvSpPr/>
          <p:nvPr/>
        </p:nvSpPr>
        <p:spPr>
          <a:xfrm>
            <a:off x="597161" y="2228129"/>
            <a:ext cx="10086392" cy="3785652"/>
          </a:xfrm>
          <a:prstGeom prst="rect">
            <a:avLst/>
          </a:prstGeom>
        </p:spPr>
        <p:txBody>
          <a:bodyPr wrap="square">
            <a:spAutoFit/>
          </a:bodyPr>
          <a:lstStyle/>
          <a:p>
            <a:pPr algn="just">
              <a:defRPr/>
            </a:pPr>
            <a:r>
              <a:rPr lang="it-IT" altLang="es-ES" sz="2400" b="1" dirty="0">
                <a:latin typeface="Calibri" panose="020F0502020204030204" pitchFamily="34" charset="0"/>
                <a:cs typeface="Calibri" panose="020F0502020204030204" pitchFamily="34" charset="0"/>
              </a:rPr>
              <a:t>Archiviazione e monitoraggio dei file: </a:t>
            </a:r>
            <a:r>
              <a:rPr lang="it-IT" altLang="es-ES" sz="2400" dirty="0">
                <a:latin typeface="Calibri" panose="020F0502020204030204" pitchFamily="34" charset="0"/>
                <a:cs typeface="Calibri" panose="020F0502020204030204" pitchFamily="34" charset="0"/>
              </a:rPr>
              <a:t>Questi strumenti non solo offrono spazio extra per upload e download, ma un accesso illimitato ovunque, con il vantaggio di essere condivisibili tramite link o invito:
</a:t>
            </a:r>
            <a:endParaRPr lang="it-IT"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it-IT" altLang="es-ES" sz="2400" b="1" dirty="0">
                <a:latin typeface="Calibri" panose="020F0502020204030204" pitchFamily="34" charset="0"/>
                <a:cs typeface="Calibri" panose="020F0502020204030204" pitchFamily="34" charset="0"/>
              </a:rPr>
              <a:t>Google Drive: </a:t>
            </a:r>
            <a:r>
              <a:rPr lang="it-IT" altLang="es-ES" sz="2400" dirty="0">
                <a:latin typeface="Calibri" panose="020F0502020204030204" pitchFamily="34" charset="0"/>
                <a:cs typeface="Calibri" panose="020F0502020204030204" pitchFamily="34" charset="0"/>
              </a:rPr>
              <a:t>Mostrando la piena integrazione con tutti i servizi Google, questa unità di archiviazione virtuale offre agli utenti gratuiti 15 GB e la possibilità di modificarli o scaricarli online</a:t>
            </a:r>
          </a:p>
          <a:p>
            <a:pPr marL="342900" indent="-342900" algn="just">
              <a:buFont typeface="Arial" panose="020B0604020202020204" pitchFamily="34" charset="0"/>
              <a:buChar char="•"/>
              <a:defRPr/>
            </a:pPr>
            <a:endParaRPr lang="it-IT"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it-IT" altLang="es-ES" sz="2400" b="1" dirty="0">
                <a:latin typeface="Calibri" panose="020F0502020204030204" pitchFamily="34" charset="0"/>
                <a:cs typeface="Calibri" panose="020F0502020204030204" pitchFamily="34" charset="0"/>
              </a:rPr>
              <a:t>Dropbox: </a:t>
            </a:r>
            <a:r>
              <a:rPr lang="it-IT" altLang="es-ES" sz="2400" dirty="0">
                <a:latin typeface="Calibri" panose="020F0502020204030204" pitchFamily="34" charset="0"/>
                <a:cs typeface="Calibri" panose="020F0502020204030204" pitchFamily="34" charset="0"/>
              </a:rPr>
              <a:t>un disco rigido virtuale che offre 2 GB gratuiti per gli utenti che possono diventare 2-5 TB con i loro piani a pagamento</a:t>
            </a:r>
            <a:endParaRPr lang="it-IT" altLang="es-ES" sz="2400" b="1"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394699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95879"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UNITÀ 1: Soluzioni cloud per la resilienza delle PMI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032153" cy="704039"/>
          </a:xfrm>
          <a:prstGeom prst="rect">
            <a:avLst/>
          </a:prstGeom>
        </p:spPr>
        <p:txBody>
          <a:bodyPr vert="horz" wrap="square" lIns="0" tIns="13970" rIns="0" bIns="0" rtlCol="0">
            <a:spAutoFit/>
          </a:bodyPr>
          <a:lstStyle/>
          <a:p>
            <a:pPr marL="12700">
              <a:spcBef>
                <a:spcPts val="110"/>
              </a:spcBef>
            </a:pPr>
            <a:r>
              <a:rPr lang="it-IT" sz="2200" spc="50">
                <a:latin typeface="+mj-lt"/>
                <a:cs typeface="Tahoma"/>
              </a:rPr>
              <a:t>SEZIONE 1.2.: Strumenti ICT per i servizi di cloud computing
</a:t>
            </a:r>
            <a:endParaRPr lang="it-IT" sz="2200">
              <a:latin typeface="+mj-lt"/>
              <a:ea typeface="Lato Light" panose="020F0502020204030203" pitchFamily="34" charset="0"/>
              <a:cs typeface="Abhaya Libre" panose="02000603000000000000" pitchFamily="2" charset="77"/>
            </a:endParaRPr>
          </a:p>
        </p:txBody>
      </p:sp>
      <p:sp>
        <p:nvSpPr>
          <p:cNvPr id="4" name="Rectángulo 3"/>
          <p:cNvSpPr/>
          <p:nvPr/>
        </p:nvSpPr>
        <p:spPr>
          <a:xfrm>
            <a:off x="447872" y="2271122"/>
            <a:ext cx="9563876" cy="3785652"/>
          </a:xfrm>
          <a:prstGeom prst="rect">
            <a:avLst/>
          </a:prstGeom>
        </p:spPr>
        <p:txBody>
          <a:bodyPr wrap="square">
            <a:spAutoFit/>
          </a:bodyPr>
          <a:lstStyle/>
          <a:p>
            <a:pPr marL="342900" indent="-342900" algn="just">
              <a:buFont typeface="Arial" panose="020B0604020202020204" pitchFamily="34" charset="0"/>
              <a:buChar char="•"/>
              <a:defRPr/>
            </a:pPr>
            <a:r>
              <a:rPr lang="it-IT" altLang="es-ES" sz="2400" b="1" dirty="0" err="1">
                <a:latin typeface="Calibri" panose="020F0502020204030204" pitchFamily="34" charset="0"/>
                <a:cs typeface="Calibri" panose="020F0502020204030204" pitchFamily="34" charset="0"/>
              </a:rPr>
              <a:t>Onedrive</a:t>
            </a:r>
            <a:r>
              <a:rPr lang="it-IT" altLang="es-ES" sz="2400" b="1" dirty="0">
                <a:latin typeface="Calibri" panose="020F0502020204030204" pitchFamily="34" charset="0"/>
                <a:cs typeface="Calibri" panose="020F0502020204030204" pitchFamily="34" charset="0"/>
              </a:rPr>
              <a:t>: </a:t>
            </a:r>
            <a:r>
              <a:rPr lang="it-IT" altLang="es-ES" sz="2400" dirty="0">
                <a:latin typeface="Calibri" panose="020F0502020204030204" pitchFamily="34" charset="0"/>
                <a:cs typeface="Calibri" panose="020F0502020204030204" pitchFamily="34" charset="0"/>
              </a:rPr>
              <a:t>con 5 GB gratuiti per gli utenti, la sua piena integrazione con Microsoft Office è una delle sue caratteristiche principali</a:t>
            </a:r>
          </a:p>
          <a:p>
            <a:pPr marL="342900" indent="-342900" algn="just">
              <a:buFont typeface="Arial" panose="020B0604020202020204" pitchFamily="34" charset="0"/>
              <a:buChar char="•"/>
              <a:defRPr/>
            </a:pPr>
            <a:endParaRPr lang="it-IT"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it-IT" altLang="es-ES" sz="2400" b="1" dirty="0">
                <a:latin typeface="Calibri" panose="020F0502020204030204" pitchFamily="34" charset="0"/>
                <a:cs typeface="Calibri" panose="020F0502020204030204" pitchFamily="34" charset="0"/>
              </a:rPr>
              <a:t>Mega: </a:t>
            </a:r>
            <a:r>
              <a:rPr lang="it-IT" altLang="es-ES" sz="2400" dirty="0">
                <a:latin typeface="Calibri" panose="020F0502020204030204" pitchFamily="34" charset="0"/>
                <a:cs typeface="Calibri" panose="020F0502020204030204" pitchFamily="34" charset="0"/>
              </a:rPr>
              <a:t>un successore del famoso "</a:t>
            </a:r>
            <a:r>
              <a:rPr lang="it-IT" altLang="es-ES" sz="2400" dirty="0" err="1">
                <a:latin typeface="Calibri" panose="020F0502020204030204" pitchFamily="34" charset="0"/>
                <a:cs typeface="Calibri" panose="020F0502020204030204" pitchFamily="34" charset="0"/>
              </a:rPr>
              <a:t>MegaUpload</a:t>
            </a:r>
            <a:r>
              <a:rPr lang="it-IT" altLang="es-ES" sz="2400" dirty="0">
                <a:latin typeface="Calibri" panose="020F0502020204030204" pitchFamily="34" charset="0"/>
                <a:cs typeface="Calibri" panose="020F0502020204030204" pitchFamily="34" charset="0"/>
              </a:rPr>
              <a:t>" che consente agli utenti di archiviare gratuitamente fino a 20 GB di file, con una velocità di download impetuosa</a:t>
            </a:r>
          </a:p>
          <a:p>
            <a:pPr marL="342900" indent="-342900" algn="just">
              <a:buFont typeface="Arial" panose="020B0604020202020204" pitchFamily="34" charset="0"/>
              <a:buChar char="•"/>
              <a:defRPr/>
            </a:pPr>
            <a:endParaRPr lang="it-IT" altLang="es-ES" sz="2400" b="1" dirty="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it-IT" altLang="es-ES" sz="2400" b="1" dirty="0" err="1">
                <a:latin typeface="Calibri" panose="020F0502020204030204" pitchFamily="34" charset="0"/>
                <a:cs typeface="Calibri" panose="020F0502020204030204" pitchFamily="34" charset="0"/>
              </a:rPr>
              <a:t>WeTransfer</a:t>
            </a:r>
            <a:r>
              <a:rPr lang="it-IT" altLang="es-ES" sz="2400" b="1" dirty="0">
                <a:latin typeface="Calibri" panose="020F0502020204030204" pitchFamily="34" charset="0"/>
                <a:cs typeface="Calibri" panose="020F0502020204030204" pitchFamily="34" charset="0"/>
              </a:rPr>
              <a:t>: </a:t>
            </a:r>
            <a:r>
              <a:rPr lang="it-IT" altLang="es-ES" sz="2400" dirty="0">
                <a:latin typeface="Calibri" panose="020F0502020204030204" pitchFamily="34" charset="0"/>
                <a:cs typeface="Calibri" panose="020F0502020204030204" pitchFamily="34" charset="0"/>
              </a:rPr>
              <a:t>sviluppato pensando al trasferimento di file, consente agli utenti gratuitamente e senza registrazione di inviare fino a 2 GB per collegamento</a:t>
            </a:r>
          </a:p>
        </p:txBody>
      </p:sp>
    </p:spTree>
    <p:extLst>
      <p:ext uri="{BB962C8B-B14F-4D97-AF65-F5344CB8AC3E}">
        <p14:creationId xmlns:p14="http://schemas.microsoft.com/office/powerpoint/2010/main" val="20079711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1" y="2814121"/>
            <a:ext cx="7052958" cy="923330"/>
          </a:xfrm>
          <a:prstGeom prst="rect">
            <a:avLst/>
          </a:prstGeom>
          <a:noFill/>
        </p:spPr>
        <p:txBody>
          <a:bodyPr wrap="square" rtlCol="0">
            <a:spAutoFit/>
          </a:bodyPr>
          <a:lstStyle/>
          <a:p>
            <a:r>
              <a:rPr lang="it-IT"/>
              <a:t>Takeaway 1: I servizi cloud consentono l'accesso, la gestione e la condivisione dei file sicuri e rapidi
</a:t>
            </a:r>
          </a:p>
        </p:txBody>
      </p:sp>
      <p:sp>
        <p:nvSpPr>
          <p:cNvPr id="12" name="CuadroTexto 11"/>
          <p:cNvSpPr txBox="1"/>
          <p:nvPr/>
        </p:nvSpPr>
        <p:spPr>
          <a:xfrm>
            <a:off x="1615181" y="3530217"/>
            <a:ext cx="6940990" cy="923330"/>
          </a:xfrm>
          <a:prstGeom prst="rect">
            <a:avLst/>
          </a:prstGeom>
          <a:noFill/>
        </p:spPr>
        <p:txBody>
          <a:bodyPr wrap="square" rtlCol="0">
            <a:spAutoFit/>
          </a:bodyPr>
          <a:lstStyle/>
          <a:p>
            <a:r>
              <a:rPr lang="it-IT"/>
              <a:t>Takeaway 2: La tecnologia cloud ha diversi usi oltre allo storage, come lo sviluppo e l'uso di app
</a:t>
            </a:r>
          </a:p>
        </p:txBody>
      </p:sp>
      <p:sp>
        <p:nvSpPr>
          <p:cNvPr id="13" name="CuadroTexto 12"/>
          <p:cNvSpPr txBox="1"/>
          <p:nvPr/>
        </p:nvSpPr>
        <p:spPr>
          <a:xfrm>
            <a:off x="1605564" y="4284374"/>
            <a:ext cx="7062575" cy="923330"/>
          </a:xfrm>
          <a:prstGeom prst="rect">
            <a:avLst/>
          </a:prstGeom>
          <a:noFill/>
        </p:spPr>
        <p:txBody>
          <a:bodyPr wrap="square" rtlCol="0">
            <a:spAutoFit/>
          </a:bodyPr>
          <a:lstStyle/>
          <a:p>
            <a:r>
              <a:rPr lang="it-IT"/>
              <a:t>Takeaway 3: I cloud possono essere pubblici, privati, ibridi o basati sulla comunità
</a:t>
            </a:r>
          </a:p>
        </p:txBody>
      </p:sp>
      <p:sp>
        <p:nvSpPr>
          <p:cNvPr id="14" name="CuadroTexto 13"/>
          <p:cNvSpPr txBox="1"/>
          <p:nvPr/>
        </p:nvSpPr>
        <p:spPr>
          <a:xfrm>
            <a:off x="1578483" y="4994445"/>
            <a:ext cx="7062575" cy="923330"/>
          </a:xfrm>
          <a:prstGeom prst="rect">
            <a:avLst/>
          </a:prstGeom>
          <a:noFill/>
        </p:spPr>
        <p:txBody>
          <a:bodyPr wrap="square" rtlCol="0">
            <a:spAutoFit/>
          </a:bodyPr>
          <a:lstStyle/>
          <a:p>
            <a:r>
              <a:rPr lang="it-IT"/>
              <a:t>Takeaway 4: esiste una vasta gamma di app per la gestione e l'archiviazione dei progetti, con piani gratuiti e a pagamento
</a:t>
            </a:r>
          </a:p>
        </p:txBody>
      </p:sp>
      <p:sp>
        <p:nvSpPr>
          <p:cNvPr id="17" name="object 2"/>
          <p:cNvSpPr txBox="1">
            <a:spLocks/>
          </p:cNvSpPr>
          <p:nvPr/>
        </p:nvSpPr>
        <p:spPr>
          <a:xfrm>
            <a:off x="480795" y="1302505"/>
            <a:ext cx="496135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Takeaway chiave:
</a:t>
            </a:r>
          </a:p>
        </p:txBody>
      </p:sp>
      <p:pic>
        <p:nvPicPr>
          <p:cNvPr id="1026" name="Picture 2" descr="Logro objetivo y trabajo en equipo empresarial. vector gratuit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214996" y="4623758"/>
            <a:ext cx="1531308" cy="13356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4990322"/>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Test di valutazione
</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8" y="1869768"/>
            <a:ext cx="2991728" cy="1754326"/>
          </a:xfrm>
          <a:prstGeom prst="rect">
            <a:avLst/>
          </a:prstGeom>
          <a:noFill/>
        </p:spPr>
        <p:txBody>
          <a:bodyPr wrap="square" rtlCol="0">
            <a:spAutoFit/>
          </a:bodyPr>
          <a:lstStyle/>
          <a:p>
            <a:pPr marL="342900" indent="-342900">
              <a:buAutoNum type="arabicPeriod"/>
            </a:pPr>
            <a:r>
              <a:rPr lang="it-IT" altLang="es-ES" sz="1800" b="1">
                <a:latin typeface="Calibri" panose="020F0502020204030204" pitchFamily="34" charset="0"/>
                <a:cs typeface="Calibri" panose="020F0502020204030204" pitchFamily="34" charset="0"/>
              </a:rPr>
              <a:t>Infrastructure as a service (IaaS) </a:t>
            </a:r>
            <a:r>
              <a:rPr lang="it-IT" altLang="es-ES" b="1">
                <a:latin typeface="Calibri" panose="020F0502020204030204" pitchFamily="34" charset="0"/>
                <a:cs typeface="Calibri" panose="020F0502020204030204" pitchFamily="34" charset="0"/>
              </a:rPr>
              <a:t>è anche chiamata: </a:t>
            </a:r>
          </a:p>
          <a:p>
            <a:pPr marL="342900" indent="-342900">
              <a:buAutoNum type="arabicPeriod"/>
            </a:pPr>
            <a:endParaRPr lang="it-IT" altLang="es-ES" sz="1800" b="1">
              <a:latin typeface="Calibri" panose="020F0502020204030204" pitchFamily="34" charset="0"/>
              <a:cs typeface="Calibri" panose="020F0502020204030204" pitchFamily="34" charset="0"/>
            </a:endParaRPr>
          </a:p>
          <a:p>
            <a:r>
              <a:rPr lang="it-IT"/>
              <a:t>a.- Hardware as a service</a:t>
            </a:r>
          </a:p>
          <a:p>
            <a:r>
              <a:rPr lang="it-IT"/>
              <a:t>b.- Information as a service</a:t>
            </a:r>
          </a:p>
          <a:p>
            <a:r>
              <a:rPr lang="it-IT"/>
              <a:t>c.- Non ha un altro nome</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308324"/>
          </a:xfrm>
          <a:prstGeom prst="rect">
            <a:avLst/>
          </a:prstGeom>
          <a:noFill/>
        </p:spPr>
        <p:txBody>
          <a:bodyPr wrap="square" rtlCol="0">
            <a:spAutoFit/>
          </a:bodyPr>
          <a:lstStyle/>
          <a:p>
            <a:r>
              <a:rPr lang="it-IT" b="1"/>
              <a:t>2. Uno dei vantaggi del cloud computing è:
</a:t>
            </a:r>
            <a:endParaRPr lang="it-IT"/>
          </a:p>
          <a:p>
            <a:r>
              <a:rPr lang="it-IT"/>
              <a:t>a.- I file sono sicuri e protetti
b.- Aiutare lo sviluppo di Internet
c.- Semplificare le cose
</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5" y="1869768"/>
            <a:ext cx="3122856" cy="1754326"/>
          </a:xfrm>
          <a:prstGeom prst="rect">
            <a:avLst/>
          </a:prstGeom>
          <a:noFill/>
        </p:spPr>
        <p:txBody>
          <a:bodyPr wrap="square" rtlCol="0">
            <a:spAutoFit/>
          </a:bodyPr>
          <a:lstStyle/>
          <a:p>
            <a:r>
              <a:rPr lang="it-IT" b="1"/>
              <a:t>3. Tra gli strumenti di gestione e di squadra abbiamo...
</a:t>
            </a:r>
            <a:endParaRPr lang="it-IT"/>
          </a:p>
          <a:p>
            <a:r>
              <a:rPr lang="it-IT"/>
              <a:t>a.- Rapidshare</a:t>
            </a:r>
          </a:p>
          <a:p>
            <a:r>
              <a:rPr lang="it-IT"/>
              <a:t>b.- Asana</a:t>
            </a:r>
          </a:p>
          <a:p>
            <a:r>
              <a:rPr lang="it-IT"/>
              <a:t>c.- Google drive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2991729" cy="2031325"/>
          </a:xfrm>
          <a:prstGeom prst="rect">
            <a:avLst/>
          </a:prstGeom>
          <a:noFill/>
        </p:spPr>
        <p:txBody>
          <a:bodyPr wrap="square" rtlCol="0">
            <a:spAutoFit/>
          </a:bodyPr>
          <a:lstStyle/>
          <a:p>
            <a:r>
              <a:rPr lang="it-IT" b="1"/>
              <a:t>4. Il Cloud è:
</a:t>
            </a:r>
            <a:endParaRPr lang="it-IT"/>
          </a:p>
          <a:p>
            <a:r>
              <a:rPr lang="it-IT"/>
              <a:t>a.- Pubblico
b.- Privato
c.- Sia privati che pubblici, con soluzioni ibride
</a:t>
            </a:r>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4" y="3834070"/>
            <a:ext cx="3122856" cy="2031325"/>
          </a:xfrm>
          <a:prstGeom prst="rect">
            <a:avLst/>
          </a:prstGeom>
          <a:noFill/>
        </p:spPr>
        <p:txBody>
          <a:bodyPr wrap="square" rtlCol="0">
            <a:spAutoFit/>
          </a:bodyPr>
          <a:lstStyle/>
          <a:p>
            <a:r>
              <a:rPr lang="it-IT" b="1"/>
              <a:t>5. Questa app cloud è stata progettata pensando al trasferimento di file:
</a:t>
            </a:r>
            <a:endParaRPr lang="it-IT"/>
          </a:p>
          <a:p>
            <a:r>
              <a:rPr lang="it-IT"/>
              <a:t>a.- WeTransfer</a:t>
            </a:r>
          </a:p>
          <a:p>
            <a:r>
              <a:rPr lang="it-IT"/>
              <a:t>b.- OneDrive</a:t>
            </a:r>
          </a:p>
          <a:p>
            <a:r>
              <a:rPr lang="it-IT"/>
              <a:t>c.- DropBox</a:t>
            </a:r>
          </a:p>
        </p:txBody>
      </p:sp>
    </p:spTree>
    <p:extLst>
      <p:ext uri="{BB962C8B-B14F-4D97-AF65-F5344CB8AC3E}">
        <p14:creationId xmlns:p14="http://schemas.microsoft.com/office/powerpoint/2010/main" val="6931776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026906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Test di valutazione
</a:t>
            </a:r>
          </a:p>
        </p:txBody>
      </p:sp>
      <p:sp>
        <p:nvSpPr>
          <p:cNvPr id="6" name="CuadroTexto 5">
            <a:extLst>
              <a:ext uri="{FF2B5EF4-FFF2-40B4-BE49-F238E27FC236}">
                <a16:creationId xmlns:a16="http://schemas.microsoft.com/office/drawing/2014/main" id="{2F93D046-13B6-A431-F6B7-F1751CE0719B}"/>
              </a:ext>
            </a:extLst>
          </p:cNvPr>
          <p:cNvSpPr txBox="1"/>
          <p:nvPr/>
        </p:nvSpPr>
        <p:spPr>
          <a:xfrm>
            <a:off x="436098" y="1869768"/>
            <a:ext cx="2991728" cy="1754326"/>
          </a:xfrm>
          <a:prstGeom prst="rect">
            <a:avLst/>
          </a:prstGeom>
          <a:noFill/>
        </p:spPr>
        <p:txBody>
          <a:bodyPr wrap="square" rtlCol="0">
            <a:spAutoFit/>
          </a:bodyPr>
          <a:lstStyle/>
          <a:p>
            <a:pPr marL="342900" indent="-342900">
              <a:buAutoNum type="arabicPeriod"/>
            </a:pPr>
            <a:r>
              <a:rPr lang="it-IT" altLang="es-ES" sz="1800" b="1" dirty="0" err="1">
                <a:latin typeface="Calibri" panose="020F0502020204030204" pitchFamily="34" charset="0"/>
                <a:cs typeface="Calibri" panose="020F0502020204030204" pitchFamily="34" charset="0"/>
              </a:rPr>
              <a:t>Infrastructure</a:t>
            </a:r>
            <a:r>
              <a:rPr lang="it-IT" altLang="es-ES" sz="1800" b="1" dirty="0">
                <a:latin typeface="Calibri" panose="020F0502020204030204" pitchFamily="34" charset="0"/>
                <a:cs typeface="Calibri" panose="020F0502020204030204" pitchFamily="34" charset="0"/>
              </a:rPr>
              <a:t> </a:t>
            </a:r>
            <a:r>
              <a:rPr lang="it-IT" altLang="es-ES" sz="1800" b="1" dirty="0" err="1">
                <a:latin typeface="Calibri" panose="020F0502020204030204" pitchFamily="34" charset="0"/>
                <a:cs typeface="Calibri" panose="020F0502020204030204" pitchFamily="34" charset="0"/>
              </a:rPr>
              <a:t>as</a:t>
            </a:r>
            <a:r>
              <a:rPr lang="it-IT" altLang="es-ES" sz="1800" b="1" dirty="0">
                <a:latin typeface="Calibri" panose="020F0502020204030204" pitchFamily="34" charset="0"/>
                <a:cs typeface="Calibri" panose="020F0502020204030204" pitchFamily="34" charset="0"/>
              </a:rPr>
              <a:t> a service (IaaS) </a:t>
            </a:r>
            <a:r>
              <a:rPr lang="it-IT" altLang="es-ES" b="1" dirty="0">
                <a:latin typeface="Calibri" panose="020F0502020204030204" pitchFamily="34" charset="0"/>
                <a:cs typeface="Calibri" panose="020F0502020204030204" pitchFamily="34" charset="0"/>
              </a:rPr>
              <a:t>è anche chiamata: </a:t>
            </a:r>
          </a:p>
          <a:p>
            <a:pPr marL="342900" indent="-342900">
              <a:buAutoNum type="arabicPeriod"/>
            </a:pPr>
            <a:endParaRPr lang="it-IT" altLang="es-ES" sz="1800" b="1" dirty="0">
              <a:latin typeface="Calibri" panose="020F0502020204030204" pitchFamily="34" charset="0"/>
              <a:cs typeface="Calibri" panose="020F0502020204030204" pitchFamily="34" charset="0"/>
            </a:endParaRPr>
          </a:p>
          <a:p>
            <a:r>
              <a:rPr lang="it-IT" b="1" dirty="0"/>
              <a:t>a.- Hardware </a:t>
            </a:r>
            <a:r>
              <a:rPr lang="it-IT" b="1" dirty="0" err="1"/>
              <a:t>as</a:t>
            </a:r>
            <a:r>
              <a:rPr lang="it-IT" b="1" dirty="0"/>
              <a:t> a service</a:t>
            </a:r>
          </a:p>
          <a:p>
            <a:r>
              <a:rPr lang="it-IT" dirty="0"/>
              <a:t>b.- Information </a:t>
            </a:r>
            <a:r>
              <a:rPr lang="it-IT" dirty="0" err="1"/>
              <a:t>as</a:t>
            </a:r>
            <a:r>
              <a:rPr lang="it-IT" dirty="0"/>
              <a:t> a service</a:t>
            </a:r>
          </a:p>
          <a:p>
            <a:r>
              <a:rPr lang="it-IT" dirty="0"/>
              <a:t>c.- Non ha un altro nome</a:t>
            </a:r>
          </a:p>
        </p:txBody>
      </p:sp>
      <p:sp>
        <p:nvSpPr>
          <p:cNvPr id="7" name="CuadroTexto 6">
            <a:extLst>
              <a:ext uri="{FF2B5EF4-FFF2-40B4-BE49-F238E27FC236}">
                <a16:creationId xmlns:a16="http://schemas.microsoft.com/office/drawing/2014/main" id="{DCBB8D56-9B34-66DA-42F2-9AEEF77103E8}"/>
              </a:ext>
            </a:extLst>
          </p:cNvPr>
          <p:cNvSpPr txBox="1"/>
          <p:nvPr/>
        </p:nvSpPr>
        <p:spPr>
          <a:xfrm>
            <a:off x="3957234" y="1773775"/>
            <a:ext cx="2991729" cy="2308324"/>
          </a:xfrm>
          <a:prstGeom prst="rect">
            <a:avLst/>
          </a:prstGeom>
          <a:noFill/>
        </p:spPr>
        <p:txBody>
          <a:bodyPr wrap="square" rtlCol="0">
            <a:spAutoFit/>
          </a:bodyPr>
          <a:lstStyle/>
          <a:p>
            <a:r>
              <a:rPr lang="it-IT" b="1" dirty="0"/>
              <a:t>2. Uno dei vantaggi del cloud computing è:
</a:t>
            </a:r>
            <a:endParaRPr lang="it-IT" dirty="0"/>
          </a:p>
          <a:p>
            <a:r>
              <a:rPr lang="it-IT" b="1" dirty="0"/>
              <a:t>a.- I file sono sicuri e protetti</a:t>
            </a:r>
            <a:r>
              <a:rPr lang="it-IT" dirty="0"/>
              <a:t>
b.- Aiutare lo sviluppo di Internet
c.- Semplificare le cose
</a:t>
            </a:r>
          </a:p>
        </p:txBody>
      </p:sp>
      <p:sp>
        <p:nvSpPr>
          <p:cNvPr id="8" name="CuadroTexto 7">
            <a:extLst>
              <a:ext uri="{FF2B5EF4-FFF2-40B4-BE49-F238E27FC236}">
                <a16:creationId xmlns:a16="http://schemas.microsoft.com/office/drawing/2014/main" id="{8CFC1708-71AC-F087-74E0-130A56C9B741}"/>
              </a:ext>
            </a:extLst>
          </p:cNvPr>
          <p:cNvSpPr txBox="1"/>
          <p:nvPr/>
        </p:nvSpPr>
        <p:spPr>
          <a:xfrm>
            <a:off x="7994185" y="1869768"/>
            <a:ext cx="3122856" cy="1754326"/>
          </a:xfrm>
          <a:prstGeom prst="rect">
            <a:avLst/>
          </a:prstGeom>
          <a:noFill/>
        </p:spPr>
        <p:txBody>
          <a:bodyPr wrap="square" rtlCol="0">
            <a:spAutoFit/>
          </a:bodyPr>
          <a:lstStyle/>
          <a:p>
            <a:r>
              <a:rPr lang="it-IT" b="1" dirty="0"/>
              <a:t>3. Tra gli strumenti di gestione e di squadra abbiamo...
</a:t>
            </a:r>
            <a:endParaRPr lang="it-IT" dirty="0"/>
          </a:p>
          <a:p>
            <a:r>
              <a:rPr lang="it-IT" dirty="0"/>
              <a:t>a.- </a:t>
            </a:r>
            <a:r>
              <a:rPr lang="it-IT" dirty="0" err="1"/>
              <a:t>Rapidshare</a:t>
            </a:r>
            <a:endParaRPr lang="it-IT" dirty="0"/>
          </a:p>
          <a:p>
            <a:r>
              <a:rPr lang="it-IT" b="1" dirty="0"/>
              <a:t>b.- Asana</a:t>
            </a:r>
          </a:p>
          <a:p>
            <a:r>
              <a:rPr lang="it-IT" dirty="0"/>
              <a:t>c.- Google drive</a:t>
            </a:r>
          </a:p>
        </p:txBody>
      </p:sp>
      <p:sp>
        <p:nvSpPr>
          <p:cNvPr id="9" name="CuadroTexto 8">
            <a:extLst>
              <a:ext uri="{FF2B5EF4-FFF2-40B4-BE49-F238E27FC236}">
                <a16:creationId xmlns:a16="http://schemas.microsoft.com/office/drawing/2014/main" id="{F83D507A-6406-66B3-0BAD-63E9CDCFA0AC}"/>
              </a:ext>
            </a:extLst>
          </p:cNvPr>
          <p:cNvSpPr txBox="1"/>
          <p:nvPr/>
        </p:nvSpPr>
        <p:spPr>
          <a:xfrm>
            <a:off x="436098" y="4111069"/>
            <a:ext cx="2991729" cy="2031325"/>
          </a:xfrm>
          <a:prstGeom prst="rect">
            <a:avLst/>
          </a:prstGeom>
          <a:noFill/>
        </p:spPr>
        <p:txBody>
          <a:bodyPr wrap="square" rtlCol="0">
            <a:spAutoFit/>
          </a:bodyPr>
          <a:lstStyle/>
          <a:p>
            <a:r>
              <a:rPr lang="it-IT" b="1" dirty="0"/>
              <a:t>4. Il Cloud è:
</a:t>
            </a:r>
            <a:endParaRPr lang="it-IT" dirty="0"/>
          </a:p>
          <a:p>
            <a:r>
              <a:rPr lang="it-IT" dirty="0"/>
              <a:t>a.- Pubblico
b.- Privato
</a:t>
            </a:r>
            <a:r>
              <a:rPr lang="it-IT" b="1" dirty="0"/>
              <a:t>c.- Sia privati che pubblici, con soluzioni ibride</a:t>
            </a:r>
            <a:r>
              <a:rPr lang="it-IT" dirty="0"/>
              <a:t>
</a:t>
            </a:r>
          </a:p>
        </p:txBody>
      </p:sp>
      <p:sp>
        <p:nvSpPr>
          <p:cNvPr id="10" name="CuadroTexto 9">
            <a:extLst>
              <a:ext uri="{FF2B5EF4-FFF2-40B4-BE49-F238E27FC236}">
                <a16:creationId xmlns:a16="http://schemas.microsoft.com/office/drawing/2014/main" id="{1CCF0B17-1259-31B4-F377-F0EE02922A47}"/>
              </a:ext>
            </a:extLst>
          </p:cNvPr>
          <p:cNvSpPr txBox="1"/>
          <p:nvPr/>
        </p:nvSpPr>
        <p:spPr>
          <a:xfrm>
            <a:off x="7994184" y="3834070"/>
            <a:ext cx="3122856" cy="2031325"/>
          </a:xfrm>
          <a:prstGeom prst="rect">
            <a:avLst/>
          </a:prstGeom>
          <a:noFill/>
        </p:spPr>
        <p:txBody>
          <a:bodyPr wrap="square" rtlCol="0">
            <a:spAutoFit/>
          </a:bodyPr>
          <a:lstStyle/>
          <a:p>
            <a:r>
              <a:rPr lang="it-IT" b="1" dirty="0"/>
              <a:t>5. Questa app cloud è stata progettata pensando al trasferimento di file:
</a:t>
            </a:r>
          </a:p>
          <a:p>
            <a:r>
              <a:rPr lang="it-IT" b="1" dirty="0"/>
              <a:t>a.- </a:t>
            </a:r>
            <a:r>
              <a:rPr lang="it-IT" b="1" dirty="0" err="1"/>
              <a:t>WeTransfer</a:t>
            </a:r>
            <a:endParaRPr lang="it-IT" b="1" dirty="0"/>
          </a:p>
          <a:p>
            <a:r>
              <a:rPr lang="it-IT" dirty="0"/>
              <a:t>b.- OneDrive</a:t>
            </a:r>
          </a:p>
          <a:p>
            <a:r>
              <a:rPr lang="it-IT" dirty="0"/>
              <a:t>c.- </a:t>
            </a:r>
            <a:r>
              <a:rPr lang="it-IT" dirty="0" err="1"/>
              <a:t>DropBox</a:t>
            </a:r>
            <a:endParaRPr lang="it-IT" dirty="0"/>
          </a:p>
        </p:txBody>
      </p:sp>
    </p:spTree>
    <p:extLst>
      <p:ext uri="{BB962C8B-B14F-4D97-AF65-F5344CB8AC3E}">
        <p14:creationId xmlns:p14="http://schemas.microsoft.com/office/powerpoint/2010/main" val="116062825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95879"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UNITÀ 1: Soluzioni cloud per la resilienza delle PMI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FONTI
</a:t>
            </a:r>
            <a:endParaRPr lang="it-IT" sz="2200">
              <a:latin typeface="+mj-lt"/>
              <a:cs typeface="Tahoma"/>
            </a:endParaRPr>
          </a:p>
        </p:txBody>
      </p:sp>
      <p:sp>
        <p:nvSpPr>
          <p:cNvPr id="112" name="CuadroTexto 111">
            <a:extLst>
              <a:ext uri="{FF2B5EF4-FFF2-40B4-BE49-F238E27FC236}">
                <a16:creationId xmlns:a16="http://schemas.microsoft.com/office/drawing/2014/main" id="{9CF6FFC9-B72C-4D13-8ED7-B4086EA2CBA7}"/>
              </a:ext>
            </a:extLst>
          </p:cNvPr>
          <p:cNvSpPr txBox="1"/>
          <p:nvPr/>
        </p:nvSpPr>
        <p:spPr>
          <a:xfrm>
            <a:off x="318565" y="2501936"/>
            <a:ext cx="10269067" cy="2031325"/>
          </a:xfrm>
          <a:prstGeom prst="rect">
            <a:avLst/>
          </a:prstGeom>
          <a:noFill/>
        </p:spPr>
        <p:txBody>
          <a:bodyPr wrap="square">
            <a:spAutoFit/>
          </a:bodyPr>
          <a:lstStyle/>
          <a:p>
            <a:endParaRPr lang="it-IT" altLang="es-ES" b="1">
              <a:latin typeface="Calibri" panose="020F0502020204030204" pitchFamily="34" charset="0"/>
              <a:cs typeface="Calibri" panose="020F0502020204030204" pitchFamily="34" charset="0"/>
            </a:endParaRPr>
          </a:p>
          <a:p>
            <a:endParaRPr lang="it-IT" altLang="es-ES">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it-IT" altLang="es-ES">
                <a:latin typeface="Calibri" panose="020F0502020204030204" pitchFamily="34" charset="0"/>
                <a:cs typeface="Calibri" panose="020F0502020204030204" pitchFamily="34" charset="0"/>
              </a:rPr>
              <a:t>Salesforce  ---- </a:t>
            </a:r>
            <a:r>
              <a:rPr lang="it-IT" altLang="es-ES">
                <a:latin typeface="Calibri" panose="020F0502020204030204" pitchFamily="34" charset="0"/>
                <a:cs typeface="Calibri" panose="020F0502020204030204" pitchFamily="34" charset="0"/>
                <a:hlinkClick r:id="rId2"/>
              </a:rPr>
              <a:t>https://www.salesforce.com/mx/cloud-computing/</a:t>
            </a:r>
            <a:endParaRPr lang="it-IT" altLang="es-ES">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it-IT" altLang="es-ES">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it-IT">
                <a:latin typeface="Calibri" panose="020F0502020204030204" pitchFamily="34" charset="0"/>
                <a:cs typeface="Calibri" panose="020F0502020204030204" pitchFamily="34" charset="0"/>
              </a:rPr>
              <a:t>Amazon Web Services ---- </a:t>
            </a:r>
            <a:r>
              <a:rPr lang="it-IT">
                <a:solidFill>
                  <a:srgbClr val="0563C1"/>
                </a:solidFill>
                <a:latin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https://aws.amazon.com/es/what-is-cloud-storage/</a:t>
            </a:r>
            <a:endParaRPr lang="it-IT">
              <a:solidFill>
                <a:srgbClr val="0563C1"/>
              </a:solidFill>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endParaRPr lang="it-IT">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it-IT">
                <a:latin typeface="Calibri" panose="020F0502020204030204" pitchFamily="34" charset="0"/>
                <a:cs typeface="Calibri" panose="020F0502020204030204" pitchFamily="34" charset="0"/>
              </a:rPr>
              <a:t>Backupeverything --- </a:t>
            </a:r>
            <a:r>
              <a:rPr lang="it-IT">
                <a:latin typeface="Calibri" panose="020F0502020204030204" pitchFamily="34" charset="0"/>
                <a:cs typeface="Calibri" panose="020F0502020204030204" pitchFamily="34" charset="0"/>
                <a:hlinkClick r:id="rId4"/>
              </a:rPr>
              <a:t>https://backupeverything.co.uk/what-are-the-important-features-of-cloud-storage/</a:t>
            </a:r>
            <a:endParaRPr lang="it-IT"/>
          </a:p>
        </p:txBody>
      </p:sp>
    </p:spTree>
    <p:extLst>
      <p:ext uri="{BB962C8B-B14F-4D97-AF65-F5344CB8AC3E}">
        <p14:creationId xmlns:p14="http://schemas.microsoft.com/office/powerpoint/2010/main" val="8979495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CA373"/>
        </a:solidFill>
        <a:effectLst/>
      </p:bgPr>
    </p:bg>
    <p:spTree>
      <p:nvGrpSpPr>
        <p:cNvPr id="1" name=""/>
        <p:cNvGrpSpPr/>
        <p:nvPr/>
      </p:nvGrpSpPr>
      <p:grpSpPr>
        <a:xfrm>
          <a:off x="0" y="0"/>
          <a:ext cx="0" cy="0"/>
          <a:chOff x="0" y="0"/>
          <a:chExt cx="0" cy="0"/>
        </a:xfrm>
      </p:grpSpPr>
      <p:sp>
        <p:nvSpPr>
          <p:cNvPr id="5" name="CuadroTexto 4">
            <a:extLst>
              <a:ext uri="{FF2B5EF4-FFF2-40B4-BE49-F238E27FC236}">
                <a16:creationId xmlns:a16="http://schemas.microsoft.com/office/drawing/2014/main" id="{2B5BDFEE-9D4F-41FD-95C4-D610A93D9D75}"/>
              </a:ext>
            </a:extLst>
          </p:cNvPr>
          <p:cNvSpPr txBox="1"/>
          <p:nvPr/>
        </p:nvSpPr>
        <p:spPr>
          <a:xfrm>
            <a:off x="3983531" y="2551415"/>
            <a:ext cx="7185135" cy="1569660"/>
          </a:xfrm>
          <a:prstGeom prst="rect">
            <a:avLst/>
          </a:prstGeom>
          <a:noFill/>
        </p:spPr>
        <p:txBody>
          <a:bodyPr wrap="square">
            <a:spAutoFit/>
          </a:bodyPr>
          <a:lstStyle/>
          <a:p>
            <a:r>
              <a:rPr lang="it-IT" sz="9600" b="1" spc="95">
                <a:solidFill>
                  <a:schemeClr val="bg1"/>
                </a:solidFill>
                <a:latin typeface="Roboto"/>
                <a:cs typeface="Roboto"/>
              </a:rPr>
              <a:t>Grazie!</a:t>
            </a:r>
            <a:endParaRPr lang="it-IT">
              <a:solidFill>
                <a:schemeClr val="bg1"/>
              </a:solidFill>
            </a:endParaRPr>
          </a:p>
        </p:txBody>
      </p:sp>
    </p:spTree>
    <p:extLst>
      <p:ext uri="{BB962C8B-B14F-4D97-AF65-F5344CB8AC3E}">
        <p14:creationId xmlns:p14="http://schemas.microsoft.com/office/powerpoint/2010/main" val="3146647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166347" y="2319600"/>
            <a:ext cx="184731" cy="400110"/>
          </a:xfrm>
          <a:prstGeom prst="rect">
            <a:avLst/>
          </a:prstGeom>
        </p:spPr>
        <p:txBody>
          <a:bodyPr wrap="none">
            <a:spAutoFit/>
          </a:bodyPr>
          <a:lstStyle/>
          <a:p>
            <a:pPr algn="just"/>
            <a:endParaRPr lang="en-GB" sz="2000" b="1" dirty="0">
              <a:solidFill>
                <a:srgbClr val="0CA373"/>
              </a:solidFill>
              <a:latin typeface="Calibri" panose="020F0502020204030204" pitchFamily="34" charset="0"/>
              <a:ea typeface="Calibri" panose="020F0502020204030204" pitchFamily="34" charset="0"/>
              <a:cs typeface="Times New Roman" panose="02020603050405020304" pitchFamily="18" charset="0"/>
            </a:endParaRPr>
          </a:p>
        </p:txBody>
      </p:sp>
      <p:sp>
        <p:nvSpPr>
          <p:cNvPr id="7" name="Shape 2782"/>
          <p:cNvSpPr/>
          <p:nvPr/>
        </p:nvSpPr>
        <p:spPr>
          <a:xfrm>
            <a:off x="1236986" y="2957819"/>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8" name="Shape 2782"/>
          <p:cNvSpPr/>
          <p:nvPr/>
        </p:nvSpPr>
        <p:spPr>
          <a:xfrm>
            <a:off x="1200287" y="3639265"/>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9" name="Shape 2782"/>
          <p:cNvSpPr/>
          <p:nvPr/>
        </p:nvSpPr>
        <p:spPr>
          <a:xfrm>
            <a:off x="1236986" y="4348201"/>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10" name="Shape 2782"/>
          <p:cNvSpPr/>
          <p:nvPr/>
        </p:nvSpPr>
        <p:spPr>
          <a:xfrm>
            <a:off x="1236985" y="5029647"/>
            <a:ext cx="378197" cy="326386"/>
          </a:xfrm>
          <a:custGeom>
            <a:avLst/>
            <a:gdLst/>
            <a:ahLst/>
            <a:cxnLst>
              <a:cxn ang="0">
                <a:pos x="wd2" y="hd2"/>
              </a:cxn>
              <a:cxn ang="5400000">
                <a:pos x="wd2" y="hd2"/>
              </a:cxn>
              <a:cxn ang="10800000">
                <a:pos x="wd2" y="hd2"/>
              </a:cxn>
              <a:cxn ang="16200000">
                <a:pos x="wd2" y="hd2"/>
              </a:cxn>
            </a:cxnLst>
            <a:rect l="0" t="0" r="r" b="b"/>
            <a:pathLst>
              <a:path w="20683" h="20545" extrusionOk="0">
                <a:moveTo>
                  <a:pt x="9621" y="9676"/>
                </a:moveTo>
                <a:cubicBezTo>
                  <a:pt x="9621" y="9676"/>
                  <a:pt x="9621" y="9675"/>
                  <a:pt x="9621" y="9675"/>
                </a:cubicBezTo>
                <a:lnTo>
                  <a:pt x="9620" y="9674"/>
                </a:lnTo>
                <a:cubicBezTo>
                  <a:pt x="9620" y="9674"/>
                  <a:pt x="9621" y="9676"/>
                  <a:pt x="9621" y="9676"/>
                </a:cubicBezTo>
                <a:close/>
                <a:moveTo>
                  <a:pt x="19582" y="1266"/>
                </a:moveTo>
                <a:cubicBezTo>
                  <a:pt x="18115" y="-422"/>
                  <a:pt x="15737" y="-422"/>
                  <a:pt x="14270" y="1266"/>
                </a:cubicBezTo>
                <a:lnTo>
                  <a:pt x="14934" y="2030"/>
                </a:lnTo>
                <a:cubicBezTo>
                  <a:pt x="16034" y="765"/>
                  <a:pt x="17818" y="765"/>
                  <a:pt x="18918" y="2030"/>
                </a:cubicBezTo>
                <a:cubicBezTo>
                  <a:pt x="20019" y="3297"/>
                  <a:pt x="20019" y="5351"/>
                  <a:pt x="18918" y="6618"/>
                </a:cubicBezTo>
                <a:lnTo>
                  <a:pt x="8956" y="17881"/>
                </a:lnTo>
                <a:lnTo>
                  <a:pt x="9621" y="18645"/>
                </a:lnTo>
                <a:lnTo>
                  <a:pt x="19582" y="7382"/>
                </a:lnTo>
                <a:cubicBezTo>
                  <a:pt x="21050" y="5693"/>
                  <a:pt x="21050" y="2955"/>
                  <a:pt x="19582" y="1266"/>
                </a:cubicBezTo>
                <a:moveTo>
                  <a:pt x="2315" y="17881"/>
                </a:moveTo>
                <a:cubicBezTo>
                  <a:pt x="481" y="15770"/>
                  <a:pt x="481" y="12551"/>
                  <a:pt x="2315" y="10439"/>
                </a:cubicBezTo>
                <a:cubicBezTo>
                  <a:pt x="2317" y="10437"/>
                  <a:pt x="2320" y="10434"/>
                  <a:pt x="2323" y="10431"/>
                </a:cubicBezTo>
                <a:lnTo>
                  <a:pt x="2323" y="10431"/>
                </a:lnTo>
                <a:lnTo>
                  <a:pt x="9289" y="2413"/>
                </a:lnTo>
                <a:cubicBezTo>
                  <a:pt x="9472" y="2201"/>
                  <a:pt x="9472" y="1859"/>
                  <a:pt x="9289" y="1648"/>
                </a:cubicBezTo>
                <a:cubicBezTo>
                  <a:pt x="9105" y="1437"/>
                  <a:pt x="8808" y="1437"/>
                  <a:pt x="8624" y="1648"/>
                </a:cubicBezTo>
                <a:lnTo>
                  <a:pt x="1651" y="9675"/>
                </a:lnTo>
                <a:cubicBezTo>
                  <a:pt x="-550" y="12208"/>
                  <a:pt x="-550" y="16112"/>
                  <a:pt x="1651" y="18645"/>
                </a:cubicBezTo>
                <a:cubicBezTo>
                  <a:pt x="3852" y="21178"/>
                  <a:pt x="7420" y="21178"/>
                  <a:pt x="9621" y="18645"/>
                </a:cubicBezTo>
                <a:lnTo>
                  <a:pt x="8948" y="17889"/>
                </a:lnTo>
                <a:cubicBezTo>
                  <a:pt x="7114" y="19991"/>
                  <a:pt x="4147" y="19989"/>
                  <a:pt x="2315" y="17881"/>
                </a:cubicBezTo>
                <a:moveTo>
                  <a:pt x="6300" y="13497"/>
                </a:moveTo>
                <a:cubicBezTo>
                  <a:pt x="7033" y="14341"/>
                  <a:pt x="8223" y="14341"/>
                  <a:pt x="8956" y="13497"/>
                </a:cubicBezTo>
                <a:lnTo>
                  <a:pt x="13937" y="7764"/>
                </a:lnTo>
                <a:cubicBezTo>
                  <a:pt x="14121" y="7553"/>
                  <a:pt x="14121" y="7211"/>
                  <a:pt x="13937" y="7000"/>
                </a:cubicBezTo>
                <a:cubicBezTo>
                  <a:pt x="13754" y="6789"/>
                  <a:pt x="13457" y="6789"/>
                  <a:pt x="13273" y="7000"/>
                </a:cubicBezTo>
                <a:lnTo>
                  <a:pt x="8292" y="12732"/>
                </a:lnTo>
                <a:cubicBezTo>
                  <a:pt x="7926" y="13155"/>
                  <a:pt x="7331" y="13155"/>
                  <a:pt x="6964" y="12732"/>
                </a:cubicBezTo>
                <a:cubicBezTo>
                  <a:pt x="6597" y="12310"/>
                  <a:pt x="6597" y="11626"/>
                  <a:pt x="6964" y="11204"/>
                </a:cubicBezTo>
                <a:lnTo>
                  <a:pt x="8292" y="9675"/>
                </a:lnTo>
                <a:lnTo>
                  <a:pt x="14934" y="2030"/>
                </a:lnTo>
                <a:lnTo>
                  <a:pt x="14270" y="1266"/>
                </a:lnTo>
                <a:lnTo>
                  <a:pt x="6300" y="10439"/>
                </a:lnTo>
                <a:cubicBezTo>
                  <a:pt x="5566" y="11284"/>
                  <a:pt x="5566" y="12653"/>
                  <a:pt x="6300" y="13497"/>
                </a:cubicBezTo>
              </a:path>
            </a:pathLst>
          </a:custGeom>
          <a:solidFill>
            <a:schemeClr val="tx1"/>
          </a:solidFill>
          <a:ln w="12700">
            <a:miter lim="400000"/>
          </a:ln>
        </p:spPr>
        <p:txBody>
          <a:bodyPr lIns="19045" tIns="19045" rIns="19045" bIns="19045" anchor="ctr"/>
          <a:lstStyle/>
          <a:p>
            <a:pPr defTabSz="228532">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500" b="1" dirty="0">
              <a:latin typeface="Oxygen" panose="02000503000000090004" pitchFamily="2" charset="77"/>
              <a:ea typeface="Roboto Bold" charset="0"/>
              <a:cs typeface="Roboto Bold" charset="0"/>
            </a:endParaRPr>
          </a:p>
        </p:txBody>
      </p:sp>
      <p:sp>
        <p:nvSpPr>
          <p:cNvPr id="3" name="CuadroTexto 2"/>
          <p:cNvSpPr txBox="1"/>
          <p:nvPr/>
        </p:nvSpPr>
        <p:spPr>
          <a:xfrm>
            <a:off x="1615182" y="2814121"/>
            <a:ext cx="4380714" cy="923330"/>
          </a:xfrm>
          <a:prstGeom prst="rect">
            <a:avLst/>
          </a:prstGeom>
          <a:noFill/>
        </p:spPr>
        <p:txBody>
          <a:bodyPr wrap="square" rtlCol="0">
            <a:spAutoFit/>
          </a:bodyPr>
          <a:lstStyle/>
          <a:p>
            <a:r>
              <a:rPr lang="it-IT"/>
              <a:t>Ottienere un'idea approssimativa di cosa sia il cloud storage e delle opportunità che offre
</a:t>
            </a:r>
          </a:p>
        </p:txBody>
      </p:sp>
      <p:sp>
        <p:nvSpPr>
          <p:cNvPr id="12" name="CuadroTexto 11"/>
          <p:cNvSpPr txBox="1"/>
          <p:nvPr/>
        </p:nvSpPr>
        <p:spPr>
          <a:xfrm>
            <a:off x="1615184" y="3530217"/>
            <a:ext cx="4344013" cy="923330"/>
          </a:xfrm>
          <a:prstGeom prst="rect">
            <a:avLst/>
          </a:prstGeom>
          <a:noFill/>
        </p:spPr>
        <p:txBody>
          <a:bodyPr wrap="square" rtlCol="0">
            <a:spAutoFit/>
          </a:bodyPr>
          <a:lstStyle/>
          <a:p>
            <a:r>
              <a:rPr lang="it-IT"/>
              <a:t>Conoscere i tipi di cloud e scegliere quello giusto per la tua azienda
</a:t>
            </a:r>
          </a:p>
        </p:txBody>
      </p:sp>
      <p:sp>
        <p:nvSpPr>
          <p:cNvPr id="13" name="CuadroTexto 12"/>
          <p:cNvSpPr txBox="1"/>
          <p:nvPr/>
        </p:nvSpPr>
        <p:spPr>
          <a:xfrm>
            <a:off x="1605565" y="4284374"/>
            <a:ext cx="4340319" cy="923330"/>
          </a:xfrm>
          <a:prstGeom prst="rect">
            <a:avLst/>
          </a:prstGeom>
          <a:noFill/>
        </p:spPr>
        <p:txBody>
          <a:bodyPr wrap="square" rtlCol="0">
            <a:spAutoFit/>
          </a:bodyPr>
          <a:lstStyle/>
          <a:p>
            <a:r>
              <a:rPr lang="it-IT"/>
              <a:t>Quali sono i principali strumenti ICT legati al cloud e come sfruttarli 
</a:t>
            </a:r>
          </a:p>
        </p:txBody>
      </p:sp>
      <p:sp>
        <p:nvSpPr>
          <p:cNvPr id="14" name="CuadroTexto 13"/>
          <p:cNvSpPr txBox="1"/>
          <p:nvPr/>
        </p:nvSpPr>
        <p:spPr>
          <a:xfrm>
            <a:off x="1578484" y="4994445"/>
            <a:ext cx="4340319" cy="923330"/>
          </a:xfrm>
          <a:prstGeom prst="rect">
            <a:avLst/>
          </a:prstGeom>
          <a:noFill/>
        </p:spPr>
        <p:txBody>
          <a:bodyPr wrap="square" rtlCol="0">
            <a:spAutoFit/>
          </a:bodyPr>
          <a:lstStyle/>
          <a:p>
            <a:r>
              <a:rPr lang="it-IT"/>
              <a:t>Considerare il Cloud come qualcosa di più di una tecnologia "storage-only"
</a:t>
            </a:r>
          </a:p>
        </p:txBody>
      </p:sp>
      <p:sp>
        <p:nvSpPr>
          <p:cNvPr id="17" name="object 2"/>
          <p:cNvSpPr txBox="1">
            <a:spLocks/>
          </p:cNvSpPr>
          <p:nvPr/>
        </p:nvSpPr>
        <p:spPr>
          <a:xfrm>
            <a:off x="480794" y="1302505"/>
            <a:ext cx="6765133"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OBIETTIVI E TRAGUARDI
</a:t>
            </a:r>
          </a:p>
        </p:txBody>
      </p:sp>
      <p:sp>
        <p:nvSpPr>
          <p:cNvPr id="18" name="object 3"/>
          <p:cNvSpPr txBox="1"/>
          <p:nvPr/>
        </p:nvSpPr>
        <p:spPr>
          <a:xfrm>
            <a:off x="539786" y="2053993"/>
            <a:ext cx="5064599" cy="629660"/>
          </a:xfrm>
          <a:prstGeom prst="rect">
            <a:avLst/>
          </a:prstGeom>
        </p:spPr>
        <p:txBody>
          <a:bodyPr vert="horz" wrap="square" lIns="0" tIns="13970" rIns="0" bIns="0" rtlCol="0">
            <a:spAutoFit/>
          </a:bodyPr>
          <a:lstStyle/>
          <a:p>
            <a:pPr algn="just"/>
            <a:r>
              <a:rPr lang="it-IT" sz="2000">
                <a:latin typeface="Calibri" panose="020F0502020204030204" pitchFamily="34" charset="0"/>
                <a:ea typeface="Calibri" panose="020F0502020204030204" pitchFamily="34" charset="0"/>
                <a:cs typeface="Times New Roman" panose="02020603050405020304" pitchFamily="18" charset="0"/>
              </a:rPr>
              <a:t>Alla fine di questo modulo sarai in grado di:
</a:t>
            </a:r>
          </a:p>
        </p:txBody>
      </p:sp>
      <p:pic>
        <p:nvPicPr>
          <p:cNvPr id="1026" name="Picture 2" descr="Logro objetivo y trabajo en equipo empresarial. vector gratuit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95896" y="803564"/>
            <a:ext cx="5750407" cy="515580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133535"/>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TextBox 30"/>
          <p:cNvSpPr txBox="1"/>
          <p:nvPr/>
        </p:nvSpPr>
        <p:spPr>
          <a:xfrm>
            <a:off x="2812820" y="3302390"/>
            <a:ext cx="5624598" cy="721095"/>
          </a:xfrm>
          <a:prstGeom prst="rect">
            <a:avLst/>
          </a:prstGeom>
          <a:noFill/>
        </p:spPr>
        <p:txBody>
          <a:bodyPr wrap="square" rtlCol="0">
            <a:spAutoFit/>
          </a:bodyPr>
          <a:lstStyle/>
          <a:p>
            <a:pPr marL="457200" indent="-457200">
              <a:lnSpc>
                <a:spcPts val="2500"/>
              </a:lnSpc>
              <a:buFont typeface="+mj-lt"/>
              <a:buAutoNum type="arabicPeriod"/>
            </a:pPr>
            <a:r>
              <a:rPr lang="it-IT" sz="2000">
                <a:ea typeface="Lato Light" panose="020F0502020204030203" pitchFamily="34" charset="0"/>
                <a:cs typeface="Abhaya Libre" panose="02000603000000000000" pitchFamily="2" charset="77"/>
              </a:rPr>
              <a:t>Cos'è il cloud storage
Strumenti ICT per i servizi di cloud computing</a:t>
            </a:r>
          </a:p>
        </p:txBody>
      </p:sp>
      <p:sp>
        <p:nvSpPr>
          <p:cNvPr id="32" name="TextBox 31"/>
          <p:cNvSpPr txBox="1"/>
          <p:nvPr/>
        </p:nvSpPr>
        <p:spPr>
          <a:xfrm>
            <a:off x="2812819" y="2713042"/>
            <a:ext cx="7010054" cy="830997"/>
          </a:xfrm>
          <a:prstGeom prst="rect">
            <a:avLst/>
          </a:prstGeom>
          <a:noFill/>
        </p:spPr>
        <p:txBody>
          <a:bodyPr wrap="square" rtlCol="0">
            <a:spAutoFit/>
          </a:bodyPr>
          <a:lstStyle/>
          <a:p>
            <a:r>
              <a:rPr lang="it-IT" sz="2400">
                <a:solidFill>
                  <a:srgbClr val="0CA373"/>
                </a:solidFill>
                <a:latin typeface="Oxygen" panose="02000503000000000000" pitchFamily="2" charset="0"/>
                <a:ea typeface="Nunito Bold" charset="0"/>
                <a:cs typeface="Abhaya Libre SemiBold" panose="02000603000000000000" pitchFamily="2" charset="77"/>
              </a:rPr>
              <a:t>Unità 1: Soluzioni cloud per la resilienza delle PMI
</a:t>
            </a:r>
            <a:endParaRPr kumimoji="0" lang="it-IT" sz="2400" i="0" u="none" strike="noStrike" kern="1200" cap="none" spc="-114" normalizeH="0" baseline="0">
              <a:ln>
                <a:noFill/>
              </a:ln>
              <a:solidFill>
                <a:srgbClr val="0CA373"/>
              </a:solidFill>
              <a:effectLst/>
              <a:uLnTx/>
              <a:uFillTx/>
              <a:latin typeface="Oxygen" panose="02000503000000000000" pitchFamily="2" charset="0"/>
              <a:ea typeface="Tahoma" panose="020B0604030504040204" pitchFamily="34" charset="0"/>
              <a:cs typeface="Tahoma" panose="020B0604030504040204" pitchFamily="34" charset="0"/>
            </a:endParaRPr>
          </a:p>
        </p:txBody>
      </p:sp>
      <p:sp>
        <p:nvSpPr>
          <p:cNvPr id="42" name="object 16"/>
          <p:cNvSpPr txBox="1">
            <a:spLocks/>
          </p:cNvSpPr>
          <p:nvPr/>
        </p:nvSpPr>
        <p:spPr>
          <a:xfrm>
            <a:off x="5158827" y="249765"/>
            <a:ext cx="1874345" cy="1502976"/>
          </a:xfrm>
          <a:prstGeom prst="rect">
            <a:avLst/>
          </a:prstGeom>
        </p:spPr>
        <p:txBody>
          <a:bodyPr vert="horz" wrap="square" lIns="0" tIns="12700" rIns="0" bIns="0" rtlCol="0">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12700">
              <a:lnSpc>
                <a:spcPct val="100000"/>
              </a:lnSpc>
              <a:spcBef>
                <a:spcPts val="100"/>
              </a:spcBef>
            </a:pPr>
            <a:r>
              <a:rPr lang="it-IT" sz="4800" b="1" spc="-150" dirty="0"/>
              <a:t>INDICE
</a:t>
            </a:r>
          </a:p>
        </p:txBody>
      </p:sp>
      <p:sp>
        <p:nvSpPr>
          <p:cNvPr id="6" name="Shape 2633">
            <a:extLst>
              <a:ext uri="{FF2B5EF4-FFF2-40B4-BE49-F238E27FC236}">
                <a16:creationId xmlns:a16="http://schemas.microsoft.com/office/drawing/2014/main" id="{0776730D-6C06-469C-8B7A-E64EC5C87016}"/>
              </a:ext>
            </a:extLst>
          </p:cNvPr>
          <p:cNvSpPr/>
          <p:nvPr/>
        </p:nvSpPr>
        <p:spPr>
          <a:xfrm>
            <a:off x="5493416" y="2047415"/>
            <a:ext cx="537944" cy="537944"/>
          </a:xfrm>
          <a:custGeom>
            <a:avLst/>
            <a:gdLst/>
            <a:ahLst/>
            <a:cxnLst>
              <a:cxn ang="0">
                <a:pos x="wd2" y="hd2"/>
              </a:cxn>
              <a:cxn ang="5400000">
                <a:pos x="wd2" y="hd2"/>
              </a:cxn>
              <a:cxn ang="10800000">
                <a:pos x="wd2" y="hd2"/>
              </a:cxn>
              <a:cxn ang="16200000">
                <a:pos x="wd2" y="hd2"/>
              </a:cxn>
            </a:cxnLst>
            <a:rect l="0" t="0" r="r" b="b"/>
            <a:pathLst>
              <a:path w="21600" h="21600" extrusionOk="0">
                <a:moveTo>
                  <a:pt x="12144" y="18334"/>
                </a:moveTo>
                <a:lnTo>
                  <a:pt x="15583" y="6873"/>
                </a:lnTo>
                <a:lnTo>
                  <a:pt x="20168" y="6873"/>
                </a:lnTo>
                <a:cubicBezTo>
                  <a:pt x="20168" y="6873"/>
                  <a:pt x="12144" y="18334"/>
                  <a:pt x="12144" y="18334"/>
                </a:cubicBezTo>
                <a:close/>
                <a:moveTo>
                  <a:pt x="10800" y="19403"/>
                </a:moveTo>
                <a:lnTo>
                  <a:pt x="7041" y="6873"/>
                </a:lnTo>
                <a:lnTo>
                  <a:pt x="14559" y="6873"/>
                </a:lnTo>
                <a:cubicBezTo>
                  <a:pt x="14559" y="6873"/>
                  <a:pt x="10800" y="19403"/>
                  <a:pt x="10800" y="19403"/>
                </a:cubicBezTo>
                <a:close/>
                <a:moveTo>
                  <a:pt x="1432" y="6873"/>
                </a:moveTo>
                <a:lnTo>
                  <a:pt x="6017" y="6873"/>
                </a:lnTo>
                <a:lnTo>
                  <a:pt x="9456" y="18334"/>
                </a:lnTo>
                <a:cubicBezTo>
                  <a:pt x="9456" y="18334"/>
                  <a:pt x="1432" y="6873"/>
                  <a:pt x="1432" y="6873"/>
                </a:cubicBezTo>
                <a:close/>
                <a:moveTo>
                  <a:pt x="6578" y="982"/>
                </a:moveTo>
                <a:lnTo>
                  <a:pt x="8536" y="982"/>
                </a:lnTo>
                <a:lnTo>
                  <a:pt x="6082" y="5891"/>
                </a:lnTo>
                <a:lnTo>
                  <a:pt x="1669" y="5891"/>
                </a:lnTo>
                <a:cubicBezTo>
                  <a:pt x="1669" y="5891"/>
                  <a:pt x="6578" y="982"/>
                  <a:pt x="6578" y="982"/>
                </a:cubicBezTo>
                <a:close/>
                <a:moveTo>
                  <a:pt x="11973" y="982"/>
                </a:moveTo>
                <a:lnTo>
                  <a:pt x="14427" y="5891"/>
                </a:lnTo>
                <a:lnTo>
                  <a:pt x="7173" y="5891"/>
                </a:lnTo>
                <a:lnTo>
                  <a:pt x="9627" y="982"/>
                </a:lnTo>
                <a:cubicBezTo>
                  <a:pt x="9627" y="982"/>
                  <a:pt x="11973" y="982"/>
                  <a:pt x="11973" y="982"/>
                </a:cubicBezTo>
                <a:close/>
                <a:moveTo>
                  <a:pt x="15022" y="982"/>
                </a:moveTo>
                <a:lnTo>
                  <a:pt x="19931" y="5891"/>
                </a:lnTo>
                <a:lnTo>
                  <a:pt x="15518" y="5891"/>
                </a:lnTo>
                <a:lnTo>
                  <a:pt x="13064" y="982"/>
                </a:lnTo>
                <a:cubicBezTo>
                  <a:pt x="13064" y="982"/>
                  <a:pt x="15022" y="982"/>
                  <a:pt x="15022" y="982"/>
                </a:cubicBezTo>
                <a:close/>
                <a:moveTo>
                  <a:pt x="21600" y="6382"/>
                </a:moveTo>
                <a:cubicBezTo>
                  <a:pt x="21600" y="6272"/>
                  <a:pt x="21557" y="6175"/>
                  <a:pt x="21495" y="6093"/>
                </a:cubicBezTo>
                <a:lnTo>
                  <a:pt x="21502" y="6088"/>
                </a:lnTo>
                <a:lnTo>
                  <a:pt x="21471" y="6057"/>
                </a:lnTo>
                <a:cubicBezTo>
                  <a:pt x="21459" y="6044"/>
                  <a:pt x="21448" y="6032"/>
                  <a:pt x="21434" y="6020"/>
                </a:cubicBezTo>
                <a:lnTo>
                  <a:pt x="15611" y="197"/>
                </a:lnTo>
                <a:lnTo>
                  <a:pt x="15604" y="201"/>
                </a:lnTo>
                <a:cubicBezTo>
                  <a:pt x="15514" y="82"/>
                  <a:pt x="15379" y="0"/>
                  <a:pt x="15218" y="0"/>
                </a:cubicBezTo>
                <a:lnTo>
                  <a:pt x="6382" y="0"/>
                </a:lnTo>
                <a:cubicBezTo>
                  <a:pt x="6221" y="0"/>
                  <a:pt x="6086" y="82"/>
                  <a:pt x="5996" y="201"/>
                </a:cubicBezTo>
                <a:lnTo>
                  <a:pt x="5989" y="197"/>
                </a:lnTo>
                <a:lnTo>
                  <a:pt x="166" y="6020"/>
                </a:lnTo>
                <a:cubicBezTo>
                  <a:pt x="152" y="6032"/>
                  <a:pt x="141" y="6044"/>
                  <a:pt x="129" y="6057"/>
                </a:cubicBezTo>
                <a:lnTo>
                  <a:pt x="98" y="6088"/>
                </a:lnTo>
                <a:lnTo>
                  <a:pt x="105" y="6093"/>
                </a:lnTo>
                <a:cubicBezTo>
                  <a:pt x="43" y="6175"/>
                  <a:pt x="0" y="6272"/>
                  <a:pt x="0" y="6382"/>
                </a:cubicBezTo>
                <a:cubicBezTo>
                  <a:pt x="0" y="6499"/>
                  <a:pt x="46" y="6602"/>
                  <a:pt x="115" y="6686"/>
                </a:cubicBezTo>
                <a:lnTo>
                  <a:pt x="109" y="6690"/>
                </a:lnTo>
                <a:lnTo>
                  <a:pt x="10418" y="21418"/>
                </a:lnTo>
                <a:lnTo>
                  <a:pt x="10424" y="21413"/>
                </a:lnTo>
                <a:cubicBezTo>
                  <a:pt x="10514" y="21525"/>
                  <a:pt x="10646" y="21600"/>
                  <a:pt x="10800" y="21600"/>
                </a:cubicBezTo>
                <a:cubicBezTo>
                  <a:pt x="10954" y="21600"/>
                  <a:pt x="11086" y="21525"/>
                  <a:pt x="11176" y="21413"/>
                </a:cubicBezTo>
                <a:lnTo>
                  <a:pt x="11182" y="21418"/>
                </a:lnTo>
                <a:lnTo>
                  <a:pt x="21491" y="6690"/>
                </a:lnTo>
                <a:lnTo>
                  <a:pt x="21485" y="6686"/>
                </a:lnTo>
                <a:cubicBezTo>
                  <a:pt x="21553" y="6602"/>
                  <a:pt x="21600" y="6499"/>
                  <a:pt x="21600" y="6382"/>
                </a:cubicBezTo>
              </a:path>
            </a:pathLst>
          </a:custGeom>
          <a:solidFill>
            <a:srgbClr val="0CA373"/>
          </a:solidFill>
          <a:ln w="12700">
            <a:miter lim="400000"/>
          </a:ln>
        </p:spPr>
        <p:txBody>
          <a:bodyPr lIns="19045" tIns="19045" rIns="19045" bIns="19045" anchor="ctr"/>
          <a:lstStyle/>
          <a:p>
            <a:pPr algn="ctr" defTabSz="228526">
              <a:defRPr sz="3000" cap="none">
                <a:solidFill>
                  <a:srgbClr val="FFFFFF"/>
                </a:solidFill>
                <a:effectLst>
                  <a:outerShdw blurRad="38100" dist="12700" dir="5400000" rotWithShape="0">
                    <a:srgbClr val="000000">
                      <a:alpha val="50000"/>
                    </a:srgbClr>
                  </a:outerShdw>
                </a:effectLst>
                <a:latin typeface="Gill Sans"/>
                <a:ea typeface="Gill Sans"/>
                <a:cs typeface="Gill Sans"/>
                <a:sym typeface="Gill Sans"/>
              </a:defRPr>
            </a:pPr>
            <a:endParaRPr sz="1400" dirty="0">
              <a:solidFill>
                <a:srgbClr val="0CA373"/>
              </a:solidFill>
              <a:latin typeface="Oxygen" panose="02000503000000090004" pitchFamily="2" charset="77"/>
              <a:cs typeface="Abhaya Libre" panose="02000603000000000000" pitchFamily="2" charset="77"/>
            </a:endParaRPr>
          </a:p>
        </p:txBody>
      </p:sp>
    </p:spTree>
    <p:extLst>
      <p:ext uri="{BB962C8B-B14F-4D97-AF65-F5344CB8AC3E}">
        <p14:creationId xmlns:p14="http://schemas.microsoft.com/office/powerpoint/2010/main" val="2664093853"/>
      </p:ext>
    </p:extLst>
  </p:cSld>
  <p:clrMapOvr>
    <a:masterClrMapping/>
  </p:clrMapOvr>
  <p:transition advClick="0"/>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95879"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UNITÀ 1: Soluzioni cloud per la resilienza delle PMI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1.1.: Cos'è il cloud storage
</a:t>
            </a:r>
            <a:endParaRPr lang="it-IT" sz="2200">
              <a:latin typeface="+mj-lt"/>
              <a:cs typeface="Tahoma"/>
            </a:endParaRPr>
          </a:p>
        </p:txBody>
      </p:sp>
      <p:sp>
        <p:nvSpPr>
          <p:cNvPr id="11" name="Rectángulo 10">
            <a:extLst>
              <a:ext uri="{FF2B5EF4-FFF2-40B4-BE49-F238E27FC236}">
                <a16:creationId xmlns:a16="http://schemas.microsoft.com/office/drawing/2014/main" id="{BBA468E9-CDE0-4E49-B472-C1D6BA45A35E}"/>
              </a:ext>
            </a:extLst>
          </p:cNvPr>
          <p:cNvSpPr/>
          <p:nvPr/>
        </p:nvSpPr>
        <p:spPr>
          <a:xfrm>
            <a:off x="709127" y="2413271"/>
            <a:ext cx="9993085" cy="3631763"/>
          </a:xfrm>
          <a:prstGeom prst="rect">
            <a:avLst/>
          </a:prstGeom>
        </p:spPr>
        <p:txBody>
          <a:bodyPr wrap="square">
            <a:spAutoFit/>
          </a:bodyPr>
          <a:lstStyle/>
          <a:p>
            <a:pPr algn="just">
              <a:defRPr/>
            </a:pPr>
            <a:r>
              <a:rPr lang="it-IT" altLang="es-ES" sz="2100">
                <a:latin typeface="Calibri" panose="020F0502020204030204" pitchFamily="34" charset="0"/>
                <a:cs typeface="Calibri" panose="020F0502020204030204" pitchFamily="34" charset="0"/>
              </a:rPr>
              <a:t>Il</a:t>
            </a:r>
            <a:r>
              <a:rPr lang="it-IT" altLang="es-ES" sz="2100" b="1">
                <a:solidFill>
                  <a:srgbClr val="0CA373"/>
                </a:solidFill>
                <a:latin typeface="Calibri" panose="020F0502020204030204" pitchFamily="34" charset="0"/>
                <a:cs typeface="Calibri" panose="020F0502020204030204" pitchFamily="34" charset="0"/>
              </a:rPr>
              <a:t> Cloud Computing </a:t>
            </a:r>
            <a:r>
              <a:rPr lang="it-IT" altLang="es-ES" sz="2100">
                <a:latin typeface="Calibri" panose="020F0502020204030204" pitchFamily="34" charset="0"/>
                <a:cs typeface="Calibri" panose="020F0502020204030204" pitchFamily="34" charset="0"/>
              </a:rPr>
              <a:t>consente l'accesso remoto on-demand alle risorse IT da una rete di fonti esterne (server) via Internet. I file o le app sul Cloud possono essere caricati, scaricati, condivisi o modificati da qualsiasi utente autorizzato.
</a:t>
            </a:r>
          </a:p>
          <a:p>
            <a:pPr algn="just">
              <a:defRPr/>
            </a:pPr>
            <a:r>
              <a:rPr lang="it-IT" altLang="es-ES" sz="2100">
                <a:latin typeface="Calibri" panose="020F0502020204030204" pitchFamily="34" charset="0"/>
                <a:cs typeface="Calibri" panose="020F0502020204030204" pitchFamily="34" charset="0"/>
              </a:rPr>
              <a:t>Inoltre, questa tecnologia di archiviazione dei file è </a:t>
            </a:r>
            <a:r>
              <a:rPr lang="it-IT" altLang="es-ES" sz="2100" b="1">
                <a:solidFill>
                  <a:srgbClr val="0CA373"/>
                </a:solidFill>
                <a:latin typeface="Calibri" panose="020F0502020204030204" pitchFamily="34" charset="0"/>
                <a:cs typeface="Calibri" panose="020F0502020204030204" pitchFamily="34" charset="0"/>
              </a:rPr>
              <a:t>sicura</a:t>
            </a:r>
            <a:r>
              <a:rPr lang="it-IT" altLang="es-ES" sz="2100">
                <a:latin typeface="Calibri" panose="020F0502020204030204" pitchFamily="34" charset="0"/>
                <a:cs typeface="Calibri" panose="020F0502020204030204" pitchFamily="34" charset="0"/>
              </a:rPr>
              <a:t> sia dal punto di vista </a:t>
            </a:r>
            <a:r>
              <a:rPr lang="it-IT" altLang="es-ES" sz="2100" b="1">
                <a:solidFill>
                  <a:srgbClr val="0CA373"/>
                </a:solidFill>
                <a:latin typeface="Calibri" panose="020F0502020204030204" pitchFamily="34" charset="0"/>
                <a:cs typeface="Calibri" panose="020F0502020204030204" pitchFamily="34" charset="0"/>
              </a:rPr>
              <a:t>software</a:t>
            </a:r>
            <a:r>
              <a:rPr lang="it-IT" altLang="es-ES" sz="2100">
                <a:latin typeface="Calibri" panose="020F0502020204030204" pitchFamily="34" charset="0"/>
                <a:cs typeface="Calibri" panose="020F0502020204030204" pitchFamily="34" charset="0"/>
              </a:rPr>
              <a:t> (i file vengono scansionati alla ricerca di virus al momento del download) che dal punto di vista </a:t>
            </a:r>
            <a:r>
              <a:rPr lang="it-IT" altLang="es-ES" sz="2100" b="1">
                <a:solidFill>
                  <a:srgbClr val="0CA373"/>
                </a:solidFill>
                <a:latin typeface="Calibri" panose="020F0502020204030204" pitchFamily="34" charset="0"/>
                <a:cs typeface="Calibri" panose="020F0502020204030204" pitchFamily="34" charset="0"/>
              </a:rPr>
              <a:t>hardware</a:t>
            </a:r>
            <a:r>
              <a:rPr lang="it-IT" altLang="es-ES" sz="2100">
                <a:latin typeface="Calibri" panose="020F0502020204030204" pitchFamily="34" charset="0"/>
                <a:cs typeface="Calibri" panose="020F0502020204030204" pitchFamily="34" charset="0"/>
              </a:rPr>
              <a:t> (i dischi rigidi possono essere persi o danneggiati).
</a:t>
            </a:r>
          </a:p>
          <a:p>
            <a:pPr algn="just">
              <a:defRPr/>
            </a:pPr>
            <a:r>
              <a:rPr lang="it-IT" altLang="es-ES" sz="2100">
                <a:latin typeface="Calibri" panose="020F0502020204030204" pitchFamily="34" charset="0"/>
                <a:cs typeface="Calibri" panose="020F0502020204030204" pitchFamily="34" charset="0"/>
              </a:rPr>
              <a:t>Questa tecnologia può servire a </a:t>
            </a:r>
            <a:r>
              <a:rPr lang="it-IT" altLang="es-ES" sz="2100" b="1">
                <a:solidFill>
                  <a:srgbClr val="0CA373"/>
                </a:solidFill>
                <a:latin typeface="Calibri" panose="020F0502020204030204" pitchFamily="34" charset="0"/>
                <a:cs typeface="Calibri" panose="020F0502020204030204" pitchFamily="34" charset="0"/>
              </a:rPr>
              <a:t>molti scopi</a:t>
            </a:r>
            <a:r>
              <a:rPr lang="it-IT" altLang="es-ES" sz="2100">
                <a:latin typeface="Calibri" panose="020F0502020204030204" pitchFamily="34" charset="0"/>
                <a:cs typeface="Calibri" panose="020F0502020204030204" pitchFamily="34" charset="0"/>
              </a:rPr>
              <a:t>: app specifiche, gestione della rete interna e del database, accesso ai media, potenza di calcolo, archiviazione...
</a:t>
            </a:r>
            <a:endParaRPr lang="it-IT" altLang="es-ES" sz="20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363374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95879"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UNITÀ 1: Soluzioni cloud per la resilienza delle PMI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1.1.: Cos'è il cloud storage
</a:t>
            </a:r>
            <a:endParaRPr lang="it-IT" sz="2200">
              <a:latin typeface="+mj-lt"/>
              <a:cs typeface="Tahoma"/>
            </a:endParaRPr>
          </a:p>
        </p:txBody>
      </p:sp>
      <p:sp>
        <p:nvSpPr>
          <p:cNvPr id="4" name="Rectángulo 3"/>
          <p:cNvSpPr/>
          <p:nvPr/>
        </p:nvSpPr>
        <p:spPr>
          <a:xfrm>
            <a:off x="743409" y="2357838"/>
            <a:ext cx="10341358" cy="3477875"/>
          </a:xfrm>
          <a:prstGeom prst="rect">
            <a:avLst/>
          </a:prstGeom>
        </p:spPr>
        <p:txBody>
          <a:bodyPr wrap="square">
            <a:spAutoFit/>
          </a:bodyPr>
          <a:lstStyle/>
          <a:p>
            <a:pPr algn="just">
              <a:defRPr/>
            </a:pPr>
            <a:r>
              <a:rPr lang="it-IT" altLang="es-ES" sz="2200">
                <a:latin typeface="Calibri" panose="020F0502020204030204" pitchFamily="34" charset="0"/>
                <a:cs typeface="Calibri" panose="020F0502020204030204" pitchFamily="34" charset="0"/>
              </a:rPr>
              <a:t>Come detto prima, il cloud computing può essere suddiviso in app, piattaforme e hardware, che a loro volta producono le seguenti categorie: 
</a:t>
            </a:r>
          </a:p>
          <a:p>
            <a:pPr marL="342900" indent="-342900" algn="just">
              <a:buFont typeface="Arial" panose="020B0604020202020204" pitchFamily="34" charset="0"/>
              <a:buChar char="•"/>
              <a:defRPr/>
            </a:pPr>
            <a:r>
              <a:rPr lang="it-IT" altLang="es-ES" sz="2200" b="1">
                <a:latin typeface="Calibri" panose="020F0502020204030204" pitchFamily="34" charset="0"/>
                <a:cs typeface="Calibri" panose="020F0502020204030204" pitchFamily="34" charset="0"/>
              </a:rPr>
              <a:t>Software as a service (SaaS): </a:t>
            </a:r>
            <a:r>
              <a:rPr lang="it-IT" altLang="es-ES" sz="2200">
                <a:latin typeface="Calibri" panose="020F0502020204030204" pitchFamily="34" charset="0"/>
                <a:cs typeface="Calibri" panose="020F0502020204030204" pitchFamily="34" charset="0"/>
              </a:rPr>
              <a:t>questa modalità offre una singola istanza software in esecuzione sull'infrastruttura dei provider a cui l'utente può accedere ovunque tramite browser o un'app gateway, con un controllo minimo o nullo sui parametri di configurazione.</a:t>
            </a:r>
            <a:endParaRPr lang="it-IT" altLang="es-ES" sz="2200" b="1">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it-IT" altLang="es-ES" sz="2200" b="1">
                <a:latin typeface="Calibri" panose="020F0502020204030204" pitchFamily="34" charset="0"/>
                <a:cs typeface="Calibri" panose="020F0502020204030204" pitchFamily="34" charset="0"/>
              </a:rPr>
              <a:t>Infrastructure as a service (IaaS): </a:t>
            </a:r>
            <a:r>
              <a:rPr lang="it-IT" altLang="es-ES" sz="2200">
                <a:latin typeface="Calibri" panose="020F0502020204030204" pitchFamily="34" charset="0"/>
                <a:cs typeface="Calibri" panose="020F0502020204030204" pitchFamily="34" charset="0"/>
              </a:rPr>
              <a:t>Chiamato anche hardware as a service (HaaS), fornisce storage raw ed elaborazione su richiesta. Un buon esempio è Amazon Web Services, che incassa anche più del negozio online </a:t>
            </a:r>
            <a:endParaRPr lang="it-IT" altLang="es-ES" sz="2200" b="1">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252010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485578"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UNITÀ 1: Soluzioni cloud per la resilienza delle PMI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1.1.: Cos'è il cloud storage
</a:t>
            </a:r>
            <a:endParaRPr lang="it-IT" sz="2200">
              <a:latin typeface="+mj-lt"/>
              <a:cs typeface="Tahoma"/>
            </a:endParaRPr>
          </a:p>
        </p:txBody>
      </p:sp>
      <p:sp>
        <p:nvSpPr>
          <p:cNvPr id="71" name="Nube 70">
            <a:extLst>
              <a:ext uri="{FF2B5EF4-FFF2-40B4-BE49-F238E27FC236}">
                <a16:creationId xmlns:a16="http://schemas.microsoft.com/office/drawing/2014/main" id="{F552A0AC-5F15-4248-B1FC-5E9664E1C2C2}"/>
              </a:ext>
            </a:extLst>
          </p:cNvPr>
          <p:cNvSpPr/>
          <p:nvPr/>
        </p:nvSpPr>
        <p:spPr>
          <a:xfrm>
            <a:off x="8470676" y="2922433"/>
            <a:ext cx="2492343" cy="1595261"/>
          </a:xfrm>
          <a:prstGeom prst="cloud">
            <a:avLst/>
          </a:prstGeom>
          <a:ln w="28575">
            <a:solidFill>
              <a:srgbClr val="0DA39C"/>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2300"/>
              <a:t>Community</a:t>
            </a:r>
          </a:p>
        </p:txBody>
      </p:sp>
      <p:cxnSp>
        <p:nvCxnSpPr>
          <p:cNvPr id="72" name="Conector recto 71">
            <a:extLst>
              <a:ext uri="{FF2B5EF4-FFF2-40B4-BE49-F238E27FC236}">
                <a16:creationId xmlns:a16="http://schemas.microsoft.com/office/drawing/2014/main" id="{FC52361F-3A2E-4D56-B348-9B4021384609}"/>
              </a:ext>
            </a:extLst>
          </p:cNvPr>
          <p:cNvCxnSpPr>
            <a:cxnSpLocks/>
          </p:cNvCxnSpPr>
          <p:nvPr/>
        </p:nvCxnSpPr>
        <p:spPr>
          <a:xfrm>
            <a:off x="8706830" y="2746230"/>
            <a:ext cx="370694" cy="317544"/>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Conector recto 72">
            <a:extLst>
              <a:ext uri="{FF2B5EF4-FFF2-40B4-BE49-F238E27FC236}">
                <a16:creationId xmlns:a16="http://schemas.microsoft.com/office/drawing/2014/main" id="{32982D41-303A-44C6-BADE-F442EDA61A39}"/>
              </a:ext>
            </a:extLst>
          </p:cNvPr>
          <p:cNvCxnSpPr>
            <a:cxnSpLocks/>
          </p:cNvCxnSpPr>
          <p:nvPr/>
        </p:nvCxnSpPr>
        <p:spPr>
          <a:xfrm>
            <a:off x="10299538" y="4333747"/>
            <a:ext cx="337360" cy="368613"/>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Conector recto 73">
            <a:extLst>
              <a:ext uri="{FF2B5EF4-FFF2-40B4-BE49-F238E27FC236}">
                <a16:creationId xmlns:a16="http://schemas.microsoft.com/office/drawing/2014/main" id="{FC0CB974-7F70-414C-9723-955FDC03D48F}"/>
              </a:ext>
            </a:extLst>
          </p:cNvPr>
          <p:cNvCxnSpPr>
            <a:cxnSpLocks/>
            <a:stCxn id="86" idx="2"/>
          </p:cNvCxnSpPr>
          <p:nvPr/>
        </p:nvCxnSpPr>
        <p:spPr>
          <a:xfrm flipH="1">
            <a:off x="10097081" y="2591376"/>
            <a:ext cx="319065" cy="390222"/>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Conector recto 76">
            <a:extLst>
              <a:ext uri="{FF2B5EF4-FFF2-40B4-BE49-F238E27FC236}">
                <a16:creationId xmlns:a16="http://schemas.microsoft.com/office/drawing/2014/main" id="{8BBDC4E4-923C-4AF8-8CCF-B893A8AA5CED}"/>
              </a:ext>
            </a:extLst>
          </p:cNvPr>
          <p:cNvCxnSpPr>
            <a:cxnSpLocks/>
          </p:cNvCxnSpPr>
          <p:nvPr/>
        </p:nvCxnSpPr>
        <p:spPr>
          <a:xfrm flipH="1">
            <a:off x="8945178" y="4372421"/>
            <a:ext cx="403432" cy="438307"/>
          </a:xfrm>
          <a:prstGeom prst="line">
            <a:avLst/>
          </a:prstGeom>
        </p:spPr>
        <p:style>
          <a:lnRef idx="1">
            <a:schemeClr val="accent1"/>
          </a:lnRef>
          <a:fillRef idx="0">
            <a:schemeClr val="accent1"/>
          </a:fillRef>
          <a:effectRef idx="0">
            <a:schemeClr val="accent1"/>
          </a:effectRef>
          <a:fontRef idx="minor">
            <a:schemeClr val="tx1"/>
          </a:fontRef>
        </p:style>
      </p:cxnSp>
      <p:sp>
        <p:nvSpPr>
          <p:cNvPr id="85" name="CuadroTexto 84">
            <a:extLst>
              <a:ext uri="{FF2B5EF4-FFF2-40B4-BE49-F238E27FC236}">
                <a16:creationId xmlns:a16="http://schemas.microsoft.com/office/drawing/2014/main" id="{6021B585-C9E3-4A76-9E3E-DE78C80B12A4}"/>
              </a:ext>
            </a:extLst>
          </p:cNvPr>
          <p:cNvSpPr txBox="1"/>
          <p:nvPr/>
        </p:nvSpPr>
        <p:spPr>
          <a:xfrm>
            <a:off x="8165059" y="2368435"/>
            <a:ext cx="1183551" cy="400110"/>
          </a:xfrm>
          <a:prstGeom prst="rect">
            <a:avLst/>
          </a:prstGeom>
          <a:noFill/>
        </p:spPr>
        <p:txBody>
          <a:bodyPr wrap="square" rtlCol="0">
            <a:spAutoFit/>
          </a:bodyPr>
          <a:lstStyle/>
          <a:p>
            <a:r>
              <a:rPr lang="it-IT" sz="2000"/>
              <a:t>Org #1</a:t>
            </a:r>
          </a:p>
        </p:txBody>
      </p:sp>
      <p:sp>
        <p:nvSpPr>
          <p:cNvPr id="86" name="CuadroTexto 85">
            <a:extLst>
              <a:ext uri="{FF2B5EF4-FFF2-40B4-BE49-F238E27FC236}">
                <a16:creationId xmlns:a16="http://schemas.microsoft.com/office/drawing/2014/main" id="{52DC29C1-85B3-4C68-9445-0E575ECA293D}"/>
              </a:ext>
            </a:extLst>
          </p:cNvPr>
          <p:cNvSpPr txBox="1"/>
          <p:nvPr/>
        </p:nvSpPr>
        <p:spPr>
          <a:xfrm>
            <a:off x="9869272" y="2191266"/>
            <a:ext cx="1093748" cy="400110"/>
          </a:xfrm>
          <a:prstGeom prst="rect">
            <a:avLst/>
          </a:prstGeom>
          <a:noFill/>
        </p:spPr>
        <p:txBody>
          <a:bodyPr wrap="square" rtlCol="0">
            <a:spAutoFit/>
          </a:bodyPr>
          <a:lstStyle/>
          <a:p>
            <a:r>
              <a:rPr lang="it-IT" sz="2000"/>
              <a:t>Org #2</a:t>
            </a:r>
          </a:p>
        </p:txBody>
      </p:sp>
      <p:sp>
        <p:nvSpPr>
          <p:cNvPr id="87" name="CuadroTexto 86">
            <a:extLst>
              <a:ext uri="{FF2B5EF4-FFF2-40B4-BE49-F238E27FC236}">
                <a16:creationId xmlns:a16="http://schemas.microsoft.com/office/drawing/2014/main" id="{C6C94350-B547-46BF-8695-23FB064AAA79}"/>
              </a:ext>
            </a:extLst>
          </p:cNvPr>
          <p:cNvSpPr txBox="1"/>
          <p:nvPr/>
        </p:nvSpPr>
        <p:spPr>
          <a:xfrm>
            <a:off x="8356016" y="4879529"/>
            <a:ext cx="1072321" cy="400110"/>
          </a:xfrm>
          <a:prstGeom prst="rect">
            <a:avLst/>
          </a:prstGeom>
          <a:noFill/>
        </p:spPr>
        <p:txBody>
          <a:bodyPr wrap="square" rtlCol="0">
            <a:spAutoFit/>
          </a:bodyPr>
          <a:lstStyle/>
          <a:p>
            <a:r>
              <a:rPr lang="it-IT" sz="2000"/>
              <a:t>Org #3</a:t>
            </a:r>
          </a:p>
        </p:txBody>
      </p:sp>
      <p:sp>
        <p:nvSpPr>
          <p:cNvPr id="88" name="CuadroTexto 87">
            <a:extLst>
              <a:ext uri="{FF2B5EF4-FFF2-40B4-BE49-F238E27FC236}">
                <a16:creationId xmlns:a16="http://schemas.microsoft.com/office/drawing/2014/main" id="{49DC1D04-D9A5-4B64-9F29-FD04BC31B6C3}"/>
              </a:ext>
            </a:extLst>
          </p:cNvPr>
          <p:cNvSpPr txBox="1"/>
          <p:nvPr/>
        </p:nvSpPr>
        <p:spPr>
          <a:xfrm>
            <a:off x="10336268" y="4778868"/>
            <a:ext cx="1090605" cy="400110"/>
          </a:xfrm>
          <a:prstGeom prst="rect">
            <a:avLst/>
          </a:prstGeom>
          <a:noFill/>
        </p:spPr>
        <p:txBody>
          <a:bodyPr wrap="square" rtlCol="0">
            <a:spAutoFit/>
          </a:bodyPr>
          <a:lstStyle/>
          <a:p>
            <a:r>
              <a:rPr lang="it-IT" sz="2000"/>
              <a:t>Org #4</a:t>
            </a:r>
          </a:p>
        </p:txBody>
      </p:sp>
      <p:sp>
        <p:nvSpPr>
          <p:cNvPr id="98" name="CuadroTexto 97">
            <a:extLst>
              <a:ext uri="{FF2B5EF4-FFF2-40B4-BE49-F238E27FC236}">
                <a16:creationId xmlns:a16="http://schemas.microsoft.com/office/drawing/2014/main" id="{002C6C67-08A8-4DA5-9E97-910D14A95301}"/>
              </a:ext>
            </a:extLst>
          </p:cNvPr>
          <p:cNvSpPr txBox="1"/>
          <p:nvPr/>
        </p:nvSpPr>
        <p:spPr>
          <a:xfrm>
            <a:off x="387857" y="2357677"/>
            <a:ext cx="7288318" cy="4093428"/>
          </a:xfrm>
          <a:prstGeom prst="rect">
            <a:avLst/>
          </a:prstGeom>
          <a:noFill/>
        </p:spPr>
        <p:txBody>
          <a:bodyPr wrap="square">
            <a:spAutoFit/>
          </a:bodyPr>
          <a:lstStyle/>
          <a:p>
            <a:pPr marL="342900" indent="-342900" algn="just">
              <a:buFont typeface="Arial" panose="020B0604020202020204" pitchFamily="34" charset="0"/>
              <a:buChar char="•"/>
              <a:defRPr/>
            </a:pPr>
            <a:r>
              <a:rPr lang="it-IT" altLang="es-ES" sz="2400" b="1">
                <a:latin typeface="Calibri" panose="020F0502020204030204" pitchFamily="34" charset="0"/>
                <a:cs typeface="Calibri" panose="020F0502020204030204" pitchFamily="34" charset="0"/>
              </a:rPr>
              <a:t>Platform as a service (PaaS)</a:t>
            </a:r>
            <a:r>
              <a:rPr lang="it-IT" altLang="es-ES" sz="2400">
                <a:latin typeface="Calibri" panose="020F0502020204030204" pitchFamily="34" charset="0"/>
                <a:cs typeface="Calibri" panose="020F0502020204030204" pitchFamily="34" charset="0"/>
              </a:rPr>
              <a:t>: Questo servizio fornisce spazio per implementare, eseguire e gestire diverse applicazioni, evitando la manutenzione dell'infrastruttura necessaria per sviluppare, utilizzare e fornire software. In base alla loro disponibilità, possono essere:</a:t>
            </a:r>
          </a:p>
          <a:p>
            <a:pPr algn="just">
              <a:defRPr/>
            </a:pPr>
            <a:endParaRPr lang="it-IT" altLang="es-ES" sz="2400">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r>
              <a:rPr lang="it-IT" altLang="es-ES" sz="2400" b="1">
                <a:latin typeface="Calibri" panose="020F0502020204030204" pitchFamily="34" charset="0"/>
                <a:cs typeface="Calibri" panose="020F0502020204030204" pitchFamily="34" charset="0"/>
              </a:rPr>
              <a:t>Community</a:t>
            </a:r>
            <a:r>
              <a:rPr lang="it-IT" altLang="es-ES" sz="2400">
                <a:latin typeface="Calibri" panose="020F0502020204030204" pitchFamily="34" charset="0"/>
                <a:cs typeface="Calibri" panose="020F0502020204030204" pitchFamily="34" charset="0"/>
              </a:rPr>
              <a:t>: Diverse organizzazioni mettono insieme le loro risorse cloud per risolvere un problema comune</a:t>
            </a:r>
            <a:endParaRPr lang="it-IT" altLang="es-ES" sz="200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endParaRPr lang="it-IT" altLang="es-ES" sz="200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706897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5" y="1022287"/>
            <a:ext cx="11475163"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UNITÀ 1: Soluzioni cloud per la resilienza delle PMI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1.1.: Cos'è il cloud storage
</a:t>
            </a:r>
            <a:endParaRPr lang="it-IT" sz="2200">
              <a:latin typeface="+mj-lt"/>
              <a:cs typeface="Tahoma"/>
            </a:endParaRPr>
          </a:p>
        </p:txBody>
      </p:sp>
      <p:sp>
        <p:nvSpPr>
          <p:cNvPr id="4" name="Rectángulo 3"/>
          <p:cNvSpPr/>
          <p:nvPr/>
        </p:nvSpPr>
        <p:spPr>
          <a:xfrm>
            <a:off x="398272" y="2462866"/>
            <a:ext cx="6043350" cy="3416320"/>
          </a:xfrm>
          <a:prstGeom prst="rect">
            <a:avLst/>
          </a:prstGeom>
        </p:spPr>
        <p:txBody>
          <a:bodyPr wrap="square">
            <a:spAutoFit/>
          </a:bodyPr>
          <a:lstStyle/>
          <a:p>
            <a:pPr marL="342900" indent="-342900" algn="just">
              <a:buFont typeface="Calibri" panose="020F0502020204030204" pitchFamily="34" charset="0"/>
              <a:buChar char="›"/>
              <a:defRPr/>
            </a:pPr>
            <a:r>
              <a:rPr lang="it-IT" altLang="es-ES" sz="2400" b="1">
                <a:latin typeface="Calibri" panose="020F0502020204030204" pitchFamily="34" charset="0"/>
                <a:cs typeface="Calibri" panose="020F0502020204030204" pitchFamily="34" charset="0"/>
              </a:rPr>
              <a:t>Pubblico: </a:t>
            </a:r>
            <a:r>
              <a:rPr lang="it-IT" altLang="es-ES" sz="2400">
                <a:latin typeface="Calibri" panose="020F0502020204030204" pitchFamily="34" charset="0"/>
                <a:cs typeface="Calibri" panose="020F0502020204030204" pitchFamily="34" charset="0"/>
              </a:rPr>
              <a:t>utilizzato da molte organizzazioni contemporaneamente</a:t>
            </a:r>
            <a:endParaRPr lang="it-IT" altLang="es-ES" sz="2400" b="1">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endParaRPr lang="it-IT" altLang="es-ES" sz="2400">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r>
              <a:rPr lang="it-IT" altLang="es-ES" sz="2400" b="1">
                <a:latin typeface="Calibri" panose="020F0502020204030204" pitchFamily="34" charset="0"/>
                <a:cs typeface="Calibri" panose="020F0502020204030204" pitchFamily="34" charset="0"/>
              </a:rPr>
              <a:t>Privato: </a:t>
            </a:r>
            <a:r>
              <a:rPr lang="it-IT" altLang="es-ES" sz="2400">
                <a:latin typeface="Calibri" panose="020F0502020204030204" pitchFamily="34" charset="0"/>
                <a:cs typeface="Calibri" panose="020F0502020204030204" pitchFamily="34" charset="0"/>
              </a:rPr>
              <a:t>utilizzato da una singola organizzazione senza un gateway pubblico</a:t>
            </a:r>
            <a:endParaRPr lang="it-IT" altLang="es-ES" sz="2400" b="1">
              <a:latin typeface="Calibri" panose="020F0502020204030204" pitchFamily="34" charset="0"/>
              <a:cs typeface="Calibri" panose="020F0502020204030204" pitchFamily="34" charset="0"/>
            </a:endParaRPr>
          </a:p>
          <a:p>
            <a:pPr algn="just">
              <a:defRPr/>
            </a:pPr>
            <a:endParaRPr lang="it-IT" altLang="es-ES" sz="2400">
              <a:latin typeface="Calibri" panose="020F0502020204030204" pitchFamily="34" charset="0"/>
              <a:cs typeface="Calibri" panose="020F0502020204030204" pitchFamily="34" charset="0"/>
            </a:endParaRPr>
          </a:p>
          <a:p>
            <a:pPr marL="342900" indent="-342900" algn="just">
              <a:buFont typeface="Calibri" panose="020F0502020204030204" pitchFamily="34" charset="0"/>
              <a:buChar char="›"/>
              <a:defRPr/>
            </a:pPr>
            <a:r>
              <a:rPr lang="it-IT" altLang="es-ES" sz="2400" b="1">
                <a:latin typeface="Calibri" panose="020F0502020204030204" pitchFamily="34" charset="0"/>
                <a:cs typeface="Calibri" panose="020F0502020204030204" pitchFamily="34" charset="0"/>
              </a:rPr>
              <a:t>Ibrido: </a:t>
            </a:r>
            <a:r>
              <a:rPr lang="it-IT" altLang="es-ES" sz="2400">
                <a:latin typeface="Calibri" panose="020F0502020204030204" pitchFamily="34" charset="0"/>
                <a:cs typeface="Calibri" panose="020F0502020204030204" pitchFamily="34" charset="0"/>
              </a:rPr>
              <a:t>costituito da una combinazione di reti cloud private e pubbliche coordinate per funzionare come un'unica entità.</a:t>
            </a:r>
          </a:p>
        </p:txBody>
      </p:sp>
      <p:sp>
        <p:nvSpPr>
          <p:cNvPr id="25" name="Nube 24">
            <a:extLst>
              <a:ext uri="{FF2B5EF4-FFF2-40B4-BE49-F238E27FC236}">
                <a16:creationId xmlns:a16="http://schemas.microsoft.com/office/drawing/2014/main" id="{D2BA7B05-E5EE-45F0-9753-231A28509226}"/>
              </a:ext>
            </a:extLst>
          </p:cNvPr>
          <p:cNvSpPr/>
          <p:nvPr/>
        </p:nvSpPr>
        <p:spPr>
          <a:xfrm>
            <a:off x="7184572" y="3065244"/>
            <a:ext cx="4724000" cy="3003852"/>
          </a:xfrm>
          <a:prstGeom prst="cloud">
            <a:avLst/>
          </a:prstGeom>
          <a:ln w="38100">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6" name="Rectángulo: esquinas redondeadas 25">
            <a:extLst>
              <a:ext uri="{FF2B5EF4-FFF2-40B4-BE49-F238E27FC236}">
                <a16:creationId xmlns:a16="http://schemas.microsoft.com/office/drawing/2014/main" id="{D6479D57-8472-4308-A65C-D7D63AB84E01}"/>
              </a:ext>
            </a:extLst>
          </p:cNvPr>
          <p:cNvSpPr/>
          <p:nvPr/>
        </p:nvSpPr>
        <p:spPr>
          <a:xfrm>
            <a:off x="10616131" y="3929964"/>
            <a:ext cx="929161" cy="481644"/>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dirty="0"/>
          </a:p>
        </p:txBody>
      </p:sp>
      <p:sp>
        <p:nvSpPr>
          <p:cNvPr id="27" name="Rectángulo: esquinas redondeadas 26">
            <a:extLst>
              <a:ext uri="{FF2B5EF4-FFF2-40B4-BE49-F238E27FC236}">
                <a16:creationId xmlns:a16="http://schemas.microsoft.com/office/drawing/2014/main" id="{199DECC5-FF64-47EB-9286-E4C03699D75D}"/>
              </a:ext>
            </a:extLst>
          </p:cNvPr>
          <p:cNvSpPr/>
          <p:nvPr/>
        </p:nvSpPr>
        <p:spPr>
          <a:xfrm>
            <a:off x="7843815" y="3655165"/>
            <a:ext cx="1172332" cy="549598"/>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2000"/>
              <a:t>Pubblico</a:t>
            </a:r>
            <a:endParaRPr lang="it-IT"/>
          </a:p>
        </p:txBody>
      </p:sp>
      <p:sp>
        <p:nvSpPr>
          <p:cNvPr id="28" name="Rectángulo: esquinas redondeadas 27">
            <a:extLst>
              <a:ext uri="{FF2B5EF4-FFF2-40B4-BE49-F238E27FC236}">
                <a16:creationId xmlns:a16="http://schemas.microsoft.com/office/drawing/2014/main" id="{6C671E6B-69B8-4A71-9C05-57C4C29703F8}"/>
              </a:ext>
            </a:extLst>
          </p:cNvPr>
          <p:cNvSpPr/>
          <p:nvPr/>
        </p:nvSpPr>
        <p:spPr>
          <a:xfrm>
            <a:off x="8004696" y="4791595"/>
            <a:ext cx="1136435" cy="647150"/>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29" name="Rectángulo: esquinas redondeadas 28">
            <a:extLst>
              <a:ext uri="{FF2B5EF4-FFF2-40B4-BE49-F238E27FC236}">
                <a16:creationId xmlns:a16="http://schemas.microsoft.com/office/drawing/2014/main" id="{A141DBAA-EAA6-4832-852D-8D8CEC079009}"/>
              </a:ext>
            </a:extLst>
          </p:cNvPr>
          <p:cNvSpPr/>
          <p:nvPr/>
        </p:nvSpPr>
        <p:spPr>
          <a:xfrm>
            <a:off x="9620726" y="3449033"/>
            <a:ext cx="885653" cy="417184"/>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30" name="Rectángulo: esquinas redondeadas 29">
            <a:extLst>
              <a:ext uri="{FF2B5EF4-FFF2-40B4-BE49-F238E27FC236}">
                <a16:creationId xmlns:a16="http://schemas.microsoft.com/office/drawing/2014/main" id="{A8A3602E-206B-40C9-9061-7FBDD2B8C34D}"/>
              </a:ext>
            </a:extLst>
          </p:cNvPr>
          <p:cNvSpPr/>
          <p:nvPr/>
        </p:nvSpPr>
        <p:spPr>
          <a:xfrm>
            <a:off x="9601691" y="4685510"/>
            <a:ext cx="967452" cy="503930"/>
          </a:xfrm>
          <a:prstGeom prst="roundRect">
            <a:avLst/>
          </a:prstGeom>
          <a:ln w="28575">
            <a:solidFill>
              <a:srgbClr val="0CA373"/>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it-IT"/>
          </a:p>
        </p:txBody>
      </p:sp>
      <p:sp>
        <p:nvSpPr>
          <p:cNvPr id="31" name="CuadroTexto 30">
            <a:extLst>
              <a:ext uri="{FF2B5EF4-FFF2-40B4-BE49-F238E27FC236}">
                <a16:creationId xmlns:a16="http://schemas.microsoft.com/office/drawing/2014/main" id="{C4E63E21-792D-4B0F-8DE0-92284B95ED5D}"/>
              </a:ext>
            </a:extLst>
          </p:cNvPr>
          <p:cNvSpPr txBox="1"/>
          <p:nvPr/>
        </p:nvSpPr>
        <p:spPr>
          <a:xfrm>
            <a:off x="9986034" y="1828601"/>
            <a:ext cx="2100669" cy="461665"/>
          </a:xfrm>
          <a:prstGeom prst="rect">
            <a:avLst/>
          </a:prstGeom>
          <a:noFill/>
        </p:spPr>
        <p:txBody>
          <a:bodyPr wrap="square" rtlCol="0">
            <a:spAutoFit/>
          </a:bodyPr>
          <a:lstStyle/>
          <a:p>
            <a:r>
              <a:rPr lang="it-IT" sz="2400"/>
              <a:t>Il Cloud</a:t>
            </a:r>
          </a:p>
        </p:txBody>
      </p:sp>
      <p:cxnSp>
        <p:nvCxnSpPr>
          <p:cNvPr id="32" name="Conector recto 31">
            <a:extLst>
              <a:ext uri="{FF2B5EF4-FFF2-40B4-BE49-F238E27FC236}">
                <a16:creationId xmlns:a16="http://schemas.microsoft.com/office/drawing/2014/main" id="{473375B7-0CAA-4947-B96B-8BEC07DC9EB9}"/>
              </a:ext>
            </a:extLst>
          </p:cNvPr>
          <p:cNvCxnSpPr>
            <a:cxnSpLocks/>
            <a:stCxn id="28" idx="3"/>
            <a:endCxn id="30" idx="1"/>
          </p:cNvCxnSpPr>
          <p:nvPr/>
        </p:nvCxnSpPr>
        <p:spPr>
          <a:xfrm flipV="1">
            <a:off x="9141131" y="4937475"/>
            <a:ext cx="460560" cy="177695"/>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Conector recto 32">
            <a:extLst>
              <a:ext uri="{FF2B5EF4-FFF2-40B4-BE49-F238E27FC236}">
                <a16:creationId xmlns:a16="http://schemas.microsoft.com/office/drawing/2014/main" id="{3DF79DA9-8291-439C-AF04-09390EB25564}"/>
              </a:ext>
            </a:extLst>
          </p:cNvPr>
          <p:cNvCxnSpPr>
            <a:cxnSpLocks/>
            <a:stCxn id="30" idx="0"/>
            <a:endCxn id="26" idx="2"/>
          </p:cNvCxnSpPr>
          <p:nvPr/>
        </p:nvCxnSpPr>
        <p:spPr>
          <a:xfrm flipV="1">
            <a:off x="10085417" y="4411608"/>
            <a:ext cx="995295" cy="2739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Conector recto 33">
            <a:extLst>
              <a:ext uri="{FF2B5EF4-FFF2-40B4-BE49-F238E27FC236}">
                <a16:creationId xmlns:a16="http://schemas.microsoft.com/office/drawing/2014/main" id="{57560EAF-994B-4014-8563-E8D7B018B8DD}"/>
              </a:ext>
            </a:extLst>
          </p:cNvPr>
          <p:cNvCxnSpPr>
            <a:cxnSpLocks/>
            <a:stCxn id="27" idx="3"/>
            <a:endCxn id="26" idx="1"/>
          </p:cNvCxnSpPr>
          <p:nvPr/>
        </p:nvCxnSpPr>
        <p:spPr>
          <a:xfrm>
            <a:off x="9016147" y="3929964"/>
            <a:ext cx="1599984" cy="240822"/>
          </a:xfrm>
          <a:prstGeom prst="line">
            <a:avLst/>
          </a:prstGeom>
        </p:spPr>
        <p:style>
          <a:lnRef idx="1">
            <a:schemeClr val="accent1"/>
          </a:lnRef>
          <a:fillRef idx="0">
            <a:schemeClr val="accent1"/>
          </a:fillRef>
          <a:effectRef idx="0">
            <a:schemeClr val="accent1"/>
          </a:effectRef>
          <a:fontRef idx="minor">
            <a:schemeClr val="tx1"/>
          </a:fontRef>
        </p:style>
      </p:cxnSp>
      <p:cxnSp>
        <p:nvCxnSpPr>
          <p:cNvPr id="35" name="Conector recto 34">
            <a:extLst>
              <a:ext uri="{FF2B5EF4-FFF2-40B4-BE49-F238E27FC236}">
                <a16:creationId xmlns:a16="http://schemas.microsoft.com/office/drawing/2014/main" id="{908E4420-1D18-4B3D-BD7D-4AE7B6708253}"/>
              </a:ext>
            </a:extLst>
          </p:cNvPr>
          <p:cNvCxnSpPr>
            <a:cxnSpLocks/>
            <a:stCxn id="29" idx="3"/>
            <a:endCxn id="26" idx="0"/>
          </p:cNvCxnSpPr>
          <p:nvPr/>
        </p:nvCxnSpPr>
        <p:spPr>
          <a:xfrm>
            <a:off x="10506379" y="3657625"/>
            <a:ext cx="574333" cy="272339"/>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Conector recto 35">
            <a:extLst>
              <a:ext uri="{FF2B5EF4-FFF2-40B4-BE49-F238E27FC236}">
                <a16:creationId xmlns:a16="http://schemas.microsoft.com/office/drawing/2014/main" id="{379ED707-A095-46A8-896A-DE57BEAC831F}"/>
              </a:ext>
            </a:extLst>
          </p:cNvPr>
          <p:cNvCxnSpPr>
            <a:cxnSpLocks/>
            <a:stCxn id="29" idx="1"/>
          </p:cNvCxnSpPr>
          <p:nvPr/>
        </p:nvCxnSpPr>
        <p:spPr>
          <a:xfrm flipH="1">
            <a:off x="9060966" y="3657625"/>
            <a:ext cx="559760" cy="259097"/>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Conector recto 36">
            <a:extLst>
              <a:ext uri="{FF2B5EF4-FFF2-40B4-BE49-F238E27FC236}">
                <a16:creationId xmlns:a16="http://schemas.microsoft.com/office/drawing/2014/main" id="{1B655CCF-E169-4D23-BB4F-C2E7113ABF42}"/>
              </a:ext>
            </a:extLst>
          </p:cNvPr>
          <p:cNvCxnSpPr>
            <a:cxnSpLocks/>
            <a:stCxn id="27" idx="2"/>
            <a:endCxn id="28" idx="0"/>
          </p:cNvCxnSpPr>
          <p:nvPr/>
        </p:nvCxnSpPr>
        <p:spPr>
          <a:xfrm>
            <a:off x="8429981" y="4204763"/>
            <a:ext cx="142933" cy="586832"/>
          </a:xfrm>
          <a:prstGeom prst="line">
            <a:avLst/>
          </a:prstGeom>
        </p:spPr>
        <p:style>
          <a:lnRef idx="1">
            <a:schemeClr val="accent1"/>
          </a:lnRef>
          <a:fillRef idx="0">
            <a:schemeClr val="accent1"/>
          </a:fillRef>
          <a:effectRef idx="0">
            <a:schemeClr val="accent1"/>
          </a:effectRef>
          <a:fontRef idx="minor">
            <a:schemeClr val="tx1"/>
          </a:fontRef>
        </p:style>
      </p:cxnSp>
      <p:cxnSp>
        <p:nvCxnSpPr>
          <p:cNvPr id="38" name="Conector recto 37">
            <a:extLst>
              <a:ext uri="{FF2B5EF4-FFF2-40B4-BE49-F238E27FC236}">
                <a16:creationId xmlns:a16="http://schemas.microsoft.com/office/drawing/2014/main" id="{0504E88E-F223-4CAC-A660-6ED9EB028208}"/>
              </a:ext>
            </a:extLst>
          </p:cNvPr>
          <p:cNvCxnSpPr>
            <a:cxnSpLocks/>
            <a:stCxn id="27" idx="3"/>
            <a:endCxn id="30" idx="0"/>
          </p:cNvCxnSpPr>
          <p:nvPr/>
        </p:nvCxnSpPr>
        <p:spPr>
          <a:xfrm>
            <a:off x="9016147" y="3929964"/>
            <a:ext cx="1069270" cy="755546"/>
          </a:xfrm>
          <a:prstGeom prst="line">
            <a:avLst/>
          </a:prstGeom>
        </p:spPr>
        <p:style>
          <a:lnRef idx="1">
            <a:schemeClr val="accent1"/>
          </a:lnRef>
          <a:fillRef idx="0">
            <a:schemeClr val="accent1"/>
          </a:fillRef>
          <a:effectRef idx="0">
            <a:schemeClr val="accent1"/>
          </a:effectRef>
          <a:fontRef idx="minor">
            <a:schemeClr val="tx1"/>
          </a:fontRef>
        </p:style>
      </p:cxnSp>
      <p:sp>
        <p:nvSpPr>
          <p:cNvPr id="39" name="Nube 38">
            <a:extLst>
              <a:ext uri="{FF2B5EF4-FFF2-40B4-BE49-F238E27FC236}">
                <a16:creationId xmlns:a16="http://schemas.microsoft.com/office/drawing/2014/main" id="{593775DC-A01B-49E6-9F00-022B797EDCE3}"/>
              </a:ext>
            </a:extLst>
          </p:cNvPr>
          <p:cNvSpPr/>
          <p:nvPr/>
        </p:nvSpPr>
        <p:spPr>
          <a:xfrm>
            <a:off x="7701399" y="2066521"/>
            <a:ext cx="1563899" cy="871766"/>
          </a:xfrm>
          <a:prstGeom prst="cloud">
            <a:avLst/>
          </a:prstGeom>
          <a:ln w="28575">
            <a:solidFill>
              <a:srgbClr val="08725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it-IT" sz="2000"/>
              <a:t>Privato</a:t>
            </a:r>
            <a:endParaRPr lang="it-IT"/>
          </a:p>
        </p:txBody>
      </p:sp>
      <p:cxnSp>
        <p:nvCxnSpPr>
          <p:cNvPr id="40" name="Conector recto 39">
            <a:extLst>
              <a:ext uri="{FF2B5EF4-FFF2-40B4-BE49-F238E27FC236}">
                <a16:creationId xmlns:a16="http://schemas.microsoft.com/office/drawing/2014/main" id="{CABDD7DE-BD2B-44C9-BB9C-91CDF6BC7E42}"/>
              </a:ext>
            </a:extLst>
          </p:cNvPr>
          <p:cNvCxnSpPr>
            <a:cxnSpLocks/>
            <a:stCxn id="27" idx="0"/>
            <a:endCxn id="39" idx="1"/>
          </p:cNvCxnSpPr>
          <p:nvPr/>
        </p:nvCxnSpPr>
        <p:spPr>
          <a:xfrm flipV="1">
            <a:off x="8429981" y="2937359"/>
            <a:ext cx="53368" cy="717806"/>
          </a:xfrm>
          <a:prstGeom prst="line">
            <a:avLst/>
          </a:prstGeom>
        </p:spPr>
        <p:style>
          <a:lnRef idx="1">
            <a:schemeClr val="accent1"/>
          </a:lnRef>
          <a:fillRef idx="0">
            <a:schemeClr val="accent1"/>
          </a:fillRef>
          <a:effectRef idx="0">
            <a:schemeClr val="accent1"/>
          </a:effectRef>
          <a:fontRef idx="minor">
            <a:schemeClr val="tx1"/>
          </a:fontRef>
        </p:style>
      </p:cxnSp>
      <p:sp>
        <p:nvSpPr>
          <p:cNvPr id="41" name="Rectángulo 40">
            <a:extLst>
              <a:ext uri="{FF2B5EF4-FFF2-40B4-BE49-F238E27FC236}">
                <a16:creationId xmlns:a16="http://schemas.microsoft.com/office/drawing/2014/main" id="{1895C3C8-8C1D-4AF1-8801-FD5E0BD9AF3F}"/>
              </a:ext>
            </a:extLst>
          </p:cNvPr>
          <p:cNvSpPr/>
          <p:nvPr/>
        </p:nvSpPr>
        <p:spPr>
          <a:xfrm>
            <a:off x="7235654" y="1971754"/>
            <a:ext cx="2241948" cy="2437901"/>
          </a:xfrm>
          <a:prstGeom prst="rect">
            <a:avLst/>
          </a:prstGeom>
          <a:noFill/>
          <a:ln w="57150">
            <a:solidFill>
              <a:srgbClr val="FFC000"/>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gn="ctr"/>
            <a:endParaRPr lang="es-ES"/>
          </a:p>
        </p:txBody>
      </p:sp>
      <p:sp>
        <p:nvSpPr>
          <p:cNvPr id="42" name="CuadroTexto 41">
            <a:extLst>
              <a:ext uri="{FF2B5EF4-FFF2-40B4-BE49-F238E27FC236}">
                <a16:creationId xmlns:a16="http://schemas.microsoft.com/office/drawing/2014/main" id="{CD19F9D4-0F86-4D62-92CD-DD241F786987}"/>
              </a:ext>
            </a:extLst>
          </p:cNvPr>
          <p:cNvSpPr txBox="1"/>
          <p:nvPr/>
        </p:nvSpPr>
        <p:spPr>
          <a:xfrm>
            <a:off x="7306727" y="2991253"/>
            <a:ext cx="926763" cy="400110"/>
          </a:xfrm>
          <a:prstGeom prst="rect">
            <a:avLst/>
          </a:prstGeom>
          <a:noFill/>
        </p:spPr>
        <p:txBody>
          <a:bodyPr wrap="square" rtlCol="0">
            <a:spAutoFit/>
          </a:bodyPr>
          <a:lstStyle/>
          <a:p>
            <a:r>
              <a:rPr lang="it-IT" sz="2000"/>
              <a:t>Ibrido</a:t>
            </a:r>
          </a:p>
        </p:txBody>
      </p:sp>
      <p:cxnSp>
        <p:nvCxnSpPr>
          <p:cNvPr id="43" name="Conector recto de flecha 42">
            <a:extLst>
              <a:ext uri="{FF2B5EF4-FFF2-40B4-BE49-F238E27FC236}">
                <a16:creationId xmlns:a16="http://schemas.microsoft.com/office/drawing/2014/main" id="{28DA0E02-8A4A-401C-8D59-90C0ACE8D2E3}"/>
              </a:ext>
            </a:extLst>
          </p:cNvPr>
          <p:cNvCxnSpPr>
            <a:cxnSpLocks/>
          </p:cNvCxnSpPr>
          <p:nvPr/>
        </p:nvCxnSpPr>
        <p:spPr>
          <a:xfrm flipH="1">
            <a:off x="10182157" y="2303727"/>
            <a:ext cx="392126" cy="818946"/>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17" name="Conector recto 116">
            <a:extLst>
              <a:ext uri="{FF2B5EF4-FFF2-40B4-BE49-F238E27FC236}">
                <a16:creationId xmlns:a16="http://schemas.microsoft.com/office/drawing/2014/main" id="{AEB51402-D95E-4345-BBF0-3597BB043B85}"/>
              </a:ext>
            </a:extLst>
          </p:cNvPr>
          <p:cNvCxnSpPr>
            <a:cxnSpLocks/>
            <a:stCxn id="29" idx="2"/>
            <a:endCxn id="28" idx="0"/>
          </p:cNvCxnSpPr>
          <p:nvPr/>
        </p:nvCxnSpPr>
        <p:spPr>
          <a:xfrm flipH="1">
            <a:off x="8572914" y="3866217"/>
            <a:ext cx="1490639" cy="925378"/>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Conector recto 58">
            <a:extLst>
              <a:ext uri="{FF2B5EF4-FFF2-40B4-BE49-F238E27FC236}">
                <a16:creationId xmlns:a16="http://schemas.microsoft.com/office/drawing/2014/main" id="{2BA8C9F8-5802-41E3-82C6-81AD696D735C}"/>
              </a:ext>
            </a:extLst>
          </p:cNvPr>
          <p:cNvCxnSpPr>
            <a:cxnSpLocks/>
            <a:stCxn id="30" idx="0"/>
            <a:endCxn id="29" idx="2"/>
          </p:cNvCxnSpPr>
          <p:nvPr/>
        </p:nvCxnSpPr>
        <p:spPr>
          <a:xfrm flipH="1" flipV="1">
            <a:off x="10063553" y="3866217"/>
            <a:ext cx="21864" cy="819293"/>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Conector recto 105">
            <a:extLst>
              <a:ext uri="{FF2B5EF4-FFF2-40B4-BE49-F238E27FC236}">
                <a16:creationId xmlns:a16="http://schemas.microsoft.com/office/drawing/2014/main" id="{8AE754DE-3B24-45C5-96D8-6393BDDA7E49}"/>
              </a:ext>
            </a:extLst>
          </p:cNvPr>
          <p:cNvCxnSpPr>
            <a:cxnSpLocks/>
            <a:endCxn id="28" idx="0"/>
          </p:cNvCxnSpPr>
          <p:nvPr/>
        </p:nvCxnSpPr>
        <p:spPr>
          <a:xfrm flipH="1">
            <a:off x="8572914" y="4192577"/>
            <a:ext cx="1998398" cy="599018"/>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866256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95879"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UNITÀ 1: Soluzioni cloud per la resilienza delle PMI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6" y="1773775"/>
            <a:ext cx="4841557" cy="704039"/>
          </a:xfrm>
          <a:prstGeom prst="rect">
            <a:avLst/>
          </a:prstGeom>
        </p:spPr>
        <p:txBody>
          <a:bodyPr vert="horz" wrap="square" lIns="0" tIns="13970" rIns="0" bIns="0" rtlCol="0">
            <a:spAutoFit/>
          </a:bodyPr>
          <a:lstStyle/>
          <a:p>
            <a:pPr marL="12700">
              <a:lnSpc>
                <a:spcPct val="100000"/>
              </a:lnSpc>
              <a:spcBef>
                <a:spcPts val="110"/>
              </a:spcBef>
            </a:pPr>
            <a:r>
              <a:rPr lang="it-IT" sz="2200" spc="50">
                <a:latin typeface="+mj-lt"/>
                <a:cs typeface="Tahoma"/>
              </a:rPr>
              <a:t>SEZIONE 1.1.: Cos'è il cloud storage
</a:t>
            </a:r>
            <a:endParaRPr lang="it-IT" sz="2200">
              <a:latin typeface="+mj-lt"/>
              <a:cs typeface="Tahoma"/>
            </a:endParaRPr>
          </a:p>
        </p:txBody>
      </p:sp>
      <p:sp>
        <p:nvSpPr>
          <p:cNvPr id="4" name="Rectángulo 3"/>
          <p:cNvSpPr/>
          <p:nvPr/>
        </p:nvSpPr>
        <p:spPr>
          <a:xfrm>
            <a:off x="631440" y="2144316"/>
            <a:ext cx="10369351" cy="4154984"/>
          </a:xfrm>
          <a:prstGeom prst="rect">
            <a:avLst/>
          </a:prstGeom>
        </p:spPr>
        <p:txBody>
          <a:bodyPr wrap="square">
            <a:spAutoFit/>
          </a:bodyPr>
          <a:lstStyle/>
          <a:p>
            <a:pPr algn="just">
              <a:defRPr/>
            </a:pPr>
            <a:r>
              <a:rPr lang="it-IT" altLang="es-ES" sz="2200">
                <a:latin typeface="Calibri" panose="020F0502020204030204" pitchFamily="34" charset="0"/>
                <a:cs typeface="Calibri" panose="020F0502020204030204" pitchFamily="34" charset="0"/>
              </a:rPr>
              <a:t>Per quanto riguarda lo stoccaggio, si possono distinguere tre categorie principali:
</a:t>
            </a:r>
            <a:endParaRPr lang="it-IT" altLang="es-ES" sz="2200" b="1">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it-IT" altLang="es-ES" sz="2200" b="1">
                <a:latin typeface="Calibri" panose="020F0502020204030204" pitchFamily="34" charset="0"/>
                <a:cs typeface="Calibri" panose="020F0502020204030204" pitchFamily="34" charset="0"/>
              </a:rPr>
              <a:t>Memorizzazione di oggetti: </a:t>
            </a:r>
            <a:r>
              <a:rPr lang="it-IT" altLang="es-ES" sz="2200">
                <a:latin typeface="Calibri" panose="020F0502020204030204" pitchFamily="34" charset="0"/>
                <a:cs typeface="Calibri" panose="020F0502020204030204" pitchFamily="34" charset="0"/>
              </a:rPr>
              <a:t>per le app sviluppate on-cloud, che sfruttano le sue funzionalità di scalabilità e metadati.
</a:t>
            </a:r>
          </a:p>
          <a:p>
            <a:pPr marL="342900" indent="-342900" algn="just">
              <a:buFont typeface="Arial" panose="020B0604020202020204" pitchFamily="34" charset="0"/>
              <a:buChar char="•"/>
              <a:defRPr/>
            </a:pPr>
            <a:r>
              <a:rPr lang="it-IT" altLang="es-ES" sz="2200" b="1">
                <a:latin typeface="Calibri" panose="020F0502020204030204" pitchFamily="34" charset="0"/>
                <a:cs typeface="Calibri" panose="020F0502020204030204" pitchFamily="34" charset="0"/>
              </a:rPr>
              <a:t>Archiviazione dei file: </a:t>
            </a:r>
            <a:r>
              <a:rPr lang="it-IT" altLang="es-ES" sz="2200">
                <a:latin typeface="Calibri" panose="020F0502020204030204" pitchFamily="34" charset="0"/>
                <a:cs typeface="Calibri" panose="020F0502020204030204" pitchFamily="34" charset="0"/>
              </a:rPr>
              <a:t>Utile per le app che richiedono l'accesso a file condivisi e/o a un file system. Questo è il più frequentemente utilizzato sia dagli utenti medi che dalle MPMI.</a:t>
            </a:r>
          </a:p>
          <a:p>
            <a:pPr marL="342900" indent="-342900" algn="just">
              <a:buFont typeface="Arial" panose="020B0604020202020204" pitchFamily="34" charset="0"/>
              <a:buChar char="•"/>
              <a:defRPr/>
            </a:pPr>
            <a:endParaRPr lang="it-IT" altLang="es-ES" sz="2200">
              <a:latin typeface="Calibri" panose="020F0502020204030204" pitchFamily="34" charset="0"/>
              <a:cs typeface="Calibri" panose="020F0502020204030204" pitchFamily="34" charset="0"/>
            </a:endParaRPr>
          </a:p>
          <a:p>
            <a:pPr marL="342900" indent="-342900" algn="just">
              <a:buFont typeface="Arial" panose="020B0604020202020204" pitchFamily="34" charset="0"/>
              <a:buChar char="•"/>
              <a:defRPr/>
            </a:pPr>
            <a:r>
              <a:rPr lang="it-IT" altLang="es-ES" sz="2200" b="1">
                <a:latin typeface="Calibri" panose="020F0502020204030204" pitchFamily="34" charset="0"/>
                <a:cs typeface="Calibri" panose="020F0502020204030204" pitchFamily="34" charset="0"/>
              </a:rPr>
              <a:t>Archiviazione a blocchi: </a:t>
            </a:r>
            <a:r>
              <a:rPr lang="it-IT" altLang="es-ES" sz="2200">
                <a:latin typeface="Calibri" panose="020F0502020204030204" pitchFamily="34" charset="0"/>
                <a:cs typeface="Calibri" panose="020F0502020204030204" pitchFamily="34" charset="0"/>
              </a:rPr>
              <a:t>necessario per le app aziendali, come database e sistemi ERP (Business Resources Planning), che richiedono server dedicati e bassa latenza per ogni host.</a:t>
            </a:r>
            <a:endParaRPr lang="it-IT" altLang="es-ES" sz="2100" b="1">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240829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9009D647-CDBA-44A4-AD0D-724C76B3213D}"/>
              </a:ext>
            </a:extLst>
          </p:cNvPr>
          <p:cNvSpPr txBox="1">
            <a:spLocks/>
          </p:cNvSpPr>
          <p:nvPr/>
        </p:nvSpPr>
        <p:spPr>
          <a:xfrm>
            <a:off x="318564" y="1022287"/>
            <a:ext cx="11495879" cy="1502976"/>
          </a:xfrm>
          <a:prstGeom prst="rect">
            <a:avLst/>
          </a:prstGeom>
        </p:spPr>
        <p:txBody>
          <a:bodyPr vert="horz" wrap="square" lIns="0" tIns="12700" rIns="0" bIns="0" rtlCol="0">
            <a:spAutoFit/>
          </a:bodyPr>
          <a:lstStyle>
            <a:lvl1pPr>
              <a:defRPr sz="9000" b="1" i="0">
                <a:solidFill>
                  <a:srgbClr val="152D54"/>
                </a:solidFill>
                <a:latin typeface="Calibri"/>
                <a:ea typeface="+mj-ea"/>
                <a:cs typeface="Calibri"/>
              </a:defRPr>
            </a:lvl1pPr>
          </a:lstStyle>
          <a:p>
            <a:pPr marL="12700">
              <a:spcBef>
                <a:spcPts val="100"/>
              </a:spcBef>
            </a:pPr>
            <a:r>
              <a:rPr lang="it-IT" sz="4800" kern="0" spc="-150">
                <a:solidFill>
                  <a:schemeClr val="tx1"/>
                </a:solidFill>
                <a:latin typeface="+mj-lt"/>
                <a:ea typeface="Tahoma" panose="020B0604030504040204" pitchFamily="34" charset="0"/>
                <a:cs typeface="Tahoma" panose="020B0604030504040204" pitchFamily="34" charset="0"/>
              </a:rPr>
              <a:t>UNITÀ 1: Soluzioni cloud per la resilienza delle PMI
</a:t>
            </a:r>
          </a:p>
        </p:txBody>
      </p:sp>
      <p:sp>
        <p:nvSpPr>
          <p:cNvPr id="3" name="object 3">
            <a:extLst>
              <a:ext uri="{FF2B5EF4-FFF2-40B4-BE49-F238E27FC236}">
                <a16:creationId xmlns:a16="http://schemas.microsoft.com/office/drawing/2014/main" id="{FBCC9E6C-DB19-4936-87CE-3544CB66C3D3}"/>
              </a:ext>
            </a:extLst>
          </p:cNvPr>
          <p:cNvSpPr txBox="1"/>
          <p:nvPr/>
        </p:nvSpPr>
        <p:spPr>
          <a:xfrm>
            <a:off x="377555" y="1773775"/>
            <a:ext cx="8184553" cy="704039"/>
          </a:xfrm>
          <a:prstGeom prst="rect">
            <a:avLst/>
          </a:prstGeom>
        </p:spPr>
        <p:txBody>
          <a:bodyPr vert="horz" wrap="square" lIns="0" tIns="13970" rIns="0" bIns="0" rtlCol="0">
            <a:spAutoFit/>
          </a:bodyPr>
          <a:lstStyle/>
          <a:p>
            <a:pPr marL="12700">
              <a:spcBef>
                <a:spcPts val="110"/>
              </a:spcBef>
            </a:pPr>
            <a:r>
              <a:rPr lang="it-IT" sz="2200" spc="50">
                <a:latin typeface="+mj-lt"/>
                <a:cs typeface="Tahoma"/>
              </a:rPr>
              <a:t>SEZIONE 1.2.: Strumenti ICT per i servizi di cloud computing
</a:t>
            </a:r>
            <a:endParaRPr lang="it-IT" sz="2200">
              <a:latin typeface="+mj-lt"/>
              <a:cs typeface="Tahoma"/>
            </a:endParaRPr>
          </a:p>
        </p:txBody>
      </p:sp>
      <p:sp>
        <p:nvSpPr>
          <p:cNvPr id="4" name="Rectángulo 3"/>
          <p:cNvSpPr/>
          <p:nvPr/>
        </p:nvSpPr>
        <p:spPr>
          <a:xfrm>
            <a:off x="527592" y="2357313"/>
            <a:ext cx="10155959" cy="3785652"/>
          </a:xfrm>
          <a:prstGeom prst="rect">
            <a:avLst/>
          </a:prstGeom>
        </p:spPr>
        <p:txBody>
          <a:bodyPr wrap="square">
            <a:spAutoFit/>
          </a:bodyPr>
          <a:lstStyle/>
          <a:p>
            <a:pPr algn="just">
              <a:defRPr/>
            </a:pPr>
            <a:r>
              <a:rPr lang="it-IT" altLang="es-ES" sz="2400">
                <a:latin typeface="Calibri" panose="020F0502020204030204" pitchFamily="34" charset="0"/>
                <a:cs typeface="Calibri" panose="020F0502020204030204" pitchFamily="34" charset="0"/>
              </a:rPr>
              <a:t>Esiste un lungo elenco di applicazioni basate sul cloud che possono offrire risorse preziose per migliorare la gestione aziendale delle Microimprese e PMI sia per le impostazioni di lavoro in ufficio che in remoto. Tra i migliori possiamo trovare:
</a:t>
            </a:r>
            <a:r>
              <a:rPr lang="it-IT" altLang="es-ES" sz="2400" b="1">
                <a:latin typeface="Calibri" panose="020F0502020204030204" pitchFamily="34" charset="0"/>
                <a:cs typeface="Calibri" panose="020F0502020204030204" pitchFamily="34" charset="0"/>
              </a:rPr>
              <a:t>
Strumenti di gestione e di squadra: </a:t>
            </a:r>
            <a:r>
              <a:rPr lang="it-IT" altLang="es-ES" sz="2400">
                <a:latin typeface="Calibri" panose="020F0502020204030204" pitchFamily="34" charset="0"/>
                <a:cs typeface="Calibri" panose="020F0502020204030204" pitchFamily="34" charset="0"/>
              </a:rPr>
              <a:t>Il tempo è denaro e queste app ti consentono di organizzare le tue attività in modo più efficace, permettendoti di risparmiare alcuni minuti utili scavando per quella conferma o scadenza dell'attività elusiva, tempo che si trasformerà ore preziose a lungo termine.
</a:t>
            </a:r>
            <a:endParaRPr lang="it-IT" altLang="es-ES" sz="195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612359217"/>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1221</TotalTime>
  <Words>1527</Words>
  <Application>Microsoft Macintosh PowerPoint</Application>
  <PresentationFormat>Widescreen</PresentationFormat>
  <Paragraphs>123</Paragraphs>
  <Slides>17</Slides>
  <Notes>2</Notes>
  <HiddenSlides>0</HiddenSlides>
  <MMClips>0</MMClips>
  <ScaleCrop>false</ScaleCrop>
  <HeadingPairs>
    <vt:vector size="6" baseType="variant">
      <vt:variant>
        <vt:lpstr>Caratteri utilizzati</vt:lpstr>
      </vt:variant>
      <vt:variant>
        <vt:i4>8</vt:i4>
      </vt:variant>
      <vt:variant>
        <vt:lpstr>Tema</vt:lpstr>
      </vt:variant>
      <vt:variant>
        <vt:i4>1</vt:i4>
      </vt:variant>
      <vt:variant>
        <vt:lpstr>Titoli diapositive</vt:lpstr>
      </vt:variant>
      <vt:variant>
        <vt:i4>17</vt:i4>
      </vt:variant>
    </vt:vector>
  </HeadingPairs>
  <TitlesOfParts>
    <vt:vector size="26" baseType="lpstr">
      <vt:lpstr>Arial</vt:lpstr>
      <vt:lpstr>Bahnschrift Light</vt:lpstr>
      <vt:lpstr>Calibri</vt:lpstr>
      <vt:lpstr>Calibri Light</vt:lpstr>
      <vt:lpstr>Oxygen</vt:lpstr>
      <vt:lpstr>Roboto</vt:lpstr>
      <vt:lpstr>Tahoma</vt:lpstr>
      <vt:lpstr>YADLjI9qxTA 0</vt:lpstr>
      <vt:lpstr>1_Tema de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Monia</dc:creator>
  <cp:lastModifiedBy>s.natale@studenti.unimc.it</cp:lastModifiedBy>
  <cp:revision>158</cp:revision>
  <dcterms:created xsi:type="dcterms:W3CDTF">2021-06-29T11:11:56Z</dcterms:created>
  <dcterms:modified xsi:type="dcterms:W3CDTF">2022-11-29T08:45:45Z</dcterms:modified>
</cp:coreProperties>
</file>