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handoutMasterIdLst>
    <p:handoutMasterId r:id="rId22"/>
  </p:handoutMasterIdLst>
  <p:sldIdLst>
    <p:sldId id="256" r:id="rId2"/>
    <p:sldId id="268" r:id="rId3"/>
    <p:sldId id="269" r:id="rId4"/>
    <p:sldId id="274" r:id="rId5"/>
    <p:sldId id="276" r:id="rId6"/>
    <p:sldId id="278" r:id="rId7"/>
    <p:sldId id="277" r:id="rId8"/>
    <p:sldId id="279" r:id="rId9"/>
    <p:sldId id="281" r:id="rId10"/>
    <p:sldId id="282" r:id="rId11"/>
    <p:sldId id="283" r:id="rId12"/>
    <p:sldId id="284" r:id="rId13"/>
    <p:sldId id="285" r:id="rId14"/>
    <p:sldId id="286" r:id="rId15"/>
    <p:sldId id="288" r:id="rId16"/>
    <p:sldId id="302" r:id="rId17"/>
    <p:sldId id="304" r:id="rId18"/>
    <p:sldId id="294" r:id="rId19"/>
    <p:sldId id="264" r:id="rId2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a:srgbClr val="91F7D7"/>
    <a:srgbClr val="1EEEAE"/>
    <a:srgbClr val="0761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113" d="100"/>
          <a:sy n="113" d="100"/>
        </p:scale>
        <p:origin x="474"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B681D2-1C60-4C5E-933F-D4E935ABF294}" type="doc">
      <dgm:prSet loTypeId="urn:microsoft.com/office/officeart/2005/8/layout/cycle8" loCatId="cycle" qsTypeId="urn:microsoft.com/office/officeart/2005/8/quickstyle/simple1" qsCatId="simple" csTypeId="urn:microsoft.com/office/officeart/2005/8/colors/accent1_2" csCatId="accent1" phldr="1"/>
      <dgm:spPr/>
    </dgm:pt>
    <dgm:pt modelId="{0AA38D39-45D5-474E-82F9-C587C09A677F}">
      <dgm:prSet phldrT="[Texto]" custT="1"/>
      <dgm:spPr>
        <a:solidFill>
          <a:srgbClr val="91F7D7"/>
        </a:solidFill>
      </dgm:spPr>
      <dgm:t>
        <a:bodyPr/>
        <a:lstStyle/>
        <a:p>
          <a:r>
            <a:rPr lang="es-ES" sz="2400" b="1" dirty="0">
              <a:solidFill>
                <a:schemeClr val="tx1"/>
              </a:solidFill>
            </a:rPr>
            <a:t>Página web</a:t>
          </a:r>
        </a:p>
      </dgm:t>
    </dgm:pt>
    <dgm:pt modelId="{F856F17D-A13D-467B-8DB7-6F48AD36BDEA}" type="parTrans" cxnId="{E31C22C4-C98E-4E9D-9846-2FFC96C3685F}">
      <dgm:prSet/>
      <dgm:spPr/>
      <dgm:t>
        <a:bodyPr/>
        <a:lstStyle/>
        <a:p>
          <a:endParaRPr lang="es-ES"/>
        </a:p>
      </dgm:t>
    </dgm:pt>
    <dgm:pt modelId="{49896D60-60E5-44E3-8206-422F9AAF63EF}" type="sibTrans" cxnId="{E31C22C4-C98E-4E9D-9846-2FFC96C3685F}">
      <dgm:prSet/>
      <dgm:spPr/>
      <dgm:t>
        <a:bodyPr/>
        <a:lstStyle/>
        <a:p>
          <a:endParaRPr lang="es-ES"/>
        </a:p>
      </dgm:t>
    </dgm:pt>
    <dgm:pt modelId="{C03CC71F-40E0-4CAD-B0F0-CF09A247AD20}">
      <dgm:prSet phldrT="[Texto]" custT="1"/>
      <dgm:spPr>
        <a:solidFill>
          <a:srgbClr val="076145"/>
        </a:solidFill>
      </dgm:spPr>
      <dgm:t>
        <a:bodyPr/>
        <a:lstStyle/>
        <a:p>
          <a:r>
            <a:rPr lang="es-ES" sz="2000" b="1" dirty="0"/>
            <a:t>Negocio o empresa</a:t>
          </a:r>
        </a:p>
      </dgm:t>
    </dgm:pt>
    <dgm:pt modelId="{331FDBC3-EB76-444C-8FE0-9032656CBB3E}" type="parTrans" cxnId="{99ACAB0E-272B-4F89-80D7-110B17084239}">
      <dgm:prSet/>
      <dgm:spPr/>
      <dgm:t>
        <a:bodyPr/>
        <a:lstStyle/>
        <a:p>
          <a:endParaRPr lang="es-ES"/>
        </a:p>
      </dgm:t>
    </dgm:pt>
    <dgm:pt modelId="{F033E54B-BD05-450F-B1A4-09899A072F93}" type="sibTrans" cxnId="{99ACAB0E-272B-4F89-80D7-110B17084239}">
      <dgm:prSet/>
      <dgm:spPr/>
      <dgm:t>
        <a:bodyPr/>
        <a:lstStyle/>
        <a:p>
          <a:endParaRPr lang="es-ES"/>
        </a:p>
      </dgm:t>
    </dgm:pt>
    <dgm:pt modelId="{D8EFFD35-B6E4-4BB5-8B11-C478D5623C1E}">
      <dgm:prSet phldrT="[Texto]" custT="1"/>
      <dgm:spPr>
        <a:solidFill>
          <a:srgbClr val="1EEEAE"/>
        </a:solidFill>
      </dgm:spPr>
      <dgm:t>
        <a:bodyPr/>
        <a:lstStyle/>
        <a:p>
          <a:r>
            <a:rPr lang="es-ES" sz="1600" b="1" dirty="0">
              <a:solidFill>
                <a:schemeClr val="tx1"/>
              </a:solidFill>
            </a:rPr>
            <a:t>Proveedor</a:t>
          </a:r>
          <a:endParaRPr lang="es-ES" sz="1100" b="1" dirty="0">
            <a:solidFill>
              <a:schemeClr val="tx1"/>
            </a:solidFill>
          </a:endParaRPr>
        </a:p>
      </dgm:t>
    </dgm:pt>
    <dgm:pt modelId="{9EAB77BB-D168-4F92-9A41-42AFCC4414F7}" type="parTrans" cxnId="{B8BA21E5-ED06-4F40-B006-D12AD4E9F6E7}">
      <dgm:prSet/>
      <dgm:spPr/>
      <dgm:t>
        <a:bodyPr/>
        <a:lstStyle/>
        <a:p>
          <a:endParaRPr lang="es-ES"/>
        </a:p>
      </dgm:t>
    </dgm:pt>
    <dgm:pt modelId="{149ABE8E-10B1-4415-8992-BC7EA89352A6}" type="sibTrans" cxnId="{B8BA21E5-ED06-4F40-B006-D12AD4E9F6E7}">
      <dgm:prSet/>
      <dgm:spPr/>
      <dgm:t>
        <a:bodyPr/>
        <a:lstStyle/>
        <a:p>
          <a:endParaRPr lang="es-ES"/>
        </a:p>
      </dgm:t>
    </dgm:pt>
    <dgm:pt modelId="{50FE7FC8-B2FB-4C2A-96D2-F055D8EEAE4C}" type="pres">
      <dgm:prSet presAssocID="{F0B681D2-1C60-4C5E-933F-D4E935ABF294}" presName="compositeShape" presStyleCnt="0">
        <dgm:presLayoutVars>
          <dgm:chMax val="7"/>
          <dgm:dir/>
          <dgm:resizeHandles val="exact"/>
        </dgm:presLayoutVars>
      </dgm:prSet>
      <dgm:spPr/>
    </dgm:pt>
    <dgm:pt modelId="{1A8B9D37-71C6-46E8-9516-FD55008A5C97}" type="pres">
      <dgm:prSet presAssocID="{F0B681D2-1C60-4C5E-933F-D4E935ABF294}" presName="wedge1" presStyleLbl="node1" presStyleIdx="0" presStyleCnt="3"/>
      <dgm:spPr/>
    </dgm:pt>
    <dgm:pt modelId="{CA0F2115-BFBC-4B4A-BEED-12FE654122C4}" type="pres">
      <dgm:prSet presAssocID="{F0B681D2-1C60-4C5E-933F-D4E935ABF294}" presName="dummy1a" presStyleCnt="0"/>
      <dgm:spPr/>
    </dgm:pt>
    <dgm:pt modelId="{51705041-341F-43E1-9C9A-5308446D1153}" type="pres">
      <dgm:prSet presAssocID="{F0B681D2-1C60-4C5E-933F-D4E935ABF294}" presName="dummy1b" presStyleCnt="0"/>
      <dgm:spPr/>
    </dgm:pt>
    <dgm:pt modelId="{60128A77-B645-4B38-A7AE-C64A9BB1EB87}" type="pres">
      <dgm:prSet presAssocID="{F0B681D2-1C60-4C5E-933F-D4E935ABF294}" presName="wedge1Tx" presStyleLbl="node1" presStyleIdx="0" presStyleCnt="3">
        <dgm:presLayoutVars>
          <dgm:chMax val="0"/>
          <dgm:chPref val="0"/>
          <dgm:bulletEnabled val="1"/>
        </dgm:presLayoutVars>
      </dgm:prSet>
      <dgm:spPr/>
    </dgm:pt>
    <dgm:pt modelId="{A1BA322E-D800-4AC1-BBA9-D94CDC33569B}" type="pres">
      <dgm:prSet presAssocID="{F0B681D2-1C60-4C5E-933F-D4E935ABF294}" presName="wedge2" presStyleLbl="node1" presStyleIdx="1" presStyleCnt="3"/>
      <dgm:spPr/>
    </dgm:pt>
    <dgm:pt modelId="{4D1B4790-D3B0-4B25-B784-B6ABC3E1FEEF}" type="pres">
      <dgm:prSet presAssocID="{F0B681D2-1C60-4C5E-933F-D4E935ABF294}" presName="dummy2a" presStyleCnt="0"/>
      <dgm:spPr/>
    </dgm:pt>
    <dgm:pt modelId="{195204FE-2781-4E4B-B9F4-4F9578915B7C}" type="pres">
      <dgm:prSet presAssocID="{F0B681D2-1C60-4C5E-933F-D4E935ABF294}" presName="dummy2b" presStyleCnt="0"/>
      <dgm:spPr/>
    </dgm:pt>
    <dgm:pt modelId="{D39826DD-A6F9-488D-ACBE-1B2FC33F452C}" type="pres">
      <dgm:prSet presAssocID="{F0B681D2-1C60-4C5E-933F-D4E935ABF294}" presName="wedge2Tx" presStyleLbl="node1" presStyleIdx="1" presStyleCnt="3">
        <dgm:presLayoutVars>
          <dgm:chMax val="0"/>
          <dgm:chPref val="0"/>
          <dgm:bulletEnabled val="1"/>
        </dgm:presLayoutVars>
      </dgm:prSet>
      <dgm:spPr/>
    </dgm:pt>
    <dgm:pt modelId="{2A36F690-E055-4D05-B28B-ACC6178DA003}" type="pres">
      <dgm:prSet presAssocID="{F0B681D2-1C60-4C5E-933F-D4E935ABF294}" presName="wedge3" presStyleLbl="node1" presStyleIdx="2" presStyleCnt="3"/>
      <dgm:spPr/>
    </dgm:pt>
    <dgm:pt modelId="{ACA82088-3034-46EC-8E0E-E5A4D1F63464}" type="pres">
      <dgm:prSet presAssocID="{F0B681D2-1C60-4C5E-933F-D4E935ABF294}" presName="dummy3a" presStyleCnt="0"/>
      <dgm:spPr/>
    </dgm:pt>
    <dgm:pt modelId="{9B2B4DA8-50F0-434B-80EE-A714B30C84D2}" type="pres">
      <dgm:prSet presAssocID="{F0B681D2-1C60-4C5E-933F-D4E935ABF294}" presName="dummy3b" presStyleCnt="0"/>
      <dgm:spPr/>
    </dgm:pt>
    <dgm:pt modelId="{D975AC98-1B69-4DFA-9F59-F21FB2996102}" type="pres">
      <dgm:prSet presAssocID="{F0B681D2-1C60-4C5E-933F-D4E935ABF294}" presName="wedge3Tx" presStyleLbl="node1" presStyleIdx="2" presStyleCnt="3">
        <dgm:presLayoutVars>
          <dgm:chMax val="0"/>
          <dgm:chPref val="0"/>
          <dgm:bulletEnabled val="1"/>
        </dgm:presLayoutVars>
      </dgm:prSet>
      <dgm:spPr/>
    </dgm:pt>
    <dgm:pt modelId="{72805E54-7012-4FB7-B845-25E3CA8EA6C9}" type="pres">
      <dgm:prSet presAssocID="{49896D60-60E5-44E3-8206-422F9AAF63EF}" presName="arrowWedge1" presStyleLbl="fgSibTrans2D1" presStyleIdx="0" presStyleCnt="3"/>
      <dgm:spPr/>
    </dgm:pt>
    <dgm:pt modelId="{A2CA5873-2D33-45CF-9F04-97BB7F2AB7CE}" type="pres">
      <dgm:prSet presAssocID="{F033E54B-BD05-450F-B1A4-09899A072F93}" presName="arrowWedge2" presStyleLbl="fgSibTrans2D1" presStyleIdx="1" presStyleCnt="3"/>
      <dgm:spPr/>
    </dgm:pt>
    <dgm:pt modelId="{6397F411-7A28-46C8-94D3-CB17667236FE}" type="pres">
      <dgm:prSet presAssocID="{149ABE8E-10B1-4415-8992-BC7EA89352A6}" presName="arrowWedge3" presStyleLbl="fgSibTrans2D1" presStyleIdx="2" presStyleCnt="3"/>
      <dgm:spPr/>
    </dgm:pt>
  </dgm:ptLst>
  <dgm:cxnLst>
    <dgm:cxn modelId="{99ACAB0E-272B-4F89-80D7-110B17084239}" srcId="{F0B681D2-1C60-4C5E-933F-D4E935ABF294}" destId="{C03CC71F-40E0-4CAD-B0F0-CF09A247AD20}" srcOrd="1" destOrd="0" parTransId="{331FDBC3-EB76-444C-8FE0-9032656CBB3E}" sibTransId="{F033E54B-BD05-450F-B1A4-09899A072F93}"/>
    <dgm:cxn modelId="{F2745D2E-E640-4B70-99B8-643E3E155214}" type="presOf" srcId="{D8EFFD35-B6E4-4BB5-8B11-C478D5623C1E}" destId="{2A36F690-E055-4D05-B28B-ACC6178DA003}" srcOrd="0" destOrd="0" presId="urn:microsoft.com/office/officeart/2005/8/layout/cycle8"/>
    <dgm:cxn modelId="{3634A861-2B5C-44F7-9150-70539CCE5CEE}" type="presOf" srcId="{C03CC71F-40E0-4CAD-B0F0-CF09A247AD20}" destId="{A1BA322E-D800-4AC1-BBA9-D94CDC33569B}" srcOrd="0" destOrd="0" presId="urn:microsoft.com/office/officeart/2005/8/layout/cycle8"/>
    <dgm:cxn modelId="{F834C245-2ABD-4E9C-B1BB-74D01C2D5EF5}" type="presOf" srcId="{C03CC71F-40E0-4CAD-B0F0-CF09A247AD20}" destId="{D39826DD-A6F9-488D-ACBE-1B2FC33F452C}" srcOrd="1" destOrd="0" presId="urn:microsoft.com/office/officeart/2005/8/layout/cycle8"/>
    <dgm:cxn modelId="{1B87D445-DCD6-435C-9477-7F2135485153}" type="presOf" srcId="{D8EFFD35-B6E4-4BB5-8B11-C478D5623C1E}" destId="{D975AC98-1B69-4DFA-9F59-F21FB2996102}" srcOrd="1" destOrd="0" presId="urn:microsoft.com/office/officeart/2005/8/layout/cycle8"/>
    <dgm:cxn modelId="{C28D8D47-CA05-4EBF-A409-A19F0389C511}" type="presOf" srcId="{F0B681D2-1C60-4C5E-933F-D4E935ABF294}" destId="{50FE7FC8-B2FB-4C2A-96D2-F055D8EEAE4C}" srcOrd="0" destOrd="0" presId="urn:microsoft.com/office/officeart/2005/8/layout/cycle8"/>
    <dgm:cxn modelId="{A992A671-0723-4915-90E8-2BD6EDCAE054}" type="presOf" srcId="{0AA38D39-45D5-474E-82F9-C587C09A677F}" destId="{1A8B9D37-71C6-46E8-9516-FD55008A5C97}" srcOrd="0" destOrd="0" presId="urn:microsoft.com/office/officeart/2005/8/layout/cycle8"/>
    <dgm:cxn modelId="{4A4D9C9F-B128-48CE-B7B6-E53738559F3C}" type="presOf" srcId="{0AA38D39-45D5-474E-82F9-C587C09A677F}" destId="{60128A77-B645-4B38-A7AE-C64A9BB1EB87}" srcOrd="1" destOrd="0" presId="urn:microsoft.com/office/officeart/2005/8/layout/cycle8"/>
    <dgm:cxn modelId="{E31C22C4-C98E-4E9D-9846-2FFC96C3685F}" srcId="{F0B681D2-1C60-4C5E-933F-D4E935ABF294}" destId="{0AA38D39-45D5-474E-82F9-C587C09A677F}" srcOrd="0" destOrd="0" parTransId="{F856F17D-A13D-467B-8DB7-6F48AD36BDEA}" sibTransId="{49896D60-60E5-44E3-8206-422F9AAF63EF}"/>
    <dgm:cxn modelId="{B8BA21E5-ED06-4F40-B006-D12AD4E9F6E7}" srcId="{F0B681D2-1C60-4C5E-933F-D4E935ABF294}" destId="{D8EFFD35-B6E4-4BB5-8B11-C478D5623C1E}" srcOrd="2" destOrd="0" parTransId="{9EAB77BB-D168-4F92-9A41-42AFCC4414F7}" sibTransId="{149ABE8E-10B1-4415-8992-BC7EA89352A6}"/>
    <dgm:cxn modelId="{292BDB17-5F37-4F3B-9B2B-FCE0AB5B39A1}" type="presParOf" srcId="{50FE7FC8-B2FB-4C2A-96D2-F055D8EEAE4C}" destId="{1A8B9D37-71C6-46E8-9516-FD55008A5C97}" srcOrd="0" destOrd="0" presId="urn:microsoft.com/office/officeart/2005/8/layout/cycle8"/>
    <dgm:cxn modelId="{B172CAC8-1B18-4C91-9484-B5666C800983}" type="presParOf" srcId="{50FE7FC8-B2FB-4C2A-96D2-F055D8EEAE4C}" destId="{CA0F2115-BFBC-4B4A-BEED-12FE654122C4}" srcOrd="1" destOrd="0" presId="urn:microsoft.com/office/officeart/2005/8/layout/cycle8"/>
    <dgm:cxn modelId="{8F253099-DB02-4931-B445-66A99D9EF5BC}" type="presParOf" srcId="{50FE7FC8-B2FB-4C2A-96D2-F055D8EEAE4C}" destId="{51705041-341F-43E1-9C9A-5308446D1153}" srcOrd="2" destOrd="0" presId="urn:microsoft.com/office/officeart/2005/8/layout/cycle8"/>
    <dgm:cxn modelId="{4926C7A9-23C3-44D3-B455-857F1E85526A}" type="presParOf" srcId="{50FE7FC8-B2FB-4C2A-96D2-F055D8EEAE4C}" destId="{60128A77-B645-4B38-A7AE-C64A9BB1EB87}" srcOrd="3" destOrd="0" presId="urn:microsoft.com/office/officeart/2005/8/layout/cycle8"/>
    <dgm:cxn modelId="{98B682B4-903F-48B5-9BF8-CB8B79B8BADD}" type="presParOf" srcId="{50FE7FC8-B2FB-4C2A-96D2-F055D8EEAE4C}" destId="{A1BA322E-D800-4AC1-BBA9-D94CDC33569B}" srcOrd="4" destOrd="0" presId="urn:microsoft.com/office/officeart/2005/8/layout/cycle8"/>
    <dgm:cxn modelId="{7A59FAB0-53C0-41B2-87C5-2FE193C7403A}" type="presParOf" srcId="{50FE7FC8-B2FB-4C2A-96D2-F055D8EEAE4C}" destId="{4D1B4790-D3B0-4B25-B784-B6ABC3E1FEEF}" srcOrd="5" destOrd="0" presId="urn:microsoft.com/office/officeart/2005/8/layout/cycle8"/>
    <dgm:cxn modelId="{D57CEA3B-9941-46FC-A0FA-159F2E64D5C9}" type="presParOf" srcId="{50FE7FC8-B2FB-4C2A-96D2-F055D8EEAE4C}" destId="{195204FE-2781-4E4B-B9F4-4F9578915B7C}" srcOrd="6" destOrd="0" presId="urn:microsoft.com/office/officeart/2005/8/layout/cycle8"/>
    <dgm:cxn modelId="{F24CF91E-E7A7-404F-9EEC-8A9FCC3DB86F}" type="presParOf" srcId="{50FE7FC8-B2FB-4C2A-96D2-F055D8EEAE4C}" destId="{D39826DD-A6F9-488D-ACBE-1B2FC33F452C}" srcOrd="7" destOrd="0" presId="urn:microsoft.com/office/officeart/2005/8/layout/cycle8"/>
    <dgm:cxn modelId="{44C879FC-2EF8-4AFC-8FD2-BBA5CAA26FEC}" type="presParOf" srcId="{50FE7FC8-B2FB-4C2A-96D2-F055D8EEAE4C}" destId="{2A36F690-E055-4D05-B28B-ACC6178DA003}" srcOrd="8" destOrd="0" presId="urn:microsoft.com/office/officeart/2005/8/layout/cycle8"/>
    <dgm:cxn modelId="{B8D66CA4-A2B8-4566-8EFF-25EF409E6BCC}" type="presParOf" srcId="{50FE7FC8-B2FB-4C2A-96D2-F055D8EEAE4C}" destId="{ACA82088-3034-46EC-8E0E-E5A4D1F63464}" srcOrd="9" destOrd="0" presId="urn:microsoft.com/office/officeart/2005/8/layout/cycle8"/>
    <dgm:cxn modelId="{AF3869EA-D311-483B-8B33-16C6A4E7EC52}" type="presParOf" srcId="{50FE7FC8-B2FB-4C2A-96D2-F055D8EEAE4C}" destId="{9B2B4DA8-50F0-434B-80EE-A714B30C84D2}" srcOrd="10" destOrd="0" presId="urn:microsoft.com/office/officeart/2005/8/layout/cycle8"/>
    <dgm:cxn modelId="{AA82455A-3307-443D-B689-B3A0FECF7340}" type="presParOf" srcId="{50FE7FC8-B2FB-4C2A-96D2-F055D8EEAE4C}" destId="{D975AC98-1B69-4DFA-9F59-F21FB2996102}" srcOrd="11" destOrd="0" presId="urn:microsoft.com/office/officeart/2005/8/layout/cycle8"/>
    <dgm:cxn modelId="{9F2AE1C5-999C-4D09-B477-85B716841364}" type="presParOf" srcId="{50FE7FC8-B2FB-4C2A-96D2-F055D8EEAE4C}" destId="{72805E54-7012-4FB7-B845-25E3CA8EA6C9}" srcOrd="12" destOrd="0" presId="urn:microsoft.com/office/officeart/2005/8/layout/cycle8"/>
    <dgm:cxn modelId="{BD7D35CC-BD9D-4B59-86ED-4654F481A870}" type="presParOf" srcId="{50FE7FC8-B2FB-4C2A-96D2-F055D8EEAE4C}" destId="{A2CA5873-2D33-45CF-9F04-97BB7F2AB7CE}" srcOrd="13" destOrd="0" presId="urn:microsoft.com/office/officeart/2005/8/layout/cycle8"/>
    <dgm:cxn modelId="{1C76D33E-BBBB-4A48-8468-A4F5B40B554F}" type="presParOf" srcId="{50FE7FC8-B2FB-4C2A-96D2-F055D8EEAE4C}" destId="{6397F411-7A28-46C8-94D3-CB17667236FE}"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8B9D37-71C6-46E8-9516-FD55008A5C97}">
      <dsp:nvSpPr>
        <dsp:cNvPr id="0" name=""/>
        <dsp:cNvSpPr/>
      </dsp:nvSpPr>
      <dsp:spPr>
        <a:xfrm>
          <a:off x="749360" y="209485"/>
          <a:ext cx="2707198" cy="2707198"/>
        </a:xfrm>
        <a:prstGeom prst="pie">
          <a:avLst>
            <a:gd name="adj1" fmla="val 16200000"/>
            <a:gd name="adj2" fmla="val 1800000"/>
          </a:avLst>
        </a:prstGeom>
        <a:solidFill>
          <a:srgbClr val="91F7D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s-ES" sz="2400" b="1" kern="1200" dirty="0">
              <a:solidFill>
                <a:schemeClr val="tx1"/>
              </a:solidFill>
            </a:rPr>
            <a:t>Página web</a:t>
          </a:r>
        </a:p>
      </dsp:txBody>
      <dsp:txXfrm>
        <a:off x="2176118" y="783153"/>
        <a:ext cx="966856" cy="805713"/>
      </dsp:txXfrm>
    </dsp:sp>
    <dsp:sp modelId="{A1BA322E-D800-4AC1-BBA9-D94CDC33569B}">
      <dsp:nvSpPr>
        <dsp:cNvPr id="0" name=""/>
        <dsp:cNvSpPr/>
      </dsp:nvSpPr>
      <dsp:spPr>
        <a:xfrm>
          <a:off x="693604" y="306171"/>
          <a:ext cx="2707198" cy="2707198"/>
        </a:xfrm>
        <a:prstGeom prst="pie">
          <a:avLst>
            <a:gd name="adj1" fmla="val 1800000"/>
            <a:gd name="adj2" fmla="val 9000000"/>
          </a:avLst>
        </a:prstGeom>
        <a:solidFill>
          <a:srgbClr val="07614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ES" sz="2000" b="1" kern="1200" dirty="0"/>
            <a:t>Negocio o empresa</a:t>
          </a:r>
        </a:p>
      </dsp:txBody>
      <dsp:txXfrm>
        <a:off x="1338175" y="2062627"/>
        <a:ext cx="1450284" cy="709028"/>
      </dsp:txXfrm>
    </dsp:sp>
    <dsp:sp modelId="{2A36F690-E055-4D05-B28B-ACC6178DA003}">
      <dsp:nvSpPr>
        <dsp:cNvPr id="0" name=""/>
        <dsp:cNvSpPr/>
      </dsp:nvSpPr>
      <dsp:spPr>
        <a:xfrm>
          <a:off x="637849" y="209485"/>
          <a:ext cx="2707198" cy="2707198"/>
        </a:xfrm>
        <a:prstGeom prst="pie">
          <a:avLst>
            <a:gd name="adj1" fmla="val 9000000"/>
            <a:gd name="adj2" fmla="val 16200000"/>
          </a:avLst>
        </a:prstGeom>
        <a:solidFill>
          <a:srgbClr val="1EEEA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ES" sz="1600" b="1" kern="1200" dirty="0">
              <a:solidFill>
                <a:schemeClr val="tx1"/>
              </a:solidFill>
            </a:rPr>
            <a:t>Proveedor</a:t>
          </a:r>
          <a:endParaRPr lang="es-ES" sz="1100" b="1" kern="1200" dirty="0">
            <a:solidFill>
              <a:schemeClr val="tx1"/>
            </a:solidFill>
          </a:endParaRPr>
        </a:p>
      </dsp:txBody>
      <dsp:txXfrm>
        <a:off x="951433" y="783153"/>
        <a:ext cx="966856" cy="805713"/>
      </dsp:txXfrm>
    </dsp:sp>
    <dsp:sp modelId="{72805E54-7012-4FB7-B845-25E3CA8EA6C9}">
      <dsp:nvSpPr>
        <dsp:cNvPr id="0" name=""/>
        <dsp:cNvSpPr/>
      </dsp:nvSpPr>
      <dsp:spPr>
        <a:xfrm>
          <a:off x="581995" y="41897"/>
          <a:ext cx="3042375" cy="3042375"/>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2CA5873-2D33-45CF-9F04-97BB7F2AB7CE}">
      <dsp:nvSpPr>
        <dsp:cNvPr id="0" name=""/>
        <dsp:cNvSpPr/>
      </dsp:nvSpPr>
      <dsp:spPr>
        <a:xfrm>
          <a:off x="526016" y="138411"/>
          <a:ext cx="3042375" cy="3042375"/>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97F411-7A28-46C8-94D3-CB17667236FE}">
      <dsp:nvSpPr>
        <dsp:cNvPr id="0" name=""/>
        <dsp:cNvSpPr/>
      </dsp:nvSpPr>
      <dsp:spPr>
        <a:xfrm>
          <a:off x="470037" y="41897"/>
          <a:ext cx="3042375" cy="3042375"/>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3194B92E-D071-4B96-991C-97F62C0BDD53}" type="slidenum">
              <a:rPr lang="es-ES" smtClean="0"/>
              <a:t>3</a:t>
            </a:fld>
            <a:endParaRPr lang="es-ES"/>
          </a:p>
        </p:txBody>
      </p:sp>
    </p:spTree>
    <p:extLst>
      <p:ext uri="{BB962C8B-B14F-4D97-AF65-F5344CB8AC3E}">
        <p14:creationId xmlns:p14="http://schemas.microsoft.com/office/powerpoint/2010/main" val="3321577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seon.io/resources/which-online-payment-methods-have-the-highest-fraud-risk/" TargetMode="External"/><Relationship Id="rId2" Type="http://schemas.openxmlformats.org/officeDocument/2006/relationships/hyperlink" Target="https://www2.snb.ca/content/snb/en/sites/licensing/vendor/eft-faq.html#:~:text=Electronic%20funds%20transfer%20(EFT)is,%2C%20through%20computer%2Dbased%20systems" TargetMode="External"/><Relationship Id="rId1" Type="http://schemas.openxmlformats.org/officeDocument/2006/relationships/slideLayout" Target="../slideLayouts/slideLayout1.xml"/><Relationship Id="rId6" Type="http://schemas.openxmlformats.org/officeDocument/2006/relationships/hyperlink" Target="https://www.indeed.com/career-advice/career-development/consumer-to-business#:~:text=Examples%20of%20how%20consumer%20to,cut%20of%20the%20ad%20revenue" TargetMode="External"/><Relationship Id="rId5" Type="http://schemas.openxmlformats.org/officeDocument/2006/relationships/hyperlink" Target="https://www.inveon.com/data-driven-marketing-and-management-for-e-commerce-platforms" TargetMode="External"/><Relationship Id="rId4" Type="http://schemas.openxmlformats.org/officeDocument/2006/relationships/hyperlink" Target="https://www.investopedia.com/terms/b/btob.asp"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“Enhancing SMEs’ Resilience After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6" y="4093428"/>
            <a:ext cx="6472909" cy="120032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s-ES" b="1" dirty="0">
                <a:solidFill>
                  <a:srgbClr val="0CA373"/>
                </a:solidFill>
                <a:latin typeface="Tahoma" panose="020B0604030504040204" pitchFamily="34" charset="0"/>
                <a:ea typeface="Tahoma" panose="020B0604030504040204" pitchFamily="34" charset="0"/>
                <a:cs typeface="Tahoma" panose="020B0604030504040204" pitchFamily="34" charset="0"/>
              </a:rPr>
              <a:t>DESARROLLO DE NUEVOS CANALES DE E-COMMERCE/M-COMMERCE </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endPar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Por: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Internet Web Solutions</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200" kern="0" spc="-150" dirty="0">
                <a:solidFill>
                  <a:schemeClr val="tx1"/>
                </a:solidFill>
                <a:latin typeface="+mj-lt"/>
                <a:ea typeface="Tahoma" panose="020B0604030504040204" pitchFamily="34" charset="0"/>
                <a:cs typeface="Tahoma" panose="020B0604030504040204" pitchFamily="34" charset="0"/>
              </a:rPr>
              <a:t>UNIDAD 1: Fundamentos del e-</a:t>
            </a:r>
            <a:r>
              <a:rPr lang="es-ES" sz="3200" kern="0" spc="-150" dirty="0" err="1">
                <a:solidFill>
                  <a:schemeClr val="tx1"/>
                </a:solidFill>
                <a:latin typeface="+mj-lt"/>
                <a:ea typeface="Tahoma" panose="020B0604030504040204" pitchFamily="34" charset="0"/>
                <a:cs typeface="Tahoma" panose="020B0604030504040204" pitchFamily="34" charset="0"/>
              </a:rPr>
              <a:t>commerce</a:t>
            </a:r>
            <a:r>
              <a:rPr lang="es-ES" sz="3200" kern="0" spc="-150" dirty="0">
                <a:solidFill>
                  <a:schemeClr val="tx1"/>
                </a:solidFill>
                <a:latin typeface="+mj-lt"/>
                <a:ea typeface="Tahoma" panose="020B0604030504040204" pitchFamily="34" charset="0"/>
                <a:cs typeface="Tahoma" panose="020B0604030504040204" pitchFamily="34" charset="0"/>
              </a:rPr>
              <a:t> para una </a:t>
            </a:r>
            <a:r>
              <a:rPr lang="es-ES" sz="3200" kern="0" spc="-150" dirty="0" err="1">
                <a:solidFill>
                  <a:schemeClr val="tx1"/>
                </a:solidFill>
                <a:latin typeface="+mj-lt"/>
                <a:ea typeface="Tahoma" panose="020B0604030504040204" pitchFamily="34" charset="0"/>
                <a:cs typeface="Tahoma" panose="020B0604030504040204" pitchFamily="34" charset="0"/>
              </a:rPr>
              <a:t>mipyme</a:t>
            </a:r>
            <a:r>
              <a:rPr lang="es-ES" sz="3200" kern="0" spc="-150" dirty="0">
                <a:solidFill>
                  <a:schemeClr val="tx1"/>
                </a:solidFill>
                <a:latin typeface="+mj-lt"/>
                <a:ea typeface="Tahoma" panose="020B0604030504040204" pitchFamily="34" charset="0"/>
                <a:cs typeface="Tahoma" panose="020B0604030504040204" pitchFamily="34" charset="0"/>
              </a:rPr>
              <a:t> más resiliente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96020"/>
            <a:ext cx="4025769" cy="321883"/>
          </a:xfrm>
          <a:prstGeom prst="rect">
            <a:avLst/>
          </a:prstGeom>
        </p:spPr>
        <p:txBody>
          <a:bodyPr vert="horz" wrap="square" lIns="0" tIns="13970" rIns="0" bIns="0" rtlCol="0">
            <a:spAutoFit/>
          </a:bodyPr>
          <a:lstStyle/>
          <a:p>
            <a:pPr marL="12700">
              <a:spcBef>
                <a:spcPts val="110"/>
              </a:spcBef>
            </a:pPr>
            <a:r>
              <a:rPr lang="es-ES" sz="2000" spc="50" dirty="0">
                <a:latin typeface="+mj-lt"/>
                <a:cs typeface="Tahoma"/>
              </a:rPr>
              <a:t>SECCIÓN 1.3.: </a:t>
            </a:r>
            <a:r>
              <a:rPr lang="en-US" sz="2000" dirty="0" err="1">
                <a:ea typeface="Lato Light" panose="020F0502020204030203" pitchFamily="34" charset="0"/>
                <a:cs typeface="Abhaya Libre" panose="02000603000000000000" pitchFamily="2" charset="77"/>
              </a:rPr>
              <a:t>Tipos</a:t>
            </a:r>
            <a:r>
              <a:rPr lang="en-US" sz="2000" dirty="0">
                <a:ea typeface="Lato Light" panose="020F0502020204030203" pitchFamily="34" charset="0"/>
                <a:cs typeface="Abhaya Libre" panose="02000603000000000000" pitchFamily="2" charset="77"/>
              </a:rPr>
              <a:t> de e-commerce</a:t>
            </a:r>
          </a:p>
        </p:txBody>
      </p:sp>
      <p:sp>
        <p:nvSpPr>
          <p:cNvPr id="4" name="Rectángulo 3"/>
          <p:cNvSpPr/>
          <p:nvPr/>
        </p:nvSpPr>
        <p:spPr>
          <a:xfrm>
            <a:off x="377554" y="2201705"/>
            <a:ext cx="10608497" cy="3587842"/>
          </a:xfrm>
          <a:prstGeom prst="rect">
            <a:avLst/>
          </a:prstGeom>
        </p:spPr>
        <p:txBody>
          <a:bodyPr wrap="square">
            <a:spAutoFit/>
          </a:bodyPr>
          <a:lstStyle/>
          <a:p>
            <a:pPr marR="0" lvl="0" algn="l" defTabSz="914400" rtl="0" eaLnBrk="1" fontAlgn="base" latinLnBrk="0" hangingPunct="1">
              <a:lnSpc>
                <a:spcPct val="150000"/>
              </a:lnSpc>
              <a:spcBef>
                <a:spcPct val="20000"/>
              </a:spcBef>
              <a:spcAft>
                <a:spcPct val="0"/>
              </a:spcAft>
              <a:buClrTx/>
              <a:buSzTx/>
              <a:tabLst/>
              <a:defRPr/>
            </a:pPr>
            <a:r>
              <a:rPr kumimoji="0" lang="es-ES" sz="2200" b="1" i="0" u="none" strike="noStrike" kern="1200" cap="none" spc="0" normalizeH="0" baseline="0" noProof="0" dirty="0">
                <a:ln>
                  <a:noFill/>
                </a:ln>
                <a:solidFill>
                  <a:srgbClr val="0CA373"/>
                </a:solidFill>
                <a:effectLst/>
                <a:uLnTx/>
                <a:uFillTx/>
                <a:latin typeface="+mn-lt"/>
                <a:ea typeface="+mn-ea"/>
                <a:cs typeface="+mn-cs"/>
              </a:rPr>
              <a:t>BUSINESS TO </a:t>
            </a:r>
            <a:r>
              <a:rPr lang="es-ES" sz="2200" b="1" dirty="0">
                <a:solidFill>
                  <a:srgbClr val="0CA373"/>
                </a:solidFill>
              </a:rPr>
              <a:t>CONSUMER</a:t>
            </a:r>
            <a:r>
              <a:rPr kumimoji="0" lang="es-ES" sz="2200" b="1" i="0" u="none" strike="noStrike" kern="1200" cap="none" spc="0" normalizeH="0" baseline="0" noProof="0" dirty="0">
                <a:ln>
                  <a:noFill/>
                </a:ln>
                <a:solidFill>
                  <a:srgbClr val="0CA373"/>
                </a:solidFill>
                <a:effectLst/>
                <a:uLnTx/>
                <a:uFillTx/>
                <a:latin typeface="+mn-lt"/>
                <a:ea typeface="+mn-ea"/>
                <a:cs typeface="+mn-cs"/>
              </a:rPr>
              <a:t> (B2C)</a:t>
            </a:r>
          </a:p>
          <a:p>
            <a:pPr marL="342900" marR="0" lvl="0" indent="-342900" algn="l" defTabSz="914400" rtl="0" eaLnBrk="1" fontAlgn="base" latinLnBrk="0" hangingPunct="1">
              <a:lnSpc>
                <a:spcPct val="150000"/>
              </a:lnSpc>
              <a:spcBef>
                <a:spcPct val="20000"/>
              </a:spcBef>
              <a:spcAft>
                <a:spcPct val="0"/>
              </a:spcAft>
              <a:buClrTx/>
              <a:buSzTx/>
              <a:buFont typeface="Arial" pitchFamily="34" charset="0"/>
              <a:buChar char="•"/>
              <a:tabLst/>
              <a:defRPr/>
            </a:pPr>
            <a:r>
              <a:rPr lang="es-ES" sz="2100" dirty="0"/>
              <a:t>También llamado “directo al consumidor”, es un modelo que incluye los negocios online que venden </a:t>
            </a:r>
            <a:r>
              <a:rPr lang="es-ES" sz="2100" b="1" dirty="0">
                <a:solidFill>
                  <a:srgbClr val="0CA373"/>
                </a:solidFill>
              </a:rPr>
              <a:t>directamente al público general</a:t>
            </a:r>
            <a:r>
              <a:rPr lang="es-ES" sz="2100" dirty="0"/>
              <a:t>. Por ello, sus páginas y aplicaciones tienen a parecerse a </a:t>
            </a:r>
            <a:r>
              <a:rPr lang="es-ES" sz="2100" dirty="0" err="1"/>
              <a:t>catalogos</a:t>
            </a:r>
            <a:r>
              <a:rPr lang="es-ES" sz="2100" dirty="0"/>
              <a:t> de compra, además de usar software de compra </a:t>
            </a:r>
            <a:r>
              <a:rPr lang="es-ES" sz="2100" i="1" dirty="0"/>
              <a:t>online</a:t>
            </a:r>
            <a:r>
              <a:rPr lang="es-ES" sz="2100" dirty="0"/>
              <a:t>.</a:t>
            </a:r>
          </a:p>
          <a:p>
            <a:pPr marL="342900" marR="0" lvl="0" indent="-342900" algn="l" defTabSz="914400" rtl="0" eaLnBrk="1" fontAlgn="base" latinLnBrk="0" hangingPunct="1">
              <a:lnSpc>
                <a:spcPct val="150000"/>
              </a:lnSpc>
              <a:spcBef>
                <a:spcPct val="20000"/>
              </a:spcBef>
              <a:spcAft>
                <a:spcPct val="0"/>
              </a:spcAft>
              <a:buClrTx/>
              <a:buSzTx/>
              <a:buFont typeface="Arial" pitchFamily="34" charset="0"/>
              <a:buChar char="•"/>
              <a:tabLst/>
              <a:defRPr/>
            </a:pPr>
            <a:r>
              <a:rPr lang="es-ES" sz="2100" dirty="0"/>
              <a:t>Para mejorar la experiencia de navegación y compra de los usuarios, la página web o aplicación debe tener un diseño </a:t>
            </a:r>
            <a:r>
              <a:rPr lang="es-ES" sz="2100" b="1" dirty="0">
                <a:solidFill>
                  <a:srgbClr val="0CA373"/>
                </a:solidFill>
              </a:rPr>
              <a:t>simple, limpio y atractivo</a:t>
            </a:r>
            <a:r>
              <a:rPr lang="es-ES" sz="2100" dirty="0"/>
              <a:t>. No todo el mundo tiene conocimientos de informática o tiempo y energía para aprender.  </a:t>
            </a:r>
          </a:p>
        </p:txBody>
      </p:sp>
    </p:spTree>
    <p:extLst>
      <p:ext uri="{BB962C8B-B14F-4D97-AF65-F5344CB8AC3E}">
        <p14:creationId xmlns:p14="http://schemas.microsoft.com/office/powerpoint/2010/main" val="2078563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200" kern="0" spc="-150" dirty="0">
                <a:solidFill>
                  <a:schemeClr val="tx1"/>
                </a:solidFill>
                <a:latin typeface="+mj-lt"/>
                <a:ea typeface="Tahoma" panose="020B0604030504040204" pitchFamily="34" charset="0"/>
                <a:cs typeface="Tahoma" panose="020B0604030504040204" pitchFamily="34" charset="0"/>
              </a:rPr>
              <a:t>UNIDAD 1: Fundamentos del e-</a:t>
            </a:r>
            <a:r>
              <a:rPr lang="es-ES" sz="3200" kern="0" spc="-150" dirty="0" err="1">
                <a:solidFill>
                  <a:schemeClr val="tx1"/>
                </a:solidFill>
                <a:latin typeface="+mj-lt"/>
                <a:ea typeface="Tahoma" panose="020B0604030504040204" pitchFamily="34" charset="0"/>
                <a:cs typeface="Tahoma" panose="020B0604030504040204" pitchFamily="34" charset="0"/>
              </a:rPr>
              <a:t>commerce</a:t>
            </a:r>
            <a:r>
              <a:rPr lang="es-ES" sz="3200" kern="0" spc="-150" dirty="0">
                <a:solidFill>
                  <a:schemeClr val="tx1"/>
                </a:solidFill>
                <a:latin typeface="+mj-lt"/>
                <a:ea typeface="Tahoma" panose="020B0604030504040204" pitchFamily="34" charset="0"/>
                <a:cs typeface="Tahoma" panose="020B0604030504040204" pitchFamily="34" charset="0"/>
              </a:rPr>
              <a:t> para una </a:t>
            </a:r>
            <a:r>
              <a:rPr lang="es-ES" sz="3200" kern="0" spc="-150" dirty="0" err="1">
                <a:solidFill>
                  <a:schemeClr val="tx1"/>
                </a:solidFill>
                <a:latin typeface="+mj-lt"/>
                <a:ea typeface="Tahoma" panose="020B0604030504040204" pitchFamily="34" charset="0"/>
                <a:cs typeface="Tahoma" panose="020B0604030504040204" pitchFamily="34" charset="0"/>
              </a:rPr>
              <a:t>mipyme</a:t>
            </a:r>
            <a:r>
              <a:rPr lang="es-ES" sz="3200" kern="0" spc="-150" dirty="0">
                <a:solidFill>
                  <a:schemeClr val="tx1"/>
                </a:solidFill>
                <a:latin typeface="+mj-lt"/>
                <a:ea typeface="Tahoma" panose="020B0604030504040204" pitchFamily="34" charset="0"/>
                <a:cs typeface="Tahoma" panose="020B0604030504040204" pitchFamily="34" charset="0"/>
              </a:rPr>
              <a:t> más resiliente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96020"/>
            <a:ext cx="4025769" cy="321883"/>
          </a:xfrm>
          <a:prstGeom prst="rect">
            <a:avLst/>
          </a:prstGeom>
        </p:spPr>
        <p:txBody>
          <a:bodyPr vert="horz" wrap="square" lIns="0" tIns="13970" rIns="0" bIns="0" rtlCol="0">
            <a:spAutoFit/>
          </a:bodyPr>
          <a:lstStyle/>
          <a:p>
            <a:pPr marL="12700">
              <a:spcBef>
                <a:spcPts val="110"/>
              </a:spcBef>
            </a:pPr>
            <a:r>
              <a:rPr lang="es-ES" sz="2000" spc="50" dirty="0">
                <a:latin typeface="+mj-lt"/>
                <a:cs typeface="Tahoma"/>
              </a:rPr>
              <a:t>SECCIÓN 1.3.: </a:t>
            </a:r>
            <a:r>
              <a:rPr lang="en-US" sz="2000" dirty="0" err="1">
                <a:ea typeface="Lato Light" panose="020F0502020204030203" pitchFamily="34" charset="0"/>
                <a:cs typeface="Abhaya Libre" panose="02000603000000000000" pitchFamily="2" charset="77"/>
              </a:rPr>
              <a:t>Tipos</a:t>
            </a:r>
            <a:r>
              <a:rPr lang="en-US" sz="2000" dirty="0">
                <a:ea typeface="Lato Light" panose="020F0502020204030203" pitchFamily="34" charset="0"/>
                <a:cs typeface="Abhaya Libre" panose="02000603000000000000" pitchFamily="2" charset="77"/>
              </a:rPr>
              <a:t> de e-commerce</a:t>
            </a:r>
          </a:p>
        </p:txBody>
      </p:sp>
      <p:sp>
        <p:nvSpPr>
          <p:cNvPr id="4" name="Rectángulo 3"/>
          <p:cNvSpPr/>
          <p:nvPr/>
        </p:nvSpPr>
        <p:spPr>
          <a:xfrm>
            <a:off x="377555" y="2201705"/>
            <a:ext cx="10939802" cy="3830023"/>
          </a:xfrm>
          <a:prstGeom prst="rect">
            <a:avLst/>
          </a:prstGeom>
        </p:spPr>
        <p:txBody>
          <a:bodyPr wrap="square">
            <a:spAutoFit/>
          </a:bodyPr>
          <a:lstStyle/>
          <a:p>
            <a:pPr marR="0" lvl="0" algn="l" defTabSz="914400" rtl="0" eaLnBrk="1" fontAlgn="base" latinLnBrk="0" hangingPunct="1">
              <a:lnSpc>
                <a:spcPct val="150000"/>
              </a:lnSpc>
              <a:spcBef>
                <a:spcPct val="20000"/>
              </a:spcBef>
              <a:spcAft>
                <a:spcPct val="0"/>
              </a:spcAft>
              <a:buClrTx/>
              <a:buSzTx/>
              <a:tabLst/>
              <a:defRPr/>
            </a:pPr>
            <a:r>
              <a:rPr kumimoji="0" lang="es-ES" sz="2200" b="1" i="0" u="none" strike="noStrike" kern="1200" cap="none" spc="0" normalizeH="0" baseline="0" noProof="0" dirty="0">
                <a:ln>
                  <a:noFill/>
                </a:ln>
                <a:solidFill>
                  <a:srgbClr val="0CA373"/>
                </a:solidFill>
                <a:effectLst/>
                <a:uLnTx/>
                <a:uFillTx/>
                <a:latin typeface="+mn-lt"/>
                <a:ea typeface="+mn-ea"/>
                <a:cs typeface="+mn-cs"/>
              </a:rPr>
              <a:t>CONSUMER TO BUSINESS (C2B)</a:t>
            </a:r>
          </a:p>
          <a:p>
            <a:pPr marL="342900" marR="0" lvl="0" indent="-342900" algn="l" defTabSz="914400" rtl="0" eaLnBrk="1" fontAlgn="base" latinLnBrk="0" hangingPunct="1">
              <a:lnSpc>
                <a:spcPct val="150000"/>
              </a:lnSpc>
              <a:spcBef>
                <a:spcPct val="20000"/>
              </a:spcBef>
              <a:spcAft>
                <a:spcPct val="0"/>
              </a:spcAft>
              <a:buClrTx/>
              <a:buSzTx/>
              <a:buFont typeface="Arial" pitchFamily="34" charset="0"/>
              <a:buChar char="•"/>
              <a:tabLst/>
              <a:defRPr/>
            </a:pPr>
            <a:r>
              <a:rPr lang="en-US" sz="1850" dirty="0" err="1"/>
              <a:t>En</a:t>
            </a:r>
            <a:r>
              <a:rPr lang="en-US" sz="1850" dirty="0"/>
              <a:t> </a:t>
            </a:r>
            <a:r>
              <a:rPr lang="en-US" sz="1850" dirty="0" err="1"/>
              <a:t>esta</a:t>
            </a:r>
            <a:r>
              <a:rPr lang="en-US" sz="1850" dirty="0"/>
              <a:t> </a:t>
            </a:r>
            <a:r>
              <a:rPr lang="en-US" sz="1850" dirty="0" err="1"/>
              <a:t>modalidad</a:t>
            </a:r>
            <a:r>
              <a:rPr lang="en-US" sz="1850" dirty="0"/>
              <a:t>, </a:t>
            </a:r>
            <a:r>
              <a:rPr lang="en-US" sz="1850" dirty="0" err="1"/>
              <a:t>los</a:t>
            </a:r>
            <a:r>
              <a:rPr lang="en-US" sz="1850" dirty="0"/>
              <a:t> </a:t>
            </a:r>
            <a:r>
              <a:rPr lang="en-US" sz="1850" dirty="0" err="1"/>
              <a:t>consumidores</a:t>
            </a:r>
            <a:r>
              <a:rPr lang="en-US" sz="1850" dirty="0"/>
              <a:t> </a:t>
            </a:r>
            <a:r>
              <a:rPr lang="en-US" sz="1850" dirty="0" err="1"/>
              <a:t>crean</a:t>
            </a:r>
            <a:r>
              <a:rPr lang="en-US" sz="1850" dirty="0"/>
              <a:t> valor que </a:t>
            </a:r>
            <a:r>
              <a:rPr lang="en-US" sz="1850" dirty="0" err="1"/>
              <a:t>los</a:t>
            </a:r>
            <a:r>
              <a:rPr lang="en-US" sz="1850" dirty="0"/>
              <a:t> </a:t>
            </a:r>
            <a:r>
              <a:rPr lang="en-US" sz="1850" dirty="0" err="1"/>
              <a:t>negocios</a:t>
            </a:r>
            <a:r>
              <a:rPr lang="en-US" sz="1850" dirty="0"/>
              <a:t> </a:t>
            </a:r>
            <a:r>
              <a:rPr lang="en-US" sz="1850" dirty="0" err="1"/>
              <a:t>puedan</a:t>
            </a:r>
            <a:r>
              <a:rPr lang="en-US" sz="1850" dirty="0"/>
              <a:t> </a:t>
            </a:r>
            <a:r>
              <a:rPr lang="en-US" sz="1850" dirty="0" err="1"/>
              <a:t>aprovechar</a:t>
            </a:r>
            <a:r>
              <a:rPr lang="en-US" sz="1850" dirty="0"/>
              <a:t>, </a:t>
            </a:r>
            <a:r>
              <a:rPr lang="en-US" sz="1850" dirty="0" err="1"/>
              <a:t>por</a:t>
            </a:r>
            <a:r>
              <a:rPr lang="en-US" sz="1850" dirty="0"/>
              <a:t> </a:t>
            </a:r>
            <a:r>
              <a:rPr lang="en-US" sz="1850" dirty="0" err="1"/>
              <a:t>ejemplo</a:t>
            </a:r>
            <a:r>
              <a:rPr lang="en-US" sz="1850" dirty="0"/>
              <a:t>:</a:t>
            </a:r>
          </a:p>
          <a:p>
            <a:pPr marL="800100" lvl="1" indent="-342900" fontAlgn="base">
              <a:lnSpc>
                <a:spcPct val="150000"/>
              </a:lnSpc>
              <a:spcBef>
                <a:spcPct val="20000"/>
              </a:spcBef>
              <a:spcAft>
                <a:spcPct val="0"/>
              </a:spcAft>
              <a:buFont typeface="Calibri" panose="020F0502020204030204" pitchFamily="34" charset="0"/>
              <a:buChar char="»"/>
              <a:defRPr/>
            </a:pPr>
            <a:r>
              <a:rPr lang="en-US" sz="1850" dirty="0"/>
              <a:t>Los </a:t>
            </a:r>
            <a:r>
              <a:rPr lang="en-US" sz="1850" dirty="0" err="1"/>
              <a:t>negocios</a:t>
            </a:r>
            <a:r>
              <a:rPr lang="en-US" sz="1850" dirty="0"/>
              <a:t> publican </a:t>
            </a:r>
            <a:r>
              <a:rPr lang="en-US" sz="1850" dirty="0" err="1"/>
              <a:t>una</a:t>
            </a:r>
            <a:r>
              <a:rPr lang="en-US" sz="1850" dirty="0"/>
              <a:t> </a:t>
            </a:r>
            <a:r>
              <a:rPr lang="en-US" sz="1850" dirty="0" err="1"/>
              <a:t>propuesta</a:t>
            </a:r>
            <a:r>
              <a:rPr lang="en-US" sz="1850" dirty="0"/>
              <a:t> de </a:t>
            </a:r>
            <a:r>
              <a:rPr lang="en-US" sz="1850" dirty="0" err="1"/>
              <a:t>proyecto</a:t>
            </a:r>
            <a:r>
              <a:rPr lang="en-US" sz="1850" dirty="0"/>
              <a:t> online. </a:t>
            </a:r>
            <a:r>
              <a:rPr lang="en-US" sz="1850" dirty="0" err="1"/>
              <a:t>Tras</a:t>
            </a:r>
            <a:r>
              <a:rPr lang="en-US" sz="1850" dirty="0"/>
              <a:t> </a:t>
            </a:r>
            <a:r>
              <a:rPr lang="en-US" sz="1850" dirty="0" err="1"/>
              <a:t>revisarlo</a:t>
            </a:r>
            <a:r>
              <a:rPr lang="en-US" sz="1850" dirty="0"/>
              <a:t>, </a:t>
            </a:r>
            <a:r>
              <a:rPr lang="en-US" sz="1850" dirty="0" err="1"/>
              <a:t>los</a:t>
            </a:r>
            <a:r>
              <a:rPr lang="en-US" sz="1850" dirty="0"/>
              <a:t> </a:t>
            </a:r>
            <a:r>
              <a:rPr lang="en-US" sz="1850" dirty="0" err="1"/>
              <a:t>interesados</a:t>
            </a:r>
            <a:r>
              <a:rPr lang="en-US" sz="1850" dirty="0"/>
              <a:t> </a:t>
            </a:r>
            <a:r>
              <a:rPr lang="en-US" sz="1850" dirty="0" err="1"/>
              <a:t>realizan</a:t>
            </a:r>
            <a:r>
              <a:rPr lang="en-US" sz="1850" dirty="0"/>
              <a:t> </a:t>
            </a:r>
            <a:r>
              <a:rPr lang="en-US" sz="1850" dirty="0" err="1"/>
              <a:t>su</a:t>
            </a:r>
            <a:r>
              <a:rPr lang="en-US" sz="1850" dirty="0"/>
              <a:t> </a:t>
            </a:r>
            <a:r>
              <a:rPr lang="en-US" sz="1850" dirty="0" err="1"/>
              <a:t>propuesta</a:t>
            </a:r>
            <a:r>
              <a:rPr lang="en-US" sz="1850" dirty="0"/>
              <a:t> y se </a:t>
            </a:r>
            <a:r>
              <a:rPr lang="en-US" sz="1850" dirty="0" err="1"/>
              <a:t>escoge</a:t>
            </a:r>
            <a:r>
              <a:rPr lang="en-US" sz="1850" dirty="0"/>
              <a:t> la </a:t>
            </a:r>
            <a:r>
              <a:rPr lang="en-US" sz="1850" dirty="0" err="1"/>
              <a:t>oferta</a:t>
            </a:r>
            <a:r>
              <a:rPr lang="en-US" sz="1850" dirty="0"/>
              <a:t> que </a:t>
            </a:r>
            <a:r>
              <a:rPr lang="en-US" sz="1850" dirty="0" err="1"/>
              <a:t>mejor</a:t>
            </a:r>
            <a:r>
              <a:rPr lang="en-US" sz="1850" dirty="0"/>
              <a:t> </a:t>
            </a:r>
            <a:r>
              <a:rPr lang="en-US" sz="1850" dirty="0" err="1"/>
              <a:t>encaje</a:t>
            </a:r>
            <a:r>
              <a:rPr lang="en-US" sz="1850" dirty="0"/>
              <a:t>. </a:t>
            </a:r>
          </a:p>
          <a:p>
            <a:pPr marL="800100" lvl="1" indent="-342900" fontAlgn="base">
              <a:lnSpc>
                <a:spcPct val="150000"/>
              </a:lnSpc>
              <a:spcBef>
                <a:spcPct val="20000"/>
              </a:spcBef>
              <a:spcAft>
                <a:spcPct val="0"/>
              </a:spcAft>
              <a:buFont typeface="Calibri" panose="020F0502020204030204" pitchFamily="34" charset="0"/>
              <a:buChar char="»"/>
              <a:defRPr/>
            </a:pPr>
            <a:r>
              <a:rPr lang="en-US" sz="1850" dirty="0"/>
              <a:t>Los </a:t>
            </a:r>
            <a:r>
              <a:rPr lang="en-US" sz="1850" dirty="0" err="1"/>
              <a:t>usuarios</a:t>
            </a:r>
            <a:r>
              <a:rPr lang="en-US" sz="1850" dirty="0"/>
              <a:t> </a:t>
            </a:r>
            <a:r>
              <a:rPr lang="en-US" sz="1850" dirty="0" err="1"/>
              <a:t>incluyen</a:t>
            </a:r>
            <a:r>
              <a:rPr lang="en-US" sz="1850" dirty="0"/>
              <a:t> </a:t>
            </a:r>
            <a:r>
              <a:rPr lang="en-US" sz="1850" b="1" dirty="0">
                <a:solidFill>
                  <a:srgbClr val="0CA373"/>
                </a:solidFill>
              </a:rPr>
              <a:t>enlaces </a:t>
            </a:r>
            <a:r>
              <a:rPr lang="en-US" sz="1850" b="1" dirty="0" err="1">
                <a:solidFill>
                  <a:srgbClr val="0CA373"/>
                </a:solidFill>
              </a:rPr>
              <a:t>patrocinados</a:t>
            </a:r>
            <a:r>
              <a:rPr lang="en-US" sz="1850" b="1" dirty="0">
                <a:solidFill>
                  <a:srgbClr val="0CA373"/>
                </a:solidFill>
              </a:rPr>
              <a:t> </a:t>
            </a:r>
            <a:r>
              <a:rPr lang="en-US" sz="1850" dirty="0" err="1"/>
              <a:t>en</a:t>
            </a:r>
            <a:r>
              <a:rPr lang="en-US" sz="1850" dirty="0"/>
              <a:t> blogs, </a:t>
            </a:r>
            <a:r>
              <a:rPr lang="en-US" sz="1850" dirty="0" err="1"/>
              <a:t>foros</a:t>
            </a:r>
            <a:r>
              <a:rPr lang="en-US" sz="1850" dirty="0"/>
              <a:t> y </a:t>
            </a:r>
            <a:r>
              <a:rPr lang="en-US" sz="1850" dirty="0" err="1"/>
              <a:t>perfiles</a:t>
            </a:r>
            <a:r>
              <a:rPr lang="en-US" sz="1850" dirty="0"/>
              <a:t> </a:t>
            </a:r>
            <a:r>
              <a:rPr lang="en-US" sz="1850" dirty="0" err="1"/>
              <a:t>en</a:t>
            </a:r>
            <a:r>
              <a:rPr lang="en-US" sz="1850" dirty="0"/>
              <a:t> redes </a:t>
            </a:r>
            <a:r>
              <a:rPr lang="en-US" sz="1850" dirty="0" err="1"/>
              <a:t>sociales</a:t>
            </a:r>
            <a:r>
              <a:rPr lang="en-US" sz="1850" dirty="0"/>
              <a:t>.</a:t>
            </a:r>
          </a:p>
          <a:p>
            <a:pPr marL="1257300" lvl="2" indent="-342900" fontAlgn="base">
              <a:lnSpc>
                <a:spcPct val="150000"/>
              </a:lnSpc>
              <a:spcBef>
                <a:spcPct val="20000"/>
              </a:spcBef>
              <a:spcAft>
                <a:spcPct val="0"/>
              </a:spcAft>
              <a:buFont typeface="Calibri" panose="020F0502020204030204" pitchFamily="34" charset="0"/>
              <a:buChar char="›"/>
              <a:defRPr/>
            </a:pPr>
            <a:r>
              <a:rPr lang="en-US" sz="1850" dirty="0" err="1"/>
              <a:t>Algunas</a:t>
            </a:r>
            <a:r>
              <a:rPr lang="en-US" sz="1850" dirty="0"/>
              <a:t> </a:t>
            </a:r>
            <a:r>
              <a:rPr lang="en-US" sz="1850" dirty="0" err="1"/>
              <a:t>veces</a:t>
            </a:r>
            <a:r>
              <a:rPr lang="en-US" sz="1850" dirty="0"/>
              <a:t>, las </a:t>
            </a:r>
            <a:r>
              <a:rPr lang="en-US" sz="1850" dirty="0" err="1"/>
              <a:t>acciones</a:t>
            </a:r>
            <a:r>
              <a:rPr lang="en-US" sz="1850" dirty="0"/>
              <a:t> </a:t>
            </a:r>
            <a:r>
              <a:rPr lang="en-US" sz="1850" dirty="0" err="1"/>
              <a:t>similares</a:t>
            </a:r>
            <a:r>
              <a:rPr lang="en-US" sz="1850" dirty="0"/>
              <a:t> no se </a:t>
            </a:r>
            <a:r>
              <a:rPr lang="en-US" sz="1850" dirty="0" err="1"/>
              <a:t>remuneran</a:t>
            </a:r>
            <a:r>
              <a:rPr lang="en-US" sz="1850" dirty="0"/>
              <a:t>: </a:t>
            </a:r>
            <a:r>
              <a:rPr lang="en-US" sz="1850" dirty="0" err="1"/>
              <a:t>por</a:t>
            </a:r>
            <a:r>
              <a:rPr lang="en-US" sz="1850" dirty="0"/>
              <a:t> </a:t>
            </a:r>
            <a:r>
              <a:rPr lang="en-US" sz="1850" dirty="0" err="1"/>
              <a:t>ejemplo</a:t>
            </a:r>
            <a:r>
              <a:rPr lang="en-US" sz="1850" dirty="0"/>
              <a:t>, </a:t>
            </a:r>
            <a:r>
              <a:rPr lang="en-US" sz="1850" dirty="0" err="1"/>
              <a:t>usuarios</a:t>
            </a:r>
            <a:r>
              <a:rPr lang="en-US" sz="1850" dirty="0"/>
              <a:t> que </a:t>
            </a:r>
            <a:r>
              <a:rPr lang="en-US" sz="1850" dirty="0" err="1"/>
              <a:t>reseñen</a:t>
            </a:r>
            <a:r>
              <a:rPr lang="en-US" sz="1850" dirty="0"/>
              <a:t> </a:t>
            </a:r>
            <a:r>
              <a:rPr lang="en-US" sz="1850" dirty="0" err="1"/>
              <a:t>productos</a:t>
            </a:r>
            <a:r>
              <a:rPr lang="en-US" sz="1850" dirty="0"/>
              <a:t> online o </a:t>
            </a:r>
            <a:r>
              <a:rPr lang="en-US" sz="1850" dirty="0" err="1"/>
              <a:t>publicando</a:t>
            </a:r>
            <a:r>
              <a:rPr lang="en-US" sz="1850" dirty="0"/>
              <a:t> </a:t>
            </a:r>
            <a:r>
              <a:rPr lang="en-US" sz="1850" dirty="0" err="1"/>
              <a:t>sugerencias</a:t>
            </a:r>
            <a:r>
              <a:rPr lang="en-US" sz="1850" dirty="0"/>
              <a:t> </a:t>
            </a:r>
            <a:r>
              <a:rPr lang="en-US" sz="1850" dirty="0" err="1"/>
              <a:t>sobre</a:t>
            </a:r>
            <a:r>
              <a:rPr lang="en-US" sz="1850" dirty="0"/>
              <a:t> </a:t>
            </a:r>
            <a:r>
              <a:rPr lang="en-US" sz="1850" dirty="0" err="1"/>
              <a:t>el</a:t>
            </a:r>
            <a:r>
              <a:rPr lang="en-US" sz="1850" dirty="0"/>
              <a:t> </a:t>
            </a:r>
            <a:r>
              <a:rPr lang="en-US" sz="1850" dirty="0" err="1"/>
              <a:t>desarrollo</a:t>
            </a:r>
            <a:r>
              <a:rPr lang="en-US" sz="1850" dirty="0"/>
              <a:t> del </a:t>
            </a:r>
            <a:r>
              <a:rPr lang="en-US" sz="1850" dirty="0" err="1"/>
              <a:t>producto</a:t>
            </a:r>
            <a:r>
              <a:rPr lang="en-US" sz="1850" dirty="0"/>
              <a:t>.</a:t>
            </a:r>
          </a:p>
          <a:p>
            <a:pPr marL="1257300" lvl="2" indent="-342900" fontAlgn="base">
              <a:lnSpc>
                <a:spcPct val="150000"/>
              </a:lnSpc>
              <a:spcBef>
                <a:spcPct val="20000"/>
              </a:spcBef>
              <a:spcAft>
                <a:spcPct val="0"/>
              </a:spcAft>
              <a:buFont typeface="Calibri" panose="020F0502020204030204" pitchFamily="34" charset="0"/>
              <a:buChar char="›"/>
              <a:defRPr/>
            </a:pPr>
            <a:r>
              <a:rPr lang="es-ES" sz="1850" dirty="0"/>
              <a:t>El C2B reúne a consumidores y empresas al ofrecer una plataforma donde converger por igual.</a:t>
            </a:r>
            <a:endParaRPr lang="en-US" sz="1850" dirty="0"/>
          </a:p>
        </p:txBody>
      </p:sp>
    </p:spTree>
    <p:extLst>
      <p:ext uri="{BB962C8B-B14F-4D97-AF65-F5344CB8AC3E}">
        <p14:creationId xmlns:p14="http://schemas.microsoft.com/office/powerpoint/2010/main" val="1582391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200" kern="0" spc="-150" dirty="0">
                <a:solidFill>
                  <a:schemeClr val="tx1"/>
                </a:solidFill>
                <a:latin typeface="+mj-lt"/>
                <a:ea typeface="Tahoma" panose="020B0604030504040204" pitchFamily="34" charset="0"/>
                <a:cs typeface="Tahoma" panose="020B0604030504040204" pitchFamily="34" charset="0"/>
              </a:rPr>
              <a:t>UNIDAD 1: Fundamentos del e-</a:t>
            </a:r>
            <a:r>
              <a:rPr lang="es-ES" sz="3200" kern="0" spc="-150" dirty="0" err="1">
                <a:solidFill>
                  <a:schemeClr val="tx1"/>
                </a:solidFill>
                <a:latin typeface="+mj-lt"/>
                <a:ea typeface="Tahoma" panose="020B0604030504040204" pitchFamily="34" charset="0"/>
                <a:cs typeface="Tahoma" panose="020B0604030504040204" pitchFamily="34" charset="0"/>
              </a:rPr>
              <a:t>commerce</a:t>
            </a:r>
            <a:r>
              <a:rPr lang="es-ES" sz="3200" kern="0" spc="-150" dirty="0">
                <a:solidFill>
                  <a:schemeClr val="tx1"/>
                </a:solidFill>
                <a:latin typeface="+mj-lt"/>
                <a:ea typeface="Tahoma" panose="020B0604030504040204" pitchFamily="34" charset="0"/>
                <a:cs typeface="Tahoma" panose="020B0604030504040204" pitchFamily="34" charset="0"/>
              </a:rPr>
              <a:t> para una </a:t>
            </a:r>
            <a:r>
              <a:rPr lang="es-ES" sz="3200" kern="0" spc="-150" dirty="0" err="1">
                <a:solidFill>
                  <a:schemeClr val="tx1"/>
                </a:solidFill>
                <a:latin typeface="+mj-lt"/>
                <a:ea typeface="Tahoma" panose="020B0604030504040204" pitchFamily="34" charset="0"/>
                <a:cs typeface="Tahoma" panose="020B0604030504040204" pitchFamily="34" charset="0"/>
              </a:rPr>
              <a:t>mipyme</a:t>
            </a:r>
            <a:r>
              <a:rPr lang="es-ES" sz="3200" kern="0" spc="-150" dirty="0">
                <a:solidFill>
                  <a:schemeClr val="tx1"/>
                </a:solidFill>
                <a:latin typeface="+mj-lt"/>
                <a:ea typeface="Tahoma" panose="020B0604030504040204" pitchFamily="34" charset="0"/>
                <a:cs typeface="Tahoma" panose="020B0604030504040204" pitchFamily="34" charset="0"/>
              </a:rPr>
              <a:t> más resiliente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96020"/>
            <a:ext cx="4025769" cy="321883"/>
          </a:xfrm>
          <a:prstGeom prst="rect">
            <a:avLst/>
          </a:prstGeom>
        </p:spPr>
        <p:txBody>
          <a:bodyPr vert="horz" wrap="square" lIns="0" tIns="13970" rIns="0" bIns="0" rtlCol="0">
            <a:spAutoFit/>
          </a:bodyPr>
          <a:lstStyle/>
          <a:p>
            <a:pPr marL="12700">
              <a:spcBef>
                <a:spcPts val="110"/>
              </a:spcBef>
            </a:pPr>
            <a:r>
              <a:rPr lang="es-ES" sz="2000" spc="50" dirty="0">
                <a:latin typeface="+mj-lt"/>
                <a:cs typeface="Tahoma"/>
              </a:rPr>
              <a:t>SECCIÓN 1.3.: </a:t>
            </a:r>
            <a:r>
              <a:rPr lang="en-US" sz="2000" dirty="0" err="1">
                <a:ea typeface="Lato Light" panose="020F0502020204030203" pitchFamily="34" charset="0"/>
                <a:cs typeface="Abhaya Libre" panose="02000603000000000000" pitchFamily="2" charset="77"/>
              </a:rPr>
              <a:t>Tipos</a:t>
            </a:r>
            <a:r>
              <a:rPr lang="en-US" sz="2000" dirty="0">
                <a:ea typeface="Lato Light" panose="020F0502020204030203" pitchFamily="34" charset="0"/>
                <a:cs typeface="Abhaya Libre" panose="02000603000000000000" pitchFamily="2" charset="77"/>
              </a:rPr>
              <a:t> de e-commerce</a:t>
            </a:r>
          </a:p>
        </p:txBody>
      </p:sp>
      <p:sp>
        <p:nvSpPr>
          <p:cNvPr id="4" name="Rectángulo 3"/>
          <p:cNvSpPr/>
          <p:nvPr/>
        </p:nvSpPr>
        <p:spPr>
          <a:xfrm>
            <a:off x="377554" y="2201705"/>
            <a:ext cx="10078411" cy="3884525"/>
          </a:xfrm>
          <a:prstGeom prst="rect">
            <a:avLst/>
          </a:prstGeom>
        </p:spPr>
        <p:txBody>
          <a:bodyPr wrap="square">
            <a:spAutoFit/>
          </a:bodyPr>
          <a:lstStyle/>
          <a:p>
            <a:pPr marR="0" lvl="0" algn="l" defTabSz="914400" rtl="0" eaLnBrk="1" fontAlgn="base" latinLnBrk="0" hangingPunct="1">
              <a:lnSpc>
                <a:spcPct val="150000"/>
              </a:lnSpc>
              <a:spcBef>
                <a:spcPct val="20000"/>
              </a:spcBef>
              <a:spcAft>
                <a:spcPct val="0"/>
              </a:spcAft>
              <a:buClrTx/>
              <a:buSzTx/>
              <a:tabLst/>
              <a:defRPr/>
            </a:pPr>
            <a:r>
              <a:rPr kumimoji="0" lang="es-ES" sz="2200" b="1" i="0" u="none" strike="noStrike" kern="1200" cap="none" spc="0" normalizeH="0" baseline="0" noProof="0" dirty="0">
                <a:ln>
                  <a:noFill/>
                </a:ln>
                <a:solidFill>
                  <a:srgbClr val="0CA373"/>
                </a:solidFill>
                <a:effectLst/>
                <a:uLnTx/>
                <a:uFillTx/>
                <a:latin typeface="+mn-lt"/>
                <a:ea typeface="+mn-ea"/>
                <a:cs typeface="+mn-cs"/>
              </a:rPr>
              <a:t>CONSUMER TO CONSUMER (C2C)</a:t>
            </a:r>
          </a:p>
          <a:p>
            <a:pPr marL="342900" marR="0" lvl="0" indent="-342900" algn="l" defTabSz="914400" rtl="0" eaLnBrk="1" fontAlgn="base" latinLnBrk="0" hangingPunct="1">
              <a:lnSpc>
                <a:spcPct val="150000"/>
              </a:lnSpc>
              <a:spcBef>
                <a:spcPct val="20000"/>
              </a:spcBef>
              <a:spcAft>
                <a:spcPct val="0"/>
              </a:spcAft>
              <a:buClrTx/>
              <a:buSzTx/>
              <a:buFont typeface="Arial" pitchFamily="34" charset="0"/>
              <a:buChar char="•"/>
              <a:tabLst/>
              <a:defRPr/>
            </a:pPr>
            <a:r>
              <a:rPr lang="en-US" sz="1950" dirty="0"/>
              <a:t>Este </a:t>
            </a:r>
            <a:r>
              <a:rPr lang="en-US" sz="1950" dirty="0" err="1"/>
              <a:t>método</a:t>
            </a:r>
            <a:r>
              <a:rPr lang="en-US" sz="1950" dirty="0"/>
              <a:t> </a:t>
            </a:r>
            <a:r>
              <a:rPr lang="en-US" sz="1950" dirty="0" err="1"/>
              <a:t>conlleva</a:t>
            </a:r>
            <a:r>
              <a:rPr lang="en-US" sz="1950" dirty="0"/>
              <a:t> que </a:t>
            </a:r>
            <a:r>
              <a:rPr lang="en-US" sz="1950" dirty="0" err="1"/>
              <a:t>sean</a:t>
            </a:r>
            <a:r>
              <a:rPr lang="en-US" sz="1950" dirty="0"/>
              <a:t> </a:t>
            </a:r>
            <a:r>
              <a:rPr lang="en-US" sz="1950" dirty="0" err="1"/>
              <a:t>los</a:t>
            </a:r>
            <a:r>
              <a:rPr lang="en-US" sz="1950" dirty="0"/>
              <a:t> </a:t>
            </a:r>
            <a:r>
              <a:rPr lang="en-US" sz="1950" dirty="0" err="1"/>
              <a:t>consumidores</a:t>
            </a:r>
            <a:r>
              <a:rPr lang="en-US" sz="1950" dirty="0"/>
              <a:t> </a:t>
            </a:r>
            <a:r>
              <a:rPr lang="en-US" sz="1950" dirty="0" err="1"/>
              <a:t>quienen</a:t>
            </a:r>
            <a:r>
              <a:rPr lang="en-US" sz="1950" dirty="0"/>
              <a:t> </a:t>
            </a:r>
            <a:r>
              <a:rPr lang="en-US" sz="1950" dirty="0" err="1"/>
              <a:t>hacen</a:t>
            </a:r>
            <a:r>
              <a:rPr lang="en-US" sz="1950" dirty="0"/>
              <a:t> </a:t>
            </a:r>
            <a:r>
              <a:rPr lang="en-US" sz="1950" dirty="0" err="1"/>
              <a:t>negocios</a:t>
            </a:r>
            <a:r>
              <a:rPr lang="en-US" sz="1950" dirty="0"/>
              <a:t> entre </a:t>
            </a:r>
            <a:r>
              <a:rPr lang="en-US" sz="1950" dirty="0" err="1"/>
              <a:t>ellos</a:t>
            </a:r>
            <a:r>
              <a:rPr lang="en-US" sz="1950" dirty="0"/>
              <a:t>, </a:t>
            </a:r>
            <a:r>
              <a:rPr lang="en-US" sz="1950" b="1" dirty="0">
                <a:solidFill>
                  <a:srgbClr val="0CA373"/>
                </a:solidFill>
              </a:rPr>
              <a:t>sin intermediaries </a:t>
            </a:r>
            <a:r>
              <a:rPr lang="en-US" sz="1950" b="1" dirty="0" err="1">
                <a:solidFill>
                  <a:srgbClr val="0CA373"/>
                </a:solidFill>
              </a:rPr>
              <a:t>visibles</a:t>
            </a:r>
            <a:r>
              <a:rPr lang="en-US" sz="1950" dirty="0"/>
              <a:t> </a:t>
            </a:r>
            <a:r>
              <a:rPr lang="en-US" sz="1950" dirty="0" err="1"/>
              <a:t>en</a:t>
            </a:r>
            <a:r>
              <a:rPr lang="en-US" sz="1950" dirty="0"/>
              <a:t> la </a:t>
            </a:r>
            <a:r>
              <a:rPr lang="en-US" sz="1950" dirty="0" err="1"/>
              <a:t>transacción</a:t>
            </a:r>
            <a:r>
              <a:rPr lang="en-US" sz="1950" dirty="0"/>
              <a:t>. </a:t>
            </a:r>
          </a:p>
          <a:p>
            <a:pPr marL="342900" marR="0" lvl="0" indent="-342900" algn="l" defTabSz="914400" rtl="0" eaLnBrk="1" fontAlgn="base" latinLnBrk="0" hangingPunct="1">
              <a:lnSpc>
                <a:spcPct val="150000"/>
              </a:lnSpc>
              <a:spcBef>
                <a:spcPct val="20000"/>
              </a:spcBef>
              <a:spcAft>
                <a:spcPct val="0"/>
              </a:spcAft>
              <a:buClrTx/>
              <a:buSzTx/>
              <a:buFont typeface="Arial" pitchFamily="34" charset="0"/>
              <a:buChar char="•"/>
              <a:tabLst/>
              <a:defRPr/>
            </a:pPr>
            <a:r>
              <a:rPr lang="es-ES" sz="1950" dirty="0"/>
              <a:t>En este caso, los negocios actúan como proveedores del entorno en el cual la transacción se produce (cobrando por ello normalmente), ejemplos de ello son los </a:t>
            </a:r>
            <a:r>
              <a:rPr lang="es-ES" sz="1950" b="1" i="1" dirty="0" err="1">
                <a:solidFill>
                  <a:srgbClr val="0CA373"/>
                </a:solidFill>
              </a:rPr>
              <a:t>marketplaces</a:t>
            </a:r>
            <a:r>
              <a:rPr lang="es-ES" sz="1950" dirty="0"/>
              <a:t> (eBay, Facebook, </a:t>
            </a:r>
            <a:r>
              <a:rPr lang="es-ES" sz="1950" dirty="0" err="1"/>
              <a:t>Vinted</a:t>
            </a:r>
            <a:r>
              <a:rPr lang="es-ES" sz="1950" dirty="0"/>
              <a:t>) o páginas de </a:t>
            </a:r>
            <a:r>
              <a:rPr lang="es-ES" sz="1950" b="1" dirty="0">
                <a:solidFill>
                  <a:srgbClr val="0CA373"/>
                </a:solidFill>
              </a:rPr>
              <a:t>anuncios clasificados </a:t>
            </a:r>
            <a:r>
              <a:rPr lang="es-ES" sz="1950" dirty="0"/>
              <a:t>(</a:t>
            </a:r>
            <a:r>
              <a:rPr lang="es-ES" sz="1950" dirty="0" err="1"/>
              <a:t>Milanuncios</a:t>
            </a:r>
            <a:r>
              <a:rPr lang="es-ES" sz="1950" dirty="0"/>
              <a:t>)</a:t>
            </a:r>
          </a:p>
          <a:p>
            <a:pPr marL="342900" marR="0" lvl="0" indent="-342900" algn="l" defTabSz="914400" rtl="0" eaLnBrk="1" fontAlgn="base" latinLnBrk="0" hangingPunct="1">
              <a:lnSpc>
                <a:spcPct val="150000"/>
              </a:lnSpc>
              <a:spcBef>
                <a:spcPct val="20000"/>
              </a:spcBef>
              <a:spcAft>
                <a:spcPct val="0"/>
              </a:spcAft>
              <a:buClrTx/>
              <a:buSzTx/>
              <a:buFont typeface="Arial" pitchFamily="34" charset="0"/>
              <a:buChar char="•"/>
              <a:tabLst/>
              <a:defRPr/>
            </a:pPr>
            <a:r>
              <a:rPr lang="es-ES" sz="1950" dirty="0"/>
              <a:t>Otro aspecto importante de esta modalidad es el </a:t>
            </a:r>
            <a:r>
              <a:rPr lang="es-ES" sz="1950" i="1" dirty="0"/>
              <a:t>marketing </a:t>
            </a:r>
            <a:r>
              <a:rPr lang="es-ES" sz="1950" dirty="0"/>
              <a:t>C2C: los usuarios satisfechos generan reseñas y recomendaciones para familia y amigos </a:t>
            </a:r>
            <a:r>
              <a:rPr lang="es-ES" sz="1950" b="1" dirty="0">
                <a:solidFill>
                  <a:srgbClr val="0CA373"/>
                </a:solidFill>
              </a:rPr>
              <a:t>enormemente valoradas</a:t>
            </a:r>
            <a:r>
              <a:rPr lang="es-ES" sz="1950" dirty="0"/>
              <a:t>.</a:t>
            </a:r>
          </a:p>
        </p:txBody>
      </p:sp>
    </p:spTree>
    <p:extLst>
      <p:ext uri="{BB962C8B-B14F-4D97-AF65-F5344CB8AC3E}">
        <p14:creationId xmlns:p14="http://schemas.microsoft.com/office/powerpoint/2010/main" val="3565900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200" kern="0" spc="-150" dirty="0">
                <a:solidFill>
                  <a:schemeClr val="tx1"/>
                </a:solidFill>
                <a:latin typeface="+mj-lt"/>
                <a:ea typeface="Tahoma" panose="020B0604030504040204" pitchFamily="34" charset="0"/>
                <a:cs typeface="Tahoma" panose="020B0604030504040204" pitchFamily="34" charset="0"/>
              </a:rPr>
              <a:t>UNIDAD 1: Fundamentos del e-</a:t>
            </a:r>
            <a:r>
              <a:rPr lang="es-ES" sz="3200" kern="0" spc="-150" dirty="0" err="1">
                <a:solidFill>
                  <a:schemeClr val="tx1"/>
                </a:solidFill>
                <a:latin typeface="+mj-lt"/>
                <a:ea typeface="Tahoma" panose="020B0604030504040204" pitchFamily="34" charset="0"/>
                <a:cs typeface="Tahoma" panose="020B0604030504040204" pitchFamily="34" charset="0"/>
              </a:rPr>
              <a:t>commerce</a:t>
            </a:r>
            <a:r>
              <a:rPr lang="es-ES" sz="3200" kern="0" spc="-150" dirty="0">
                <a:solidFill>
                  <a:schemeClr val="tx1"/>
                </a:solidFill>
                <a:latin typeface="+mj-lt"/>
                <a:ea typeface="Tahoma" panose="020B0604030504040204" pitchFamily="34" charset="0"/>
                <a:cs typeface="Tahoma" panose="020B0604030504040204" pitchFamily="34" charset="0"/>
              </a:rPr>
              <a:t> para una </a:t>
            </a:r>
            <a:r>
              <a:rPr lang="es-ES" sz="3200" kern="0" spc="-150" dirty="0" err="1">
                <a:solidFill>
                  <a:schemeClr val="tx1"/>
                </a:solidFill>
                <a:latin typeface="+mj-lt"/>
                <a:ea typeface="Tahoma" panose="020B0604030504040204" pitchFamily="34" charset="0"/>
                <a:cs typeface="Tahoma" panose="020B0604030504040204" pitchFamily="34" charset="0"/>
              </a:rPr>
              <a:t>mipyme</a:t>
            </a:r>
            <a:r>
              <a:rPr lang="es-ES" sz="3200" kern="0" spc="-150" dirty="0">
                <a:solidFill>
                  <a:schemeClr val="tx1"/>
                </a:solidFill>
                <a:latin typeface="+mj-lt"/>
                <a:ea typeface="Tahoma" panose="020B0604030504040204" pitchFamily="34" charset="0"/>
                <a:cs typeface="Tahoma" panose="020B0604030504040204" pitchFamily="34" charset="0"/>
              </a:rPr>
              <a:t> más resiliente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96020"/>
            <a:ext cx="4592010" cy="321883"/>
          </a:xfrm>
          <a:prstGeom prst="rect">
            <a:avLst/>
          </a:prstGeom>
        </p:spPr>
        <p:txBody>
          <a:bodyPr vert="horz" wrap="square" lIns="0" tIns="13970" rIns="0" bIns="0" rtlCol="0">
            <a:spAutoFit/>
          </a:bodyPr>
          <a:lstStyle/>
          <a:p>
            <a:pPr marL="12700">
              <a:spcBef>
                <a:spcPts val="110"/>
              </a:spcBef>
            </a:pPr>
            <a:r>
              <a:rPr lang="es-ES" sz="2000" spc="50" dirty="0">
                <a:latin typeface="+mj-lt"/>
                <a:cs typeface="Tahoma"/>
              </a:rPr>
              <a:t>SECCIÓN 1.4.: </a:t>
            </a:r>
            <a:r>
              <a:rPr lang="es-ES" sz="2000" spc="50" dirty="0">
                <a:cs typeface="Tahoma"/>
              </a:rPr>
              <a:t>Oportunidades de negocio</a:t>
            </a:r>
            <a:endParaRPr lang="en-US" sz="2000" dirty="0">
              <a:ea typeface="Lato Light" panose="020F0502020204030203" pitchFamily="34" charset="0"/>
              <a:cs typeface="Abhaya Libre" panose="02000603000000000000" pitchFamily="2" charset="77"/>
            </a:endParaRPr>
          </a:p>
        </p:txBody>
      </p:sp>
      <p:sp>
        <p:nvSpPr>
          <p:cNvPr id="5" name="Rectángulo 4">
            <a:extLst>
              <a:ext uri="{FF2B5EF4-FFF2-40B4-BE49-F238E27FC236}">
                <a16:creationId xmlns:a16="http://schemas.microsoft.com/office/drawing/2014/main" id="{6A311F91-968A-4BDC-9487-1267F8EA16F9}"/>
              </a:ext>
            </a:extLst>
          </p:cNvPr>
          <p:cNvSpPr/>
          <p:nvPr/>
        </p:nvSpPr>
        <p:spPr>
          <a:xfrm>
            <a:off x="377554" y="2201705"/>
            <a:ext cx="10078411" cy="3968779"/>
          </a:xfrm>
          <a:prstGeom prst="rect">
            <a:avLst/>
          </a:prstGeom>
        </p:spPr>
        <p:txBody>
          <a:bodyPr wrap="square">
            <a:spAutoFit/>
          </a:bodyPr>
          <a:lstStyle/>
          <a:p>
            <a:pPr marR="0" lvl="0" algn="l" defTabSz="914400" rtl="0" eaLnBrk="1" fontAlgn="base" latinLnBrk="0" hangingPunct="1">
              <a:lnSpc>
                <a:spcPct val="150000"/>
              </a:lnSpc>
              <a:spcBef>
                <a:spcPct val="20000"/>
              </a:spcBef>
              <a:spcAft>
                <a:spcPct val="0"/>
              </a:spcAft>
              <a:buClrTx/>
              <a:buSzTx/>
              <a:tabLst/>
              <a:defRPr/>
            </a:pPr>
            <a:r>
              <a:rPr lang="es-ES" sz="2200" b="1" dirty="0">
                <a:solidFill>
                  <a:srgbClr val="0CA373"/>
                </a:solidFill>
              </a:rPr>
              <a:t>UN ESCENARIO CAMBIANTE</a:t>
            </a:r>
          </a:p>
          <a:p>
            <a:pPr marL="285750" indent="-285750" fontAlgn="base">
              <a:lnSpc>
                <a:spcPct val="150000"/>
              </a:lnSpc>
              <a:spcBef>
                <a:spcPct val="20000"/>
              </a:spcBef>
              <a:spcAft>
                <a:spcPct val="0"/>
              </a:spcAft>
              <a:buFont typeface="Arial" panose="020B0604020202020204" pitchFamily="34" charset="0"/>
              <a:buChar char="•"/>
              <a:defRPr/>
            </a:pPr>
            <a:r>
              <a:rPr lang="es-ES" sz="2000" dirty="0"/>
              <a:t>Esta era de desarrollo rápido requiere entidades </a:t>
            </a:r>
            <a:r>
              <a:rPr lang="es-ES" sz="2000" b="1" dirty="0">
                <a:solidFill>
                  <a:srgbClr val="0CA373"/>
                </a:solidFill>
              </a:rPr>
              <a:t>ágiles</a:t>
            </a:r>
            <a:r>
              <a:rPr lang="es-ES" sz="2000" dirty="0"/>
              <a:t> que puedan darle a los consumidores los servicios y productos que requieren lo más rápido posible. </a:t>
            </a:r>
          </a:p>
          <a:p>
            <a:pPr marL="285750" indent="-285750" fontAlgn="base">
              <a:lnSpc>
                <a:spcPct val="150000"/>
              </a:lnSpc>
              <a:spcBef>
                <a:spcPct val="20000"/>
              </a:spcBef>
              <a:spcAft>
                <a:spcPct val="0"/>
              </a:spcAft>
              <a:buFont typeface="Arial" panose="020B0604020202020204" pitchFamily="34" charset="0"/>
              <a:buChar char="•"/>
              <a:defRPr/>
            </a:pPr>
            <a:r>
              <a:rPr lang="es-ES" sz="2000" dirty="0"/>
              <a:t>Además, al usar nuevas tecnologías y enfoques, las compañías pueden entrar a nuevos mercados: por ejemplo, </a:t>
            </a:r>
            <a:r>
              <a:rPr lang="es-ES" sz="2000" b="1" dirty="0">
                <a:solidFill>
                  <a:srgbClr val="0CA373"/>
                </a:solidFill>
              </a:rPr>
              <a:t>la recolección y gestión de los datos de los usuarios </a:t>
            </a:r>
            <a:r>
              <a:rPr lang="es-ES" sz="2000" dirty="0"/>
              <a:t>está creciendo de manera sostenida. </a:t>
            </a:r>
          </a:p>
          <a:p>
            <a:pPr marL="285750" indent="-285750" fontAlgn="base">
              <a:lnSpc>
                <a:spcPct val="150000"/>
              </a:lnSpc>
              <a:spcBef>
                <a:spcPct val="20000"/>
              </a:spcBef>
              <a:spcAft>
                <a:spcPct val="0"/>
              </a:spcAft>
              <a:buFont typeface="Arial" panose="020B0604020202020204" pitchFamily="34" charset="0"/>
              <a:buChar char="•"/>
              <a:defRPr/>
            </a:pPr>
            <a:r>
              <a:rPr lang="es-ES" sz="2000" dirty="0"/>
              <a:t>Por otro lado, la aparición de estas áreas por explorar genera </a:t>
            </a:r>
            <a:r>
              <a:rPr lang="es-ES" sz="2000" b="1" dirty="0">
                <a:solidFill>
                  <a:srgbClr val="0CA373"/>
                </a:solidFill>
              </a:rPr>
              <a:t>oportunidades de crecimiento</a:t>
            </a:r>
            <a:r>
              <a:rPr lang="es-ES" sz="2000" dirty="0"/>
              <a:t>, que a su vez, estimulan la aparición de empresas mixtas para aprovecharlas.  </a:t>
            </a:r>
          </a:p>
        </p:txBody>
      </p:sp>
    </p:spTree>
    <p:extLst>
      <p:ext uri="{BB962C8B-B14F-4D97-AF65-F5344CB8AC3E}">
        <p14:creationId xmlns:p14="http://schemas.microsoft.com/office/powerpoint/2010/main" val="935688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200" kern="0" spc="-150" dirty="0">
                <a:solidFill>
                  <a:schemeClr val="tx1"/>
                </a:solidFill>
                <a:latin typeface="+mj-lt"/>
                <a:ea typeface="Tahoma" panose="020B0604030504040204" pitchFamily="34" charset="0"/>
                <a:cs typeface="Tahoma" panose="020B0604030504040204" pitchFamily="34" charset="0"/>
              </a:rPr>
              <a:t>UNIDAD 1: Fundamentos del e-</a:t>
            </a:r>
            <a:r>
              <a:rPr lang="es-ES" sz="3200" kern="0" spc="-150" dirty="0" err="1">
                <a:solidFill>
                  <a:schemeClr val="tx1"/>
                </a:solidFill>
                <a:latin typeface="+mj-lt"/>
                <a:ea typeface="Tahoma" panose="020B0604030504040204" pitchFamily="34" charset="0"/>
                <a:cs typeface="Tahoma" panose="020B0604030504040204" pitchFamily="34" charset="0"/>
              </a:rPr>
              <a:t>commerce</a:t>
            </a:r>
            <a:r>
              <a:rPr lang="es-ES" sz="3200" kern="0" spc="-150" dirty="0">
                <a:solidFill>
                  <a:schemeClr val="tx1"/>
                </a:solidFill>
                <a:latin typeface="+mj-lt"/>
                <a:ea typeface="Tahoma" panose="020B0604030504040204" pitchFamily="34" charset="0"/>
                <a:cs typeface="Tahoma" panose="020B0604030504040204" pitchFamily="34" charset="0"/>
              </a:rPr>
              <a:t> para una </a:t>
            </a:r>
            <a:r>
              <a:rPr lang="es-ES" sz="3200" kern="0" spc="-150" dirty="0" err="1">
                <a:solidFill>
                  <a:schemeClr val="tx1"/>
                </a:solidFill>
                <a:latin typeface="+mj-lt"/>
                <a:ea typeface="Tahoma" panose="020B0604030504040204" pitchFamily="34" charset="0"/>
                <a:cs typeface="Tahoma" panose="020B0604030504040204" pitchFamily="34" charset="0"/>
              </a:rPr>
              <a:t>mipyme</a:t>
            </a:r>
            <a:r>
              <a:rPr lang="es-ES" sz="3200" kern="0" spc="-150" dirty="0">
                <a:solidFill>
                  <a:schemeClr val="tx1"/>
                </a:solidFill>
                <a:latin typeface="+mj-lt"/>
                <a:ea typeface="Tahoma" panose="020B0604030504040204" pitchFamily="34" charset="0"/>
                <a:cs typeface="Tahoma" panose="020B0604030504040204" pitchFamily="34" charset="0"/>
              </a:rPr>
              <a:t> más resiliente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4" y="1796020"/>
            <a:ext cx="4790793" cy="321883"/>
          </a:xfrm>
          <a:prstGeom prst="rect">
            <a:avLst/>
          </a:prstGeom>
        </p:spPr>
        <p:txBody>
          <a:bodyPr vert="horz" wrap="square" lIns="0" tIns="13970" rIns="0" bIns="0" rtlCol="0">
            <a:spAutoFit/>
          </a:bodyPr>
          <a:lstStyle/>
          <a:p>
            <a:pPr marL="12700">
              <a:spcBef>
                <a:spcPts val="110"/>
              </a:spcBef>
            </a:pPr>
            <a:r>
              <a:rPr lang="es-ES" sz="2000" spc="50" dirty="0">
                <a:latin typeface="+mj-lt"/>
                <a:cs typeface="Tahoma"/>
              </a:rPr>
              <a:t>SECCIÓN 1.4.: </a:t>
            </a:r>
            <a:r>
              <a:rPr lang="es-ES" sz="2000" spc="50" dirty="0">
                <a:cs typeface="Tahoma"/>
              </a:rPr>
              <a:t>Oportunidades de negocio</a:t>
            </a:r>
            <a:endParaRPr lang="en-US" sz="2000" dirty="0">
              <a:ea typeface="Lato Light" panose="020F0502020204030203" pitchFamily="34" charset="0"/>
              <a:cs typeface="Abhaya Libre" panose="02000603000000000000" pitchFamily="2" charset="77"/>
            </a:endParaRPr>
          </a:p>
        </p:txBody>
      </p:sp>
      <p:sp>
        <p:nvSpPr>
          <p:cNvPr id="5" name="Rectángulo 4">
            <a:extLst>
              <a:ext uri="{FF2B5EF4-FFF2-40B4-BE49-F238E27FC236}">
                <a16:creationId xmlns:a16="http://schemas.microsoft.com/office/drawing/2014/main" id="{6A311F91-968A-4BDC-9487-1267F8EA16F9}"/>
              </a:ext>
            </a:extLst>
          </p:cNvPr>
          <p:cNvSpPr/>
          <p:nvPr/>
        </p:nvSpPr>
        <p:spPr>
          <a:xfrm>
            <a:off x="377554" y="2201705"/>
            <a:ext cx="10330203" cy="3968779"/>
          </a:xfrm>
          <a:prstGeom prst="rect">
            <a:avLst/>
          </a:prstGeom>
        </p:spPr>
        <p:txBody>
          <a:bodyPr wrap="square">
            <a:spAutoFit/>
          </a:bodyPr>
          <a:lstStyle/>
          <a:p>
            <a:pPr marR="0" lvl="0" algn="l" defTabSz="914400" rtl="0" eaLnBrk="1" fontAlgn="base" latinLnBrk="0" hangingPunct="1">
              <a:lnSpc>
                <a:spcPct val="150000"/>
              </a:lnSpc>
              <a:spcBef>
                <a:spcPct val="20000"/>
              </a:spcBef>
              <a:spcAft>
                <a:spcPct val="0"/>
              </a:spcAft>
              <a:buClrTx/>
              <a:buSzTx/>
              <a:tabLst/>
              <a:defRPr/>
            </a:pPr>
            <a:r>
              <a:rPr lang="en-US" sz="2200" b="1" dirty="0">
                <a:solidFill>
                  <a:srgbClr val="0CA373"/>
                </a:solidFill>
              </a:rPr>
              <a:t>NUEVAS FUENTES DE INGRESOS</a:t>
            </a:r>
          </a:p>
          <a:p>
            <a:pPr marL="285750" marR="0" lvl="0" indent="-285750" algn="l" defTabSz="914400" rtl="0" eaLnBrk="1" fontAlgn="base" latinLnBrk="0" hangingPunct="1">
              <a:lnSpc>
                <a:spcPct val="150000"/>
              </a:lnSpc>
              <a:spcBef>
                <a:spcPct val="20000"/>
              </a:spcBef>
              <a:spcAft>
                <a:spcPct val="0"/>
              </a:spcAft>
              <a:buClrTx/>
              <a:buSzTx/>
              <a:buFont typeface="Arial" panose="020B0604020202020204" pitchFamily="34" charset="0"/>
              <a:buChar char="•"/>
              <a:tabLst/>
              <a:defRPr/>
            </a:pPr>
            <a:r>
              <a:rPr lang="en-US" sz="2000" dirty="0"/>
              <a:t>A día de hoy, las </a:t>
            </a:r>
            <a:r>
              <a:rPr lang="en-US" sz="2000" dirty="0" err="1"/>
              <a:t>tecnologías</a:t>
            </a:r>
            <a:r>
              <a:rPr lang="en-US" sz="2000" dirty="0"/>
              <a:t> </a:t>
            </a:r>
            <a:r>
              <a:rPr lang="en-US" sz="2000" dirty="0" err="1"/>
              <a:t>digitales</a:t>
            </a:r>
            <a:r>
              <a:rPr lang="en-US" sz="2000" dirty="0"/>
              <a:t> son la base de </a:t>
            </a:r>
            <a:r>
              <a:rPr lang="en-US" sz="2000" dirty="0" err="1"/>
              <a:t>sistemas</a:t>
            </a:r>
            <a:r>
              <a:rPr lang="en-US" sz="2000" dirty="0"/>
              <a:t> </a:t>
            </a:r>
            <a:r>
              <a:rPr lang="en-US" sz="2000" dirty="0" err="1"/>
              <a:t>vitales</a:t>
            </a:r>
            <a:r>
              <a:rPr lang="en-US" sz="2000" dirty="0"/>
              <a:t>, </a:t>
            </a:r>
            <a:r>
              <a:rPr lang="en-US" sz="2000" dirty="0" err="1"/>
              <a:t>estando</a:t>
            </a:r>
            <a:r>
              <a:rPr lang="en-US" sz="2000" dirty="0"/>
              <a:t> </a:t>
            </a:r>
            <a:r>
              <a:rPr lang="en-US" sz="2000" dirty="0" err="1"/>
              <a:t>presente</a:t>
            </a:r>
            <a:r>
              <a:rPr lang="en-US" sz="2000" dirty="0"/>
              <a:t> </a:t>
            </a:r>
            <a:r>
              <a:rPr lang="en-US" sz="2000" dirty="0" err="1"/>
              <a:t>en</a:t>
            </a:r>
            <a:r>
              <a:rPr lang="en-US" sz="2000" dirty="0"/>
              <a:t> </a:t>
            </a:r>
            <a:r>
              <a:rPr lang="en-US" sz="2000" dirty="0" err="1"/>
              <a:t>los</a:t>
            </a:r>
            <a:r>
              <a:rPr lang="en-US" sz="2000" dirty="0"/>
              <a:t> </a:t>
            </a:r>
            <a:r>
              <a:rPr lang="en-US" sz="2000" dirty="0" err="1"/>
              <a:t>procesos</a:t>
            </a:r>
            <a:r>
              <a:rPr lang="en-US" sz="2000" dirty="0"/>
              <a:t> de </a:t>
            </a:r>
            <a:r>
              <a:rPr lang="en-US" sz="2000" dirty="0" err="1"/>
              <a:t>producción</a:t>
            </a:r>
            <a:r>
              <a:rPr lang="en-US" sz="2000" dirty="0"/>
              <a:t>, </a:t>
            </a:r>
            <a:r>
              <a:rPr lang="en-US" sz="2000" dirty="0" err="1"/>
              <a:t>almacenaje</a:t>
            </a:r>
            <a:r>
              <a:rPr lang="en-US" sz="2000" dirty="0"/>
              <a:t>, </a:t>
            </a:r>
            <a:r>
              <a:rPr lang="en-US" sz="2000" dirty="0" err="1"/>
              <a:t>pago</a:t>
            </a:r>
            <a:r>
              <a:rPr lang="en-US" sz="2000" dirty="0"/>
              <a:t>, </a:t>
            </a:r>
            <a:r>
              <a:rPr lang="en-US" sz="2000" dirty="0" err="1"/>
              <a:t>envío</a:t>
            </a:r>
            <a:r>
              <a:rPr lang="en-US" sz="2000" dirty="0"/>
              <a:t> y </a:t>
            </a:r>
            <a:r>
              <a:rPr lang="en-US" sz="2000" dirty="0" err="1"/>
              <a:t>atención</a:t>
            </a:r>
            <a:r>
              <a:rPr lang="en-US" sz="2000" dirty="0"/>
              <a:t> al </a:t>
            </a:r>
            <a:r>
              <a:rPr lang="en-US" sz="2000" dirty="0" err="1"/>
              <a:t>cliente</a:t>
            </a:r>
            <a:r>
              <a:rPr lang="en-US" sz="2000" dirty="0"/>
              <a:t> entre </a:t>
            </a:r>
            <a:r>
              <a:rPr lang="en-US" sz="2000" dirty="0" err="1"/>
              <a:t>otros</a:t>
            </a:r>
            <a:r>
              <a:rPr lang="en-US" sz="2000" dirty="0"/>
              <a:t>. </a:t>
            </a:r>
          </a:p>
          <a:p>
            <a:pPr marL="285750" marR="0" lvl="0" indent="-285750" algn="l" defTabSz="914400" rtl="0" eaLnBrk="1" fontAlgn="base" latinLnBrk="0" hangingPunct="1">
              <a:lnSpc>
                <a:spcPct val="150000"/>
              </a:lnSpc>
              <a:spcBef>
                <a:spcPct val="20000"/>
              </a:spcBef>
              <a:spcAft>
                <a:spcPct val="0"/>
              </a:spcAft>
              <a:buClrTx/>
              <a:buSzTx/>
              <a:buFont typeface="Arial" panose="020B0604020202020204" pitchFamily="34" charset="0"/>
              <a:buChar char="•"/>
              <a:tabLst/>
              <a:defRPr/>
            </a:pPr>
            <a:r>
              <a:rPr lang="en-US" sz="2000" dirty="0" err="1"/>
              <a:t>Éstos</a:t>
            </a:r>
            <a:r>
              <a:rPr lang="en-US" sz="2000" dirty="0"/>
              <a:t> no son solo </a:t>
            </a:r>
            <a:r>
              <a:rPr lang="en-US" sz="2000" dirty="0" err="1"/>
              <a:t>elementos</a:t>
            </a:r>
            <a:r>
              <a:rPr lang="en-US" sz="2000" dirty="0"/>
              <a:t> de </a:t>
            </a:r>
            <a:r>
              <a:rPr lang="en-US" sz="2000" dirty="0" err="1"/>
              <a:t>apoyo</a:t>
            </a:r>
            <a:r>
              <a:rPr lang="en-US" sz="2000" dirty="0"/>
              <a:t> </a:t>
            </a:r>
            <a:r>
              <a:rPr lang="en-US" sz="2000" dirty="0" err="1"/>
              <a:t>sino</a:t>
            </a:r>
            <a:r>
              <a:rPr lang="en-US" sz="2000" dirty="0"/>
              <a:t> que </a:t>
            </a:r>
            <a:r>
              <a:rPr lang="en-US" sz="2000" dirty="0" err="1"/>
              <a:t>también</a:t>
            </a:r>
            <a:r>
              <a:rPr lang="en-US" sz="2000" dirty="0"/>
              <a:t> </a:t>
            </a:r>
            <a:r>
              <a:rPr lang="en-US" sz="2000" dirty="0" err="1"/>
              <a:t>abren</a:t>
            </a:r>
            <a:r>
              <a:rPr lang="en-US" sz="2000" dirty="0"/>
              <a:t> un nuevo </a:t>
            </a:r>
            <a:r>
              <a:rPr lang="en-US" sz="2000" dirty="0" err="1"/>
              <a:t>mundo</a:t>
            </a:r>
            <a:r>
              <a:rPr lang="en-US" sz="2000" dirty="0"/>
              <a:t> de </a:t>
            </a:r>
            <a:r>
              <a:rPr lang="en-US" sz="2000" b="1" dirty="0" err="1">
                <a:solidFill>
                  <a:srgbClr val="0CA373"/>
                </a:solidFill>
              </a:rPr>
              <a:t>oportunidades</a:t>
            </a:r>
            <a:r>
              <a:rPr lang="en-US" sz="2000" dirty="0"/>
              <a:t> para </a:t>
            </a:r>
            <a:r>
              <a:rPr lang="en-US" sz="2000" dirty="0" err="1"/>
              <a:t>el</a:t>
            </a:r>
            <a:r>
              <a:rPr lang="en-US" sz="2000" dirty="0"/>
              <a:t> </a:t>
            </a:r>
            <a:r>
              <a:rPr lang="en-US" sz="2000" dirty="0" err="1"/>
              <a:t>desarrollo</a:t>
            </a:r>
            <a:r>
              <a:rPr lang="en-US" sz="2000" dirty="0"/>
              <a:t> de </a:t>
            </a:r>
            <a:r>
              <a:rPr lang="en-US" sz="2000" dirty="0" err="1"/>
              <a:t>negocios</a:t>
            </a:r>
            <a:r>
              <a:rPr lang="en-US" sz="2000" dirty="0"/>
              <a:t> </a:t>
            </a:r>
            <a:r>
              <a:rPr lang="en-US" sz="2000" dirty="0" err="1"/>
              <a:t>ya</a:t>
            </a:r>
            <a:r>
              <a:rPr lang="en-US" sz="2000" dirty="0"/>
              <a:t> que </a:t>
            </a:r>
            <a:r>
              <a:rPr lang="en-US" sz="2000" dirty="0" err="1"/>
              <a:t>los</a:t>
            </a:r>
            <a:r>
              <a:rPr lang="en-US" sz="2000" dirty="0"/>
              <a:t> </a:t>
            </a:r>
            <a:r>
              <a:rPr lang="en-US" sz="2000" dirty="0" err="1"/>
              <a:t>datos</a:t>
            </a:r>
            <a:r>
              <a:rPr lang="en-US" sz="2000" dirty="0"/>
              <a:t> </a:t>
            </a:r>
            <a:r>
              <a:rPr lang="en-US" sz="2000" dirty="0" err="1"/>
              <a:t>obtenidos</a:t>
            </a:r>
            <a:r>
              <a:rPr lang="en-US" sz="2000" dirty="0"/>
              <a:t> </a:t>
            </a:r>
            <a:r>
              <a:rPr lang="en-US" sz="2000" dirty="0" err="1"/>
              <a:t>sobre</a:t>
            </a:r>
            <a:r>
              <a:rPr lang="en-US" sz="2000" dirty="0"/>
              <a:t> </a:t>
            </a:r>
            <a:r>
              <a:rPr lang="en-US" sz="2000" dirty="0" err="1"/>
              <a:t>el</a:t>
            </a:r>
            <a:r>
              <a:rPr lang="en-US" sz="2000" dirty="0"/>
              <a:t> </a:t>
            </a:r>
            <a:r>
              <a:rPr lang="en-US" sz="2000" dirty="0" err="1"/>
              <a:t>comportamiento</a:t>
            </a:r>
            <a:r>
              <a:rPr lang="en-US" sz="2000" dirty="0"/>
              <a:t> de </a:t>
            </a:r>
            <a:r>
              <a:rPr lang="en-US" sz="2000" dirty="0" err="1"/>
              <a:t>los</a:t>
            </a:r>
            <a:r>
              <a:rPr lang="en-US" sz="2000" dirty="0"/>
              <a:t> clients </a:t>
            </a:r>
            <a:r>
              <a:rPr lang="en-US" sz="2000" dirty="0" err="1"/>
              <a:t>puede</a:t>
            </a:r>
            <a:r>
              <a:rPr lang="en-US" sz="2000" dirty="0"/>
              <a:t> ser </a:t>
            </a:r>
            <a:r>
              <a:rPr lang="en-US" sz="2000" dirty="0" err="1"/>
              <a:t>convertido</a:t>
            </a:r>
            <a:r>
              <a:rPr lang="en-US" sz="2000" dirty="0"/>
              <a:t> </a:t>
            </a:r>
            <a:r>
              <a:rPr lang="en-US" sz="2000" dirty="0" err="1"/>
              <a:t>en</a:t>
            </a:r>
            <a:r>
              <a:rPr lang="en-US" sz="2000" dirty="0"/>
              <a:t> </a:t>
            </a:r>
            <a:r>
              <a:rPr lang="en-US" sz="2000" dirty="0" err="1"/>
              <a:t>conocimiento</a:t>
            </a:r>
            <a:r>
              <a:rPr lang="en-US" sz="2000" dirty="0"/>
              <a:t> de gran valor. </a:t>
            </a:r>
          </a:p>
          <a:p>
            <a:pPr marL="285750" marR="0" lvl="0" indent="-285750" algn="l" defTabSz="914400" rtl="0" eaLnBrk="1" fontAlgn="base" latinLnBrk="0" hangingPunct="1">
              <a:lnSpc>
                <a:spcPct val="150000"/>
              </a:lnSpc>
              <a:spcBef>
                <a:spcPct val="20000"/>
              </a:spcBef>
              <a:spcAft>
                <a:spcPct val="0"/>
              </a:spcAft>
              <a:buClrTx/>
              <a:buSzTx/>
              <a:buFont typeface="Arial" panose="020B0604020202020204" pitchFamily="34" charset="0"/>
              <a:buChar char="•"/>
              <a:tabLst/>
              <a:defRPr/>
            </a:pPr>
            <a:r>
              <a:rPr lang="en-US" sz="2000" dirty="0" err="1"/>
              <a:t>Además</a:t>
            </a:r>
            <a:r>
              <a:rPr lang="en-US" sz="2000" dirty="0"/>
              <a:t> </a:t>
            </a:r>
            <a:r>
              <a:rPr lang="en-US" sz="2000" dirty="0" err="1"/>
              <a:t>esta</a:t>
            </a:r>
            <a:r>
              <a:rPr lang="en-US" sz="2000" dirty="0"/>
              <a:t> </a:t>
            </a:r>
            <a:r>
              <a:rPr lang="en-US" sz="2000" dirty="0" err="1"/>
              <a:t>información</a:t>
            </a:r>
            <a:r>
              <a:rPr lang="en-US" sz="2000" dirty="0"/>
              <a:t> </a:t>
            </a:r>
            <a:r>
              <a:rPr lang="en-US" sz="2000" dirty="0" err="1"/>
              <a:t>puede</a:t>
            </a:r>
            <a:r>
              <a:rPr lang="en-US" sz="2000" dirty="0"/>
              <a:t> </a:t>
            </a:r>
            <a:r>
              <a:rPr lang="en-US" sz="2000" dirty="0" err="1"/>
              <a:t>usarse</a:t>
            </a:r>
            <a:r>
              <a:rPr lang="en-US" sz="2000" dirty="0"/>
              <a:t> para </a:t>
            </a:r>
            <a:r>
              <a:rPr lang="en-US" sz="2000" dirty="0" err="1"/>
              <a:t>adaptar</a:t>
            </a:r>
            <a:r>
              <a:rPr lang="en-US" sz="2000" dirty="0"/>
              <a:t> </a:t>
            </a:r>
            <a:r>
              <a:rPr lang="en-US" sz="2000" b="1" dirty="0" err="1">
                <a:solidFill>
                  <a:srgbClr val="0CA373"/>
                </a:solidFill>
              </a:rPr>
              <a:t>simultáneamente</a:t>
            </a:r>
            <a:r>
              <a:rPr lang="en-US" sz="2000" dirty="0"/>
              <a:t> </a:t>
            </a:r>
            <a:r>
              <a:rPr lang="en-US" sz="2000" dirty="0" err="1"/>
              <a:t>los</a:t>
            </a:r>
            <a:r>
              <a:rPr lang="en-US" sz="2000" dirty="0"/>
              <a:t> </a:t>
            </a:r>
            <a:r>
              <a:rPr lang="en-US" sz="2000" dirty="0" err="1"/>
              <a:t>sistemas</a:t>
            </a:r>
            <a:r>
              <a:rPr lang="en-US" sz="2000" dirty="0"/>
              <a:t> a </a:t>
            </a:r>
            <a:r>
              <a:rPr lang="en-US" sz="2000" dirty="0" err="1"/>
              <a:t>estas</a:t>
            </a:r>
            <a:r>
              <a:rPr lang="en-US" sz="2000" dirty="0"/>
              <a:t> </a:t>
            </a:r>
            <a:r>
              <a:rPr lang="en-US" sz="2000" dirty="0" err="1"/>
              <a:t>tendencias</a:t>
            </a:r>
            <a:r>
              <a:rPr lang="en-US" sz="2000" dirty="0"/>
              <a:t>, </a:t>
            </a:r>
            <a:r>
              <a:rPr lang="en-US" sz="2000" dirty="0" err="1"/>
              <a:t>mejorando</a:t>
            </a:r>
            <a:r>
              <a:rPr lang="en-US" sz="2000" dirty="0"/>
              <a:t> las </a:t>
            </a:r>
            <a:r>
              <a:rPr lang="en-US" sz="2000" dirty="0" err="1"/>
              <a:t>operaciones</a:t>
            </a:r>
            <a:r>
              <a:rPr lang="en-US" sz="2000" dirty="0"/>
              <a:t> y </a:t>
            </a:r>
            <a:r>
              <a:rPr lang="en-US" sz="2000" dirty="0" err="1"/>
              <a:t>decisiones</a:t>
            </a:r>
            <a:r>
              <a:rPr lang="en-US" sz="2000" dirty="0"/>
              <a:t> </a:t>
            </a:r>
            <a:r>
              <a:rPr lang="en-US" sz="2000" dirty="0" err="1"/>
              <a:t>comerciales</a:t>
            </a:r>
            <a:r>
              <a:rPr lang="en-US" sz="2000" dirty="0"/>
              <a:t>.</a:t>
            </a:r>
          </a:p>
        </p:txBody>
      </p:sp>
    </p:spTree>
    <p:extLst>
      <p:ext uri="{BB962C8B-B14F-4D97-AF65-F5344CB8AC3E}">
        <p14:creationId xmlns:p14="http://schemas.microsoft.com/office/powerpoint/2010/main" val="1139433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814121"/>
            <a:ext cx="6800849" cy="400110"/>
          </a:xfrm>
          <a:prstGeom prst="rect">
            <a:avLst/>
          </a:prstGeom>
          <a:noFill/>
        </p:spPr>
        <p:txBody>
          <a:bodyPr wrap="square" rtlCol="0">
            <a:spAutoFit/>
          </a:bodyPr>
          <a:lstStyle/>
          <a:p>
            <a:r>
              <a:rPr lang="en-US" sz="2000" dirty="0"/>
              <a:t>El e-commerce describe las </a:t>
            </a:r>
            <a:r>
              <a:rPr lang="en-US" sz="2000" dirty="0" err="1"/>
              <a:t>transacciones</a:t>
            </a:r>
            <a:r>
              <a:rPr lang="en-US" sz="2000" dirty="0"/>
              <a:t> </a:t>
            </a:r>
            <a:r>
              <a:rPr lang="en-US" sz="2000" dirty="0" err="1"/>
              <a:t>hechas</a:t>
            </a:r>
            <a:r>
              <a:rPr lang="en-US" sz="2000" dirty="0"/>
              <a:t> </a:t>
            </a:r>
            <a:r>
              <a:rPr lang="en-US" sz="2000" dirty="0" err="1"/>
              <a:t>por</a:t>
            </a:r>
            <a:r>
              <a:rPr lang="en-US" sz="2000" dirty="0"/>
              <a:t> internet</a:t>
            </a:r>
          </a:p>
        </p:txBody>
      </p:sp>
      <p:sp>
        <p:nvSpPr>
          <p:cNvPr id="12" name="CuadroTexto 11"/>
          <p:cNvSpPr txBox="1"/>
          <p:nvPr/>
        </p:nvSpPr>
        <p:spPr>
          <a:xfrm>
            <a:off x="1615181" y="3530217"/>
            <a:ext cx="6800849" cy="707886"/>
          </a:xfrm>
          <a:prstGeom prst="rect">
            <a:avLst/>
          </a:prstGeom>
          <a:noFill/>
        </p:spPr>
        <p:txBody>
          <a:bodyPr wrap="square" rtlCol="0">
            <a:spAutoFit/>
          </a:bodyPr>
          <a:lstStyle/>
          <a:p>
            <a:r>
              <a:rPr lang="en-US" sz="2000" dirty="0" err="1"/>
              <a:t>Esta</a:t>
            </a:r>
            <a:r>
              <a:rPr lang="en-US" sz="2000" dirty="0"/>
              <a:t> </a:t>
            </a:r>
            <a:r>
              <a:rPr lang="en-US" sz="2000" dirty="0" err="1"/>
              <a:t>modalidad</a:t>
            </a:r>
            <a:r>
              <a:rPr lang="en-US" sz="2000" dirty="0"/>
              <a:t> cambia las tiendas </a:t>
            </a:r>
            <a:r>
              <a:rPr lang="en-US" sz="2000" dirty="0" err="1"/>
              <a:t>físicas</a:t>
            </a:r>
            <a:r>
              <a:rPr lang="en-US" sz="2000" dirty="0"/>
              <a:t> </a:t>
            </a:r>
            <a:r>
              <a:rPr lang="en-US" sz="2000" dirty="0" err="1"/>
              <a:t>por</a:t>
            </a:r>
            <a:r>
              <a:rPr lang="en-US" sz="2000" dirty="0"/>
              <a:t> tiendas </a:t>
            </a:r>
            <a:r>
              <a:rPr lang="en-US" sz="2000" dirty="0" err="1"/>
              <a:t>digitales</a:t>
            </a:r>
            <a:r>
              <a:rPr lang="en-US" sz="2000" dirty="0"/>
              <a:t>, las </a:t>
            </a:r>
            <a:r>
              <a:rPr lang="en-US" sz="2000" dirty="0" err="1"/>
              <a:t>cuales</a:t>
            </a:r>
            <a:r>
              <a:rPr lang="en-US" sz="2000" dirty="0"/>
              <a:t>, a </a:t>
            </a:r>
            <a:r>
              <a:rPr lang="en-US" sz="2000" dirty="0" err="1"/>
              <a:t>pesar</a:t>
            </a:r>
            <a:r>
              <a:rPr lang="en-US" sz="2000" dirty="0"/>
              <a:t> de sus </a:t>
            </a:r>
            <a:r>
              <a:rPr lang="en-US" sz="2000" dirty="0" err="1"/>
              <a:t>ventajas</a:t>
            </a:r>
            <a:r>
              <a:rPr lang="en-US" sz="2000" dirty="0"/>
              <a:t> </a:t>
            </a:r>
            <a:r>
              <a:rPr lang="en-US" sz="2000" dirty="0" err="1"/>
              <a:t>también</a:t>
            </a:r>
            <a:r>
              <a:rPr lang="en-US" sz="2000" dirty="0"/>
              <a:t> </a:t>
            </a:r>
            <a:r>
              <a:rPr lang="en-US" sz="2000" dirty="0" err="1"/>
              <a:t>tienen</a:t>
            </a:r>
            <a:r>
              <a:rPr lang="en-US" sz="2000" dirty="0"/>
              <a:t> </a:t>
            </a:r>
            <a:r>
              <a:rPr lang="en-US" sz="2000" dirty="0" err="1"/>
              <a:t>desventajas</a:t>
            </a:r>
            <a:endParaRPr lang="en-US" sz="2000" dirty="0"/>
          </a:p>
        </p:txBody>
      </p:sp>
      <p:sp>
        <p:nvSpPr>
          <p:cNvPr id="13" name="CuadroTexto 12"/>
          <p:cNvSpPr txBox="1"/>
          <p:nvPr/>
        </p:nvSpPr>
        <p:spPr>
          <a:xfrm>
            <a:off x="1605564" y="4284374"/>
            <a:ext cx="6810466" cy="707886"/>
          </a:xfrm>
          <a:prstGeom prst="rect">
            <a:avLst/>
          </a:prstGeom>
          <a:noFill/>
        </p:spPr>
        <p:txBody>
          <a:bodyPr wrap="square" rtlCol="0">
            <a:spAutoFit/>
          </a:bodyPr>
          <a:lstStyle/>
          <a:p>
            <a:r>
              <a:rPr lang="en-US" sz="2000" dirty="0"/>
              <a:t>Es fundamental </a:t>
            </a:r>
            <a:r>
              <a:rPr lang="en-US" sz="2000" dirty="0" err="1"/>
              <a:t>adaptarse</a:t>
            </a:r>
            <a:r>
              <a:rPr lang="en-US" sz="2000" dirty="0"/>
              <a:t> a que </a:t>
            </a:r>
            <a:r>
              <a:rPr lang="en-US" sz="2000" dirty="0" err="1"/>
              <a:t>los</a:t>
            </a:r>
            <a:r>
              <a:rPr lang="en-US" sz="2000" dirty="0"/>
              <a:t> </a:t>
            </a:r>
            <a:r>
              <a:rPr lang="en-US" sz="2000" dirty="0" err="1"/>
              <a:t>negocios</a:t>
            </a:r>
            <a:r>
              <a:rPr lang="en-US" sz="2000" dirty="0"/>
              <a:t> y </a:t>
            </a:r>
            <a:r>
              <a:rPr lang="en-US" sz="2000" dirty="0" err="1"/>
              <a:t>los</a:t>
            </a:r>
            <a:r>
              <a:rPr lang="en-US" sz="2000" dirty="0"/>
              <a:t> </a:t>
            </a:r>
            <a:r>
              <a:rPr lang="en-US" sz="2000" dirty="0" err="1"/>
              <a:t>consumidores</a:t>
            </a:r>
            <a:r>
              <a:rPr lang="en-US" sz="2000" dirty="0"/>
              <a:t> </a:t>
            </a:r>
            <a:r>
              <a:rPr lang="en-US" sz="2000" dirty="0" err="1"/>
              <a:t>puedan</a:t>
            </a:r>
            <a:r>
              <a:rPr lang="en-US" sz="2000" dirty="0"/>
              <a:t> ser tanto </a:t>
            </a:r>
            <a:r>
              <a:rPr lang="en-US" sz="2000" dirty="0" err="1"/>
              <a:t>compradores</a:t>
            </a:r>
            <a:r>
              <a:rPr lang="en-US" sz="2000" dirty="0"/>
              <a:t> </a:t>
            </a:r>
            <a:r>
              <a:rPr lang="en-US" sz="2000" dirty="0" err="1"/>
              <a:t>como</a:t>
            </a:r>
            <a:r>
              <a:rPr lang="en-US" sz="2000" dirty="0"/>
              <a:t> </a:t>
            </a:r>
            <a:r>
              <a:rPr lang="en-US" sz="2000" dirty="0" err="1"/>
              <a:t>vendedores</a:t>
            </a:r>
            <a:endParaRPr lang="en-US" sz="2000" dirty="0"/>
          </a:p>
        </p:txBody>
      </p:sp>
      <p:sp>
        <p:nvSpPr>
          <p:cNvPr id="14" name="CuadroTexto 13"/>
          <p:cNvSpPr txBox="1"/>
          <p:nvPr/>
        </p:nvSpPr>
        <p:spPr>
          <a:xfrm>
            <a:off x="1578483" y="4994445"/>
            <a:ext cx="6837547" cy="707886"/>
          </a:xfrm>
          <a:prstGeom prst="rect">
            <a:avLst/>
          </a:prstGeom>
          <a:noFill/>
        </p:spPr>
        <p:txBody>
          <a:bodyPr wrap="square" rtlCol="0">
            <a:spAutoFit/>
          </a:bodyPr>
          <a:lstStyle/>
          <a:p>
            <a:r>
              <a:rPr lang="en-US" sz="2000" dirty="0"/>
              <a:t>Este nuevo </a:t>
            </a:r>
            <a:r>
              <a:rPr lang="en-US" sz="2000" dirty="0" err="1"/>
              <a:t>escenario</a:t>
            </a:r>
            <a:r>
              <a:rPr lang="en-US" sz="2000" dirty="0"/>
              <a:t> y la gestion de </a:t>
            </a:r>
            <a:r>
              <a:rPr lang="en-US" sz="2000" dirty="0" err="1"/>
              <a:t>datos</a:t>
            </a:r>
            <a:r>
              <a:rPr lang="en-US" sz="2000" dirty="0"/>
              <a:t> </a:t>
            </a:r>
            <a:r>
              <a:rPr lang="en-US" sz="2000" dirty="0" err="1"/>
              <a:t>producidos</a:t>
            </a:r>
            <a:r>
              <a:rPr lang="en-US" sz="2000" dirty="0"/>
              <a:t> </a:t>
            </a:r>
            <a:r>
              <a:rPr lang="en-US" sz="2000" dirty="0" err="1"/>
              <a:t>por</a:t>
            </a:r>
            <a:r>
              <a:rPr lang="en-US" sz="2000" dirty="0"/>
              <a:t> </a:t>
            </a:r>
            <a:r>
              <a:rPr lang="en-US" sz="2000" dirty="0" err="1"/>
              <a:t>los</a:t>
            </a:r>
            <a:r>
              <a:rPr lang="en-US" sz="2000" dirty="0"/>
              <a:t> </a:t>
            </a:r>
            <a:r>
              <a:rPr lang="en-US" sz="2000" dirty="0" err="1"/>
              <a:t>usuarios</a:t>
            </a:r>
            <a:r>
              <a:rPr lang="en-US" sz="2000" dirty="0"/>
              <a:t> </a:t>
            </a:r>
            <a:r>
              <a:rPr lang="en-US" sz="2000" dirty="0" err="1"/>
              <a:t>abre</a:t>
            </a:r>
            <a:r>
              <a:rPr lang="en-US" sz="2000" dirty="0"/>
              <a:t> </a:t>
            </a:r>
            <a:r>
              <a:rPr lang="en-US" sz="2000" dirty="0" err="1"/>
              <a:t>nuevas</a:t>
            </a:r>
            <a:r>
              <a:rPr lang="en-US" sz="2000" dirty="0"/>
              <a:t> y </a:t>
            </a:r>
            <a:r>
              <a:rPr lang="en-US" sz="2000" dirty="0" err="1"/>
              <a:t>enormes</a:t>
            </a:r>
            <a:r>
              <a:rPr lang="en-US" sz="2000" dirty="0"/>
              <a:t> </a:t>
            </a:r>
            <a:r>
              <a:rPr lang="en-US" sz="2000" dirty="0" err="1"/>
              <a:t>oportunidades</a:t>
            </a:r>
            <a:r>
              <a:rPr lang="en-US" sz="2000" dirty="0"/>
              <a:t> de </a:t>
            </a:r>
            <a:r>
              <a:rPr lang="en-US" sz="2000" dirty="0" err="1"/>
              <a:t>negocio</a:t>
            </a:r>
            <a:endParaRPr lang="en-US" sz="2000" dirty="0"/>
          </a:p>
        </p:txBody>
      </p:sp>
      <p:sp>
        <p:nvSpPr>
          <p:cNvPr id="17" name="object 2"/>
          <p:cNvSpPr txBox="1">
            <a:spLocks/>
          </p:cNvSpPr>
          <p:nvPr/>
        </p:nvSpPr>
        <p:spPr>
          <a:xfrm>
            <a:off x="480795" y="1302505"/>
            <a:ext cx="5707970"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err="1">
                <a:solidFill>
                  <a:schemeClr val="tx1"/>
                </a:solidFill>
                <a:latin typeface="+mj-lt"/>
                <a:ea typeface="Tahoma" panose="020B0604030504040204" pitchFamily="34" charset="0"/>
                <a:cs typeface="Tahoma" panose="020B0604030504040204" pitchFamily="34" charset="0"/>
              </a:rPr>
              <a:t>Principales</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conclusiones</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Test de evaluación</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3186710" cy="1477328"/>
          </a:xfrm>
          <a:prstGeom prst="rect">
            <a:avLst/>
          </a:prstGeom>
          <a:noFill/>
        </p:spPr>
        <p:txBody>
          <a:bodyPr wrap="square" rtlCol="0">
            <a:spAutoFit/>
          </a:bodyPr>
          <a:lstStyle/>
          <a:p>
            <a:pPr marL="342900" indent="-342900">
              <a:buAutoNum type="arabicPeriod"/>
            </a:pPr>
            <a:r>
              <a:rPr lang="es-ES" b="1" dirty="0"/>
              <a:t>El m-</a:t>
            </a:r>
            <a:r>
              <a:rPr lang="es-ES" b="1" dirty="0" err="1"/>
              <a:t>commerce</a:t>
            </a:r>
            <a:r>
              <a:rPr lang="es-ES" b="1" dirty="0"/>
              <a:t> se refiere a:</a:t>
            </a:r>
          </a:p>
          <a:p>
            <a:endParaRPr lang="es-ES" dirty="0"/>
          </a:p>
          <a:p>
            <a:r>
              <a:rPr lang="es-ES" dirty="0"/>
              <a:t>a.- Mi propio comercio</a:t>
            </a:r>
          </a:p>
          <a:p>
            <a:r>
              <a:rPr lang="es-ES" dirty="0"/>
              <a:t>b.- Comercio online móvil </a:t>
            </a:r>
          </a:p>
          <a:p>
            <a:r>
              <a:rPr lang="es-ES" dirty="0"/>
              <a:t>c.- Comercio medio</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3702523" cy="2031325"/>
          </a:xfrm>
          <a:prstGeom prst="rect">
            <a:avLst/>
          </a:prstGeom>
          <a:noFill/>
        </p:spPr>
        <p:txBody>
          <a:bodyPr wrap="square" rtlCol="0">
            <a:spAutoFit/>
          </a:bodyPr>
          <a:lstStyle/>
          <a:p>
            <a:r>
              <a:rPr lang="es-ES" b="1" dirty="0"/>
              <a:t>2. El </a:t>
            </a:r>
            <a:r>
              <a:rPr lang="en-US" sz="1800" b="1" dirty="0">
                <a:latin typeface="+mn-lt"/>
                <a:cs typeface="+mn-cs"/>
              </a:rPr>
              <a:t>Business to people (B2P): </a:t>
            </a:r>
            <a:endParaRPr lang="en-US" sz="1800" dirty="0">
              <a:latin typeface="+mn-lt"/>
              <a:cs typeface="+mn-cs"/>
            </a:endParaRPr>
          </a:p>
          <a:p>
            <a:endParaRPr lang="es-ES" dirty="0"/>
          </a:p>
          <a:p>
            <a:r>
              <a:rPr lang="es-ES" dirty="0"/>
              <a:t>a.- Se preocupa por las necesidades de la gente </a:t>
            </a:r>
          </a:p>
          <a:p>
            <a:r>
              <a:rPr lang="es-ES" dirty="0"/>
              <a:t>b.- Ayuda al desarrollo de conexiones entre los negocios y la gente </a:t>
            </a:r>
          </a:p>
          <a:p>
            <a:r>
              <a:rPr lang="es-ES" dirty="0"/>
              <a:t>c.- No existe</a:t>
            </a:r>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3482199" cy="2031325"/>
          </a:xfrm>
          <a:prstGeom prst="rect">
            <a:avLst/>
          </a:prstGeom>
          <a:noFill/>
        </p:spPr>
        <p:txBody>
          <a:bodyPr wrap="square" rtlCol="0">
            <a:spAutoFit/>
          </a:bodyPr>
          <a:lstStyle/>
          <a:p>
            <a:r>
              <a:rPr lang="es-ES" b="1" dirty="0"/>
              <a:t>3. Las aplicaciones de Business </a:t>
            </a:r>
            <a:r>
              <a:rPr lang="es-ES" b="1" dirty="0" err="1"/>
              <a:t>to</a:t>
            </a:r>
            <a:r>
              <a:rPr lang="es-ES" b="1" dirty="0"/>
              <a:t> </a:t>
            </a:r>
            <a:r>
              <a:rPr lang="es-ES" b="1" dirty="0" err="1"/>
              <a:t>Customer</a:t>
            </a:r>
            <a:r>
              <a:rPr lang="es-ES" b="1" dirty="0"/>
              <a:t> (B2C) priman:</a:t>
            </a:r>
          </a:p>
          <a:p>
            <a:r>
              <a:rPr lang="es-ES" dirty="0"/>
              <a:t>a.- Integración fluida entre las aplicaciones </a:t>
            </a:r>
          </a:p>
          <a:p>
            <a:r>
              <a:rPr lang="es-ES" dirty="0"/>
              <a:t>b.- Un diseño simple, limpio y atractivo </a:t>
            </a:r>
          </a:p>
          <a:p>
            <a:r>
              <a:rPr lang="es-ES" dirty="0"/>
              <a:t>c.- Tener animaciones elegantes </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6" y="3942887"/>
            <a:ext cx="4467208" cy="2308324"/>
          </a:xfrm>
          <a:prstGeom prst="rect">
            <a:avLst/>
          </a:prstGeom>
          <a:noFill/>
        </p:spPr>
        <p:txBody>
          <a:bodyPr wrap="square" rtlCol="0">
            <a:spAutoFit/>
          </a:bodyPr>
          <a:lstStyle/>
          <a:p>
            <a:r>
              <a:rPr lang="es-ES" b="1" dirty="0"/>
              <a:t>4. </a:t>
            </a:r>
            <a:r>
              <a:rPr lang="it-IT" sz="1800" b="1" dirty="0">
                <a:effectLst/>
                <a:latin typeface="Calibri" panose="020F0502020204030204" pitchFamily="34" charset="0"/>
                <a:ea typeface="Times New Roman" panose="02020603050405020304" pitchFamily="18" charset="0"/>
              </a:rPr>
              <a:t>Los escenarios en constante cambio requieren:</a:t>
            </a:r>
          </a:p>
          <a:p>
            <a:endParaRPr lang="it-IT" sz="1800" b="1" dirty="0">
              <a:effectLst/>
              <a:latin typeface="Calibri" panose="020F0502020204030204" pitchFamily="34" charset="0"/>
              <a:ea typeface="Times New Roman" panose="02020603050405020304" pitchFamily="18" charset="0"/>
            </a:endParaRPr>
          </a:p>
          <a:p>
            <a:r>
              <a:rPr lang="es-ES" sz="1800" dirty="0">
                <a:effectLst/>
                <a:latin typeface="Calibri" panose="020F0502020204030204" pitchFamily="34" charset="0"/>
                <a:ea typeface="Times New Roman" panose="02020603050405020304" pitchFamily="18" charset="0"/>
                <a:cs typeface="Calibri" panose="020F0502020204030204" pitchFamily="34" charset="0"/>
              </a:rPr>
              <a:t>a.- Organizaciones ágiles que respondan a las necesidades de los clientes </a:t>
            </a:r>
          </a:p>
          <a:p>
            <a:r>
              <a:rPr lang="es-ES" sz="1800" dirty="0">
                <a:effectLst/>
                <a:latin typeface="Calibri" panose="020F0502020204030204" pitchFamily="34" charset="0"/>
                <a:ea typeface="Times New Roman" panose="02020603050405020304" pitchFamily="18" charset="0"/>
                <a:cs typeface="Calibri" panose="020F0502020204030204" pitchFamily="34" charset="0"/>
              </a:rPr>
              <a:t>b.- No cambiar nuestra propuesta </a:t>
            </a:r>
          </a:p>
          <a:p>
            <a:r>
              <a:rPr lang="es-ES" sz="1800" dirty="0">
                <a:effectLst/>
                <a:latin typeface="Calibri" panose="020F0502020204030204" pitchFamily="34" charset="0"/>
                <a:ea typeface="Times New Roman" panose="02020603050405020304" pitchFamily="18" charset="0"/>
                <a:cs typeface="Calibri" panose="020F0502020204030204" pitchFamily="34" charset="0"/>
              </a:rPr>
              <a:t>c.- Cambiar todos los dispositivos electrónicos </a:t>
            </a:r>
          </a:p>
          <a:p>
            <a:endParaRPr lang="es-ES" dirty="0"/>
          </a:p>
        </p:txBody>
      </p:sp>
      <p:sp>
        <p:nvSpPr>
          <p:cNvPr id="11" name="CuadroTexto 10">
            <a:extLst>
              <a:ext uri="{FF2B5EF4-FFF2-40B4-BE49-F238E27FC236}">
                <a16:creationId xmlns:a16="http://schemas.microsoft.com/office/drawing/2014/main" id="{632D2207-2CA0-ECC9-396F-F61C875CA3DD}"/>
              </a:ext>
            </a:extLst>
          </p:cNvPr>
          <p:cNvSpPr txBox="1"/>
          <p:nvPr/>
        </p:nvSpPr>
        <p:spPr>
          <a:xfrm>
            <a:off x="7994184" y="4081387"/>
            <a:ext cx="3256911" cy="2031325"/>
          </a:xfrm>
          <a:prstGeom prst="rect">
            <a:avLst/>
          </a:prstGeom>
          <a:noFill/>
        </p:spPr>
        <p:txBody>
          <a:bodyPr wrap="square" rtlCol="0">
            <a:spAutoFit/>
          </a:bodyPr>
          <a:lstStyle/>
          <a:p>
            <a:r>
              <a:rPr lang="es-ES" b="1" dirty="0"/>
              <a:t>5. ¿Baja los costes el e-</a:t>
            </a:r>
            <a:r>
              <a:rPr lang="es-ES" b="1" dirty="0" err="1"/>
              <a:t>commerce</a:t>
            </a:r>
            <a:r>
              <a:rPr lang="es-ES" b="1" dirty="0"/>
              <a:t>?</a:t>
            </a:r>
          </a:p>
          <a:p>
            <a:endParaRPr lang="es-ES" b="1" dirty="0"/>
          </a:p>
          <a:p>
            <a:r>
              <a:rPr lang="es-ES" dirty="0"/>
              <a:t>a.- No</a:t>
            </a:r>
          </a:p>
          <a:p>
            <a:r>
              <a:rPr lang="es-ES" dirty="0"/>
              <a:t>b.- Sí</a:t>
            </a:r>
          </a:p>
          <a:p>
            <a:r>
              <a:rPr lang="es-ES" dirty="0"/>
              <a:t>c.- Solo para las grandes tecnológicas</a:t>
            </a:r>
          </a:p>
        </p:txBody>
      </p:sp>
    </p:spTree>
    <p:extLst>
      <p:ext uri="{BB962C8B-B14F-4D97-AF65-F5344CB8AC3E}">
        <p14:creationId xmlns:p14="http://schemas.microsoft.com/office/powerpoint/2010/main" val="2363009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Test de evaluación</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3186710" cy="1477328"/>
          </a:xfrm>
          <a:prstGeom prst="rect">
            <a:avLst/>
          </a:prstGeom>
          <a:noFill/>
        </p:spPr>
        <p:txBody>
          <a:bodyPr wrap="square" rtlCol="0">
            <a:spAutoFit/>
          </a:bodyPr>
          <a:lstStyle/>
          <a:p>
            <a:pPr marL="342900" indent="-342900">
              <a:buAutoNum type="arabicPeriod"/>
            </a:pPr>
            <a:r>
              <a:rPr lang="es-ES" b="1" dirty="0"/>
              <a:t>El m-</a:t>
            </a:r>
            <a:r>
              <a:rPr lang="es-ES" b="1" dirty="0" err="1"/>
              <a:t>commerce</a:t>
            </a:r>
            <a:r>
              <a:rPr lang="es-ES" b="1" dirty="0"/>
              <a:t> se refiere a:</a:t>
            </a:r>
          </a:p>
          <a:p>
            <a:endParaRPr lang="es-ES" dirty="0"/>
          </a:p>
          <a:p>
            <a:r>
              <a:rPr lang="es-ES" dirty="0"/>
              <a:t>a.- Mi propio comercio</a:t>
            </a:r>
          </a:p>
          <a:p>
            <a:r>
              <a:rPr lang="es-ES" b="1" dirty="0"/>
              <a:t>b.- Comercio online móvil </a:t>
            </a:r>
          </a:p>
          <a:p>
            <a:r>
              <a:rPr lang="es-ES" dirty="0"/>
              <a:t>c.- Comercio medio</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3702523" cy="2031325"/>
          </a:xfrm>
          <a:prstGeom prst="rect">
            <a:avLst/>
          </a:prstGeom>
          <a:noFill/>
        </p:spPr>
        <p:txBody>
          <a:bodyPr wrap="square" rtlCol="0">
            <a:spAutoFit/>
          </a:bodyPr>
          <a:lstStyle/>
          <a:p>
            <a:r>
              <a:rPr lang="es-ES" b="1" dirty="0"/>
              <a:t>2. El </a:t>
            </a:r>
            <a:r>
              <a:rPr lang="en-US" sz="1800" b="1" dirty="0">
                <a:latin typeface="+mn-lt"/>
                <a:cs typeface="+mn-cs"/>
              </a:rPr>
              <a:t>Business to people (B2P): </a:t>
            </a:r>
            <a:endParaRPr lang="en-US" sz="1800" dirty="0">
              <a:latin typeface="+mn-lt"/>
              <a:cs typeface="+mn-cs"/>
            </a:endParaRPr>
          </a:p>
          <a:p>
            <a:endParaRPr lang="es-ES" dirty="0"/>
          </a:p>
          <a:p>
            <a:r>
              <a:rPr lang="es-ES" dirty="0"/>
              <a:t>a.- Se preocupa por las necesidades de la gente </a:t>
            </a:r>
          </a:p>
          <a:p>
            <a:r>
              <a:rPr lang="es-ES" dirty="0"/>
              <a:t>b.- Ayuda al desarrollo de conexiones entre los negocios y la gente </a:t>
            </a:r>
          </a:p>
          <a:p>
            <a:r>
              <a:rPr lang="es-ES" b="1" dirty="0"/>
              <a:t>c.- No existe</a:t>
            </a:r>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3482199" cy="2031325"/>
          </a:xfrm>
          <a:prstGeom prst="rect">
            <a:avLst/>
          </a:prstGeom>
          <a:noFill/>
        </p:spPr>
        <p:txBody>
          <a:bodyPr wrap="square" rtlCol="0">
            <a:spAutoFit/>
          </a:bodyPr>
          <a:lstStyle/>
          <a:p>
            <a:r>
              <a:rPr lang="es-ES" b="1" dirty="0"/>
              <a:t>3. Las aplicaciones de Business </a:t>
            </a:r>
            <a:r>
              <a:rPr lang="es-ES" b="1" dirty="0" err="1"/>
              <a:t>to</a:t>
            </a:r>
            <a:r>
              <a:rPr lang="es-ES" b="1" dirty="0"/>
              <a:t> </a:t>
            </a:r>
            <a:r>
              <a:rPr lang="es-ES" b="1" dirty="0" err="1"/>
              <a:t>Customer</a:t>
            </a:r>
            <a:r>
              <a:rPr lang="es-ES" b="1" dirty="0"/>
              <a:t> (B2C) priman:</a:t>
            </a:r>
          </a:p>
          <a:p>
            <a:r>
              <a:rPr lang="es-ES" dirty="0"/>
              <a:t>a.- Integración fluida entre las aplicaciones </a:t>
            </a:r>
          </a:p>
          <a:p>
            <a:r>
              <a:rPr lang="es-ES" b="1" dirty="0"/>
              <a:t>b.- Un diseño simple, limpio y atractivo </a:t>
            </a:r>
          </a:p>
          <a:p>
            <a:r>
              <a:rPr lang="es-ES" dirty="0"/>
              <a:t>c.- Tener animaciones elegantes </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6" y="3942887"/>
            <a:ext cx="4467208" cy="2308324"/>
          </a:xfrm>
          <a:prstGeom prst="rect">
            <a:avLst/>
          </a:prstGeom>
          <a:noFill/>
        </p:spPr>
        <p:txBody>
          <a:bodyPr wrap="square" rtlCol="0">
            <a:spAutoFit/>
          </a:bodyPr>
          <a:lstStyle/>
          <a:p>
            <a:r>
              <a:rPr lang="es-ES" b="1" dirty="0"/>
              <a:t>4. </a:t>
            </a:r>
            <a:r>
              <a:rPr lang="it-IT" sz="1800" b="1" dirty="0">
                <a:effectLst/>
                <a:latin typeface="Calibri" panose="020F0502020204030204" pitchFamily="34" charset="0"/>
                <a:ea typeface="Times New Roman" panose="02020603050405020304" pitchFamily="18" charset="0"/>
              </a:rPr>
              <a:t>Los escenarios en constante cambio requieren:</a:t>
            </a:r>
          </a:p>
          <a:p>
            <a:endParaRPr lang="it-IT" sz="1800" b="1" dirty="0">
              <a:effectLst/>
              <a:latin typeface="Calibri" panose="020F0502020204030204" pitchFamily="34" charset="0"/>
              <a:ea typeface="Times New Roman" panose="02020603050405020304" pitchFamily="18" charset="0"/>
            </a:endParaRPr>
          </a:p>
          <a:p>
            <a:r>
              <a:rPr lang="es-ES" sz="1800" b="1" dirty="0">
                <a:effectLst/>
                <a:latin typeface="Calibri" panose="020F0502020204030204" pitchFamily="34" charset="0"/>
                <a:ea typeface="Times New Roman" panose="02020603050405020304" pitchFamily="18" charset="0"/>
                <a:cs typeface="Calibri" panose="020F0502020204030204" pitchFamily="34" charset="0"/>
              </a:rPr>
              <a:t>a.- Organizaciones ágiles que respondan a las necesidades de los clientes </a:t>
            </a:r>
          </a:p>
          <a:p>
            <a:r>
              <a:rPr lang="es-ES" sz="1800" dirty="0">
                <a:effectLst/>
                <a:latin typeface="Calibri" panose="020F0502020204030204" pitchFamily="34" charset="0"/>
                <a:ea typeface="Times New Roman" panose="02020603050405020304" pitchFamily="18" charset="0"/>
                <a:cs typeface="Calibri" panose="020F0502020204030204" pitchFamily="34" charset="0"/>
              </a:rPr>
              <a:t>b.- No cambiar nuestra propuesta </a:t>
            </a:r>
          </a:p>
          <a:p>
            <a:r>
              <a:rPr lang="es-ES" sz="1800" dirty="0">
                <a:effectLst/>
                <a:latin typeface="Calibri" panose="020F0502020204030204" pitchFamily="34" charset="0"/>
                <a:ea typeface="Times New Roman" panose="02020603050405020304" pitchFamily="18" charset="0"/>
                <a:cs typeface="Calibri" panose="020F0502020204030204" pitchFamily="34" charset="0"/>
              </a:rPr>
              <a:t>c.- Cambiar todos los dispositivos electrónicos </a:t>
            </a:r>
          </a:p>
          <a:p>
            <a:endParaRPr lang="es-ES" dirty="0"/>
          </a:p>
        </p:txBody>
      </p:sp>
      <p:sp>
        <p:nvSpPr>
          <p:cNvPr id="11" name="CuadroTexto 10">
            <a:extLst>
              <a:ext uri="{FF2B5EF4-FFF2-40B4-BE49-F238E27FC236}">
                <a16:creationId xmlns:a16="http://schemas.microsoft.com/office/drawing/2014/main" id="{632D2207-2CA0-ECC9-396F-F61C875CA3DD}"/>
              </a:ext>
            </a:extLst>
          </p:cNvPr>
          <p:cNvSpPr txBox="1"/>
          <p:nvPr/>
        </p:nvSpPr>
        <p:spPr>
          <a:xfrm>
            <a:off x="7994184" y="4081387"/>
            <a:ext cx="3256911" cy="2031325"/>
          </a:xfrm>
          <a:prstGeom prst="rect">
            <a:avLst/>
          </a:prstGeom>
          <a:noFill/>
        </p:spPr>
        <p:txBody>
          <a:bodyPr wrap="square" rtlCol="0">
            <a:spAutoFit/>
          </a:bodyPr>
          <a:lstStyle/>
          <a:p>
            <a:r>
              <a:rPr lang="es-ES" b="1" dirty="0"/>
              <a:t>5. ¿Baja los costes el e-</a:t>
            </a:r>
            <a:r>
              <a:rPr lang="es-ES" b="1" dirty="0" err="1"/>
              <a:t>commerce</a:t>
            </a:r>
            <a:r>
              <a:rPr lang="es-ES" b="1" dirty="0"/>
              <a:t>?</a:t>
            </a:r>
          </a:p>
          <a:p>
            <a:endParaRPr lang="es-ES" b="1" dirty="0"/>
          </a:p>
          <a:p>
            <a:r>
              <a:rPr lang="es-ES" dirty="0"/>
              <a:t>a.- No</a:t>
            </a:r>
          </a:p>
          <a:p>
            <a:r>
              <a:rPr lang="es-ES" b="1" dirty="0"/>
              <a:t>b.- Sí</a:t>
            </a:r>
          </a:p>
          <a:p>
            <a:r>
              <a:rPr lang="es-ES" dirty="0"/>
              <a:t>c.- Solo para las grandes tecnológicas</a:t>
            </a:r>
          </a:p>
        </p:txBody>
      </p:sp>
    </p:spTree>
    <p:extLst>
      <p:ext uri="{BB962C8B-B14F-4D97-AF65-F5344CB8AC3E}">
        <p14:creationId xmlns:p14="http://schemas.microsoft.com/office/powerpoint/2010/main" val="2277843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2642833"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200" kern="0" spc="-150" dirty="0">
                <a:solidFill>
                  <a:schemeClr val="tx1"/>
                </a:solidFill>
                <a:latin typeface="+mj-lt"/>
                <a:ea typeface="Tahoma" panose="020B0604030504040204" pitchFamily="34" charset="0"/>
                <a:cs typeface="Tahoma" panose="020B0604030504040204" pitchFamily="34" charset="0"/>
              </a:rPr>
              <a:t>UNIDAD 1: Fundamentos del e-</a:t>
            </a:r>
            <a:r>
              <a:rPr lang="es-ES" sz="3200" kern="0" spc="-150" dirty="0" err="1">
                <a:solidFill>
                  <a:schemeClr val="tx1"/>
                </a:solidFill>
                <a:latin typeface="+mj-lt"/>
                <a:ea typeface="Tahoma" panose="020B0604030504040204" pitchFamily="34" charset="0"/>
                <a:cs typeface="Tahoma" panose="020B0604030504040204" pitchFamily="34" charset="0"/>
              </a:rPr>
              <a:t>commerce</a:t>
            </a:r>
            <a:r>
              <a:rPr lang="es-ES" sz="3200" kern="0" spc="-150" dirty="0">
                <a:solidFill>
                  <a:schemeClr val="tx1"/>
                </a:solidFill>
                <a:latin typeface="+mj-lt"/>
                <a:ea typeface="Tahoma" panose="020B0604030504040204" pitchFamily="34" charset="0"/>
                <a:cs typeface="Tahoma" panose="020B0604030504040204" pitchFamily="34" charset="0"/>
              </a:rPr>
              <a:t> para una </a:t>
            </a:r>
            <a:r>
              <a:rPr lang="es-ES" sz="3200" kern="0" spc="-150" dirty="0" err="1">
                <a:solidFill>
                  <a:schemeClr val="tx1"/>
                </a:solidFill>
                <a:latin typeface="+mj-lt"/>
                <a:ea typeface="Tahoma" panose="020B0604030504040204" pitchFamily="34" charset="0"/>
                <a:cs typeface="Tahoma" panose="020B0604030504040204" pitchFamily="34" charset="0"/>
              </a:rPr>
              <a:t>mipyme</a:t>
            </a:r>
            <a:r>
              <a:rPr lang="es-ES" sz="3200" kern="0" spc="-150" dirty="0">
                <a:solidFill>
                  <a:schemeClr val="tx1"/>
                </a:solidFill>
                <a:latin typeface="+mj-lt"/>
                <a:ea typeface="Tahoma" panose="020B0604030504040204" pitchFamily="34" charset="0"/>
                <a:cs typeface="Tahoma" panose="020B0604030504040204" pitchFamily="34" charset="0"/>
              </a:rPr>
              <a:t> más resiliente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07152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FUENTES</a:t>
            </a:r>
          </a:p>
        </p:txBody>
      </p:sp>
      <p:sp>
        <p:nvSpPr>
          <p:cNvPr id="5" name="Rectángulo 4">
            <a:extLst>
              <a:ext uri="{FF2B5EF4-FFF2-40B4-BE49-F238E27FC236}">
                <a16:creationId xmlns:a16="http://schemas.microsoft.com/office/drawing/2014/main" id="{3A059082-DD04-8F1C-1A64-49AB92FCB658}"/>
              </a:ext>
            </a:extLst>
          </p:cNvPr>
          <p:cNvSpPr/>
          <p:nvPr/>
        </p:nvSpPr>
        <p:spPr>
          <a:xfrm>
            <a:off x="827384" y="2298393"/>
            <a:ext cx="10269068" cy="4524315"/>
          </a:xfrm>
          <a:prstGeom prst="rect">
            <a:avLst/>
          </a:prstGeom>
        </p:spPr>
        <p:txBody>
          <a:bodyPr wrap="square">
            <a:spAutoFit/>
          </a:bodyPr>
          <a:lstStyle/>
          <a:p>
            <a:pPr marL="342900" indent="-342900">
              <a:buFont typeface="Arial" panose="020B0604020202020204" pitchFamily="34" charset="0"/>
              <a:buChar char="•"/>
              <a:defRPr/>
            </a:pPr>
            <a:r>
              <a:rPr lang="es-ES" sz="1900" dirty="0"/>
              <a:t>New Brunswick </a:t>
            </a:r>
            <a:r>
              <a:rPr lang="es-ES" sz="1900" dirty="0" err="1"/>
              <a:t>administration</a:t>
            </a:r>
            <a:r>
              <a:rPr lang="es-ES" sz="1900" dirty="0"/>
              <a:t> --- </a:t>
            </a:r>
            <a:r>
              <a:rPr lang="es-ES" sz="1900" dirty="0">
                <a:hlinkClick r:id="rId2"/>
              </a:rPr>
              <a:t>https://www2.snb.ca/content/snb/en/sites/licensing/vendor/eft-faq.html#:~:text=Electronic%20funds%20transfer%20(EFT)is,%2C%20through%20computer%2Dbased%20systems</a:t>
            </a:r>
            <a:endParaRPr lang="es-ES" sz="1900" dirty="0"/>
          </a:p>
          <a:p>
            <a:pPr marL="342900" indent="-342900">
              <a:buFont typeface="Arial" panose="020B0604020202020204" pitchFamily="34" charset="0"/>
              <a:buChar char="•"/>
              <a:defRPr/>
            </a:pPr>
            <a:endParaRPr lang="en-GB" altLang="es-ES" sz="1900" dirty="0">
              <a:latin typeface="Calibri" panose="020F0502020204030204" pitchFamily="34" charset="0"/>
              <a:cs typeface="Calibri" panose="020F0502020204030204" pitchFamily="34" charset="0"/>
              <a:hlinkClick r:id="rId3"/>
            </a:endParaRPr>
          </a:p>
          <a:p>
            <a:pPr marL="342900" indent="-342900">
              <a:buFont typeface="Arial" panose="020B0604020202020204" pitchFamily="34" charset="0"/>
              <a:buChar char="•"/>
              <a:defRPr/>
            </a:pPr>
            <a:r>
              <a:rPr lang="es-ES" sz="1900" dirty="0" err="1"/>
              <a:t>Investopedia</a:t>
            </a:r>
            <a:r>
              <a:rPr lang="es-ES" sz="1900" dirty="0"/>
              <a:t> --- </a:t>
            </a:r>
            <a:r>
              <a:rPr lang="en-GB" altLang="es-ES" sz="1900" dirty="0">
                <a:latin typeface="Calibri" panose="020F0502020204030204" pitchFamily="34" charset="0"/>
                <a:cs typeface="Calibri" panose="020F0502020204030204" pitchFamily="34" charset="0"/>
                <a:hlinkClick r:id="rId4"/>
              </a:rPr>
              <a:t>https://www.investopedia.com/terms/b/btob.asp</a:t>
            </a:r>
            <a:endParaRPr lang="en-GB" altLang="es-ES" sz="19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19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s-ES" sz="1900" dirty="0" err="1"/>
              <a:t>Inveon</a:t>
            </a:r>
            <a:r>
              <a:rPr lang="es-ES" sz="1900" dirty="0"/>
              <a:t> --- </a:t>
            </a:r>
            <a:r>
              <a:rPr lang="en-GB" altLang="es-ES" sz="1900" dirty="0">
                <a:latin typeface="Calibri" panose="020F0502020204030204" pitchFamily="34" charset="0"/>
                <a:cs typeface="Calibri" panose="020F0502020204030204" pitchFamily="34" charset="0"/>
                <a:hlinkClick r:id="rId5"/>
              </a:rPr>
              <a:t>https://www.inveon.com/data-driven-marketing-and-management-for-e-commerce-platforms</a:t>
            </a:r>
            <a:endParaRPr lang="en-GB" altLang="es-ES" sz="19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19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s-ES" sz="1900" dirty="0" err="1"/>
              <a:t>Indeed</a:t>
            </a:r>
            <a:r>
              <a:rPr lang="es-ES" sz="1900" dirty="0"/>
              <a:t> --- </a:t>
            </a:r>
            <a:r>
              <a:rPr lang="en-GB" altLang="es-ES" sz="1900" dirty="0">
                <a:latin typeface="Calibri" panose="020F0502020204030204" pitchFamily="34" charset="0"/>
                <a:cs typeface="Calibri" panose="020F0502020204030204" pitchFamily="34" charset="0"/>
                <a:hlinkClick r:id="rId6"/>
              </a:rPr>
              <a:t>https://www.indeed.com/career-advice/career-development/consumer-to-business#:~:text=Examples%20of%20how%20consumer%20to,cut%20of%20the%20ad%20revenue</a:t>
            </a:r>
            <a:endParaRPr lang="en-GB" altLang="es-ES" sz="19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19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16517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3445593" y="2271311"/>
            <a:ext cx="5300813" cy="1569660"/>
          </a:xfrm>
          <a:prstGeom prst="rect">
            <a:avLst/>
          </a:prstGeom>
          <a:noFill/>
        </p:spPr>
        <p:txBody>
          <a:bodyPr wrap="square">
            <a:spAutoFit/>
          </a:bodyPr>
          <a:lstStyle/>
          <a:p>
            <a:r>
              <a:rPr lang="es-ES" sz="9600" b="1" spc="95" dirty="0">
                <a:solidFill>
                  <a:schemeClr val="bg1"/>
                </a:solidFill>
                <a:latin typeface="Roboto"/>
                <a:cs typeface="Roboto"/>
              </a:rPr>
              <a:t>¡Gracias!</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814121"/>
            <a:ext cx="4481868" cy="369332"/>
          </a:xfrm>
          <a:prstGeom prst="rect">
            <a:avLst/>
          </a:prstGeom>
          <a:noFill/>
        </p:spPr>
        <p:txBody>
          <a:bodyPr wrap="none" rtlCol="0">
            <a:spAutoFit/>
          </a:bodyPr>
          <a:lstStyle/>
          <a:p>
            <a:r>
              <a:rPr lang="es-ES" dirty="0"/>
              <a:t>Conocer lo fundamental sobre el e-</a:t>
            </a:r>
            <a:r>
              <a:rPr lang="es-ES" dirty="0" err="1"/>
              <a:t>commerce</a:t>
            </a:r>
            <a:endParaRPr lang="en-GB" dirty="0"/>
          </a:p>
        </p:txBody>
      </p:sp>
      <p:sp>
        <p:nvSpPr>
          <p:cNvPr id="12" name="CuadroTexto 11"/>
          <p:cNvSpPr txBox="1"/>
          <p:nvPr/>
        </p:nvSpPr>
        <p:spPr>
          <a:xfrm>
            <a:off x="1615183" y="3530217"/>
            <a:ext cx="3762226" cy="646331"/>
          </a:xfrm>
          <a:prstGeom prst="rect">
            <a:avLst/>
          </a:prstGeom>
          <a:noFill/>
        </p:spPr>
        <p:txBody>
          <a:bodyPr wrap="square" rtlCol="0">
            <a:spAutoFit/>
          </a:bodyPr>
          <a:lstStyle/>
          <a:p>
            <a:r>
              <a:rPr lang="es-ES" dirty="0"/>
              <a:t>Sopesar las ventajas y desventajas del e-</a:t>
            </a:r>
            <a:r>
              <a:rPr lang="es-ES" dirty="0" err="1"/>
              <a:t>commerce</a:t>
            </a:r>
            <a:endParaRPr lang="en-GB" dirty="0"/>
          </a:p>
        </p:txBody>
      </p:sp>
      <p:sp>
        <p:nvSpPr>
          <p:cNvPr id="13" name="CuadroTexto 12"/>
          <p:cNvSpPr txBox="1"/>
          <p:nvPr/>
        </p:nvSpPr>
        <p:spPr>
          <a:xfrm>
            <a:off x="1615181" y="4241991"/>
            <a:ext cx="4692853" cy="369332"/>
          </a:xfrm>
          <a:prstGeom prst="rect">
            <a:avLst/>
          </a:prstGeom>
          <a:noFill/>
        </p:spPr>
        <p:txBody>
          <a:bodyPr wrap="square" rtlCol="0">
            <a:spAutoFit/>
          </a:bodyPr>
          <a:lstStyle/>
          <a:p>
            <a:r>
              <a:rPr lang="es-ES" dirty="0"/>
              <a:t>Reconocer los tipos principales de e-</a:t>
            </a:r>
            <a:r>
              <a:rPr lang="es-ES" dirty="0" err="1"/>
              <a:t>commerce</a:t>
            </a:r>
            <a:endParaRPr lang="en-GB" dirty="0"/>
          </a:p>
        </p:txBody>
      </p:sp>
      <p:sp>
        <p:nvSpPr>
          <p:cNvPr id="14" name="CuadroTexto 13"/>
          <p:cNvSpPr txBox="1"/>
          <p:nvPr/>
        </p:nvSpPr>
        <p:spPr>
          <a:xfrm>
            <a:off x="1578484" y="4986701"/>
            <a:ext cx="4641953" cy="646331"/>
          </a:xfrm>
          <a:prstGeom prst="rect">
            <a:avLst/>
          </a:prstGeom>
          <a:noFill/>
        </p:spPr>
        <p:txBody>
          <a:bodyPr wrap="square" rtlCol="0">
            <a:spAutoFit/>
          </a:bodyPr>
          <a:lstStyle/>
          <a:p>
            <a:r>
              <a:rPr lang="es-ES" dirty="0"/>
              <a:t>Evaluar correctamente las oportunidades de negocio</a:t>
            </a:r>
            <a:endParaRPr lang="en-GB" dirty="0"/>
          </a:p>
        </p:txBody>
      </p:sp>
      <p:sp>
        <p:nvSpPr>
          <p:cNvPr id="17" name="object 2"/>
          <p:cNvSpPr txBox="1">
            <a:spLocks/>
          </p:cNvSpPr>
          <p:nvPr/>
        </p:nvSpPr>
        <p:spPr>
          <a:xfrm>
            <a:off x="480794" y="1302505"/>
            <a:ext cx="5615206" cy="720710"/>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600" kern="0" spc="-150" dirty="0">
                <a:solidFill>
                  <a:schemeClr val="tx1"/>
                </a:solidFill>
                <a:latin typeface="+mj-lt"/>
                <a:ea typeface="Tahoma" panose="020B0604030504040204" pitchFamily="34" charset="0"/>
                <a:cs typeface="Tahoma" panose="020B0604030504040204" pitchFamily="34" charset="0"/>
              </a:rPr>
              <a:t>OBJETIVOS Y METAS</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Al </a:t>
            </a:r>
            <a:r>
              <a:rPr lang="en-GB" sz="2000" dirty="0" err="1">
                <a:latin typeface="Calibri" panose="020F0502020204030204" pitchFamily="34" charset="0"/>
                <a:ea typeface="Calibri" panose="020F0502020204030204" pitchFamily="34" charset="0"/>
                <a:cs typeface="Times New Roman" panose="02020603050405020304" pitchFamily="18" charset="0"/>
              </a:rPr>
              <a:t>acabar</a:t>
            </a:r>
            <a:r>
              <a:rPr lang="en-GB" sz="2000" dirty="0">
                <a:latin typeface="Calibri" panose="020F0502020204030204" pitchFamily="34" charset="0"/>
                <a:ea typeface="Calibri" panose="020F0502020204030204" pitchFamily="34" charset="0"/>
                <a:cs typeface="Times New Roman" panose="02020603050405020304" pitchFamily="18" charset="0"/>
              </a:rPr>
              <a:t> </a:t>
            </a:r>
            <a:r>
              <a:rPr lang="en-GB" sz="2000" dirty="0" err="1">
                <a:latin typeface="Calibri" panose="020F0502020204030204" pitchFamily="34" charset="0"/>
                <a:ea typeface="Calibri" panose="020F0502020204030204" pitchFamily="34" charset="0"/>
                <a:cs typeface="Times New Roman" panose="02020603050405020304" pitchFamily="18" charset="0"/>
              </a:rPr>
              <a:t>este</a:t>
            </a:r>
            <a:r>
              <a:rPr lang="en-GB" sz="2000" dirty="0">
                <a:latin typeface="Calibri" panose="020F0502020204030204" pitchFamily="34" charset="0"/>
                <a:ea typeface="Calibri" panose="020F0502020204030204" pitchFamily="34" charset="0"/>
                <a:cs typeface="Times New Roman" panose="02020603050405020304" pitchFamily="18" charset="0"/>
              </a:rPr>
              <a:t> modulo </a:t>
            </a:r>
            <a:r>
              <a:rPr lang="en-GB" sz="2000" dirty="0" err="1">
                <a:latin typeface="Calibri" panose="020F0502020204030204" pitchFamily="34" charset="0"/>
                <a:ea typeface="Calibri" panose="020F0502020204030204" pitchFamily="34" charset="0"/>
                <a:cs typeface="Times New Roman" panose="02020603050405020304" pitchFamily="18" charset="0"/>
              </a:rPr>
              <a:t>podrás</a:t>
            </a:r>
            <a:r>
              <a:rPr lang="en-GB" sz="2000">
                <a:latin typeface="Calibri" panose="020F0502020204030204" pitchFamily="34" charset="0"/>
                <a:ea typeface="Calibri" panose="020F0502020204030204" pitchFamily="34" charset="0"/>
                <a:cs typeface="Times New Roman" panose="02020603050405020304" pitchFamily="18" charset="0"/>
              </a:rPr>
              <a:t>:</a:t>
            </a:r>
            <a:endParaRPr lang="en-GB" sz="2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0438" y="1139687"/>
            <a:ext cx="5525865" cy="4819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object 16"/>
          <p:cNvSpPr txBox="1">
            <a:spLocks/>
          </p:cNvSpPr>
          <p:nvPr/>
        </p:nvSpPr>
        <p:spPr>
          <a:xfrm>
            <a:off x="4779004" y="192646"/>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ÍNDICE</a:t>
            </a:r>
          </a:p>
        </p:txBody>
      </p:sp>
      <p:sp>
        <p:nvSpPr>
          <p:cNvPr id="15" name="TextBox 30">
            <a:extLst>
              <a:ext uri="{FF2B5EF4-FFF2-40B4-BE49-F238E27FC236}">
                <a16:creationId xmlns:a16="http://schemas.microsoft.com/office/drawing/2014/main" id="{083B46CC-E042-4953-AC20-CB0BD445B293}"/>
              </a:ext>
            </a:extLst>
          </p:cNvPr>
          <p:cNvSpPr txBox="1"/>
          <p:nvPr/>
        </p:nvSpPr>
        <p:spPr>
          <a:xfrm>
            <a:off x="2993718" y="3770928"/>
            <a:ext cx="5444915" cy="1323439"/>
          </a:xfrm>
          <a:prstGeom prst="rect">
            <a:avLst/>
          </a:prstGeom>
          <a:noFill/>
        </p:spPr>
        <p:txBody>
          <a:bodyPr wrap="square" rtlCol="0">
            <a:spAutoFit/>
          </a:bodyPr>
          <a:lstStyle/>
          <a:p>
            <a:pPr marL="457200" indent="-457200">
              <a:buFont typeface="+mj-lt"/>
              <a:buAutoNum type="arabicPeriod"/>
            </a:pPr>
            <a:r>
              <a:rPr lang="en-US" sz="2000" dirty="0" err="1">
                <a:ea typeface="Lato Light" panose="020F0502020204030203" pitchFamily="34" charset="0"/>
                <a:cs typeface="Abhaya Libre" panose="02000603000000000000" pitchFamily="2" charset="77"/>
              </a:rPr>
              <a:t>Qué</a:t>
            </a:r>
            <a:r>
              <a:rPr lang="en-US" sz="2000" dirty="0">
                <a:ea typeface="Lato Light" panose="020F0502020204030203" pitchFamily="34" charset="0"/>
                <a:cs typeface="Abhaya Libre" panose="02000603000000000000" pitchFamily="2" charset="77"/>
              </a:rPr>
              <a:t> es </a:t>
            </a:r>
            <a:r>
              <a:rPr lang="en-US" sz="2000" dirty="0" err="1">
                <a:ea typeface="Lato Light" panose="020F0502020204030203" pitchFamily="34" charset="0"/>
                <a:cs typeface="Abhaya Libre" panose="02000603000000000000" pitchFamily="2" charset="77"/>
              </a:rPr>
              <a:t>el</a:t>
            </a:r>
            <a:r>
              <a:rPr lang="en-US" sz="2000" dirty="0">
                <a:ea typeface="Lato Light" panose="020F0502020204030203" pitchFamily="34" charset="0"/>
                <a:cs typeface="Abhaya Libre" panose="02000603000000000000" pitchFamily="2" charset="77"/>
              </a:rPr>
              <a:t> e-commerce</a:t>
            </a:r>
          </a:p>
          <a:p>
            <a:pPr marL="457200" indent="-457200">
              <a:buFont typeface="+mj-lt"/>
              <a:buAutoNum type="arabicPeriod"/>
            </a:pPr>
            <a:r>
              <a:rPr lang="en-US" sz="2000" dirty="0" err="1">
                <a:ea typeface="Lato Light" panose="020F0502020204030203" pitchFamily="34" charset="0"/>
                <a:cs typeface="Abhaya Libre" panose="02000603000000000000" pitchFamily="2" charset="77"/>
              </a:rPr>
              <a:t>Ventajas</a:t>
            </a:r>
            <a:r>
              <a:rPr lang="en-US" sz="2000" dirty="0">
                <a:ea typeface="Lato Light" panose="020F0502020204030203" pitchFamily="34" charset="0"/>
                <a:cs typeface="Abhaya Libre" panose="02000603000000000000" pitchFamily="2" charset="77"/>
              </a:rPr>
              <a:t> y </a:t>
            </a:r>
            <a:r>
              <a:rPr lang="en-US" sz="2000" dirty="0" err="1">
                <a:ea typeface="Lato Light" panose="020F0502020204030203" pitchFamily="34" charset="0"/>
                <a:cs typeface="Abhaya Libre" panose="02000603000000000000" pitchFamily="2" charset="77"/>
              </a:rPr>
              <a:t>desventajas</a:t>
            </a:r>
            <a:r>
              <a:rPr lang="en-US" sz="2000" dirty="0">
                <a:ea typeface="Lato Light" panose="020F0502020204030203" pitchFamily="34" charset="0"/>
                <a:cs typeface="Abhaya Libre" panose="02000603000000000000" pitchFamily="2" charset="77"/>
              </a:rPr>
              <a:t> del e-commerce</a:t>
            </a:r>
          </a:p>
          <a:p>
            <a:pPr marL="457200" indent="-457200">
              <a:buFont typeface="+mj-lt"/>
              <a:buAutoNum type="arabicPeriod"/>
            </a:pPr>
            <a:r>
              <a:rPr lang="en-US" sz="2000" dirty="0" err="1">
                <a:ea typeface="Lato Light" panose="020F0502020204030203" pitchFamily="34" charset="0"/>
                <a:cs typeface="Abhaya Libre" panose="02000603000000000000" pitchFamily="2" charset="77"/>
              </a:rPr>
              <a:t>Tipos</a:t>
            </a:r>
            <a:r>
              <a:rPr lang="en-US" sz="2000" dirty="0">
                <a:ea typeface="Lato Light" panose="020F0502020204030203" pitchFamily="34" charset="0"/>
                <a:cs typeface="Abhaya Libre" panose="02000603000000000000" pitchFamily="2" charset="77"/>
              </a:rPr>
              <a:t> de e-commerce (B2B, B2C, C2B, C2C)</a:t>
            </a:r>
          </a:p>
          <a:p>
            <a:pPr marL="457200" indent="-457200">
              <a:buFont typeface="+mj-lt"/>
              <a:buAutoNum type="arabicPeriod"/>
            </a:pPr>
            <a:r>
              <a:rPr lang="en-US" sz="2000" dirty="0" err="1">
                <a:ea typeface="Lato Light" panose="020F0502020204030203" pitchFamily="34" charset="0"/>
                <a:cs typeface="Abhaya Libre" panose="02000603000000000000" pitchFamily="2" charset="77"/>
              </a:rPr>
              <a:t>Oportunidades</a:t>
            </a:r>
            <a:r>
              <a:rPr lang="en-US" sz="2000" dirty="0">
                <a:ea typeface="Lato Light" panose="020F0502020204030203" pitchFamily="34" charset="0"/>
                <a:cs typeface="Abhaya Libre" panose="02000603000000000000" pitchFamily="2" charset="77"/>
              </a:rPr>
              <a:t> de </a:t>
            </a:r>
            <a:r>
              <a:rPr lang="en-US" sz="2000" dirty="0" err="1">
                <a:ea typeface="Lato Light" panose="020F0502020204030203" pitchFamily="34" charset="0"/>
                <a:cs typeface="Abhaya Libre" panose="02000603000000000000" pitchFamily="2" charset="77"/>
              </a:rPr>
              <a:t>negocio</a:t>
            </a:r>
            <a:endParaRPr lang="en-US" sz="2000" dirty="0">
              <a:ea typeface="Lato Light" panose="020F0502020204030203" pitchFamily="34" charset="0"/>
              <a:cs typeface="Abhaya Libre" panose="02000603000000000000" pitchFamily="2" charset="77"/>
            </a:endParaRPr>
          </a:p>
        </p:txBody>
      </p:sp>
      <p:sp>
        <p:nvSpPr>
          <p:cNvPr id="16" name="TextBox 31">
            <a:extLst>
              <a:ext uri="{FF2B5EF4-FFF2-40B4-BE49-F238E27FC236}">
                <a16:creationId xmlns:a16="http://schemas.microsoft.com/office/drawing/2014/main" id="{B44A9437-C13C-447F-B838-A5014954A54B}"/>
              </a:ext>
            </a:extLst>
          </p:cNvPr>
          <p:cNvSpPr txBox="1"/>
          <p:nvPr/>
        </p:nvSpPr>
        <p:spPr>
          <a:xfrm>
            <a:off x="2120348" y="2900197"/>
            <a:ext cx="7456885" cy="830997"/>
          </a:xfrm>
          <a:prstGeom prst="rect">
            <a:avLst/>
          </a:prstGeom>
          <a:noFill/>
        </p:spPr>
        <p:txBody>
          <a:bodyPr wrap="square" rtlCol="0">
            <a:spAutoFit/>
          </a:bodyPr>
          <a:lstStyle/>
          <a:p>
            <a:r>
              <a:rPr lang="en-US" sz="2400" dirty="0">
                <a:solidFill>
                  <a:srgbClr val="0CA373"/>
                </a:solidFill>
                <a:latin typeface="Oxygen" panose="02000503000000090004" pitchFamily="2" charset="77"/>
                <a:ea typeface="Nunito Bold" charset="0"/>
                <a:cs typeface="Abhaya Libre SemiBold" panose="02000603000000000000" pitchFamily="2" charset="77"/>
              </a:rPr>
              <a:t>Unidad 1: </a:t>
            </a:r>
            <a:r>
              <a:rPr lang="es-ES" sz="2400" dirty="0">
                <a:solidFill>
                  <a:srgbClr val="0CA373"/>
                </a:solidFill>
                <a:latin typeface="Oxygen" panose="02000503000000090004" pitchFamily="2" charset="77"/>
                <a:ea typeface="Nunito Bold" charset="0"/>
                <a:cs typeface="Abhaya Libre SemiBold" panose="02000603000000000000" pitchFamily="2" charset="77"/>
              </a:rPr>
              <a:t>Fundamentos del e-</a:t>
            </a:r>
            <a:r>
              <a:rPr lang="es-ES" sz="2400" dirty="0" err="1">
                <a:solidFill>
                  <a:srgbClr val="0CA373"/>
                </a:solidFill>
                <a:latin typeface="Oxygen" panose="02000503000000090004" pitchFamily="2" charset="77"/>
                <a:ea typeface="Nunito Bold" charset="0"/>
                <a:cs typeface="Abhaya Libre SemiBold" panose="02000603000000000000" pitchFamily="2" charset="77"/>
              </a:rPr>
              <a:t>commerce</a:t>
            </a:r>
            <a:r>
              <a:rPr lang="es-ES" sz="2400" dirty="0">
                <a:solidFill>
                  <a:srgbClr val="0CA373"/>
                </a:solidFill>
                <a:latin typeface="Oxygen" panose="02000503000000090004" pitchFamily="2" charset="77"/>
                <a:ea typeface="Nunito Bold" charset="0"/>
                <a:cs typeface="Abhaya Libre SemiBold" panose="02000603000000000000" pitchFamily="2" charset="77"/>
              </a:rPr>
              <a:t> para una </a:t>
            </a:r>
            <a:r>
              <a:rPr lang="es-ES" sz="2400" dirty="0" err="1">
                <a:solidFill>
                  <a:srgbClr val="0CA373"/>
                </a:solidFill>
                <a:latin typeface="Oxygen" panose="02000503000000090004" pitchFamily="2" charset="77"/>
                <a:ea typeface="Nunito Bold" charset="0"/>
                <a:cs typeface="Abhaya Libre SemiBold" panose="02000603000000000000" pitchFamily="2" charset="77"/>
              </a:rPr>
              <a:t>mipyme</a:t>
            </a:r>
            <a:r>
              <a:rPr lang="es-ES" sz="2400" dirty="0">
                <a:solidFill>
                  <a:srgbClr val="0CA373"/>
                </a:solidFill>
                <a:latin typeface="Oxygen" panose="02000503000000090004" pitchFamily="2" charset="77"/>
                <a:ea typeface="Nunito Bold" charset="0"/>
                <a:cs typeface="Abhaya Libre SemiBold" panose="02000603000000000000" pitchFamily="2" charset="77"/>
              </a:rPr>
              <a:t> más resiliente </a:t>
            </a:r>
            <a:endParaRPr lang="en-US" sz="2400" dirty="0">
              <a:solidFill>
                <a:srgbClr val="0CA373"/>
              </a:solidFill>
              <a:latin typeface="Oxygen" panose="02000503000000090004" pitchFamily="2" charset="77"/>
              <a:ea typeface="Nunito Bold" charset="0"/>
              <a:cs typeface="Abhaya Libre SemiBold" panose="02000603000000000000" pitchFamily="2" charset="77"/>
            </a:endParaRPr>
          </a:p>
        </p:txBody>
      </p:sp>
      <p:sp>
        <p:nvSpPr>
          <p:cNvPr id="17" name="Shape 2633">
            <a:extLst>
              <a:ext uri="{FF2B5EF4-FFF2-40B4-BE49-F238E27FC236}">
                <a16:creationId xmlns:a16="http://schemas.microsoft.com/office/drawing/2014/main" id="{354204D6-DFCF-4292-A499-16DD32AC42EA}"/>
              </a:ext>
            </a:extLst>
          </p:cNvPr>
          <p:cNvSpPr/>
          <p:nvPr/>
        </p:nvSpPr>
        <p:spPr>
          <a:xfrm>
            <a:off x="5447205" y="2088559"/>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266409385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200" kern="0" spc="-150" dirty="0">
                <a:solidFill>
                  <a:schemeClr val="tx1"/>
                </a:solidFill>
                <a:latin typeface="+mj-lt"/>
                <a:ea typeface="Tahoma" panose="020B0604030504040204" pitchFamily="34" charset="0"/>
                <a:cs typeface="Tahoma" panose="020B0604030504040204" pitchFamily="34" charset="0"/>
              </a:rPr>
              <a:t>UNIDAD 1: Fundamentos del e-</a:t>
            </a:r>
            <a:r>
              <a:rPr lang="es-ES" sz="3200" kern="0" spc="-150" dirty="0" err="1">
                <a:solidFill>
                  <a:schemeClr val="tx1"/>
                </a:solidFill>
                <a:latin typeface="+mj-lt"/>
                <a:ea typeface="Tahoma" panose="020B0604030504040204" pitchFamily="34" charset="0"/>
                <a:cs typeface="Tahoma" panose="020B0604030504040204" pitchFamily="34" charset="0"/>
              </a:rPr>
              <a:t>commerce</a:t>
            </a:r>
            <a:r>
              <a:rPr lang="es-ES" sz="3200" kern="0" spc="-150" dirty="0">
                <a:solidFill>
                  <a:schemeClr val="tx1"/>
                </a:solidFill>
                <a:latin typeface="+mj-lt"/>
                <a:ea typeface="Tahoma" panose="020B0604030504040204" pitchFamily="34" charset="0"/>
                <a:cs typeface="Tahoma" panose="020B0604030504040204" pitchFamily="34" charset="0"/>
              </a:rPr>
              <a:t> para una </a:t>
            </a:r>
            <a:r>
              <a:rPr lang="es-ES" sz="3200" kern="0" spc="-150" dirty="0" err="1">
                <a:solidFill>
                  <a:schemeClr val="tx1"/>
                </a:solidFill>
                <a:latin typeface="+mj-lt"/>
                <a:ea typeface="Tahoma" panose="020B0604030504040204" pitchFamily="34" charset="0"/>
                <a:cs typeface="Tahoma" panose="020B0604030504040204" pitchFamily="34" charset="0"/>
              </a:rPr>
              <a:t>mipyme</a:t>
            </a:r>
            <a:r>
              <a:rPr lang="es-ES" sz="3200" kern="0" spc="-150" dirty="0">
                <a:solidFill>
                  <a:schemeClr val="tx1"/>
                </a:solidFill>
                <a:latin typeface="+mj-lt"/>
                <a:ea typeface="Tahoma" panose="020B0604030504040204" pitchFamily="34" charset="0"/>
                <a:cs typeface="Tahoma" panose="020B0604030504040204" pitchFamily="34" charset="0"/>
              </a:rPr>
              <a:t> más resiliente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73775"/>
            <a:ext cx="5401807" cy="321883"/>
          </a:xfrm>
          <a:prstGeom prst="rect">
            <a:avLst/>
          </a:prstGeom>
        </p:spPr>
        <p:txBody>
          <a:bodyPr vert="horz" wrap="square" lIns="0" tIns="13970" rIns="0" bIns="0" rtlCol="0">
            <a:spAutoFit/>
          </a:bodyPr>
          <a:lstStyle/>
          <a:p>
            <a:pPr marL="12700">
              <a:spcBef>
                <a:spcPts val="110"/>
              </a:spcBef>
            </a:pPr>
            <a:r>
              <a:rPr lang="es-ES" sz="2000" spc="50" dirty="0">
                <a:latin typeface="+mj-lt"/>
                <a:cs typeface="Tahoma"/>
              </a:rPr>
              <a:t>SECCIÓN 1.1.: ¿</a:t>
            </a:r>
            <a:r>
              <a:rPr lang="en-US" sz="2000" dirty="0" err="1">
                <a:ea typeface="Lato Light" panose="020F0502020204030203" pitchFamily="34" charset="0"/>
                <a:cs typeface="Abhaya Libre" panose="02000603000000000000" pitchFamily="2" charset="77"/>
              </a:rPr>
              <a:t>Qué</a:t>
            </a:r>
            <a:r>
              <a:rPr lang="en-US" sz="2000" dirty="0">
                <a:ea typeface="Lato Light" panose="020F0502020204030203" pitchFamily="34" charset="0"/>
                <a:cs typeface="Abhaya Libre" panose="02000603000000000000" pitchFamily="2" charset="77"/>
              </a:rPr>
              <a:t> es </a:t>
            </a:r>
            <a:r>
              <a:rPr lang="en-US" sz="2000" dirty="0" err="1">
                <a:ea typeface="Lato Light" panose="020F0502020204030203" pitchFamily="34" charset="0"/>
                <a:cs typeface="Abhaya Libre" panose="02000603000000000000" pitchFamily="2" charset="77"/>
              </a:rPr>
              <a:t>el</a:t>
            </a:r>
            <a:r>
              <a:rPr lang="en-US" sz="2000" dirty="0">
                <a:ea typeface="Lato Light" panose="020F0502020204030203" pitchFamily="34" charset="0"/>
                <a:cs typeface="Abhaya Libre" panose="02000603000000000000" pitchFamily="2" charset="77"/>
              </a:rPr>
              <a:t> e-commerce?</a:t>
            </a:r>
          </a:p>
        </p:txBody>
      </p:sp>
      <p:sp>
        <p:nvSpPr>
          <p:cNvPr id="4" name="Rectángulo 3"/>
          <p:cNvSpPr/>
          <p:nvPr/>
        </p:nvSpPr>
        <p:spPr>
          <a:xfrm>
            <a:off x="377556" y="2624568"/>
            <a:ext cx="9561574" cy="3046988"/>
          </a:xfrm>
          <a:prstGeom prst="rect">
            <a:avLst/>
          </a:prstGeom>
        </p:spPr>
        <p:txBody>
          <a:bodyPr wrap="square">
            <a:spAutoFit/>
          </a:bodyPr>
          <a:lstStyle/>
          <a:p>
            <a:pPr marL="342900" indent="-342900" defTabSz="914400">
              <a:buFont typeface="Arial" panose="020B0604020202020204" pitchFamily="34" charset="0"/>
              <a:buChar char="•"/>
              <a:defRPr/>
            </a:pPr>
            <a:r>
              <a:rPr lang="es-ES" sz="2400" dirty="0"/>
              <a:t>El </a:t>
            </a:r>
            <a:r>
              <a:rPr lang="es-ES" sz="2400" b="1" dirty="0">
                <a:solidFill>
                  <a:srgbClr val="0CA373"/>
                </a:solidFill>
              </a:rPr>
              <a:t>e-</a:t>
            </a:r>
            <a:r>
              <a:rPr lang="es-ES" sz="2400" b="1" dirty="0" err="1">
                <a:solidFill>
                  <a:srgbClr val="0CA373"/>
                </a:solidFill>
              </a:rPr>
              <a:t>commerce</a:t>
            </a:r>
            <a:r>
              <a:rPr lang="es-ES" sz="2400" dirty="0"/>
              <a:t> consiste en la compraventa de bienes o servicios por Internet, mientras que el </a:t>
            </a:r>
            <a:r>
              <a:rPr lang="es-ES" sz="2400" b="1" dirty="0">
                <a:solidFill>
                  <a:srgbClr val="0CA373"/>
                </a:solidFill>
              </a:rPr>
              <a:t>m-</a:t>
            </a:r>
            <a:r>
              <a:rPr lang="es-ES" sz="2400" b="1" dirty="0" err="1">
                <a:solidFill>
                  <a:srgbClr val="0CA373"/>
                </a:solidFill>
              </a:rPr>
              <a:t>commerce</a:t>
            </a:r>
            <a:r>
              <a:rPr lang="es-ES" sz="2400" dirty="0"/>
              <a:t> se refiere a aquellas transacciones efectuadas usando teléfonos móviles y dispositivos similares. </a:t>
            </a:r>
          </a:p>
          <a:p>
            <a:pPr marL="342900" indent="-342900" defTabSz="914400">
              <a:buFont typeface="Arial" panose="020B0604020202020204" pitchFamily="34" charset="0"/>
              <a:buChar char="•"/>
              <a:defRPr/>
            </a:pPr>
            <a:endParaRPr lang="en-US" sz="2400" dirty="0"/>
          </a:p>
          <a:p>
            <a:pPr marL="342900" indent="-342900" defTabSz="914400">
              <a:buFont typeface="Arial" panose="020B0604020202020204" pitchFamily="34" charset="0"/>
              <a:buChar char="•"/>
              <a:defRPr/>
            </a:pPr>
            <a:r>
              <a:rPr lang="en-US" sz="2400" dirty="0"/>
              <a:t>Los </a:t>
            </a:r>
            <a:r>
              <a:rPr lang="en-US" sz="2400" dirty="0" err="1"/>
              <a:t>términos</a:t>
            </a:r>
            <a:r>
              <a:rPr lang="en-US" sz="2400" dirty="0"/>
              <a:t> m-commerce e e-commerce (o </a:t>
            </a:r>
            <a:r>
              <a:rPr lang="en-US" sz="2400" dirty="0" err="1"/>
              <a:t>mCommerce</a:t>
            </a:r>
            <a:r>
              <a:rPr lang="en-US" sz="2400" dirty="0"/>
              <a:t> e eCommerce </a:t>
            </a:r>
            <a:r>
              <a:rPr lang="en-US" sz="2400" dirty="0" err="1"/>
              <a:t>respectivamente</a:t>
            </a:r>
            <a:r>
              <a:rPr lang="en-US" sz="2400" dirty="0"/>
              <a:t>) son </a:t>
            </a:r>
            <a:r>
              <a:rPr lang="en-US" sz="2400" dirty="0" err="1"/>
              <a:t>el</a:t>
            </a:r>
            <a:r>
              <a:rPr lang="en-US" sz="2400" dirty="0"/>
              <a:t> </a:t>
            </a:r>
            <a:r>
              <a:rPr lang="en-US" sz="2400" dirty="0" err="1"/>
              <a:t>resultado</a:t>
            </a:r>
            <a:r>
              <a:rPr lang="en-US" sz="2400" dirty="0"/>
              <a:t> de la </a:t>
            </a:r>
            <a:r>
              <a:rPr lang="en-US" sz="2400" dirty="0" err="1"/>
              <a:t>abreviación</a:t>
            </a:r>
            <a:r>
              <a:rPr lang="en-US" sz="2400" dirty="0"/>
              <a:t> de “e(</a:t>
            </a:r>
            <a:r>
              <a:rPr lang="en-US" sz="2400" dirty="0" err="1"/>
              <a:t>lectronic</a:t>
            </a:r>
            <a:r>
              <a:rPr lang="en-US" sz="2400" dirty="0"/>
              <a:t>)” y “m(</a:t>
            </a:r>
            <a:r>
              <a:rPr lang="en-US" sz="2400" dirty="0" err="1"/>
              <a:t>obile</a:t>
            </a:r>
            <a:r>
              <a:rPr lang="en-US" sz="2400" dirty="0"/>
              <a:t>)” y </a:t>
            </a:r>
            <a:r>
              <a:rPr lang="en-US" sz="2400" dirty="0" err="1"/>
              <a:t>añadir</a:t>
            </a:r>
            <a:r>
              <a:rPr lang="en-US" sz="2400" dirty="0"/>
              <a:t> </a:t>
            </a:r>
            <a:r>
              <a:rPr lang="en-US" sz="2400" dirty="0" err="1"/>
              <a:t>comercio</a:t>
            </a:r>
            <a:r>
              <a:rPr lang="en-US" sz="2400" dirty="0"/>
              <a:t>. </a:t>
            </a:r>
            <a:endParaRPr lang="en-US" sz="2000" dirty="0"/>
          </a:p>
        </p:txBody>
      </p:sp>
    </p:spTree>
    <p:extLst>
      <p:ext uri="{BB962C8B-B14F-4D97-AF65-F5344CB8AC3E}">
        <p14:creationId xmlns:p14="http://schemas.microsoft.com/office/powerpoint/2010/main" val="417160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200" kern="0" spc="-150" dirty="0">
                <a:solidFill>
                  <a:schemeClr val="tx1"/>
                </a:solidFill>
                <a:latin typeface="+mj-lt"/>
                <a:ea typeface="Tahoma" panose="020B0604030504040204" pitchFamily="34" charset="0"/>
                <a:cs typeface="Tahoma" panose="020B0604030504040204" pitchFamily="34" charset="0"/>
              </a:rPr>
              <a:t>UNIDAD 1: Fundamentos del e-</a:t>
            </a:r>
            <a:r>
              <a:rPr lang="es-ES" sz="3200" kern="0" spc="-150" dirty="0" err="1">
                <a:solidFill>
                  <a:schemeClr val="tx1"/>
                </a:solidFill>
                <a:latin typeface="+mj-lt"/>
                <a:ea typeface="Tahoma" panose="020B0604030504040204" pitchFamily="34" charset="0"/>
                <a:cs typeface="Tahoma" panose="020B0604030504040204" pitchFamily="34" charset="0"/>
              </a:rPr>
              <a:t>commerce</a:t>
            </a:r>
            <a:r>
              <a:rPr lang="es-ES" sz="3200" kern="0" spc="-150" dirty="0">
                <a:solidFill>
                  <a:schemeClr val="tx1"/>
                </a:solidFill>
                <a:latin typeface="+mj-lt"/>
                <a:ea typeface="Tahoma" panose="020B0604030504040204" pitchFamily="34" charset="0"/>
                <a:cs typeface="Tahoma" panose="020B0604030504040204" pitchFamily="34" charset="0"/>
              </a:rPr>
              <a:t> para una </a:t>
            </a:r>
            <a:r>
              <a:rPr lang="es-ES" sz="3200" kern="0" spc="-150" dirty="0" err="1">
                <a:solidFill>
                  <a:schemeClr val="tx1"/>
                </a:solidFill>
                <a:latin typeface="+mj-lt"/>
                <a:ea typeface="Tahoma" panose="020B0604030504040204" pitchFamily="34" charset="0"/>
                <a:cs typeface="Tahoma" panose="020B0604030504040204" pitchFamily="34" charset="0"/>
              </a:rPr>
              <a:t>mipyme</a:t>
            </a:r>
            <a:r>
              <a:rPr lang="es-ES" sz="3200" kern="0" spc="-150" dirty="0">
                <a:solidFill>
                  <a:schemeClr val="tx1"/>
                </a:solidFill>
                <a:latin typeface="+mj-lt"/>
                <a:ea typeface="Tahoma" panose="020B0604030504040204" pitchFamily="34" charset="0"/>
                <a:cs typeface="Tahoma" panose="020B0604030504040204" pitchFamily="34" charset="0"/>
              </a:rPr>
              <a:t> más resiliente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73775"/>
            <a:ext cx="5956983" cy="321883"/>
          </a:xfrm>
          <a:prstGeom prst="rect">
            <a:avLst/>
          </a:prstGeom>
        </p:spPr>
        <p:txBody>
          <a:bodyPr vert="horz" wrap="square" lIns="0" tIns="13970" rIns="0" bIns="0" rtlCol="0">
            <a:spAutoFit/>
          </a:bodyPr>
          <a:lstStyle/>
          <a:p>
            <a:pPr marL="12700">
              <a:spcBef>
                <a:spcPts val="110"/>
              </a:spcBef>
            </a:pPr>
            <a:r>
              <a:rPr lang="es-ES" sz="2000" spc="50" dirty="0">
                <a:latin typeface="+mj-lt"/>
                <a:cs typeface="Tahoma"/>
              </a:rPr>
              <a:t>SECCIÓN 1.1.: </a:t>
            </a:r>
            <a:r>
              <a:rPr lang="en-US" sz="2000" dirty="0">
                <a:ea typeface="Lato Light" panose="020F0502020204030203" pitchFamily="34" charset="0"/>
                <a:cs typeface="Abhaya Libre" panose="02000603000000000000" pitchFamily="2" charset="77"/>
              </a:rPr>
              <a:t>¿</a:t>
            </a:r>
            <a:r>
              <a:rPr lang="en-US" sz="2000" dirty="0" err="1">
                <a:ea typeface="Lato Light" panose="020F0502020204030203" pitchFamily="34" charset="0"/>
                <a:cs typeface="Abhaya Libre" panose="02000603000000000000" pitchFamily="2" charset="77"/>
              </a:rPr>
              <a:t>Qué</a:t>
            </a:r>
            <a:r>
              <a:rPr lang="en-US" sz="2000" dirty="0">
                <a:ea typeface="Lato Light" panose="020F0502020204030203" pitchFamily="34" charset="0"/>
                <a:cs typeface="Abhaya Libre" panose="02000603000000000000" pitchFamily="2" charset="77"/>
              </a:rPr>
              <a:t> es </a:t>
            </a:r>
            <a:r>
              <a:rPr lang="en-US" sz="2000" dirty="0" err="1">
                <a:ea typeface="Lato Light" panose="020F0502020204030203" pitchFamily="34" charset="0"/>
                <a:cs typeface="Abhaya Libre" panose="02000603000000000000" pitchFamily="2" charset="77"/>
              </a:rPr>
              <a:t>el</a:t>
            </a:r>
            <a:r>
              <a:rPr lang="en-US" sz="2000" dirty="0">
                <a:ea typeface="Lato Light" panose="020F0502020204030203" pitchFamily="34" charset="0"/>
                <a:cs typeface="Abhaya Libre" panose="02000603000000000000" pitchFamily="2" charset="77"/>
              </a:rPr>
              <a:t> e-commerce?</a:t>
            </a:r>
          </a:p>
        </p:txBody>
      </p:sp>
      <p:sp>
        <p:nvSpPr>
          <p:cNvPr id="4" name="Rectángulo 3"/>
          <p:cNvSpPr/>
          <p:nvPr/>
        </p:nvSpPr>
        <p:spPr>
          <a:xfrm>
            <a:off x="377555" y="2280324"/>
            <a:ext cx="10754270" cy="3816429"/>
          </a:xfrm>
          <a:prstGeom prst="rect">
            <a:avLst/>
          </a:prstGeom>
        </p:spPr>
        <p:txBody>
          <a:bodyPr wrap="square">
            <a:spAutoFit/>
          </a:bodyPr>
          <a:lstStyle/>
          <a:p>
            <a:pPr marL="342900" indent="-342900" defTabSz="914400">
              <a:buFont typeface="Arial" panose="020B0604020202020204" pitchFamily="34" charset="0"/>
              <a:buChar char="•"/>
              <a:defRPr/>
            </a:pPr>
            <a:r>
              <a:rPr lang="en-US" sz="2200" dirty="0"/>
              <a:t>El </a:t>
            </a:r>
            <a:r>
              <a:rPr lang="en-US" sz="2200" dirty="0" err="1"/>
              <a:t>comercio</a:t>
            </a:r>
            <a:r>
              <a:rPr lang="en-US" sz="2200" dirty="0"/>
              <a:t> </a:t>
            </a:r>
            <a:r>
              <a:rPr lang="en-US" sz="2200" dirty="0" err="1"/>
              <a:t>electrónico</a:t>
            </a:r>
            <a:r>
              <a:rPr lang="en-US" sz="2200" dirty="0"/>
              <a:t> </a:t>
            </a:r>
            <a:r>
              <a:rPr lang="en-US" sz="2200" dirty="0" err="1"/>
              <a:t>utiliza</a:t>
            </a:r>
            <a:r>
              <a:rPr lang="en-US" sz="2200" dirty="0"/>
              <a:t> </a:t>
            </a:r>
            <a:r>
              <a:rPr lang="en-US" sz="2200" dirty="0" err="1"/>
              <a:t>tecnologías</a:t>
            </a:r>
            <a:r>
              <a:rPr lang="en-US" sz="2200" dirty="0"/>
              <a:t> </a:t>
            </a:r>
            <a:r>
              <a:rPr lang="en-US" sz="2200" dirty="0" err="1"/>
              <a:t>como</a:t>
            </a:r>
            <a:r>
              <a:rPr lang="en-US" sz="2200" dirty="0"/>
              <a:t> </a:t>
            </a:r>
            <a:r>
              <a:rPr lang="en-US" sz="2200" dirty="0" err="1"/>
              <a:t>el</a:t>
            </a:r>
            <a:r>
              <a:rPr lang="en-US" sz="2200" dirty="0"/>
              <a:t> </a:t>
            </a:r>
            <a:r>
              <a:rPr lang="en-US" sz="2200" i="1" dirty="0"/>
              <a:t>marketing online, </a:t>
            </a:r>
            <a:r>
              <a:rPr lang="en-US" sz="2200" dirty="0" err="1"/>
              <a:t>recolección</a:t>
            </a:r>
            <a:r>
              <a:rPr lang="en-US" sz="2200" dirty="0"/>
              <a:t> y </a:t>
            </a:r>
            <a:r>
              <a:rPr lang="en-US" sz="2200" dirty="0" err="1"/>
              <a:t>gestión</a:t>
            </a:r>
            <a:r>
              <a:rPr lang="en-US" sz="2200" dirty="0"/>
              <a:t> de </a:t>
            </a:r>
            <a:r>
              <a:rPr lang="en-US" sz="2200" dirty="0" err="1"/>
              <a:t>datos</a:t>
            </a:r>
            <a:r>
              <a:rPr lang="en-US" sz="2200" dirty="0"/>
              <a:t>, gestion de la </a:t>
            </a:r>
            <a:r>
              <a:rPr lang="en-US" sz="2200" dirty="0" err="1"/>
              <a:t>cadena</a:t>
            </a:r>
            <a:r>
              <a:rPr lang="en-US" sz="2200" dirty="0"/>
              <a:t> de </a:t>
            </a:r>
            <a:r>
              <a:rPr lang="en-US" sz="2200" dirty="0" err="1"/>
              <a:t>suministros</a:t>
            </a:r>
            <a:r>
              <a:rPr lang="en-US" sz="2200" dirty="0"/>
              <a:t> y </a:t>
            </a:r>
            <a:r>
              <a:rPr lang="en-US" sz="2200" dirty="0" err="1"/>
              <a:t>específicamente</a:t>
            </a:r>
            <a:r>
              <a:rPr lang="en-US" sz="2200" dirty="0"/>
              <a:t> </a:t>
            </a:r>
            <a:r>
              <a:rPr lang="en-US" sz="2200" dirty="0" err="1"/>
              <a:t>aquellos</a:t>
            </a:r>
            <a:r>
              <a:rPr lang="en-US" sz="2200" dirty="0"/>
              <a:t> que </a:t>
            </a:r>
            <a:r>
              <a:rPr lang="en-US" sz="2200" dirty="0" err="1"/>
              <a:t>facilitan</a:t>
            </a:r>
            <a:r>
              <a:rPr lang="en-US" sz="2200" dirty="0"/>
              <a:t> las </a:t>
            </a:r>
            <a:r>
              <a:rPr lang="en-US" sz="2200" dirty="0" err="1"/>
              <a:t>transacciones</a:t>
            </a:r>
            <a:r>
              <a:rPr lang="en-US" sz="2200" dirty="0"/>
              <a:t> </a:t>
            </a:r>
            <a:r>
              <a:rPr lang="en-US" sz="2200" dirty="0" err="1"/>
              <a:t>comerciales</a:t>
            </a:r>
            <a:r>
              <a:rPr lang="en-US" sz="2200" dirty="0"/>
              <a:t>, </a:t>
            </a:r>
            <a:r>
              <a:rPr lang="en-US" sz="2200" dirty="0" err="1"/>
              <a:t>como</a:t>
            </a:r>
            <a:r>
              <a:rPr lang="en-US" sz="2200" dirty="0"/>
              <a:t> </a:t>
            </a:r>
            <a:r>
              <a:rPr lang="en-US" sz="2200" dirty="0" err="1"/>
              <a:t>el</a:t>
            </a:r>
            <a:r>
              <a:rPr lang="en-US" sz="2200" dirty="0"/>
              <a:t> </a:t>
            </a:r>
            <a:r>
              <a:rPr lang="en-US" sz="2200" dirty="0" err="1"/>
              <a:t>Intercambio</a:t>
            </a:r>
            <a:r>
              <a:rPr lang="en-US" sz="2200" dirty="0"/>
              <a:t> </a:t>
            </a:r>
            <a:r>
              <a:rPr lang="en-US" sz="2200" dirty="0" err="1"/>
              <a:t>electrónico</a:t>
            </a:r>
            <a:r>
              <a:rPr lang="en-US" sz="2200" dirty="0"/>
              <a:t> de </a:t>
            </a:r>
            <a:r>
              <a:rPr lang="en-US" sz="2200" dirty="0" err="1"/>
              <a:t>datos</a:t>
            </a:r>
            <a:r>
              <a:rPr lang="en-US" sz="2200" dirty="0"/>
              <a:t> (EDI </a:t>
            </a:r>
            <a:r>
              <a:rPr lang="en-US" sz="2200" dirty="0" err="1"/>
              <a:t>por</a:t>
            </a:r>
            <a:r>
              <a:rPr lang="en-US" sz="2200" dirty="0"/>
              <a:t> sus </a:t>
            </a:r>
            <a:r>
              <a:rPr lang="en-US" sz="2200" dirty="0" err="1"/>
              <a:t>siglas</a:t>
            </a:r>
            <a:r>
              <a:rPr lang="en-US" sz="2200" dirty="0"/>
              <a:t> </a:t>
            </a:r>
            <a:r>
              <a:rPr lang="en-US" sz="2200" dirty="0" err="1"/>
              <a:t>en</a:t>
            </a:r>
            <a:r>
              <a:rPr lang="en-US" sz="2200" dirty="0"/>
              <a:t> </a:t>
            </a:r>
            <a:r>
              <a:rPr lang="en-US" sz="2200" dirty="0" err="1"/>
              <a:t>inglés</a:t>
            </a:r>
            <a:r>
              <a:rPr lang="en-US" sz="2200" dirty="0"/>
              <a:t>) y la </a:t>
            </a:r>
            <a:r>
              <a:rPr lang="en-US" sz="2200" dirty="0" err="1"/>
              <a:t>Transferencia</a:t>
            </a:r>
            <a:r>
              <a:rPr lang="en-US" sz="2200" dirty="0"/>
              <a:t> electronica de </a:t>
            </a:r>
            <a:r>
              <a:rPr lang="en-US" sz="2200" dirty="0" err="1"/>
              <a:t>fondos</a:t>
            </a:r>
            <a:r>
              <a:rPr lang="en-US" sz="2200" dirty="0"/>
              <a:t> (EFT </a:t>
            </a:r>
            <a:r>
              <a:rPr lang="en-US" sz="2200" dirty="0" err="1"/>
              <a:t>por</a:t>
            </a:r>
            <a:r>
              <a:rPr lang="en-US" sz="2200" dirty="0"/>
              <a:t> sus </a:t>
            </a:r>
            <a:r>
              <a:rPr lang="en-US" sz="2200" dirty="0" err="1"/>
              <a:t>siglas</a:t>
            </a:r>
            <a:r>
              <a:rPr lang="en-US" sz="2200" dirty="0"/>
              <a:t> </a:t>
            </a:r>
            <a:r>
              <a:rPr lang="en-US" sz="2200" dirty="0" err="1"/>
              <a:t>en</a:t>
            </a:r>
            <a:r>
              <a:rPr lang="en-US" sz="2200" dirty="0"/>
              <a:t> </a:t>
            </a:r>
            <a:r>
              <a:rPr lang="en-US" sz="2200" dirty="0" err="1"/>
              <a:t>inglés</a:t>
            </a:r>
            <a:r>
              <a:rPr lang="en-US" sz="2200" dirty="0"/>
              <a:t>).</a:t>
            </a:r>
          </a:p>
          <a:p>
            <a:pPr marL="342900" indent="-342900" defTabSz="914400">
              <a:buFont typeface="Arial" panose="020B0604020202020204" pitchFamily="34" charset="0"/>
              <a:buChar char="•"/>
              <a:defRPr/>
            </a:pPr>
            <a:endParaRPr kumimoji="0" lang="en-US" sz="2200" i="0" u="none" strike="noStrike" kern="1200" cap="none" spc="0" normalizeH="0" baseline="0" noProof="0" dirty="0">
              <a:ln>
                <a:noFill/>
              </a:ln>
              <a:effectLst/>
              <a:uLnTx/>
              <a:uFillTx/>
              <a:latin typeface="+mn-lt"/>
              <a:ea typeface="+mn-ea"/>
              <a:cs typeface="+mn-cs"/>
            </a:endParaRPr>
          </a:p>
          <a:p>
            <a:pPr marL="342900" indent="-342900" defTabSz="914400">
              <a:buClr>
                <a:schemeClr val="tx1"/>
              </a:buClr>
              <a:buFont typeface="Arial" panose="020B0604020202020204" pitchFamily="34" charset="0"/>
              <a:buChar char="•"/>
              <a:defRPr/>
            </a:pPr>
            <a:r>
              <a:rPr kumimoji="0" lang="es-ES" sz="2200" i="0" u="none" strike="noStrike" kern="1200" cap="none" spc="0" normalizeH="0" baseline="0" noProof="0" dirty="0">
                <a:ln>
                  <a:noFill/>
                </a:ln>
                <a:effectLst/>
                <a:uLnTx/>
                <a:uFillTx/>
                <a:latin typeface="+mn-lt"/>
                <a:ea typeface="+mn-ea"/>
                <a:cs typeface="+mn-cs"/>
              </a:rPr>
              <a:t>El </a:t>
            </a:r>
            <a:r>
              <a:rPr kumimoji="0" lang="tr-TR" sz="2200" b="1" i="0" u="none" strike="noStrike" kern="1200" cap="none" spc="0" normalizeH="0" baseline="0" noProof="0" dirty="0">
                <a:ln>
                  <a:noFill/>
                </a:ln>
                <a:solidFill>
                  <a:srgbClr val="0CA373"/>
                </a:solidFill>
                <a:effectLst/>
                <a:uLnTx/>
                <a:uFillTx/>
                <a:latin typeface="+mn-lt"/>
                <a:ea typeface="+mn-ea"/>
                <a:cs typeface="+mn-cs"/>
              </a:rPr>
              <a:t>EDI</a:t>
            </a:r>
            <a:r>
              <a:rPr kumimoji="0" lang="es-ES" sz="2200" b="1" i="0" u="none" strike="noStrike" kern="1200" cap="none" spc="0" normalizeH="0" baseline="0" noProof="0" dirty="0">
                <a:ln>
                  <a:noFill/>
                </a:ln>
                <a:solidFill>
                  <a:srgbClr val="0CA373"/>
                </a:solidFill>
                <a:effectLst/>
                <a:uLnTx/>
                <a:uFillTx/>
                <a:latin typeface="+mn-lt"/>
                <a:ea typeface="+mn-ea"/>
                <a:cs typeface="+mn-cs"/>
              </a:rPr>
              <a:t> </a:t>
            </a:r>
            <a:r>
              <a:rPr kumimoji="0" lang="es-ES" sz="2200" i="0" u="none" strike="noStrike" kern="1200" cap="none" spc="0" normalizeH="0" baseline="0" noProof="0" dirty="0">
                <a:ln>
                  <a:noFill/>
                </a:ln>
                <a:effectLst/>
                <a:uLnTx/>
                <a:uFillTx/>
                <a:latin typeface="+mn-lt"/>
                <a:ea typeface="+mn-ea"/>
                <a:cs typeface="+mn-cs"/>
              </a:rPr>
              <a:t>es la transmisión electrónica de información comercial utilizando un </a:t>
            </a:r>
            <a:r>
              <a:rPr kumimoji="0" lang="es-ES" sz="2200" b="1" i="0" u="none" strike="noStrike" kern="1200" cap="none" spc="0" normalizeH="0" baseline="0" noProof="0" dirty="0">
                <a:ln>
                  <a:noFill/>
                </a:ln>
                <a:solidFill>
                  <a:srgbClr val="0CA373"/>
                </a:solidFill>
                <a:effectLst/>
                <a:uLnTx/>
                <a:uFillTx/>
                <a:latin typeface="+mn-lt"/>
                <a:ea typeface="+mn-ea"/>
                <a:cs typeface="+mn-cs"/>
              </a:rPr>
              <a:t>formato estandarizado</a:t>
            </a:r>
            <a:r>
              <a:rPr kumimoji="0" lang="es-ES" sz="2200" i="0" u="none" strike="noStrike" kern="1200" cap="none" spc="0" normalizeH="0" baseline="0" noProof="0" dirty="0">
                <a:ln>
                  <a:noFill/>
                </a:ln>
                <a:effectLst/>
                <a:uLnTx/>
                <a:uFillTx/>
                <a:latin typeface="+mn-lt"/>
                <a:ea typeface="+mn-ea"/>
                <a:cs typeface="+mn-cs"/>
              </a:rPr>
              <a:t> para facilitar las transacciones sin gestiones especiales. También incluye el intercambio de documentos como facturas. </a:t>
            </a:r>
            <a:r>
              <a:rPr kumimoji="0" lang="tr-TR" sz="2200" i="0" u="none" strike="noStrike" kern="1200" cap="none" spc="0" normalizeH="0" baseline="0" noProof="0" dirty="0">
                <a:ln>
                  <a:noFill/>
                </a:ln>
                <a:effectLst/>
                <a:uLnTx/>
                <a:uFillTx/>
                <a:latin typeface="+mn-lt"/>
                <a:ea typeface="+mn-ea"/>
                <a:cs typeface="+mn-cs"/>
              </a:rPr>
              <a:t> </a:t>
            </a:r>
            <a:endParaRPr kumimoji="0" lang="es-ES" sz="2200" i="0" u="none" strike="noStrike" kern="1200" cap="none" spc="0" normalizeH="0" baseline="0" noProof="0" dirty="0">
              <a:ln>
                <a:noFill/>
              </a:ln>
              <a:effectLst/>
              <a:uLnTx/>
              <a:uFillTx/>
              <a:latin typeface="+mn-lt"/>
              <a:ea typeface="+mn-ea"/>
              <a:cs typeface="+mn-cs"/>
            </a:endParaRPr>
          </a:p>
          <a:p>
            <a:pPr defTabSz="914400">
              <a:buClr>
                <a:schemeClr val="tx1"/>
              </a:buClr>
              <a:defRPr/>
            </a:pPr>
            <a:endParaRPr kumimoji="0" lang="tr-TR" sz="2200" i="0" u="none" strike="noStrike" kern="1200" cap="none" spc="0" normalizeH="0" baseline="0" noProof="0" dirty="0">
              <a:ln>
                <a:noFill/>
              </a:ln>
              <a:effectLst/>
              <a:uLnTx/>
              <a:uFillTx/>
              <a:latin typeface="+mn-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tx1"/>
              </a:buClr>
              <a:buSzTx/>
              <a:buFont typeface="Arial" panose="020B0604020202020204" pitchFamily="34" charset="0"/>
              <a:buChar char="•"/>
              <a:tabLst/>
              <a:defRPr/>
            </a:pPr>
            <a:r>
              <a:rPr kumimoji="0" lang="es-ES" sz="2200" i="0" u="none" strike="noStrike" kern="1200" cap="none" spc="0" normalizeH="0" baseline="0" noProof="0" dirty="0">
                <a:ln>
                  <a:noFill/>
                </a:ln>
                <a:effectLst/>
                <a:uLnTx/>
                <a:uFillTx/>
                <a:latin typeface="+mn-lt"/>
                <a:ea typeface="+mn-ea"/>
                <a:cs typeface="+mn-cs"/>
              </a:rPr>
              <a:t>El</a:t>
            </a:r>
            <a:r>
              <a:rPr kumimoji="0" lang="es-ES" sz="2200" b="1" i="0" u="none" strike="noStrike" kern="1200" cap="none" spc="0" normalizeH="0" baseline="0" noProof="0" dirty="0">
                <a:ln>
                  <a:noFill/>
                </a:ln>
                <a:solidFill>
                  <a:srgbClr val="0CA373"/>
                </a:solidFill>
                <a:effectLst/>
                <a:uLnTx/>
                <a:uFillTx/>
                <a:latin typeface="+mn-lt"/>
                <a:ea typeface="+mn-ea"/>
                <a:cs typeface="+mn-cs"/>
              </a:rPr>
              <a:t> </a:t>
            </a:r>
            <a:r>
              <a:rPr kumimoji="0" lang="tr-TR" sz="2200" b="1" i="0" u="none" strike="noStrike" kern="1200" cap="none" spc="0" normalizeH="0" baseline="0" noProof="0" dirty="0">
                <a:ln>
                  <a:noFill/>
                </a:ln>
                <a:solidFill>
                  <a:srgbClr val="0CA373"/>
                </a:solidFill>
                <a:effectLst/>
                <a:uLnTx/>
                <a:uFillTx/>
                <a:latin typeface="+mn-lt"/>
                <a:ea typeface="+mn-ea"/>
                <a:cs typeface="+mn-cs"/>
              </a:rPr>
              <a:t>EFT</a:t>
            </a:r>
            <a:r>
              <a:rPr kumimoji="0" lang="es-ES" sz="2200" b="1" i="0" u="none" strike="noStrike" kern="1200" cap="none" spc="0" normalizeH="0" baseline="0" noProof="0" dirty="0">
                <a:ln>
                  <a:noFill/>
                </a:ln>
                <a:solidFill>
                  <a:srgbClr val="0CA373"/>
                </a:solidFill>
                <a:effectLst/>
                <a:uLnTx/>
                <a:uFillTx/>
                <a:latin typeface="+mn-lt"/>
                <a:ea typeface="+mn-ea"/>
                <a:cs typeface="+mn-cs"/>
              </a:rPr>
              <a:t> </a:t>
            </a:r>
            <a:r>
              <a:rPr kumimoji="0" lang="es-ES" sz="2200" i="0" u="none" strike="noStrike" kern="1200" cap="none" spc="0" normalizeH="0" baseline="0" noProof="0" dirty="0">
                <a:ln>
                  <a:noFill/>
                </a:ln>
                <a:effectLst/>
                <a:uLnTx/>
                <a:uFillTx/>
                <a:latin typeface="+mn-lt"/>
                <a:ea typeface="+mn-ea"/>
                <a:cs typeface="+mn-cs"/>
              </a:rPr>
              <a:t>es el </a:t>
            </a:r>
            <a:r>
              <a:rPr kumimoji="0" lang="es-ES" sz="2200" b="1" i="0" u="none" strike="noStrike" kern="1200" cap="none" spc="0" normalizeH="0" baseline="0" noProof="0" dirty="0">
                <a:ln>
                  <a:noFill/>
                </a:ln>
                <a:solidFill>
                  <a:srgbClr val="0CA373"/>
                </a:solidFill>
                <a:effectLst/>
                <a:uLnTx/>
                <a:uFillTx/>
                <a:latin typeface="+mn-lt"/>
                <a:ea typeface="+mn-ea"/>
                <a:cs typeface="+mn-cs"/>
              </a:rPr>
              <a:t>intercambio o </a:t>
            </a:r>
            <a:r>
              <a:rPr kumimoji="0" lang="es-ES" sz="2200" b="1" i="0" u="none" strike="noStrike" kern="1200" cap="none" spc="0" normalizeH="0" baseline="0" noProof="0" dirty="0" err="1">
                <a:ln>
                  <a:noFill/>
                </a:ln>
                <a:solidFill>
                  <a:srgbClr val="0CA373"/>
                </a:solidFill>
                <a:effectLst/>
                <a:uLnTx/>
                <a:uFillTx/>
                <a:latin typeface="+mn-lt"/>
                <a:ea typeface="+mn-ea"/>
                <a:cs typeface="+mn-cs"/>
              </a:rPr>
              <a:t>transferenc</a:t>
            </a:r>
            <a:r>
              <a:rPr lang="es-ES" sz="2200" b="1" dirty="0" err="1">
                <a:solidFill>
                  <a:srgbClr val="0CA373"/>
                </a:solidFill>
              </a:rPr>
              <a:t>ia</a:t>
            </a:r>
            <a:r>
              <a:rPr lang="es-ES" sz="2200" b="1" dirty="0">
                <a:solidFill>
                  <a:srgbClr val="0CA373"/>
                </a:solidFill>
              </a:rPr>
              <a:t> de fondos </a:t>
            </a:r>
            <a:r>
              <a:rPr lang="es-ES" sz="2200" dirty="0"/>
              <a:t>desde una cuenta a otra usando medios electrónicos, ya sea dentro o fuera de la misma institución financiera. </a:t>
            </a:r>
            <a:endParaRPr kumimoji="0" lang="tr-TR" sz="2200" i="0" u="none" strike="noStrike" kern="1200" cap="none" spc="0" normalizeH="0" baseline="0" noProof="0" dirty="0">
              <a:ln>
                <a:noFill/>
              </a:ln>
              <a:effectLst/>
              <a:uLnTx/>
              <a:uFillTx/>
              <a:latin typeface="+mn-lt"/>
              <a:ea typeface="+mn-ea"/>
              <a:cs typeface="+mn-cs"/>
            </a:endParaRPr>
          </a:p>
        </p:txBody>
      </p:sp>
    </p:spTree>
    <p:extLst>
      <p:ext uri="{BB962C8B-B14F-4D97-AF65-F5344CB8AC3E}">
        <p14:creationId xmlns:p14="http://schemas.microsoft.com/office/powerpoint/2010/main" val="162439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200" kern="0" spc="-150" dirty="0">
                <a:solidFill>
                  <a:schemeClr val="tx1"/>
                </a:solidFill>
                <a:latin typeface="+mj-lt"/>
                <a:ea typeface="Tahoma" panose="020B0604030504040204" pitchFamily="34" charset="0"/>
                <a:cs typeface="Tahoma" panose="020B0604030504040204" pitchFamily="34" charset="0"/>
              </a:rPr>
              <a:t>UNIDAD 1: Fundamentos del e-</a:t>
            </a:r>
            <a:r>
              <a:rPr lang="es-ES" sz="3200" kern="0" spc="-150" dirty="0" err="1">
                <a:solidFill>
                  <a:schemeClr val="tx1"/>
                </a:solidFill>
                <a:latin typeface="+mj-lt"/>
                <a:ea typeface="Tahoma" panose="020B0604030504040204" pitchFamily="34" charset="0"/>
                <a:cs typeface="Tahoma" panose="020B0604030504040204" pitchFamily="34" charset="0"/>
              </a:rPr>
              <a:t>commerce</a:t>
            </a:r>
            <a:r>
              <a:rPr lang="es-ES" sz="3200" kern="0" spc="-150" dirty="0">
                <a:solidFill>
                  <a:schemeClr val="tx1"/>
                </a:solidFill>
                <a:latin typeface="+mj-lt"/>
                <a:ea typeface="Tahoma" panose="020B0604030504040204" pitchFamily="34" charset="0"/>
                <a:cs typeface="Tahoma" panose="020B0604030504040204" pitchFamily="34" charset="0"/>
              </a:rPr>
              <a:t> para una </a:t>
            </a:r>
            <a:r>
              <a:rPr lang="es-ES" sz="3200" kern="0" spc="-150" dirty="0" err="1">
                <a:solidFill>
                  <a:schemeClr val="tx1"/>
                </a:solidFill>
                <a:latin typeface="+mj-lt"/>
                <a:ea typeface="Tahoma" panose="020B0604030504040204" pitchFamily="34" charset="0"/>
                <a:cs typeface="Tahoma" panose="020B0604030504040204" pitchFamily="34" charset="0"/>
              </a:rPr>
              <a:t>mipyme</a:t>
            </a:r>
            <a:r>
              <a:rPr lang="es-ES" sz="3200" kern="0" spc="-150" dirty="0">
                <a:solidFill>
                  <a:schemeClr val="tx1"/>
                </a:solidFill>
                <a:latin typeface="+mj-lt"/>
                <a:ea typeface="Tahoma" panose="020B0604030504040204" pitchFamily="34" charset="0"/>
                <a:cs typeface="Tahoma" panose="020B0604030504040204" pitchFamily="34" charset="0"/>
              </a:rPr>
              <a:t> más resiliente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73775"/>
            <a:ext cx="8395384" cy="321883"/>
          </a:xfrm>
          <a:prstGeom prst="rect">
            <a:avLst/>
          </a:prstGeom>
        </p:spPr>
        <p:txBody>
          <a:bodyPr vert="horz" wrap="square" lIns="0" tIns="13970" rIns="0" bIns="0" rtlCol="0">
            <a:spAutoFit/>
          </a:bodyPr>
          <a:lstStyle/>
          <a:p>
            <a:pPr marL="12700">
              <a:spcBef>
                <a:spcPts val="110"/>
              </a:spcBef>
            </a:pPr>
            <a:r>
              <a:rPr lang="es-ES" sz="2000" spc="50" dirty="0">
                <a:latin typeface="+mj-lt"/>
                <a:cs typeface="Tahoma"/>
              </a:rPr>
              <a:t>SECCIÓN 1.2.: </a:t>
            </a:r>
            <a:r>
              <a:rPr lang="en-US" sz="2000" b="1" dirty="0" err="1">
                <a:solidFill>
                  <a:srgbClr val="0CA373"/>
                </a:solidFill>
                <a:ea typeface="Lato Light" panose="020F0502020204030203" pitchFamily="34" charset="0"/>
                <a:cs typeface="Abhaya Libre" panose="02000603000000000000" pitchFamily="2" charset="77"/>
              </a:rPr>
              <a:t>Ventajas</a:t>
            </a:r>
            <a:r>
              <a:rPr lang="en-US" sz="2000" dirty="0">
                <a:ea typeface="Lato Light" panose="020F0502020204030203" pitchFamily="34" charset="0"/>
                <a:cs typeface="Abhaya Libre" panose="02000603000000000000" pitchFamily="2" charset="77"/>
              </a:rPr>
              <a:t> and </a:t>
            </a:r>
            <a:r>
              <a:rPr lang="en-US" sz="2000" dirty="0" err="1">
                <a:ea typeface="Lato Light" panose="020F0502020204030203" pitchFamily="34" charset="0"/>
                <a:cs typeface="Abhaya Libre" panose="02000603000000000000" pitchFamily="2" charset="77"/>
              </a:rPr>
              <a:t>desventajas</a:t>
            </a:r>
            <a:r>
              <a:rPr lang="en-US" sz="2000" dirty="0">
                <a:ea typeface="Lato Light" panose="020F0502020204030203" pitchFamily="34" charset="0"/>
                <a:cs typeface="Abhaya Libre" panose="02000603000000000000" pitchFamily="2" charset="77"/>
              </a:rPr>
              <a:t> del e-commerce</a:t>
            </a:r>
          </a:p>
        </p:txBody>
      </p:sp>
      <p:sp>
        <p:nvSpPr>
          <p:cNvPr id="4" name="Rectángulo 3"/>
          <p:cNvSpPr/>
          <p:nvPr/>
        </p:nvSpPr>
        <p:spPr>
          <a:xfrm>
            <a:off x="377555" y="2241011"/>
            <a:ext cx="11191593" cy="3222934"/>
          </a:xfrm>
          <a:prstGeom prst="rect">
            <a:avLst/>
          </a:prstGeom>
        </p:spPr>
        <p:txBody>
          <a:bodyPr wrap="square">
            <a:spAutoFit/>
          </a:bodyPr>
          <a:lstStyle/>
          <a:p>
            <a:pPr marL="342900" indent="-342900">
              <a:lnSpc>
                <a:spcPct val="150000"/>
              </a:lnSpc>
              <a:buFont typeface="Arial" panose="020B0604020202020204" pitchFamily="34" charset="0"/>
              <a:buChar char="•"/>
            </a:pPr>
            <a:r>
              <a:rPr lang="es-ES" sz="2300" dirty="0"/>
              <a:t>Su naturaleza </a:t>
            </a:r>
            <a:r>
              <a:rPr lang="es-ES" sz="2300" i="1" dirty="0"/>
              <a:t>online </a:t>
            </a:r>
            <a:r>
              <a:rPr lang="es-ES" sz="2300" dirty="0"/>
              <a:t>permite las transacciones </a:t>
            </a:r>
            <a:r>
              <a:rPr lang="es-ES" sz="2300" b="1" dirty="0">
                <a:solidFill>
                  <a:srgbClr val="0CA373"/>
                </a:solidFill>
              </a:rPr>
              <a:t>en cualquier lugar y momento</a:t>
            </a:r>
            <a:r>
              <a:rPr lang="es-ES" sz="2300" dirty="0"/>
              <a:t>. </a:t>
            </a:r>
          </a:p>
          <a:p>
            <a:pPr marL="342900" indent="-342900">
              <a:lnSpc>
                <a:spcPct val="150000"/>
              </a:lnSpc>
              <a:buFont typeface="Arial" panose="020B0604020202020204" pitchFamily="34" charset="0"/>
              <a:buChar char="•"/>
            </a:pPr>
            <a:r>
              <a:rPr lang="es-ES" sz="2300" b="1" dirty="0">
                <a:solidFill>
                  <a:srgbClr val="0CA373"/>
                </a:solidFill>
              </a:rPr>
              <a:t>Disminuye</a:t>
            </a:r>
            <a:r>
              <a:rPr lang="tr-TR" sz="2300" b="1" dirty="0">
                <a:solidFill>
                  <a:srgbClr val="0CA373"/>
                </a:solidFill>
              </a:rPr>
              <a:t> </a:t>
            </a:r>
            <a:r>
              <a:rPr lang="es-ES" sz="2300" dirty="0"/>
              <a:t>los costes operativos, que puede usarse para mejorar la calidad del servicio.</a:t>
            </a:r>
          </a:p>
          <a:p>
            <a:pPr marL="342900" indent="-342900">
              <a:lnSpc>
                <a:spcPct val="150000"/>
              </a:lnSpc>
              <a:buFont typeface="Arial" panose="020B0604020202020204" pitchFamily="34" charset="0"/>
              <a:buChar char="•"/>
            </a:pPr>
            <a:r>
              <a:rPr lang="es-ES" sz="2300" b="1" dirty="0">
                <a:solidFill>
                  <a:srgbClr val="0CA373"/>
                </a:solidFill>
              </a:rPr>
              <a:t>Simplificar </a:t>
            </a:r>
            <a:r>
              <a:rPr lang="es-ES" sz="2300" dirty="0"/>
              <a:t>nuestra organización hace que iniciar y gestionar un negocio sea más fácil.</a:t>
            </a:r>
          </a:p>
          <a:p>
            <a:pPr marL="342900" indent="-342900">
              <a:lnSpc>
                <a:spcPct val="150000"/>
              </a:lnSpc>
              <a:buFont typeface="Arial" panose="020B0604020202020204" pitchFamily="34" charset="0"/>
              <a:buChar char="•"/>
            </a:pPr>
            <a:r>
              <a:rPr lang="es-ES" sz="2300" dirty="0"/>
              <a:t>Agiliza y simplifica las transacciones, habilitando nuevas </a:t>
            </a:r>
            <a:r>
              <a:rPr lang="es-ES" sz="2300" b="1" dirty="0">
                <a:solidFill>
                  <a:srgbClr val="0CA373"/>
                </a:solidFill>
              </a:rPr>
              <a:t>ventanas de compra</a:t>
            </a:r>
            <a:r>
              <a:rPr lang="es-ES" sz="2300" dirty="0"/>
              <a:t>.</a:t>
            </a:r>
          </a:p>
          <a:p>
            <a:pPr marL="342900" indent="-342900">
              <a:lnSpc>
                <a:spcPct val="150000"/>
              </a:lnSpc>
              <a:buFont typeface="Arial" panose="020B0604020202020204" pitchFamily="34" charset="0"/>
              <a:buChar char="•"/>
            </a:pPr>
            <a:r>
              <a:rPr lang="es-ES" sz="2300" dirty="0"/>
              <a:t>Facilita encontrar y elegir los productos deseados y comparar </a:t>
            </a:r>
            <a:r>
              <a:rPr lang="es-ES" sz="2300" b="1" dirty="0">
                <a:solidFill>
                  <a:srgbClr val="0CA373"/>
                </a:solidFill>
              </a:rPr>
              <a:t>marcas sin salir de casa</a:t>
            </a:r>
            <a:r>
              <a:rPr lang="es-ES" sz="2300" dirty="0"/>
              <a:t>.</a:t>
            </a:r>
          </a:p>
          <a:p>
            <a:pPr marL="342900" indent="-342900">
              <a:lnSpc>
                <a:spcPct val="150000"/>
              </a:lnSpc>
              <a:buFont typeface="Arial" panose="020B0604020202020204" pitchFamily="34" charset="0"/>
              <a:buChar char="•"/>
            </a:pPr>
            <a:r>
              <a:rPr lang="es-ES" sz="2300" dirty="0"/>
              <a:t>Elimina la necesidad de establecer una </a:t>
            </a:r>
            <a:r>
              <a:rPr lang="es-ES" sz="2300" b="1" dirty="0">
                <a:solidFill>
                  <a:srgbClr val="0CA373"/>
                </a:solidFill>
              </a:rPr>
              <a:t>empresa física </a:t>
            </a:r>
            <a:r>
              <a:rPr lang="es-ES" sz="2300" dirty="0"/>
              <a:t>y la infraestructura relacionada. </a:t>
            </a:r>
          </a:p>
        </p:txBody>
      </p:sp>
    </p:spTree>
    <p:extLst>
      <p:ext uri="{BB962C8B-B14F-4D97-AF65-F5344CB8AC3E}">
        <p14:creationId xmlns:p14="http://schemas.microsoft.com/office/powerpoint/2010/main" val="268775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200" kern="0" spc="-150" dirty="0">
                <a:solidFill>
                  <a:schemeClr val="tx1"/>
                </a:solidFill>
                <a:latin typeface="+mj-lt"/>
                <a:ea typeface="Tahoma" panose="020B0604030504040204" pitchFamily="34" charset="0"/>
                <a:cs typeface="Tahoma" panose="020B0604030504040204" pitchFamily="34" charset="0"/>
              </a:rPr>
              <a:t>UNIDAD 1: Fundamentos del e-</a:t>
            </a:r>
            <a:r>
              <a:rPr lang="es-ES" sz="3200" kern="0" spc="-150" dirty="0" err="1">
                <a:solidFill>
                  <a:schemeClr val="tx1"/>
                </a:solidFill>
                <a:latin typeface="+mj-lt"/>
                <a:ea typeface="Tahoma" panose="020B0604030504040204" pitchFamily="34" charset="0"/>
                <a:cs typeface="Tahoma" panose="020B0604030504040204" pitchFamily="34" charset="0"/>
              </a:rPr>
              <a:t>commerce</a:t>
            </a:r>
            <a:r>
              <a:rPr lang="es-ES" sz="3200" kern="0" spc="-150" dirty="0">
                <a:solidFill>
                  <a:schemeClr val="tx1"/>
                </a:solidFill>
                <a:latin typeface="+mj-lt"/>
                <a:ea typeface="Tahoma" panose="020B0604030504040204" pitchFamily="34" charset="0"/>
                <a:cs typeface="Tahoma" panose="020B0604030504040204" pitchFamily="34" charset="0"/>
              </a:rPr>
              <a:t> para una </a:t>
            </a:r>
            <a:r>
              <a:rPr lang="es-ES" sz="3200" kern="0" spc="-150" dirty="0" err="1">
                <a:solidFill>
                  <a:schemeClr val="tx1"/>
                </a:solidFill>
                <a:latin typeface="+mj-lt"/>
                <a:ea typeface="Tahoma" panose="020B0604030504040204" pitchFamily="34" charset="0"/>
                <a:cs typeface="Tahoma" panose="020B0604030504040204" pitchFamily="34" charset="0"/>
              </a:rPr>
              <a:t>mipyme</a:t>
            </a:r>
            <a:r>
              <a:rPr lang="es-ES" sz="3200" kern="0" spc="-150" dirty="0">
                <a:solidFill>
                  <a:schemeClr val="tx1"/>
                </a:solidFill>
                <a:latin typeface="+mj-lt"/>
                <a:ea typeface="Tahoma" panose="020B0604030504040204" pitchFamily="34" charset="0"/>
                <a:cs typeface="Tahoma" panose="020B0604030504040204" pitchFamily="34" charset="0"/>
              </a:rPr>
              <a:t> más resiliente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73775"/>
            <a:ext cx="8395384" cy="321883"/>
          </a:xfrm>
          <a:prstGeom prst="rect">
            <a:avLst/>
          </a:prstGeom>
        </p:spPr>
        <p:txBody>
          <a:bodyPr vert="horz" wrap="square" lIns="0" tIns="13970" rIns="0" bIns="0" rtlCol="0">
            <a:spAutoFit/>
          </a:bodyPr>
          <a:lstStyle/>
          <a:p>
            <a:pPr marL="12700">
              <a:spcBef>
                <a:spcPts val="110"/>
              </a:spcBef>
            </a:pPr>
            <a:r>
              <a:rPr lang="es-ES" sz="2000" spc="50" dirty="0">
                <a:latin typeface="+mj-lt"/>
                <a:cs typeface="Tahoma"/>
              </a:rPr>
              <a:t>SECCIÓN 1.2.: </a:t>
            </a:r>
            <a:r>
              <a:rPr lang="en-US" sz="2000" dirty="0" err="1">
                <a:ea typeface="Lato Light" panose="020F0502020204030203" pitchFamily="34" charset="0"/>
                <a:cs typeface="Abhaya Libre" panose="02000603000000000000" pitchFamily="2" charset="77"/>
              </a:rPr>
              <a:t>Ventajas</a:t>
            </a:r>
            <a:r>
              <a:rPr lang="en-US" sz="2000" dirty="0">
                <a:ea typeface="Lato Light" panose="020F0502020204030203" pitchFamily="34" charset="0"/>
                <a:cs typeface="Abhaya Libre" panose="02000603000000000000" pitchFamily="2" charset="77"/>
              </a:rPr>
              <a:t> and </a:t>
            </a:r>
            <a:r>
              <a:rPr lang="en-US" sz="2000" b="1" dirty="0" err="1">
                <a:solidFill>
                  <a:srgbClr val="0CA373"/>
                </a:solidFill>
                <a:ea typeface="Lato Light" panose="020F0502020204030203" pitchFamily="34" charset="0"/>
                <a:cs typeface="Abhaya Libre" panose="02000603000000000000" pitchFamily="2" charset="77"/>
              </a:rPr>
              <a:t>desventajas</a:t>
            </a:r>
            <a:r>
              <a:rPr lang="en-US" sz="2000" dirty="0">
                <a:ea typeface="Lato Light" panose="020F0502020204030203" pitchFamily="34" charset="0"/>
                <a:cs typeface="Abhaya Libre" panose="02000603000000000000" pitchFamily="2" charset="77"/>
              </a:rPr>
              <a:t> del e-commerce</a:t>
            </a:r>
          </a:p>
        </p:txBody>
      </p:sp>
      <p:sp>
        <p:nvSpPr>
          <p:cNvPr id="4" name="Rectángulo 3"/>
          <p:cNvSpPr/>
          <p:nvPr/>
        </p:nvSpPr>
        <p:spPr>
          <a:xfrm>
            <a:off x="377555" y="2249980"/>
            <a:ext cx="10621749" cy="2878930"/>
          </a:xfrm>
          <a:prstGeom prst="rect">
            <a:avLst/>
          </a:prstGeom>
        </p:spPr>
        <p:txBody>
          <a:bodyPr wrap="square">
            <a:spAutoFit/>
          </a:bodyPr>
          <a:lstStyle/>
          <a:p>
            <a:pPr marL="342900" marR="0" lvl="0" indent="-342900" algn="l" defTabSz="914400" rtl="0" eaLnBrk="1" fontAlgn="base" latinLnBrk="0" hangingPunct="1">
              <a:lnSpc>
                <a:spcPct val="150000"/>
              </a:lnSpc>
              <a:spcBef>
                <a:spcPct val="20000"/>
              </a:spcBef>
              <a:spcAft>
                <a:spcPct val="0"/>
              </a:spcAft>
              <a:buClrTx/>
              <a:buSzTx/>
              <a:buFontTx/>
              <a:buChar char="•"/>
              <a:tabLst/>
              <a:defRPr/>
            </a:pPr>
            <a:r>
              <a:rPr lang="es-ES" sz="2400" dirty="0"/>
              <a:t>No estar físicamente hace que los clientes no puedan evaluar características como el tamaño y pesos relativos, textura/tacto y la sensación general de calidad.</a:t>
            </a:r>
          </a:p>
          <a:p>
            <a:pPr marL="342900" marR="0" lvl="0" indent="-342900" algn="l" defTabSz="914400" rtl="0" eaLnBrk="1" fontAlgn="base" latinLnBrk="0" hangingPunct="1">
              <a:lnSpc>
                <a:spcPct val="150000"/>
              </a:lnSpc>
              <a:spcBef>
                <a:spcPct val="20000"/>
              </a:spcBef>
              <a:spcAft>
                <a:spcPct val="0"/>
              </a:spcAft>
              <a:buClrTx/>
              <a:buSzTx/>
              <a:buFontTx/>
              <a:buChar char="•"/>
              <a:tabLst/>
              <a:defRPr/>
            </a:pPr>
            <a:r>
              <a:rPr lang="es-ES" sz="2400" dirty="0"/>
              <a:t>Ya que su naturaleza hace que sea vulnerable al fraude online (</a:t>
            </a:r>
            <a:r>
              <a:rPr lang="es-ES" sz="2400" dirty="0" err="1"/>
              <a:t>scams</a:t>
            </a:r>
            <a:r>
              <a:rPr lang="es-ES" sz="2400" dirty="0"/>
              <a:t>, phishing…), los usuarios de páginas de e-</a:t>
            </a:r>
            <a:r>
              <a:rPr lang="es-ES" sz="2400" dirty="0" err="1"/>
              <a:t>commerce</a:t>
            </a:r>
            <a:r>
              <a:rPr lang="es-ES" sz="2400" dirty="0"/>
              <a:t> y m-</a:t>
            </a:r>
            <a:r>
              <a:rPr lang="es-ES" sz="2400" dirty="0" err="1"/>
              <a:t>commerce</a:t>
            </a:r>
            <a:r>
              <a:rPr lang="es-ES" sz="2400" dirty="0"/>
              <a:t> pueden albergar </a:t>
            </a:r>
            <a:r>
              <a:rPr lang="es-ES" sz="2400" dirty="0" err="1"/>
              <a:t>desconfizanza</a:t>
            </a:r>
            <a:r>
              <a:rPr lang="es-ES" sz="2400" dirty="0"/>
              <a:t> respecto a las páginas, sus servicios y plataformas de pago. </a:t>
            </a:r>
          </a:p>
        </p:txBody>
      </p:sp>
    </p:spTree>
    <p:extLst>
      <p:ext uri="{BB962C8B-B14F-4D97-AF65-F5344CB8AC3E}">
        <p14:creationId xmlns:p14="http://schemas.microsoft.com/office/powerpoint/2010/main" val="1308606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200" kern="0" spc="-150" dirty="0">
                <a:solidFill>
                  <a:schemeClr val="tx1"/>
                </a:solidFill>
                <a:latin typeface="+mj-lt"/>
                <a:ea typeface="Tahoma" panose="020B0604030504040204" pitchFamily="34" charset="0"/>
                <a:cs typeface="Tahoma" panose="020B0604030504040204" pitchFamily="34" charset="0"/>
              </a:rPr>
              <a:t>UNIDAD 1: Fundamentos del e-</a:t>
            </a:r>
            <a:r>
              <a:rPr lang="es-ES" sz="3200" kern="0" spc="-150" dirty="0" err="1">
                <a:solidFill>
                  <a:schemeClr val="tx1"/>
                </a:solidFill>
                <a:latin typeface="+mj-lt"/>
                <a:ea typeface="Tahoma" panose="020B0604030504040204" pitchFamily="34" charset="0"/>
                <a:cs typeface="Tahoma" panose="020B0604030504040204" pitchFamily="34" charset="0"/>
              </a:rPr>
              <a:t>commerce</a:t>
            </a:r>
            <a:r>
              <a:rPr lang="es-ES" sz="3200" kern="0" spc="-150" dirty="0">
                <a:solidFill>
                  <a:schemeClr val="tx1"/>
                </a:solidFill>
                <a:latin typeface="+mj-lt"/>
                <a:ea typeface="Tahoma" panose="020B0604030504040204" pitchFamily="34" charset="0"/>
                <a:cs typeface="Tahoma" panose="020B0604030504040204" pitchFamily="34" charset="0"/>
              </a:rPr>
              <a:t> para una </a:t>
            </a:r>
            <a:r>
              <a:rPr lang="es-ES" sz="3200" kern="0" spc="-150" dirty="0" err="1">
                <a:solidFill>
                  <a:schemeClr val="tx1"/>
                </a:solidFill>
                <a:latin typeface="+mj-lt"/>
                <a:ea typeface="Tahoma" panose="020B0604030504040204" pitchFamily="34" charset="0"/>
                <a:cs typeface="Tahoma" panose="020B0604030504040204" pitchFamily="34" charset="0"/>
              </a:rPr>
              <a:t>mipyme</a:t>
            </a:r>
            <a:r>
              <a:rPr lang="es-ES" sz="3200" kern="0" spc="-150" dirty="0">
                <a:solidFill>
                  <a:schemeClr val="tx1"/>
                </a:solidFill>
                <a:latin typeface="+mj-lt"/>
                <a:ea typeface="Tahoma" panose="020B0604030504040204" pitchFamily="34" charset="0"/>
                <a:cs typeface="Tahoma" panose="020B0604030504040204" pitchFamily="34" charset="0"/>
              </a:rPr>
              <a:t> más resiliente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73775"/>
            <a:ext cx="8395384" cy="321883"/>
          </a:xfrm>
          <a:prstGeom prst="rect">
            <a:avLst/>
          </a:prstGeom>
        </p:spPr>
        <p:txBody>
          <a:bodyPr vert="horz" wrap="square" lIns="0" tIns="13970" rIns="0" bIns="0" rtlCol="0">
            <a:spAutoFit/>
          </a:bodyPr>
          <a:lstStyle/>
          <a:p>
            <a:pPr marL="12700">
              <a:spcBef>
                <a:spcPts val="110"/>
              </a:spcBef>
            </a:pPr>
            <a:r>
              <a:rPr lang="es-ES" sz="2000" spc="50" dirty="0">
                <a:latin typeface="+mj-lt"/>
                <a:cs typeface="Tahoma"/>
              </a:rPr>
              <a:t>SECCIÓN 1.3.: </a:t>
            </a:r>
            <a:r>
              <a:rPr lang="en-US" sz="2000" dirty="0" err="1">
                <a:ea typeface="Lato Light" panose="020F0502020204030203" pitchFamily="34" charset="0"/>
                <a:cs typeface="Abhaya Libre" panose="02000603000000000000" pitchFamily="2" charset="77"/>
              </a:rPr>
              <a:t>Tipos</a:t>
            </a:r>
            <a:r>
              <a:rPr lang="en-US" sz="2000" dirty="0">
                <a:ea typeface="Lato Light" panose="020F0502020204030203" pitchFamily="34" charset="0"/>
                <a:cs typeface="Abhaya Libre" panose="02000603000000000000" pitchFamily="2" charset="77"/>
              </a:rPr>
              <a:t> de e-commerce</a:t>
            </a:r>
          </a:p>
        </p:txBody>
      </p:sp>
      <p:sp>
        <p:nvSpPr>
          <p:cNvPr id="4" name="Rectángulo 3"/>
          <p:cNvSpPr/>
          <p:nvPr/>
        </p:nvSpPr>
        <p:spPr>
          <a:xfrm>
            <a:off x="377555" y="2249980"/>
            <a:ext cx="10886794" cy="4210383"/>
          </a:xfrm>
          <a:prstGeom prst="rect">
            <a:avLst/>
          </a:prstGeom>
        </p:spPr>
        <p:txBody>
          <a:bodyPr wrap="square">
            <a:spAutoFit/>
          </a:bodyPr>
          <a:lstStyle/>
          <a:p>
            <a:pPr marR="0" lvl="0" algn="l" defTabSz="914400" rtl="0" eaLnBrk="1" fontAlgn="base" latinLnBrk="0" hangingPunct="1">
              <a:lnSpc>
                <a:spcPct val="150000"/>
              </a:lnSpc>
              <a:spcBef>
                <a:spcPct val="20000"/>
              </a:spcBef>
              <a:spcAft>
                <a:spcPct val="0"/>
              </a:spcAft>
              <a:buClrTx/>
              <a:buSzTx/>
              <a:tabLst/>
              <a:defRPr/>
            </a:pPr>
            <a:r>
              <a:rPr kumimoji="0" lang="es-ES" sz="2400" i="0" u="none" strike="noStrike" kern="1200" cap="none" spc="0" normalizeH="0" baseline="0" noProof="0" dirty="0">
                <a:ln>
                  <a:noFill/>
                </a:ln>
                <a:effectLst/>
                <a:uLnTx/>
                <a:uFillTx/>
                <a:latin typeface="+mn-lt"/>
                <a:ea typeface="+mn-ea"/>
                <a:cs typeface="+mn-cs"/>
              </a:rPr>
              <a:t>Estos son los tipos </a:t>
            </a:r>
            <a:r>
              <a:rPr lang="es-ES" sz="2400" dirty="0"/>
              <a:t>principales de e-</a:t>
            </a:r>
            <a:r>
              <a:rPr lang="es-ES" sz="2400" dirty="0" err="1"/>
              <a:t>commerce</a:t>
            </a:r>
            <a:r>
              <a:rPr lang="es-ES" sz="2400" dirty="0"/>
              <a:t> de acuerdo a la relación entre consumidor y negocio:</a:t>
            </a:r>
          </a:p>
          <a:p>
            <a:pPr marL="342900" marR="0" lvl="0" indent="-342900" algn="l" defTabSz="914400" rtl="0" eaLnBrk="1" fontAlgn="base" latinLnBrk="0" hangingPunct="1">
              <a:lnSpc>
                <a:spcPct val="150000"/>
              </a:lnSpc>
              <a:spcBef>
                <a:spcPct val="20000"/>
              </a:spcBef>
              <a:spcAft>
                <a:spcPct val="0"/>
              </a:spcAft>
              <a:buClrTx/>
              <a:buSzTx/>
              <a:buFont typeface="Arial" pitchFamily="34" charset="0"/>
              <a:buChar char="•"/>
              <a:tabLst/>
              <a:defRPr/>
            </a:pPr>
            <a:r>
              <a:rPr kumimoji="0" lang="tr-TR" sz="2400" b="1" i="0" u="none" strike="noStrike" kern="1200" cap="none" spc="0" normalizeH="0" baseline="0" noProof="0" dirty="0">
                <a:ln>
                  <a:noFill/>
                </a:ln>
                <a:solidFill>
                  <a:srgbClr val="0CA373"/>
                </a:solidFill>
                <a:effectLst/>
                <a:uLnTx/>
                <a:uFillTx/>
                <a:latin typeface="+mn-lt"/>
                <a:ea typeface="+mn-ea"/>
                <a:cs typeface="+mn-cs"/>
              </a:rPr>
              <a:t>B2B</a:t>
            </a:r>
            <a:r>
              <a:rPr kumimoji="0" lang="tr-TR" sz="2400" i="0" u="none" strike="noStrike" kern="1200" cap="none" spc="0" normalizeH="0" baseline="0" noProof="0" dirty="0">
                <a:ln>
                  <a:noFill/>
                </a:ln>
                <a:effectLst/>
                <a:uLnTx/>
                <a:uFillTx/>
                <a:latin typeface="+mn-lt"/>
                <a:ea typeface="+mn-ea"/>
                <a:cs typeface="+mn-cs"/>
              </a:rPr>
              <a:t> (Business-to-Business)</a:t>
            </a:r>
          </a:p>
          <a:p>
            <a:pPr marL="342900" marR="0" lvl="0" indent="-342900" algn="l" defTabSz="914400" rtl="0" eaLnBrk="1" fontAlgn="base" latinLnBrk="0" hangingPunct="1">
              <a:lnSpc>
                <a:spcPct val="150000"/>
              </a:lnSpc>
              <a:spcBef>
                <a:spcPct val="20000"/>
              </a:spcBef>
              <a:spcAft>
                <a:spcPct val="0"/>
              </a:spcAft>
              <a:buClrTx/>
              <a:buSzTx/>
              <a:buFont typeface="Arial" pitchFamily="34" charset="0"/>
              <a:buChar char="•"/>
              <a:tabLst/>
              <a:defRPr/>
            </a:pPr>
            <a:r>
              <a:rPr kumimoji="0" lang="tr-TR" sz="2400" b="1" i="0" u="none" strike="noStrike" kern="1200" cap="none" spc="0" normalizeH="0" baseline="0" noProof="0" dirty="0">
                <a:ln>
                  <a:noFill/>
                </a:ln>
                <a:solidFill>
                  <a:srgbClr val="0CA373"/>
                </a:solidFill>
                <a:effectLst/>
                <a:uLnTx/>
                <a:uFillTx/>
                <a:latin typeface="+mn-lt"/>
                <a:ea typeface="+mn-ea"/>
                <a:cs typeface="+mn-cs"/>
              </a:rPr>
              <a:t>B2C</a:t>
            </a:r>
            <a:r>
              <a:rPr kumimoji="0" lang="tr-TR" sz="2400" i="0" u="none" strike="noStrike" kern="1200" cap="none" spc="0" normalizeH="0" baseline="0" noProof="0" dirty="0">
                <a:ln>
                  <a:noFill/>
                </a:ln>
                <a:effectLst/>
                <a:uLnTx/>
                <a:uFillTx/>
                <a:latin typeface="+mn-lt"/>
                <a:ea typeface="+mn-ea"/>
                <a:cs typeface="+mn-cs"/>
              </a:rPr>
              <a:t> (Business-to-Consumer)</a:t>
            </a:r>
          </a:p>
          <a:p>
            <a:pPr marL="342900" marR="0" lvl="0" indent="-342900" algn="l" defTabSz="914400" rtl="0" eaLnBrk="1" fontAlgn="base" latinLnBrk="0" hangingPunct="1">
              <a:lnSpc>
                <a:spcPct val="150000"/>
              </a:lnSpc>
              <a:spcBef>
                <a:spcPct val="20000"/>
              </a:spcBef>
              <a:spcAft>
                <a:spcPct val="0"/>
              </a:spcAft>
              <a:buClrTx/>
              <a:buSzTx/>
              <a:buFont typeface="Arial" pitchFamily="34" charset="0"/>
              <a:buChar char="•"/>
              <a:tabLst/>
              <a:defRPr/>
            </a:pPr>
            <a:r>
              <a:rPr kumimoji="0" lang="tr-TR" sz="2400" b="1" i="0" u="none" strike="noStrike" kern="1200" cap="none" spc="0" normalizeH="0" baseline="0" noProof="0" dirty="0">
                <a:ln>
                  <a:noFill/>
                </a:ln>
                <a:solidFill>
                  <a:srgbClr val="0CA373"/>
                </a:solidFill>
                <a:effectLst/>
                <a:uLnTx/>
                <a:uFillTx/>
                <a:latin typeface="+mn-lt"/>
                <a:ea typeface="+mn-ea"/>
                <a:cs typeface="+mn-cs"/>
              </a:rPr>
              <a:t>C2B</a:t>
            </a:r>
            <a:r>
              <a:rPr kumimoji="0" lang="tr-TR" sz="2400" i="0" u="none" strike="noStrike" kern="1200" cap="none" spc="0" normalizeH="0" baseline="0" noProof="0" dirty="0">
                <a:ln>
                  <a:noFill/>
                </a:ln>
                <a:effectLst/>
                <a:uLnTx/>
                <a:uFillTx/>
                <a:latin typeface="+mn-lt"/>
                <a:ea typeface="+mn-ea"/>
                <a:cs typeface="+mn-cs"/>
              </a:rPr>
              <a:t> (Consumer-to-Business)</a:t>
            </a:r>
          </a:p>
          <a:p>
            <a:pPr marL="342900" marR="0" lvl="0" indent="-342900" algn="l" defTabSz="914400" rtl="0" eaLnBrk="1" fontAlgn="base" latinLnBrk="0" hangingPunct="1">
              <a:lnSpc>
                <a:spcPct val="150000"/>
              </a:lnSpc>
              <a:spcBef>
                <a:spcPct val="20000"/>
              </a:spcBef>
              <a:spcAft>
                <a:spcPct val="0"/>
              </a:spcAft>
              <a:buClrTx/>
              <a:buSzTx/>
              <a:buFont typeface="Arial" pitchFamily="34" charset="0"/>
              <a:buChar char="•"/>
              <a:tabLst/>
              <a:defRPr/>
            </a:pPr>
            <a:r>
              <a:rPr kumimoji="0" lang="tr-TR" sz="2400" b="1" i="0" u="none" strike="noStrike" kern="1200" cap="none" spc="0" normalizeH="0" baseline="0" noProof="0" dirty="0">
                <a:ln>
                  <a:noFill/>
                </a:ln>
                <a:solidFill>
                  <a:srgbClr val="0CA373"/>
                </a:solidFill>
                <a:effectLst/>
                <a:uLnTx/>
                <a:uFillTx/>
                <a:latin typeface="+mn-lt"/>
                <a:ea typeface="+mn-ea"/>
                <a:cs typeface="+mn-cs"/>
              </a:rPr>
              <a:t>C2C</a:t>
            </a:r>
            <a:r>
              <a:rPr kumimoji="0" lang="tr-TR" sz="2400" i="0" u="none" strike="noStrike" kern="1200" cap="none" spc="0" normalizeH="0" baseline="0" noProof="0" dirty="0">
                <a:ln>
                  <a:noFill/>
                </a:ln>
                <a:effectLst/>
                <a:uLnTx/>
                <a:uFillTx/>
                <a:latin typeface="+mn-lt"/>
                <a:ea typeface="+mn-ea"/>
                <a:cs typeface="+mn-cs"/>
              </a:rPr>
              <a:t> (Consumer-to-Consumer</a:t>
            </a:r>
            <a:r>
              <a:rPr lang="tr-TR" sz="2400" dirty="0"/>
              <a:t>)</a:t>
            </a: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v"/>
              <a:tabLst/>
              <a:defRPr/>
            </a:pPr>
            <a:endParaRPr kumimoji="0" lang="tr-TR" sz="1600" b="1" i="0" u="none" strike="noStrike" kern="1200" cap="none" spc="0" normalizeH="0" baseline="0" noProof="0" dirty="0">
              <a:ln>
                <a:noFill/>
              </a:ln>
              <a:solidFill>
                <a:srgbClr val="FF0000"/>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v"/>
              <a:tabLst/>
              <a:defRPr/>
            </a:pPr>
            <a:endParaRPr kumimoji="0" lang="tr-TR" sz="1100" b="1" i="0" u="none" strike="noStrike" kern="1200" cap="none" spc="0" normalizeH="0" baseline="0" noProof="0" dirty="0">
              <a:ln>
                <a:noFill/>
              </a:ln>
              <a:solidFill>
                <a:srgbClr val="FF0000"/>
              </a:solidFill>
              <a:effectLst/>
              <a:uLnTx/>
              <a:uFillTx/>
              <a:latin typeface="+mn-lt"/>
              <a:ea typeface="+mn-ea"/>
              <a:cs typeface="+mn-cs"/>
            </a:endParaRPr>
          </a:p>
        </p:txBody>
      </p:sp>
    </p:spTree>
    <p:extLst>
      <p:ext uri="{BB962C8B-B14F-4D97-AF65-F5344CB8AC3E}">
        <p14:creationId xmlns:p14="http://schemas.microsoft.com/office/powerpoint/2010/main" val="2260847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80670"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200" kern="0" spc="-150" dirty="0">
                <a:solidFill>
                  <a:schemeClr val="tx1"/>
                </a:solidFill>
                <a:latin typeface="+mj-lt"/>
                <a:ea typeface="Tahoma" panose="020B0604030504040204" pitchFamily="34" charset="0"/>
                <a:cs typeface="Tahoma" panose="020B0604030504040204" pitchFamily="34" charset="0"/>
              </a:rPr>
              <a:t>UNIDAD 1: Fundamentos del e-</a:t>
            </a:r>
            <a:r>
              <a:rPr lang="es-ES" sz="3200" kern="0" spc="-150" dirty="0" err="1">
                <a:solidFill>
                  <a:schemeClr val="tx1"/>
                </a:solidFill>
                <a:latin typeface="+mj-lt"/>
                <a:ea typeface="Tahoma" panose="020B0604030504040204" pitchFamily="34" charset="0"/>
                <a:cs typeface="Tahoma" panose="020B0604030504040204" pitchFamily="34" charset="0"/>
              </a:rPr>
              <a:t>commerce</a:t>
            </a:r>
            <a:r>
              <a:rPr lang="es-ES" sz="3200" kern="0" spc="-150" dirty="0">
                <a:solidFill>
                  <a:schemeClr val="tx1"/>
                </a:solidFill>
                <a:latin typeface="+mj-lt"/>
                <a:ea typeface="Tahoma" panose="020B0604030504040204" pitchFamily="34" charset="0"/>
                <a:cs typeface="Tahoma" panose="020B0604030504040204" pitchFamily="34" charset="0"/>
              </a:rPr>
              <a:t> para una </a:t>
            </a:r>
            <a:r>
              <a:rPr lang="es-ES" sz="3200" kern="0" spc="-150" dirty="0" err="1">
                <a:solidFill>
                  <a:schemeClr val="tx1"/>
                </a:solidFill>
                <a:latin typeface="+mj-lt"/>
                <a:ea typeface="Tahoma" panose="020B0604030504040204" pitchFamily="34" charset="0"/>
                <a:cs typeface="Tahoma" panose="020B0604030504040204" pitchFamily="34" charset="0"/>
              </a:rPr>
              <a:t>mipyme</a:t>
            </a:r>
            <a:r>
              <a:rPr lang="es-ES" sz="3200" kern="0" spc="-150" dirty="0">
                <a:solidFill>
                  <a:schemeClr val="tx1"/>
                </a:solidFill>
                <a:latin typeface="+mj-lt"/>
                <a:ea typeface="Tahoma" panose="020B0604030504040204" pitchFamily="34" charset="0"/>
                <a:cs typeface="Tahoma" panose="020B0604030504040204" pitchFamily="34" charset="0"/>
              </a:rPr>
              <a:t> más resiliente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96020"/>
            <a:ext cx="4025769" cy="321883"/>
          </a:xfrm>
          <a:prstGeom prst="rect">
            <a:avLst/>
          </a:prstGeom>
        </p:spPr>
        <p:txBody>
          <a:bodyPr vert="horz" wrap="square" lIns="0" tIns="13970" rIns="0" bIns="0" rtlCol="0">
            <a:spAutoFit/>
          </a:bodyPr>
          <a:lstStyle/>
          <a:p>
            <a:pPr marL="12700">
              <a:spcBef>
                <a:spcPts val="110"/>
              </a:spcBef>
            </a:pPr>
            <a:r>
              <a:rPr lang="es-ES" sz="2000" spc="50" dirty="0">
                <a:latin typeface="+mj-lt"/>
                <a:cs typeface="Tahoma"/>
              </a:rPr>
              <a:t>SECCIÓN 1.3.: </a:t>
            </a:r>
            <a:r>
              <a:rPr lang="en-US" sz="2000" dirty="0" err="1">
                <a:ea typeface="Lato Light" panose="020F0502020204030203" pitchFamily="34" charset="0"/>
                <a:cs typeface="Abhaya Libre" panose="02000603000000000000" pitchFamily="2" charset="77"/>
              </a:rPr>
              <a:t>Tipos</a:t>
            </a:r>
            <a:r>
              <a:rPr lang="en-US" sz="2000" dirty="0">
                <a:ea typeface="Lato Light" panose="020F0502020204030203" pitchFamily="34" charset="0"/>
                <a:cs typeface="Abhaya Libre" panose="02000603000000000000" pitchFamily="2" charset="77"/>
              </a:rPr>
              <a:t> de e-commerce</a:t>
            </a:r>
          </a:p>
        </p:txBody>
      </p:sp>
      <p:sp>
        <p:nvSpPr>
          <p:cNvPr id="4" name="Rectángulo 3"/>
          <p:cNvSpPr/>
          <p:nvPr/>
        </p:nvSpPr>
        <p:spPr>
          <a:xfrm>
            <a:off x="377555" y="2201705"/>
            <a:ext cx="6460567" cy="3907223"/>
          </a:xfrm>
          <a:prstGeom prst="rect">
            <a:avLst/>
          </a:prstGeom>
        </p:spPr>
        <p:txBody>
          <a:bodyPr wrap="square">
            <a:spAutoFit/>
          </a:bodyPr>
          <a:lstStyle/>
          <a:p>
            <a:pPr marR="0" lvl="0" algn="l" defTabSz="914400" rtl="0" eaLnBrk="1" fontAlgn="base" latinLnBrk="0" hangingPunct="1">
              <a:lnSpc>
                <a:spcPct val="150000"/>
              </a:lnSpc>
              <a:spcBef>
                <a:spcPct val="20000"/>
              </a:spcBef>
              <a:spcAft>
                <a:spcPct val="0"/>
              </a:spcAft>
              <a:buClrTx/>
              <a:buSzTx/>
              <a:tabLst/>
              <a:defRPr/>
            </a:pPr>
            <a:r>
              <a:rPr kumimoji="0" lang="es-ES" sz="2200" b="1" i="0" u="none" strike="noStrike" kern="1200" cap="none" spc="0" normalizeH="0" baseline="0" noProof="0" dirty="0">
                <a:ln>
                  <a:noFill/>
                </a:ln>
                <a:solidFill>
                  <a:srgbClr val="0CA373"/>
                </a:solidFill>
                <a:effectLst/>
                <a:uLnTx/>
                <a:uFillTx/>
                <a:latin typeface="+mn-lt"/>
                <a:ea typeface="+mn-ea"/>
                <a:cs typeface="+mn-cs"/>
              </a:rPr>
              <a:t>BUSINESS TO BUSINESS (B2B)</a:t>
            </a:r>
          </a:p>
          <a:p>
            <a:pPr marL="342900" marR="0" lvl="0" indent="-342900" algn="l" defTabSz="914400" rtl="0" eaLnBrk="1" fontAlgn="base" latinLnBrk="0" hangingPunct="1">
              <a:lnSpc>
                <a:spcPct val="150000"/>
              </a:lnSpc>
              <a:spcBef>
                <a:spcPct val="20000"/>
              </a:spcBef>
              <a:spcAft>
                <a:spcPct val="0"/>
              </a:spcAft>
              <a:buClrTx/>
              <a:buSzTx/>
              <a:buFont typeface="Arial" pitchFamily="34" charset="0"/>
              <a:buChar char="•"/>
              <a:tabLst/>
              <a:defRPr/>
            </a:pPr>
            <a:r>
              <a:rPr lang="es-ES" sz="2000" dirty="0"/>
              <a:t>Una modalidad que puede estar abierta a todas las partes interesadas o restringida a algunas organizaciones determinadas que cumplan una serie de requisitos (mercado electrónico privado).</a:t>
            </a:r>
          </a:p>
          <a:p>
            <a:pPr marL="342900" marR="0" lvl="0" indent="-342900" algn="l" defTabSz="914400" rtl="0" eaLnBrk="1" fontAlgn="base" latinLnBrk="0" hangingPunct="1">
              <a:lnSpc>
                <a:spcPct val="150000"/>
              </a:lnSpc>
              <a:spcBef>
                <a:spcPct val="20000"/>
              </a:spcBef>
              <a:spcAft>
                <a:spcPct val="0"/>
              </a:spcAft>
              <a:buClrTx/>
              <a:buSzTx/>
              <a:buFont typeface="Arial" pitchFamily="34" charset="0"/>
              <a:buChar char="•"/>
              <a:tabLst/>
              <a:defRPr/>
            </a:pPr>
            <a:r>
              <a:rPr lang="es-ES" sz="2000" dirty="0"/>
              <a:t>Entre los negocios que comercian con otros negocios tenemos a las consultorías o los proveedores (mayoristas) que venden a los minoristas</a:t>
            </a:r>
          </a:p>
        </p:txBody>
      </p:sp>
      <p:graphicFrame>
        <p:nvGraphicFramePr>
          <p:cNvPr id="5" name="Diagrama 4">
            <a:extLst>
              <a:ext uri="{FF2B5EF4-FFF2-40B4-BE49-F238E27FC236}">
                <a16:creationId xmlns:a16="http://schemas.microsoft.com/office/drawing/2014/main" id="{916BC30C-0E96-4181-B1D3-4A91930D34BE}"/>
              </a:ext>
            </a:extLst>
          </p:cNvPr>
          <p:cNvGraphicFramePr/>
          <p:nvPr>
            <p:extLst>
              <p:ext uri="{D42A27DB-BD31-4B8C-83A1-F6EECF244321}">
                <p14:modId xmlns:p14="http://schemas.microsoft.com/office/powerpoint/2010/main" val="1318659120"/>
              </p:ext>
            </p:extLst>
          </p:nvPr>
        </p:nvGraphicFramePr>
        <p:xfrm>
          <a:off x="7026868" y="2341990"/>
          <a:ext cx="4094408" cy="32228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uadroTexto 5">
            <a:extLst>
              <a:ext uri="{FF2B5EF4-FFF2-40B4-BE49-F238E27FC236}">
                <a16:creationId xmlns:a16="http://schemas.microsoft.com/office/drawing/2014/main" id="{259BA85D-E165-46D2-BDB7-22BA2F798B5D}"/>
              </a:ext>
            </a:extLst>
          </p:cNvPr>
          <p:cNvSpPr txBox="1"/>
          <p:nvPr/>
        </p:nvSpPr>
        <p:spPr>
          <a:xfrm>
            <a:off x="6950182" y="4714189"/>
            <a:ext cx="824015" cy="400110"/>
          </a:xfrm>
          <a:prstGeom prst="rect">
            <a:avLst/>
          </a:prstGeom>
          <a:noFill/>
        </p:spPr>
        <p:txBody>
          <a:bodyPr wrap="square" rtlCol="0">
            <a:spAutoFit/>
          </a:bodyPr>
          <a:lstStyle/>
          <a:p>
            <a:r>
              <a:rPr lang="es-ES" sz="2000" b="1" dirty="0">
                <a:solidFill>
                  <a:srgbClr val="0CA373"/>
                </a:solidFill>
              </a:rPr>
              <a:t>Stock</a:t>
            </a:r>
            <a:endParaRPr lang="es-ES" b="1" dirty="0">
              <a:solidFill>
                <a:srgbClr val="0CA373"/>
              </a:solidFill>
            </a:endParaRPr>
          </a:p>
        </p:txBody>
      </p:sp>
      <p:sp>
        <p:nvSpPr>
          <p:cNvPr id="7" name="CuadroTexto 6">
            <a:extLst>
              <a:ext uri="{FF2B5EF4-FFF2-40B4-BE49-F238E27FC236}">
                <a16:creationId xmlns:a16="http://schemas.microsoft.com/office/drawing/2014/main" id="{E15ED486-9A68-4FA1-AD12-EBE4E40FD097}"/>
              </a:ext>
            </a:extLst>
          </p:cNvPr>
          <p:cNvSpPr txBox="1"/>
          <p:nvPr/>
        </p:nvSpPr>
        <p:spPr>
          <a:xfrm>
            <a:off x="10428106" y="4560301"/>
            <a:ext cx="1525355" cy="584775"/>
          </a:xfrm>
          <a:prstGeom prst="rect">
            <a:avLst/>
          </a:prstGeom>
          <a:noFill/>
        </p:spPr>
        <p:txBody>
          <a:bodyPr wrap="square" rtlCol="0">
            <a:spAutoFit/>
          </a:bodyPr>
          <a:lstStyle/>
          <a:p>
            <a:r>
              <a:rPr lang="es-ES" sz="1600" b="1" dirty="0">
                <a:solidFill>
                  <a:srgbClr val="0CA373"/>
                </a:solidFill>
              </a:rPr>
              <a:t>Procesamiento de pedidos</a:t>
            </a:r>
          </a:p>
        </p:txBody>
      </p:sp>
      <p:sp>
        <p:nvSpPr>
          <p:cNvPr id="8" name="CuadroTexto 7">
            <a:extLst>
              <a:ext uri="{FF2B5EF4-FFF2-40B4-BE49-F238E27FC236}">
                <a16:creationId xmlns:a16="http://schemas.microsoft.com/office/drawing/2014/main" id="{85BBEDE6-1D7F-4C99-AB9E-EFB86C699507}"/>
              </a:ext>
            </a:extLst>
          </p:cNvPr>
          <p:cNvSpPr txBox="1"/>
          <p:nvPr/>
        </p:nvSpPr>
        <p:spPr>
          <a:xfrm>
            <a:off x="8515052" y="1956961"/>
            <a:ext cx="1118040" cy="400110"/>
          </a:xfrm>
          <a:prstGeom prst="rect">
            <a:avLst/>
          </a:prstGeom>
          <a:noFill/>
        </p:spPr>
        <p:txBody>
          <a:bodyPr wrap="square" rtlCol="0">
            <a:spAutoFit/>
          </a:bodyPr>
          <a:lstStyle/>
          <a:p>
            <a:r>
              <a:rPr lang="es-ES" sz="2000" b="1" dirty="0">
                <a:solidFill>
                  <a:srgbClr val="0CA373"/>
                </a:solidFill>
              </a:rPr>
              <a:t>Pedidos</a:t>
            </a:r>
          </a:p>
        </p:txBody>
      </p:sp>
    </p:spTree>
    <p:extLst>
      <p:ext uri="{BB962C8B-B14F-4D97-AF65-F5344CB8AC3E}">
        <p14:creationId xmlns:p14="http://schemas.microsoft.com/office/powerpoint/2010/main" val="348845962"/>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1339</TotalTime>
  <Words>1708</Words>
  <Application>Microsoft Office PowerPoint</Application>
  <PresentationFormat>Panorámica</PresentationFormat>
  <Paragraphs>157</Paragraphs>
  <Slides>19</Slides>
  <Notes>3</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19</vt:i4>
      </vt:variant>
    </vt:vector>
  </HeadingPairs>
  <TitlesOfParts>
    <vt:vector size="29" baseType="lpstr">
      <vt:lpstr>Arial</vt:lpstr>
      <vt:lpstr>Bahnschrift Light</vt:lpstr>
      <vt:lpstr>Calibri</vt:lpstr>
      <vt:lpstr>Calibri Light</vt:lpstr>
      <vt:lpstr>Oxygen</vt:lpstr>
      <vt:lpstr>Roboto</vt:lpstr>
      <vt:lpstr>Tahoma</vt:lpstr>
      <vt:lpstr>Wingdings</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154</cp:revision>
  <dcterms:created xsi:type="dcterms:W3CDTF">2021-06-29T11:11:56Z</dcterms:created>
  <dcterms:modified xsi:type="dcterms:W3CDTF">2023-02-06T16:00:45Z</dcterms:modified>
</cp:coreProperties>
</file>