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268" r:id="rId3"/>
    <p:sldId id="269" r:id="rId4"/>
    <p:sldId id="274" r:id="rId5"/>
    <p:sldId id="276" r:id="rId6"/>
    <p:sldId id="278" r:id="rId7"/>
    <p:sldId id="277" r:id="rId8"/>
    <p:sldId id="279" r:id="rId9"/>
    <p:sldId id="281" r:id="rId10"/>
    <p:sldId id="282" r:id="rId11"/>
    <p:sldId id="283" r:id="rId12"/>
    <p:sldId id="284" r:id="rId13"/>
    <p:sldId id="285" r:id="rId14"/>
    <p:sldId id="286" r:id="rId15"/>
    <p:sldId id="288" r:id="rId16"/>
    <p:sldId id="302" r:id="rId17"/>
    <p:sldId id="294" r:id="rId18"/>
    <p:sldId id="264"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1F7D7"/>
    <a:srgbClr val="1EEEAE"/>
    <a:srgbClr val="0761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113" d="100"/>
          <a:sy n="113" d="100"/>
        </p:scale>
        <p:origin x="47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B681D2-1C60-4C5E-933F-D4E935ABF294}" type="doc">
      <dgm:prSet loTypeId="urn:microsoft.com/office/officeart/2005/8/layout/cycle8" loCatId="cycle" qsTypeId="urn:microsoft.com/office/officeart/2005/8/quickstyle/simple1" qsCatId="simple" csTypeId="urn:microsoft.com/office/officeart/2005/8/colors/accent1_2" csCatId="accent1" phldr="1"/>
      <dgm:spPr/>
    </dgm:pt>
    <dgm:pt modelId="{0AA38D39-45D5-474E-82F9-C587C09A677F}">
      <dgm:prSet phldrT="[Texto]"/>
      <dgm:spPr>
        <a:solidFill>
          <a:srgbClr val="91F7D7"/>
        </a:solidFill>
      </dgm:spPr>
      <dgm:t>
        <a:bodyPr/>
        <a:lstStyle/>
        <a:p>
          <a:r>
            <a:rPr lang="el-GR" b="1" dirty="0">
              <a:solidFill>
                <a:schemeClr val="tx1"/>
              </a:solidFill>
            </a:rPr>
            <a:t>Ιστοσελίδα</a:t>
          </a:r>
          <a:endParaRPr lang="es-ES" b="1" dirty="0">
            <a:solidFill>
              <a:schemeClr val="tx1"/>
            </a:solidFill>
          </a:endParaRPr>
        </a:p>
      </dgm:t>
    </dgm:pt>
    <dgm:pt modelId="{F856F17D-A13D-467B-8DB7-6F48AD36BDEA}" type="parTrans" cxnId="{E31C22C4-C98E-4E9D-9846-2FFC96C3685F}">
      <dgm:prSet/>
      <dgm:spPr/>
      <dgm:t>
        <a:bodyPr/>
        <a:lstStyle/>
        <a:p>
          <a:endParaRPr lang="es-ES"/>
        </a:p>
      </dgm:t>
    </dgm:pt>
    <dgm:pt modelId="{49896D60-60E5-44E3-8206-422F9AAF63EF}" type="sibTrans" cxnId="{E31C22C4-C98E-4E9D-9846-2FFC96C3685F}">
      <dgm:prSet/>
      <dgm:spPr/>
      <dgm:t>
        <a:bodyPr/>
        <a:lstStyle/>
        <a:p>
          <a:endParaRPr lang="es-ES"/>
        </a:p>
      </dgm:t>
    </dgm:pt>
    <dgm:pt modelId="{C03CC71F-40E0-4CAD-B0F0-CF09A247AD20}">
      <dgm:prSet phldrT="[Texto]" custT="1"/>
      <dgm:spPr>
        <a:solidFill>
          <a:srgbClr val="076145"/>
        </a:solidFill>
      </dgm:spPr>
      <dgm:t>
        <a:bodyPr/>
        <a:lstStyle/>
        <a:p>
          <a:r>
            <a:rPr lang="el-GR" sz="1600" b="1" dirty="0"/>
            <a:t>Οργάνωση Επιχειρήσεων 
</a:t>
          </a:r>
          <a:endParaRPr lang="es-ES" sz="2000" b="1" dirty="0"/>
        </a:p>
      </dgm:t>
    </dgm:pt>
    <dgm:pt modelId="{331FDBC3-EB76-444C-8FE0-9032656CBB3E}" type="parTrans" cxnId="{99ACAB0E-272B-4F89-80D7-110B17084239}">
      <dgm:prSet/>
      <dgm:spPr/>
      <dgm:t>
        <a:bodyPr/>
        <a:lstStyle/>
        <a:p>
          <a:endParaRPr lang="es-ES"/>
        </a:p>
      </dgm:t>
    </dgm:pt>
    <dgm:pt modelId="{F033E54B-BD05-450F-B1A4-09899A072F93}" type="sibTrans" cxnId="{99ACAB0E-272B-4F89-80D7-110B17084239}">
      <dgm:prSet/>
      <dgm:spPr/>
      <dgm:t>
        <a:bodyPr/>
        <a:lstStyle/>
        <a:p>
          <a:endParaRPr lang="es-ES"/>
        </a:p>
      </dgm:t>
    </dgm:pt>
    <dgm:pt modelId="{D8EFFD35-B6E4-4BB5-8B11-C478D5623C1E}">
      <dgm:prSet phldrT="[Texto]" custT="1"/>
      <dgm:spPr>
        <a:solidFill>
          <a:srgbClr val="1EEEAE"/>
        </a:solidFill>
      </dgm:spPr>
      <dgm:t>
        <a:bodyPr/>
        <a:lstStyle/>
        <a:p>
          <a:r>
            <a:rPr lang="el-GR" sz="1200" b="1" dirty="0">
              <a:solidFill>
                <a:schemeClr val="tx1"/>
              </a:solidFill>
            </a:rPr>
            <a:t>Προμηθευτής</a:t>
          </a:r>
          <a:endParaRPr lang="es-ES" sz="2000" b="1" dirty="0">
            <a:solidFill>
              <a:schemeClr val="tx1"/>
            </a:solidFill>
          </a:endParaRPr>
        </a:p>
      </dgm:t>
    </dgm:pt>
    <dgm:pt modelId="{9EAB77BB-D168-4F92-9A41-42AFCC4414F7}" type="parTrans" cxnId="{B8BA21E5-ED06-4F40-B006-D12AD4E9F6E7}">
      <dgm:prSet/>
      <dgm:spPr/>
      <dgm:t>
        <a:bodyPr/>
        <a:lstStyle/>
        <a:p>
          <a:endParaRPr lang="es-ES"/>
        </a:p>
      </dgm:t>
    </dgm:pt>
    <dgm:pt modelId="{149ABE8E-10B1-4415-8992-BC7EA89352A6}" type="sibTrans" cxnId="{B8BA21E5-ED06-4F40-B006-D12AD4E9F6E7}">
      <dgm:prSet/>
      <dgm:spPr/>
      <dgm:t>
        <a:bodyPr/>
        <a:lstStyle/>
        <a:p>
          <a:endParaRPr lang="es-ES"/>
        </a:p>
      </dgm:t>
    </dgm:pt>
    <dgm:pt modelId="{50FE7FC8-B2FB-4C2A-96D2-F055D8EEAE4C}" type="pres">
      <dgm:prSet presAssocID="{F0B681D2-1C60-4C5E-933F-D4E935ABF294}" presName="compositeShape" presStyleCnt="0">
        <dgm:presLayoutVars>
          <dgm:chMax val="7"/>
          <dgm:dir/>
          <dgm:resizeHandles val="exact"/>
        </dgm:presLayoutVars>
      </dgm:prSet>
      <dgm:spPr/>
    </dgm:pt>
    <dgm:pt modelId="{1A8B9D37-71C6-46E8-9516-FD55008A5C97}" type="pres">
      <dgm:prSet presAssocID="{F0B681D2-1C60-4C5E-933F-D4E935ABF294}" presName="wedge1" presStyleLbl="node1" presStyleIdx="0" presStyleCnt="3"/>
      <dgm:spPr/>
    </dgm:pt>
    <dgm:pt modelId="{CA0F2115-BFBC-4B4A-BEED-12FE654122C4}" type="pres">
      <dgm:prSet presAssocID="{F0B681D2-1C60-4C5E-933F-D4E935ABF294}" presName="dummy1a" presStyleCnt="0"/>
      <dgm:spPr/>
    </dgm:pt>
    <dgm:pt modelId="{51705041-341F-43E1-9C9A-5308446D1153}" type="pres">
      <dgm:prSet presAssocID="{F0B681D2-1C60-4C5E-933F-D4E935ABF294}" presName="dummy1b" presStyleCnt="0"/>
      <dgm:spPr/>
    </dgm:pt>
    <dgm:pt modelId="{60128A77-B645-4B38-A7AE-C64A9BB1EB87}" type="pres">
      <dgm:prSet presAssocID="{F0B681D2-1C60-4C5E-933F-D4E935ABF294}" presName="wedge1Tx" presStyleLbl="node1" presStyleIdx="0" presStyleCnt="3">
        <dgm:presLayoutVars>
          <dgm:chMax val="0"/>
          <dgm:chPref val="0"/>
          <dgm:bulletEnabled val="1"/>
        </dgm:presLayoutVars>
      </dgm:prSet>
      <dgm:spPr/>
    </dgm:pt>
    <dgm:pt modelId="{A1BA322E-D800-4AC1-BBA9-D94CDC33569B}" type="pres">
      <dgm:prSet presAssocID="{F0B681D2-1C60-4C5E-933F-D4E935ABF294}" presName="wedge2" presStyleLbl="node1" presStyleIdx="1" presStyleCnt="3"/>
      <dgm:spPr/>
    </dgm:pt>
    <dgm:pt modelId="{4D1B4790-D3B0-4B25-B784-B6ABC3E1FEEF}" type="pres">
      <dgm:prSet presAssocID="{F0B681D2-1C60-4C5E-933F-D4E935ABF294}" presName="dummy2a" presStyleCnt="0"/>
      <dgm:spPr/>
    </dgm:pt>
    <dgm:pt modelId="{195204FE-2781-4E4B-B9F4-4F9578915B7C}" type="pres">
      <dgm:prSet presAssocID="{F0B681D2-1C60-4C5E-933F-D4E935ABF294}" presName="dummy2b" presStyleCnt="0"/>
      <dgm:spPr/>
    </dgm:pt>
    <dgm:pt modelId="{D39826DD-A6F9-488D-ACBE-1B2FC33F452C}" type="pres">
      <dgm:prSet presAssocID="{F0B681D2-1C60-4C5E-933F-D4E935ABF294}" presName="wedge2Tx" presStyleLbl="node1" presStyleIdx="1" presStyleCnt="3">
        <dgm:presLayoutVars>
          <dgm:chMax val="0"/>
          <dgm:chPref val="0"/>
          <dgm:bulletEnabled val="1"/>
        </dgm:presLayoutVars>
      </dgm:prSet>
      <dgm:spPr/>
    </dgm:pt>
    <dgm:pt modelId="{2A36F690-E055-4D05-B28B-ACC6178DA003}" type="pres">
      <dgm:prSet presAssocID="{F0B681D2-1C60-4C5E-933F-D4E935ABF294}" presName="wedge3" presStyleLbl="node1" presStyleIdx="2" presStyleCnt="3"/>
      <dgm:spPr/>
    </dgm:pt>
    <dgm:pt modelId="{ACA82088-3034-46EC-8E0E-E5A4D1F63464}" type="pres">
      <dgm:prSet presAssocID="{F0B681D2-1C60-4C5E-933F-D4E935ABF294}" presName="dummy3a" presStyleCnt="0"/>
      <dgm:spPr/>
    </dgm:pt>
    <dgm:pt modelId="{9B2B4DA8-50F0-434B-80EE-A714B30C84D2}" type="pres">
      <dgm:prSet presAssocID="{F0B681D2-1C60-4C5E-933F-D4E935ABF294}" presName="dummy3b" presStyleCnt="0"/>
      <dgm:spPr/>
    </dgm:pt>
    <dgm:pt modelId="{D975AC98-1B69-4DFA-9F59-F21FB2996102}" type="pres">
      <dgm:prSet presAssocID="{F0B681D2-1C60-4C5E-933F-D4E935ABF294}" presName="wedge3Tx" presStyleLbl="node1" presStyleIdx="2" presStyleCnt="3">
        <dgm:presLayoutVars>
          <dgm:chMax val="0"/>
          <dgm:chPref val="0"/>
          <dgm:bulletEnabled val="1"/>
        </dgm:presLayoutVars>
      </dgm:prSet>
      <dgm:spPr/>
    </dgm:pt>
    <dgm:pt modelId="{72805E54-7012-4FB7-B845-25E3CA8EA6C9}" type="pres">
      <dgm:prSet presAssocID="{49896D60-60E5-44E3-8206-422F9AAF63EF}" presName="arrowWedge1" presStyleLbl="fgSibTrans2D1" presStyleIdx="0" presStyleCnt="3"/>
      <dgm:spPr/>
    </dgm:pt>
    <dgm:pt modelId="{A2CA5873-2D33-45CF-9F04-97BB7F2AB7CE}" type="pres">
      <dgm:prSet presAssocID="{F033E54B-BD05-450F-B1A4-09899A072F93}" presName="arrowWedge2" presStyleLbl="fgSibTrans2D1" presStyleIdx="1" presStyleCnt="3"/>
      <dgm:spPr/>
    </dgm:pt>
    <dgm:pt modelId="{6397F411-7A28-46C8-94D3-CB17667236FE}" type="pres">
      <dgm:prSet presAssocID="{149ABE8E-10B1-4415-8992-BC7EA89352A6}" presName="arrowWedge3" presStyleLbl="fgSibTrans2D1" presStyleIdx="2" presStyleCnt="3"/>
      <dgm:spPr/>
    </dgm:pt>
  </dgm:ptLst>
  <dgm:cxnLst>
    <dgm:cxn modelId="{99ACAB0E-272B-4F89-80D7-110B17084239}" srcId="{F0B681D2-1C60-4C5E-933F-D4E935ABF294}" destId="{C03CC71F-40E0-4CAD-B0F0-CF09A247AD20}" srcOrd="1" destOrd="0" parTransId="{331FDBC3-EB76-444C-8FE0-9032656CBB3E}" sibTransId="{F033E54B-BD05-450F-B1A4-09899A072F93}"/>
    <dgm:cxn modelId="{F2745D2E-E640-4B70-99B8-643E3E155214}" type="presOf" srcId="{D8EFFD35-B6E4-4BB5-8B11-C478D5623C1E}" destId="{2A36F690-E055-4D05-B28B-ACC6178DA003}" srcOrd="0" destOrd="0" presId="urn:microsoft.com/office/officeart/2005/8/layout/cycle8"/>
    <dgm:cxn modelId="{3634A861-2B5C-44F7-9150-70539CCE5CEE}" type="presOf" srcId="{C03CC71F-40E0-4CAD-B0F0-CF09A247AD20}" destId="{A1BA322E-D800-4AC1-BBA9-D94CDC33569B}" srcOrd="0" destOrd="0" presId="urn:microsoft.com/office/officeart/2005/8/layout/cycle8"/>
    <dgm:cxn modelId="{F834C245-2ABD-4E9C-B1BB-74D01C2D5EF5}" type="presOf" srcId="{C03CC71F-40E0-4CAD-B0F0-CF09A247AD20}" destId="{D39826DD-A6F9-488D-ACBE-1B2FC33F452C}" srcOrd="1" destOrd="0" presId="urn:microsoft.com/office/officeart/2005/8/layout/cycle8"/>
    <dgm:cxn modelId="{1B87D445-DCD6-435C-9477-7F2135485153}" type="presOf" srcId="{D8EFFD35-B6E4-4BB5-8B11-C478D5623C1E}" destId="{D975AC98-1B69-4DFA-9F59-F21FB2996102}" srcOrd="1" destOrd="0" presId="urn:microsoft.com/office/officeart/2005/8/layout/cycle8"/>
    <dgm:cxn modelId="{C28D8D47-CA05-4EBF-A409-A19F0389C511}" type="presOf" srcId="{F0B681D2-1C60-4C5E-933F-D4E935ABF294}" destId="{50FE7FC8-B2FB-4C2A-96D2-F055D8EEAE4C}" srcOrd="0" destOrd="0" presId="urn:microsoft.com/office/officeart/2005/8/layout/cycle8"/>
    <dgm:cxn modelId="{A992A671-0723-4915-90E8-2BD6EDCAE054}" type="presOf" srcId="{0AA38D39-45D5-474E-82F9-C587C09A677F}" destId="{1A8B9D37-71C6-46E8-9516-FD55008A5C97}" srcOrd="0" destOrd="0" presId="urn:microsoft.com/office/officeart/2005/8/layout/cycle8"/>
    <dgm:cxn modelId="{4A4D9C9F-B128-48CE-B7B6-E53738559F3C}" type="presOf" srcId="{0AA38D39-45D5-474E-82F9-C587C09A677F}" destId="{60128A77-B645-4B38-A7AE-C64A9BB1EB87}" srcOrd="1" destOrd="0" presId="urn:microsoft.com/office/officeart/2005/8/layout/cycle8"/>
    <dgm:cxn modelId="{E31C22C4-C98E-4E9D-9846-2FFC96C3685F}" srcId="{F0B681D2-1C60-4C5E-933F-D4E935ABF294}" destId="{0AA38D39-45D5-474E-82F9-C587C09A677F}" srcOrd="0" destOrd="0" parTransId="{F856F17D-A13D-467B-8DB7-6F48AD36BDEA}" sibTransId="{49896D60-60E5-44E3-8206-422F9AAF63EF}"/>
    <dgm:cxn modelId="{B8BA21E5-ED06-4F40-B006-D12AD4E9F6E7}" srcId="{F0B681D2-1C60-4C5E-933F-D4E935ABF294}" destId="{D8EFFD35-B6E4-4BB5-8B11-C478D5623C1E}" srcOrd="2" destOrd="0" parTransId="{9EAB77BB-D168-4F92-9A41-42AFCC4414F7}" sibTransId="{149ABE8E-10B1-4415-8992-BC7EA89352A6}"/>
    <dgm:cxn modelId="{292BDB17-5F37-4F3B-9B2B-FCE0AB5B39A1}" type="presParOf" srcId="{50FE7FC8-B2FB-4C2A-96D2-F055D8EEAE4C}" destId="{1A8B9D37-71C6-46E8-9516-FD55008A5C97}" srcOrd="0" destOrd="0" presId="urn:microsoft.com/office/officeart/2005/8/layout/cycle8"/>
    <dgm:cxn modelId="{B172CAC8-1B18-4C91-9484-B5666C800983}" type="presParOf" srcId="{50FE7FC8-B2FB-4C2A-96D2-F055D8EEAE4C}" destId="{CA0F2115-BFBC-4B4A-BEED-12FE654122C4}" srcOrd="1" destOrd="0" presId="urn:microsoft.com/office/officeart/2005/8/layout/cycle8"/>
    <dgm:cxn modelId="{8F253099-DB02-4931-B445-66A99D9EF5BC}" type="presParOf" srcId="{50FE7FC8-B2FB-4C2A-96D2-F055D8EEAE4C}" destId="{51705041-341F-43E1-9C9A-5308446D1153}" srcOrd="2" destOrd="0" presId="urn:microsoft.com/office/officeart/2005/8/layout/cycle8"/>
    <dgm:cxn modelId="{4926C7A9-23C3-44D3-B455-857F1E85526A}" type="presParOf" srcId="{50FE7FC8-B2FB-4C2A-96D2-F055D8EEAE4C}" destId="{60128A77-B645-4B38-A7AE-C64A9BB1EB87}" srcOrd="3" destOrd="0" presId="urn:microsoft.com/office/officeart/2005/8/layout/cycle8"/>
    <dgm:cxn modelId="{98B682B4-903F-48B5-9BF8-CB8B79B8BADD}" type="presParOf" srcId="{50FE7FC8-B2FB-4C2A-96D2-F055D8EEAE4C}" destId="{A1BA322E-D800-4AC1-BBA9-D94CDC33569B}" srcOrd="4" destOrd="0" presId="urn:microsoft.com/office/officeart/2005/8/layout/cycle8"/>
    <dgm:cxn modelId="{7A59FAB0-53C0-41B2-87C5-2FE193C7403A}" type="presParOf" srcId="{50FE7FC8-B2FB-4C2A-96D2-F055D8EEAE4C}" destId="{4D1B4790-D3B0-4B25-B784-B6ABC3E1FEEF}" srcOrd="5" destOrd="0" presId="urn:microsoft.com/office/officeart/2005/8/layout/cycle8"/>
    <dgm:cxn modelId="{D57CEA3B-9941-46FC-A0FA-159F2E64D5C9}" type="presParOf" srcId="{50FE7FC8-B2FB-4C2A-96D2-F055D8EEAE4C}" destId="{195204FE-2781-4E4B-B9F4-4F9578915B7C}" srcOrd="6" destOrd="0" presId="urn:microsoft.com/office/officeart/2005/8/layout/cycle8"/>
    <dgm:cxn modelId="{F24CF91E-E7A7-404F-9EEC-8A9FCC3DB86F}" type="presParOf" srcId="{50FE7FC8-B2FB-4C2A-96D2-F055D8EEAE4C}" destId="{D39826DD-A6F9-488D-ACBE-1B2FC33F452C}" srcOrd="7" destOrd="0" presId="urn:microsoft.com/office/officeart/2005/8/layout/cycle8"/>
    <dgm:cxn modelId="{44C879FC-2EF8-4AFC-8FD2-BBA5CAA26FEC}" type="presParOf" srcId="{50FE7FC8-B2FB-4C2A-96D2-F055D8EEAE4C}" destId="{2A36F690-E055-4D05-B28B-ACC6178DA003}" srcOrd="8" destOrd="0" presId="urn:microsoft.com/office/officeart/2005/8/layout/cycle8"/>
    <dgm:cxn modelId="{B8D66CA4-A2B8-4566-8EFF-25EF409E6BCC}" type="presParOf" srcId="{50FE7FC8-B2FB-4C2A-96D2-F055D8EEAE4C}" destId="{ACA82088-3034-46EC-8E0E-E5A4D1F63464}" srcOrd="9" destOrd="0" presId="urn:microsoft.com/office/officeart/2005/8/layout/cycle8"/>
    <dgm:cxn modelId="{AF3869EA-D311-483B-8B33-16C6A4E7EC52}" type="presParOf" srcId="{50FE7FC8-B2FB-4C2A-96D2-F055D8EEAE4C}" destId="{9B2B4DA8-50F0-434B-80EE-A714B30C84D2}" srcOrd="10" destOrd="0" presId="urn:microsoft.com/office/officeart/2005/8/layout/cycle8"/>
    <dgm:cxn modelId="{AA82455A-3307-443D-B689-B3A0FECF7340}" type="presParOf" srcId="{50FE7FC8-B2FB-4C2A-96D2-F055D8EEAE4C}" destId="{D975AC98-1B69-4DFA-9F59-F21FB2996102}" srcOrd="11" destOrd="0" presId="urn:microsoft.com/office/officeart/2005/8/layout/cycle8"/>
    <dgm:cxn modelId="{9F2AE1C5-999C-4D09-B477-85B716841364}" type="presParOf" srcId="{50FE7FC8-B2FB-4C2A-96D2-F055D8EEAE4C}" destId="{72805E54-7012-4FB7-B845-25E3CA8EA6C9}" srcOrd="12" destOrd="0" presId="urn:microsoft.com/office/officeart/2005/8/layout/cycle8"/>
    <dgm:cxn modelId="{BD7D35CC-BD9D-4B59-86ED-4654F481A870}" type="presParOf" srcId="{50FE7FC8-B2FB-4C2A-96D2-F055D8EEAE4C}" destId="{A2CA5873-2D33-45CF-9F04-97BB7F2AB7CE}" srcOrd="13" destOrd="0" presId="urn:microsoft.com/office/officeart/2005/8/layout/cycle8"/>
    <dgm:cxn modelId="{1C76D33E-BBBB-4A48-8468-A4F5B40B554F}" type="presParOf" srcId="{50FE7FC8-B2FB-4C2A-96D2-F055D8EEAE4C}" destId="{6397F411-7A28-46C8-94D3-CB17667236FE}"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8B9D37-71C6-46E8-9516-FD55008A5C97}">
      <dsp:nvSpPr>
        <dsp:cNvPr id="0" name=""/>
        <dsp:cNvSpPr/>
      </dsp:nvSpPr>
      <dsp:spPr>
        <a:xfrm>
          <a:off x="749360" y="209485"/>
          <a:ext cx="2707198" cy="2707198"/>
        </a:xfrm>
        <a:prstGeom prst="pie">
          <a:avLst>
            <a:gd name="adj1" fmla="val 16200000"/>
            <a:gd name="adj2" fmla="val 1800000"/>
          </a:avLst>
        </a:prstGeom>
        <a:solidFill>
          <a:srgbClr val="91F7D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b="1" kern="1200" dirty="0">
              <a:solidFill>
                <a:schemeClr val="tx1"/>
              </a:solidFill>
            </a:rPr>
            <a:t>Ιστοσελίδα</a:t>
          </a:r>
          <a:endParaRPr lang="es-ES" sz="1500" b="1" kern="1200" dirty="0">
            <a:solidFill>
              <a:schemeClr val="tx1"/>
            </a:solidFill>
          </a:endParaRPr>
        </a:p>
      </dsp:txBody>
      <dsp:txXfrm>
        <a:off x="2176118" y="783153"/>
        <a:ext cx="966856" cy="805713"/>
      </dsp:txXfrm>
    </dsp:sp>
    <dsp:sp modelId="{A1BA322E-D800-4AC1-BBA9-D94CDC33569B}">
      <dsp:nvSpPr>
        <dsp:cNvPr id="0" name=""/>
        <dsp:cNvSpPr/>
      </dsp:nvSpPr>
      <dsp:spPr>
        <a:xfrm>
          <a:off x="693604" y="306171"/>
          <a:ext cx="2707198" cy="2707198"/>
        </a:xfrm>
        <a:prstGeom prst="pie">
          <a:avLst>
            <a:gd name="adj1" fmla="val 1800000"/>
            <a:gd name="adj2" fmla="val 9000000"/>
          </a:avLst>
        </a:prstGeom>
        <a:solidFill>
          <a:srgbClr val="07614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l-GR" sz="1600" b="1" kern="1200" dirty="0"/>
            <a:t>Οργάνωση Επιχειρήσεων 
</a:t>
          </a:r>
          <a:endParaRPr lang="es-ES" sz="2000" b="1" kern="1200" dirty="0"/>
        </a:p>
      </dsp:txBody>
      <dsp:txXfrm>
        <a:off x="1338175" y="2062627"/>
        <a:ext cx="1450284" cy="709028"/>
      </dsp:txXfrm>
    </dsp:sp>
    <dsp:sp modelId="{2A36F690-E055-4D05-B28B-ACC6178DA003}">
      <dsp:nvSpPr>
        <dsp:cNvPr id="0" name=""/>
        <dsp:cNvSpPr/>
      </dsp:nvSpPr>
      <dsp:spPr>
        <a:xfrm>
          <a:off x="637849" y="209485"/>
          <a:ext cx="2707198" cy="2707198"/>
        </a:xfrm>
        <a:prstGeom prst="pie">
          <a:avLst>
            <a:gd name="adj1" fmla="val 9000000"/>
            <a:gd name="adj2" fmla="val 16200000"/>
          </a:avLst>
        </a:prstGeom>
        <a:solidFill>
          <a:srgbClr val="1EEEA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b="1" kern="1200" dirty="0">
              <a:solidFill>
                <a:schemeClr val="tx1"/>
              </a:solidFill>
            </a:rPr>
            <a:t>Προμηθευτής</a:t>
          </a:r>
          <a:endParaRPr lang="es-ES" sz="2000" b="1" kern="1200" dirty="0">
            <a:solidFill>
              <a:schemeClr val="tx1"/>
            </a:solidFill>
          </a:endParaRPr>
        </a:p>
      </dsp:txBody>
      <dsp:txXfrm>
        <a:off x="951433" y="783153"/>
        <a:ext cx="966856" cy="805713"/>
      </dsp:txXfrm>
    </dsp:sp>
    <dsp:sp modelId="{72805E54-7012-4FB7-B845-25E3CA8EA6C9}">
      <dsp:nvSpPr>
        <dsp:cNvPr id="0" name=""/>
        <dsp:cNvSpPr/>
      </dsp:nvSpPr>
      <dsp:spPr>
        <a:xfrm>
          <a:off x="581995" y="41897"/>
          <a:ext cx="3042375" cy="3042375"/>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CA5873-2D33-45CF-9F04-97BB7F2AB7CE}">
      <dsp:nvSpPr>
        <dsp:cNvPr id="0" name=""/>
        <dsp:cNvSpPr/>
      </dsp:nvSpPr>
      <dsp:spPr>
        <a:xfrm>
          <a:off x="526016" y="138411"/>
          <a:ext cx="3042375" cy="3042375"/>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97F411-7A28-46C8-94D3-CB17667236FE}">
      <dsp:nvSpPr>
        <dsp:cNvPr id="0" name=""/>
        <dsp:cNvSpPr/>
      </dsp:nvSpPr>
      <dsp:spPr>
        <a:xfrm>
          <a:off x="470037" y="41897"/>
          <a:ext cx="3042375" cy="3042375"/>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3194B92E-D071-4B96-991C-97F62C0BDD53}" type="slidenum">
              <a:rPr lang="es-ES" smtClean="0"/>
              <a:t>3</a:t>
            </a:fld>
            <a:endParaRPr lang="es-ES"/>
          </a:p>
        </p:txBody>
      </p:sp>
    </p:spTree>
    <p:extLst>
      <p:ext uri="{BB962C8B-B14F-4D97-AF65-F5344CB8AC3E}">
        <p14:creationId xmlns:p14="http://schemas.microsoft.com/office/powerpoint/2010/main" val="3321577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seon.io/resources/which-online-payment-methods-have-the-highest-fraud-risk/" TargetMode="External"/><Relationship Id="rId2" Type="http://schemas.openxmlformats.org/officeDocument/2006/relationships/hyperlink" Target="https://www2.snb.ca/content/snb/en/sites/licensing/vendor/eft-faq.html#:~:text=Electronic%20funds%20transfer%20(EFT)is,%2C%20through%20computer%2Dbased%20systems" TargetMode="External"/><Relationship Id="rId1" Type="http://schemas.openxmlformats.org/officeDocument/2006/relationships/slideLayout" Target="../slideLayouts/slideLayout1.xml"/><Relationship Id="rId6" Type="http://schemas.openxmlformats.org/officeDocument/2006/relationships/hyperlink" Target="https://www.indeed.com/career-advice/career-development/consumer-to-business#:~:text=Examples%20of%20how%20consumer%20to,cut%20of%20the%20ad%20revenue" TargetMode="External"/><Relationship Id="rId5" Type="http://schemas.openxmlformats.org/officeDocument/2006/relationships/hyperlink" Target="https://www.inveon.com/data-driven-marketing-and-management-for-e-commerce-platforms" TargetMode="External"/><Relationship Id="rId4" Type="http://schemas.openxmlformats.org/officeDocument/2006/relationships/hyperlink" Target="https://www.investopedia.com/terms/b/btob.asp"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584014" cy="646331"/>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l-GR" sz="1800" b="1" dirty="0">
                <a:effectLst/>
                <a:latin typeface="Bahnschrift Light" panose="020B0502040204020203" pitchFamily="34" charset="0"/>
                <a:ea typeface="Calibri" panose="020F0502020204030204" pitchFamily="34" charset="0"/>
              </a:rPr>
              <a:t>Ενίσχυση της ανθεκτικότητας των ΜΜΕ</a:t>
            </a:r>
            <a:r>
              <a:rPr lang="en-US" sz="1800" b="1" dirty="0">
                <a:effectLst/>
                <a:latin typeface="Bahnschrift Light" panose="020B0502040204020203" pitchFamily="34" charset="0"/>
                <a:ea typeface="Calibri" panose="020F0502020204030204" pitchFamily="34" charset="0"/>
              </a:rPr>
              <a:t> </a:t>
            </a:r>
            <a:r>
              <a:rPr lang="el-GR" sz="1800" b="1" dirty="0">
                <a:effectLst/>
                <a:latin typeface="Bahnschrift Light" panose="020B0502040204020203" pitchFamily="34" charset="0"/>
                <a:ea typeface="Calibri" panose="020F0502020204030204" pitchFamily="34" charset="0"/>
              </a:rPr>
              <a:t>μετά τα περιοριστικά μέτρα (</a:t>
            </a:r>
            <a:r>
              <a:rPr lang="el-GR" sz="1800" b="1" dirty="0" err="1">
                <a:effectLst/>
                <a:latin typeface="Bahnschrift Light" panose="020B0502040204020203" pitchFamily="34" charset="0"/>
                <a:ea typeface="Calibri" panose="020F0502020204030204" pitchFamily="34" charset="0"/>
              </a:rPr>
              <a:t>lock-down</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6" y="4093428"/>
            <a:ext cx="6472909" cy="1200329"/>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l-GR" b="1" dirty="0">
                <a:solidFill>
                  <a:srgbClr val="0CA373"/>
                </a:solidFill>
                <a:latin typeface="Tahoma" panose="020B0604030504040204" pitchFamily="34" charset="0"/>
                <a:ea typeface="Tahoma" panose="020B0604030504040204" pitchFamily="34" charset="0"/>
                <a:cs typeface="Tahoma" panose="020B0604030504040204" pitchFamily="34" charset="0"/>
              </a:rPr>
              <a:t>ΑΝΑΠΤΥΞΗ ΝΕΩΝ ΚΑΝΑΛΙΩΝ ΗΛΕΚΤΡΟΝΙΚΟΥ ΕΜΠΟΡΙΟΥ / M-COMMERCE
</a:t>
            </a:r>
            <a:endPar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l-G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Από</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96020"/>
            <a:ext cx="6693805" cy="642484"/>
          </a:xfrm>
          <a:prstGeom prst="rect">
            <a:avLst/>
          </a:prstGeom>
        </p:spPr>
        <p:txBody>
          <a:bodyPr vert="horz" wrap="square" lIns="0" tIns="13970" rIns="0" bIns="0" rtlCol="0">
            <a:spAutoFit/>
          </a:bodyPr>
          <a:lstStyle/>
          <a:p>
            <a:pPr marL="12700">
              <a:spcBef>
                <a:spcPts val="110"/>
              </a:spcBef>
            </a:pPr>
            <a:r>
              <a:rPr lang="el-GR" sz="2000" spc="50" dirty="0">
                <a:latin typeface="+mj-lt"/>
                <a:cs typeface="Tahoma"/>
              </a:rPr>
              <a:t>ΤΜΗΜΑ 1.3.: Είδη ηλεκτρονικού εμπορίου
</a:t>
            </a:r>
            <a:endParaRPr lang="en-US" sz="2000" dirty="0">
              <a:ea typeface="Lato Light" panose="020F0502020204030203" pitchFamily="34" charset="0"/>
              <a:cs typeface="Abhaya Libre" panose="02000603000000000000" pitchFamily="2" charset="77"/>
            </a:endParaRPr>
          </a:p>
        </p:txBody>
      </p:sp>
      <p:sp>
        <p:nvSpPr>
          <p:cNvPr id="4" name="Rectángulo 3"/>
          <p:cNvSpPr/>
          <p:nvPr/>
        </p:nvSpPr>
        <p:spPr>
          <a:xfrm>
            <a:off x="377554" y="2201705"/>
            <a:ext cx="10912238" cy="2991588"/>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200" b="1" i="0" u="none" strike="noStrike" kern="1200" cap="none" spc="0" normalizeH="0" baseline="0" noProof="0" dirty="0">
                <a:ln>
                  <a:noFill/>
                </a:ln>
                <a:solidFill>
                  <a:srgbClr val="0CA373"/>
                </a:solidFill>
                <a:effectLst/>
                <a:uLnTx/>
                <a:uFillTx/>
                <a:latin typeface="+mn-lt"/>
                <a:ea typeface="+mn-ea"/>
                <a:cs typeface="+mn-cs"/>
              </a:rPr>
              <a:t>BUSINESS TO </a:t>
            </a:r>
            <a:r>
              <a:rPr lang="es-ES" sz="2200" b="1" dirty="0">
                <a:solidFill>
                  <a:srgbClr val="0CA373"/>
                </a:solidFill>
              </a:rPr>
              <a:t>CONSUMER</a:t>
            </a:r>
            <a:r>
              <a:rPr kumimoji="0" lang="es-ES" sz="2200" b="1" i="0" u="none" strike="noStrike" kern="1200" cap="none" spc="0" normalizeH="0" baseline="0" noProof="0" dirty="0">
                <a:ln>
                  <a:noFill/>
                </a:ln>
                <a:solidFill>
                  <a:srgbClr val="0CA373"/>
                </a:solidFill>
                <a:effectLst/>
                <a:uLnTx/>
                <a:uFillTx/>
                <a:latin typeface="+mn-lt"/>
                <a:ea typeface="+mn-ea"/>
                <a:cs typeface="+mn-cs"/>
              </a:rPr>
              <a:t> (B2C)</a:t>
            </a:r>
          </a:p>
          <a:p>
            <a:pPr marL="342900" lvl="0" indent="-342900" fontAlgn="base">
              <a:spcBef>
                <a:spcPct val="20000"/>
              </a:spcBef>
              <a:spcAft>
                <a:spcPct val="0"/>
              </a:spcAft>
              <a:buFont typeface="Arial" pitchFamily="34" charset="0"/>
              <a:buChar char="•"/>
              <a:defRPr/>
            </a:pPr>
            <a:r>
              <a:rPr lang="el-GR" sz="2100" dirty="0"/>
              <a:t>Ονομάζεται επίσης απευθείας στον καταναλωτή, είναι ένα μοντέλο που περιλαμβάνει διαδικτυακές επιχειρήσεις που πωλούν απευθείας στο ευρύ κοινό. Για να γίνει αυτό, οι </a:t>
            </a:r>
            <a:r>
              <a:rPr lang="el-GR" sz="2100" dirty="0" err="1"/>
              <a:t>ιστότοποι</a:t>
            </a:r>
            <a:r>
              <a:rPr lang="el-GR" sz="2100" dirty="0"/>
              <a:t> και οι εφαρμογές τείνουν να μοιάζουν με καταλόγους και να χρησιμοποιούν λογισμικό καλαθιού αγορών</a:t>
            </a:r>
            <a:r>
              <a:rPr lang="es-ES" sz="2100" dirty="0"/>
              <a:t>.</a:t>
            </a:r>
          </a:p>
          <a:p>
            <a:pPr marL="342900" lvl="0" indent="-342900" fontAlgn="base">
              <a:spcBef>
                <a:spcPct val="20000"/>
              </a:spcBef>
              <a:spcAft>
                <a:spcPct val="0"/>
              </a:spcAft>
              <a:buFont typeface="Arial" pitchFamily="34" charset="0"/>
              <a:buChar char="•"/>
              <a:defRPr/>
            </a:pPr>
            <a:r>
              <a:rPr lang="el-GR" sz="2100" dirty="0"/>
              <a:t>Προκειμένου να βελτιωθεί η εμπειρία περιήγησης και αγοράς των πελατών, ο </a:t>
            </a:r>
            <a:r>
              <a:rPr lang="el-GR" sz="2100" dirty="0" err="1"/>
              <a:t>ιστότοπος</a:t>
            </a:r>
            <a:r>
              <a:rPr lang="el-GR" sz="2100" dirty="0"/>
              <a:t> / η εφαρμογή θα πρέπει να έχει απλό, καθαρό και ελκυστικό σχεδιασμό. Δεν είναι όλοι εξειδικευμένοι στην πληροφορική ή έχουν αρκετό χρόνο / ενέργεια για να μάθουν</a:t>
            </a:r>
            <a:r>
              <a:rPr lang="es-ES" sz="2100" dirty="0"/>
              <a:t>.</a:t>
            </a:r>
          </a:p>
        </p:txBody>
      </p:sp>
      <p:sp>
        <p:nvSpPr>
          <p:cNvPr id="5" name="object 2">
            <a:extLst>
              <a:ext uri="{FF2B5EF4-FFF2-40B4-BE49-F238E27FC236}">
                <a16:creationId xmlns:a16="http://schemas.microsoft.com/office/drawing/2014/main" id="{B371E3DD-C179-42C1-120F-49ADAC491A3F}"/>
              </a:ext>
            </a:extLst>
          </p:cNvPr>
          <p:cNvSpPr txBox="1">
            <a:spLocks/>
          </p:cNvSpPr>
          <p:nvPr/>
        </p:nvSpPr>
        <p:spPr>
          <a:xfrm>
            <a:off x="318565" y="997903"/>
            <a:ext cx="1077788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Βασικά στοιχεία του ηλεκτρονικού εμπορίου για μια πιο ανθεκτική ΜΜΕ</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78563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486461" y="1559221"/>
            <a:ext cx="6596269" cy="642484"/>
          </a:xfrm>
          <a:prstGeom prst="rect">
            <a:avLst/>
          </a:prstGeom>
        </p:spPr>
        <p:txBody>
          <a:bodyPr vert="horz" wrap="square" lIns="0" tIns="13970" rIns="0" bIns="0" rtlCol="0">
            <a:spAutoFit/>
          </a:bodyPr>
          <a:lstStyle/>
          <a:p>
            <a:pPr marL="12700">
              <a:spcBef>
                <a:spcPts val="110"/>
              </a:spcBef>
            </a:pPr>
            <a:r>
              <a:rPr lang="el-GR" sz="2000" spc="50" dirty="0">
                <a:latin typeface="+mj-lt"/>
                <a:cs typeface="Tahoma"/>
              </a:rPr>
              <a:t>ΤΜΗΜΑ 1.3.: Είδη ηλεκτρονικού εμπορίου
</a:t>
            </a:r>
            <a:endParaRPr lang="en-US" sz="2000" dirty="0">
              <a:ea typeface="Lato Light" panose="020F0502020204030203" pitchFamily="34" charset="0"/>
              <a:cs typeface="Abhaya Libre" panose="02000603000000000000" pitchFamily="2" charset="77"/>
            </a:endParaRPr>
          </a:p>
        </p:txBody>
      </p:sp>
      <p:sp>
        <p:nvSpPr>
          <p:cNvPr id="4" name="Rectángulo 3"/>
          <p:cNvSpPr/>
          <p:nvPr/>
        </p:nvSpPr>
        <p:spPr>
          <a:xfrm>
            <a:off x="365362" y="1880463"/>
            <a:ext cx="11704717" cy="4301177"/>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200" b="1" i="0" u="none" strike="noStrike" kern="1200" cap="none" spc="0" normalizeH="0" baseline="0" noProof="0" dirty="0">
                <a:ln>
                  <a:noFill/>
                </a:ln>
                <a:solidFill>
                  <a:srgbClr val="0CA373"/>
                </a:solidFill>
                <a:effectLst/>
                <a:uLnTx/>
                <a:uFillTx/>
                <a:latin typeface="+mn-lt"/>
                <a:ea typeface="+mn-ea"/>
                <a:cs typeface="+mn-cs"/>
              </a:rPr>
              <a:t>CONSUMER TO BUSINESS (C2B)</a:t>
            </a:r>
          </a:p>
          <a:p>
            <a:pPr marL="342900" lvl="0" indent="-342900" fontAlgn="base">
              <a:lnSpc>
                <a:spcPct val="150000"/>
              </a:lnSpc>
              <a:spcBef>
                <a:spcPct val="20000"/>
              </a:spcBef>
              <a:spcAft>
                <a:spcPct val="0"/>
              </a:spcAft>
              <a:buFont typeface="Arial" pitchFamily="34" charset="0"/>
              <a:buChar char="•"/>
              <a:defRPr/>
            </a:pPr>
            <a:r>
              <a:rPr lang="el-GR" sz="1850" dirty="0"/>
              <a:t>Αυτή η μέθοδος συνίσταται στη δημιουργία αξίας από τους καταναλωτές, την οποία μπορούν να αξιοποιήσουν οι επιχειρήσεις. Παραδείγματα θα ήταν</a:t>
            </a:r>
            <a:r>
              <a:rPr lang="en-US" sz="1850" dirty="0"/>
              <a:t>:</a:t>
            </a:r>
          </a:p>
          <a:p>
            <a:pPr marL="800100" lvl="1" indent="-342900" fontAlgn="base">
              <a:spcBef>
                <a:spcPct val="20000"/>
              </a:spcBef>
              <a:spcAft>
                <a:spcPct val="0"/>
              </a:spcAft>
              <a:buFont typeface="Calibri" panose="020F0502020204030204" pitchFamily="34" charset="0"/>
              <a:buChar char="»"/>
              <a:defRPr/>
            </a:pPr>
            <a:r>
              <a:rPr lang="el-GR" sz="1850" dirty="0"/>
              <a:t>Επιχειρήσεις που δημοσιεύουν μια πρόταση έργου ή αναγκαιότητα στο διαδίκτυο. Μετά την εξέτασή του, οι ενδιαφερόμενοι υποβάλλουν αίτηση για το έργο και επιλέγεται η καταλληλότερη προσφορά</a:t>
            </a:r>
            <a:r>
              <a:rPr lang="en-US" sz="1850" dirty="0"/>
              <a:t>. </a:t>
            </a:r>
          </a:p>
          <a:p>
            <a:pPr marL="800100" lvl="1" indent="-342900" fontAlgn="base">
              <a:lnSpc>
                <a:spcPct val="150000"/>
              </a:lnSpc>
              <a:spcBef>
                <a:spcPct val="20000"/>
              </a:spcBef>
              <a:spcAft>
                <a:spcPct val="0"/>
              </a:spcAft>
              <a:buFont typeface="Calibri" panose="020F0502020204030204" pitchFamily="34" charset="0"/>
              <a:buChar char="»"/>
              <a:defRPr/>
            </a:pPr>
            <a:r>
              <a:rPr lang="el-GR" sz="1850" dirty="0"/>
              <a:t>Χρήστες που περιλαμβάνουν συνδέσμους διαφημιζόμενων σε </a:t>
            </a:r>
            <a:r>
              <a:rPr lang="el-GR" sz="1850" dirty="0" err="1"/>
              <a:t>ιστολόγια</a:t>
            </a:r>
            <a:r>
              <a:rPr lang="el-GR" sz="1850" dirty="0"/>
              <a:t>, φόρουμ και προφίλ κοινωνικών μέσων</a:t>
            </a:r>
            <a:r>
              <a:rPr lang="en-US" sz="1850" dirty="0"/>
              <a:t>.</a:t>
            </a:r>
          </a:p>
          <a:p>
            <a:pPr marL="1257300" lvl="2" indent="-342900" fontAlgn="base">
              <a:spcBef>
                <a:spcPct val="20000"/>
              </a:spcBef>
              <a:spcAft>
                <a:spcPct val="0"/>
              </a:spcAft>
              <a:buFont typeface="Calibri" panose="020F0502020204030204" pitchFamily="34" charset="0"/>
              <a:buChar char="›"/>
              <a:defRPr/>
            </a:pPr>
            <a:r>
              <a:rPr lang="el-GR" sz="1850" dirty="0"/>
              <a:t>Μερικές φορές, παρόμοιες ενέργειες δεν πληρώνονται απαραίτητα: π.χ. χρήστες που ελέγχουν προϊόντα στο διαδίκτυο ή δημοσιεύουν προτάσεις για ανάπτυξη ή τροποποίηση προϊόντων</a:t>
            </a:r>
            <a:r>
              <a:rPr lang="en-US" sz="1850" dirty="0"/>
              <a:t>. </a:t>
            </a:r>
          </a:p>
          <a:p>
            <a:pPr marL="342900" indent="-342900" fontAlgn="base">
              <a:spcBef>
                <a:spcPct val="20000"/>
              </a:spcBef>
              <a:spcAft>
                <a:spcPct val="0"/>
              </a:spcAft>
              <a:buFont typeface="Arial" pitchFamily="34" charset="0"/>
              <a:buChar char="•"/>
              <a:defRPr/>
            </a:pPr>
            <a:r>
              <a:rPr lang="el-GR" sz="1850" dirty="0"/>
              <a:t>Το C2B συμβάλλει στην προσέγγιση καταναλωτών και επιχειρήσεων, παρέχοντάς τους μια πλατφόρμα για ομοιόμορφη σύγκλιση</a:t>
            </a:r>
            <a:r>
              <a:rPr lang="en-US" sz="1850" dirty="0"/>
              <a:t>.</a:t>
            </a:r>
          </a:p>
        </p:txBody>
      </p:sp>
      <p:sp>
        <p:nvSpPr>
          <p:cNvPr id="5" name="object 2">
            <a:extLst>
              <a:ext uri="{FF2B5EF4-FFF2-40B4-BE49-F238E27FC236}">
                <a16:creationId xmlns:a16="http://schemas.microsoft.com/office/drawing/2014/main" id="{253C0273-3125-10E2-E0A8-5790D8653D99}"/>
              </a:ext>
            </a:extLst>
          </p:cNvPr>
          <p:cNvSpPr txBox="1">
            <a:spLocks/>
          </p:cNvSpPr>
          <p:nvPr/>
        </p:nvSpPr>
        <p:spPr>
          <a:xfrm>
            <a:off x="486461" y="875983"/>
            <a:ext cx="1077788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Βασικά στοιχεία του ηλεκτρονικού εμπορίου για μια πιο ανθεκτική ΜΜΕ</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82391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4" y="1499776"/>
            <a:ext cx="5852558" cy="642484"/>
          </a:xfrm>
          <a:prstGeom prst="rect">
            <a:avLst/>
          </a:prstGeom>
        </p:spPr>
        <p:txBody>
          <a:bodyPr vert="horz" wrap="square" lIns="0" tIns="13970" rIns="0" bIns="0" rtlCol="0">
            <a:spAutoFit/>
          </a:bodyPr>
          <a:lstStyle/>
          <a:p>
            <a:pPr marL="12700">
              <a:spcBef>
                <a:spcPts val="110"/>
              </a:spcBef>
            </a:pPr>
            <a:r>
              <a:rPr lang="el-GR" sz="2000" spc="50" dirty="0">
                <a:latin typeface="+mj-lt"/>
                <a:cs typeface="Tahoma"/>
              </a:rPr>
              <a:t>ΤΜΗΜΑ 1.3.: Είδη ηλεκτρονικού εμπορίου
</a:t>
            </a:r>
            <a:endParaRPr lang="en-US" sz="2000" dirty="0">
              <a:ea typeface="Lato Light" panose="020F0502020204030203" pitchFamily="34" charset="0"/>
              <a:cs typeface="Abhaya Libre" panose="02000603000000000000" pitchFamily="2" charset="77"/>
            </a:endParaRPr>
          </a:p>
        </p:txBody>
      </p:sp>
      <p:sp>
        <p:nvSpPr>
          <p:cNvPr id="4" name="Rectángulo 3"/>
          <p:cNvSpPr/>
          <p:nvPr/>
        </p:nvSpPr>
        <p:spPr>
          <a:xfrm>
            <a:off x="377554" y="2201705"/>
            <a:ext cx="11655950" cy="3884525"/>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200" b="1" i="0" u="none" strike="noStrike" kern="1200" cap="none" spc="0" normalizeH="0" baseline="0" noProof="0" dirty="0">
                <a:ln>
                  <a:noFill/>
                </a:ln>
                <a:solidFill>
                  <a:srgbClr val="0CA373"/>
                </a:solidFill>
                <a:effectLst/>
                <a:uLnTx/>
                <a:uFillTx/>
                <a:latin typeface="+mn-lt"/>
                <a:ea typeface="+mn-ea"/>
                <a:cs typeface="+mn-cs"/>
              </a:rPr>
              <a:t>CONSUMER TO CONSUMER (C2C)</a:t>
            </a:r>
          </a:p>
          <a:p>
            <a:pPr marL="342900" lvl="0" indent="-342900" fontAlgn="base">
              <a:lnSpc>
                <a:spcPct val="150000"/>
              </a:lnSpc>
              <a:spcBef>
                <a:spcPct val="20000"/>
              </a:spcBef>
              <a:spcAft>
                <a:spcPct val="0"/>
              </a:spcAft>
              <a:buFont typeface="Arial" pitchFamily="34" charset="0"/>
              <a:buChar char="•"/>
              <a:defRPr/>
            </a:pPr>
            <a:r>
              <a:rPr lang="el-GR" sz="1950" dirty="0"/>
              <a:t>Αυτός ο τρόπος επιχειρηματικής δραστηριότητας συνεπάγεται ότι οι πελάτες συνεργάζονται μεταξύ τους, χωρίς ορατούς μεσάζοντες στη διαδικασία συναλλαγής</a:t>
            </a:r>
            <a:r>
              <a:rPr lang="en-US" sz="1950" dirty="0"/>
              <a:t>.</a:t>
            </a:r>
          </a:p>
          <a:p>
            <a:pPr marL="342900" lvl="0" indent="-342900" fontAlgn="base">
              <a:lnSpc>
                <a:spcPct val="150000"/>
              </a:lnSpc>
              <a:spcBef>
                <a:spcPct val="20000"/>
              </a:spcBef>
              <a:spcAft>
                <a:spcPct val="0"/>
              </a:spcAft>
              <a:buFont typeface="Arial" pitchFamily="34" charset="0"/>
              <a:buChar char="•"/>
              <a:defRPr/>
            </a:pPr>
            <a:r>
              <a:rPr lang="el-GR" sz="1950" dirty="0"/>
              <a:t>Σε αυτή την περίπτωση, οι επιχειρήσεις ενεργούν ως </a:t>
            </a:r>
            <a:r>
              <a:rPr lang="el-GR" sz="1950" dirty="0" err="1"/>
              <a:t>πάροχοι</a:t>
            </a:r>
            <a:r>
              <a:rPr lang="el-GR" sz="1950" dirty="0"/>
              <a:t> του περιβάλλοντος στο οποίο πραγματοποιείται η συναλλαγή (συνήθως χρεώνοντας ένα τέλος), το οποίο συχνά λαμβάνει τη μορφή αγορών (</a:t>
            </a:r>
            <a:r>
              <a:rPr lang="el-GR" sz="1950" dirty="0" err="1"/>
              <a:t>eBay</a:t>
            </a:r>
            <a:r>
              <a:rPr lang="el-GR" sz="1950" dirty="0"/>
              <a:t>, Facebook, </a:t>
            </a:r>
            <a:r>
              <a:rPr lang="el-GR" sz="1950" dirty="0" err="1"/>
              <a:t>Vinted</a:t>
            </a:r>
            <a:r>
              <a:rPr lang="el-GR" sz="1950" dirty="0"/>
              <a:t>) ή πινάκων αγγελιών διαδικτύου</a:t>
            </a:r>
            <a:r>
              <a:rPr lang="en-US" sz="1950" dirty="0"/>
              <a:t>.</a:t>
            </a:r>
          </a:p>
          <a:p>
            <a:pPr marL="342900" lvl="0" indent="-342900" fontAlgn="base">
              <a:lnSpc>
                <a:spcPct val="150000"/>
              </a:lnSpc>
              <a:spcBef>
                <a:spcPct val="20000"/>
              </a:spcBef>
              <a:spcAft>
                <a:spcPct val="0"/>
              </a:spcAft>
              <a:buFont typeface="Arial" pitchFamily="34" charset="0"/>
              <a:buChar char="•"/>
              <a:defRPr/>
            </a:pPr>
            <a:r>
              <a:rPr lang="el-GR" sz="1950" dirty="0"/>
              <a:t>Μια άλλη σημαντική πτυχή αυτής της μεθόδου είναι το μάρκετινγκ C2C: οι ικανοποιημένοι χρήστες δημιουργούν - εξαιρετικά αξιόπιστες - κριτικές προϊόντων και συστάσεις για την οικογένεια και τους φίλους</a:t>
            </a:r>
            <a:r>
              <a:rPr lang="en-US" sz="1950" dirty="0"/>
              <a:t>.</a:t>
            </a:r>
          </a:p>
        </p:txBody>
      </p:sp>
      <p:sp>
        <p:nvSpPr>
          <p:cNvPr id="5" name="object 2">
            <a:extLst>
              <a:ext uri="{FF2B5EF4-FFF2-40B4-BE49-F238E27FC236}">
                <a16:creationId xmlns:a16="http://schemas.microsoft.com/office/drawing/2014/main" id="{76B731FE-306A-D8C0-FE86-8916944CBD7E}"/>
              </a:ext>
            </a:extLst>
          </p:cNvPr>
          <p:cNvSpPr txBox="1">
            <a:spLocks/>
          </p:cNvSpPr>
          <p:nvPr/>
        </p:nvSpPr>
        <p:spPr>
          <a:xfrm>
            <a:off x="318565" y="997903"/>
            <a:ext cx="1077788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Βασικά στοιχεία του ηλεκτρονικού εμπορίου για μια πιο ανθεκτική ΜΜΕ</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65900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4" y="1796020"/>
            <a:ext cx="5718445" cy="642484"/>
          </a:xfrm>
          <a:prstGeom prst="rect">
            <a:avLst/>
          </a:prstGeom>
        </p:spPr>
        <p:txBody>
          <a:bodyPr vert="horz" wrap="square" lIns="0" tIns="13970" rIns="0" bIns="0" rtlCol="0">
            <a:spAutoFit/>
          </a:bodyPr>
          <a:lstStyle/>
          <a:p>
            <a:pPr marL="12700">
              <a:spcBef>
                <a:spcPts val="110"/>
              </a:spcBef>
            </a:pPr>
            <a:r>
              <a:rPr lang="el-GR" sz="2000" spc="50" dirty="0">
                <a:latin typeface="+mj-lt"/>
                <a:cs typeface="Tahoma"/>
              </a:rPr>
              <a:t>ΤΜΗΜΑ 1.4.: Επιχειρηματικές ευκαιρίες
</a:t>
            </a:r>
            <a:endParaRPr lang="en-US" sz="2000" dirty="0">
              <a:ea typeface="Lato Light" panose="020F0502020204030203" pitchFamily="34" charset="0"/>
              <a:cs typeface="Abhaya Libre" panose="02000603000000000000" pitchFamily="2" charset="77"/>
            </a:endParaRPr>
          </a:p>
        </p:txBody>
      </p:sp>
      <p:sp>
        <p:nvSpPr>
          <p:cNvPr id="5" name="Rectángulo 4">
            <a:extLst>
              <a:ext uri="{FF2B5EF4-FFF2-40B4-BE49-F238E27FC236}">
                <a16:creationId xmlns:a16="http://schemas.microsoft.com/office/drawing/2014/main" id="{6A311F91-968A-4BDC-9487-1267F8EA16F9}"/>
              </a:ext>
            </a:extLst>
          </p:cNvPr>
          <p:cNvSpPr/>
          <p:nvPr/>
        </p:nvSpPr>
        <p:spPr>
          <a:xfrm>
            <a:off x="377554" y="2201705"/>
            <a:ext cx="10078411" cy="3554819"/>
          </a:xfrm>
          <a:prstGeom prst="rect">
            <a:avLst/>
          </a:prstGeom>
        </p:spPr>
        <p:txBody>
          <a:bodyPr wrap="square">
            <a:spAutoFit/>
          </a:bodyPr>
          <a:lstStyle/>
          <a:p>
            <a:pPr lvl="0" fontAlgn="base">
              <a:lnSpc>
                <a:spcPct val="150000"/>
              </a:lnSpc>
              <a:spcBef>
                <a:spcPct val="20000"/>
              </a:spcBef>
              <a:spcAft>
                <a:spcPct val="0"/>
              </a:spcAft>
              <a:defRPr/>
            </a:pPr>
            <a:r>
              <a:rPr lang="el-GR" sz="2200" b="1" dirty="0">
                <a:solidFill>
                  <a:srgbClr val="0CA373"/>
                </a:solidFill>
              </a:rPr>
              <a:t>ΕΝΑ ΣΕΝΑΡΙΟ ΠΟΥ ΑΛΛΑΖΕΙ
</a:t>
            </a:r>
            <a:r>
              <a:rPr lang="el-GR" sz="2000" dirty="0"/>
              <a:t>Αυτή η εποχή ταχείας ανάπτυξης απαιτεί ευέλικτες οντότητες που μπορούν να παρέχουν στους πελάτες τις υπηρεσίες και τα προϊόντα που απαιτούνται άμεσα</a:t>
            </a:r>
            <a:r>
              <a:rPr lang="en-US" sz="2000" dirty="0"/>
              <a:t>. </a:t>
            </a:r>
          </a:p>
          <a:p>
            <a:pPr marL="285750" indent="-285750" fontAlgn="base">
              <a:spcBef>
                <a:spcPct val="20000"/>
              </a:spcBef>
              <a:spcAft>
                <a:spcPct val="0"/>
              </a:spcAft>
              <a:buFont typeface="Arial" panose="020B0604020202020204" pitchFamily="34" charset="0"/>
              <a:buChar char="•"/>
              <a:defRPr/>
            </a:pPr>
            <a:r>
              <a:rPr lang="el-GR" sz="2000" dirty="0"/>
              <a:t>Επίσης, με τη χρήση νέων τεχνολογιών και προσεγγίσεων, οι εταιρείες εισέρχονται σε νέες αγορές: π.χ., επί του παρόντος, η συλλογή και διαχείριση δεδομένων χρηστών έχει σταθερά αυξανόμενη προβολή</a:t>
            </a:r>
            <a:r>
              <a:rPr lang="en-US" sz="2000" dirty="0"/>
              <a:t>. </a:t>
            </a:r>
          </a:p>
          <a:p>
            <a:pPr marL="285750" indent="-285750" fontAlgn="base">
              <a:spcBef>
                <a:spcPct val="20000"/>
              </a:spcBef>
              <a:spcAft>
                <a:spcPct val="0"/>
              </a:spcAft>
              <a:buFont typeface="Arial" panose="020B0604020202020204" pitchFamily="34" charset="0"/>
              <a:buChar char="•"/>
              <a:defRPr/>
            </a:pPr>
            <a:r>
              <a:rPr lang="el-GR" sz="2000" dirty="0"/>
              <a:t>Επιπλέον, η εμφάνιση αυτών των ανεκμετάλλευτων περιοχών παρέχει ευκαιρίες ανάπτυξης που, με τη σειρά τους, προκαλούν την εμφάνιση κοινοπραξιών για να επωφεληθούν από αυτές</a:t>
            </a:r>
            <a:r>
              <a:rPr lang="en-US" sz="2000" dirty="0"/>
              <a:t>.</a:t>
            </a:r>
          </a:p>
        </p:txBody>
      </p:sp>
      <p:sp>
        <p:nvSpPr>
          <p:cNvPr id="4" name="object 2">
            <a:extLst>
              <a:ext uri="{FF2B5EF4-FFF2-40B4-BE49-F238E27FC236}">
                <a16:creationId xmlns:a16="http://schemas.microsoft.com/office/drawing/2014/main" id="{36798CE8-E9A2-57EF-8537-ED20962AA6AD}"/>
              </a:ext>
            </a:extLst>
          </p:cNvPr>
          <p:cNvSpPr txBox="1">
            <a:spLocks/>
          </p:cNvSpPr>
          <p:nvPr/>
        </p:nvSpPr>
        <p:spPr>
          <a:xfrm>
            <a:off x="318565" y="997903"/>
            <a:ext cx="1077788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Βασικά στοιχεία του ηλεκτρονικού εμπορίου για μια πιο ανθεκτική ΜΜΕ</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35688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4" y="1796020"/>
            <a:ext cx="5620909" cy="642484"/>
          </a:xfrm>
          <a:prstGeom prst="rect">
            <a:avLst/>
          </a:prstGeom>
        </p:spPr>
        <p:txBody>
          <a:bodyPr vert="horz" wrap="square" lIns="0" tIns="13970" rIns="0" bIns="0" rtlCol="0">
            <a:spAutoFit/>
          </a:bodyPr>
          <a:lstStyle/>
          <a:p>
            <a:pPr marL="12700">
              <a:spcBef>
                <a:spcPts val="110"/>
              </a:spcBef>
            </a:pPr>
            <a:r>
              <a:rPr lang="el-GR" sz="2000" spc="50" dirty="0">
                <a:latin typeface="+mj-lt"/>
                <a:cs typeface="Tahoma"/>
              </a:rPr>
              <a:t>ΤΜΗΜΑ 1.4.: Επιχειρηματικές ευκαιρίες
</a:t>
            </a:r>
            <a:endParaRPr lang="en-US" sz="2000" dirty="0">
              <a:ea typeface="Lato Light" panose="020F0502020204030203" pitchFamily="34" charset="0"/>
              <a:cs typeface="Abhaya Libre" panose="02000603000000000000" pitchFamily="2" charset="77"/>
            </a:endParaRPr>
          </a:p>
        </p:txBody>
      </p:sp>
      <p:sp>
        <p:nvSpPr>
          <p:cNvPr id="5" name="Rectángulo 4">
            <a:extLst>
              <a:ext uri="{FF2B5EF4-FFF2-40B4-BE49-F238E27FC236}">
                <a16:creationId xmlns:a16="http://schemas.microsoft.com/office/drawing/2014/main" id="{6A311F91-968A-4BDC-9487-1267F8EA16F9}"/>
              </a:ext>
            </a:extLst>
          </p:cNvPr>
          <p:cNvSpPr/>
          <p:nvPr/>
        </p:nvSpPr>
        <p:spPr>
          <a:xfrm>
            <a:off x="377554" y="2201705"/>
            <a:ext cx="11290190" cy="3077766"/>
          </a:xfrm>
          <a:prstGeom prst="rect">
            <a:avLst/>
          </a:prstGeom>
        </p:spPr>
        <p:txBody>
          <a:bodyPr wrap="square">
            <a:spAutoFit/>
          </a:bodyPr>
          <a:lstStyle/>
          <a:p>
            <a:pPr lvl="0" fontAlgn="base">
              <a:spcBef>
                <a:spcPct val="20000"/>
              </a:spcBef>
              <a:spcAft>
                <a:spcPct val="0"/>
              </a:spcAft>
              <a:defRPr/>
            </a:pPr>
            <a:r>
              <a:rPr lang="el-GR" sz="2200" b="1" dirty="0">
                <a:solidFill>
                  <a:srgbClr val="0CA373"/>
                </a:solidFill>
              </a:rPr>
              <a:t>ΝΕΕΣ ΠΗΓΕΣ ΕΣΟΔΩΝ
</a:t>
            </a:r>
            <a:r>
              <a:rPr lang="el-GR" sz="2000" dirty="0"/>
              <a:t>Επί του παρόντος, οι ψηφιακές τεχνολογίες αποτελούν τη βάση ζωτικών επιχειρηματικών συστημάτων, τροφοδοτώντας την παραγωγή, την αποθήκευση, την πληρωμή, την παράδοση και την υποστήριξη πελατών, μεταξύ άλλων</a:t>
            </a:r>
            <a:r>
              <a:rPr lang="en-US" sz="2000" dirty="0"/>
              <a:t>. </a:t>
            </a:r>
          </a:p>
          <a:p>
            <a:pPr marL="285750" lvl="0" indent="-285750" fontAlgn="base">
              <a:spcBef>
                <a:spcPct val="20000"/>
              </a:spcBef>
              <a:spcAft>
                <a:spcPct val="0"/>
              </a:spcAft>
              <a:buFont typeface="Arial" panose="020B0604020202020204" pitchFamily="34" charset="0"/>
              <a:buChar char="•"/>
              <a:defRPr/>
            </a:pPr>
            <a:r>
              <a:rPr lang="el-GR" sz="2000" dirty="0"/>
              <a:t>Αυτά δεν είναι μόνο υποστηρικτικά στοιχεία, αλλά ανοίγουν επίσης έναν ολοκαίνουργιο κόσμο ευκαιριών για τις επιχειρήσεις να αναπτυχθούν, καθώς τα δεδομένα που λαμβάνονται σχετικά με τη συμπεριφορά των πελατών μπορούν να αξιοποιηθούν σε πολύτιμες γνώσεις</a:t>
            </a:r>
            <a:r>
              <a:rPr lang="en-US" sz="2000" dirty="0"/>
              <a:t>.</a:t>
            </a:r>
          </a:p>
          <a:p>
            <a:pPr marL="285750" lvl="0" indent="-285750" fontAlgn="base">
              <a:spcBef>
                <a:spcPct val="20000"/>
              </a:spcBef>
              <a:spcAft>
                <a:spcPct val="0"/>
              </a:spcAft>
              <a:buFont typeface="Arial" panose="020B0604020202020204" pitchFamily="34" charset="0"/>
              <a:buChar char="•"/>
              <a:defRPr/>
            </a:pPr>
            <a:r>
              <a:rPr lang="el-GR" sz="2000" dirty="0"/>
              <a:t>Επιπλέον, αυτές οι πληροφορίες μπορούν να χρησιμοποιηθούν για την προσαρμογή των συστημάτων σε αυτές τις τάσεις εν κινήσει, ενισχύοντας τις επιχειρηματικές λειτουργίες και αποφάσεις</a:t>
            </a:r>
            <a:r>
              <a:rPr lang="en-US" sz="2000" dirty="0"/>
              <a:t>.</a:t>
            </a:r>
          </a:p>
        </p:txBody>
      </p:sp>
      <p:sp>
        <p:nvSpPr>
          <p:cNvPr id="4" name="object 2">
            <a:extLst>
              <a:ext uri="{FF2B5EF4-FFF2-40B4-BE49-F238E27FC236}">
                <a16:creationId xmlns:a16="http://schemas.microsoft.com/office/drawing/2014/main" id="{A74E7D07-F967-13FE-9264-FEEB6C2E6EAD}"/>
              </a:ext>
            </a:extLst>
          </p:cNvPr>
          <p:cNvSpPr txBox="1">
            <a:spLocks/>
          </p:cNvSpPr>
          <p:nvPr/>
        </p:nvSpPr>
        <p:spPr>
          <a:xfrm>
            <a:off x="318565" y="997903"/>
            <a:ext cx="1077788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Βασικά στοιχεία του ηλεκτρονικού εμπορίου για μια πιο ανθεκτική ΜΜΕ</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39433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8187187" cy="1015663"/>
          </a:xfrm>
          <a:prstGeom prst="rect">
            <a:avLst/>
          </a:prstGeom>
          <a:noFill/>
        </p:spPr>
        <p:txBody>
          <a:bodyPr wrap="square" rtlCol="0">
            <a:spAutoFit/>
          </a:bodyPr>
          <a:lstStyle/>
          <a:p>
            <a:r>
              <a:rPr lang="el-GR" sz="2000" dirty="0"/>
              <a:t>Το ηλεκτρονικό εμπόριο περιγράφει κάθε συναλλαγή που πραγματοποιείται στο Διαδίκτυο 
</a:t>
            </a:r>
            <a:endParaRPr lang="en-US" sz="2000" dirty="0"/>
          </a:p>
        </p:txBody>
      </p:sp>
      <p:sp>
        <p:nvSpPr>
          <p:cNvPr id="12" name="CuadroTexto 11"/>
          <p:cNvSpPr txBox="1"/>
          <p:nvPr/>
        </p:nvSpPr>
        <p:spPr>
          <a:xfrm>
            <a:off x="1615181" y="3530217"/>
            <a:ext cx="8370067" cy="707886"/>
          </a:xfrm>
          <a:prstGeom prst="rect">
            <a:avLst/>
          </a:prstGeom>
          <a:noFill/>
        </p:spPr>
        <p:txBody>
          <a:bodyPr wrap="square" rtlCol="0">
            <a:spAutoFit/>
          </a:bodyPr>
          <a:lstStyle/>
          <a:p>
            <a:r>
              <a:rPr lang="el-GR" sz="2000" dirty="0"/>
              <a:t>Αυτή η μέθοδος αλλάζει τα φυσικά καταστήματα για ψηφιακά, τα οποία, αν και πλεονεκτικά, συνεπάγονται επίσης ορισμένα μειονεκτήματα</a:t>
            </a:r>
            <a:endParaRPr lang="en-US" sz="2000" dirty="0"/>
          </a:p>
        </p:txBody>
      </p:sp>
      <p:sp>
        <p:nvSpPr>
          <p:cNvPr id="13" name="CuadroTexto 12"/>
          <p:cNvSpPr txBox="1"/>
          <p:nvPr/>
        </p:nvSpPr>
        <p:spPr>
          <a:xfrm>
            <a:off x="1605563" y="4284374"/>
            <a:ext cx="9007953" cy="1015663"/>
          </a:xfrm>
          <a:prstGeom prst="rect">
            <a:avLst/>
          </a:prstGeom>
          <a:noFill/>
        </p:spPr>
        <p:txBody>
          <a:bodyPr wrap="square" rtlCol="0">
            <a:spAutoFit/>
          </a:bodyPr>
          <a:lstStyle/>
          <a:p>
            <a:r>
              <a:rPr lang="el-GR" sz="2000" dirty="0"/>
              <a:t>Η προσαρμογή στις επιχειρήσεις και τους καταναλωτές που είναι είτε ο αγοραστής όσο και ο πωλητής είναι θεμελιώδους σημασίας για το ηλεκτρονικό εμπόριο
</a:t>
            </a:r>
            <a:endParaRPr lang="en-US" sz="2000" dirty="0"/>
          </a:p>
        </p:txBody>
      </p:sp>
      <p:sp>
        <p:nvSpPr>
          <p:cNvPr id="14" name="CuadroTexto 13"/>
          <p:cNvSpPr txBox="1"/>
          <p:nvPr/>
        </p:nvSpPr>
        <p:spPr>
          <a:xfrm>
            <a:off x="1578483" y="4994445"/>
            <a:ext cx="8406765" cy="1015663"/>
          </a:xfrm>
          <a:prstGeom prst="rect">
            <a:avLst/>
          </a:prstGeom>
          <a:noFill/>
        </p:spPr>
        <p:txBody>
          <a:bodyPr wrap="square" rtlCol="0">
            <a:spAutoFit/>
          </a:bodyPr>
          <a:lstStyle/>
          <a:p>
            <a:r>
              <a:rPr lang="el-GR" sz="2000" dirty="0"/>
              <a:t>Αυτό το νέο σενάριο και η διαχείριση των δεδομένων που παράγονται από τους χρήστες ανοίγει νέες, τεράστιες επιχειρηματικές ευκαιρίες
</a:t>
            </a:r>
            <a:endParaRPr lang="en-US" sz="2000"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Κρίσιμα σημεία</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Τεστ αξιολόγησης</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2991729" cy="1754326"/>
          </a:xfrm>
          <a:prstGeom prst="rect">
            <a:avLst/>
          </a:prstGeom>
          <a:noFill/>
        </p:spPr>
        <p:txBody>
          <a:bodyPr wrap="square" rtlCol="0">
            <a:spAutoFit/>
          </a:bodyPr>
          <a:lstStyle/>
          <a:p>
            <a:pPr marL="342900" indent="-342900">
              <a:buAutoNum type="arabicPeriod"/>
            </a:pPr>
            <a:r>
              <a:rPr lang="el-GR" b="1" dirty="0"/>
              <a:t>Ο όρος </a:t>
            </a:r>
            <a:r>
              <a:rPr lang="es-ES" b="1" dirty="0"/>
              <a:t>m-</a:t>
            </a:r>
            <a:r>
              <a:rPr lang="es-ES" b="1" dirty="0" err="1"/>
              <a:t>commerce</a:t>
            </a:r>
            <a:r>
              <a:rPr lang="es-ES" b="1" dirty="0"/>
              <a:t> </a:t>
            </a:r>
            <a:r>
              <a:rPr lang="el-GR" b="1" dirty="0"/>
              <a:t>αναφέρεται:</a:t>
            </a:r>
            <a:endParaRPr lang="es-ES" dirty="0"/>
          </a:p>
          <a:p>
            <a:r>
              <a:rPr lang="es-ES" dirty="0"/>
              <a:t>a.- </a:t>
            </a:r>
            <a:r>
              <a:rPr lang="el-GR" dirty="0"/>
              <a:t>Το δικό μου εμπόριο</a:t>
            </a:r>
            <a:endParaRPr lang="es-ES" dirty="0"/>
          </a:p>
          <a:p>
            <a:r>
              <a:rPr lang="es-ES" dirty="0"/>
              <a:t>b.- </a:t>
            </a:r>
            <a:r>
              <a:rPr lang="el-GR" dirty="0"/>
              <a:t>Ηλεκτρονικό εμπόριο μέσω κινητών συσκευών</a:t>
            </a:r>
            <a:endParaRPr lang="es-ES" dirty="0"/>
          </a:p>
          <a:p>
            <a:r>
              <a:rPr lang="es-ES" dirty="0"/>
              <a:t>c.- </a:t>
            </a:r>
            <a:r>
              <a:rPr lang="el-GR" dirty="0"/>
              <a:t>Μεσαίο εμπόριο</a:t>
            </a:r>
            <a:endParaRPr lang="es-ES"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3371218" cy="2308324"/>
          </a:xfrm>
          <a:prstGeom prst="rect">
            <a:avLst/>
          </a:prstGeom>
          <a:noFill/>
        </p:spPr>
        <p:txBody>
          <a:bodyPr wrap="square" rtlCol="0">
            <a:spAutoFit/>
          </a:bodyPr>
          <a:lstStyle/>
          <a:p>
            <a:r>
              <a:rPr lang="es-ES" b="1" dirty="0"/>
              <a:t>2. </a:t>
            </a:r>
            <a:r>
              <a:rPr lang="en-US" sz="1800" b="1" dirty="0">
                <a:latin typeface="+mn-lt"/>
                <a:cs typeface="+mn-cs"/>
              </a:rPr>
              <a:t>Business to people (B2P): </a:t>
            </a:r>
            <a:endParaRPr lang="en-US" sz="1800" dirty="0">
              <a:latin typeface="+mn-lt"/>
              <a:cs typeface="+mn-cs"/>
            </a:endParaRPr>
          </a:p>
          <a:p>
            <a:endParaRPr lang="es-ES" dirty="0"/>
          </a:p>
          <a:p>
            <a:r>
              <a:rPr lang="es-ES" dirty="0"/>
              <a:t>a.- </a:t>
            </a:r>
            <a:r>
              <a:rPr lang="el-GR" dirty="0"/>
              <a:t>Φροντίζει για τις ανάγκες των ανθρώπων</a:t>
            </a:r>
            <a:endParaRPr lang="es-ES" dirty="0"/>
          </a:p>
          <a:p>
            <a:r>
              <a:rPr lang="es-ES" dirty="0"/>
              <a:t>b.- </a:t>
            </a:r>
            <a:r>
              <a:rPr lang="el-GR" dirty="0"/>
              <a:t>Επικεντρώνεται στην ανάπτυξη επιχειρηματικών συνδέσεων με τους ανθρώπους</a:t>
            </a:r>
            <a:endParaRPr lang="es-ES" dirty="0"/>
          </a:p>
          <a:p>
            <a:r>
              <a:rPr lang="es-ES" dirty="0"/>
              <a:t>c.- </a:t>
            </a:r>
            <a:r>
              <a:rPr lang="el-GR" dirty="0"/>
              <a:t>Δεν υπάρχει</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482199" cy="2308324"/>
          </a:xfrm>
          <a:prstGeom prst="rect">
            <a:avLst/>
          </a:prstGeom>
          <a:noFill/>
        </p:spPr>
        <p:txBody>
          <a:bodyPr wrap="square" rtlCol="0">
            <a:spAutoFit/>
          </a:bodyPr>
          <a:lstStyle/>
          <a:p>
            <a:r>
              <a:rPr lang="es-ES" b="1" dirty="0"/>
              <a:t>3. </a:t>
            </a:r>
            <a:r>
              <a:rPr lang="el-GR" b="1" dirty="0"/>
              <a:t>Οι εφαρμογές από επιχείρηση σε πελάτη (B2C) </a:t>
            </a:r>
            <a:r>
              <a:rPr lang="el-GR" b="1" dirty="0" err="1"/>
              <a:t>prime</a:t>
            </a:r>
            <a:r>
              <a:rPr lang="es-ES" b="1" dirty="0"/>
              <a:t>:</a:t>
            </a:r>
          </a:p>
          <a:p>
            <a:r>
              <a:rPr lang="es-ES" dirty="0"/>
              <a:t>a.- </a:t>
            </a:r>
            <a:r>
              <a:rPr lang="el-GR" dirty="0"/>
              <a:t>Απρόσκοπτη ενσωμάτωση μεταξύ των εφαρμογών</a:t>
            </a:r>
            <a:endParaRPr lang="en-US" sz="1800" dirty="0"/>
          </a:p>
          <a:p>
            <a:r>
              <a:rPr lang="es-ES" dirty="0"/>
              <a:t>b.- </a:t>
            </a:r>
            <a:r>
              <a:rPr lang="el-GR" dirty="0"/>
              <a:t>Ένας απλός, καθαρός και ελκυστικός σχεδιασμός </a:t>
            </a:r>
            <a:endParaRPr lang="es-ES" sz="1800" dirty="0"/>
          </a:p>
          <a:p>
            <a:r>
              <a:rPr lang="es-ES" dirty="0"/>
              <a:t>c.- </a:t>
            </a:r>
            <a:r>
              <a:rPr lang="el-GR" dirty="0"/>
              <a:t>Έχοντας κομψά κινούμενα σχέδια</a:t>
            </a:r>
            <a:endParaRPr lang="es-ES"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6" y="3942887"/>
            <a:ext cx="4026176" cy="2308324"/>
          </a:xfrm>
          <a:prstGeom prst="rect">
            <a:avLst/>
          </a:prstGeom>
          <a:noFill/>
        </p:spPr>
        <p:txBody>
          <a:bodyPr wrap="square" rtlCol="0">
            <a:spAutoFit/>
          </a:bodyPr>
          <a:lstStyle/>
          <a:p>
            <a:r>
              <a:rPr lang="es-ES" b="1" dirty="0"/>
              <a:t>4. </a:t>
            </a:r>
            <a:r>
              <a:rPr lang="el-GR" b="1" dirty="0"/>
              <a:t>Συνεχώς μεταβαλλόμενα σενάρια απαιτούν</a:t>
            </a:r>
            <a:r>
              <a:rPr lang="es-ES" b="1" dirty="0"/>
              <a:t>:</a:t>
            </a:r>
            <a:endParaRPr lang="es-ES" dirty="0"/>
          </a:p>
          <a:p>
            <a:endParaRPr lang="es-ES" dirty="0"/>
          </a:p>
          <a:p>
            <a:r>
              <a:rPr lang="es-ES" dirty="0"/>
              <a:t>a.- </a:t>
            </a:r>
            <a:r>
              <a:rPr lang="el-GR" dirty="0"/>
              <a:t>Ευέλικτες οντότητες που μπορούν να ικανοποιήσουν τις ανάγκες των πελατών</a:t>
            </a:r>
            <a:endParaRPr lang="es-ES" dirty="0"/>
          </a:p>
          <a:p>
            <a:r>
              <a:rPr lang="es-ES" dirty="0"/>
              <a:t>b.- </a:t>
            </a:r>
            <a:r>
              <a:rPr lang="el-GR" dirty="0"/>
              <a:t>Δεν αλλάζουμε την πρότασή μας</a:t>
            </a:r>
            <a:endParaRPr lang="es-ES" dirty="0"/>
          </a:p>
          <a:p>
            <a:r>
              <a:rPr lang="es-ES" dirty="0"/>
              <a:t>c.- </a:t>
            </a:r>
            <a:r>
              <a:rPr lang="el-GR" dirty="0"/>
              <a:t>Αλλαγή όλων των συσκευών τεχνολογίας</a:t>
            </a:r>
            <a:endParaRPr lang="es-ES"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es-ES" b="1" dirty="0"/>
              <a:t>5. </a:t>
            </a:r>
            <a:r>
              <a:rPr lang="el-GR" b="1" dirty="0"/>
              <a:t>Το ηλεκτρονικό εμπόριο μειώνει το κόστος;
</a:t>
            </a:r>
            <a:endParaRPr lang="es-ES" b="1" dirty="0"/>
          </a:p>
          <a:p>
            <a:r>
              <a:rPr lang="es-ES" dirty="0"/>
              <a:t>a.- </a:t>
            </a:r>
            <a:r>
              <a:rPr lang="el-GR" dirty="0"/>
              <a:t>Όχι</a:t>
            </a:r>
            <a:endParaRPr lang="en-US" sz="1800" dirty="0"/>
          </a:p>
          <a:p>
            <a:r>
              <a:rPr lang="es-ES" dirty="0"/>
              <a:t>b.- </a:t>
            </a:r>
            <a:r>
              <a:rPr lang="el-GR" dirty="0"/>
              <a:t>Ναι</a:t>
            </a:r>
            <a:endParaRPr lang="es-ES" dirty="0"/>
          </a:p>
          <a:p>
            <a:r>
              <a:rPr lang="es-ES" dirty="0"/>
              <a:t>c.- </a:t>
            </a:r>
            <a:r>
              <a:rPr lang="el-GR" dirty="0"/>
              <a:t>Μόνο για μεγάλες εταιρείες τεχνολογίας</a:t>
            </a:r>
            <a:endParaRPr lang="es-ES" dirty="0"/>
          </a:p>
        </p:txBody>
      </p:sp>
    </p:spTree>
    <p:extLst>
      <p:ext uri="{BB962C8B-B14F-4D97-AF65-F5344CB8AC3E}">
        <p14:creationId xmlns:p14="http://schemas.microsoft.com/office/powerpoint/2010/main" val="2363009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77788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Βασικά στοιχεία του ηλεκτρονικού εμπορίου για μια πιο ανθεκτική ΜΜΕ</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071521"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ΠΗΓΈΣ</a:t>
            </a:r>
            <a:endParaRPr lang="es-ES" sz="2200" spc="50" dirty="0">
              <a:latin typeface="+mj-lt"/>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827384" y="2298393"/>
            <a:ext cx="10269068" cy="4524315"/>
          </a:xfrm>
          <a:prstGeom prst="rect">
            <a:avLst/>
          </a:prstGeom>
        </p:spPr>
        <p:txBody>
          <a:bodyPr wrap="square">
            <a:spAutoFit/>
          </a:bodyPr>
          <a:lstStyle/>
          <a:p>
            <a:pPr marL="342900" indent="-342900">
              <a:buFont typeface="Arial" panose="020B0604020202020204" pitchFamily="34" charset="0"/>
              <a:buChar char="•"/>
              <a:defRPr/>
            </a:pPr>
            <a:r>
              <a:rPr lang="es-ES" sz="1900" dirty="0"/>
              <a:t>New Brunswick </a:t>
            </a:r>
            <a:r>
              <a:rPr lang="es-ES" sz="1900" dirty="0" err="1"/>
              <a:t>administration</a:t>
            </a:r>
            <a:r>
              <a:rPr lang="es-ES" sz="1900" dirty="0"/>
              <a:t> --- </a:t>
            </a:r>
            <a:r>
              <a:rPr lang="es-ES" sz="1900" dirty="0">
                <a:hlinkClick r:id="rId2"/>
              </a:rPr>
              <a:t>https://www2.snb.ca/content/snb/en/sites/licensing/vendor/eft-faq.html#:~:text=Electronic%20funds%20transfer%20(EFT)is,%2C%20through%20computer%2Dbased%20systems</a:t>
            </a:r>
            <a:endParaRPr lang="es-ES" sz="1900" dirty="0"/>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hlinkClick r:id="rId3"/>
            </a:endParaRPr>
          </a:p>
          <a:p>
            <a:pPr marL="342900" indent="-342900">
              <a:buFont typeface="Arial" panose="020B0604020202020204" pitchFamily="34" charset="0"/>
              <a:buChar char="•"/>
              <a:defRPr/>
            </a:pPr>
            <a:r>
              <a:rPr lang="es-ES" sz="1900" dirty="0" err="1"/>
              <a:t>Investopedia</a:t>
            </a:r>
            <a:r>
              <a:rPr lang="es-ES" sz="1900" dirty="0"/>
              <a:t> --- </a:t>
            </a:r>
            <a:r>
              <a:rPr lang="en-GB" altLang="es-ES" sz="1900" dirty="0">
                <a:latin typeface="Calibri" panose="020F0502020204030204" pitchFamily="34" charset="0"/>
                <a:cs typeface="Calibri" panose="020F0502020204030204" pitchFamily="34" charset="0"/>
                <a:hlinkClick r:id="rId4"/>
              </a:rPr>
              <a:t>https://www.investopedia.com/terms/b/btob.asp</a:t>
            </a: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s-ES" sz="1900" dirty="0" err="1"/>
              <a:t>Inveon</a:t>
            </a:r>
            <a:r>
              <a:rPr lang="es-ES" sz="1900" dirty="0"/>
              <a:t> --- </a:t>
            </a:r>
            <a:r>
              <a:rPr lang="en-GB" altLang="es-ES" sz="1900" dirty="0">
                <a:latin typeface="Calibri" panose="020F0502020204030204" pitchFamily="34" charset="0"/>
                <a:cs typeface="Calibri" panose="020F0502020204030204" pitchFamily="34" charset="0"/>
                <a:hlinkClick r:id="rId5"/>
              </a:rPr>
              <a:t>https://www.inveon.com/data-driven-marketing-and-management-for-e-commerce-platforms</a:t>
            </a: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s-ES" sz="1900" dirty="0" err="1"/>
              <a:t>Indeed</a:t>
            </a:r>
            <a:r>
              <a:rPr lang="es-ES" sz="1900" dirty="0"/>
              <a:t> --- </a:t>
            </a:r>
            <a:r>
              <a:rPr lang="en-GB" altLang="es-ES" sz="1900" dirty="0">
                <a:latin typeface="Calibri" panose="020F0502020204030204" pitchFamily="34" charset="0"/>
                <a:cs typeface="Calibri" panose="020F0502020204030204" pitchFamily="34" charset="0"/>
                <a:hlinkClick r:id="rId6"/>
              </a:rPr>
              <a:t>https://www.indeed.com/career-advice/career-development/consumer-to-business#:~:text=Examples%20of%20how%20consumer%20to,cut%20of%20the%20ad%20revenue</a:t>
            </a: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6517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l-GR" sz="9600" b="1" spc="95" dirty="0">
                <a:solidFill>
                  <a:schemeClr val="bg1"/>
                </a:solidFill>
                <a:latin typeface="Roboto"/>
                <a:cs typeface="Roboto"/>
              </a:rPr>
              <a:t>Ευχαριστώ</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4725781" cy="646331"/>
          </a:xfrm>
          <a:prstGeom prst="rect">
            <a:avLst/>
          </a:prstGeom>
          <a:noFill/>
        </p:spPr>
        <p:txBody>
          <a:bodyPr wrap="none" rtlCol="0">
            <a:spAutoFit/>
          </a:bodyPr>
          <a:lstStyle/>
          <a:p>
            <a:r>
              <a:rPr lang="el-GR" dirty="0"/>
              <a:t>Γνωρίστε τα βασικά του ηλεκτρονικού εμπορίου
</a:t>
            </a:r>
            <a:endParaRPr lang="en-GB" dirty="0"/>
          </a:p>
        </p:txBody>
      </p:sp>
      <p:sp>
        <p:nvSpPr>
          <p:cNvPr id="12" name="CuadroTexto 11"/>
          <p:cNvSpPr txBox="1"/>
          <p:nvPr/>
        </p:nvSpPr>
        <p:spPr>
          <a:xfrm>
            <a:off x="1615182" y="3530217"/>
            <a:ext cx="5431793" cy="923330"/>
          </a:xfrm>
          <a:prstGeom prst="rect">
            <a:avLst/>
          </a:prstGeom>
          <a:noFill/>
        </p:spPr>
        <p:txBody>
          <a:bodyPr wrap="square" rtlCol="0">
            <a:spAutoFit/>
          </a:bodyPr>
          <a:lstStyle/>
          <a:p>
            <a:r>
              <a:rPr lang="el-GR" dirty="0"/>
              <a:t>Σταθμίστε τα πλεονεκτήματα και τα μειονεκτήματα του ηλεκτρονικού εμπορίου
</a:t>
            </a:r>
            <a:endParaRPr lang="en-GB" dirty="0"/>
          </a:p>
        </p:txBody>
      </p:sp>
      <p:sp>
        <p:nvSpPr>
          <p:cNvPr id="13" name="CuadroTexto 12"/>
          <p:cNvSpPr txBox="1"/>
          <p:nvPr/>
        </p:nvSpPr>
        <p:spPr>
          <a:xfrm>
            <a:off x="1615182" y="4241991"/>
            <a:ext cx="5660076" cy="646331"/>
          </a:xfrm>
          <a:prstGeom prst="rect">
            <a:avLst/>
          </a:prstGeom>
          <a:noFill/>
        </p:spPr>
        <p:txBody>
          <a:bodyPr wrap="none" rtlCol="0">
            <a:spAutoFit/>
          </a:bodyPr>
          <a:lstStyle/>
          <a:p>
            <a:r>
              <a:rPr lang="el-GR" dirty="0" err="1"/>
              <a:t>Αναγνώρισετε</a:t>
            </a:r>
            <a:r>
              <a:rPr lang="el-GR" dirty="0"/>
              <a:t> των κύριων τύπων ηλεκτρονικού εμπορίου 
</a:t>
            </a:r>
            <a:endParaRPr lang="en-GB" dirty="0"/>
          </a:p>
        </p:txBody>
      </p:sp>
      <p:sp>
        <p:nvSpPr>
          <p:cNvPr id="14" name="CuadroTexto 13"/>
          <p:cNvSpPr txBox="1"/>
          <p:nvPr/>
        </p:nvSpPr>
        <p:spPr>
          <a:xfrm>
            <a:off x="1578484" y="4986701"/>
            <a:ext cx="4869025" cy="646331"/>
          </a:xfrm>
          <a:prstGeom prst="rect">
            <a:avLst/>
          </a:prstGeom>
          <a:noFill/>
        </p:spPr>
        <p:txBody>
          <a:bodyPr wrap="none" rtlCol="0">
            <a:spAutoFit/>
          </a:bodyPr>
          <a:lstStyle/>
          <a:p>
            <a:r>
              <a:rPr lang="el-GR" dirty="0"/>
              <a:t>Αξιολογήστε σωστά τις επιχειρηματικές ευκαιρίες
</a:t>
            </a:r>
            <a:endParaRPr lang="en-GB" dirty="0"/>
          </a:p>
        </p:txBody>
      </p:sp>
      <p:sp>
        <p:nvSpPr>
          <p:cNvPr id="17" name="object 2"/>
          <p:cNvSpPr txBox="1">
            <a:spLocks/>
          </p:cNvSpPr>
          <p:nvPr/>
        </p:nvSpPr>
        <p:spPr>
          <a:xfrm>
            <a:off x="480794" y="1302505"/>
            <a:ext cx="5615206" cy="720710"/>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600" kern="0" spc="-150" dirty="0">
                <a:solidFill>
                  <a:schemeClr val="tx1"/>
                </a:solidFill>
                <a:latin typeface="+mj-lt"/>
                <a:ea typeface="Tahoma" panose="020B0604030504040204" pitchFamily="34" charset="0"/>
                <a:cs typeface="Tahoma" panose="020B0604030504040204" pitchFamily="34" charset="0"/>
              </a:rPr>
              <a:t>ΣΚΟΠΟΙ ΚΑΙ ΣΤΟΧΟΙ</a:t>
            </a:r>
            <a:endParaRPr lang="es-ES" sz="46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962650" cy="629660"/>
          </a:xfrm>
          <a:prstGeom prst="rect">
            <a:avLst/>
          </a:prstGeom>
        </p:spPr>
        <p:txBody>
          <a:bodyPr vert="horz" wrap="square" lIns="0" tIns="13970" rIns="0" bIns="0" rtlCol="0">
            <a:spAutoFit/>
          </a:bodyPr>
          <a:lstStyle/>
          <a:p>
            <a:pPr algn="just"/>
            <a:r>
              <a:rPr lang="el-GR" sz="2000" dirty="0">
                <a:latin typeface="Calibri" panose="020F0502020204030204" pitchFamily="34" charset="0"/>
                <a:ea typeface="Calibri" panose="020F0502020204030204" pitchFamily="34" charset="0"/>
                <a:cs typeface="Times New Roman" panose="02020603050405020304" pitchFamily="18" charset="0"/>
              </a:rPr>
              <a:t>Στο τέλος αυτής της ενότητας θα είστε σε θέση να:
</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5472" y="758722"/>
            <a:ext cx="4540832"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object 16"/>
          <p:cNvSpPr txBox="1">
            <a:spLocks/>
          </p:cNvSpPr>
          <p:nvPr/>
        </p:nvSpPr>
        <p:spPr>
          <a:xfrm>
            <a:off x="4779004" y="192646"/>
            <a:ext cx="416992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4800" b="1" spc="-150" dirty="0"/>
              <a:t>ΕΥΡΕΤΉΡΙΟ</a:t>
            </a:r>
            <a:endParaRPr lang="es-ES" sz="4800" b="1" spc="-150" dirty="0"/>
          </a:p>
        </p:txBody>
      </p:sp>
      <p:sp>
        <p:nvSpPr>
          <p:cNvPr id="15" name="TextBox 30">
            <a:extLst>
              <a:ext uri="{FF2B5EF4-FFF2-40B4-BE49-F238E27FC236}">
                <a16:creationId xmlns:a16="http://schemas.microsoft.com/office/drawing/2014/main" id="{083B46CC-E042-4953-AC20-CB0BD445B293}"/>
              </a:ext>
            </a:extLst>
          </p:cNvPr>
          <p:cNvSpPr txBox="1"/>
          <p:nvPr/>
        </p:nvSpPr>
        <p:spPr>
          <a:xfrm>
            <a:off x="2857281" y="3920846"/>
            <a:ext cx="6689055" cy="1631216"/>
          </a:xfrm>
          <a:prstGeom prst="rect">
            <a:avLst/>
          </a:prstGeom>
          <a:noFill/>
        </p:spPr>
        <p:txBody>
          <a:bodyPr wrap="square" rtlCol="0">
            <a:spAutoFit/>
          </a:bodyPr>
          <a:lstStyle/>
          <a:p>
            <a:pPr marL="457200" indent="-457200">
              <a:buFont typeface="+mj-lt"/>
              <a:buAutoNum type="arabicPeriod"/>
            </a:pPr>
            <a:r>
              <a:rPr lang="el-GR" sz="2000" dirty="0">
                <a:ea typeface="Lato Light" panose="020F0502020204030203" pitchFamily="34" charset="0"/>
                <a:cs typeface="Abhaya Libre" panose="02000603000000000000" pitchFamily="2" charset="77"/>
              </a:rPr>
              <a:t>Τι είναι το ηλεκτρονικό εμπόριο
Πλεονεκτήματα και μειονεκτήματα του ηλεκτρονικού εμπορίου
Τύποι ηλεκτρονικού εμπορίου (B2B, B2C, C2B, C2C)
Επιχειρηματικές ευκαιρίες</a:t>
            </a:r>
            <a:endParaRPr lang="en-US" sz="2000" dirty="0">
              <a:ea typeface="Lato Light" panose="020F0502020204030203" pitchFamily="34" charset="0"/>
              <a:cs typeface="Abhaya Libre" panose="02000603000000000000" pitchFamily="2" charset="77"/>
            </a:endParaRPr>
          </a:p>
        </p:txBody>
      </p:sp>
      <p:sp>
        <p:nvSpPr>
          <p:cNvPr id="16" name="TextBox 31">
            <a:extLst>
              <a:ext uri="{FF2B5EF4-FFF2-40B4-BE49-F238E27FC236}">
                <a16:creationId xmlns:a16="http://schemas.microsoft.com/office/drawing/2014/main" id="{B44A9437-C13C-447F-B838-A5014954A54B}"/>
              </a:ext>
            </a:extLst>
          </p:cNvPr>
          <p:cNvSpPr txBox="1"/>
          <p:nvPr/>
        </p:nvSpPr>
        <p:spPr>
          <a:xfrm>
            <a:off x="2120348" y="2900197"/>
            <a:ext cx="8584228" cy="1200329"/>
          </a:xfrm>
          <a:prstGeom prst="rect">
            <a:avLst/>
          </a:prstGeom>
          <a:noFill/>
        </p:spPr>
        <p:txBody>
          <a:bodyPr wrap="square" rtlCol="0">
            <a:spAutoFit/>
          </a:bodyPr>
          <a:lstStyle/>
          <a:p>
            <a:r>
              <a:rPr lang="el-GR" sz="2400" dirty="0">
                <a:solidFill>
                  <a:srgbClr val="0CA373"/>
                </a:solidFill>
                <a:latin typeface="Oxygen" panose="02000503000000090004" pitchFamily="2" charset="77"/>
                <a:ea typeface="Nunito Bold" charset="0"/>
                <a:cs typeface="Abhaya Libre SemiBold" panose="02000603000000000000" pitchFamily="2" charset="77"/>
              </a:rPr>
              <a:t>Ενότητα 1: Βασικά στοιχεία του ηλεκτρονικού εμπορίου για μια πιο ανθεκτική ΜΜΕ
</a:t>
            </a:r>
            <a:endParaRPr lang="en-US" sz="2400" dirty="0">
              <a:solidFill>
                <a:srgbClr val="0CA373"/>
              </a:solidFill>
              <a:latin typeface="Oxygen" panose="02000503000000090004" pitchFamily="2" charset="77"/>
              <a:ea typeface="Nunito Bold" charset="0"/>
              <a:cs typeface="Abhaya Libre SemiBold" panose="02000603000000000000" pitchFamily="2" charset="77"/>
            </a:endParaRPr>
          </a:p>
        </p:txBody>
      </p:sp>
      <p:sp>
        <p:nvSpPr>
          <p:cNvPr id="17" name="Shape 2633">
            <a:extLst>
              <a:ext uri="{FF2B5EF4-FFF2-40B4-BE49-F238E27FC236}">
                <a16:creationId xmlns:a16="http://schemas.microsoft.com/office/drawing/2014/main" id="{354204D6-DFCF-4292-A499-16DD32AC42EA}"/>
              </a:ext>
            </a:extLst>
          </p:cNvPr>
          <p:cNvSpPr/>
          <p:nvPr/>
        </p:nvSpPr>
        <p:spPr>
          <a:xfrm>
            <a:off x="5447205" y="2088559"/>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071501" cy="642484"/>
          </a:xfrm>
          <a:prstGeom prst="rect">
            <a:avLst/>
          </a:prstGeom>
        </p:spPr>
        <p:txBody>
          <a:bodyPr vert="horz" wrap="square" lIns="0" tIns="13970" rIns="0" bIns="0" rtlCol="0">
            <a:spAutoFit/>
          </a:bodyPr>
          <a:lstStyle/>
          <a:p>
            <a:pPr marL="12700">
              <a:spcBef>
                <a:spcPts val="110"/>
              </a:spcBef>
            </a:pPr>
            <a:r>
              <a:rPr lang="el-GR" sz="2000" spc="50" dirty="0">
                <a:latin typeface="+mj-lt"/>
                <a:cs typeface="Tahoma"/>
              </a:rPr>
              <a:t>ΤΜΗΜΑ 1.1.: Τι είναι το ηλεκτρονικό εμπόριο/ m-</a:t>
            </a:r>
            <a:r>
              <a:rPr lang="el-GR" sz="2000" spc="50" dirty="0" err="1">
                <a:latin typeface="+mj-lt"/>
                <a:cs typeface="Tahoma"/>
              </a:rPr>
              <a:t>commerce</a:t>
            </a:r>
            <a:r>
              <a:rPr lang="el-GR" sz="2000" spc="50" dirty="0">
                <a:latin typeface="+mj-lt"/>
                <a:cs typeface="Tahoma"/>
              </a:rPr>
              <a:t>
</a:t>
            </a:r>
            <a:endParaRPr lang="en-US" sz="2000" dirty="0">
              <a:ea typeface="Lato Light" panose="020F0502020204030203" pitchFamily="34" charset="0"/>
              <a:cs typeface="Abhaya Libre" panose="02000603000000000000" pitchFamily="2" charset="77"/>
            </a:endParaRPr>
          </a:p>
        </p:txBody>
      </p:sp>
      <p:sp>
        <p:nvSpPr>
          <p:cNvPr id="4" name="Rectángulo 3"/>
          <p:cNvSpPr/>
          <p:nvPr/>
        </p:nvSpPr>
        <p:spPr>
          <a:xfrm>
            <a:off x="377556" y="2624568"/>
            <a:ext cx="10534284" cy="2677656"/>
          </a:xfrm>
          <a:prstGeom prst="rect">
            <a:avLst/>
          </a:prstGeom>
        </p:spPr>
        <p:txBody>
          <a:bodyPr wrap="square">
            <a:spAutoFit/>
          </a:bodyPr>
          <a:lstStyle/>
          <a:p>
            <a:pPr marL="342900" indent="-342900">
              <a:buFont typeface="Arial" panose="020B0604020202020204" pitchFamily="34" charset="0"/>
              <a:buChar char="•"/>
              <a:defRPr/>
            </a:pPr>
            <a:r>
              <a:rPr lang="en-US" sz="2400" b="1" dirty="0">
                <a:solidFill>
                  <a:srgbClr val="0CA373"/>
                </a:solidFill>
              </a:rPr>
              <a:t>E-commerce</a:t>
            </a:r>
            <a:r>
              <a:rPr lang="en-US" sz="2400" dirty="0">
                <a:solidFill>
                  <a:srgbClr val="000000"/>
                </a:solidFill>
              </a:rPr>
              <a:t> </a:t>
            </a:r>
            <a:r>
              <a:rPr lang="el-GR" sz="2400" dirty="0">
                <a:solidFill>
                  <a:srgbClr val="000000"/>
                </a:solidFill>
              </a:rPr>
              <a:t>είναι η δραστηριότητα αγοράς και πώλησης αγαθών ή υπηρεσιών μέσω του Διαδικτύου, ενώ το m-</a:t>
            </a:r>
            <a:r>
              <a:rPr lang="el-GR" sz="2400" dirty="0" err="1">
                <a:solidFill>
                  <a:srgbClr val="000000"/>
                </a:solidFill>
              </a:rPr>
              <a:t>commerce</a:t>
            </a:r>
            <a:r>
              <a:rPr lang="el-GR" sz="2400" dirty="0">
                <a:solidFill>
                  <a:srgbClr val="000000"/>
                </a:solidFill>
              </a:rPr>
              <a:t> αναφέρεται στις συναλλαγές που πραγματοποιούνται με τη χρήση κινητών τηλεφώνων και παρόμοιων συσκευών</a:t>
            </a:r>
            <a:r>
              <a:rPr lang="en-US" sz="2400" dirty="0"/>
              <a:t>.</a:t>
            </a:r>
          </a:p>
          <a:p>
            <a:pPr marL="342900" indent="-342900" defTabSz="914400">
              <a:buFont typeface="Arial" panose="020B0604020202020204" pitchFamily="34" charset="0"/>
              <a:buChar char="•"/>
              <a:defRPr/>
            </a:pPr>
            <a:endParaRPr lang="en-US" sz="2400" dirty="0"/>
          </a:p>
          <a:p>
            <a:pPr marL="342900" indent="-342900">
              <a:buFont typeface="Arial" panose="020B0604020202020204" pitchFamily="34" charset="0"/>
              <a:buChar char="•"/>
              <a:defRPr/>
            </a:pPr>
            <a:r>
              <a:rPr lang="el-GR" sz="2400" dirty="0"/>
              <a:t>Οι όροι ηλεκτρονικό εμπόριο και m-</a:t>
            </a:r>
            <a:r>
              <a:rPr lang="el-GR" sz="2400" dirty="0" err="1"/>
              <a:t>commerce</a:t>
            </a:r>
            <a:r>
              <a:rPr lang="el-GR" sz="2400" dirty="0"/>
              <a:t> (ή ηλεκτρονικό εμπόριο και </a:t>
            </a:r>
            <a:r>
              <a:rPr lang="el-GR" sz="2400" dirty="0" err="1"/>
              <a:t>mCommerce</a:t>
            </a:r>
            <a:r>
              <a:rPr lang="el-GR" sz="2400" dirty="0"/>
              <a:t> αντίστοιχα) είναι το αποτέλεσμα της αποκοπής "e(</a:t>
            </a:r>
            <a:r>
              <a:rPr lang="el-GR" sz="2400" dirty="0" err="1"/>
              <a:t>lectronic</a:t>
            </a:r>
            <a:r>
              <a:rPr lang="el-GR" sz="2400" dirty="0"/>
              <a:t>)" και "m(</a:t>
            </a:r>
            <a:r>
              <a:rPr lang="el-GR" sz="2400" dirty="0" err="1"/>
              <a:t>obile</a:t>
            </a:r>
            <a:r>
              <a:rPr lang="el-GR" sz="2400" dirty="0"/>
              <a:t>)" και της προσθήκης "εμπόριο</a:t>
            </a:r>
            <a:r>
              <a:rPr lang="en-US" sz="2400" dirty="0"/>
              <a:t>”. </a:t>
            </a:r>
            <a:endParaRPr lang="en-US" sz="2000" dirty="0"/>
          </a:p>
        </p:txBody>
      </p:sp>
      <p:sp>
        <p:nvSpPr>
          <p:cNvPr id="5" name="object 2">
            <a:extLst>
              <a:ext uri="{FF2B5EF4-FFF2-40B4-BE49-F238E27FC236}">
                <a16:creationId xmlns:a16="http://schemas.microsoft.com/office/drawing/2014/main" id="{D6CEB2A7-E102-3C1C-1CB0-066B65907AD8}"/>
              </a:ext>
            </a:extLst>
          </p:cNvPr>
          <p:cNvSpPr txBox="1">
            <a:spLocks/>
          </p:cNvSpPr>
          <p:nvPr/>
        </p:nvSpPr>
        <p:spPr>
          <a:xfrm>
            <a:off x="318565" y="1022287"/>
            <a:ext cx="1077788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Βασικά στοιχεία του ηλεκτρονικού εμπορίου για μια πιο ανθεκτική ΜΜΕ</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7160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400685" cy="642484"/>
          </a:xfrm>
          <a:prstGeom prst="rect">
            <a:avLst/>
          </a:prstGeom>
        </p:spPr>
        <p:txBody>
          <a:bodyPr vert="horz" wrap="square" lIns="0" tIns="13970" rIns="0" bIns="0" rtlCol="0">
            <a:spAutoFit/>
          </a:bodyPr>
          <a:lstStyle/>
          <a:p>
            <a:pPr marL="12700">
              <a:spcBef>
                <a:spcPts val="110"/>
              </a:spcBef>
            </a:pPr>
            <a:r>
              <a:rPr lang="el-GR" sz="2000" spc="50" dirty="0">
                <a:latin typeface="+mj-lt"/>
                <a:cs typeface="Tahoma"/>
              </a:rPr>
              <a:t>ΤΜΗΜΑ 1.1.: Τι είναι το ηλεκτρονικό εμπόριο/ m-</a:t>
            </a:r>
            <a:r>
              <a:rPr lang="el-GR" sz="2000" spc="50" dirty="0" err="1">
                <a:latin typeface="+mj-lt"/>
                <a:cs typeface="Tahoma"/>
              </a:rPr>
              <a:t>commerce</a:t>
            </a:r>
            <a:r>
              <a:rPr lang="el-GR" sz="2000" spc="50" dirty="0">
                <a:latin typeface="+mj-lt"/>
                <a:cs typeface="Tahoma"/>
              </a:rPr>
              <a:t>
</a:t>
            </a:r>
            <a:endParaRPr lang="en-US" sz="2000" dirty="0">
              <a:ea typeface="Lato Light" panose="020F0502020204030203" pitchFamily="34" charset="0"/>
              <a:cs typeface="Abhaya Libre" panose="02000603000000000000" pitchFamily="2" charset="77"/>
            </a:endParaRPr>
          </a:p>
        </p:txBody>
      </p:sp>
      <p:sp>
        <p:nvSpPr>
          <p:cNvPr id="4" name="Rectángulo 3"/>
          <p:cNvSpPr/>
          <p:nvPr/>
        </p:nvSpPr>
        <p:spPr>
          <a:xfrm>
            <a:off x="377556" y="2263232"/>
            <a:ext cx="11302380" cy="3782574"/>
          </a:xfrm>
          <a:prstGeom prst="rect">
            <a:avLst/>
          </a:prstGeom>
        </p:spPr>
        <p:txBody>
          <a:bodyPr wrap="square">
            <a:spAutoFit/>
          </a:bodyPr>
          <a:lstStyle/>
          <a:p>
            <a:pPr marL="342900" indent="-342900">
              <a:buFont typeface="Arial" panose="020B0604020202020204" pitchFamily="34" charset="0"/>
              <a:buChar char="•"/>
              <a:defRPr/>
            </a:pPr>
            <a:r>
              <a:rPr lang="el-GR" sz="2200" dirty="0"/>
              <a:t>Το ηλεκτρονικό εμπόριο χρησιμοποιεί τεχνολογίες όπως το διαδικτυακό μάρκετινγκ, η συλλογή και διαχείριση δεδομένων, η διαχείριση της αλυσίδας εφοδιασμού και συγκεκριμένα εκείνες που διευκολύνουν τις εμπορικές συναλλαγές, όπως η ηλεκτρονική ανταλλαγή δεδομένων (</a:t>
            </a:r>
            <a:r>
              <a:rPr lang="en-US" sz="2200" dirty="0"/>
              <a:t>Electronic Data Interchange </a:t>
            </a:r>
            <a:r>
              <a:rPr lang="el-GR" sz="2200" dirty="0"/>
              <a:t>EDI) και η ηλεκτρονική μεταφορά χρημάτων (</a:t>
            </a:r>
            <a:r>
              <a:rPr lang="en-US" sz="2200" dirty="0"/>
              <a:t>Electronic Funds Transfer </a:t>
            </a:r>
            <a:r>
              <a:rPr lang="el-GR" sz="2200" dirty="0"/>
              <a:t>EFT)</a:t>
            </a:r>
            <a:r>
              <a:rPr lang="en-US" sz="2200" dirty="0"/>
              <a:t>.</a:t>
            </a:r>
            <a:r>
              <a:rPr lang="el-GR" sz="2200" dirty="0"/>
              <a:t> </a:t>
            </a:r>
            <a:endParaRPr kumimoji="0" lang="en-US" sz="2200" i="0" u="none" strike="noStrike" kern="1200" cap="none" spc="0" normalizeH="0" baseline="0" noProof="0" dirty="0">
              <a:ln>
                <a:noFill/>
              </a:ln>
              <a:effectLst/>
              <a:uLnTx/>
              <a:uFillTx/>
              <a:latin typeface="+mn-lt"/>
              <a:ea typeface="+mn-ea"/>
              <a:cs typeface="+mn-cs"/>
            </a:endParaRPr>
          </a:p>
          <a:p>
            <a:pPr marL="342900" indent="-342900">
              <a:buClr>
                <a:schemeClr val="tx1"/>
              </a:buClr>
              <a:buFont typeface="Arial" panose="020B0604020202020204" pitchFamily="34" charset="0"/>
              <a:buChar char="•"/>
              <a:defRPr/>
            </a:pPr>
            <a:r>
              <a:rPr lang="el-GR" sz="2200" dirty="0"/>
              <a:t>Η EDI είναι η ηλεκτρονική διαβίβαση επιχειρηματικών πληροφοριών με τη χρήση τυποποιημένου </a:t>
            </a:r>
            <a:r>
              <a:rPr lang="el-GR" sz="2200" dirty="0" err="1"/>
              <a:t>μορφότυπου</a:t>
            </a:r>
            <a:r>
              <a:rPr lang="el-GR" sz="2200" dirty="0"/>
              <a:t> για τη διευκόλυνση συναλλαγών χωρίς ειδικές ρυθμίσεις. Περιλαμβάνει επίσης την ανταλλαγή εγγράφων, όπως τιμολόγια και δεδομένα</a:t>
            </a:r>
            <a:r>
              <a:rPr lang="es-ES" sz="2200" dirty="0"/>
              <a:t>.</a:t>
            </a:r>
          </a:p>
          <a:p>
            <a:pPr marL="342900" lvl="0" indent="-342900" fontAlgn="base">
              <a:lnSpc>
                <a:spcPct val="90000"/>
              </a:lnSpc>
              <a:spcBef>
                <a:spcPct val="20000"/>
              </a:spcBef>
              <a:spcAft>
                <a:spcPct val="0"/>
              </a:spcAft>
              <a:buClr>
                <a:schemeClr val="tx1"/>
              </a:buClr>
              <a:buFont typeface="Arial" panose="020B0604020202020204" pitchFamily="34" charset="0"/>
              <a:buChar char="•"/>
              <a:defRPr/>
            </a:pPr>
            <a:r>
              <a:rPr kumimoji="0" lang="el-GR" sz="2200" b="1" i="0" u="none" strike="noStrike" kern="1200" cap="none" spc="0" normalizeH="0" baseline="0" noProof="0" dirty="0">
                <a:ln>
                  <a:noFill/>
                </a:ln>
                <a:solidFill>
                  <a:srgbClr val="0CA373"/>
                </a:solidFill>
                <a:effectLst/>
                <a:uLnTx/>
                <a:uFillTx/>
                <a:latin typeface="+mn-lt"/>
                <a:ea typeface="+mn-ea"/>
                <a:cs typeface="+mn-cs"/>
              </a:rPr>
              <a:t>Η </a:t>
            </a:r>
            <a:r>
              <a:rPr kumimoji="0" lang="tr-TR" sz="2200" b="1" i="0" u="none" strike="noStrike" kern="1200" cap="none" spc="0" normalizeH="0" baseline="0" noProof="0" dirty="0">
                <a:ln>
                  <a:noFill/>
                </a:ln>
                <a:solidFill>
                  <a:srgbClr val="0CA373"/>
                </a:solidFill>
                <a:effectLst/>
                <a:uLnTx/>
                <a:uFillTx/>
                <a:latin typeface="+mn-lt"/>
                <a:ea typeface="+mn-ea"/>
                <a:cs typeface="+mn-cs"/>
              </a:rPr>
              <a:t>EFT</a:t>
            </a:r>
            <a:r>
              <a:rPr kumimoji="0" lang="tr-TR" sz="2200" i="0" u="none" strike="noStrike" kern="1200" cap="none" spc="0" normalizeH="0" baseline="0" noProof="0" dirty="0">
                <a:ln>
                  <a:noFill/>
                </a:ln>
                <a:effectLst/>
                <a:uLnTx/>
                <a:uFillTx/>
                <a:latin typeface="+mn-lt"/>
                <a:ea typeface="+mn-ea"/>
                <a:cs typeface="+mn-cs"/>
              </a:rPr>
              <a:t> </a:t>
            </a:r>
            <a:r>
              <a:rPr lang="el-GR" sz="2200" dirty="0"/>
              <a:t>είναι η αυτόματη ανταλλαγή ή μεταφορά κεφαλαίων από έναν λογαριασμό σε άλλον με ηλεκτρονικά μέσα, είτε εντός του ίδιου χρηματοπιστωτικού ιδρύματος είτε σε περισσότερα του ενός χρηματοπιστωτικά ιδρύματα</a:t>
            </a:r>
            <a:r>
              <a:rPr kumimoji="0" lang="es-ES" sz="2200" i="0" u="none" strike="noStrike" kern="1200" cap="none" spc="0" normalizeH="0" baseline="0" noProof="0" dirty="0">
                <a:ln>
                  <a:noFill/>
                </a:ln>
                <a:effectLst/>
                <a:uLnTx/>
                <a:uFillTx/>
                <a:latin typeface="+mn-lt"/>
                <a:ea typeface="+mn-ea"/>
                <a:cs typeface="+mn-cs"/>
              </a:rPr>
              <a:t>.</a:t>
            </a:r>
            <a:endParaRPr kumimoji="0" lang="tr-TR" sz="2200" i="0" u="none" strike="noStrike" kern="1200" cap="none" spc="0" normalizeH="0" baseline="0" noProof="0" dirty="0">
              <a:ln>
                <a:noFill/>
              </a:ln>
              <a:effectLst/>
              <a:uLnTx/>
              <a:uFillTx/>
              <a:latin typeface="+mn-lt"/>
              <a:ea typeface="+mn-ea"/>
              <a:cs typeface="+mn-cs"/>
            </a:endParaRPr>
          </a:p>
        </p:txBody>
      </p:sp>
      <p:sp>
        <p:nvSpPr>
          <p:cNvPr id="5" name="object 2">
            <a:extLst>
              <a:ext uri="{FF2B5EF4-FFF2-40B4-BE49-F238E27FC236}">
                <a16:creationId xmlns:a16="http://schemas.microsoft.com/office/drawing/2014/main" id="{BEF1FC4A-EC01-EAF4-5619-870C9135D209}"/>
              </a:ext>
            </a:extLst>
          </p:cNvPr>
          <p:cNvSpPr txBox="1">
            <a:spLocks/>
          </p:cNvSpPr>
          <p:nvPr/>
        </p:nvSpPr>
        <p:spPr>
          <a:xfrm>
            <a:off x="318565" y="997903"/>
            <a:ext cx="1077788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Βασικά στοιχεία του ηλεκτρονικού εμπορίου για μια πιο ανθεκτική ΜΜΕ</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2439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4" y="1603087"/>
            <a:ext cx="10985389" cy="629660"/>
          </a:xfrm>
          <a:prstGeom prst="rect">
            <a:avLst/>
          </a:prstGeom>
        </p:spPr>
        <p:txBody>
          <a:bodyPr vert="horz" wrap="square" lIns="0" tIns="13970" rIns="0" bIns="0" rtlCol="0">
            <a:spAutoFit/>
          </a:bodyPr>
          <a:lstStyle/>
          <a:p>
            <a:pPr marL="12700">
              <a:spcBef>
                <a:spcPts val="110"/>
              </a:spcBef>
            </a:pPr>
            <a:r>
              <a:rPr lang="el-GR" sz="2000" spc="50" dirty="0">
                <a:latin typeface="+mj-lt"/>
                <a:cs typeface="Tahoma"/>
              </a:rPr>
              <a:t>ΤΜΗΜΑ 1.2.: Πλεονεκτήματα και μειονεκτήματα του ηλεκτρονικού εμπορίου/ηλεκτρονικού εμπορίου</a:t>
            </a:r>
            <a:endParaRPr lang="en-US" sz="2000" dirty="0">
              <a:ea typeface="Lato Light" panose="020F0502020204030203" pitchFamily="34" charset="0"/>
              <a:cs typeface="Abhaya Libre" panose="02000603000000000000" pitchFamily="2" charset="77"/>
            </a:endParaRPr>
          </a:p>
        </p:txBody>
      </p:sp>
      <p:sp>
        <p:nvSpPr>
          <p:cNvPr id="4" name="Rectángulo 3"/>
          <p:cNvSpPr/>
          <p:nvPr/>
        </p:nvSpPr>
        <p:spPr>
          <a:xfrm>
            <a:off x="377555" y="2167859"/>
            <a:ext cx="11191593" cy="3277820"/>
          </a:xfrm>
          <a:prstGeom prst="rect">
            <a:avLst/>
          </a:prstGeom>
        </p:spPr>
        <p:txBody>
          <a:bodyPr wrap="square">
            <a:spAutoFit/>
          </a:bodyPr>
          <a:lstStyle/>
          <a:p>
            <a:pPr marL="342900" indent="-342900">
              <a:buFont typeface="Arial" panose="020B0604020202020204" pitchFamily="34" charset="0"/>
              <a:buChar char="•"/>
            </a:pPr>
            <a:r>
              <a:rPr lang="el-GR" sz="2300" dirty="0"/>
              <a:t>Το να είσαι </a:t>
            </a:r>
            <a:r>
              <a:rPr lang="el-GR" sz="2300" dirty="0" err="1"/>
              <a:t>online</a:t>
            </a:r>
            <a:r>
              <a:rPr lang="el-GR" sz="2300" dirty="0"/>
              <a:t> επιτρέπει συναλλαγές οπουδήποτε, ανά πάσα στιγμή.
Μειώνει το λειτουργικό κόστος, το οποίο μπορεί να χρησιμοποιηθεί για τη βελτίωση της ποιότητας των υπηρεσιών</a:t>
            </a:r>
            <a:r>
              <a:rPr lang="es-ES" sz="2300" dirty="0"/>
              <a:t>. </a:t>
            </a:r>
          </a:p>
          <a:p>
            <a:pPr marL="342900" indent="-342900">
              <a:buFont typeface="Arial" panose="020B0604020202020204" pitchFamily="34" charset="0"/>
              <a:buChar char="•"/>
            </a:pPr>
            <a:r>
              <a:rPr lang="el-GR" sz="2300" dirty="0"/>
              <a:t>Η απλοποίηση των οργανισμών μας διευκολύνει την έναρξη και τη διαχείριση μιας επιχείρησης</a:t>
            </a:r>
            <a:r>
              <a:rPr lang="tr-TR" sz="2300" dirty="0"/>
              <a:t>. </a:t>
            </a:r>
            <a:endParaRPr lang="es-ES" sz="2300" dirty="0"/>
          </a:p>
          <a:p>
            <a:pPr marL="342900" indent="-342900">
              <a:buFont typeface="Arial" panose="020B0604020202020204" pitchFamily="34" charset="0"/>
              <a:buChar char="•"/>
            </a:pPr>
            <a:r>
              <a:rPr lang="el-GR" sz="2300" dirty="0"/>
              <a:t>Επιταχύνει και απλοποιεί τις συναλλαγές, επιτρέποντας νέα παράθυρα αγοράς</a:t>
            </a:r>
            <a:r>
              <a:rPr lang="es-ES" sz="2300" dirty="0"/>
              <a:t>.</a:t>
            </a:r>
          </a:p>
          <a:p>
            <a:pPr marL="342900" indent="-342900">
              <a:buFont typeface="Arial" panose="020B0604020202020204" pitchFamily="34" charset="0"/>
              <a:buChar char="•"/>
            </a:pPr>
            <a:r>
              <a:rPr lang="el-GR" sz="2300" dirty="0"/>
              <a:t>Διευκολύνει την εύρεση και την επιλογή επιθυμητών προϊόντων και τη σύγκριση μεταξύ εμπορικών σημάτων χωρίς μετακινήσεις και μετακινήσεις φυσικά.
Εξαλείφει την ανάγκη ίδρυσης μιας φυσικής εταιρείας και της σχετικής υποδομής της</a:t>
            </a:r>
            <a:r>
              <a:rPr lang="es-ES" sz="2300" dirty="0"/>
              <a:t>.</a:t>
            </a:r>
          </a:p>
        </p:txBody>
      </p:sp>
      <p:sp>
        <p:nvSpPr>
          <p:cNvPr id="5" name="object 2">
            <a:extLst>
              <a:ext uri="{FF2B5EF4-FFF2-40B4-BE49-F238E27FC236}">
                <a16:creationId xmlns:a16="http://schemas.microsoft.com/office/drawing/2014/main" id="{8D118159-C76A-D044-D505-18FD3E78D581}"/>
              </a:ext>
            </a:extLst>
          </p:cNvPr>
          <p:cNvSpPr txBox="1">
            <a:spLocks/>
          </p:cNvSpPr>
          <p:nvPr/>
        </p:nvSpPr>
        <p:spPr>
          <a:xfrm>
            <a:off x="318565" y="997903"/>
            <a:ext cx="1077788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Βασικά στοιχεία του ηλεκτρονικού εμπορίου για μια πιο ανθεκτική ΜΜΕ</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8775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4" y="1773775"/>
            <a:ext cx="11253613" cy="642484"/>
          </a:xfrm>
          <a:prstGeom prst="rect">
            <a:avLst/>
          </a:prstGeom>
        </p:spPr>
        <p:txBody>
          <a:bodyPr vert="horz" wrap="square" lIns="0" tIns="13970" rIns="0" bIns="0" rtlCol="0">
            <a:spAutoFit/>
          </a:bodyPr>
          <a:lstStyle/>
          <a:p>
            <a:pPr marL="12700">
              <a:spcBef>
                <a:spcPts val="110"/>
              </a:spcBef>
            </a:pPr>
            <a:r>
              <a:rPr lang="el-GR" sz="2000" spc="50" dirty="0">
                <a:latin typeface="+mj-lt"/>
                <a:cs typeface="Tahoma"/>
              </a:rPr>
              <a:t>ΤΜΗΜΑ 1.2.: Πλεονεκτήματα και μειονεκτήματα του ηλεκτρονικού εμπορίου/ηλεκτρονικού εμπορίου
</a:t>
            </a:r>
            <a:endParaRPr lang="en-US" sz="2000" dirty="0">
              <a:ea typeface="Lato Light" panose="020F0502020204030203" pitchFamily="34" charset="0"/>
              <a:cs typeface="Abhaya Libre" panose="02000603000000000000" pitchFamily="2" charset="77"/>
            </a:endParaRPr>
          </a:p>
        </p:txBody>
      </p:sp>
      <p:sp>
        <p:nvSpPr>
          <p:cNvPr id="4" name="Rectángulo 3"/>
          <p:cNvSpPr/>
          <p:nvPr/>
        </p:nvSpPr>
        <p:spPr>
          <a:xfrm>
            <a:off x="377555" y="2249980"/>
            <a:ext cx="11253612" cy="3986925"/>
          </a:xfrm>
          <a:prstGeom prst="rect">
            <a:avLst/>
          </a:prstGeom>
        </p:spPr>
        <p:txBody>
          <a:bodyPr wrap="square">
            <a:spAutoFit/>
          </a:bodyPr>
          <a:lstStyle/>
          <a:p>
            <a:pPr marL="342900" lvl="0" indent="-342900" fontAlgn="base">
              <a:lnSpc>
                <a:spcPct val="150000"/>
              </a:lnSpc>
              <a:spcBef>
                <a:spcPct val="20000"/>
              </a:spcBef>
              <a:spcAft>
                <a:spcPct val="0"/>
              </a:spcAft>
              <a:buFontTx/>
              <a:buChar char="•"/>
              <a:defRPr/>
            </a:pPr>
            <a:r>
              <a:rPr lang="el-GR" sz="2400" dirty="0"/>
              <a:t>Η απουσία φυσικής εμποδίζει τους πελάτες να αξιολογήσουν τα χαρακτηριστικά του προϊόντος, όπως το σχετικό βάρος και μέγεθος, η αφή / υφή και η γενική αίσθηση ποιότητας του προϊόντος</a:t>
            </a:r>
            <a:r>
              <a:rPr lang="es-ES" sz="2400" dirty="0"/>
              <a:t>.</a:t>
            </a:r>
          </a:p>
          <a:p>
            <a:pPr marL="342900" lvl="0" indent="-342900" fontAlgn="base">
              <a:lnSpc>
                <a:spcPct val="150000"/>
              </a:lnSpc>
              <a:spcBef>
                <a:spcPct val="20000"/>
              </a:spcBef>
              <a:spcAft>
                <a:spcPct val="0"/>
              </a:spcAft>
              <a:buFontTx/>
              <a:buChar char="•"/>
              <a:defRPr/>
            </a:pPr>
            <a:r>
              <a:rPr lang="el-GR" sz="2400" dirty="0"/>
              <a:t>Δεδομένου ότι η φύση του το καθιστά ευάλωτο σε ηλεκτρονική απάτη (απάτες, ηλεκτρονικό ψάρεμα ...), οι χρήστες </a:t>
            </a:r>
            <a:r>
              <a:rPr lang="el-GR" sz="2400" dirty="0" err="1"/>
              <a:t>ιστότοπων</a:t>
            </a:r>
            <a:r>
              <a:rPr lang="el-GR" sz="2400" dirty="0"/>
              <a:t> ηλεκτρονικού εμπορίου / m-</a:t>
            </a:r>
            <a:r>
              <a:rPr lang="el-GR" sz="2400" dirty="0" err="1"/>
              <a:t>commerce</a:t>
            </a:r>
            <a:r>
              <a:rPr lang="el-GR" sz="2400" dirty="0"/>
              <a:t> ενδέχεται να τρέφουν δυσπιστία σχετικά με </a:t>
            </a:r>
            <a:r>
              <a:rPr lang="el-GR" sz="2400" dirty="0" err="1"/>
              <a:t>ιστότοπους</a:t>
            </a:r>
            <a:r>
              <a:rPr lang="el-GR" sz="2400" dirty="0"/>
              <a:t>, υπηρεσίες και πύλες πληρωμής</a:t>
            </a:r>
            <a:r>
              <a:rPr lang="es-ES" sz="2400" dirty="0"/>
              <a:t>. </a:t>
            </a:r>
          </a:p>
        </p:txBody>
      </p:sp>
      <p:sp>
        <p:nvSpPr>
          <p:cNvPr id="5" name="object 2">
            <a:extLst>
              <a:ext uri="{FF2B5EF4-FFF2-40B4-BE49-F238E27FC236}">
                <a16:creationId xmlns:a16="http://schemas.microsoft.com/office/drawing/2014/main" id="{470A6797-65D6-63E7-EC20-C80DFA5F6682}"/>
              </a:ext>
            </a:extLst>
          </p:cNvPr>
          <p:cNvSpPr txBox="1">
            <a:spLocks/>
          </p:cNvSpPr>
          <p:nvPr/>
        </p:nvSpPr>
        <p:spPr>
          <a:xfrm>
            <a:off x="318565" y="997903"/>
            <a:ext cx="1077788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Βασικά στοιχεία του ηλεκτρονικού εμπορίου για μια πιο ανθεκτική ΜΜΕ</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08606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395384" cy="642484"/>
          </a:xfrm>
          <a:prstGeom prst="rect">
            <a:avLst/>
          </a:prstGeom>
        </p:spPr>
        <p:txBody>
          <a:bodyPr vert="horz" wrap="square" lIns="0" tIns="13970" rIns="0" bIns="0" rtlCol="0">
            <a:spAutoFit/>
          </a:bodyPr>
          <a:lstStyle/>
          <a:p>
            <a:pPr marL="12700">
              <a:spcBef>
                <a:spcPts val="110"/>
              </a:spcBef>
            </a:pPr>
            <a:r>
              <a:rPr lang="el-GR" sz="2000" spc="50" dirty="0">
                <a:latin typeface="+mj-lt"/>
                <a:cs typeface="Tahoma"/>
              </a:rPr>
              <a:t>ΤΜΗΜΑ 1.3.: Είδη ηλεκτρονικού εμπορίου
</a:t>
            </a:r>
            <a:endParaRPr lang="en-US" sz="2000" dirty="0">
              <a:ea typeface="Lato Light" panose="020F0502020204030203" pitchFamily="34" charset="0"/>
              <a:cs typeface="Abhaya Libre" panose="02000603000000000000" pitchFamily="2" charset="77"/>
            </a:endParaRPr>
          </a:p>
        </p:txBody>
      </p:sp>
      <p:sp>
        <p:nvSpPr>
          <p:cNvPr id="4" name="Rectángulo 3"/>
          <p:cNvSpPr/>
          <p:nvPr/>
        </p:nvSpPr>
        <p:spPr>
          <a:xfrm>
            <a:off x="377555" y="2249980"/>
            <a:ext cx="9627836" cy="4210383"/>
          </a:xfrm>
          <a:prstGeom prst="rect">
            <a:avLst/>
          </a:prstGeom>
        </p:spPr>
        <p:txBody>
          <a:bodyPr wrap="square">
            <a:spAutoFit/>
          </a:bodyPr>
          <a:lstStyle/>
          <a:p>
            <a:pPr fontAlgn="base">
              <a:lnSpc>
                <a:spcPct val="150000"/>
              </a:lnSpc>
              <a:spcBef>
                <a:spcPct val="20000"/>
              </a:spcBef>
              <a:spcAft>
                <a:spcPct val="0"/>
              </a:spcAft>
              <a:defRPr/>
            </a:pPr>
            <a:r>
              <a:rPr lang="el-GR" sz="2400" dirty="0"/>
              <a:t>Αυτοί είναι οι κύριοι τύποι ηλεκτρονικού εμπορίου ταξινομημένοι κατά αποστολέα και παραλήπτη 
</a:t>
            </a:r>
            <a:r>
              <a:rPr kumimoji="0" lang="tr-TR" sz="2400" b="1" i="0" u="none" strike="noStrike" kern="1200" cap="none" spc="0" normalizeH="0" baseline="0" noProof="0" dirty="0">
                <a:ln>
                  <a:noFill/>
                </a:ln>
                <a:solidFill>
                  <a:srgbClr val="0CA373"/>
                </a:solidFill>
                <a:effectLst/>
                <a:uLnTx/>
                <a:uFillTx/>
                <a:latin typeface="+mn-lt"/>
                <a:ea typeface="+mn-ea"/>
                <a:cs typeface="+mn-cs"/>
              </a:rPr>
              <a:t>B2B</a:t>
            </a:r>
            <a:r>
              <a:rPr kumimoji="0" lang="tr-TR" sz="2400" i="0" u="none" strike="noStrike" kern="1200" cap="none" spc="0" normalizeH="0" baseline="0" noProof="0" dirty="0">
                <a:ln>
                  <a:noFill/>
                </a:ln>
                <a:effectLst/>
                <a:uLnTx/>
                <a:uFillTx/>
                <a:latin typeface="+mn-lt"/>
                <a:ea typeface="+mn-ea"/>
                <a:cs typeface="+mn-cs"/>
              </a:rPr>
              <a:t> (Business-to-Business)</a:t>
            </a:r>
            <a:r>
              <a:rPr kumimoji="0" lang="el-GR" sz="2400" i="0" u="none" strike="noStrike" kern="1200" cap="none" spc="0" normalizeH="0" baseline="0" noProof="0" dirty="0">
                <a:ln>
                  <a:noFill/>
                </a:ln>
                <a:effectLst/>
                <a:uLnTx/>
                <a:uFillTx/>
                <a:latin typeface="+mn-lt"/>
                <a:ea typeface="+mn-ea"/>
                <a:cs typeface="+mn-cs"/>
              </a:rPr>
              <a:t> </a:t>
            </a:r>
            <a:r>
              <a:rPr kumimoji="0" lang="tr-TR" sz="2400" i="0" u="none" strike="noStrike" kern="1200" cap="none" spc="0" normalizeH="0" baseline="0" noProof="0" dirty="0">
                <a:ln>
                  <a:noFill/>
                </a:ln>
                <a:effectLst/>
                <a:uLnTx/>
                <a:uFillTx/>
                <a:latin typeface="+mn-lt"/>
                <a:ea typeface="+mn-ea"/>
                <a:cs typeface="+mn-cs"/>
              </a:rPr>
              <a:t>(</a:t>
            </a:r>
            <a:r>
              <a:rPr lang="el-GR" sz="2400" dirty="0"/>
              <a:t>Επιχείρηση προς επιχείρηση</a:t>
            </a:r>
            <a:r>
              <a:rPr kumimoji="0" lang="tr-TR" sz="2400" i="0" u="none" strike="noStrike" kern="1200" cap="none" spc="0" normalizeH="0" baseline="0" noProof="0" dirty="0">
                <a:ln>
                  <a:noFill/>
                </a:ln>
                <a:effectLst/>
                <a:uLnTx/>
                <a:uFillTx/>
                <a:latin typeface="+mn-lt"/>
                <a:ea typeface="+mn-ea"/>
                <a:cs typeface="+mn-cs"/>
              </a:rPr>
              <a:t>)</a:t>
            </a:r>
          </a:p>
          <a:p>
            <a:pPr lvl="0" fontAlgn="base">
              <a:lnSpc>
                <a:spcPct val="150000"/>
              </a:lnSpc>
              <a:spcBef>
                <a:spcPct val="20000"/>
              </a:spcBef>
              <a:spcAft>
                <a:spcPct val="0"/>
              </a:spcAft>
              <a:defRPr/>
            </a:pPr>
            <a:r>
              <a:rPr kumimoji="0" lang="tr-TR" sz="2400" b="1" i="0" u="none" strike="noStrike" kern="1200" cap="none" spc="0" normalizeH="0" baseline="0" noProof="0" dirty="0">
                <a:ln>
                  <a:noFill/>
                </a:ln>
                <a:solidFill>
                  <a:srgbClr val="0CA373"/>
                </a:solidFill>
                <a:effectLst/>
                <a:uLnTx/>
                <a:uFillTx/>
                <a:latin typeface="+mn-lt"/>
                <a:ea typeface="+mn-ea"/>
                <a:cs typeface="+mn-cs"/>
              </a:rPr>
              <a:t>B2C</a:t>
            </a:r>
            <a:r>
              <a:rPr kumimoji="0" lang="tr-TR" sz="2400" i="0" u="none" strike="noStrike" kern="1200" cap="none" spc="0" normalizeH="0" baseline="0" noProof="0" dirty="0">
                <a:ln>
                  <a:noFill/>
                </a:ln>
                <a:effectLst/>
                <a:uLnTx/>
                <a:uFillTx/>
                <a:latin typeface="+mn-lt"/>
                <a:ea typeface="+mn-ea"/>
                <a:cs typeface="+mn-cs"/>
              </a:rPr>
              <a:t> (Business-to-Consumer)</a:t>
            </a:r>
            <a:r>
              <a:rPr kumimoji="0" lang="el-GR" sz="2400" i="0" u="none" strike="noStrike" kern="1200" cap="none" spc="0" normalizeH="0" baseline="0" noProof="0" dirty="0">
                <a:ln>
                  <a:noFill/>
                </a:ln>
                <a:effectLst/>
                <a:uLnTx/>
                <a:uFillTx/>
                <a:latin typeface="+mn-lt"/>
                <a:ea typeface="+mn-ea"/>
                <a:cs typeface="+mn-cs"/>
              </a:rPr>
              <a:t> </a:t>
            </a:r>
            <a:r>
              <a:rPr kumimoji="0" lang="en-US" sz="2400" i="0" u="none" strike="noStrike" kern="1200" cap="none" spc="0" normalizeH="0" baseline="0" noProof="0" dirty="0">
                <a:ln>
                  <a:noFill/>
                </a:ln>
                <a:effectLst/>
                <a:uLnTx/>
                <a:uFillTx/>
                <a:latin typeface="+mn-lt"/>
                <a:ea typeface="+mn-ea"/>
                <a:cs typeface="+mn-cs"/>
              </a:rPr>
              <a:t>(</a:t>
            </a:r>
            <a:r>
              <a:rPr lang="el-GR" sz="2400" dirty="0"/>
              <a:t>Επιχείρηση προς καταναλωτή</a:t>
            </a:r>
            <a:r>
              <a:rPr kumimoji="0" lang="en-US" sz="2400" i="0" u="none" strike="noStrike" kern="1200" cap="none" spc="0" normalizeH="0" baseline="0" noProof="0" dirty="0">
                <a:ln>
                  <a:noFill/>
                </a:ln>
                <a:effectLst/>
                <a:uLnTx/>
                <a:uFillTx/>
                <a:latin typeface="+mn-lt"/>
                <a:ea typeface="+mn-ea"/>
                <a:cs typeface="+mn-cs"/>
              </a:rPr>
              <a:t>)</a:t>
            </a:r>
          </a:p>
          <a:p>
            <a:pPr fontAlgn="base">
              <a:lnSpc>
                <a:spcPct val="150000"/>
              </a:lnSpc>
              <a:spcBef>
                <a:spcPct val="20000"/>
              </a:spcBef>
              <a:spcAft>
                <a:spcPct val="0"/>
              </a:spcAft>
              <a:defRPr/>
            </a:pPr>
            <a:r>
              <a:rPr kumimoji="0" lang="tr-TR" sz="2400" b="1" i="0" u="none" strike="noStrike" kern="1200" cap="none" spc="0" normalizeH="0" baseline="0" noProof="0" dirty="0">
                <a:ln>
                  <a:noFill/>
                </a:ln>
                <a:solidFill>
                  <a:srgbClr val="0CA373"/>
                </a:solidFill>
                <a:effectLst/>
                <a:uLnTx/>
                <a:uFillTx/>
                <a:latin typeface="+mn-lt"/>
                <a:ea typeface="+mn-ea"/>
                <a:cs typeface="+mn-cs"/>
              </a:rPr>
              <a:t>C2B</a:t>
            </a:r>
            <a:r>
              <a:rPr kumimoji="0" lang="tr-TR" sz="2400" i="0" u="none" strike="noStrike" kern="1200" cap="none" spc="0" normalizeH="0" baseline="0" noProof="0" dirty="0">
                <a:ln>
                  <a:noFill/>
                </a:ln>
                <a:effectLst/>
                <a:uLnTx/>
                <a:uFillTx/>
                <a:latin typeface="+mn-lt"/>
                <a:ea typeface="+mn-ea"/>
                <a:cs typeface="+mn-cs"/>
              </a:rPr>
              <a:t> (Consumer-to-Business)</a:t>
            </a:r>
            <a:r>
              <a:rPr kumimoji="0" lang="el-GR" sz="2400" i="0" u="none" strike="noStrike" kern="1200" cap="none" spc="0" normalizeH="0" baseline="0" noProof="0" dirty="0">
                <a:ln>
                  <a:noFill/>
                </a:ln>
                <a:effectLst/>
                <a:uLnTx/>
                <a:uFillTx/>
                <a:latin typeface="+mn-lt"/>
                <a:ea typeface="+mn-ea"/>
                <a:cs typeface="+mn-cs"/>
              </a:rPr>
              <a:t> </a:t>
            </a:r>
            <a:r>
              <a:rPr kumimoji="0" lang="tr-TR" sz="2400" i="0" u="none" strike="noStrike" kern="1200" cap="none" spc="0" normalizeH="0" baseline="0" noProof="0" dirty="0">
                <a:ln>
                  <a:noFill/>
                </a:ln>
                <a:effectLst/>
                <a:uLnTx/>
                <a:uFillTx/>
                <a:latin typeface="+mn-lt"/>
                <a:ea typeface="+mn-ea"/>
                <a:cs typeface="+mn-cs"/>
              </a:rPr>
              <a:t>(</a:t>
            </a:r>
            <a:r>
              <a:rPr lang="el-GR" sz="2400" dirty="0"/>
              <a:t>Από καταναλωτή σε επιχείρηση</a:t>
            </a:r>
            <a:r>
              <a:rPr kumimoji="0" lang="tr-TR" sz="2400" i="0" u="none" strike="noStrike" kern="1200" cap="none" spc="0" normalizeH="0" baseline="0" noProof="0" dirty="0">
                <a:ln>
                  <a:noFill/>
                </a:ln>
                <a:effectLst/>
                <a:uLnTx/>
                <a:uFillTx/>
                <a:latin typeface="+mn-lt"/>
                <a:ea typeface="+mn-ea"/>
                <a:cs typeface="+mn-cs"/>
              </a:rPr>
              <a:t>)</a:t>
            </a:r>
          </a:p>
          <a:p>
            <a:pPr fontAlgn="base">
              <a:lnSpc>
                <a:spcPct val="150000"/>
              </a:lnSpc>
              <a:spcBef>
                <a:spcPct val="20000"/>
              </a:spcBef>
              <a:spcAft>
                <a:spcPct val="0"/>
              </a:spcAft>
              <a:defRPr/>
            </a:pPr>
            <a:r>
              <a:rPr kumimoji="0" lang="tr-TR" sz="2400" b="1" i="0" u="none" strike="noStrike" kern="1200" cap="none" spc="0" normalizeH="0" baseline="0" noProof="0" dirty="0">
                <a:ln>
                  <a:noFill/>
                </a:ln>
                <a:solidFill>
                  <a:srgbClr val="0CA373"/>
                </a:solidFill>
                <a:effectLst/>
                <a:uLnTx/>
                <a:uFillTx/>
                <a:latin typeface="+mn-lt"/>
                <a:ea typeface="+mn-ea"/>
                <a:cs typeface="+mn-cs"/>
              </a:rPr>
              <a:t>C2C</a:t>
            </a:r>
            <a:r>
              <a:rPr kumimoji="0" lang="tr-TR" sz="2400" i="0" u="none" strike="noStrike" kern="1200" cap="none" spc="0" normalizeH="0" baseline="0" noProof="0" dirty="0">
                <a:ln>
                  <a:noFill/>
                </a:ln>
                <a:effectLst/>
                <a:uLnTx/>
                <a:uFillTx/>
                <a:latin typeface="+mn-lt"/>
                <a:ea typeface="+mn-ea"/>
                <a:cs typeface="+mn-cs"/>
              </a:rPr>
              <a:t> (Consumer-to-Consumer</a:t>
            </a:r>
            <a:r>
              <a:rPr lang="tr-TR" sz="2400" dirty="0"/>
              <a:t>)</a:t>
            </a:r>
            <a:r>
              <a:rPr lang="el-GR" sz="2400" dirty="0"/>
              <a:t> </a:t>
            </a:r>
            <a:r>
              <a:rPr kumimoji="0" lang="tr-TR" sz="2400" i="0" u="none" strike="noStrike" kern="1200" cap="none" spc="0" normalizeH="0" baseline="0" noProof="0" dirty="0">
                <a:ln>
                  <a:noFill/>
                </a:ln>
                <a:effectLst/>
                <a:uLnTx/>
                <a:uFillTx/>
                <a:latin typeface="+mn-lt"/>
                <a:ea typeface="+mn-ea"/>
                <a:cs typeface="+mn-cs"/>
              </a:rPr>
              <a:t>(</a:t>
            </a:r>
            <a:r>
              <a:rPr lang="el-GR" sz="2400" dirty="0"/>
              <a:t>Από καταναλωτή σε καταναλωτή</a:t>
            </a:r>
            <a:r>
              <a:rPr lang="tr-TR" sz="2400" dirty="0"/>
              <a:t>)</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tr-TR" sz="1600" b="1" i="0" u="none" strike="noStrike" kern="1200" cap="none" spc="0" normalizeH="0" baseline="0" noProof="0" dirty="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tr-TR" sz="1100" b="1" i="0" u="none" strike="noStrike" kern="1200" cap="none" spc="0" normalizeH="0" baseline="0" noProof="0" dirty="0">
              <a:ln>
                <a:noFill/>
              </a:ln>
              <a:solidFill>
                <a:srgbClr val="FF0000"/>
              </a:solidFill>
              <a:effectLst/>
              <a:uLnTx/>
              <a:uFillTx/>
              <a:latin typeface="+mn-lt"/>
              <a:ea typeface="+mn-ea"/>
              <a:cs typeface="+mn-cs"/>
            </a:endParaRPr>
          </a:p>
        </p:txBody>
      </p:sp>
      <p:sp>
        <p:nvSpPr>
          <p:cNvPr id="5" name="object 2">
            <a:extLst>
              <a:ext uri="{FF2B5EF4-FFF2-40B4-BE49-F238E27FC236}">
                <a16:creationId xmlns:a16="http://schemas.microsoft.com/office/drawing/2014/main" id="{E444219A-2D76-D01A-B3BA-3E6C3906B41E}"/>
              </a:ext>
            </a:extLst>
          </p:cNvPr>
          <p:cNvSpPr txBox="1">
            <a:spLocks/>
          </p:cNvSpPr>
          <p:nvPr/>
        </p:nvSpPr>
        <p:spPr>
          <a:xfrm>
            <a:off x="318565" y="997903"/>
            <a:ext cx="1077788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Βασικά στοιχεία του ηλεκτρονικού εμπορίου για μια πιο ανθεκτική ΜΜΕ</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60847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96020"/>
            <a:ext cx="6047629" cy="642484"/>
          </a:xfrm>
          <a:prstGeom prst="rect">
            <a:avLst/>
          </a:prstGeom>
        </p:spPr>
        <p:txBody>
          <a:bodyPr vert="horz" wrap="square" lIns="0" tIns="13970" rIns="0" bIns="0" rtlCol="0">
            <a:spAutoFit/>
          </a:bodyPr>
          <a:lstStyle/>
          <a:p>
            <a:pPr marL="12700">
              <a:spcBef>
                <a:spcPts val="110"/>
              </a:spcBef>
            </a:pPr>
            <a:r>
              <a:rPr lang="el-GR" sz="2000" spc="50" dirty="0">
                <a:latin typeface="+mj-lt"/>
                <a:cs typeface="Tahoma"/>
              </a:rPr>
              <a:t>ΤΜΗΜΑ 1.3.: Είδη ηλεκτρονικού εμπορίου
</a:t>
            </a:r>
            <a:endParaRPr lang="en-US" sz="2000" dirty="0">
              <a:ea typeface="Lato Light" panose="020F0502020204030203" pitchFamily="34" charset="0"/>
              <a:cs typeface="Abhaya Libre" panose="02000603000000000000" pitchFamily="2" charset="77"/>
            </a:endParaRPr>
          </a:p>
        </p:txBody>
      </p:sp>
      <p:sp>
        <p:nvSpPr>
          <p:cNvPr id="4" name="Rectángulo 3"/>
          <p:cNvSpPr/>
          <p:nvPr/>
        </p:nvSpPr>
        <p:spPr>
          <a:xfrm>
            <a:off x="377555" y="2201705"/>
            <a:ext cx="6460567" cy="3139321"/>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000" b="1" i="0" u="none" strike="noStrike" kern="1200" cap="none" spc="0" normalizeH="0" baseline="0" noProof="0" dirty="0">
                <a:ln>
                  <a:noFill/>
                </a:ln>
                <a:solidFill>
                  <a:srgbClr val="0CA373"/>
                </a:solidFill>
                <a:effectLst/>
                <a:uLnTx/>
                <a:uFillTx/>
                <a:latin typeface="+mn-lt"/>
                <a:ea typeface="+mn-ea"/>
                <a:cs typeface="+mn-cs"/>
              </a:rPr>
              <a:t>BUSINESS TO BUSINESS (B2B)</a:t>
            </a:r>
          </a:p>
          <a:p>
            <a:pPr marL="342900" lvl="0" indent="-342900" fontAlgn="base">
              <a:spcBef>
                <a:spcPct val="20000"/>
              </a:spcBef>
              <a:spcAft>
                <a:spcPct val="0"/>
              </a:spcAft>
              <a:buFont typeface="Arial" pitchFamily="34" charset="0"/>
              <a:buChar char="•"/>
              <a:defRPr/>
            </a:pPr>
            <a:r>
              <a:rPr lang="el-GR" sz="2000" dirty="0"/>
              <a:t>Μια μέθοδος που μπορεί είτε να είναι ανοικτή σε όλα τα ενδιαφερόμενα μέρη είτε να περιορίζεται σε έναν αριθμό οριοθετημένων, προκαθορισμένων φορέων (ιδιωτική ηλεκτρονική αγορά</a:t>
            </a:r>
            <a:r>
              <a:rPr lang="es-ES" sz="2000" dirty="0"/>
              <a:t>).</a:t>
            </a:r>
          </a:p>
          <a:p>
            <a:pPr marL="342900" lvl="0" indent="-342900" fontAlgn="base">
              <a:spcBef>
                <a:spcPct val="20000"/>
              </a:spcBef>
              <a:spcAft>
                <a:spcPct val="0"/>
              </a:spcAft>
              <a:buFont typeface="Arial" pitchFamily="34" charset="0"/>
              <a:buChar char="•"/>
              <a:defRPr/>
            </a:pPr>
            <a:r>
              <a:rPr lang="el-GR" sz="2000" dirty="0"/>
              <a:t>Παραδείγματα επιχειρήσεων που συναλλάσσονται με άλλες επιχειρήσεις είναι συμβουλευτικές εταιρείες που επιλύουν προβλήματα για άλλες εταιρείες ή προμηθευτές που πωλούν σε λιανοπωλητές</a:t>
            </a:r>
            <a:r>
              <a:rPr lang="es-ES" sz="2000" dirty="0"/>
              <a:t>.</a:t>
            </a:r>
            <a:endParaRPr kumimoji="0" lang="tr-TR" sz="1400" b="1" i="0" u="none"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5" name="Diagrama 4">
            <a:extLst>
              <a:ext uri="{FF2B5EF4-FFF2-40B4-BE49-F238E27FC236}">
                <a16:creationId xmlns:a16="http://schemas.microsoft.com/office/drawing/2014/main" id="{916BC30C-0E96-4181-B1D3-4A91930D34BE}"/>
              </a:ext>
            </a:extLst>
          </p:cNvPr>
          <p:cNvGraphicFramePr/>
          <p:nvPr>
            <p:extLst>
              <p:ext uri="{D42A27DB-BD31-4B8C-83A1-F6EECF244321}">
                <p14:modId xmlns:p14="http://schemas.microsoft.com/office/powerpoint/2010/main" val="496097185"/>
              </p:ext>
            </p:extLst>
          </p:nvPr>
        </p:nvGraphicFramePr>
        <p:xfrm>
          <a:off x="7026868" y="2341990"/>
          <a:ext cx="4094408" cy="32228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a:extLst>
              <a:ext uri="{FF2B5EF4-FFF2-40B4-BE49-F238E27FC236}">
                <a16:creationId xmlns:a16="http://schemas.microsoft.com/office/drawing/2014/main" id="{259BA85D-E165-46D2-BDB7-22BA2F798B5D}"/>
              </a:ext>
            </a:extLst>
          </p:cNvPr>
          <p:cNvSpPr txBox="1"/>
          <p:nvPr/>
        </p:nvSpPr>
        <p:spPr>
          <a:xfrm>
            <a:off x="6425184" y="4714189"/>
            <a:ext cx="1349013" cy="400110"/>
          </a:xfrm>
          <a:prstGeom prst="rect">
            <a:avLst/>
          </a:prstGeom>
          <a:noFill/>
        </p:spPr>
        <p:txBody>
          <a:bodyPr wrap="square" rtlCol="0">
            <a:spAutoFit/>
          </a:bodyPr>
          <a:lstStyle/>
          <a:p>
            <a:r>
              <a:rPr lang="el-GR" sz="2000" b="1" dirty="0">
                <a:solidFill>
                  <a:srgbClr val="0CA373"/>
                </a:solidFill>
              </a:rPr>
              <a:t>Απόθεμα</a:t>
            </a:r>
            <a:endParaRPr lang="es-ES" b="1" dirty="0">
              <a:solidFill>
                <a:srgbClr val="0CA373"/>
              </a:solidFill>
            </a:endParaRPr>
          </a:p>
        </p:txBody>
      </p:sp>
      <p:sp>
        <p:nvSpPr>
          <p:cNvPr id="7" name="CuadroTexto 6">
            <a:extLst>
              <a:ext uri="{FF2B5EF4-FFF2-40B4-BE49-F238E27FC236}">
                <a16:creationId xmlns:a16="http://schemas.microsoft.com/office/drawing/2014/main" id="{E15ED486-9A68-4FA1-AD12-EBE4E40FD097}"/>
              </a:ext>
            </a:extLst>
          </p:cNvPr>
          <p:cNvSpPr txBox="1"/>
          <p:nvPr/>
        </p:nvSpPr>
        <p:spPr>
          <a:xfrm>
            <a:off x="10428106" y="4560301"/>
            <a:ext cx="1654166" cy="1015663"/>
          </a:xfrm>
          <a:prstGeom prst="rect">
            <a:avLst/>
          </a:prstGeom>
          <a:noFill/>
        </p:spPr>
        <p:txBody>
          <a:bodyPr wrap="square" rtlCol="0">
            <a:spAutoFit/>
          </a:bodyPr>
          <a:lstStyle/>
          <a:p>
            <a:r>
              <a:rPr lang="el-GR" sz="2000" b="1" dirty="0">
                <a:solidFill>
                  <a:srgbClr val="0CA373"/>
                </a:solidFill>
              </a:rPr>
              <a:t>Επεξεργασία Παραγγελιών
</a:t>
            </a:r>
            <a:endParaRPr lang="es-ES" sz="2000" b="1" dirty="0">
              <a:solidFill>
                <a:srgbClr val="0CA373"/>
              </a:solidFill>
            </a:endParaRPr>
          </a:p>
        </p:txBody>
      </p:sp>
      <p:sp>
        <p:nvSpPr>
          <p:cNvPr id="8" name="CuadroTexto 7">
            <a:extLst>
              <a:ext uri="{FF2B5EF4-FFF2-40B4-BE49-F238E27FC236}">
                <a16:creationId xmlns:a16="http://schemas.microsoft.com/office/drawing/2014/main" id="{85BBEDE6-1D7F-4C99-AB9E-EFB86C699507}"/>
              </a:ext>
            </a:extLst>
          </p:cNvPr>
          <p:cNvSpPr txBox="1"/>
          <p:nvPr/>
        </p:nvSpPr>
        <p:spPr>
          <a:xfrm>
            <a:off x="8332880" y="2001034"/>
            <a:ext cx="1766042" cy="400110"/>
          </a:xfrm>
          <a:prstGeom prst="rect">
            <a:avLst/>
          </a:prstGeom>
          <a:noFill/>
        </p:spPr>
        <p:txBody>
          <a:bodyPr wrap="square" rtlCol="0">
            <a:spAutoFit/>
          </a:bodyPr>
          <a:lstStyle/>
          <a:p>
            <a:r>
              <a:rPr lang="el-GR" sz="2000" b="1" dirty="0">
                <a:solidFill>
                  <a:srgbClr val="0CA373"/>
                </a:solidFill>
              </a:rPr>
              <a:t>Παραγγελίες</a:t>
            </a:r>
            <a:endParaRPr lang="es-ES" sz="2000" b="1" dirty="0">
              <a:solidFill>
                <a:srgbClr val="0CA373"/>
              </a:solidFill>
            </a:endParaRPr>
          </a:p>
        </p:txBody>
      </p:sp>
      <p:sp>
        <p:nvSpPr>
          <p:cNvPr id="11" name="object 2">
            <a:extLst>
              <a:ext uri="{FF2B5EF4-FFF2-40B4-BE49-F238E27FC236}">
                <a16:creationId xmlns:a16="http://schemas.microsoft.com/office/drawing/2014/main" id="{687AD1AD-48D8-8657-F4AA-9E019A23CA5C}"/>
              </a:ext>
            </a:extLst>
          </p:cNvPr>
          <p:cNvSpPr txBox="1">
            <a:spLocks/>
          </p:cNvSpPr>
          <p:nvPr/>
        </p:nvSpPr>
        <p:spPr>
          <a:xfrm>
            <a:off x="318565" y="997903"/>
            <a:ext cx="1077788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Βασικά στοιχεία του ηλεκτρονικού εμπορίου για μια πιο ανθεκτική ΜΜΕ</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8845962"/>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893</TotalTime>
  <Words>1672</Words>
  <Application>Microsoft Office PowerPoint</Application>
  <PresentationFormat>Panorámica</PresentationFormat>
  <Paragraphs>119</Paragraphs>
  <Slides>18</Slides>
  <Notes>3</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18</vt:i4>
      </vt:variant>
    </vt:vector>
  </HeadingPairs>
  <TitlesOfParts>
    <vt:vector size="28" baseType="lpstr">
      <vt:lpstr>Arial</vt:lpstr>
      <vt:lpstr>Bahnschrift Light</vt:lpstr>
      <vt:lpstr>Calibri</vt:lpstr>
      <vt:lpstr>Calibri Light</vt:lpstr>
      <vt:lpstr>Oxygen</vt:lpstr>
      <vt:lpstr>Roboto</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115</cp:revision>
  <dcterms:created xsi:type="dcterms:W3CDTF">2021-06-29T11:11:56Z</dcterms:created>
  <dcterms:modified xsi:type="dcterms:W3CDTF">2023-02-06T16:00:57Z</dcterms:modified>
</cp:coreProperties>
</file>