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69" r:id="rId4"/>
    <p:sldId id="274" r:id="rId5"/>
    <p:sldId id="276" r:id="rId6"/>
    <p:sldId id="278" r:id="rId7"/>
    <p:sldId id="277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302" r:id="rId17"/>
    <p:sldId id="304" r:id="rId18"/>
    <p:sldId id="294" r:id="rId19"/>
    <p:sldId id="264" r:id="rId20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1F7D7"/>
    <a:srgbClr val="1EEEAE"/>
    <a:srgbClr val="076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25"/>
    <p:restoredTop sz="94660"/>
  </p:normalViewPr>
  <p:slideViewPr>
    <p:cSldViewPr snapToGrid="0">
      <p:cViewPr varScale="1">
        <p:scale>
          <a:sx n="108" d="100"/>
          <a:sy n="108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681D2-1C60-4C5E-933F-D4E935ABF29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AA38D39-45D5-474E-82F9-C587C09A677F}">
      <dgm:prSet phldrT="[Texto]"/>
      <dgm:spPr>
        <a:solidFill>
          <a:srgbClr val="91F7D7"/>
        </a:solidFill>
      </dgm:spPr>
      <dgm:t>
        <a:bodyPr/>
        <a:lstStyle/>
        <a:p>
          <a:r>
            <a:rPr lang="hr" b="1" dirty="0" err="1">
              <a:solidFill>
                <a:schemeClr val="tx1"/>
              </a:solidFill>
            </a:rPr>
            <a:t>Web stranica</a:t>
          </a:r>
          <a:endParaRPr lang="es-ES" b="1" dirty="0">
            <a:solidFill>
              <a:schemeClr val="tx1"/>
            </a:solidFill>
          </a:endParaRPr>
        </a:p>
      </dgm:t>
    </dgm:pt>
    <dgm:pt modelId="{F856F17D-A13D-467B-8DB7-6F48AD36BDEA}" type="parTrans" cxnId="{E31C22C4-C98E-4E9D-9846-2FFC96C3685F}">
      <dgm:prSet/>
      <dgm:spPr/>
      <dgm:t>
        <a:bodyPr/>
        <a:lstStyle/>
        <a:p>
          <a:endParaRPr lang="es-ES"/>
        </a:p>
      </dgm:t>
    </dgm:pt>
    <dgm:pt modelId="{49896D60-60E5-44E3-8206-422F9AAF63EF}" type="sibTrans" cxnId="{E31C22C4-C98E-4E9D-9846-2FFC96C3685F}">
      <dgm:prSet/>
      <dgm:spPr/>
      <dgm:t>
        <a:bodyPr/>
        <a:lstStyle/>
        <a:p>
          <a:endParaRPr lang="es-ES"/>
        </a:p>
      </dgm:t>
    </dgm:pt>
    <dgm:pt modelId="{C03CC71F-40E0-4CAD-B0F0-CF09A247AD20}">
      <dgm:prSet phldrT="[Texto]" custT="1"/>
      <dgm:spPr>
        <a:solidFill>
          <a:srgbClr val="076145"/>
        </a:solidFill>
      </dgm:spPr>
      <dgm:t>
        <a:bodyPr/>
        <a:lstStyle/>
        <a:p>
          <a:r>
            <a:rPr lang="hr" sz="2000" b="1" dirty="0" err="1"/>
            <a:t>Organizacija </a:t>
          </a:r>
          <a:r>
            <a:rPr lang="hr" sz="2000" b="1" dirty="0"/>
            <a:t>poslovanja </a:t>
          </a:r>
        </a:p>
      </dgm:t>
    </dgm:pt>
    <dgm:pt modelId="{331FDBC3-EB76-444C-8FE0-9032656CBB3E}" type="parTrans" cxnId="{99ACAB0E-272B-4F89-80D7-110B17084239}">
      <dgm:prSet/>
      <dgm:spPr/>
      <dgm:t>
        <a:bodyPr/>
        <a:lstStyle/>
        <a:p>
          <a:endParaRPr lang="es-ES"/>
        </a:p>
      </dgm:t>
    </dgm:pt>
    <dgm:pt modelId="{F033E54B-BD05-450F-B1A4-09899A072F93}" type="sibTrans" cxnId="{99ACAB0E-272B-4F89-80D7-110B17084239}">
      <dgm:prSet/>
      <dgm:spPr/>
      <dgm:t>
        <a:bodyPr/>
        <a:lstStyle/>
        <a:p>
          <a:endParaRPr lang="es-ES"/>
        </a:p>
      </dgm:t>
    </dgm:pt>
    <dgm:pt modelId="{D8EFFD35-B6E4-4BB5-8B11-C478D5623C1E}">
      <dgm:prSet phldrT="[Texto]" custT="1"/>
      <dgm:spPr>
        <a:solidFill>
          <a:srgbClr val="1EEEAE"/>
        </a:solidFill>
      </dgm:spPr>
      <dgm:t>
        <a:bodyPr/>
        <a:lstStyle/>
        <a:p>
          <a:r>
            <a:rPr lang="hr" sz="1600" b="1" dirty="0" err="1">
              <a:solidFill>
                <a:schemeClr val="tx1"/>
              </a:solidFill>
            </a:rPr>
            <a:t>Dobavljač</a:t>
          </a:r>
          <a:endParaRPr lang="es-ES" sz="1600" b="1" dirty="0">
            <a:solidFill>
              <a:schemeClr val="tx1"/>
            </a:solidFill>
          </a:endParaRPr>
        </a:p>
      </dgm:t>
    </dgm:pt>
    <dgm:pt modelId="{9EAB77BB-D168-4F92-9A41-42AFCC4414F7}" type="parTrans" cxnId="{B8BA21E5-ED06-4F40-B006-D12AD4E9F6E7}">
      <dgm:prSet/>
      <dgm:spPr/>
      <dgm:t>
        <a:bodyPr/>
        <a:lstStyle/>
        <a:p>
          <a:endParaRPr lang="es-ES"/>
        </a:p>
      </dgm:t>
    </dgm:pt>
    <dgm:pt modelId="{149ABE8E-10B1-4415-8992-BC7EA89352A6}" type="sibTrans" cxnId="{B8BA21E5-ED06-4F40-B006-D12AD4E9F6E7}">
      <dgm:prSet/>
      <dgm:spPr/>
      <dgm:t>
        <a:bodyPr/>
        <a:lstStyle/>
        <a:p>
          <a:endParaRPr lang="es-ES"/>
        </a:p>
      </dgm:t>
    </dgm:pt>
    <dgm:pt modelId="{50FE7FC8-B2FB-4C2A-96D2-F055D8EEAE4C}" type="pres">
      <dgm:prSet presAssocID="{F0B681D2-1C60-4C5E-933F-D4E935ABF294}" presName="compositeShape" presStyleCnt="0">
        <dgm:presLayoutVars>
          <dgm:chMax val="7"/>
          <dgm:dir/>
          <dgm:resizeHandles val="exact"/>
        </dgm:presLayoutVars>
      </dgm:prSet>
      <dgm:spPr/>
    </dgm:pt>
    <dgm:pt modelId="{1A8B9D37-71C6-46E8-9516-FD55008A5C97}" type="pres">
      <dgm:prSet presAssocID="{F0B681D2-1C60-4C5E-933F-D4E935ABF294}" presName="wedge1" presStyleLbl="node1" presStyleIdx="0" presStyleCnt="3"/>
      <dgm:spPr/>
    </dgm:pt>
    <dgm:pt modelId="{CA0F2115-BFBC-4B4A-BEED-12FE654122C4}" type="pres">
      <dgm:prSet presAssocID="{F0B681D2-1C60-4C5E-933F-D4E935ABF294}" presName="dummy1a" presStyleCnt="0"/>
      <dgm:spPr/>
    </dgm:pt>
    <dgm:pt modelId="{51705041-341F-43E1-9C9A-5308446D1153}" type="pres">
      <dgm:prSet presAssocID="{F0B681D2-1C60-4C5E-933F-D4E935ABF294}" presName="dummy1b" presStyleCnt="0"/>
      <dgm:spPr/>
    </dgm:pt>
    <dgm:pt modelId="{60128A77-B645-4B38-A7AE-C64A9BB1EB87}" type="pres">
      <dgm:prSet presAssocID="{F0B681D2-1C60-4C5E-933F-D4E935ABF29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1BA322E-D800-4AC1-BBA9-D94CDC33569B}" type="pres">
      <dgm:prSet presAssocID="{F0B681D2-1C60-4C5E-933F-D4E935ABF294}" presName="wedge2" presStyleLbl="node1" presStyleIdx="1" presStyleCnt="3"/>
      <dgm:spPr/>
    </dgm:pt>
    <dgm:pt modelId="{4D1B4790-D3B0-4B25-B784-B6ABC3E1FEEF}" type="pres">
      <dgm:prSet presAssocID="{F0B681D2-1C60-4C5E-933F-D4E935ABF294}" presName="dummy2a" presStyleCnt="0"/>
      <dgm:spPr/>
    </dgm:pt>
    <dgm:pt modelId="{195204FE-2781-4E4B-B9F4-4F9578915B7C}" type="pres">
      <dgm:prSet presAssocID="{F0B681D2-1C60-4C5E-933F-D4E935ABF294}" presName="dummy2b" presStyleCnt="0"/>
      <dgm:spPr/>
    </dgm:pt>
    <dgm:pt modelId="{D39826DD-A6F9-488D-ACBE-1B2FC33F452C}" type="pres">
      <dgm:prSet presAssocID="{F0B681D2-1C60-4C5E-933F-D4E935ABF29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A36F690-E055-4D05-B28B-ACC6178DA003}" type="pres">
      <dgm:prSet presAssocID="{F0B681D2-1C60-4C5E-933F-D4E935ABF294}" presName="wedge3" presStyleLbl="node1" presStyleIdx="2" presStyleCnt="3"/>
      <dgm:spPr/>
    </dgm:pt>
    <dgm:pt modelId="{ACA82088-3034-46EC-8E0E-E5A4D1F63464}" type="pres">
      <dgm:prSet presAssocID="{F0B681D2-1C60-4C5E-933F-D4E935ABF294}" presName="dummy3a" presStyleCnt="0"/>
      <dgm:spPr/>
    </dgm:pt>
    <dgm:pt modelId="{9B2B4DA8-50F0-434B-80EE-A714B30C84D2}" type="pres">
      <dgm:prSet presAssocID="{F0B681D2-1C60-4C5E-933F-D4E935ABF294}" presName="dummy3b" presStyleCnt="0"/>
      <dgm:spPr/>
    </dgm:pt>
    <dgm:pt modelId="{D975AC98-1B69-4DFA-9F59-F21FB2996102}" type="pres">
      <dgm:prSet presAssocID="{F0B681D2-1C60-4C5E-933F-D4E935ABF29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2805E54-7012-4FB7-B845-25E3CA8EA6C9}" type="pres">
      <dgm:prSet presAssocID="{49896D60-60E5-44E3-8206-422F9AAF63EF}" presName="arrowWedge1" presStyleLbl="fgSibTrans2D1" presStyleIdx="0" presStyleCnt="3"/>
      <dgm:spPr/>
    </dgm:pt>
    <dgm:pt modelId="{A2CA5873-2D33-45CF-9F04-97BB7F2AB7CE}" type="pres">
      <dgm:prSet presAssocID="{F033E54B-BD05-450F-B1A4-09899A072F93}" presName="arrowWedge2" presStyleLbl="fgSibTrans2D1" presStyleIdx="1" presStyleCnt="3"/>
      <dgm:spPr/>
    </dgm:pt>
    <dgm:pt modelId="{6397F411-7A28-46C8-94D3-CB17667236FE}" type="pres">
      <dgm:prSet presAssocID="{149ABE8E-10B1-4415-8992-BC7EA89352A6}" presName="arrowWedge3" presStyleLbl="fgSibTrans2D1" presStyleIdx="2" presStyleCnt="3"/>
      <dgm:spPr/>
    </dgm:pt>
  </dgm:ptLst>
  <dgm:cxnLst>
    <dgm:cxn modelId="{99ACAB0E-272B-4F89-80D7-110B17084239}" srcId="{F0B681D2-1C60-4C5E-933F-D4E935ABF294}" destId="{C03CC71F-40E0-4CAD-B0F0-CF09A247AD20}" srcOrd="1" destOrd="0" parTransId="{331FDBC3-EB76-444C-8FE0-9032656CBB3E}" sibTransId="{F033E54B-BD05-450F-B1A4-09899A072F93}"/>
    <dgm:cxn modelId="{F2745D2E-E640-4B70-99B8-643E3E155214}" type="presOf" srcId="{D8EFFD35-B6E4-4BB5-8B11-C478D5623C1E}" destId="{2A36F690-E055-4D05-B28B-ACC6178DA003}" srcOrd="0" destOrd="0" presId="urn:microsoft.com/office/officeart/2005/8/layout/cycle8"/>
    <dgm:cxn modelId="{3634A861-2B5C-44F7-9150-70539CCE5CEE}" type="presOf" srcId="{C03CC71F-40E0-4CAD-B0F0-CF09A247AD20}" destId="{A1BA322E-D800-4AC1-BBA9-D94CDC33569B}" srcOrd="0" destOrd="0" presId="urn:microsoft.com/office/officeart/2005/8/layout/cycle8"/>
    <dgm:cxn modelId="{F834C245-2ABD-4E9C-B1BB-74D01C2D5EF5}" type="presOf" srcId="{C03CC71F-40E0-4CAD-B0F0-CF09A247AD20}" destId="{D39826DD-A6F9-488D-ACBE-1B2FC33F452C}" srcOrd="1" destOrd="0" presId="urn:microsoft.com/office/officeart/2005/8/layout/cycle8"/>
    <dgm:cxn modelId="{1B87D445-DCD6-435C-9477-7F2135485153}" type="presOf" srcId="{D8EFFD35-B6E4-4BB5-8B11-C478D5623C1E}" destId="{D975AC98-1B69-4DFA-9F59-F21FB2996102}" srcOrd="1" destOrd="0" presId="urn:microsoft.com/office/officeart/2005/8/layout/cycle8"/>
    <dgm:cxn modelId="{C28D8D47-CA05-4EBF-A409-A19F0389C511}" type="presOf" srcId="{F0B681D2-1C60-4C5E-933F-D4E935ABF294}" destId="{50FE7FC8-B2FB-4C2A-96D2-F055D8EEAE4C}" srcOrd="0" destOrd="0" presId="urn:microsoft.com/office/officeart/2005/8/layout/cycle8"/>
    <dgm:cxn modelId="{A992A671-0723-4915-90E8-2BD6EDCAE054}" type="presOf" srcId="{0AA38D39-45D5-474E-82F9-C587C09A677F}" destId="{1A8B9D37-71C6-46E8-9516-FD55008A5C97}" srcOrd="0" destOrd="0" presId="urn:microsoft.com/office/officeart/2005/8/layout/cycle8"/>
    <dgm:cxn modelId="{4A4D9C9F-B128-48CE-B7B6-E53738559F3C}" type="presOf" srcId="{0AA38D39-45D5-474E-82F9-C587C09A677F}" destId="{60128A77-B645-4B38-A7AE-C64A9BB1EB87}" srcOrd="1" destOrd="0" presId="urn:microsoft.com/office/officeart/2005/8/layout/cycle8"/>
    <dgm:cxn modelId="{E31C22C4-C98E-4E9D-9846-2FFC96C3685F}" srcId="{F0B681D2-1C60-4C5E-933F-D4E935ABF294}" destId="{0AA38D39-45D5-474E-82F9-C587C09A677F}" srcOrd="0" destOrd="0" parTransId="{F856F17D-A13D-467B-8DB7-6F48AD36BDEA}" sibTransId="{49896D60-60E5-44E3-8206-422F9AAF63EF}"/>
    <dgm:cxn modelId="{B8BA21E5-ED06-4F40-B006-D12AD4E9F6E7}" srcId="{F0B681D2-1C60-4C5E-933F-D4E935ABF294}" destId="{D8EFFD35-B6E4-4BB5-8B11-C478D5623C1E}" srcOrd="2" destOrd="0" parTransId="{9EAB77BB-D168-4F92-9A41-42AFCC4414F7}" sibTransId="{149ABE8E-10B1-4415-8992-BC7EA89352A6}"/>
    <dgm:cxn modelId="{292BDB17-5F37-4F3B-9B2B-FCE0AB5B39A1}" type="presParOf" srcId="{50FE7FC8-B2FB-4C2A-96D2-F055D8EEAE4C}" destId="{1A8B9D37-71C6-46E8-9516-FD55008A5C97}" srcOrd="0" destOrd="0" presId="urn:microsoft.com/office/officeart/2005/8/layout/cycle8"/>
    <dgm:cxn modelId="{B172CAC8-1B18-4C91-9484-B5666C800983}" type="presParOf" srcId="{50FE7FC8-B2FB-4C2A-96D2-F055D8EEAE4C}" destId="{CA0F2115-BFBC-4B4A-BEED-12FE654122C4}" srcOrd="1" destOrd="0" presId="urn:microsoft.com/office/officeart/2005/8/layout/cycle8"/>
    <dgm:cxn modelId="{8F253099-DB02-4931-B445-66A99D9EF5BC}" type="presParOf" srcId="{50FE7FC8-B2FB-4C2A-96D2-F055D8EEAE4C}" destId="{51705041-341F-43E1-9C9A-5308446D1153}" srcOrd="2" destOrd="0" presId="urn:microsoft.com/office/officeart/2005/8/layout/cycle8"/>
    <dgm:cxn modelId="{4926C7A9-23C3-44D3-B455-857F1E85526A}" type="presParOf" srcId="{50FE7FC8-B2FB-4C2A-96D2-F055D8EEAE4C}" destId="{60128A77-B645-4B38-A7AE-C64A9BB1EB87}" srcOrd="3" destOrd="0" presId="urn:microsoft.com/office/officeart/2005/8/layout/cycle8"/>
    <dgm:cxn modelId="{98B682B4-903F-48B5-9BF8-CB8B79B8BADD}" type="presParOf" srcId="{50FE7FC8-B2FB-4C2A-96D2-F055D8EEAE4C}" destId="{A1BA322E-D800-4AC1-BBA9-D94CDC33569B}" srcOrd="4" destOrd="0" presId="urn:microsoft.com/office/officeart/2005/8/layout/cycle8"/>
    <dgm:cxn modelId="{7A59FAB0-53C0-41B2-87C5-2FE193C7403A}" type="presParOf" srcId="{50FE7FC8-B2FB-4C2A-96D2-F055D8EEAE4C}" destId="{4D1B4790-D3B0-4B25-B784-B6ABC3E1FEEF}" srcOrd="5" destOrd="0" presId="urn:microsoft.com/office/officeart/2005/8/layout/cycle8"/>
    <dgm:cxn modelId="{D57CEA3B-9941-46FC-A0FA-159F2E64D5C9}" type="presParOf" srcId="{50FE7FC8-B2FB-4C2A-96D2-F055D8EEAE4C}" destId="{195204FE-2781-4E4B-B9F4-4F9578915B7C}" srcOrd="6" destOrd="0" presId="urn:microsoft.com/office/officeart/2005/8/layout/cycle8"/>
    <dgm:cxn modelId="{F24CF91E-E7A7-404F-9EEC-8A9FCC3DB86F}" type="presParOf" srcId="{50FE7FC8-B2FB-4C2A-96D2-F055D8EEAE4C}" destId="{D39826DD-A6F9-488D-ACBE-1B2FC33F452C}" srcOrd="7" destOrd="0" presId="urn:microsoft.com/office/officeart/2005/8/layout/cycle8"/>
    <dgm:cxn modelId="{44C879FC-2EF8-4AFC-8FD2-BBA5CAA26FEC}" type="presParOf" srcId="{50FE7FC8-B2FB-4C2A-96D2-F055D8EEAE4C}" destId="{2A36F690-E055-4D05-B28B-ACC6178DA003}" srcOrd="8" destOrd="0" presId="urn:microsoft.com/office/officeart/2005/8/layout/cycle8"/>
    <dgm:cxn modelId="{B8D66CA4-A2B8-4566-8EFF-25EF409E6BCC}" type="presParOf" srcId="{50FE7FC8-B2FB-4C2A-96D2-F055D8EEAE4C}" destId="{ACA82088-3034-46EC-8E0E-E5A4D1F63464}" srcOrd="9" destOrd="0" presId="urn:microsoft.com/office/officeart/2005/8/layout/cycle8"/>
    <dgm:cxn modelId="{AF3869EA-D311-483B-8B33-16C6A4E7EC52}" type="presParOf" srcId="{50FE7FC8-B2FB-4C2A-96D2-F055D8EEAE4C}" destId="{9B2B4DA8-50F0-434B-80EE-A714B30C84D2}" srcOrd="10" destOrd="0" presId="urn:microsoft.com/office/officeart/2005/8/layout/cycle8"/>
    <dgm:cxn modelId="{AA82455A-3307-443D-B689-B3A0FECF7340}" type="presParOf" srcId="{50FE7FC8-B2FB-4C2A-96D2-F055D8EEAE4C}" destId="{D975AC98-1B69-4DFA-9F59-F21FB2996102}" srcOrd="11" destOrd="0" presId="urn:microsoft.com/office/officeart/2005/8/layout/cycle8"/>
    <dgm:cxn modelId="{9F2AE1C5-999C-4D09-B477-85B716841364}" type="presParOf" srcId="{50FE7FC8-B2FB-4C2A-96D2-F055D8EEAE4C}" destId="{72805E54-7012-4FB7-B845-25E3CA8EA6C9}" srcOrd="12" destOrd="0" presId="urn:microsoft.com/office/officeart/2005/8/layout/cycle8"/>
    <dgm:cxn modelId="{BD7D35CC-BD9D-4B59-86ED-4654F481A870}" type="presParOf" srcId="{50FE7FC8-B2FB-4C2A-96D2-F055D8EEAE4C}" destId="{A2CA5873-2D33-45CF-9F04-97BB7F2AB7CE}" srcOrd="13" destOrd="0" presId="urn:microsoft.com/office/officeart/2005/8/layout/cycle8"/>
    <dgm:cxn modelId="{1C76D33E-BBBB-4A48-8468-A4F5B40B554F}" type="presParOf" srcId="{50FE7FC8-B2FB-4C2A-96D2-F055D8EEAE4C}" destId="{6397F411-7A28-46C8-94D3-CB17667236F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B9D37-71C6-46E8-9516-FD55008A5C97}">
      <dsp:nvSpPr>
        <dsp:cNvPr id="0" name=""/>
        <dsp:cNvSpPr/>
      </dsp:nvSpPr>
      <dsp:spPr>
        <a:xfrm>
          <a:off x="749360" y="209485"/>
          <a:ext cx="2707198" cy="2707198"/>
        </a:xfrm>
        <a:prstGeom prst="pie">
          <a:avLst>
            <a:gd name="adj1" fmla="val 16200000"/>
            <a:gd name="adj2" fmla="val 1800000"/>
          </a:avLst>
        </a:prstGeom>
        <a:solidFill>
          <a:srgbClr val="91F7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200" b="1" kern="1200" dirty="0" err="1">
              <a:solidFill>
                <a:schemeClr val="tx1"/>
              </a:solidFill>
            </a:rPr>
            <a:t>Web stranica</a:t>
          </a:r>
          <a:endParaRPr lang="es-ES" sz="2200" b="1" kern="1200" dirty="0">
            <a:solidFill>
              <a:schemeClr val="tx1"/>
            </a:solidFill>
          </a:endParaRPr>
        </a:p>
      </dsp:txBody>
      <dsp:txXfrm>
        <a:off x="2176118" y="783153"/>
        <a:ext cx="966856" cy="805713"/>
      </dsp:txXfrm>
    </dsp:sp>
    <dsp:sp modelId="{A1BA322E-D800-4AC1-BBA9-D94CDC33569B}">
      <dsp:nvSpPr>
        <dsp:cNvPr id="0" name=""/>
        <dsp:cNvSpPr/>
      </dsp:nvSpPr>
      <dsp:spPr>
        <a:xfrm>
          <a:off x="693604" y="306171"/>
          <a:ext cx="2707198" cy="2707198"/>
        </a:xfrm>
        <a:prstGeom prst="pie">
          <a:avLst>
            <a:gd name="adj1" fmla="val 1800000"/>
            <a:gd name="adj2" fmla="val 9000000"/>
          </a:avLst>
        </a:prstGeom>
        <a:solidFill>
          <a:srgbClr val="0761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000" b="1" kern="1200" dirty="0" err="1"/>
            <a:t>Organizacija </a:t>
          </a:r>
          <a:r>
            <a:rPr lang="hr" sz="2000" b="1" kern="1200" dirty="0"/>
            <a:t>poslovanja </a:t>
          </a:r>
        </a:p>
      </dsp:txBody>
      <dsp:txXfrm>
        <a:off x="1338175" y="2062627"/>
        <a:ext cx="1450284" cy="709028"/>
      </dsp:txXfrm>
    </dsp:sp>
    <dsp:sp modelId="{2A36F690-E055-4D05-B28B-ACC6178DA003}">
      <dsp:nvSpPr>
        <dsp:cNvPr id="0" name=""/>
        <dsp:cNvSpPr/>
      </dsp:nvSpPr>
      <dsp:spPr>
        <a:xfrm>
          <a:off x="637849" y="209485"/>
          <a:ext cx="2707198" cy="2707198"/>
        </a:xfrm>
        <a:prstGeom prst="pie">
          <a:avLst>
            <a:gd name="adj1" fmla="val 9000000"/>
            <a:gd name="adj2" fmla="val 16200000"/>
          </a:avLst>
        </a:prstGeom>
        <a:solidFill>
          <a:srgbClr val="1EEEA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600" b="1" kern="1200" dirty="0" err="1">
              <a:solidFill>
                <a:schemeClr val="tx1"/>
              </a:solidFill>
            </a:rPr>
            <a:t>Dobavljač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951433" y="783153"/>
        <a:ext cx="966856" cy="805713"/>
      </dsp:txXfrm>
    </dsp:sp>
    <dsp:sp modelId="{72805E54-7012-4FB7-B845-25E3CA8EA6C9}">
      <dsp:nvSpPr>
        <dsp:cNvPr id="0" name=""/>
        <dsp:cNvSpPr/>
      </dsp:nvSpPr>
      <dsp:spPr>
        <a:xfrm>
          <a:off x="581995" y="41897"/>
          <a:ext cx="3042375" cy="30423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A5873-2D33-45CF-9F04-97BB7F2AB7CE}">
      <dsp:nvSpPr>
        <dsp:cNvPr id="0" name=""/>
        <dsp:cNvSpPr/>
      </dsp:nvSpPr>
      <dsp:spPr>
        <a:xfrm>
          <a:off x="526016" y="138411"/>
          <a:ext cx="3042375" cy="30423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7F411-7A28-46C8-94D3-CB17667236FE}">
      <dsp:nvSpPr>
        <dsp:cNvPr id="0" name=""/>
        <dsp:cNvSpPr/>
      </dsp:nvSpPr>
      <dsp:spPr>
        <a:xfrm>
          <a:off x="470037" y="41897"/>
          <a:ext cx="3042375" cy="30423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B92E-D071-4B96-991C-97F62C0BDD5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57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eon.io/resources/which-online-payment-methods-have-the-highest-fraud-risk/" TargetMode="External"/><Relationship Id="rId2" Type="http://schemas.openxmlformats.org/officeDocument/2006/relationships/hyperlink" Target="https://www2.snb.ca/content/snb/en/sites/licensing/vendor/eft-faq.html#:~:text=Electronic%20funds%20transfer%20(EFT)is,%2C%20through%20computer%2Dbased%20system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deed.com/career-advice/career-development/consumer-to-business#:~:text=Examples%20of%20how%20consumer%20to,cut%20of%20the%20ad%20revenue" TargetMode="External"/><Relationship Id="rId5" Type="http://schemas.openxmlformats.org/officeDocument/2006/relationships/hyperlink" Target="https://www.inveon.com/data-driven-marketing-and-management-for-e-commerce-platforms" TargetMode="External"/><Relationship Id="rId4" Type="http://schemas.openxmlformats.org/officeDocument/2006/relationships/hyperlink" Target="https://www.investopedia.com/terms/b/btob.as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6" y="4093428"/>
            <a:ext cx="64729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b="1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 </a:t>
            </a:r>
            <a:r>
              <a:rPr lang="hr" b="1" i="0" dirty="0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NOVIH E-COMMERCE / M-COMMERCE KANALA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lang="en-US" b="1" spc="-114" dirty="0">
              <a:solidFill>
                <a:srgbClr val="0CA3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02576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1.3.: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4" y="2201705"/>
            <a:ext cx="10608497" cy="358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TO </a:t>
            </a:r>
            <a:r>
              <a:rPr lang="hr" sz="2200" b="1" dirty="0">
                <a:solidFill>
                  <a:srgbClr val="0CA373"/>
                </a:solidFill>
              </a:rPr>
              <a:t>CONSUMER </a:t>
            </a: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(B2C)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2100" dirty="0"/>
              <a:t>Također poznat kao model izravno ka kupcu, model koji uključuje online tvrtke koje prodaju izravno općoj javnosti. U tu svrhu, stranice i aplikacije imaju obilježja kataloga i softvera poput šoping košarice.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2100" dirty="0"/>
              <a:t>Kako bi se unaprijedilo iskustvo pretraživanja i kupovine, web stranice i aplikacije trebaju imati jednostavan, čist i atraktivan dizajn. Nisu svi vješti u IT ili imaju dovoljno vremena i energije za učenje. </a:t>
            </a:r>
          </a:p>
        </p:txBody>
      </p:sp>
    </p:spTree>
    <p:extLst>
      <p:ext uri="{BB962C8B-B14F-4D97-AF65-F5344CB8AC3E}">
        <p14:creationId xmlns:p14="http://schemas.microsoft.com/office/powerpoint/2010/main" val="207856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02576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1.3.: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5" y="2201705"/>
            <a:ext cx="10886794" cy="3393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POTROŠAČ ZA PODUZEĆE (C2B)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1600" dirty="0"/>
              <a:t>Ovaj modalitet sastoji se od potrošača koji stvaraju vrijednost koju poduzeća mogu iskoristiti. Primjeri toga bi bili: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defRPr/>
            </a:pPr>
            <a:r>
              <a:rPr lang="hr" sz="1600" dirty="0"/>
              <a:t>Poduzeća koja objavljuju prijedlog projekta ili potrebu na internetu. Nakon pregleda istog, zainteresirane osobe prijavljuju projekt i odabire se najpovoljnija ponuda.</a:t>
            </a:r>
          </a:p>
          <a:p>
            <a:pPr marL="800100" lvl="1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»"/>
              <a:defRPr/>
            </a:pPr>
            <a:r>
              <a:rPr lang="hr" sz="1600" dirty="0"/>
              <a:t>Korisnici koji uključuju </a:t>
            </a:r>
            <a:r>
              <a:rPr lang="hr" sz="1600" b="1" dirty="0">
                <a:solidFill>
                  <a:srgbClr val="0CA373"/>
                </a:solidFill>
              </a:rPr>
              <a:t>sponzorirane veze </a:t>
            </a:r>
            <a:r>
              <a:rPr lang="hr" sz="1600" dirty="0"/>
              <a:t>na blogovima, forumima i profilima društvenih medija.</a:t>
            </a:r>
          </a:p>
          <a:p>
            <a:pPr marL="1257300" lvl="2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›"/>
              <a:defRPr/>
            </a:pPr>
            <a:r>
              <a:rPr lang="hr" sz="1600" dirty="0"/>
              <a:t>Ponekad slične radnje nisu nužno plaćene: npr. korisnici koji recenziraju proizvode na mreži ili objavljuju prijedloge za razvoj ili modifikaciju proizvoda.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r" sz="1600" dirty="0"/>
              <a:t>C2B pomaže spojiti potrošače i tvrtke dajući im platformu za ravnomjerno </a:t>
            </a:r>
            <a:r>
              <a:rPr lang="hr" sz="1600" b="1" dirty="0">
                <a:solidFill>
                  <a:srgbClr val="0CA373"/>
                </a:solidFill>
              </a:rPr>
              <a:t>približavanje .</a:t>
            </a:r>
            <a:endParaRPr lang="hr" sz="1850" b="1" dirty="0">
              <a:solidFill>
                <a:srgbClr val="0CA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9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02576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1.3.: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4" y="2201705"/>
            <a:ext cx="10078411" cy="401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POTROŠAČ POTROŠAČU (C2C)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1950" dirty="0"/>
              <a:t>Ovakav način poslovanja podrazumijeva da klijenti posluju međusobno, </a:t>
            </a:r>
            <a:r>
              <a:rPr lang="hr" sz="1950" b="1" dirty="0">
                <a:solidFill>
                  <a:srgbClr val="0CA373"/>
                </a:solidFill>
              </a:rPr>
              <a:t>bez vidljivih posrednika </a:t>
            </a:r>
            <a:r>
              <a:rPr lang="hr" sz="1950" dirty="0"/>
              <a:t>u procesu transakcije.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1950" dirty="0"/>
              <a:t>U ovom slučaju, tvrtke djeluju kao pružatelji okruženja u kojem se odvija transakcija (obično naplaćujući naknadu), što često ima oblik </a:t>
            </a:r>
            <a:r>
              <a:rPr lang="hr" sz="1950" b="1" dirty="0">
                <a:solidFill>
                  <a:srgbClr val="0CA373"/>
                </a:solidFill>
              </a:rPr>
              <a:t>tržnica </a:t>
            </a:r>
            <a:r>
              <a:rPr lang="hr" sz="1950" dirty="0"/>
              <a:t>(eBay, Facebook, Vinted) ili internetskih </a:t>
            </a:r>
            <a:r>
              <a:rPr lang="hr" sz="1950" b="1" dirty="0">
                <a:solidFill>
                  <a:srgbClr val="0CA373"/>
                </a:solidFill>
              </a:rPr>
              <a:t>oglasnih </a:t>
            </a:r>
            <a:r>
              <a:rPr lang="hr" sz="1950" dirty="0"/>
              <a:t>ploča.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1950" dirty="0"/>
              <a:t>Drugi važan aspekt ovog modaliteta je C2C marketing: zadovoljni korisnici generiraju – </a:t>
            </a:r>
            <a:r>
              <a:rPr lang="hr" sz="1950" b="1" dirty="0">
                <a:solidFill>
                  <a:srgbClr val="0CA373"/>
                </a:solidFill>
              </a:rPr>
              <a:t>vrlo pouzdane </a:t>
            </a:r>
            <a:r>
              <a:rPr lang="hr" sz="1950" dirty="0"/>
              <a:t>– recenzije proizvoda i preporuke za obitelj i prijatelje.</a:t>
            </a:r>
          </a:p>
        </p:txBody>
      </p:sp>
    </p:spTree>
    <p:extLst>
      <p:ext uri="{BB962C8B-B14F-4D97-AF65-F5344CB8AC3E}">
        <p14:creationId xmlns:p14="http://schemas.microsoft.com/office/powerpoint/2010/main" val="3565900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393228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1.4.: </a:t>
            </a:r>
            <a:r>
              <a:rPr lang="hr" sz="2000" spc="50" dirty="0">
                <a:cs typeface="Tahoma"/>
              </a:rPr>
              <a:t>Poslovne </a:t>
            </a:r>
            <a:r>
              <a:rPr lang="hr" sz="2000" spc="50" dirty="0" err="1">
                <a:cs typeface="Tahoma"/>
              </a:rPr>
              <a:t>prilike</a:t>
            </a: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A311F91-968A-4BDC-9487-1267F8EA16F9}"/>
              </a:ext>
            </a:extLst>
          </p:cNvPr>
          <p:cNvSpPr/>
          <p:nvPr/>
        </p:nvSpPr>
        <p:spPr>
          <a:xfrm>
            <a:off x="377554" y="2201705"/>
            <a:ext cx="10078411" cy="3507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hr" sz="2200" b="1" dirty="0">
                <a:solidFill>
                  <a:srgbClr val="0CA373"/>
                </a:solidFill>
              </a:rPr>
              <a:t>SCENARIJ KOJI SE VJEČNO PROMJENJUJE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hr" sz="2000" dirty="0"/>
              <a:t>Ova brza razvojna era zahtijeva </a:t>
            </a:r>
            <a:r>
              <a:rPr lang="hr" sz="2000" b="1" dirty="0">
                <a:solidFill>
                  <a:srgbClr val="0CA373"/>
                </a:solidFill>
              </a:rPr>
              <a:t>agilne </a:t>
            </a:r>
            <a:r>
              <a:rPr lang="hr" sz="2000" dirty="0"/>
              <a:t>subjekte koji kupcima mogu pružiti usluge i proizvode koji su im potrebni u najkraćem roku.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hr" sz="2000" dirty="0"/>
              <a:t>Također, korištenjem novih tehnologija i pristupa, tvrtke ulaze na nova tržišta: npr. trenutno </a:t>
            </a:r>
            <a:r>
              <a:rPr lang="hr" sz="2000" b="1" dirty="0">
                <a:solidFill>
                  <a:srgbClr val="0CA373"/>
                </a:solidFill>
              </a:rPr>
              <a:t>prikupljanje i upravljanje korisničkim podacima </a:t>
            </a:r>
            <a:r>
              <a:rPr lang="hr" sz="2000" dirty="0"/>
              <a:t>ima sve veći značaj.</a:t>
            </a:r>
          </a:p>
          <a:p>
            <a:pPr marL="285750" indent="-28575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hr" sz="2000" dirty="0"/>
              <a:t>Osim toga, pojava tih neiskorištenih područja pruža </a:t>
            </a:r>
            <a:r>
              <a:rPr lang="hr" sz="2000" b="1" dirty="0">
                <a:solidFill>
                  <a:srgbClr val="0CA373"/>
                </a:solidFill>
              </a:rPr>
              <a:t>prilike za rast </a:t>
            </a:r>
            <a:r>
              <a:rPr lang="hr" sz="2000" dirty="0"/>
              <a:t>koje, zauzvrat, izazivaju pojavu zajedničkih pothvata za zaradu od njih.</a:t>
            </a:r>
          </a:p>
        </p:txBody>
      </p:sp>
    </p:spTree>
    <p:extLst>
      <p:ext uri="{BB962C8B-B14F-4D97-AF65-F5344CB8AC3E}">
        <p14:creationId xmlns:p14="http://schemas.microsoft.com/office/powerpoint/2010/main" val="93568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393228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1.4.: </a:t>
            </a:r>
            <a:r>
              <a:rPr lang="hr" sz="2000" spc="50" dirty="0">
                <a:cs typeface="Tahoma"/>
              </a:rPr>
              <a:t>Poslovne </a:t>
            </a:r>
            <a:r>
              <a:rPr lang="hr" sz="2000" spc="50" dirty="0" err="1">
                <a:cs typeface="Tahoma"/>
              </a:rPr>
              <a:t>mogućnosti</a:t>
            </a: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A311F91-968A-4BDC-9487-1267F8EA16F9}"/>
              </a:ext>
            </a:extLst>
          </p:cNvPr>
          <p:cNvSpPr/>
          <p:nvPr/>
        </p:nvSpPr>
        <p:spPr>
          <a:xfrm>
            <a:off x="377554" y="2201705"/>
            <a:ext cx="10330203" cy="396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hr" sz="2200" b="1" dirty="0">
                <a:solidFill>
                  <a:srgbClr val="0CA373"/>
                </a:solidFill>
              </a:rPr>
              <a:t>NOVI IZVORI PRIHODA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" sz="2000" dirty="0"/>
              <a:t>Trenutno su digitalne tehnologije osnova vitalnih poslovnih sustava, između ostalog </a:t>
            </a:r>
            <a:r>
              <a:rPr lang="hr" sz="2000" b="1" dirty="0">
                <a:solidFill>
                  <a:srgbClr val="0CA373"/>
                </a:solidFill>
              </a:rPr>
              <a:t>pokreću proizvodnju, skladištenje, plaćanje, dostavu i korisničku podršku.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" sz="2000" dirty="0"/>
              <a:t>Ovo nisu samo elementi podrške, već otvaraju i potpuno novi svijet </a:t>
            </a:r>
            <a:r>
              <a:rPr lang="hr" sz="2000" b="1" dirty="0">
                <a:solidFill>
                  <a:srgbClr val="0CA373"/>
                </a:solidFill>
              </a:rPr>
              <a:t>mogućnosti </a:t>
            </a:r>
            <a:r>
              <a:rPr lang="hr" sz="2000" dirty="0"/>
              <a:t>za razvoj poduzeća budući da se podaci dobiveni o </a:t>
            </a:r>
            <a:r>
              <a:rPr lang="hr" sz="2000" dirty="0" err="1"/>
              <a:t>ponašanju kupaca </a:t>
            </a:r>
            <a:r>
              <a:rPr lang="hr" sz="2000" dirty="0"/>
              <a:t>mogu iskoristiti u vrijedno znanje.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" sz="2000" dirty="0"/>
              <a:t>Štoviše, te se informacije mogu koristiti za prilagodbu sustava ovim trendovima </a:t>
            </a:r>
            <a:r>
              <a:rPr lang="hr" sz="2000" b="1" dirty="0">
                <a:solidFill>
                  <a:srgbClr val="0CA373"/>
                </a:solidFill>
              </a:rPr>
              <a:t>u pokretu </a:t>
            </a:r>
            <a:r>
              <a:rPr lang="hr" sz="2000" dirty="0"/>
              <a:t>, poboljšavajući poslovne operacije i odluke.</a:t>
            </a:r>
          </a:p>
        </p:txBody>
      </p:sp>
    </p:spTree>
    <p:extLst>
      <p:ext uri="{BB962C8B-B14F-4D97-AF65-F5344CB8AC3E}">
        <p14:creationId xmlns:p14="http://schemas.microsoft.com/office/powerpoint/2010/main" val="113943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6800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E-trgovina opisuje svaku transakciju obavljenu na internetu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6800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Ovaj modalitet mijenja fizičke trgovine za digitalne, što, iako je prednost, također uključuje neke nedostatke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4" y="4284374"/>
            <a:ext cx="6810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Prilagodba poduzećima i potrošačima koji su ili kupac i prodavač temeljna je za e-trgovinu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6837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/>
              <a:t>Ovaj novi scenarij i upravljanje podacima koje proizvode korisnici otvaraju nove, ogromne poslovne mogućnosti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29917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" b="1" dirty="0"/>
              <a:t>M- </a:t>
            </a:r>
            <a:r>
              <a:rPr lang="hr" b="1" dirty="0" err="1"/>
              <a:t>trgovina</a:t>
            </a:r>
            <a:r>
              <a:rPr lang="hr" b="1" dirty="0"/>
              <a:t> </a:t>
            </a:r>
            <a:r>
              <a:rPr lang="hr" b="1" dirty="0" err="1"/>
              <a:t>odnosi se</a:t>
            </a:r>
            <a:r>
              <a:rPr lang="hr" b="1" dirty="0"/>
              <a:t> </a:t>
            </a:r>
            <a:r>
              <a:rPr lang="hr" b="1" dirty="0" err="1"/>
              <a:t>za </a:t>
            </a:r>
            <a:r>
              <a:rPr lang="hr" b="1" dirty="0"/>
              <a:t>:</a:t>
            </a:r>
          </a:p>
          <a:p>
            <a:endParaRPr lang="es-ES" dirty="0"/>
          </a:p>
          <a:p>
            <a:r>
              <a:rPr lang="hr" dirty="0"/>
              <a:t>a.- Moja vlastita trgovina</a:t>
            </a:r>
            <a:endParaRPr lang="es-ES" dirty="0"/>
          </a:p>
          <a:p>
            <a:r>
              <a:rPr lang="hr" dirty="0"/>
              <a:t>b.- Mobilna online </a:t>
            </a:r>
            <a:r>
              <a:rPr lang="hr" dirty="0" err="1"/>
              <a:t>trgovina</a:t>
            </a:r>
            <a:endParaRPr lang="es-ES" dirty="0"/>
          </a:p>
          <a:p>
            <a:r>
              <a:rPr lang="hr" dirty="0"/>
              <a:t>c.- Srednja trgovina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775"/>
            <a:ext cx="3371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</a:t>
            </a:r>
            <a:r>
              <a:rPr lang="hr" sz="1800" b="1" dirty="0">
                <a:latin typeface="+mn-lt"/>
                <a:cs typeface="+mn-cs"/>
              </a:rPr>
              <a:t>Business to people (B2P):</a:t>
            </a:r>
            <a:endParaRPr lang="en-US" sz="1800" dirty="0">
              <a:latin typeface="+mn-lt"/>
              <a:cs typeface="+mn-cs"/>
            </a:endParaRPr>
          </a:p>
          <a:p>
            <a:endParaRPr lang="es-ES" dirty="0"/>
          </a:p>
          <a:p>
            <a:r>
              <a:rPr lang="hr" dirty="0"/>
              <a:t>a.- Vodi računa o potrebama ljud</a:t>
            </a:r>
            <a:endParaRPr lang="es-ES" dirty="0"/>
          </a:p>
          <a:p>
            <a:r>
              <a:rPr lang="hr" dirty="0"/>
              <a:t>b.- Fokusira se na razvijanje poslovanje veze s populacijom</a:t>
            </a:r>
            <a:endParaRPr lang="es-ES" dirty="0"/>
          </a:p>
          <a:p>
            <a:r>
              <a:rPr lang="hr" dirty="0"/>
              <a:t>c.- Ne postoji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482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Business to consumer  (B2C) aplikacije odlikuje:</a:t>
            </a:r>
          </a:p>
          <a:p>
            <a:r>
              <a:rPr lang="hr" dirty="0"/>
              <a:t>a.- Besprijekorna integracija između aplikacija</a:t>
            </a:r>
            <a:endParaRPr lang="en-US" sz="1800" dirty="0"/>
          </a:p>
          <a:p>
            <a:r>
              <a:rPr lang="hr" dirty="0"/>
              <a:t>b.- Jednostavan </a:t>
            </a:r>
            <a:r>
              <a:rPr lang="hr" sz="1800" dirty="0"/>
              <a:t>, čist i atraktivan </a:t>
            </a:r>
            <a:r>
              <a:rPr lang="hr" dirty="0"/>
              <a:t>dizajn</a:t>
            </a:r>
            <a:endParaRPr lang="hr" sz="1800" dirty="0"/>
          </a:p>
          <a:p>
            <a:r>
              <a:rPr lang="hr" dirty="0"/>
              <a:t>c.- Elegantne animacije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6" y="3942887"/>
            <a:ext cx="299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Vječno mijenjajući scenariji zahtijevaju:</a:t>
            </a:r>
            <a:endParaRPr lang="es-ES" dirty="0"/>
          </a:p>
          <a:p>
            <a:endParaRPr lang="es-ES" dirty="0"/>
          </a:p>
          <a:p>
            <a:r>
              <a:rPr lang="hr" dirty="0"/>
              <a:t>a.- Agilne entitete koji mogu ispuniti potrebe </a:t>
            </a:r>
            <a:endParaRPr lang="es-ES" dirty="0"/>
          </a:p>
          <a:p>
            <a:r>
              <a:rPr lang="hr" dirty="0"/>
              <a:t>b. - Ne mijenjanje naših prijedloga</a:t>
            </a:r>
            <a:endParaRPr lang="es-ES" dirty="0"/>
          </a:p>
          <a:p>
            <a:r>
              <a:rPr lang="hr" dirty="0"/>
              <a:t>c.- </a:t>
            </a:r>
            <a:r>
              <a:rPr lang="hr" dirty="0" err="1"/>
              <a:t>Mijenjanje</a:t>
            </a:r>
            <a:r>
              <a:rPr lang="hr" dirty="0"/>
              <a:t> </a:t>
            </a:r>
            <a:r>
              <a:rPr lang="hr" dirty="0" err="1"/>
              <a:t>svi</a:t>
            </a:r>
            <a:r>
              <a:rPr lang="hr" dirty="0"/>
              <a:t> </a:t>
            </a:r>
            <a:r>
              <a:rPr lang="hr" dirty="0" err="1"/>
              <a:t>tehn</a:t>
            </a:r>
            <a:r>
              <a:rPr lang="hr" dirty="0"/>
              <a:t> </a:t>
            </a:r>
            <a:r>
              <a:rPr lang="hr" dirty="0" err="1"/>
              <a:t>uređaja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4081387"/>
            <a:ext cx="32569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Snižava li e-trgovina troškove?</a:t>
            </a:r>
            <a:endParaRPr lang="en-US" sz="1800" b="1" dirty="0"/>
          </a:p>
          <a:p>
            <a:endParaRPr lang="es-ES" b="1" dirty="0"/>
          </a:p>
          <a:p>
            <a:r>
              <a:rPr lang="hr" dirty="0"/>
              <a:t>a.- Ne</a:t>
            </a:r>
            <a:endParaRPr lang="en-US" sz="1800" dirty="0"/>
          </a:p>
          <a:p>
            <a:r>
              <a:rPr lang="hr" dirty="0"/>
              <a:t>b.- Da</a:t>
            </a:r>
          </a:p>
          <a:p>
            <a:r>
              <a:rPr lang="hr" dirty="0"/>
              <a:t>c.- Samo za velike tehnološke tvrtke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300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29917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" b="1" dirty="0"/>
              <a:t>M- </a:t>
            </a:r>
            <a:r>
              <a:rPr lang="hr" b="1" dirty="0" err="1"/>
              <a:t>trgovina</a:t>
            </a:r>
            <a:r>
              <a:rPr lang="hr" b="1" dirty="0"/>
              <a:t> </a:t>
            </a:r>
            <a:r>
              <a:rPr lang="hr" b="1" dirty="0" err="1"/>
              <a:t>odnosi se</a:t>
            </a:r>
            <a:r>
              <a:rPr lang="hr" b="1" dirty="0"/>
              <a:t> </a:t>
            </a:r>
            <a:r>
              <a:rPr lang="hr" b="1" dirty="0" err="1"/>
              <a:t>za </a:t>
            </a:r>
            <a:r>
              <a:rPr lang="hr" b="1" dirty="0"/>
              <a:t>:</a:t>
            </a:r>
          </a:p>
          <a:p>
            <a:endParaRPr lang="es-ES" dirty="0"/>
          </a:p>
          <a:p>
            <a:r>
              <a:rPr lang="hr" dirty="0"/>
              <a:t>a.- Moja vlastita trgovina</a:t>
            </a:r>
            <a:endParaRPr lang="es-ES" dirty="0"/>
          </a:p>
          <a:p>
            <a:r>
              <a:rPr lang="hr" b="1" dirty="0"/>
              <a:t>b.- Mobilna online </a:t>
            </a:r>
            <a:r>
              <a:rPr lang="hr" b="1" dirty="0" err="1"/>
              <a:t>trgovina</a:t>
            </a:r>
            <a:endParaRPr lang="es-ES" b="1" dirty="0"/>
          </a:p>
          <a:p>
            <a:r>
              <a:rPr lang="hr" dirty="0"/>
              <a:t>c.- Srednja trgovina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775"/>
            <a:ext cx="3371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</a:t>
            </a:r>
            <a:r>
              <a:rPr lang="hr" sz="1800" b="1" dirty="0">
                <a:latin typeface="+mn-lt"/>
                <a:cs typeface="+mn-cs"/>
              </a:rPr>
              <a:t>Business to people (B2P):</a:t>
            </a:r>
            <a:endParaRPr lang="en-US" sz="1800" dirty="0">
              <a:latin typeface="+mn-lt"/>
              <a:cs typeface="+mn-cs"/>
            </a:endParaRPr>
          </a:p>
          <a:p>
            <a:endParaRPr lang="es-ES" dirty="0"/>
          </a:p>
          <a:p>
            <a:r>
              <a:rPr lang="hr" dirty="0"/>
              <a:t>a.- Vodi računa o potrebama ljud</a:t>
            </a:r>
            <a:endParaRPr lang="es-ES" dirty="0"/>
          </a:p>
          <a:p>
            <a:r>
              <a:rPr lang="hr" dirty="0"/>
              <a:t>b.- Fokusira se na razvijanje poslovanje veze s populacijom</a:t>
            </a:r>
            <a:endParaRPr lang="es-ES" dirty="0"/>
          </a:p>
          <a:p>
            <a:r>
              <a:rPr lang="hr" b="1" dirty="0"/>
              <a:t>c.- Ne postoji</a:t>
            </a:r>
            <a:endParaRPr lang="es-ES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482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Business to consumer  (B2C) aplikacije odlikuje:</a:t>
            </a:r>
          </a:p>
          <a:p>
            <a:r>
              <a:rPr lang="hr" dirty="0"/>
              <a:t>a.- Besprijekorna integracija između aplikacija</a:t>
            </a:r>
            <a:endParaRPr lang="en-US" sz="1800" dirty="0"/>
          </a:p>
          <a:p>
            <a:r>
              <a:rPr lang="hr" b="1" dirty="0"/>
              <a:t>b.- Jednostavan </a:t>
            </a:r>
            <a:r>
              <a:rPr lang="hr" sz="1800" b="1" dirty="0"/>
              <a:t>, čist i atraktivan </a:t>
            </a:r>
            <a:r>
              <a:rPr lang="hr" b="1" dirty="0"/>
              <a:t>dizajn</a:t>
            </a:r>
            <a:endParaRPr lang="hr" sz="1800" b="1" dirty="0"/>
          </a:p>
          <a:p>
            <a:r>
              <a:rPr lang="hr" dirty="0"/>
              <a:t>c.- Elegantne animacije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6" y="3942887"/>
            <a:ext cx="299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Vječno mijenjajući scenariji zahtijevaju:</a:t>
            </a:r>
            <a:endParaRPr lang="es-ES" dirty="0"/>
          </a:p>
          <a:p>
            <a:endParaRPr lang="es-ES" dirty="0"/>
          </a:p>
          <a:p>
            <a:r>
              <a:rPr lang="hr" b="1" dirty="0"/>
              <a:t>a.- Agilne entitete koji mogu ispuniti potrebe </a:t>
            </a:r>
            <a:endParaRPr lang="es-ES" b="1" dirty="0"/>
          </a:p>
          <a:p>
            <a:r>
              <a:rPr lang="hr" dirty="0"/>
              <a:t>b. - Ne mijenjanje naših prijedloga</a:t>
            </a:r>
            <a:endParaRPr lang="es-ES" dirty="0"/>
          </a:p>
          <a:p>
            <a:r>
              <a:rPr lang="hr" dirty="0"/>
              <a:t>c.- </a:t>
            </a:r>
            <a:r>
              <a:rPr lang="hr" dirty="0" err="1"/>
              <a:t>Mijenjanje</a:t>
            </a:r>
            <a:r>
              <a:rPr lang="hr" dirty="0"/>
              <a:t> </a:t>
            </a:r>
            <a:r>
              <a:rPr lang="hr" dirty="0" err="1"/>
              <a:t>svi</a:t>
            </a:r>
            <a:r>
              <a:rPr lang="hr" dirty="0"/>
              <a:t> </a:t>
            </a:r>
            <a:r>
              <a:rPr lang="hr" dirty="0" err="1"/>
              <a:t>tehn</a:t>
            </a:r>
            <a:r>
              <a:rPr lang="hr" dirty="0"/>
              <a:t> </a:t>
            </a:r>
            <a:r>
              <a:rPr lang="hr" dirty="0" err="1"/>
              <a:t>uređaja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4081387"/>
            <a:ext cx="32569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Snižava li e-trgovina troškove?</a:t>
            </a:r>
            <a:endParaRPr lang="en-US" sz="1800" b="1" dirty="0"/>
          </a:p>
          <a:p>
            <a:endParaRPr lang="es-ES" b="1" dirty="0"/>
          </a:p>
          <a:p>
            <a:r>
              <a:rPr lang="hr" dirty="0"/>
              <a:t>a.- Ne</a:t>
            </a:r>
            <a:endParaRPr lang="en-US" sz="1800" dirty="0"/>
          </a:p>
          <a:p>
            <a:r>
              <a:rPr lang="hr" b="1" dirty="0"/>
              <a:t>b.- Da</a:t>
            </a:r>
          </a:p>
          <a:p>
            <a:r>
              <a:rPr lang="hr" dirty="0"/>
              <a:t>c.- Samo za velike tehnološke tvrtke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567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26428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07152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</a:p>
        </p:txBody>
      </p:sp>
      <p:sp>
        <p:nvSpPr>
          <p:cNvPr id="4" name="Rectángulo 4">
            <a:extLst>
              <a:ext uri="{FF2B5EF4-FFF2-40B4-BE49-F238E27FC236}">
                <a16:creationId xmlns:a16="http://schemas.microsoft.com/office/drawing/2014/main" id="{6DB01E1C-6B98-CA4E-B377-F83A2CB17494}"/>
              </a:ext>
            </a:extLst>
          </p:cNvPr>
          <p:cNvSpPr/>
          <p:nvPr/>
        </p:nvSpPr>
        <p:spPr>
          <a:xfrm>
            <a:off x="827384" y="2298393"/>
            <a:ext cx="10269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1900" dirty="0"/>
              <a:t>New Brunswick </a:t>
            </a:r>
            <a:r>
              <a:rPr lang="es-ES" sz="1900" dirty="0" err="1"/>
              <a:t>administration</a:t>
            </a:r>
            <a:r>
              <a:rPr lang="es-ES" sz="1900" dirty="0"/>
              <a:t> --- </a:t>
            </a:r>
            <a:r>
              <a:rPr lang="es-ES" sz="1900" dirty="0">
                <a:hlinkClick r:id="rId2"/>
              </a:rPr>
              <a:t>https://www2.snb.ca/content/snb/en/sites/licensing/vendor/eft-faq.html#:~:text=Electronic%20funds%20transfer%20(EFT)is,%2C%20through%20computer%2Dbased%20systems</a:t>
            </a:r>
            <a:endParaRPr lang="es-ES" sz="19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1900" dirty="0" err="1"/>
              <a:t>Investopedia</a:t>
            </a:r>
            <a:r>
              <a:rPr lang="es-ES" sz="1900" dirty="0"/>
              <a:t> --- </a:t>
            </a:r>
            <a:r>
              <a:rPr lang="en-GB" altLang="es-ES" sz="19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https://www.investopedia.com/terms/b/btob.asp</a:t>
            </a: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1900" dirty="0" err="1"/>
              <a:t>Inveon</a:t>
            </a:r>
            <a:r>
              <a:rPr lang="es-ES" sz="1900" dirty="0"/>
              <a:t> --- </a:t>
            </a:r>
            <a:r>
              <a:rPr lang="en-GB" altLang="es-ES" sz="19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https://www.inveon.com/data-driven-marketing-and-management-for-e-commerce-platforms</a:t>
            </a: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1900" dirty="0" err="1"/>
              <a:t>Indeed</a:t>
            </a:r>
            <a:r>
              <a:rPr lang="es-ES" sz="1900" dirty="0"/>
              <a:t> --- </a:t>
            </a:r>
            <a:r>
              <a:rPr lang="en-GB" altLang="es-ES" sz="19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https://www.indeed.com/career-advice/career-development/consumer-to-business#:~:text=Examples%20of%20how%20consumer%20to,cut%20of%20the%20ad%20revenue</a:t>
            </a: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1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err="1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vam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257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Znati osnove e - trgovine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3" y="3530217"/>
            <a:ext cx="416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Odvagnuti prednosti i mane e - trgovine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15182" y="4241991"/>
            <a:ext cx="35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Prepoznati glavne vrste e - trgovine 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86701"/>
            <a:ext cx="4937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Ispravno procijeniti prilike za poslovanje e-trgovine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615206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616" y="213796"/>
            <a:ext cx="5604383" cy="488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16"/>
          <p:cNvSpPr txBox="1">
            <a:spLocks/>
          </p:cNvSpPr>
          <p:nvPr/>
        </p:nvSpPr>
        <p:spPr>
          <a:xfrm>
            <a:off x="4779004" y="192646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15" name="TextBox 30">
            <a:extLst>
              <a:ext uri="{FF2B5EF4-FFF2-40B4-BE49-F238E27FC236}">
                <a16:creationId xmlns:a16="http://schemas.microsoft.com/office/drawing/2014/main" id="{083B46CC-E042-4953-AC20-CB0BD445B293}"/>
              </a:ext>
            </a:extLst>
          </p:cNvPr>
          <p:cNvSpPr txBox="1"/>
          <p:nvPr/>
        </p:nvSpPr>
        <p:spPr>
          <a:xfrm>
            <a:off x="2993718" y="3920846"/>
            <a:ext cx="5444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Što je e-trgovina</a:t>
            </a:r>
          </a:p>
          <a:p>
            <a:pPr marL="457200" indent="-457200"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Prednosti i nedostaci e-trgovine</a:t>
            </a:r>
          </a:p>
          <a:p>
            <a:pPr marL="457200" indent="-457200"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 (B2B, B2C, C2B, C2C)</a:t>
            </a:r>
          </a:p>
          <a:p>
            <a:pPr marL="457200" indent="-457200"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Poslovne prilike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B44A9437-C13C-447F-B838-A5014954A54B}"/>
              </a:ext>
            </a:extLst>
          </p:cNvPr>
          <p:cNvSpPr txBox="1"/>
          <p:nvPr/>
        </p:nvSpPr>
        <p:spPr>
          <a:xfrm>
            <a:off x="2120348" y="2900197"/>
            <a:ext cx="745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Jedinica 1: Osnove e-trgovine za otpornija mala i srednja poduzeća</a:t>
            </a:r>
          </a:p>
        </p:txBody>
      </p:sp>
      <p:sp>
        <p:nvSpPr>
          <p:cNvPr id="17" name="Shape 2633">
            <a:extLst>
              <a:ext uri="{FF2B5EF4-FFF2-40B4-BE49-F238E27FC236}">
                <a16:creationId xmlns:a16="http://schemas.microsoft.com/office/drawing/2014/main" id="{354204D6-DFCF-4292-A499-16DD32AC42EA}"/>
              </a:ext>
            </a:extLst>
          </p:cNvPr>
          <p:cNvSpPr/>
          <p:nvPr/>
        </p:nvSpPr>
        <p:spPr>
          <a:xfrm>
            <a:off x="5447205" y="2088559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5401807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1.1.: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Što je e-trgovina/m-trgovina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6" y="2624568"/>
            <a:ext cx="91925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400" b="1" dirty="0">
                <a:solidFill>
                  <a:srgbClr val="0CA373"/>
                </a:solidFill>
              </a:rPr>
              <a:t>E-trgovina </a:t>
            </a:r>
            <a:r>
              <a:rPr lang="hr" sz="2400" dirty="0">
                <a:solidFill>
                  <a:srgbClr val="000000"/>
                </a:solidFill>
              </a:rPr>
              <a:t>je aktivnost kupnje i prodaje robe ili usluga </a:t>
            </a:r>
            <a:r>
              <a:rPr lang="hr" sz="2400" dirty="0"/>
              <a:t>korištenjem interneta, dok se </a:t>
            </a:r>
            <a:r>
              <a:rPr lang="hr" sz="2400" b="1" dirty="0">
                <a:solidFill>
                  <a:srgbClr val="0CA373"/>
                </a:solidFill>
              </a:rPr>
              <a:t>m-trgovina </a:t>
            </a:r>
            <a:r>
              <a:rPr lang="hr" sz="2400" dirty="0"/>
              <a:t>odnosi na one transakcije koje se obavljaju korištenjem mobilnih telefona i sličnih uređaja.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400" dirty="0"/>
              <a:t>Pojmovi e-trgovina i m-trgovina (ili e-trgovina i m-trgovina ) rezultat su izrezivanja "e( </a:t>
            </a:r>
            <a:r>
              <a:rPr lang="hr" sz="2400" dirty="0" err="1"/>
              <a:t>lectronic </a:t>
            </a:r>
            <a:r>
              <a:rPr lang="hr" sz="2400" dirty="0"/>
              <a:t>)" i "m( </a:t>
            </a:r>
            <a:r>
              <a:rPr lang="hr" sz="2400" dirty="0" err="1"/>
              <a:t>obile ) </a:t>
            </a:r>
            <a:r>
              <a:rPr lang="hr" sz="2400" dirty="0"/>
              <a:t>" i dodavanja "trgovina".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16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5956983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1.1.: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Što je e-trgovina/m-trgovina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6" y="2263232"/>
            <a:ext cx="10217932" cy="385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hr" sz="2200" dirty="0"/>
              <a:t>Elektronička trgovina koristi tehnologije kao što su internetski marketing, prikupljanje i upravljanje podacima, upravljanje opskrbnim lancem, a posebno one koje olakšavaju komercijalne transakcije, kao što su elektronička razmjena podataka (EDI) i elektronički prijenos sredstava (EFT).</a:t>
            </a:r>
          </a:p>
          <a:p>
            <a:pPr marL="342900" indent="-342900" defTabSz="9144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kumimoji="0" lang="en-US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defTabSz="914400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 </a:t>
            </a:r>
            <a:r>
              <a:rPr kumimoji="0" lang="hr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elektronički prijenos poslovnih informacija pomoću </a:t>
            </a: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standardiziranog formata </a:t>
            </a:r>
            <a:r>
              <a:rPr kumimoji="0" lang="hr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 svrhu olakšavanja transakcija bez posebnog aranžmana.</a:t>
            </a:r>
            <a:r>
              <a:rPr lang="hr" sz="2200" dirty="0"/>
              <a:t> To također uključuje razmjenu dokumenata kao što su fakture i podaci.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 </a:t>
            </a:r>
            <a:r>
              <a:rPr kumimoji="0" lang="hr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 automatska </a:t>
            </a: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razmjena ili prijenos sredstava </a:t>
            </a:r>
            <a:r>
              <a:rPr kumimoji="0" lang="hr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 jednog računa na drugi putem elektroničkih kanala , bilo unutar istih financijskih institucija ili preko višestruki</a:t>
            </a:r>
            <a:r>
              <a:rPr lang="hr" sz="2200" dirty="0"/>
              <a:t>h</a:t>
            </a:r>
            <a:r>
              <a:rPr kumimoji="0" lang="hr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endParaRPr kumimoji="0" lang="tr-TR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8395384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1.2.: </a:t>
            </a:r>
            <a:r>
              <a:rPr lang="hr" sz="2000" b="1" dirty="0">
                <a:solidFill>
                  <a:srgbClr val="0CA373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Prednosti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i nedostaci e-trgovine/m-trgovine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5" y="2241011"/>
            <a:ext cx="11191593" cy="3753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dirty="0" err="1"/>
              <a:t>Biti </a:t>
            </a:r>
            <a:r>
              <a:rPr lang="hr" sz="2300" dirty="0"/>
              <a:t>online </a:t>
            </a:r>
            <a:r>
              <a:rPr lang="hr" sz="2300" dirty="0" err="1"/>
              <a:t>omogućuje</a:t>
            </a:r>
            <a:r>
              <a:rPr lang="hr" sz="2300" dirty="0"/>
              <a:t> </a:t>
            </a:r>
            <a:r>
              <a:rPr lang="hr" sz="2300" dirty="0" err="1"/>
              <a:t>transakcije</a:t>
            </a:r>
            <a:r>
              <a:rPr lang="hr" sz="2300" dirty="0"/>
              <a:t> </a:t>
            </a:r>
            <a:r>
              <a:rPr lang="hr" sz="2300" b="1" dirty="0" err="1">
                <a:solidFill>
                  <a:srgbClr val="0CA373"/>
                </a:solidFill>
              </a:rPr>
              <a:t>bilo gdje </a:t>
            </a:r>
            <a:r>
              <a:rPr lang="hr" sz="2300" b="1" dirty="0">
                <a:solidFill>
                  <a:srgbClr val="0CA373"/>
                </a:solidFill>
              </a:rPr>
              <a:t>, u </a:t>
            </a:r>
            <a:r>
              <a:rPr lang="hr" sz="2300" b="1" dirty="0" err="1">
                <a:solidFill>
                  <a:srgbClr val="0CA373"/>
                </a:solidFill>
              </a:rPr>
              <a:t>bilo koje </a:t>
            </a:r>
            <a:r>
              <a:rPr lang="hr" sz="2300" b="1" dirty="0">
                <a:solidFill>
                  <a:srgbClr val="0CA373"/>
                </a:solidFill>
              </a:rPr>
              <a:t>vrijeme </a:t>
            </a:r>
            <a:r>
              <a:rPr lang="hr" sz="2300" dirty="0"/>
              <a:t>.</a:t>
            </a:r>
            <a:endParaRPr lang="tr-TR" sz="2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b="1" dirty="0">
                <a:solidFill>
                  <a:srgbClr val="0CA373"/>
                </a:solidFill>
              </a:rPr>
              <a:t>Niski </a:t>
            </a:r>
            <a:r>
              <a:rPr lang="hr" sz="2300" dirty="0"/>
              <a:t>operativni troškovi , koji se mogu koristiti za poboljšanje kvalitete usluga 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b="1" dirty="0">
                <a:solidFill>
                  <a:srgbClr val="0CA373"/>
                </a:solidFill>
              </a:rPr>
              <a:t>Pojednostavljenje</a:t>
            </a:r>
            <a:r>
              <a:rPr lang="hr" sz="2300" dirty="0"/>
              <a:t> naše organizacije olakšava pokretanje i vođenje poduzeća.</a:t>
            </a:r>
            <a:endParaRPr lang="es-ES" sz="2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dirty="0"/>
              <a:t>Ubrzava i pojednostavljuje transakcije , omogućujući nove </a:t>
            </a:r>
            <a:r>
              <a:rPr lang="hr" sz="2300" b="1" dirty="0">
                <a:solidFill>
                  <a:srgbClr val="0CA373"/>
                </a:solidFill>
              </a:rPr>
              <a:t>prozore kupnje</a:t>
            </a:r>
            <a:r>
              <a:rPr lang="hr" sz="2300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dirty="0"/>
              <a:t>Olakšava pronalaženje i biranje željenih proizvoda i uspoređivanje preko brendova </a:t>
            </a:r>
            <a:r>
              <a:rPr lang="hr" sz="2300" b="1" dirty="0">
                <a:solidFill>
                  <a:srgbClr val="0CA373"/>
                </a:solidFill>
              </a:rPr>
              <a:t>bez putovanja na posao </a:t>
            </a:r>
            <a:r>
              <a:rPr lang="hr" sz="2300" dirty="0"/>
              <a:t>i fizičkog kretanja.</a:t>
            </a:r>
            <a:endParaRPr lang="tr-TR" sz="23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" sz="2300" dirty="0"/>
              <a:t>Eliminira potrebu za uspostavljanje </a:t>
            </a:r>
            <a:r>
              <a:rPr lang="hr" sz="2300" b="1" dirty="0">
                <a:solidFill>
                  <a:srgbClr val="0CA373"/>
                </a:solidFill>
              </a:rPr>
              <a:t>fizičkog društva </a:t>
            </a:r>
            <a:r>
              <a:rPr lang="hr" sz="2300" dirty="0"/>
              <a:t>i njegove srodne infrastrukture.</a:t>
            </a:r>
          </a:p>
        </p:txBody>
      </p:sp>
    </p:spTree>
    <p:extLst>
      <p:ext uri="{BB962C8B-B14F-4D97-AF65-F5344CB8AC3E}">
        <p14:creationId xmlns:p14="http://schemas.microsoft.com/office/powerpoint/2010/main" val="26877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8395384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1.2.: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Prednosti i </a:t>
            </a:r>
            <a:r>
              <a:rPr lang="hr" sz="2000" b="1" dirty="0">
                <a:solidFill>
                  <a:srgbClr val="0CA373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nedostaci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e-trgovine/m-trgovine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5" y="2249980"/>
            <a:ext cx="9529925" cy="2878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" sz="2400" dirty="0"/>
              <a:t>Nemogućnost fizičkog kontakta onemogućuje kupca u procjeni obilježja proizvoda poput težine, veličine, teksture i općeg dojma kvalitete proizvoda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" sz="2400" dirty="0"/>
              <a:t>U prirodi je kupca oprez prema online prijevarama što vodi nepovjerenju prema web stranicama i servisima za plaćanje</a:t>
            </a:r>
          </a:p>
        </p:txBody>
      </p:sp>
    </p:spTree>
    <p:extLst>
      <p:ext uri="{BB962C8B-B14F-4D97-AF65-F5344CB8AC3E}">
        <p14:creationId xmlns:p14="http://schemas.microsoft.com/office/powerpoint/2010/main" val="130860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73775"/>
            <a:ext cx="8395384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1.3.: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5" y="2249980"/>
            <a:ext cx="9627836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Ovo su </a:t>
            </a:r>
            <a:r>
              <a:rPr lang="hr" sz="2400" dirty="0"/>
              <a:t>glavne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vrste e - trgovine sortirane po pošiljatelju </a:t>
            </a:r>
            <a:r>
              <a:rPr lang="hr" sz="2400" dirty="0"/>
              <a:t>i 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primatelju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" sz="24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B2B 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(Business-to-Business)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" sz="24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B2C 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(Business-to-Consumer)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" sz="24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C2B 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(Consumer-to-Business)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" sz="24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C2C </a:t>
            </a:r>
            <a:r>
              <a:rPr kumimoji="0" lang="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(Consumer-to-Consumer </a:t>
            </a:r>
            <a:r>
              <a:rPr lang="hr" sz="2400" dirty="0"/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tr-TR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84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806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Osnove e-trgovine za otpornija mala i srednja poduzeća</a:t>
            </a:r>
            <a:endParaRPr lang="es-E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5" y="1796020"/>
            <a:ext cx="402576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000" spc="50" dirty="0">
                <a:latin typeface="+mj-lt"/>
                <a:cs typeface="Tahoma"/>
              </a:rPr>
              <a:t>ODJELJAK 1.3.: </a:t>
            </a: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e-trgovine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77555" y="2201705"/>
            <a:ext cx="6460567" cy="358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r" sz="2200" b="1" i="0" u="none" strike="noStrike" kern="1200" cap="none" spc="0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TO BUSINESS (B2B)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2100" dirty="0"/>
              <a:t>Modalitet  koji može biti otvoren prema svim zainteresiran stranama ili ograničen na delimitirane, prekvalificirane entitete (privatno elektroničko tržište)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r" sz="2100" dirty="0"/>
              <a:t>Primjeri poduzeća koja trguju s drugim poduzećima su konzultanti koji rješavaju probleme za druga poduzeća ili dobavljače i kupce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16BC30C-0E96-4181-B1D3-4A91930D34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54277"/>
              </p:ext>
            </p:extLst>
          </p:nvPr>
        </p:nvGraphicFramePr>
        <p:xfrm>
          <a:off x="7026868" y="2341990"/>
          <a:ext cx="4094408" cy="3222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59BA85D-E165-46D2-BDB7-22BA2F798B5D}"/>
              </a:ext>
            </a:extLst>
          </p:cNvPr>
          <p:cNvSpPr txBox="1"/>
          <p:nvPr/>
        </p:nvSpPr>
        <p:spPr>
          <a:xfrm>
            <a:off x="6950182" y="4714189"/>
            <a:ext cx="824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dirty="0">
                <a:solidFill>
                  <a:srgbClr val="0CA373"/>
                </a:solidFill>
              </a:rPr>
              <a:t>Zaliha</a:t>
            </a:r>
            <a:endParaRPr lang="es-ES" b="1" dirty="0">
              <a:solidFill>
                <a:srgbClr val="0CA373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15ED486-9A68-4FA1-AD12-EBE4E40FD097}"/>
              </a:ext>
            </a:extLst>
          </p:cNvPr>
          <p:cNvSpPr txBox="1"/>
          <p:nvPr/>
        </p:nvSpPr>
        <p:spPr>
          <a:xfrm>
            <a:off x="10428106" y="4560301"/>
            <a:ext cx="1386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dirty="0">
                <a:solidFill>
                  <a:srgbClr val="0CA373"/>
                </a:solidFill>
              </a:rPr>
              <a:t>Obrada </a:t>
            </a:r>
            <a:r>
              <a:rPr lang="hr" sz="2000" b="1" dirty="0" err="1">
                <a:solidFill>
                  <a:srgbClr val="0CA373"/>
                </a:solidFill>
              </a:rPr>
              <a:t>narudžbe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BBEDE6-1D7F-4C99-AB9E-EFB86C699507}"/>
              </a:ext>
            </a:extLst>
          </p:cNvPr>
          <p:cNvSpPr txBox="1"/>
          <p:nvPr/>
        </p:nvSpPr>
        <p:spPr>
          <a:xfrm>
            <a:off x="8088923" y="1956961"/>
            <a:ext cx="1776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dirty="0" err="1">
                <a:solidFill>
                  <a:srgbClr val="0CA373"/>
                </a:solidFill>
              </a:rPr>
              <a:t>Narudžbe</a:t>
            </a:r>
            <a:endParaRPr lang="es-ES" sz="2000" b="1" dirty="0">
              <a:solidFill>
                <a:srgbClr val="0CA3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59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1482</Words>
  <Application>Microsoft Office PowerPoint</Application>
  <PresentationFormat>Panorámica</PresentationFormat>
  <Paragraphs>157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Wingdings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115</cp:revision>
  <dcterms:created xsi:type="dcterms:W3CDTF">2021-06-29T11:11:56Z</dcterms:created>
  <dcterms:modified xsi:type="dcterms:W3CDTF">2023-02-06T16:01:10Z</dcterms:modified>
</cp:coreProperties>
</file>