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68" r:id="rId3"/>
    <p:sldId id="269" r:id="rId4"/>
    <p:sldId id="274" r:id="rId5"/>
    <p:sldId id="276" r:id="rId6"/>
    <p:sldId id="278" r:id="rId7"/>
    <p:sldId id="277" r:id="rId8"/>
    <p:sldId id="279" r:id="rId9"/>
    <p:sldId id="281" r:id="rId10"/>
    <p:sldId id="282" r:id="rId11"/>
    <p:sldId id="283" r:id="rId12"/>
    <p:sldId id="284" r:id="rId13"/>
    <p:sldId id="285" r:id="rId14"/>
    <p:sldId id="286" r:id="rId15"/>
    <p:sldId id="288" r:id="rId16"/>
    <p:sldId id="302" r:id="rId17"/>
    <p:sldId id="304" r:id="rId18"/>
    <p:sldId id="294" r:id="rId19"/>
    <p:sldId id="26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1F7D7"/>
    <a:srgbClr val="1EEEAE"/>
    <a:srgbClr val="07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2"/>
    <p:restoredTop sz="94660"/>
  </p:normalViewPr>
  <p:slideViewPr>
    <p:cSldViewPr snapToGrid="0">
      <p:cViewPr varScale="1">
        <p:scale>
          <a:sx n="93" d="100"/>
          <a:sy n="93" d="100"/>
        </p:scale>
        <p:origin x="240" y="872"/>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681D2-1C60-4C5E-933F-D4E935ABF294}" type="doc">
      <dgm:prSet loTypeId="urn:microsoft.com/office/officeart/2005/8/layout/cycle8" loCatId="cycle" qsTypeId="urn:microsoft.com/office/officeart/2005/8/quickstyle/simple1" qsCatId="simple" csTypeId="urn:microsoft.com/office/officeart/2005/8/colors/accent1_2" csCatId="accent1" phldr="1"/>
      <dgm:spPr/>
    </dgm:pt>
    <dgm:pt modelId="{0AA38D39-45D5-474E-82F9-C587C09A677F}">
      <dgm:prSet phldrT="[Texto]" custT="1"/>
      <dgm:spPr>
        <a:solidFill>
          <a:srgbClr val="91F7D7"/>
        </a:solidFill>
      </dgm:spPr>
      <dgm:t>
        <a:bodyPr/>
        <a:lstStyle/>
        <a:p>
          <a:endParaRPr lang="es-ES" sz="1800" b="1" dirty="0">
            <a:solidFill>
              <a:schemeClr val="tx1"/>
            </a:solidFill>
          </a:endParaRPr>
        </a:p>
        <a:p>
          <a:r>
            <a:rPr lang="es-ES" sz="1800" b="1" dirty="0">
              <a:solidFill>
                <a:schemeClr val="tx1"/>
              </a:solidFill>
            </a:rPr>
            <a:t>Sito web
</a:t>
          </a:r>
          <a:endParaRPr lang="es-ES" sz="2000" b="1" dirty="0">
            <a:solidFill>
              <a:schemeClr val="tx1"/>
            </a:solidFill>
          </a:endParaRPr>
        </a:p>
      </dgm:t>
    </dgm:pt>
    <dgm:pt modelId="{F856F17D-A13D-467B-8DB7-6F48AD36BDEA}" type="parTrans" cxnId="{E31C22C4-C98E-4E9D-9846-2FFC96C3685F}">
      <dgm:prSet/>
      <dgm:spPr/>
      <dgm:t>
        <a:bodyPr/>
        <a:lstStyle/>
        <a:p>
          <a:endParaRPr lang="es-ES"/>
        </a:p>
      </dgm:t>
    </dgm:pt>
    <dgm:pt modelId="{49896D60-60E5-44E3-8206-422F9AAF63EF}" type="sibTrans" cxnId="{E31C22C4-C98E-4E9D-9846-2FFC96C3685F}">
      <dgm:prSet/>
      <dgm:spPr/>
      <dgm:t>
        <a:bodyPr/>
        <a:lstStyle/>
        <a:p>
          <a:endParaRPr lang="es-ES"/>
        </a:p>
      </dgm:t>
    </dgm:pt>
    <dgm:pt modelId="{C03CC71F-40E0-4CAD-B0F0-CF09A247AD20}">
      <dgm:prSet phldrT="[Texto]" custT="1"/>
      <dgm:spPr>
        <a:solidFill>
          <a:srgbClr val="076145"/>
        </a:solidFill>
      </dgm:spPr>
      <dgm:t>
        <a:bodyPr/>
        <a:lstStyle/>
        <a:p>
          <a:endParaRPr lang="it-IT" sz="1600" b="1" noProof="0" dirty="0"/>
        </a:p>
        <a:p>
          <a:r>
            <a:rPr lang="it-IT" sz="1600" b="1" noProof="0" dirty="0"/>
            <a:t>Organizzazione aziendale </a:t>
          </a:r>
          <a:r>
            <a:rPr lang="es-ES" sz="1600" b="1" dirty="0"/>
            <a:t>
</a:t>
          </a:r>
          <a:endParaRPr lang="es-ES" sz="2000" b="1" dirty="0"/>
        </a:p>
      </dgm:t>
    </dgm:pt>
    <dgm:pt modelId="{331FDBC3-EB76-444C-8FE0-9032656CBB3E}" type="parTrans" cxnId="{99ACAB0E-272B-4F89-80D7-110B17084239}">
      <dgm:prSet/>
      <dgm:spPr/>
      <dgm:t>
        <a:bodyPr/>
        <a:lstStyle/>
        <a:p>
          <a:endParaRPr lang="es-ES"/>
        </a:p>
      </dgm:t>
    </dgm:pt>
    <dgm:pt modelId="{F033E54B-BD05-450F-B1A4-09899A072F93}" type="sibTrans" cxnId="{99ACAB0E-272B-4F89-80D7-110B17084239}">
      <dgm:prSet/>
      <dgm:spPr/>
      <dgm:t>
        <a:bodyPr/>
        <a:lstStyle/>
        <a:p>
          <a:endParaRPr lang="es-ES"/>
        </a:p>
      </dgm:t>
    </dgm:pt>
    <dgm:pt modelId="{D8EFFD35-B6E4-4BB5-8B11-C478D5623C1E}">
      <dgm:prSet phldrT="[Texto]" custT="1"/>
      <dgm:spPr>
        <a:solidFill>
          <a:srgbClr val="1EEEAE"/>
        </a:solidFill>
      </dgm:spPr>
      <dgm:t>
        <a:bodyPr/>
        <a:lstStyle/>
        <a:p>
          <a:endParaRPr lang="es-ES" sz="1800" b="1" dirty="0">
            <a:solidFill>
              <a:schemeClr val="tx1"/>
            </a:solidFill>
          </a:endParaRPr>
        </a:p>
        <a:p>
          <a:r>
            <a:rPr lang="it-IT" sz="1800" b="1" noProof="0" dirty="0">
              <a:solidFill>
                <a:schemeClr val="tx1"/>
              </a:solidFill>
            </a:rPr>
            <a:t>Fornitore</a:t>
          </a:r>
          <a:r>
            <a:rPr lang="es-ES" sz="2000" b="1" dirty="0">
              <a:solidFill>
                <a:schemeClr val="tx1"/>
              </a:solidFill>
            </a:rPr>
            <a:t>
</a:t>
          </a:r>
        </a:p>
      </dgm:t>
    </dgm:pt>
    <dgm:pt modelId="{9EAB77BB-D168-4F92-9A41-42AFCC4414F7}" type="parTrans" cxnId="{B8BA21E5-ED06-4F40-B006-D12AD4E9F6E7}">
      <dgm:prSet/>
      <dgm:spPr/>
      <dgm:t>
        <a:bodyPr/>
        <a:lstStyle/>
        <a:p>
          <a:endParaRPr lang="es-ES"/>
        </a:p>
      </dgm:t>
    </dgm:pt>
    <dgm:pt modelId="{149ABE8E-10B1-4415-8992-BC7EA89352A6}" type="sibTrans" cxnId="{B8BA21E5-ED06-4F40-B006-D12AD4E9F6E7}">
      <dgm:prSet/>
      <dgm:spPr/>
      <dgm:t>
        <a:bodyPr/>
        <a:lstStyle/>
        <a:p>
          <a:endParaRPr lang="es-ES"/>
        </a:p>
      </dgm:t>
    </dgm:pt>
    <dgm:pt modelId="{50FE7FC8-B2FB-4C2A-96D2-F055D8EEAE4C}" type="pres">
      <dgm:prSet presAssocID="{F0B681D2-1C60-4C5E-933F-D4E935ABF294}" presName="compositeShape" presStyleCnt="0">
        <dgm:presLayoutVars>
          <dgm:chMax val="7"/>
          <dgm:dir/>
          <dgm:resizeHandles val="exact"/>
        </dgm:presLayoutVars>
      </dgm:prSet>
      <dgm:spPr/>
    </dgm:pt>
    <dgm:pt modelId="{1A8B9D37-71C6-46E8-9516-FD55008A5C97}" type="pres">
      <dgm:prSet presAssocID="{F0B681D2-1C60-4C5E-933F-D4E935ABF294}" presName="wedge1" presStyleLbl="node1" presStyleIdx="0" presStyleCnt="3"/>
      <dgm:spPr/>
    </dgm:pt>
    <dgm:pt modelId="{CA0F2115-BFBC-4B4A-BEED-12FE654122C4}" type="pres">
      <dgm:prSet presAssocID="{F0B681D2-1C60-4C5E-933F-D4E935ABF294}" presName="dummy1a" presStyleCnt="0"/>
      <dgm:spPr/>
    </dgm:pt>
    <dgm:pt modelId="{51705041-341F-43E1-9C9A-5308446D1153}" type="pres">
      <dgm:prSet presAssocID="{F0B681D2-1C60-4C5E-933F-D4E935ABF294}" presName="dummy1b" presStyleCnt="0"/>
      <dgm:spPr/>
    </dgm:pt>
    <dgm:pt modelId="{60128A77-B645-4B38-A7AE-C64A9BB1EB87}" type="pres">
      <dgm:prSet presAssocID="{F0B681D2-1C60-4C5E-933F-D4E935ABF294}" presName="wedge1Tx" presStyleLbl="node1" presStyleIdx="0" presStyleCnt="3">
        <dgm:presLayoutVars>
          <dgm:chMax val="0"/>
          <dgm:chPref val="0"/>
          <dgm:bulletEnabled val="1"/>
        </dgm:presLayoutVars>
      </dgm:prSet>
      <dgm:spPr/>
    </dgm:pt>
    <dgm:pt modelId="{A1BA322E-D800-4AC1-BBA9-D94CDC33569B}" type="pres">
      <dgm:prSet presAssocID="{F0B681D2-1C60-4C5E-933F-D4E935ABF294}" presName="wedge2" presStyleLbl="node1" presStyleIdx="1" presStyleCnt="3"/>
      <dgm:spPr/>
    </dgm:pt>
    <dgm:pt modelId="{4D1B4790-D3B0-4B25-B784-B6ABC3E1FEEF}" type="pres">
      <dgm:prSet presAssocID="{F0B681D2-1C60-4C5E-933F-D4E935ABF294}" presName="dummy2a" presStyleCnt="0"/>
      <dgm:spPr/>
    </dgm:pt>
    <dgm:pt modelId="{195204FE-2781-4E4B-B9F4-4F9578915B7C}" type="pres">
      <dgm:prSet presAssocID="{F0B681D2-1C60-4C5E-933F-D4E935ABF294}" presName="dummy2b" presStyleCnt="0"/>
      <dgm:spPr/>
    </dgm:pt>
    <dgm:pt modelId="{D39826DD-A6F9-488D-ACBE-1B2FC33F452C}" type="pres">
      <dgm:prSet presAssocID="{F0B681D2-1C60-4C5E-933F-D4E935ABF294}" presName="wedge2Tx" presStyleLbl="node1" presStyleIdx="1" presStyleCnt="3">
        <dgm:presLayoutVars>
          <dgm:chMax val="0"/>
          <dgm:chPref val="0"/>
          <dgm:bulletEnabled val="1"/>
        </dgm:presLayoutVars>
      </dgm:prSet>
      <dgm:spPr/>
    </dgm:pt>
    <dgm:pt modelId="{2A36F690-E055-4D05-B28B-ACC6178DA003}" type="pres">
      <dgm:prSet presAssocID="{F0B681D2-1C60-4C5E-933F-D4E935ABF294}" presName="wedge3" presStyleLbl="node1" presStyleIdx="2" presStyleCnt="3"/>
      <dgm:spPr/>
    </dgm:pt>
    <dgm:pt modelId="{ACA82088-3034-46EC-8E0E-E5A4D1F63464}" type="pres">
      <dgm:prSet presAssocID="{F0B681D2-1C60-4C5E-933F-D4E935ABF294}" presName="dummy3a" presStyleCnt="0"/>
      <dgm:spPr/>
    </dgm:pt>
    <dgm:pt modelId="{9B2B4DA8-50F0-434B-80EE-A714B30C84D2}" type="pres">
      <dgm:prSet presAssocID="{F0B681D2-1C60-4C5E-933F-D4E935ABF294}" presName="dummy3b" presStyleCnt="0"/>
      <dgm:spPr/>
    </dgm:pt>
    <dgm:pt modelId="{D975AC98-1B69-4DFA-9F59-F21FB2996102}" type="pres">
      <dgm:prSet presAssocID="{F0B681D2-1C60-4C5E-933F-D4E935ABF294}" presName="wedge3Tx" presStyleLbl="node1" presStyleIdx="2" presStyleCnt="3">
        <dgm:presLayoutVars>
          <dgm:chMax val="0"/>
          <dgm:chPref val="0"/>
          <dgm:bulletEnabled val="1"/>
        </dgm:presLayoutVars>
      </dgm:prSet>
      <dgm:spPr/>
    </dgm:pt>
    <dgm:pt modelId="{72805E54-7012-4FB7-B845-25E3CA8EA6C9}" type="pres">
      <dgm:prSet presAssocID="{49896D60-60E5-44E3-8206-422F9AAF63EF}" presName="arrowWedge1" presStyleLbl="fgSibTrans2D1" presStyleIdx="0" presStyleCnt="3"/>
      <dgm:spPr/>
    </dgm:pt>
    <dgm:pt modelId="{A2CA5873-2D33-45CF-9F04-97BB7F2AB7CE}" type="pres">
      <dgm:prSet presAssocID="{F033E54B-BD05-450F-B1A4-09899A072F93}" presName="arrowWedge2" presStyleLbl="fgSibTrans2D1" presStyleIdx="1" presStyleCnt="3"/>
      <dgm:spPr/>
    </dgm:pt>
    <dgm:pt modelId="{6397F411-7A28-46C8-94D3-CB17667236FE}" type="pres">
      <dgm:prSet presAssocID="{149ABE8E-10B1-4415-8992-BC7EA89352A6}" presName="arrowWedge3" presStyleLbl="fgSibTrans2D1" presStyleIdx="2" presStyleCnt="3"/>
      <dgm:spPr/>
    </dgm:pt>
  </dgm:ptLst>
  <dgm:cxnLst>
    <dgm:cxn modelId="{99ACAB0E-272B-4F89-80D7-110B17084239}" srcId="{F0B681D2-1C60-4C5E-933F-D4E935ABF294}" destId="{C03CC71F-40E0-4CAD-B0F0-CF09A247AD20}" srcOrd="1" destOrd="0" parTransId="{331FDBC3-EB76-444C-8FE0-9032656CBB3E}" sibTransId="{F033E54B-BD05-450F-B1A4-09899A072F93}"/>
    <dgm:cxn modelId="{F2745D2E-E640-4B70-99B8-643E3E155214}" type="presOf" srcId="{D8EFFD35-B6E4-4BB5-8B11-C478D5623C1E}" destId="{2A36F690-E055-4D05-B28B-ACC6178DA003}" srcOrd="0" destOrd="0" presId="urn:microsoft.com/office/officeart/2005/8/layout/cycle8"/>
    <dgm:cxn modelId="{F834C245-2ABD-4E9C-B1BB-74D01C2D5EF5}" type="presOf" srcId="{C03CC71F-40E0-4CAD-B0F0-CF09A247AD20}" destId="{D39826DD-A6F9-488D-ACBE-1B2FC33F452C}" srcOrd="1" destOrd="0" presId="urn:microsoft.com/office/officeart/2005/8/layout/cycle8"/>
    <dgm:cxn modelId="{1B87D445-DCD6-435C-9477-7F2135485153}" type="presOf" srcId="{D8EFFD35-B6E4-4BB5-8B11-C478D5623C1E}" destId="{D975AC98-1B69-4DFA-9F59-F21FB2996102}" srcOrd="1" destOrd="0" presId="urn:microsoft.com/office/officeart/2005/8/layout/cycle8"/>
    <dgm:cxn modelId="{C28D8D47-CA05-4EBF-A409-A19F0389C511}" type="presOf" srcId="{F0B681D2-1C60-4C5E-933F-D4E935ABF294}" destId="{50FE7FC8-B2FB-4C2A-96D2-F055D8EEAE4C}" srcOrd="0" destOrd="0" presId="urn:microsoft.com/office/officeart/2005/8/layout/cycle8"/>
    <dgm:cxn modelId="{3634A861-2B5C-44F7-9150-70539CCE5CEE}" type="presOf" srcId="{C03CC71F-40E0-4CAD-B0F0-CF09A247AD20}" destId="{A1BA322E-D800-4AC1-BBA9-D94CDC33569B}" srcOrd="0" destOrd="0" presId="urn:microsoft.com/office/officeart/2005/8/layout/cycle8"/>
    <dgm:cxn modelId="{A992A671-0723-4915-90E8-2BD6EDCAE054}" type="presOf" srcId="{0AA38D39-45D5-474E-82F9-C587C09A677F}" destId="{1A8B9D37-71C6-46E8-9516-FD55008A5C97}" srcOrd="0" destOrd="0" presId="urn:microsoft.com/office/officeart/2005/8/layout/cycle8"/>
    <dgm:cxn modelId="{4A4D9C9F-B128-48CE-B7B6-E53738559F3C}" type="presOf" srcId="{0AA38D39-45D5-474E-82F9-C587C09A677F}" destId="{60128A77-B645-4B38-A7AE-C64A9BB1EB87}" srcOrd="1" destOrd="0" presId="urn:microsoft.com/office/officeart/2005/8/layout/cycle8"/>
    <dgm:cxn modelId="{E31C22C4-C98E-4E9D-9846-2FFC96C3685F}" srcId="{F0B681D2-1C60-4C5E-933F-D4E935ABF294}" destId="{0AA38D39-45D5-474E-82F9-C587C09A677F}" srcOrd="0" destOrd="0" parTransId="{F856F17D-A13D-467B-8DB7-6F48AD36BDEA}" sibTransId="{49896D60-60E5-44E3-8206-422F9AAF63EF}"/>
    <dgm:cxn modelId="{B8BA21E5-ED06-4F40-B006-D12AD4E9F6E7}" srcId="{F0B681D2-1C60-4C5E-933F-D4E935ABF294}" destId="{D8EFFD35-B6E4-4BB5-8B11-C478D5623C1E}" srcOrd="2" destOrd="0" parTransId="{9EAB77BB-D168-4F92-9A41-42AFCC4414F7}" sibTransId="{149ABE8E-10B1-4415-8992-BC7EA89352A6}"/>
    <dgm:cxn modelId="{292BDB17-5F37-4F3B-9B2B-FCE0AB5B39A1}" type="presParOf" srcId="{50FE7FC8-B2FB-4C2A-96D2-F055D8EEAE4C}" destId="{1A8B9D37-71C6-46E8-9516-FD55008A5C97}" srcOrd="0" destOrd="0" presId="urn:microsoft.com/office/officeart/2005/8/layout/cycle8"/>
    <dgm:cxn modelId="{B172CAC8-1B18-4C91-9484-B5666C800983}" type="presParOf" srcId="{50FE7FC8-B2FB-4C2A-96D2-F055D8EEAE4C}" destId="{CA0F2115-BFBC-4B4A-BEED-12FE654122C4}" srcOrd="1" destOrd="0" presId="urn:microsoft.com/office/officeart/2005/8/layout/cycle8"/>
    <dgm:cxn modelId="{8F253099-DB02-4931-B445-66A99D9EF5BC}" type="presParOf" srcId="{50FE7FC8-B2FB-4C2A-96D2-F055D8EEAE4C}" destId="{51705041-341F-43E1-9C9A-5308446D1153}" srcOrd="2" destOrd="0" presId="urn:microsoft.com/office/officeart/2005/8/layout/cycle8"/>
    <dgm:cxn modelId="{4926C7A9-23C3-44D3-B455-857F1E85526A}" type="presParOf" srcId="{50FE7FC8-B2FB-4C2A-96D2-F055D8EEAE4C}" destId="{60128A77-B645-4B38-A7AE-C64A9BB1EB87}" srcOrd="3" destOrd="0" presId="urn:microsoft.com/office/officeart/2005/8/layout/cycle8"/>
    <dgm:cxn modelId="{98B682B4-903F-48B5-9BF8-CB8B79B8BADD}" type="presParOf" srcId="{50FE7FC8-B2FB-4C2A-96D2-F055D8EEAE4C}" destId="{A1BA322E-D800-4AC1-BBA9-D94CDC33569B}" srcOrd="4" destOrd="0" presId="urn:microsoft.com/office/officeart/2005/8/layout/cycle8"/>
    <dgm:cxn modelId="{7A59FAB0-53C0-41B2-87C5-2FE193C7403A}" type="presParOf" srcId="{50FE7FC8-B2FB-4C2A-96D2-F055D8EEAE4C}" destId="{4D1B4790-D3B0-4B25-B784-B6ABC3E1FEEF}" srcOrd="5" destOrd="0" presId="urn:microsoft.com/office/officeart/2005/8/layout/cycle8"/>
    <dgm:cxn modelId="{D57CEA3B-9941-46FC-A0FA-159F2E64D5C9}" type="presParOf" srcId="{50FE7FC8-B2FB-4C2A-96D2-F055D8EEAE4C}" destId="{195204FE-2781-4E4B-B9F4-4F9578915B7C}" srcOrd="6" destOrd="0" presId="urn:microsoft.com/office/officeart/2005/8/layout/cycle8"/>
    <dgm:cxn modelId="{F24CF91E-E7A7-404F-9EEC-8A9FCC3DB86F}" type="presParOf" srcId="{50FE7FC8-B2FB-4C2A-96D2-F055D8EEAE4C}" destId="{D39826DD-A6F9-488D-ACBE-1B2FC33F452C}" srcOrd="7" destOrd="0" presId="urn:microsoft.com/office/officeart/2005/8/layout/cycle8"/>
    <dgm:cxn modelId="{44C879FC-2EF8-4AFC-8FD2-BBA5CAA26FEC}" type="presParOf" srcId="{50FE7FC8-B2FB-4C2A-96D2-F055D8EEAE4C}" destId="{2A36F690-E055-4D05-B28B-ACC6178DA003}" srcOrd="8" destOrd="0" presId="urn:microsoft.com/office/officeart/2005/8/layout/cycle8"/>
    <dgm:cxn modelId="{B8D66CA4-A2B8-4566-8EFF-25EF409E6BCC}" type="presParOf" srcId="{50FE7FC8-B2FB-4C2A-96D2-F055D8EEAE4C}" destId="{ACA82088-3034-46EC-8E0E-E5A4D1F63464}" srcOrd="9" destOrd="0" presId="urn:microsoft.com/office/officeart/2005/8/layout/cycle8"/>
    <dgm:cxn modelId="{AF3869EA-D311-483B-8B33-16C6A4E7EC52}" type="presParOf" srcId="{50FE7FC8-B2FB-4C2A-96D2-F055D8EEAE4C}" destId="{9B2B4DA8-50F0-434B-80EE-A714B30C84D2}" srcOrd="10" destOrd="0" presId="urn:microsoft.com/office/officeart/2005/8/layout/cycle8"/>
    <dgm:cxn modelId="{AA82455A-3307-443D-B689-B3A0FECF7340}" type="presParOf" srcId="{50FE7FC8-B2FB-4C2A-96D2-F055D8EEAE4C}" destId="{D975AC98-1B69-4DFA-9F59-F21FB2996102}" srcOrd="11" destOrd="0" presId="urn:microsoft.com/office/officeart/2005/8/layout/cycle8"/>
    <dgm:cxn modelId="{9F2AE1C5-999C-4D09-B477-85B716841364}" type="presParOf" srcId="{50FE7FC8-B2FB-4C2A-96D2-F055D8EEAE4C}" destId="{72805E54-7012-4FB7-B845-25E3CA8EA6C9}" srcOrd="12" destOrd="0" presId="urn:microsoft.com/office/officeart/2005/8/layout/cycle8"/>
    <dgm:cxn modelId="{BD7D35CC-BD9D-4B59-86ED-4654F481A870}" type="presParOf" srcId="{50FE7FC8-B2FB-4C2A-96D2-F055D8EEAE4C}" destId="{A2CA5873-2D33-45CF-9F04-97BB7F2AB7CE}" srcOrd="13" destOrd="0" presId="urn:microsoft.com/office/officeart/2005/8/layout/cycle8"/>
    <dgm:cxn modelId="{1C76D33E-BBBB-4A48-8468-A4F5B40B554F}" type="presParOf" srcId="{50FE7FC8-B2FB-4C2A-96D2-F055D8EEAE4C}" destId="{6397F411-7A28-46C8-94D3-CB17667236F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9D37-71C6-46E8-9516-FD55008A5C97}">
      <dsp:nvSpPr>
        <dsp:cNvPr id="0" name=""/>
        <dsp:cNvSpPr/>
      </dsp:nvSpPr>
      <dsp:spPr>
        <a:xfrm>
          <a:off x="749360" y="209485"/>
          <a:ext cx="2707198" cy="2707198"/>
        </a:xfrm>
        <a:prstGeom prst="pie">
          <a:avLst>
            <a:gd name="adj1" fmla="val 16200000"/>
            <a:gd name="adj2" fmla="val 1800000"/>
          </a:avLst>
        </a:prstGeom>
        <a:solidFill>
          <a:srgbClr val="91F7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800" b="1" kern="1200" dirty="0">
              <a:solidFill>
                <a:schemeClr val="tx1"/>
              </a:solidFill>
            </a:rPr>
            <a:t>Sito web
</a:t>
          </a:r>
          <a:endParaRPr lang="es-ES" sz="2000" b="1" kern="1200" dirty="0">
            <a:solidFill>
              <a:schemeClr val="tx1"/>
            </a:solidFill>
          </a:endParaRPr>
        </a:p>
      </dsp:txBody>
      <dsp:txXfrm>
        <a:off x="2176118" y="783153"/>
        <a:ext cx="966856" cy="805713"/>
      </dsp:txXfrm>
    </dsp:sp>
    <dsp:sp modelId="{A1BA322E-D800-4AC1-BBA9-D94CDC33569B}">
      <dsp:nvSpPr>
        <dsp:cNvPr id="0" name=""/>
        <dsp:cNvSpPr/>
      </dsp:nvSpPr>
      <dsp:spPr>
        <a:xfrm>
          <a:off x="693604" y="306171"/>
          <a:ext cx="2707198" cy="2707198"/>
        </a:xfrm>
        <a:prstGeom prst="pie">
          <a:avLst>
            <a:gd name="adj1" fmla="val 1800000"/>
            <a:gd name="adj2" fmla="val 9000000"/>
          </a:avLst>
        </a:prstGeom>
        <a:solidFill>
          <a:srgbClr val="0761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it-IT" sz="1600" b="1" kern="1200" noProof="0" dirty="0"/>
        </a:p>
        <a:p>
          <a:pPr marL="0" lvl="0" indent="0" algn="ctr" defTabSz="711200">
            <a:lnSpc>
              <a:spcPct val="90000"/>
            </a:lnSpc>
            <a:spcBef>
              <a:spcPct val="0"/>
            </a:spcBef>
            <a:spcAft>
              <a:spcPct val="35000"/>
            </a:spcAft>
            <a:buNone/>
          </a:pPr>
          <a:r>
            <a:rPr lang="it-IT" sz="1600" b="1" kern="1200" noProof="0" dirty="0"/>
            <a:t>Organizzazione aziendale </a:t>
          </a:r>
          <a:r>
            <a:rPr lang="es-ES" sz="1600" b="1" kern="1200" dirty="0"/>
            <a:t>
</a:t>
          </a:r>
          <a:endParaRPr lang="es-ES" sz="2000" b="1" kern="1200" dirty="0"/>
        </a:p>
      </dsp:txBody>
      <dsp:txXfrm>
        <a:off x="1338175" y="2062627"/>
        <a:ext cx="1450284" cy="709028"/>
      </dsp:txXfrm>
    </dsp:sp>
    <dsp:sp modelId="{2A36F690-E055-4D05-B28B-ACC6178DA003}">
      <dsp:nvSpPr>
        <dsp:cNvPr id="0" name=""/>
        <dsp:cNvSpPr/>
      </dsp:nvSpPr>
      <dsp:spPr>
        <a:xfrm>
          <a:off x="637849" y="209485"/>
          <a:ext cx="2707198" cy="2707198"/>
        </a:xfrm>
        <a:prstGeom prst="pie">
          <a:avLst>
            <a:gd name="adj1" fmla="val 9000000"/>
            <a:gd name="adj2" fmla="val 16200000"/>
          </a:avLst>
        </a:prstGeom>
        <a:solidFill>
          <a:srgbClr val="1EEE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it-IT" sz="1800" b="1" kern="1200" noProof="0" dirty="0">
              <a:solidFill>
                <a:schemeClr val="tx1"/>
              </a:solidFill>
            </a:rPr>
            <a:t>Fornitore</a:t>
          </a:r>
          <a:r>
            <a:rPr lang="es-ES" sz="2000" b="1" kern="1200" dirty="0">
              <a:solidFill>
                <a:schemeClr val="tx1"/>
              </a:solidFill>
            </a:rPr>
            <a:t>
</a:t>
          </a:r>
        </a:p>
      </dsp:txBody>
      <dsp:txXfrm>
        <a:off x="951433" y="783153"/>
        <a:ext cx="966856" cy="805713"/>
      </dsp:txXfrm>
    </dsp:sp>
    <dsp:sp modelId="{72805E54-7012-4FB7-B845-25E3CA8EA6C9}">
      <dsp:nvSpPr>
        <dsp:cNvPr id="0" name=""/>
        <dsp:cNvSpPr/>
      </dsp:nvSpPr>
      <dsp:spPr>
        <a:xfrm>
          <a:off x="581995" y="41897"/>
          <a:ext cx="3042375" cy="304237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CA5873-2D33-45CF-9F04-97BB7F2AB7CE}">
      <dsp:nvSpPr>
        <dsp:cNvPr id="0" name=""/>
        <dsp:cNvSpPr/>
      </dsp:nvSpPr>
      <dsp:spPr>
        <a:xfrm>
          <a:off x="526016" y="138411"/>
          <a:ext cx="3042375" cy="304237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7F411-7A28-46C8-94D3-CB17667236FE}">
      <dsp:nvSpPr>
        <dsp:cNvPr id="0" name=""/>
        <dsp:cNvSpPr/>
      </dsp:nvSpPr>
      <dsp:spPr>
        <a:xfrm>
          <a:off x="470037" y="41897"/>
          <a:ext cx="3042375" cy="304237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29/11/22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29/11/22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3</a:t>
            </a:fld>
            <a:endParaRPr lang="es-ES"/>
          </a:p>
        </p:txBody>
      </p:sp>
    </p:spTree>
    <p:extLst>
      <p:ext uri="{BB962C8B-B14F-4D97-AF65-F5344CB8AC3E}">
        <p14:creationId xmlns:p14="http://schemas.microsoft.com/office/powerpoint/2010/main" val="332157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eon.io/resources/which-online-payment-methods-have-the-highest-fraud-risk/" TargetMode="External"/><Relationship Id="rId2" Type="http://schemas.openxmlformats.org/officeDocument/2006/relationships/hyperlink" Target="https://www2.snb.ca/content/snb/en/sites/licensing/vendor/eft-faq.html#:~:text=Electronic%20funds%20transfer%20(EFT)is,%2C%20through%20computer%2Dbased%20systems" TargetMode="External"/><Relationship Id="rId1" Type="http://schemas.openxmlformats.org/officeDocument/2006/relationships/slideLayout" Target="../slideLayouts/slideLayout1.xml"/><Relationship Id="rId6" Type="http://schemas.openxmlformats.org/officeDocument/2006/relationships/hyperlink" Target="https://www.indeed.com/career-advice/career-development/consumer-to-business#:~:text=Examples%20of%20how%20consumer%20to,cut%20of%20the%20ad%20revenue" TargetMode="External"/><Relationship Id="rId5" Type="http://schemas.openxmlformats.org/officeDocument/2006/relationships/hyperlink" Target="https://www.inveon.com/data-driven-marketing-and-management-for-e-commerce-platforms" TargetMode="External"/><Relationship Id="rId4" Type="http://schemas.openxmlformats.org/officeDocument/2006/relationships/hyperlink" Target="https://www.investopedia.com/terms/b/btob.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650145" cy="646331"/>
          </a:xfrm>
          <a:prstGeom prst="rect">
            <a:avLst/>
          </a:prstGeom>
          <a:noFill/>
        </p:spPr>
        <p:txBody>
          <a:bodyPr wrap="square">
            <a:spAutoFit/>
          </a:bodyPr>
          <a:lstStyle/>
          <a:p>
            <a:r>
              <a:rPr lang="it-IT" b="1">
                <a:latin typeface="Bahnschrift Light" panose="020B0502040204020203" pitchFamily="34" charset="0"/>
                <a:ea typeface="Calibri" panose="020F0502020204030204" pitchFamily="34" charset="0"/>
              </a:rPr>
              <a:t>“Migliorare la resilienza delle PMI dopo il lockdown”
</a:t>
            </a:r>
            <a:endParaRPr lang="it-IT"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470339" y="4093428"/>
            <a:ext cx="7140557"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a:solidFill>
                  <a:srgbClr val="0CA373"/>
                </a:solidFill>
                <a:latin typeface="Tahoma" panose="020B0604030504040204" pitchFamily="34" charset="0"/>
                <a:ea typeface="Tahoma" panose="020B0604030504040204" pitchFamily="34" charset="0"/>
                <a:cs typeface="Tahoma" panose="020B0604030504040204" pitchFamily="34" charset="0"/>
              </a:rPr>
              <a:t>SVILUPPO DI NUOVI CANALI E-COMMERCE / M-COMMERCE
</a:t>
            </a:r>
            <a:endParaRPr lang="it-IT" b="1" spc="-114">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it-IT"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it-IT" sz="1800" b="1" i="0" u="none" strike="noStrike" kern="1200" cap="none" spc="-114" normalizeH="0" baseline="0" noProof="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it-IT"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831754"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1.3.: Tipi di commercio elettronico
</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77554" y="2201705"/>
            <a:ext cx="10608497" cy="3587842"/>
          </a:xfrm>
          <a:prstGeom prst="rect">
            <a:avLst/>
          </a:prstGeom>
        </p:spPr>
        <p:txBody>
          <a:bodyPr wrap="square">
            <a:spAutoFit/>
          </a:bodyPr>
          <a:lstStyle/>
          <a:p>
            <a:pPr marR="0" lvl="0" algn="just" defTabSz="914400" rtl="0" eaLnBrk="1" fontAlgn="base" latinLnBrk="0" hangingPunct="1">
              <a:lnSpc>
                <a:spcPct val="150000"/>
              </a:lnSpc>
              <a:spcBef>
                <a:spcPct val="20000"/>
              </a:spcBef>
              <a:spcAft>
                <a:spcPct val="0"/>
              </a:spcAft>
              <a:buClrTx/>
              <a:buSzTx/>
              <a:tabLst/>
              <a:defRPr/>
            </a:pPr>
            <a:r>
              <a:rPr kumimoji="0" lang="it-IT" sz="2200" b="1" i="0" u="none" strike="noStrike" kern="1200" cap="none" spc="0" normalizeH="0" baseline="0" noProof="0">
                <a:ln>
                  <a:noFill/>
                </a:ln>
                <a:solidFill>
                  <a:srgbClr val="0CA373"/>
                </a:solidFill>
                <a:effectLst/>
                <a:uLnTx/>
                <a:uFillTx/>
                <a:latin typeface="+mn-lt"/>
                <a:ea typeface="+mn-ea"/>
                <a:cs typeface="+mn-cs"/>
              </a:rPr>
              <a:t>BUSINESS TO </a:t>
            </a:r>
            <a:r>
              <a:rPr lang="it-IT" sz="2200" b="1">
                <a:solidFill>
                  <a:srgbClr val="0CA373"/>
                </a:solidFill>
              </a:rPr>
              <a:t>CONSUMER</a:t>
            </a:r>
            <a:r>
              <a:rPr kumimoji="0" lang="it-IT" sz="2200" b="1" i="0" u="none" strike="noStrike" kern="1200" cap="none" spc="0" normalizeH="0" baseline="0" noProof="0">
                <a:ln>
                  <a:noFill/>
                </a:ln>
                <a:solidFill>
                  <a:srgbClr val="0CA373"/>
                </a:solidFill>
                <a:effectLst/>
                <a:uLnTx/>
                <a:uFillTx/>
                <a:latin typeface="+mn-lt"/>
                <a:ea typeface="+mn-ea"/>
                <a:cs typeface="+mn-cs"/>
              </a:rPr>
              <a:t> (B2C)</a:t>
            </a:r>
          </a:p>
          <a:p>
            <a:pPr marL="342900" lvl="0" indent="-342900" algn="just" fontAlgn="base">
              <a:lnSpc>
                <a:spcPct val="150000"/>
              </a:lnSpc>
              <a:spcBef>
                <a:spcPct val="20000"/>
              </a:spcBef>
              <a:spcAft>
                <a:spcPct val="0"/>
              </a:spcAft>
              <a:buFont typeface="Arial" pitchFamily="34" charset="0"/>
              <a:buChar char="•"/>
              <a:defRPr/>
            </a:pPr>
            <a:r>
              <a:rPr lang="it-IT" sz="2100"/>
              <a:t>Chiamato anche direct-to-consumer, è un modello che include le aziende online che vendono </a:t>
            </a:r>
            <a:r>
              <a:rPr lang="it-IT" sz="2100" b="1">
                <a:solidFill>
                  <a:srgbClr val="0CA373"/>
                </a:solidFill>
              </a:rPr>
              <a:t>direttamente al grande pubblico. </a:t>
            </a:r>
            <a:r>
              <a:rPr lang="it-IT" sz="2100"/>
              <a:t>Per fare ciò, i siti e le app tendono ad assomigliare ai cataloghi e utilizzano il software del carrello della spesa.
Al fine di migliorare l'esperienza di navigazione e di acquisto dei clienti, il sito web / app dovrebbe avere un </a:t>
            </a:r>
            <a:r>
              <a:rPr lang="it-IT" sz="2100" b="1">
                <a:solidFill>
                  <a:srgbClr val="0CA373"/>
                </a:solidFill>
              </a:rPr>
              <a:t>design semplice, pulito e accattivante</a:t>
            </a:r>
            <a:r>
              <a:rPr lang="it-IT" sz="2100"/>
              <a:t>. Non tutti sono esperti in IT o hanno abbastanza tempo / energia per imparare.</a:t>
            </a:r>
            <a:endParaRPr lang="it-IT" sz="2100" dirty="0"/>
          </a:p>
        </p:txBody>
      </p:sp>
      <p:sp>
        <p:nvSpPr>
          <p:cNvPr id="5" name="object 2">
            <a:extLst>
              <a:ext uri="{FF2B5EF4-FFF2-40B4-BE49-F238E27FC236}">
                <a16:creationId xmlns:a16="http://schemas.microsoft.com/office/drawing/2014/main" id="{E7A5FBE5-921F-410F-E185-D86F6D25523D}"/>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85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1.3.: Tipi di e-commerce</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49845" y="2021590"/>
            <a:ext cx="10886794" cy="4257063"/>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it-IT" sz="2200" b="1" i="0" u="none" strike="noStrike" kern="1200" cap="none" spc="0" normalizeH="0" baseline="0" noProof="0">
                <a:ln>
                  <a:noFill/>
                </a:ln>
                <a:solidFill>
                  <a:srgbClr val="0CA373"/>
                </a:solidFill>
                <a:effectLst/>
                <a:uLnTx/>
                <a:uFillTx/>
                <a:latin typeface="+mn-lt"/>
                <a:ea typeface="+mn-ea"/>
                <a:cs typeface="+mn-cs"/>
              </a:rPr>
              <a:t>CONSUMER TO BUSINESS (C2B)</a:t>
            </a:r>
          </a:p>
          <a:p>
            <a:pPr marL="342900" lvl="0" indent="-342900" algn="just" fontAlgn="base">
              <a:lnSpc>
                <a:spcPct val="150000"/>
              </a:lnSpc>
              <a:spcBef>
                <a:spcPct val="20000"/>
              </a:spcBef>
              <a:spcAft>
                <a:spcPct val="0"/>
              </a:spcAft>
              <a:buFont typeface="Arial" pitchFamily="34" charset="0"/>
              <a:buChar char="•"/>
              <a:defRPr/>
            </a:pPr>
            <a:r>
              <a:rPr lang="it-IT" sz="1850"/>
              <a:t>Questa modalità consiste nel fatto che i consumatori creano valore di cui le aziende possono fare uso. Esempi di esso potrebbero essere:</a:t>
            </a:r>
          </a:p>
          <a:p>
            <a:pPr marL="800100" lvl="1" indent="-342900" algn="just" fontAlgn="base">
              <a:lnSpc>
                <a:spcPct val="150000"/>
              </a:lnSpc>
              <a:spcBef>
                <a:spcPct val="20000"/>
              </a:spcBef>
              <a:spcAft>
                <a:spcPct val="0"/>
              </a:spcAft>
              <a:buFont typeface="Calibri" panose="020F0502020204030204" pitchFamily="34" charset="0"/>
              <a:buChar char="»"/>
              <a:defRPr/>
            </a:pPr>
            <a:r>
              <a:rPr lang="it-IT" sz="1850"/>
              <a:t>Aziende che pubblicano una proposta di progetto o una necessità online. Dopo averlo esaminato, le persone interessate si candidano per il progetto e viene scelta l'offerta più adatta. 
Utenti tra cui </a:t>
            </a:r>
            <a:r>
              <a:rPr lang="it-IT" sz="1850" b="1">
                <a:solidFill>
                  <a:srgbClr val="0CA373"/>
                </a:solidFill>
              </a:rPr>
              <a:t> link sponsorizzati </a:t>
            </a:r>
            <a:r>
              <a:rPr lang="it-IT" sz="1850"/>
              <a:t>in blog, forum e profili di social media.</a:t>
            </a:r>
          </a:p>
          <a:p>
            <a:pPr marL="1257300" lvl="2" indent="-342900" algn="just" fontAlgn="base">
              <a:lnSpc>
                <a:spcPct val="150000"/>
              </a:lnSpc>
              <a:spcBef>
                <a:spcPct val="20000"/>
              </a:spcBef>
              <a:spcAft>
                <a:spcPct val="0"/>
              </a:spcAft>
              <a:buFont typeface="Calibri" panose="020F0502020204030204" pitchFamily="34" charset="0"/>
              <a:buChar char="›"/>
              <a:defRPr/>
            </a:pPr>
            <a:r>
              <a:rPr lang="it-IT" sz="1850"/>
              <a:t>A volte, azioni simili non sono necessariamente pagate: ad esempio, gli utenti recensiscono i prodotti online o pubblicano suggerimenti per lo sviluppo o la modifica del prodotto. </a:t>
            </a:r>
          </a:p>
          <a:p>
            <a:pPr marL="342900" indent="-342900" algn="just" fontAlgn="base">
              <a:lnSpc>
                <a:spcPct val="150000"/>
              </a:lnSpc>
              <a:spcBef>
                <a:spcPct val="20000"/>
              </a:spcBef>
              <a:spcAft>
                <a:spcPct val="0"/>
              </a:spcAft>
              <a:buFont typeface="Arial" pitchFamily="34" charset="0"/>
              <a:buChar char="•"/>
              <a:defRPr/>
            </a:pPr>
            <a:r>
              <a:rPr lang="it-IT" sz="1850"/>
              <a:t>C2B aiuta a riunire consumatori e imprese fornendo loro una piattaforma per </a:t>
            </a:r>
            <a:r>
              <a:rPr lang="it-IT" sz="1850" b="1">
                <a:solidFill>
                  <a:srgbClr val="0CA373"/>
                </a:solidFill>
              </a:rPr>
              <a:t>convergere</a:t>
            </a:r>
            <a:r>
              <a:rPr lang="it-IT" sz="1850"/>
              <a:t> uniformemente.</a:t>
            </a:r>
            <a:endParaRPr lang="it-IT" sz="1850" dirty="0"/>
          </a:p>
        </p:txBody>
      </p:sp>
      <p:sp>
        <p:nvSpPr>
          <p:cNvPr id="5" name="object 2">
            <a:extLst>
              <a:ext uri="{FF2B5EF4-FFF2-40B4-BE49-F238E27FC236}">
                <a16:creationId xmlns:a16="http://schemas.microsoft.com/office/drawing/2014/main" id="{9030E3A0-BC72-01B3-007C-C9F33E11457F}"/>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23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1.3.: Tipi di e-commerce
</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77554" y="2201705"/>
            <a:ext cx="10078411" cy="3884525"/>
          </a:xfrm>
          <a:prstGeom prst="rect">
            <a:avLst/>
          </a:prstGeom>
        </p:spPr>
        <p:txBody>
          <a:bodyPr wrap="square">
            <a:spAutoFit/>
          </a:bodyPr>
          <a:lstStyle/>
          <a:p>
            <a:pPr marR="0" lvl="0" algn="just" defTabSz="914400" rtl="0" eaLnBrk="1" fontAlgn="base" latinLnBrk="0" hangingPunct="1">
              <a:lnSpc>
                <a:spcPct val="150000"/>
              </a:lnSpc>
              <a:spcBef>
                <a:spcPct val="20000"/>
              </a:spcBef>
              <a:spcAft>
                <a:spcPct val="0"/>
              </a:spcAft>
              <a:buClrTx/>
              <a:buSzTx/>
              <a:tabLst/>
              <a:defRPr/>
            </a:pPr>
            <a:r>
              <a:rPr kumimoji="0" lang="it-IT" sz="2200" b="1" i="0" u="none" strike="noStrike" kern="1200" cap="none" spc="0" normalizeH="0" baseline="0" noProof="0">
                <a:ln>
                  <a:noFill/>
                </a:ln>
                <a:solidFill>
                  <a:srgbClr val="0CA373"/>
                </a:solidFill>
                <a:effectLst/>
                <a:uLnTx/>
                <a:uFillTx/>
                <a:latin typeface="+mn-lt"/>
                <a:ea typeface="+mn-ea"/>
                <a:cs typeface="+mn-cs"/>
              </a:rPr>
              <a:t>CONSUMER TO CONSUMER (C2C)</a:t>
            </a:r>
          </a:p>
          <a:p>
            <a:pPr marL="342900" lvl="0" indent="-342900" algn="just" fontAlgn="base">
              <a:lnSpc>
                <a:spcPct val="150000"/>
              </a:lnSpc>
              <a:spcBef>
                <a:spcPct val="20000"/>
              </a:spcBef>
              <a:spcAft>
                <a:spcPct val="0"/>
              </a:spcAft>
              <a:buFont typeface="Arial" pitchFamily="34" charset="0"/>
              <a:buChar char="•"/>
              <a:defRPr/>
            </a:pPr>
            <a:r>
              <a:rPr lang="it-IT" sz="1950"/>
              <a:t>Questo modo di fare affari implica che i clienti facciano affari tra loro, con </a:t>
            </a:r>
            <a:r>
              <a:rPr lang="it-IT" sz="1950" b="1">
                <a:solidFill>
                  <a:srgbClr val="0CA373"/>
                </a:solidFill>
              </a:rPr>
              <a:t>nessun intermediario visibile</a:t>
            </a:r>
            <a:r>
              <a:rPr lang="it-IT" sz="1950"/>
              <a:t> nel processo di transazione.</a:t>
            </a:r>
          </a:p>
          <a:p>
            <a:pPr marL="342900" lvl="0" indent="-342900" algn="just" fontAlgn="base">
              <a:lnSpc>
                <a:spcPct val="150000"/>
              </a:lnSpc>
              <a:spcBef>
                <a:spcPct val="20000"/>
              </a:spcBef>
              <a:spcAft>
                <a:spcPct val="0"/>
              </a:spcAft>
              <a:buFont typeface="Arial" pitchFamily="34" charset="0"/>
              <a:buChar char="•"/>
              <a:defRPr/>
            </a:pPr>
            <a:r>
              <a:rPr lang="it-IT" sz="1950"/>
              <a:t>In questo caso, le imprese agiscono come fornitori dell'ambiente in cui avviene la transazione (di solito addebitando una commissione), che spesso assume la forma di </a:t>
            </a:r>
            <a:r>
              <a:rPr lang="it-IT" sz="1950" b="1">
                <a:solidFill>
                  <a:srgbClr val="0CA373"/>
                </a:solidFill>
              </a:rPr>
              <a:t>marketplaces</a:t>
            </a:r>
            <a:r>
              <a:rPr lang="it-IT" sz="1950"/>
              <a:t> (eBay, Facebook, Vinted) o </a:t>
            </a:r>
            <a:r>
              <a:rPr lang="it-IT" sz="1950" b="1">
                <a:solidFill>
                  <a:srgbClr val="0CA373"/>
                </a:solidFill>
              </a:rPr>
              <a:t>annunci </a:t>
            </a:r>
            <a:r>
              <a:rPr lang="it-IT" sz="1950"/>
              <a:t>su internet.</a:t>
            </a:r>
          </a:p>
          <a:p>
            <a:pPr marL="342900" lvl="0" indent="-342900" algn="just" fontAlgn="base">
              <a:lnSpc>
                <a:spcPct val="150000"/>
              </a:lnSpc>
              <a:spcBef>
                <a:spcPct val="20000"/>
              </a:spcBef>
              <a:spcAft>
                <a:spcPct val="0"/>
              </a:spcAft>
              <a:buFont typeface="Arial" pitchFamily="34" charset="0"/>
              <a:buChar char="•"/>
              <a:defRPr/>
            </a:pPr>
            <a:r>
              <a:rPr lang="it-IT" sz="1950"/>
              <a:t>Un altro aspetto importante di questa modalità è il marketing C2C: gli utenti soddisfatti generano recensioni di prodotti e raccomandazioni per familiari e amici – </a:t>
            </a:r>
            <a:r>
              <a:rPr lang="it-IT" sz="1950" b="1">
                <a:solidFill>
                  <a:srgbClr val="0CA373"/>
                </a:solidFill>
              </a:rPr>
              <a:t>altamente affidabile </a:t>
            </a:r>
            <a:endParaRPr lang="it-IT" sz="1950" dirty="0"/>
          </a:p>
        </p:txBody>
      </p:sp>
      <p:sp>
        <p:nvSpPr>
          <p:cNvPr id="5" name="object 2">
            <a:extLst>
              <a:ext uri="{FF2B5EF4-FFF2-40B4-BE49-F238E27FC236}">
                <a16:creationId xmlns:a16="http://schemas.microsoft.com/office/drawing/2014/main" id="{8D2B5185-F674-D304-E4DA-C4B38256E05F}"/>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590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393228"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1.4.: Opportunità commerciali
</a:t>
            </a:r>
            <a:endParaRPr lang="it-IT" sz="200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078411" cy="3968779"/>
          </a:xfrm>
          <a:prstGeom prst="rect">
            <a:avLst/>
          </a:prstGeom>
        </p:spPr>
        <p:txBody>
          <a:bodyPr wrap="square">
            <a:spAutoFit/>
          </a:bodyPr>
          <a:lstStyle/>
          <a:p>
            <a:pPr lvl="0" algn="just" fontAlgn="base">
              <a:lnSpc>
                <a:spcPct val="150000"/>
              </a:lnSpc>
              <a:spcBef>
                <a:spcPct val="20000"/>
              </a:spcBef>
              <a:spcAft>
                <a:spcPct val="0"/>
              </a:spcAft>
              <a:defRPr/>
            </a:pPr>
            <a:r>
              <a:rPr lang="it-IT" sz="2200" b="1" dirty="0">
                <a:solidFill>
                  <a:srgbClr val="0CA373"/>
                </a:solidFill>
              </a:rPr>
              <a:t>UNO SCENARIO IN CONTINUA EVOLUZIONE</a:t>
            </a:r>
          </a:p>
          <a:p>
            <a:pPr marL="285750" indent="-285750" algn="just" fontAlgn="base">
              <a:lnSpc>
                <a:spcPct val="150000"/>
              </a:lnSpc>
              <a:spcBef>
                <a:spcPct val="20000"/>
              </a:spcBef>
              <a:spcAft>
                <a:spcPct val="0"/>
              </a:spcAft>
              <a:buFont typeface="Arial" panose="020B0604020202020204" pitchFamily="34" charset="0"/>
              <a:buChar char="•"/>
              <a:defRPr/>
            </a:pPr>
            <a:r>
              <a:rPr lang="it-IT" sz="2000" dirty="0"/>
              <a:t>Questa era di sviluppo frenetica richiede entità “</a:t>
            </a:r>
            <a:r>
              <a:rPr lang="it-IT" sz="2000" b="1" dirty="0">
                <a:solidFill>
                  <a:srgbClr val="0CA373"/>
                </a:solidFill>
              </a:rPr>
              <a:t>agili</a:t>
            </a:r>
            <a:r>
              <a:rPr lang="it-IT" sz="2000" dirty="0"/>
              <a:t>” in grado di fornire tempestivamente ai clienti i servizi e i prodotti richiesti. </a:t>
            </a:r>
          </a:p>
          <a:p>
            <a:pPr marL="285750" indent="-285750" algn="just" fontAlgn="base">
              <a:lnSpc>
                <a:spcPct val="150000"/>
              </a:lnSpc>
              <a:spcBef>
                <a:spcPct val="20000"/>
              </a:spcBef>
              <a:spcAft>
                <a:spcPct val="0"/>
              </a:spcAft>
              <a:buFont typeface="Arial" panose="020B0604020202020204" pitchFamily="34" charset="0"/>
              <a:buChar char="•"/>
              <a:defRPr/>
            </a:pPr>
            <a:r>
              <a:rPr lang="it-IT" sz="2000" dirty="0"/>
              <a:t>Inoltre, utilizzando nuove tecnologie e approcci, le aziende stanno entrando in nuovi mercati: ad esempio, attualmente, </a:t>
            </a:r>
            <a:r>
              <a:rPr lang="it-IT" sz="2000" b="1" dirty="0">
                <a:solidFill>
                  <a:srgbClr val="0CA373"/>
                </a:solidFill>
              </a:rPr>
              <a:t>la raccolta e gestione dei dati degli utenti </a:t>
            </a:r>
            <a:r>
              <a:rPr lang="it-IT" sz="2000" dirty="0"/>
              <a:t>sta avendo una rilevanza in costante crescita. </a:t>
            </a:r>
          </a:p>
          <a:p>
            <a:pPr marL="285750" indent="-285750" algn="just" fontAlgn="base">
              <a:lnSpc>
                <a:spcPct val="150000"/>
              </a:lnSpc>
              <a:spcBef>
                <a:spcPct val="20000"/>
              </a:spcBef>
              <a:spcAft>
                <a:spcPct val="0"/>
              </a:spcAft>
              <a:buFont typeface="Arial" panose="020B0604020202020204" pitchFamily="34" charset="0"/>
              <a:buChar char="•"/>
              <a:defRPr/>
            </a:pPr>
            <a:r>
              <a:rPr lang="it-IT" sz="2000" dirty="0"/>
              <a:t>Inoltre, l'aspetto di queste aree non sfruttate fornisce </a:t>
            </a:r>
            <a:r>
              <a:rPr lang="it-IT" sz="2000" b="1" dirty="0">
                <a:solidFill>
                  <a:srgbClr val="0CA373"/>
                </a:solidFill>
              </a:rPr>
              <a:t>opportunità di crescita </a:t>
            </a:r>
            <a:r>
              <a:rPr lang="it-IT" sz="2000" dirty="0"/>
              <a:t>che, a sua volta, suscita la comparsa di joint venture per trarne profitto.</a:t>
            </a:r>
          </a:p>
        </p:txBody>
      </p:sp>
      <p:sp>
        <p:nvSpPr>
          <p:cNvPr id="4" name="object 2">
            <a:extLst>
              <a:ext uri="{FF2B5EF4-FFF2-40B4-BE49-F238E27FC236}">
                <a16:creationId xmlns:a16="http://schemas.microsoft.com/office/drawing/2014/main" id="{6301A92B-4508-1C7B-6C35-1D0CF808DF71}"/>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568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393228"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1.4.: Opportunità commerciali
</a:t>
            </a:r>
            <a:endParaRPr lang="it-IT" sz="200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330203" cy="3968779"/>
          </a:xfrm>
          <a:prstGeom prst="rect">
            <a:avLst/>
          </a:prstGeom>
        </p:spPr>
        <p:txBody>
          <a:bodyPr wrap="square">
            <a:spAutoFit/>
          </a:bodyPr>
          <a:lstStyle/>
          <a:p>
            <a:pPr marR="0" lvl="0" algn="just" defTabSz="914400" rtl="0" eaLnBrk="1" fontAlgn="base" latinLnBrk="0" hangingPunct="1">
              <a:lnSpc>
                <a:spcPct val="150000"/>
              </a:lnSpc>
              <a:spcBef>
                <a:spcPct val="20000"/>
              </a:spcBef>
              <a:spcAft>
                <a:spcPct val="0"/>
              </a:spcAft>
              <a:buClrTx/>
              <a:buSzTx/>
              <a:tabLst/>
              <a:defRPr/>
            </a:pPr>
            <a:r>
              <a:rPr lang="it-IT" sz="2200" b="1">
                <a:solidFill>
                  <a:srgbClr val="0CA373"/>
                </a:solidFill>
              </a:rPr>
              <a:t>NUOVI FONTI DI REDDITO</a:t>
            </a:r>
          </a:p>
          <a:p>
            <a:pPr marL="285750" lvl="0" indent="-285750" algn="just" fontAlgn="base">
              <a:lnSpc>
                <a:spcPct val="150000"/>
              </a:lnSpc>
              <a:spcBef>
                <a:spcPct val="20000"/>
              </a:spcBef>
              <a:spcAft>
                <a:spcPct val="0"/>
              </a:spcAft>
              <a:buFont typeface="Arial" panose="020B0604020202020204" pitchFamily="34" charset="0"/>
              <a:buChar char="•"/>
              <a:defRPr/>
            </a:pPr>
            <a:r>
              <a:rPr lang="it-IT" sz="2000"/>
              <a:t>Attualmente, le tecnologie digitali sono la base di sistemi aziendali vitali, esse</a:t>
            </a:r>
            <a:r>
              <a:rPr lang="it-IT" sz="2000" b="1">
                <a:solidFill>
                  <a:srgbClr val="0CA373"/>
                </a:solidFill>
              </a:rPr>
              <a:t> alimentano</a:t>
            </a:r>
            <a:r>
              <a:rPr lang="it-IT" sz="2000"/>
              <a:t> produzione, stoccaggio, pagamento, consegna e assistenza clienti, tra gli altri. 
Questi non sono solo elementi di supporto, ma aprono anche un nuovo mondo di </a:t>
            </a:r>
            <a:r>
              <a:rPr lang="it-IT" sz="2000" b="1">
                <a:solidFill>
                  <a:srgbClr val="0CA373"/>
                </a:solidFill>
              </a:rPr>
              <a:t>opportunità</a:t>
            </a:r>
            <a:r>
              <a:rPr lang="it-IT" sz="2000"/>
              <a:t> per lo sviluppo delle aziende poiché i dati ottenuti sul comportamento dei clienti possono essere sfruttati in conoscenze preziose.</a:t>
            </a:r>
          </a:p>
          <a:p>
            <a:pPr marL="285750" lvl="0" indent="-285750" algn="just" fontAlgn="base">
              <a:lnSpc>
                <a:spcPct val="150000"/>
              </a:lnSpc>
              <a:spcBef>
                <a:spcPct val="20000"/>
              </a:spcBef>
              <a:spcAft>
                <a:spcPct val="0"/>
              </a:spcAft>
              <a:buFont typeface="Arial" panose="020B0604020202020204" pitchFamily="34" charset="0"/>
              <a:buChar char="•"/>
              <a:defRPr/>
            </a:pPr>
            <a:r>
              <a:rPr lang="it-IT" sz="2000"/>
              <a:t>Inoltre, queste informazioni possono essere utilizzate per adattare i sistemi a queste tendenze </a:t>
            </a:r>
            <a:r>
              <a:rPr lang="it-IT" sz="2000" b="1">
                <a:solidFill>
                  <a:srgbClr val="0CA373"/>
                </a:solidFill>
              </a:rPr>
              <a:t>in evoluzione</a:t>
            </a:r>
            <a:r>
              <a:rPr lang="it-IT" sz="2000"/>
              <a:t>, migliorarando le operazioni e le decisioni aziendali.</a:t>
            </a:r>
          </a:p>
        </p:txBody>
      </p:sp>
      <p:sp>
        <p:nvSpPr>
          <p:cNvPr id="4" name="object 2">
            <a:extLst>
              <a:ext uri="{FF2B5EF4-FFF2-40B4-BE49-F238E27FC236}">
                <a16:creationId xmlns:a16="http://schemas.microsoft.com/office/drawing/2014/main" id="{48AA9951-890E-1DEF-1C7C-3E7074583CEB}"/>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943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6837546" cy="1015663"/>
          </a:xfrm>
          <a:prstGeom prst="rect">
            <a:avLst/>
          </a:prstGeom>
          <a:noFill/>
        </p:spPr>
        <p:txBody>
          <a:bodyPr wrap="square" rtlCol="0">
            <a:spAutoFit/>
          </a:bodyPr>
          <a:lstStyle/>
          <a:p>
            <a:r>
              <a:rPr lang="it-IT" sz="2000"/>
              <a:t>L'e-commerce descrive qualsiasi transazione effettuata su Internet 
</a:t>
            </a:r>
          </a:p>
        </p:txBody>
      </p:sp>
      <p:sp>
        <p:nvSpPr>
          <p:cNvPr id="12" name="CuadroTexto 11"/>
          <p:cNvSpPr txBox="1"/>
          <p:nvPr/>
        </p:nvSpPr>
        <p:spPr>
          <a:xfrm>
            <a:off x="1615181" y="3530217"/>
            <a:ext cx="6837546" cy="1015663"/>
          </a:xfrm>
          <a:prstGeom prst="rect">
            <a:avLst/>
          </a:prstGeom>
          <a:noFill/>
        </p:spPr>
        <p:txBody>
          <a:bodyPr wrap="square" rtlCol="0">
            <a:spAutoFit/>
          </a:bodyPr>
          <a:lstStyle/>
          <a:p>
            <a:r>
              <a:rPr lang="it-IT" sz="2000"/>
              <a:t>Questa modalità sostituisce i negozi fisici con quelli digitali, il che, sebbene vantaggioso, comporta anche alcuni svantaggi
</a:t>
            </a:r>
          </a:p>
        </p:txBody>
      </p:sp>
      <p:sp>
        <p:nvSpPr>
          <p:cNvPr id="13" name="CuadroTexto 12"/>
          <p:cNvSpPr txBox="1"/>
          <p:nvPr/>
        </p:nvSpPr>
        <p:spPr>
          <a:xfrm>
            <a:off x="1605564" y="4284374"/>
            <a:ext cx="6837546" cy="1015663"/>
          </a:xfrm>
          <a:prstGeom prst="rect">
            <a:avLst/>
          </a:prstGeom>
          <a:noFill/>
        </p:spPr>
        <p:txBody>
          <a:bodyPr wrap="square" rtlCol="0">
            <a:spAutoFit/>
          </a:bodyPr>
          <a:lstStyle/>
          <a:p>
            <a:r>
              <a:rPr lang="it-IT" sz="2000"/>
              <a:t>Adattarsi alle imprese e ai consumatori che sono uno o entrambi l'acquirente e il venditore è fondamentale per l'e-commerce
</a:t>
            </a:r>
          </a:p>
        </p:txBody>
      </p:sp>
      <p:sp>
        <p:nvSpPr>
          <p:cNvPr id="14" name="CuadroTexto 13"/>
          <p:cNvSpPr txBox="1"/>
          <p:nvPr/>
        </p:nvSpPr>
        <p:spPr>
          <a:xfrm>
            <a:off x="1578483" y="4994445"/>
            <a:ext cx="6837547" cy="1015663"/>
          </a:xfrm>
          <a:prstGeom prst="rect">
            <a:avLst/>
          </a:prstGeom>
          <a:noFill/>
        </p:spPr>
        <p:txBody>
          <a:bodyPr wrap="square" rtlCol="0">
            <a:spAutoFit/>
          </a:bodyPr>
          <a:lstStyle/>
          <a:p>
            <a:r>
              <a:rPr lang="it-IT" sz="2000"/>
              <a:t>Questo nuovo scenario e la gestione dei dati prodotti dagli utenti aprono nuove e vaste opportunità di business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124521" cy="1754326"/>
          </a:xfrm>
          <a:prstGeom prst="rect">
            <a:avLst/>
          </a:prstGeom>
          <a:noFill/>
        </p:spPr>
        <p:txBody>
          <a:bodyPr wrap="square" rtlCol="0">
            <a:spAutoFit/>
          </a:bodyPr>
          <a:lstStyle/>
          <a:p>
            <a:pPr marL="342900" indent="-342900">
              <a:buAutoNum type="arabicPeriod"/>
            </a:pPr>
            <a:r>
              <a:rPr lang="it-IT" b="1"/>
              <a:t>M-commerce si riferisce a:</a:t>
            </a:r>
          </a:p>
          <a:p>
            <a:endParaRPr lang="it-IT"/>
          </a:p>
          <a:p>
            <a:r>
              <a:rPr lang="it-IT"/>
              <a:t>a.- Il mio commercio
b.- Commercio online mobile
c.- Commercio medio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2585323"/>
          </a:xfrm>
          <a:prstGeom prst="rect">
            <a:avLst/>
          </a:prstGeom>
          <a:noFill/>
        </p:spPr>
        <p:txBody>
          <a:bodyPr wrap="square" rtlCol="0">
            <a:spAutoFit/>
          </a:bodyPr>
          <a:lstStyle/>
          <a:p>
            <a:r>
              <a:rPr lang="it-IT" b="1"/>
              <a:t>2. </a:t>
            </a:r>
            <a:r>
              <a:rPr lang="it-IT" sz="1800" b="1">
                <a:latin typeface="+mn-lt"/>
                <a:cs typeface="+mn-cs"/>
              </a:rPr>
              <a:t>Business to people (B2P): </a:t>
            </a:r>
            <a:endParaRPr lang="it-IT" sz="1800">
              <a:latin typeface="+mn-lt"/>
              <a:cs typeface="+mn-cs"/>
            </a:endParaRPr>
          </a:p>
          <a:p>
            <a:endParaRPr lang="it-IT"/>
          </a:p>
          <a:p>
            <a:r>
              <a:rPr lang="it-IT"/>
              <a:t>a.- Si prende cura dei bisogni delle persone
b.- Si concentra sullo sviluppo di connessioni commerciali con le persone
c.- Non esiste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it-IT" b="1"/>
              <a:t>3. Le principali app Business to Customer (B2C) hanno:</a:t>
            </a:r>
          </a:p>
          <a:p>
            <a:r>
              <a:rPr lang="it-IT"/>
              <a:t>a.- Perfetta integrazione tra le app
b.- Un design semplice, pulito e accattivante 
c.- Animazioni eleganti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5" y="3942887"/>
            <a:ext cx="3858813" cy="2585323"/>
          </a:xfrm>
          <a:prstGeom prst="rect">
            <a:avLst/>
          </a:prstGeom>
          <a:noFill/>
        </p:spPr>
        <p:txBody>
          <a:bodyPr wrap="square" rtlCol="0">
            <a:spAutoFit/>
          </a:bodyPr>
          <a:lstStyle/>
          <a:p>
            <a:r>
              <a:rPr lang="it-IT" b="1"/>
              <a:t>4. Gli scenari in continua evoluzione richiedono:
</a:t>
            </a:r>
            <a:endParaRPr lang="it-IT"/>
          </a:p>
          <a:p>
            <a:r>
              <a:rPr lang="it-IT"/>
              <a:t>a.- Entità agili in grado di soddisfare le esigenze dei clienti
b.- Non modificare la nostra proposta
c.- Cambiare tutti i dispositivi tecnologici
</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it-IT" b="1"/>
              <a:t>5. L'e-commerce riduce i costi?
</a:t>
            </a:r>
          </a:p>
          <a:p>
            <a:r>
              <a:rPr lang="it-IT"/>
              <a:t>a.- No
b.- Sì
c.- Solo per le grandi aziende tecnologiche
</a:t>
            </a:r>
          </a:p>
        </p:txBody>
      </p:sp>
    </p:spTree>
    <p:extLst>
      <p:ext uri="{BB962C8B-B14F-4D97-AF65-F5344CB8AC3E}">
        <p14:creationId xmlns:p14="http://schemas.microsoft.com/office/powerpoint/2010/main" val="236300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124521" cy="1754326"/>
          </a:xfrm>
          <a:prstGeom prst="rect">
            <a:avLst/>
          </a:prstGeom>
          <a:noFill/>
        </p:spPr>
        <p:txBody>
          <a:bodyPr wrap="square" rtlCol="0">
            <a:spAutoFit/>
          </a:bodyPr>
          <a:lstStyle/>
          <a:p>
            <a:pPr marL="342900" indent="-342900">
              <a:buAutoNum type="arabicPeriod"/>
            </a:pPr>
            <a:r>
              <a:rPr lang="it-IT" b="1" dirty="0"/>
              <a:t>M-commerce si riferisce a:</a:t>
            </a:r>
          </a:p>
          <a:p>
            <a:endParaRPr lang="it-IT" dirty="0"/>
          </a:p>
          <a:p>
            <a:r>
              <a:rPr lang="it-IT" dirty="0"/>
              <a:t>a.- Il mio commercio
</a:t>
            </a:r>
            <a:r>
              <a:rPr lang="it-IT" b="1" dirty="0"/>
              <a:t>b.- Commercio online mobile</a:t>
            </a:r>
            <a:r>
              <a:rPr lang="it-IT" dirty="0"/>
              <a:t>
c.- Commercio medio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2585323"/>
          </a:xfrm>
          <a:prstGeom prst="rect">
            <a:avLst/>
          </a:prstGeom>
          <a:noFill/>
        </p:spPr>
        <p:txBody>
          <a:bodyPr wrap="square" rtlCol="0">
            <a:spAutoFit/>
          </a:bodyPr>
          <a:lstStyle/>
          <a:p>
            <a:r>
              <a:rPr lang="it-IT" b="1" dirty="0"/>
              <a:t>2. </a:t>
            </a:r>
            <a:r>
              <a:rPr lang="it-IT" sz="1800" b="1" dirty="0">
                <a:latin typeface="+mn-lt"/>
                <a:cs typeface="+mn-cs"/>
              </a:rPr>
              <a:t>Business to people (B2P): </a:t>
            </a:r>
            <a:endParaRPr lang="it-IT" sz="1800" dirty="0">
              <a:latin typeface="+mn-lt"/>
              <a:cs typeface="+mn-cs"/>
            </a:endParaRPr>
          </a:p>
          <a:p>
            <a:endParaRPr lang="it-IT" dirty="0"/>
          </a:p>
          <a:p>
            <a:r>
              <a:rPr lang="it-IT" dirty="0"/>
              <a:t>a.- Si prende cura dei bisogni delle persone
b.- Si concentra sullo sviluppo di connessioni commerciali con le persone
</a:t>
            </a:r>
            <a:r>
              <a:rPr lang="it-IT" b="1" dirty="0"/>
              <a:t>c.- Non esiste</a:t>
            </a:r>
            <a:r>
              <a:rPr lang="it-IT" dirty="0"/>
              <a:t>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it-IT" b="1" dirty="0"/>
              <a:t>3. Le principali app Business to Customer (B2C) hanno:</a:t>
            </a:r>
          </a:p>
          <a:p>
            <a:r>
              <a:rPr lang="it-IT" dirty="0"/>
              <a:t>a.- Perfetta integrazione tra le app
</a:t>
            </a:r>
            <a:r>
              <a:rPr lang="it-IT" b="1" dirty="0"/>
              <a:t>b.- Un design semplice, pulito e accattivante </a:t>
            </a:r>
            <a:r>
              <a:rPr lang="it-IT" dirty="0"/>
              <a:t>
c.- Animazioni eleganti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5" y="3942887"/>
            <a:ext cx="3858813" cy="2585323"/>
          </a:xfrm>
          <a:prstGeom prst="rect">
            <a:avLst/>
          </a:prstGeom>
          <a:noFill/>
        </p:spPr>
        <p:txBody>
          <a:bodyPr wrap="square" rtlCol="0">
            <a:spAutoFit/>
          </a:bodyPr>
          <a:lstStyle/>
          <a:p>
            <a:r>
              <a:rPr lang="it-IT" b="1" dirty="0"/>
              <a:t>4. Gli scenari in continua evoluzione richiedono:
</a:t>
            </a:r>
            <a:endParaRPr lang="it-IT" dirty="0"/>
          </a:p>
          <a:p>
            <a:r>
              <a:rPr lang="it-IT" b="1" dirty="0"/>
              <a:t>a.- Entità agili in grado di soddisfare le esigenze dei clienti</a:t>
            </a:r>
            <a:r>
              <a:rPr lang="it-IT" dirty="0"/>
              <a:t>
b.- Non modificare la nostra proposta
c.- Cambiare tutti i dispositivi tecnologici
</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it-IT" b="1" dirty="0"/>
              <a:t>5. L'e-commerce riduce i costi?
</a:t>
            </a:r>
          </a:p>
          <a:p>
            <a:r>
              <a:rPr lang="it-IT" dirty="0"/>
              <a:t>a.- No
</a:t>
            </a:r>
            <a:r>
              <a:rPr lang="it-IT" b="1" dirty="0"/>
              <a:t>b.- Sì</a:t>
            </a:r>
            <a:r>
              <a:rPr lang="it-IT" dirty="0"/>
              <a:t>
c.- Solo per le grandi aziende tecnologiche
</a:t>
            </a:r>
          </a:p>
        </p:txBody>
      </p:sp>
    </p:spTree>
    <p:extLst>
      <p:ext uri="{BB962C8B-B14F-4D97-AF65-F5344CB8AC3E}">
        <p14:creationId xmlns:p14="http://schemas.microsoft.com/office/powerpoint/2010/main" val="3615991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FONTI
</a:t>
            </a:r>
          </a:p>
        </p:txBody>
      </p:sp>
      <p:sp>
        <p:nvSpPr>
          <p:cNvPr id="5" name="Rectángulo 4">
            <a:extLst>
              <a:ext uri="{FF2B5EF4-FFF2-40B4-BE49-F238E27FC236}">
                <a16:creationId xmlns:a16="http://schemas.microsoft.com/office/drawing/2014/main" id="{3A059082-DD04-8F1C-1A64-49AB92FCB658}"/>
              </a:ext>
            </a:extLst>
          </p:cNvPr>
          <p:cNvSpPr/>
          <p:nvPr/>
        </p:nvSpPr>
        <p:spPr>
          <a:xfrm>
            <a:off x="827384" y="2298393"/>
            <a:ext cx="10269068" cy="4524315"/>
          </a:xfrm>
          <a:prstGeom prst="rect">
            <a:avLst/>
          </a:prstGeom>
        </p:spPr>
        <p:txBody>
          <a:bodyPr wrap="square">
            <a:spAutoFit/>
          </a:bodyPr>
          <a:lstStyle/>
          <a:p>
            <a:pPr marL="342900" indent="-342900">
              <a:buFont typeface="Arial" panose="020B0604020202020204" pitchFamily="34" charset="0"/>
              <a:buChar char="•"/>
              <a:defRPr/>
            </a:pPr>
            <a:r>
              <a:rPr lang="es-ES" sz="1900" dirty="0"/>
              <a:t>New Brunswick </a:t>
            </a:r>
            <a:r>
              <a:rPr lang="es-ES" sz="1900" dirty="0" err="1"/>
              <a:t>administration</a:t>
            </a:r>
            <a:r>
              <a:rPr lang="es-ES" sz="1900" dirty="0"/>
              <a:t> --- </a:t>
            </a:r>
            <a:r>
              <a:rPr lang="es-ES" sz="1900" dirty="0">
                <a:hlinkClick r:id="rId2"/>
              </a:rPr>
              <a:t>https://www2.snb.ca/content/snb/en/sites/licensing/vendor/eft-faq.html#:~:text=Electronic%20funds%20transfer%20(EFT)is,%2C%20through%20computer%2Dbased%20systems</a:t>
            </a:r>
            <a:endParaRPr lang="es-ES" sz="1900" dirty="0"/>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hlinkClick r:id="rId3"/>
            </a:endParaRPr>
          </a:p>
          <a:p>
            <a:pPr marL="342900" indent="-342900">
              <a:buFont typeface="Arial" panose="020B0604020202020204" pitchFamily="34" charset="0"/>
              <a:buChar char="•"/>
              <a:defRPr/>
            </a:pPr>
            <a:r>
              <a:rPr lang="es-ES" sz="1900" dirty="0" err="1"/>
              <a:t>Investopedia</a:t>
            </a:r>
            <a:r>
              <a:rPr lang="es-ES" sz="1900" dirty="0"/>
              <a:t> --- </a:t>
            </a:r>
            <a:r>
              <a:rPr lang="en-GB" altLang="es-ES" sz="1900" dirty="0">
                <a:latin typeface="Calibri" panose="020F0502020204030204" pitchFamily="34" charset="0"/>
                <a:cs typeface="Calibri" panose="020F0502020204030204" pitchFamily="34" charset="0"/>
                <a:hlinkClick r:id="rId4"/>
              </a:rPr>
              <a:t>https://www.investopedia.com/terms/b/btob.asp</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Inveon</a:t>
            </a:r>
            <a:r>
              <a:rPr lang="es-ES" sz="1900" dirty="0"/>
              <a:t> --- </a:t>
            </a:r>
            <a:r>
              <a:rPr lang="en-GB" altLang="es-ES" sz="1900" dirty="0">
                <a:latin typeface="Calibri" panose="020F0502020204030204" pitchFamily="34" charset="0"/>
                <a:cs typeface="Calibri" panose="020F0502020204030204" pitchFamily="34" charset="0"/>
                <a:hlinkClick r:id="rId5"/>
              </a:rPr>
              <a:t>https://www.inveon.com/data-driven-marketing-and-management-for-e-commerce-platforms</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Indeed</a:t>
            </a:r>
            <a:r>
              <a:rPr lang="es-ES" sz="1900" dirty="0"/>
              <a:t> --- </a:t>
            </a:r>
            <a:r>
              <a:rPr lang="en-GB" altLang="es-ES" sz="1900" dirty="0">
                <a:latin typeface="Calibri" panose="020F0502020204030204" pitchFamily="34" charset="0"/>
                <a:cs typeface="Calibri" panose="020F0502020204030204" pitchFamily="34" charset="0"/>
                <a:hlinkClick r:id="rId6"/>
              </a:rPr>
              <a:t>https://www.indeed.com/career-advice/career-development/consumer-to-business#:~:text=Examples%20of%20how%20consumer%20to,cut%20of%20the%20ad%20revenue</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5FD30CB0-049E-C931-4B79-1E2D90B79B46}"/>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79897" y="2644170"/>
            <a:ext cx="4232206" cy="1569660"/>
          </a:xfrm>
          <a:prstGeom prst="rect">
            <a:avLst/>
          </a:prstGeom>
          <a:noFill/>
        </p:spPr>
        <p:txBody>
          <a:bodyPr wrap="square">
            <a:spAutoFit/>
          </a:bodyPr>
          <a:lstStyle/>
          <a:p>
            <a:r>
              <a:rPr lang="it-IT" sz="9600" b="1" spc="95">
                <a:solidFill>
                  <a:schemeClr val="bg1"/>
                </a:solidFill>
                <a:latin typeface="Roboto"/>
                <a:cs typeface="Roboto"/>
              </a:rPr>
              <a:t>Grazie!</a:t>
            </a:r>
            <a:endParaRPr lang="it-IT">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443250" cy="646331"/>
          </a:xfrm>
          <a:prstGeom prst="rect">
            <a:avLst/>
          </a:prstGeom>
          <a:noFill/>
        </p:spPr>
        <p:txBody>
          <a:bodyPr wrap="none" rtlCol="0">
            <a:spAutoFit/>
          </a:bodyPr>
          <a:lstStyle/>
          <a:p>
            <a:r>
              <a:rPr lang="it-IT"/>
              <a:t>Conoscere le basi dell'e-commerce
</a:t>
            </a:r>
          </a:p>
        </p:txBody>
      </p:sp>
      <p:sp>
        <p:nvSpPr>
          <p:cNvPr id="12" name="CuadroTexto 11"/>
          <p:cNvSpPr txBox="1"/>
          <p:nvPr/>
        </p:nvSpPr>
        <p:spPr>
          <a:xfrm>
            <a:off x="1615183" y="3530217"/>
            <a:ext cx="4168472" cy="923330"/>
          </a:xfrm>
          <a:prstGeom prst="rect">
            <a:avLst/>
          </a:prstGeom>
          <a:noFill/>
        </p:spPr>
        <p:txBody>
          <a:bodyPr wrap="square" rtlCol="0">
            <a:spAutoFit/>
          </a:bodyPr>
          <a:lstStyle/>
          <a:p>
            <a:r>
              <a:rPr lang="it-IT"/>
              <a:t>Valutare i vantaggi e gli svantaggi dell'e-commerce
</a:t>
            </a:r>
          </a:p>
        </p:txBody>
      </p:sp>
      <p:sp>
        <p:nvSpPr>
          <p:cNvPr id="13" name="CuadroTexto 12"/>
          <p:cNvSpPr txBox="1"/>
          <p:nvPr/>
        </p:nvSpPr>
        <p:spPr>
          <a:xfrm>
            <a:off x="1615182" y="4241991"/>
            <a:ext cx="4212372" cy="646331"/>
          </a:xfrm>
          <a:prstGeom prst="rect">
            <a:avLst/>
          </a:prstGeom>
          <a:noFill/>
        </p:spPr>
        <p:txBody>
          <a:bodyPr wrap="none" rtlCol="0">
            <a:spAutoFit/>
          </a:bodyPr>
          <a:lstStyle/>
          <a:p>
            <a:r>
              <a:rPr lang="it-IT"/>
              <a:t>Riconoscere i principali tipi di e-commerce 
</a:t>
            </a:r>
          </a:p>
        </p:txBody>
      </p:sp>
      <p:sp>
        <p:nvSpPr>
          <p:cNvPr id="14" name="CuadroTexto 13"/>
          <p:cNvSpPr txBox="1"/>
          <p:nvPr/>
        </p:nvSpPr>
        <p:spPr>
          <a:xfrm>
            <a:off x="1578484" y="4986701"/>
            <a:ext cx="4859151" cy="646331"/>
          </a:xfrm>
          <a:prstGeom prst="rect">
            <a:avLst/>
          </a:prstGeom>
          <a:noFill/>
        </p:spPr>
        <p:txBody>
          <a:bodyPr wrap="none" rtlCol="0">
            <a:spAutoFit/>
          </a:bodyPr>
          <a:lstStyle/>
          <a:p>
            <a:r>
              <a:rPr lang="it-IT"/>
              <a:t>Valutare correttamente le opportunità di business
</a:t>
            </a:r>
          </a:p>
        </p:txBody>
      </p:sp>
      <p:sp>
        <p:nvSpPr>
          <p:cNvPr id="17" name="object 2"/>
          <p:cNvSpPr txBox="1">
            <a:spLocks/>
          </p:cNvSpPr>
          <p:nvPr/>
        </p:nvSpPr>
        <p:spPr>
          <a:xfrm>
            <a:off x="480794" y="1302505"/>
            <a:ext cx="5615206" cy="14414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600" kern="0" spc="-150">
                <a:solidFill>
                  <a:schemeClr val="tx1"/>
                </a:solidFill>
                <a:latin typeface="+mj-lt"/>
                <a:ea typeface="Tahoma" panose="020B0604030504040204" pitchFamily="34" charset="0"/>
                <a:cs typeface="Tahoma" panose="020B0604030504040204" pitchFamily="34" charset="0"/>
              </a:rPr>
              <a:t>OBIETTIVI E TRAGUARDI
</a:t>
            </a: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3654" y="758722"/>
            <a:ext cx="596265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16"/>
          <p:cNvSpPr txBox="1">
            <a:spLocks/>
          </p:cNvSpPr>
          <p:nvPr/>
        </p:nvSpPr>
        <p:spPr>
          <a:xfrm>
            <a:off x="5471736" y="192646"/>
            <a:ext cx="187434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INDICE
</a:t>
            </a:r>
          </a:p>
        </p:txBody>
      </p:sp>
      <p:sp>
        <p:nvSpPr>
          <p:cNvPr id="15" name="TextBox 30">
            <a:extLst>
              <a:ext uri="{FF2B5EF4-FFF2-40B4-BE49-F238E27FC236}">
                <a16:creationId xmlns:a16="http://schemas.microsoft.com/office/drawing/2014/main" id="{083B46CC-E042-4953-AC20-CB0BD445B293}"/>
              </a:ext>
            </a:extLst>
          </p:cNvPr>
          <p:cNvSpPr txBox="1"/>
          <p:nvPr/>
        </p:nvSpPr>
        <p:spPr>
          <a:xfrm>
            <a:off x="2930433" y="3530048"/>
            <a:ext cx="5444915" cy="1323439"/>
          </a:xfrm>
          <a:prstGeom prst="rect">
            <a:avLst/>
          </a:prstGeom>
          <a:noFill/>
        </p:spPr>
        <p:txBody>
          <a:bodyPr wrap="square" rtlCol="0">
            <a:spAutoFit/>
          </a:bodyPr>
          <a:lstStyle/>
          <a:p>
            <a:pPr marL="457200" indent="-457200">
              <a:buFont typeface="+mj-lt"/>
              <a:buAutoNum type="arabicPeriod"/>
            </a:pPr>
            <a:r>
              <a:rPr lang="it-IT" sz="2000">
                <a:ea typeface="Lato Light" panose="020F0502020204030203" pitchFamily="34" charset="0"/>
                <a:cs typeface="Abhaya Libre" panose="02000603000000000000" pitchFamily="2" charset="77"/>
              </a:rPr>
              <a:t>Cos'è l'e-commerce
Vantaggi e svantaggi dell'e-commerce
Tipi di e-commerce (B2B, B2C, C2B, C2C)
Opportunità di business</a:t>
            </a:r>
          </a:p>
        </p:txBody>
      </p:sp>
      <p:sp>
        <p:nvSpPr>
          <p:cNvPr id="16" name="TextBox 31">
            <a:extLst>
              <a:ext uri="{FF2B5EF4-FFF2-40B4-BE49-F238E27FC236}">
                <a16:creationId xmlns:a16="http://schemas.microsoft.com/office/drawing/2014/main" id="{B44A9437-C13C-447F-B838-A5014954A54B}"/>
              </a:ext>
            </a:extLst>
          </p:cNvPr>
          <p:cNvSpPr txBox="1"/>
          <p:nvPr/>
        </p:nvSpPr>
        <p:spPr>
          <a:xfrm>
            <a:off x="1746263" y="2900197"/>
            <a:ext cx="9240379" cy="830997"/>
          </a:xfrm>
          <a:prstGeom prst="rect">
            <a:avLst/>
          </a:prstGeom>
          <a:noFill/>
        </p:spPr>
        <p:txBody>
          <a:bodyPr wrap="square" rtlCol="0">
            <a:spAutoFit/>
          </a:bodyPr>
          <a:lstStyle/>
          <a:p>
            <a:r>
              <a:rPr lang="it-IT" sz="2400">
                <a:solidFill>
                  <a:srgbClr val="0CA373"/>
                </a:solidFill>
                <a:latin typeface="Oxygen" panose="02000503000000090004" pitchFamily="2" charset="77"/>
                <a:ea typeface="Nunito Bold" charset="0"/>
                <a:cs typeface="Abhaya Libre SemiBold" panose="02000603000000000000" pitchFamily="2" charset="77"/>
              </a:rPr>
              <a:t>Unità 1: Nozioni di base sull'e-commerce per una PMI più resiliente
</a:t>
            </a:r>
          </a:p>
        </p:txBody>
      </p:sp>
      <p:sp>
        <p:nvSpPr>
          <p:cNvPr id="17" name="Shape 2633">
            <a:extLst>
              <a:ext uri="{FF2B5EF4-FFF2-40B4-BE49-F238E27FC236}">
                <a16:creationId xmlns:a16="http://schemas.microsoft.com/office/drawing/2014/main" id="{354204D6-DFCF-4292-A499-16DD32AC42EA}"/>
              </a:ext>
            </a:extLst>
          </p:cNvPr>
          <p:cNvSpPr/>
          <p:nvPr/>
        </p:nvSpPr>
        <p:spPr>
          <a:xfrm>
            <a:off x="6112227" y="2088559"/>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2122817" cy="11951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it-IT" sz="3700" kern="0" spc="-15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r>
              <a:rPr lang="it-IT" sz="3800" kern="0" spc="-150">
                <a:solidFill>
                  <a:schemeClr val="tx1"/>
                </a:solidFill>
                <a:latin typeface="+mj-lt"/>
                <a:ea typeface="Tahoma" panose="020B0604030504040204" pitchFamily="34" charset="0"/>
                <a:cs typeface="Tahoma" panose="020B0604030504040204" pitchFamily="34" charset="0"/>
              </a:rPr>
              <a:t>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401807" cy="642484"/>
          </a:xfrm>
          <a:prstGeom prst="rect">
            <a:avLst/>
          </a:prstGeom>
        </p:spPr>
        <p:txBody>
          <a:bodyPr vert="horz" wrap="square" lIns="0" tIns="13970" rIns="0" bIns="0" rtlCol="0">
            <a:spAutoFit/>
          </a:bodyPr>
          <a:lstStyle/>
          <a:p>
            <a:pPr marL="12700" algn="just">
              <a:spcBef>
                <a:spcPts val="110"/>
              </a:spcBef>
            </a:pPr>
            <a:r>
              <a:rPr lang="it-IT" sz="2000" spc="50" dirty="0">
                <a:latin typeface="+mj-lt"/>
                <a:cs typeface="Tahoma"/>
              </a:rPr>
              <a:t>SEZIONE 1.1.: Cos'è l'e-commerce/m-commerce
</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77556" y="2624568"/>
            <a:ext cx="9192572" cy="2677656"/>
          </a:xfrm>
          <a:prstGeom prst="rect">
            <a:avLst/>
          </a:prstGeom>
        </p:spPr>
        <p:txBody>
          <a:bodyPr wrap="square">
            <a:spAutoFit/>
          </a:bodyPr>
          <a:lstStyle/>
          <a:p>
            <a:pPr marL="342900" indent="-342900" algn="just">
              <a:buFont typeface="Arial" panose="020B0604020202020204" pitchFamily="34" charset="0"/>
              <a:buChar char="•"/>
              <a:defRPr/>
            </a:pPr>
            <a:r>
              <a:rPr lang="it-IT" sz="2400" b="1" dirty="0">
                <a:solidFill>
                  <a:srgbClr val="0CA373"/>
                </a:solidFill>
              </a:rPr>
              <a:t>L’ e-commerce</a:t>
            </a:r>
            <a:r>
              <a:rPr lang="it-IT" sz="2400" dirty="0">
                <a:solidFill>
                  <a:srgbClr val="000000"/>
                </a:solidFill>
              </a:rPr>
              <a:t> (o commercio elettronico) è l'attività di acquisto e vendita di beni o servizi tramite Internet, mentre </a:t>
            </a:r>
            <a:r>
              <a:rPr lang="it-IT" sz="2400" b="1" dirty="0">
                <a:solidFill>
                  <a:srgbClr val="0CA373"/>
                </a:solidFill>
              </a:rPr>
              <a:t>m-commerce</a:t>
            </a:r>
            <a:r>
              <a:rPr lang="it-IT" sz="2400" dirty="0"/>
              <a:t> si riferisce a quelle transazioni effettuate utilizzando telefoni cellulari e dispositivi simili.</a:t>
            </a:r>
          </a:p>
          <a:p>
            <a:pPr marL="342900" indent="-342900" algn="just">
              <a:buFont typeface="Arial" panose="020B0604020202020204" pitchFamily="34" charset="0"/>
              <a:buChar char="•"/>
              <a:defRPr/>
            </a:pPr>
            <a:r>
              <a:rPr lang="it-IT" sz="2400" dirty="0"/>
              <a:t>I termini e-commerce e m-commerce (o eCommerce e </a:t>
            </a:r>
            <a:r>
              <a:rPr lang="it-IT" sz="2400" dirty="0" err="1"/>
              <a:t>mCommerce</a:t>
            </a:r>
            <a:r>
              <a:rPr lang="it-IT" sz="2400" dirty="0"/>
              <a:t> rispettivamente) sono il risultato del ritaglio di "e(</a:t>
            </a:r>
            <a:r>
              <a:rPr lang="it-IT" sz="2400" dirty="0" err="1"/>
              <a:t>lectronic</a:t>
            </a:r>
            <a:r>
              <a:rPr lang="it-IT" sz="2400" dirty="0"/>
              <a:t>)" e "m(</a:t>
            </a:r>
            <a:r>
              <a:rPr lang="it-IT" sz="2400" dirty="0" err="1"/>
              <a:t>obile</a:t>
            </a:r>
            <a:r>
              <a:rPr lang="it-IT" sz="2400" dirty="0"/>
              <a:t>)" e dell'aggiunta di "commerce".</a:t>
            </a:r>
            <a:endParaRPr lang="it-IT" sz="2000" dirty="0"/>
          </a:p>
        </p:txBody>
      </p:sp>
    </p:spTree>
    <p:extLst>
      <p:ext uri="{BB962C8B-B14F-4D97-AF65-F5344CB8AC3E}">
        <p14:creationId xmlns:p14="http://schemas.microsoft.com/office/powerpoint/2010/main" val="41716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956983"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1.1.: Cos'è l'e-commerce/m-commerce
</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77556" y="2263232"/>
            <a:ext cx="10217932" cy="3816429"/>
          </a:xfrm>
          <a:prstGeom prst="rect">
            <a:avLst/>
          </a:prstGeom>
        </p:spPr>
        <p:txBody>
          <a:bodyPr wrap="square">
            <a:spAutoFit/>
          </a:bodyPr>
          <a:lstStyle/>
          <a:p>
            <a:pPr marL="342900" indent="-342900" algn="just">
              <a:buFont typeface="Arial" panose="020B0604020202020204" pitchFamily="34" charset="0"/>
              <a:buChar char="•"/>
              <a:defRPr/>
            </a:pPr>
            <a:r>
              <a:rPr lang="it-IT" sz="2200"/>
              <a:t>Il commercio elettronico utilizza tecnologie come il marketing su Internet, la raccolta e la gestione dei dati, la gestione della catena di approvvigionamento e in particolare quelle che facilitano le transazioni commerciali, come lo scambio elettronico di dati (EDI) e il trasferimento elettronico di fondi (EFT).</a:t>
            </a:r>
          </a:p>
          <a:p>
            <a:pPr marL="342900" indent="-342900" algn="just">
              <a:buFont typeface="Arial" panose="020B0604020202020204" pitchFamily="34" charset="0"/>
              <a:buChar char="•"/>
              <a:defRPr/>
            </a:pPr>
            <a:endParaRPr kumimoji="0" lang="it-IT" sz="2200" i="0" u="none" strike="noStrike" kern="1200" cap="none" spc="0" normalizeH="0" baseline="0" noProof="0">
              <a:ln>
                <a:noFill/>
              </a:ln>
              <a:effectLst/>
              <a:uLnTx/>
              <a:uFillTx/>
              <a:latin typeface="+mn-lt"/>
              <a:ea typeface="+mn-ea"/>
              <a:cs typeface="+mn-cs"/>
            </a:endParaRPr>
          </a:p>
          <a:p>
            <a:pPr marL="342900" indent="-342900" algn="just">
              <a:buClr>
                <a:schemeClr val="tx1"/>
              </a:buClr>
              <a:buFont typeface="Arial" panose="020B0604020202020204" pitchFamily="34" charset="0"/>
              <a:buChar char="•"/>
              <a:defRPr/>
            </a:pPr>
            <a:r>
              <a:rPr kumimoji="0" lang="it-IT" sz="2200" b="1" i="0" u="none" strike="noStrike" kern="1200" cap="none" spc="0" normalizeH="0" baseline="0" noProof="0">
                <a:ln>
                  <a:noFill/>
                </a:ln>
                <a:solidFill>
                  <a:srgbClr val="0CA373"/>
                </a:solidFill>
                <a:effectLst/>
                <a:uLnTx/>
                <a:uFillTx/>
                <a:latin typeface="+mn-lt"/>
                <a:ea typeface="+mn-ea"/>
                <a:cs typeface="+mn-cs"/>
              </a:rPr>
              <a:t>EDI</a:t>
            </a:r>
            <a:r>
              <a:rPr kumimoji="0" lang="it-IT" sz="2200" i="0" u="none" strike="noStrike" kern="1200" cap="none" spc="0" normalizeH="0" baseline="0" noProof="0">
                <a:ln>
                  <a:noFill/>
                </a:ln>
                <a:effectLst/>
                <a:uLnTx/>
                <a:uFillTx/>
                <a:latin typeface="+mn-lt"/>
                <a:ea typeface="+mn-ea"/>
                <a:cs typeface="+mn-cs"/>
              </a:rPr>
              <a:t> </a:t>
            </a:r>
            <a:r>
              <a:rPr lang="it-IT" sz="2200"/>
              <a:t>è la trasmissione elettronica di informazioni commerciali mediante un </a:t>
            </a:r>
            <a:r>
              <a:rPr lang="it-IT" sz="2200" b="1">
                <a:solidFill>
                  <a:srgbClr val="0CA373"/>
                </a:solidFill>
              </a:rPr>
              <a:t>formato standardizzato </a:t>
            </a:r>
            <a:r>
              <a:rPr lang="it-IT" sz="2200"/>
              <a:t>per facilitare le transazioni senza accordi speciali. Include anche lo scambio di documenti come fatture e dati.</a:t>
            </a:r>
          </a:p>
          <a:p>
            <a:pPr marL="342900" indent="-342900" algn="just">
              <a:buClr>
                <a:schemeClr val="tx1"/>
              </a:buClr>
              <a:buFont typeface="Arial" panose="020B0604020202020204" pitchFamily="34" charset="0"/>
              <a:buChar char="•"/>
              <a:defRPr/>
            </a:pPr>
            <a:endParaRPr kumimoji="0" lang="it-IT" sz="2200" i="0" u="none" strike="noStrike" kern="1200" cap="none" spc="0" normalizeH="0" baseline="0" noProof="0">
              <a:ln>
                <a:noFill/>
              </a:ln>
              <a:effectLst/>
              <a:uLnTx/>
              <a:uFillTx/>
              <a:latin typeface="+mn-lt"/>
              <a:ea typeface="+mn-ea"/>
              <a:cs typeface="+mn-cs"/>
            </a:endParaRPr>
          </a:p>
          <a:p>
            <a:pPr marL="342900" lvl="0" indent="-342900" algn="just" fontAlgn="base">
              <a:lnSpc>
                <a:spcPct val="90000"/>
              </a:lnSpc>
              <a:spcBef>
                <a:spcPct val="20000"/>
              </a:spcBef>
              <a:spcAft>
                <a:spcPct val="0"/>
              </a:spcAft>
              <a:buClr>
                <a:schemeClr val="tx1"/>
              </a:buClr>
              <a:buFont typeface="Arial" panose="020B0604020202020204" pitchFamily="34" charset="0"/>
              <a:buChar char="•"/>
              <a:defRPr/>
            </a:pPr>
            <a:r>
              <a:rPr kumimoji="0" lang="it-IT" sz="2200" b="1" i="0" u="none" strike="noStrike" kern="1200" cap="none" spc="0" normalizeH="0" baseline="0" noProof="0">
                <a:ln>
                  <a:noFill/>
                </a:ln>
                <a:solidFill>
                  <a:srgbClr val="0CA373"/>
                </a:solidFill>
                <a:effectLst/>
                <a:uLnTx/>
                <a:uFillTx/>
                <a:latin typeface="+mn-lt"/>
                <a:ea typeface="+mn-ea"/>
                <a:cs typeface="+mn-cs"/>
              </a:rPr>
              <a:t>EFT</a:t>
            </a:r>
            <a:r>
              <a:rPr kumimoji="0" lang="it-IT" sz="2200" i="0" u="none" strike="noStrike" kern="1200" cap="none" spc="0" normalizeH="0" baseline="0" noProof="0">
                <a:ln>
                  <a:noFill/>
                </a:ln>
                <a:effectLst/>
                <a:uLnTx/>
                <a:uFillTx/>
                <a:latin typeface="+mn-lt"/>
                <a:ea typeface="+mn-ea"/>
                <a:cs typeface="+mn-cs"/>
              </a:rPr>
              <a:t> </a:t>
            </a:r>
            <a:r>
              <a:rPr lang="it-IT" sz="2200"/>
              <a:t>è l'automatico </a:t>
            </a:r>
            <a:r>
              <a:rPr lang="it-IT" sz="2200" b="1">
                <a:solidFill>
                  <a:srgbClr val="0CA373"/>
                </a:solidFill>
              </a:rPr>
              <a:t>scambio o trasferimento di fondi </a:t>
            </a:r>
            <a:r>
              <a:rPr lang="it-IT" sz="2200"/>
              <a:t>da un conto all'altro tramite mezzi elettronici, all'interno dello stesso istituto finanziario o su più di essi.</a:t>
            </a:r>
            <a:endParaRPr kumimoji="0" lang="it-IT" sz="2200" i="0" u="none" strike="noStrike" kern="1200" cap="none" spc="0" normalizeH="0" baseline="0" noProof="0" dirty="0">
              <a:ln>
                <a:noFill/>
              </a:ln>
              <a:effectLst/>
              <a:uLnTx/>
              <a:uFillTx/>
              <a:latin typeface="+mn-lt"/>
              <a:ea typeface="+mn-ea"/>
              <a:cs typeface="+mn-cs"/>
            </a:endParaRPr>
          </a:p>
        </p:txBody>
      </p:sp>
      <p:sp>
        <p:nvSpPr>
          <p:cNvPr id="5" name="object 2">
            <a:extLst>
              <a:ext uri="{FF2B5EF4-FFF2-40B4-BE49-F238E27FC236}">
                <a16:creationId xmlns:a16="http://schemas.microsoft.com/office/drawing/2014/main" id="{28A4F934-444A-6174-E01C-D58BE734F9DD}"/>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4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1.2.: </a:t>
            </a:r>
            <a:r>
              <a:rPr lang="it-IT" sz="2000" b="1" spc="50">
                <a:solidFill>
                  <a:srgbClr val="0CA373"/>
                </a:solidFill>
                <a:latin typeface="+mj-lt"/>
                <a:cs typeface="Tahoma"/>
              </a:rPr>
              <a:t>Vantaggi</a:t>
            </a:r>
            <a:r>
              <a:rPr lang="it-IT" sz="2000" spc="50">
                <a:latin typeface="+mj-lt"/>
                <a:cs typeface="Tahoma"/>
              </a:rPr>
              <a:t> e svantaggi dell'e-commerce/m-commerce
</a:t>
            </a:r>
            <a:endParaRPr lang="it-IT" sz="2000">
              <a:ea typeface="Lato Light" panose="020F0502020204030203" pitchFamily="34" charset="0"/>
              <a:cs typeface="Abhaya Libre" panose="02000603000000000000" pitchFamily="2" charset="77"/>
            </a:endParaRPr>
          </a:p>
        </p:txBody>
      </p:sp>
      <p:sp>
        <p:nvSpPr>
          <p:cNvPr id="4" name="Rectángulo 3"/>
          <p:cNvSpPr/>
          <p:nvPr/>
        </p:nvSpPr>
        <p:spPr>
          <a:xfrm>
            <a:off x="377555" y="2241011"/>
            <a:ext cx="11537354" cy="3753848"/>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it-IT" sz="2300"/>
              <a:t>Essere online consente transazioni </a:t>
            </a:r>
            <a:r>
              <a:rPr lang="it-IT" sz="2300" b="1">
                <a:solidFill>
                  <a:srgbClr val="0CA373"/>
                </a:solidFill>
              </a:rPr>
              <a:t>ovunque, in qualsiasi momento</a:t>
            </a:r>
            <a:r>
              <a:rPr lang="it-IT" sz="2300"/>
              <a:t>.</a:t>
            </a:r>
          </a:p>
          <a:p>
            <a:pPr marL="342900" indent="-342900" algn="just">
              <a:lnSpc>
                <a:spcPct val="150000"/>
              </a:lnSpc>
              <a:buFont typeface="Arial" panose="020B0604020202020204" pitchFamily="34" charset="0"/>
              <a:buChar char="•"/>
            </a:pPr>
            <a:r>
              <a:rPr lang="it-IT" sz="2300"/>
              <a:t>Costi operativi </a:t>
            </a:r>
            <a:r>
              <a:rPr lang="it-IT" sz="2300" b="1">
                <a:solidFill>
                  <a:srgbClr val="0CA373"/>
                </a:solidFill>
              </a:rPr>
              <a:t>più bassi</a:t>
            </a:r>
            <a:r>
              <a:rPr lang="it-IT" sz="2300"/>
              <a:t>, che possono essere utilizzati per migliorare la qualità del servizio. </a:t>
            </a:r>
          </a:p>
          <a:p>
            <a:pPr marL="342900" indent="-342900" algn="just">
              <a:lnSpc>
                <a:spcPct val="150000"/>
              </a:lnSpc>
              <a:buFont typeface="Arial" panose="020B0604020202020204" pitchFamily="34" charset="0"/>
              <a:buChar char="•"/>
            </a:pPr>
            <a:r>
              <a:rPr lang="it-IT" sz="2300" b="1">
                <a:solidFill>
                  <a:srgbClr val="0CA373"/>
                </a:solidFill>
              </a:rPr>
              <a:t>Semplificare</a:t>
            </a:r>
            <a:r>
              <a:rPr lang="it-IT" sz="2300"/>
              <a:t> le nostre organizzazioni rende più facile l'avvio e la gestione di un'impresa. 
Accelera e semplifica le transazioni, consentendo nuove </a:t>
            </a:r>
            <a:r>
              <a:rPr lang="it-IT" sz="2300" b="1">
                <a:solidFill>
                  <a:srgbClr val="0CA373"/>
                </a:solidFill>
              </a:rPr>
              <a:t>finestre di acquisto</a:t>
            </a:r>
            <a:r>
              <a:rPr lang="it-IT" sz="2300"/>
              <a:t>.</a:t>
            </a:r>
          </a:p>
          <a:p>
            <a:pPr marL="342900" indent="-342900" algn="just">
              <a:lnSpc>
                <a:spcPct val="150000"/>
              </a:lnSpc>
              <a:buFont typeface="Arial" panose="020B0604020202020204" pitchFamily="34" charset="0"/>
              <a:buChar char="•"/>
            </a:pPr>
            <a:r>
              <a:rPr lang="it-IT" sz="2300"/>
              <a:t>Facilita la ricerca e la scelta dei prodotti desiderati e il confronto tra i marchi </a:t>
            </a:r>
            <a:r>
              <a:rPr lang="it-IT" sz="2300" b="1">
                <a:solidFill>
                  <a:srgbClr val="0CA373"/>
                </a:solidFill>
              </a:rPr>
              <a:t>senza girovagare </a:t>
            </a:r>
            <a:r>
              <a:rPr lang="it-IT" sz="2300"/>
              <a:t>e muoversi fisicamente.
Elimina la necessità di stabilire un </a:t>
            </a:r>
            <a:r>
              <a:rPr lang="it-IT" sz="2300" b="1">
                <a:solidFill>
                  <a:srgbClr val="0CA373"/>
                </a:solidFill>
              </a:rPr>
              <a:t>azienda fisica </a:t>
            </a:r>
            <a:r>
              <a:rPr lang="it-IT" sz="2300"/>
              <a:t>e la relativa infrastruttura.</a:t>
            </a:r>
          </a:p>
        </p:txBody>
      </p:sp>
      <p:sp>
        <p:nvSpPr>
          <p:cNvPr id="5" name="object 2">
            <a:extLst>
              <a:ext uri="{FF2B5EF4-FFF2-40B4-BE49-F238E27FC236}">
                <a16:creationId xmlns:a16="http://schemas.microsoft.com/office/drawing/2014/main" id="{0338B53D-6DEA-2970-8AC2-1C641FB27DCB}"/>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7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1.2.: Vantaggi e </a:t>
            </a:r>
            <a:r>
              <a:rPr lang="it-IT" sz="2000" b="1" spc="50">
                <a:solidFill>
                  <a:srgbClr val="0CA373"/>
                </a:solidFill>
                <a:latin typeface="+mj-lt"/>
                <a:cs typeface="Tahoma"/>
              </a:rPr>
              <a:t>svantaggi</a:t>
            </a:r>
            <a:r>
              <a:rPr lang="it-IT" sz="2000" spc="50">
                <a:latin typeface="+mj-lt"/>
                <a:cs typeface="Tahoma"/>
              </a:rPr>
              <a:t> dell'e-commerce/m-commerce
</a:t>
            </a:r>
            <a:endParaRPr lang="it-IT" sz="2000">
              <a:ea typeface="Lato Light" panose="020F0502020204030203" pitchFamily="34" charset="0"/>
              <a:cs typeface="Abhaya Libre" panose="02000603000000000000" pitchFamily="2" charset="77"/>
            </a:endParaRPr>
          </a:p>
        </p:txBody>
      </p:sp>
      <p:sp>
        <p:nvSpPr>
          <p:cNvPr id="4" name="Rectángulo 3"/>
          <p:cNvSpPr/>
          <p:nvPr/>
        </p:nvSpPr>
        <p:spPr>
          <a:xfrm>
            <a:off x="377555" y="2249980"/>
            <a:ext cx="9529925" cy="3432927"/>
          </a:xfrm>
          <a:prstGeom prst="rect">
            <a:avLst/>
          </a:prstGeom>
        </p:spPr>
        <p:txBody>
          <a:bodyPr wrap="square">
            <a:spAutoFit/>
          </a:bodyPr>
          <a:lstStyle/>
          <a:p>
            <a:pPr marL="342900" lvl="0" indent="-342900" algn="just" fontAlgn="base">
              <a:lnSpc>
                <a:spcPct val="150000"/>
              </a:lnSpc>
              <a:spcBef>
                <a:spcPct val="20000"/>
              </a:spcBef>
              <a:spcAft>
                <a:spcPct val="0"/>
              </a:spcAft>
              <a:buFontTx/>
              <a:buChar char="•"/>
              <a:defRPr/>
            </a:pPr>
            <a:r>
              <a:rPr lang="it-IT" sz="2400"/>
              <a:t>Non essere fisicamente presenti impedisce ai clienti di valutare le caratteristiche del prodotto come peso e dimensioni relativi, tocco / consistenza e sensazione generale di qualità del prodotto.
Poiché la sua natura lo rende suscettibile alle frodi online (truffe, phishing ...), gli utenti dei siti di e-commerce / m-commerce potrebbero nutrire sfiducia nei confronti di siti, servizi e gateway di pagamento. </a:t>
            </a:r>
          </a:p>
        </p:txBody>
      </p:sp>
      <p:sp>
        <p:nvSpPr>
          <p:cNvPr id="5" name="object 2">
            <a:extLst>
              <a:ext uri="{FF2B5EF4-FFF2-40B4-BE49-F238E27FC236}">
                <a16:creationId xmlns:a16="http://schemas.microsoft.com/office/drawing/2014/main" id="{AD550C45-B2E7-4FB3-70C9-7B90613B5CEF}"/>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860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642484"/>
          </a:xfrm>
          <a:prstGeom prst="rect">
            <a:avLst/>
          </a:prstGeom>
        </p:spPr>
        <p:txBody>
          <a:bodyPr vert="horz" wrap="square" lIns="0" tIns="13970" rIns="0" bIns="0" rtlCol="0">
            <a:spAutoFit/>
          </a:bodyPr>
          <a:lstStyle/>
          <a:p>
            <a:pPr marL="12700">
              <a:spcBef>
                <a:spcPts val="110"/>
              </a:spcBef>
            </a:pPr>
            <a:r>
              <a:rPr lang="it-IT" sz="2000" spc="50">
                <a:latin typeface="+mj-lt"/>
                <a:cs typeface="Tahoma"/>
              </a:rPr>
              <a:t>SEZIONE 1.3.: Tipi di e-commerce
</a:t>
            </a:r>
            <a:endParaRPr lang="it-IT"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249980"/>
            <a:ext cx="10983172" cy="3656386"/>
          </a:xfrm>
          <a:prstGeom prst="rect">
            <a:avLst/>
          </a:prstGeom>
        </p:spPr>
        <p:txBody>
          <a:bodyPr wrap="square">
            <a:spAutoFit/>
          </a:bodyPr>
          <a:lstStyle/>
          <a:p>
            <a:pPr lvl="0" fontAlgn="base">
              <a:lnSpc>
                <a:spcPct val="150000"/>
              </a:lnSpc>
              <a:spcBef>
                <a:spcPct val="20000"/>
              </a:spcBef>
              <a:spcAft>
                <a:spcPct val="0"/>
              </a:spcAft>
              <a:defRPr/>
            </a:pPr>
            <a:r>
              <a:rPr lang="it-IT" sz="2400"/>
              <a:t>Queste sono le principali tipologie di e-commerce ordinate per mittente e destinatario:</a:t>
            </a:r>
            <a:endParaRPr kumimoji="0" lang="it-IT" sz="2400" i="0" u="none" strike="noStrike" kern="1200" cap="none" spc="0" normalizeH="0" baseline="0" noProof="0">
              <a:ln>
                <a:noFill/>
              </a:ln>
              <a:effectLst/>
              <a:uLnTx/>
              <a:uFillTx/>
              <a:latin typeface="+mn-lt"/>
              <a:ea typeface="+mn-ea"/>
              <a:cs typeface="+mn-cs"/>
            </a:endParaRPr>
          </a:p>
          <a:p>
            <a:pPr marL="342900" lvl="0" indent="-342900" fontAlgn="base">
              <a:lnSpc>
                <a:spcPct val="150000"/>
              </a:lnSpc>
              <a:spcBef>
                <a:spcPct val="20000"/>
              </a:spcBef>
              <a:spcAft>
                <a:spcPct val="0"/>
              </a:spcAft>
              <a:buFont typeface="Arial" panose="020B0604020202020204" pitchFamily="34" charset="0"/>
              <a:buChar char="•"/>
              <a:defRPr/>
            </a:pPr>
            <a:r>
              <a:rPr kumimoji="0" lang="it-IT" sz="2400" b="1" i="0" u="none" strike="noStrike" kern="1200" cap="none" spc="0" normalizeH="0" baseline="0" noProof="0">
                <a:ln>
                  <a:noFill/>
                </a:ln>
                <a:solidFill>
                  <a:srgbClr val="0CA373"/>
                </a:solidFill>
                <a:effectLst/>
                <a:uLnTx/>
                <a:uFillTx/>
                <a:latin typeface="+mn-lt"/>
                <a:ea typeface="+mn-ea"/>
                <a:cs typeface="+mn-cs"/>
              </a:rPr>
              <a:t>B2B</a:t>
            </a:r>
            <a:r>
              <a:rPr kumimoji="0" lang="it-IT" sz="2400" i="0" u="none" strike="noStrike" kern="1200" cap="none" spc="0" normalizeH="0" baseline="0" noProof="0">
                <a:ln>
                  <a:noFill/>
                </a:ln>
                <a:effectLst/>
                <a:uLnTx/>
                <a:uFillTx/>
                <a:latin typeface="+mn-lt"/>
                <a:ea typeface="+mn-ea"/>
                <a:cs typeface="+mn-cs"/>
              </a:rPr>
              <a:t> (Business-to-Business)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it-IT" sz="2400" b="1">
                <a:solidFill>
                  <a:srgbClr val="0CA373"/>
                </a:solidFill>
              </a:rPr>
              <a:t>B2C</a:t>
            </a:r>
            <a:r>
              <a:rPr lang="it-IT" sz="2400"/>
              <a:t> (Business-to-Consumer)</a:t>
            </a:r>
            <a:endParaRPr kumimoji="0" lang="it-IT" sz="2400" i="0" u="none" strike="noStrike" kern="1200" cap="none" spc="0" normalizeH="0" baseline="0" noProof="0">
              <a:ln>
                <a:noFill/>
              </a:ln>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it-IT" sz="2400" b="1" i="0" u="none" strike="noStrike" kern="1200" cap="none" spc="0" normalizeH="0" baseline="0" noProof="0">
                <a:ln>
                  <a:noFill/>
                </a:ln>
                <a:solidFill>
                  <a:srgbClr val="0CA373"/>
                </a:solidFill>
                <a:effectLst/>
                <a:uLnTx/>
                <a:uFillTx/>
                <a:latin typeface="+mn-lt"/>
                <a:ea typeface="+mn-ea"/>
                <a:cs typeface="+mn-cs"/>
              </a:rPr>
              <a:t>C2B</a:t>
            </a:r>
            <a:r>
              <a:rPr kumimoji="0" lang="it-IT" sz="2400" i="0" u="none" strike="noStrike" kern="1200" cap="none" spc="0" normalizeH="0" baseline="0" noProof="0">
                <a:ln>
                  <a:noFill/>
                </a:ln>
                <a:effectLst/>
                <a:uLnTx/>
                <a:uFillTx/>
                <a:latin typeface="+mn-lt"/>
                <a:ea typeface="+mn-ea"/>
                <a:cs typeface="+mn-cs"/>
              </a:rPr>
              <a:t> (Consumer-to-Business)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it-IT" sz="2400" b="1" i="0" u="none" strike="noStrike" kern="1200" cap="none" spc="0" normalizeH="0" baseline="0" noProof="0">
                <a:ln>
                  <a:noFill/>
                </a:ln>
                <a:solidFill>
                  <a:srgbClr val="0CA373"/>
                </a:solidFill>
                <a:effectLst/>
                <a:uLnTx/>
                <a:uFillTx/>
                <a:latin typeface="+mn-lt"/>
                <a:ea typeface="+mn-ea"/>
                <a:cs typeface="+mn-cs"/>
              </a:rPr>
              <a:t>C2C</a:t>
            </a:r>
            <a:r>
              <a:rPr kumimoji="0" lang="it-IT" sz="2400" i="0" u="none" strike="noStrike" kern="1200" cap="none" spc="0" normalizeH="0" baseline="0" noProof="0">
                <a:ln>
                  <a:noFill/>
                </a:ln>
                <a:effectLst/>
                <a:uLnTx/>
                <a:uFillTx/>
                <a:latin typeface="+mn-lt"/>
                <a:ea typeface="+mn-ea"/>
                <a:cs typeface="+mn-cs"/>
              </a:rPr>
              <a:t> (Consumer-to-Consumer</a:t>
            </a:r>
            <a:r>
              <a:rPr lang="it-IT" sz="240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it-IT" sz="1600" b="1" i="0" u="none" strike="noStrike" kern="1200" cap="none" spc="0" normalizeH="0" baseline="0" noProof="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it-IT" sz="1100" b="1" i="0" u="none" strike="noStrike" kern="1200" cap="none" spc="0" normalizeH="0" baseline="0" noProof="0" dirty="0">
              <a:ln>
                <a:noFill/>
              </a:ln>
              <a:solidFill>
                <a:srgbClr val="FF0000"/>
              </a:solidFill>
              <a:effectLst/>
              <a:uLnTx/>
              <a:uFillTx/>
              <a:latin typeface="+mn-lt"/>
              <a:ea typeface="+mn-ea"/>
              <a:cs typeface="+mn-cs"/>
            </a:endParaRPr>
          </a:p>
        </p:txBody>
      </p:sp>
      <p:sp>
        <p:nvSpPr>
          <p:cNvPr id="5" name="object 2">
            <a:extLst>
              <a:ext uri="{FF2B5EF4-FFF2-40B4-BE49-F238E27FC236}">
                <a16:creationId xmlns:a16="http://schemas.microsoft.com/office/drawing/2014/main" id="{5BB35855-76D7-E7F3-B071-DE989A048F1E}"/>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700" kern="0" spc="-150" dirty="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t-IT"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084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ig-NG" sz="2000" spc="50" dirty="0">
                <a:latin typeface="+mj-lt"/>
                <a:cs typeface="Tahoma"/>
              </a:rPr>
              <a:t>SEZIONE 1.3.: Tipi di e-commerce</a:t>
            </a:r>
            <a:endParaRPr lang="ig-NG" sz="2000" dirty="0">
              <a:ea typeface="Lato Light" panose="020F0502020204030203" pitchFamily="34" charset="0"/>
              <a:cs typeface="Abhaya Libre" panose="02000603000000000000" pitchFamily="2" charset="77"/>
            </a:endParaRPr>
          </a:p>
        </p:txBody>
      </p:sp>
      <p:sp>
        <p:nvSpPr>
          <p:cNvPr id="4" name="Rectángulo 3"/>
          <p:cNvSpPr/>
          <p:nvPr/>
        </p:nvSpPr>
        <p:spPr>
          <a:xfrm>
            <a:off x="377555" y="2201705"/>
            <a:ext cx="6460567" cy="4072590"/>
          </a:xfrm>
          <a:prstGeom prst="rect">
            <a:avLst/>
          </a:prstGeom>
        </p:spPr>
        <p:txBody>
          <a:bodyPr wrap="square">
            <a:spAutoFit/>
          </a:bodyPr>
          <a:lstStyle/>
          <a:p>
            <a:pPr marR="0" lvl="0" algn="just" defTabSz="914400" rtl="0" eaLnBrk="1" fontAlgn="base" latinLnBrk="0" hangingPunct="1">
              <a:lnSpc>
                <a:spcPct val="150000"/>
              </a:lnSpc>
              <a:spcBef>
                <a:spcPct val="20000"/>
              </a:spcBef>
              <a:spcAft>
                <a:spcPct val="0"/>
              </a:spcAft>
              <a:buClrTx/>
              <a:buSzTx/>
              <a:tabLst/>
              <a:defRPr/>
            </a:pPr>
            <a:r>
              <a:rPr kumimoji="0" lang="ig-NG" sz="2200" b="1" i="0" u="none" strike="noStrike" kern="1200" cap="none" spc="0" normalizeH="0" baseline="0" noProof="0" dirty="0">
                <a:ln>
                  <a:noFill/>
                </a:ln>
                <a:solidFill>
                  <a:srgbClr val="0CA373"/>
                </a:solidFill>
                <a:effectLst/>
                <a:uLnTx/>
                <a:uFillTx/>
              </a:rPr>
              <a:t>BUSINESS TO BUSINESS (B2B)</a:t>
            </a:r>
          </a:p>
          <a:p>
            <a:pPr marL="342900" lvl="0" indent="-342900" algn="just" fontAlgn="base">
              <a:lnSpc>
                <a:spcPct val="150000"/>
              </a:lnSpc>
              <a:spcBef>
                <a:spcPct val="20000"/>
              </a:spcBef>
              <a:spcAft>
                <a:spcPct val="0"/>
              </a:spcAft>
              <a:buFont typeface="Arial" pitchFamily="34" charset="0"/>
              <a:buChar char="•"/>
              <a:defRPr/>
            </a:pPr>
            <a:r>
              <a:rPr lang="ig-NG" sz="2100" dirty="0"/>
              <a:t>Una modalità che può essere aperta a tutte le parti interessate o limitata a un numero di soggetti delimitati e prequalificati (mercato elettronico privato).
Esempi di aziende che commerciano con altre aziende sono società di consulenza che risolvono problemi per altre aziende o fornitori che vendono ai rivenditori.</a:t>
            </a:r>
            <a:endParaRPr kumimoji="0" lang="ig-NG" sz="1600" b="1" i="0" u="none" strike="noStrike" kern="1200" cap="none" spc="0" normalizeH="0" baseline="0" noProof="0" dirty="0">
              <a:ln>
                <a:noFill/>
              </a:ln>
              <a:solidFill>
                <a:srgbClr val="FF0000"/>
              </a:solidFill>
              <a:effectLst/>
              <a:uLnTx/>
              <a:uFillTx/>
            </a:endParaRPr>
          </a:p>
        </p:txBody>
      </p:sp>
      <p:graphicFrame>
        <p:nvGraphicFramePr>
          <p:cNvPr id="5" name="Diagrama 4">
            <a:extLst>
              <a:ext uri="{FF2B5EF4-FFF2-40B4-BE49-F238E27FC236}">
                <a16:creationId xmlns:a16="http://schemas.microsoft.com/office/drawing/2014/main" id="{916BC30C-0E96-4181-B1D3-4A91930D34BE}"/>
              </a:ext>
            </a:extLst>
          </p:cNvPr>
          <p:cNvGraphicFramePr/>
          <p:nvPr>
            <p:extLst>
              <p:ext uri="{D42A27DB-BD31-4B8C-83A1-F6EECF244321}">
                <p14:modId xmlns:p14="http://schemas.microsoft.com/office/powerpoint/2010/main" val="4250774358"/>
              </p:ext>
            </p:extLst>
          </p:nvPr>
        </p:nvGraphicFramePr>
        <p:xfrm>
          <a:off x="7026868" y="2341990"/>
          <a:ext cx="4094408" cy="3222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259BA85D-E165-46D2-BDB7-22BA2F798B5D}"/>
              </a:ext>
            </a:extLst>
          </p:cNvPr>
          <p:cNvSpPr txBox="1"/>
          <p:nvPr/>
        </p:nvSpPr>
        <p:spPr>
          <a:xfrm>
            <a:off x="6950182" y="4714189"/>
            <a:ext cx="824015" cy="400110"/>
          </a:xfrm>
          <a:prstGeom prst="rect">
            <a:avLst/>
          </a:prstGeom>
          <a:noFill/>
        </p:spPr>
        <p:txBody>
          <a:bodyPr wrap="square" rtlCol="0">
            <a:spAutoFit/>
          </a:bodyPr>
          <a:lstStyle/>
          <a:p>
            <a:r>
              <a:rPr lang="it-IT" sz="2000" b="1" dirty="0">
                <a:solidFill>
                  <a:srgbClr val="0CA373"/>
                </a:solidFill>
              </a:rPr>
              <a:t>Stock</a:t>
            </a:r>
            <a:endParaRPr lang="it-IT" b="1" dirty="0">
              <a:solidFill>
                <a:srgbClr val="0CA373"/>
              </a:solidFill>
            </a:endParaRPr>
          </a:p>
        </p:txBody>
      </p:sp>
      <p:sp>
        <p:nvSpPr>
          <p:cNvPr id="7" name="CuadroTexto 6">
            <a:extLst>
              <a:ext uri="{FF2B5EF4-FFF2-40B4-BE49-F238E27FC236}">
                <a16:creationId xmlns:a16="http://schemas.microsoft.com/office/drawing/2014/main" id="{E15ED486-9A68-4FA1-AD12-EBE4E40FD097}"/>
              </a:ext>
            </a:extLst>
          </p:cNvPr>
          <p:cNvSpPr txBox="1"/>
          <p:nvPr/>
        </p:nvSpPr>
        <p:spPr>
          <a:xfrm>
            <a:off x="10428106" y="4560301"/>
            <a:ext cx="1583785" cy="1015663"/>
          </a:xfrm>
          <a:prstGeom prst="rect">
            <a:avLst/>
          </a:prstGeom>
          <a:noFill/>
        </p:spPr>
        <p:txBody>
          <a:bodyPr wrap="square" rtlCol="0">
            <a:spAutoFit/>
          </a:bodyPr>
          <a:lstStyle/>
          <a:p>
            <a:r>
              <a:rPr lang="it-IT" sz="2000" b="1" dirty="0">
                <a:solidFill>
                  <a:srgbClr val="0CA373"/>
                </a:solidFill>
              </a:rPr>
              <a:t>Elaborazione dell'ordine
</a:t>
            </a:r>
          </a:p>
        </p:txBody>
      </p:sp>
      <p:sp>
        <p:nvSpPr>
          <p:cNvPr id="8" name="CuadroTexto 7">
            <a:extLst>
              <a:ext uri="{FF2B5EF4-FFF2-40B4-BE49-F238E27FC236}">
                <a16:creationId xmlns:a16="http://schemas.microsoft.com/office/drawing/2014/main" id="{85BBEDE6-1D7F-4C99-AB9E-EFB86C699507}"/>
              </a:ext>
            </a:extLst>
          </p:cNvPr>
          <p:cNvSpPr txBox="1"/>
          <p:nvPr/>
        </p:nvSpPr>
        <p:spPr>
          <a:xfrm>
            <a:off x="8662064" y="1956961"/>
            <a:ext cx="906394" cy="707886"/>
          </a:xfrm>
          <a:prstGeom prst="rect">
            <a:avLst/>
          </a:prstGeom>
          <a:noFill/>
        </p:spPr>
        <p:txBody>
          <a:bodyPr wrap="square" rtlCol="0">
            <a:spAutoFit/>
          </a:bodyPr>
          <a:lstStyle/>
          <a:p>
            <a:r>
              <a:rPr lang="it-IT" sz="2000" b="1" dirty="0">
                <a:solidFill>
                  <a:srgbClr val="0CA373"/>
                </a:solidFill>
              </a:rPr>
              <a:t>Ordini
</a:t>
            </a:r>
          </a:p>
        </p:txBody>
      </p:sp>
      <p:sp>
        <p:nvSpPr>
          <p:cNvPr id="9" name="object 2">
            <a:extLst>
              <a:ext uri="{FF2B5EF4-FFF2-40B4-BE49-F238E27FC236}">
                <a16:creationId xmlns:a16="http://schemas.microsoft.com/office/drawing/2014/main" id="{A2397A7C-4CAD-161E-19EB-062865A16B0C}"/>
              </a:ext>
            </a:extLst>
          </p:cNvPr>
          <p:cNvSpPr txBox="1">
            <a:spLocks/>
          </p:cNvSpPr>
          <p:nvPr/>
        </p:nvSpPr>
        <p:spPr>
          <a:xfrm>
            <a:off x="318564" y="1022287"/>
            <a:ext cx="12122817"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g-NG" sz="3700" kern="0" spc="-150">
                <a:solidFill>
                  <a:schemeClr val="tx1"/>
                </a:solidFill>
                <a:latin typeface="+mj-lt"/>
                <a:ea typeface="Tahoma" panose="020B0604030504040204" pitchFamily="34" charset="0"/>
                <a:cs typeface="Tahoma" panose="020B0604030504040204" pitchFamily="34" charset="0"/>
              </a:rPr>
              <a:t>UNITÀ 1: Nozioni di base sull'e-commerce per una PMI più resiliente</a:t>
            </a:r>
            <a:endParaRPr lang="ig-NG" sz="3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84596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TotalTime>
  <Words>1791</Words>
  <Application>Microsoft Macintosh PowerPoint</Application>
  <PresentationFormat>Widescreen</PresentationFormat>
  <Paragraphs>124</Paragraphs>
  <Slides>19</Slides>
  <Notes>3</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19</vt:i4>
      </vt:variant>
    </vt:vector>
  </HeadingPairs>
  <TitlesOfParts>
    <vt:vector size="29" baseType="lpstr">
      <vt:lpstr>Arial</vt:lpstr>
      <vt:lpstr>Bahnschrift Light</vt:lpstr>
      <vt:lpstr>Calibri</vt:lpstr>
      <vt:lpstr>Calibri Light</vt:lpstr>
      <vt:lpstr>Oxygen</vt:lpstr>
      <vt:lpstr>Roboto</vt:lpstr>
      <vt:lpstr>Tahoma</vt:lpstr>
      <vt:lpstr>Wingdings</vt:lpstr>
      <vt:lpstr>YADLjI9qxTA 0</vt:lpstr>
      <vt:lpstr>1_Tema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s.natale@studenti.unimc.it</cp:lastModifiedBy>
  <cp:revision>115</cp:revision>
  <dcterms:created xsi:type="dcterms:W3CDTF">2021-06-29T11:11:56Z</dcterms:created>
  <dcterms:modified xsi:type="dcterms:W3CDTF">2022-11-29T08:43:57Z</dcterms:modified>
</cp:coreProperties>
</file>