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68" r:id="rId3"/>
    <p:sldId id="269" r:id="rId4"/>
    <p:sldId id="274" r:id="rId5"/>
    <p:sldId id="276" r:id="rId6"/>
    <p:sldId id="278" r:id="rId7"/>
    <p:sldId id="277" r:id="rId8"/>
    <p:sldId id="279" r:id="rId9"/>
    <p:sldId id="281" r:id="rId10"/>
    <p:sldId id="282" r:id="rId11"/>
    <p:sldId id="283" r:id="rId12"/>
    <p:sldId id="284" r:id="rId13"/>
    <p:sldId id="285" r:id="rId14"/>
    <p:sldId id="286" r:id="rId15"/>
    <p:sldId id="288" r:id="rId16"/>
    <p:sldId id="302" r:id="rId17"/>
    <p:sldId id="304" r:id="rId18"/>
    <p:sldId id="294" r:id="rId19"/>
    <p:sldId id="26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1F7D7"/>
    <a:srgbClr val="1EEEAE"/>
    <a:srgbClr val="07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681D2-1C60-4C5E-933F-D4E935ABF294}" type="doc">
      <dgm:prSet loTypeId="urn:microsoft.com/office/officeart/2005/8/layout/cycle8" loCatId="cycle" qsTypeId="urn:microsoft.com/office/officeart/2005/8/quickstyle/simple1" qsCatId="simple" csTypeId="urn:microsoft.com/office/officeart/2005/8/colors/accent1_2" csCatId="accent1" phldr="1"/>
      <dgm:spPr/>
    </dgm:pt>
    <dgm:pt modelId="{0AA38D39-45D5-474E-82F9-C587C09A677F}">
      <dgm:prSet phldrT="[Texto]"/>
      <dgm:spPr>
        <a:solidFill>
          <a:srgbClr val="91F7D7"/>
        </a:solidFill>
      </dgm:spPr>
      <dgm:t>
        <a:bodyPr/>
        <a:lstStyle/>
        <a:p>
          <a:r>
            <a:rPr lang="es-ES" b="1" dirty="0" err="1">
              <a:solidFill>
                <a:schemeClr val="tx1"/>
              </a:solidFill>
            </a:rPr>
            <a:t>Strona</a:t>
          </a:r>
          <a:r>
            <a:rPr lang="es-ES" b="1" dirty="0">
              <a:solidFill>
                <a:schemeClr val="tx1"/>
              </a:solidFill>
            </a:rPr>
            <a:t> </a:t>
          </a:r>
          <a:r>
            <a:rPr lang="es-ES" b="1" dirty="0" err="1">
              <a:solidFill>
                <a:schemeClr val="tx1"/>
              </a:solidFill>
            </a:rPr>
            <a:t>internetowa</a:t>
          </a:r>
          <a:endParaRPr lang="es-ES" b="1" dirty="0">
            <a:solidFill>
              <a:schemeClr val="tx1"/>
            </a:solidFill>
          </a:endParaRPr>
        </a:p>
      </dgm:t>
    </dgm:pt>
    <dgm:pt modelId="{F856F17D-A13D-467B-8DB7-6F48AD36BDEA}" type="parTrans" cxnId="{E31C22C4-C98E-4E9D-9846-2FFC96C3685F}">
      <dgm:prSet/>
      <dgm:spPr/>
      <dgm:t>
        <a:bodyPr/>
        <a:lstStyle/>
        <a:p>
          <a:endParaRPr lang="es-ES"/>
        </a:p>
      </dgm:t>
    </dgm:pt>
    <dgm:pt modelId="{49896D60-60E5-44E3-8206-422F9AAF63EF}" type="sibTrans" cxnId="{E31C22C4-C98E-4E9D-9846-2FFC96C3685F}">
      <dgm:prSet/>
      <dgm:spPr/>
      <dgm:t>
        <a:bodyPr/>
        <a:lstStyle/>
        <a:p>
          <a:endParaRPr lang="es-ES"/>
        </a:p>
      </dgm:t>
    </dgm:pt>
    <dgm:pt modelId="{C03CC71F-40E0-4CAD-B0F0-CF09A247AD20}">
      <dgm:prSet phldrT="[Texto]" custT="1"/>
      <dgm:spPr>
        <a:solidFill>
          <a:srgbClr val="076145"/>
        </a:solidFill>
      </dgm:spPr>
      <dgm:t>
        <a:bodyPr/>
        <a:lstStyle/>
        <a:p>
          <a:r>
            <a:rPr lang="es-ES" sz="2000" b="1" dirty="0" err="1"/>
            <a:t>Organizacja</a:t>
          </a:r>
          <a:r>
            <a:rPr lang="es-ES" sz="2000" b="1" dirty="0"/>
            <a:t> </a:t>
          </a:r>
          <a:r>
            <a:rPr lang="es-ES" sz="2000" b="1" dirty="0" err="1"/>
            <a:t>biznesowa</a:t>
          </a:r>
          <a:endParaRPr lang="es-ES" sz="2000" b="1" dirty="0"/>
        </a:p>
      </dgm:t>
    </dgm:pt>
    <dgm:pt modelId="{331FDBC3-EB76-444C-8FE0-9032656CBB3E}" type="parTrans" cxnId="{99ACAB0E-272B-4F89-80D7-110B17084239}">
      <dgm:prSet/>
      <dgm:spPr/>
      <dgm:t>
        <a:bodyPr/>
        <a:lstStyle/>
        <a:p>
          <a:endParaRPr lang="es-ES"/>
        </a:p>
      </dgm:t>
    </dgm:pt>
    <dgm:pt modelId="{F033E54B-BD05-450F-B1A4-09899A072F93}" type="sibTrans" cxnId="{99ACAB0E-272B-4F89-80D7-110B17084239}">
      <dgm:prSet/>
      <dgm:spPr/>
      <dgm:t>
        <a:bodyPr/>
        <a:lstStyle/>
        <a:p>
          <a:endParaRPr lang="es-ES"/>
        </a:p>
      </dgm:t>
    </dgm:pt>
    <dgm:pt modelId="{D8EFFD35-B6E4-4BB5-8B11-C478D5623C1E}">
      <dgm:prSet phldrT="[Texto]" custT="1"/>
      <dgm:spPr>
        <a:solidFill>
          <a:srgbClr val="1EEEAE"/>
        </a:solidFill>
      </dgm:spPr>
      <dgm:t>
        <a:bodyPr/>
        <a:lstStyle/>
        <a:p>
          <a:r>
            <a:rPr lang="es-ES" sz="1700" b="1" dirty="0" err="1">
              <a:solidFill>
                <a:schemeClr val="tx1"/>
              </a:solidFill>
            </a:rPr>
            <a:t>Dostawca</a:t>
          </a:r>
          <a:endParaRPr lang="es-ES" sz="1700" b="1" dirty="0">
            <a:solidFill>
              <a:schemeClr val="tx1"/>
            </a:solidFill>
          </a:endParaRPr>
        </a:p>
      </dgm:t>
    </dgm:pt>
    <dgm:pt modelId="{9EAB77BB-D168-4F92-9A41-42AFCC4414F7}" type="parTrans" cxnId="{B8BA21E5-ED06-4F40-B006-D12AD4E9F6E7}">
      <dgm:prSet/>
      <dgm:spPr/>
      <dgm:t>
        <a:bodyPr/>
        <a:lstStyle/>
        <a:p>
          <a:endParaRPr lang="es-ES"/>
        </a:p>
      </dgm:t>
    </dgm:pt>
    <dgm:pt modelId="{149ABE8E-10B1-4415-8992-BC7EA89352A6}" type="sibTrans" cxnId="{B8BA21E5-ED06-4F40-B006-D12AD4E9F6E7}">
      <dgm:prSet/>
      <dgm:spPr/>
      <dgm:t>
        <a:bodyPr/>
        <a:lstStyle/>
        <a:p>
          <a:endParaRPr lang="es-ES"/>
        </a:p>
      </dgm:t>
    </dgm:pt>
    <dgm:pt modelId="{50FE7FC8-B2FB-4C2A-96D2-F055D8EEAE4C}" type="pres">
      <dgm:prSet presAssocID="{F0B681D2-1C60-4C5E-933F-D4E935ABF294}" presName="compositeShape" presStyleCnt="0">
        <dgm:presLayoutVars>
          <dgm:chMax val="7"/>
          <dgm:dir/>
          <dgm:resizeHandles val="exact"/>
        </dgm:presLayoutVars>
      </dgm:prSet>
      <dgm:spPr/>
    </dgm:pt>
    <dgm:pt modelId="{1A8B9D37-71C6-46E8-9516-FD55008A5C97}" type="pres">
      <dgm:prSet presAssocID="{F0B681D2-1C60-4C5E-933F-D4E935ABF294}" presName="wedge1" presStyleLbl="node1" presStyleIdx="0" presStyleCnt="3"/>
      <dgm:spPr/>
    </dgm:pt>
    <dgm:pt modelId="{CA0F2115-BFBC-4B4A-BEED-12FE654122C4}" type="pres">
      <dgm:prSet presAssocID="{F0B681D2-1C60-4C5E-933F-D4E935ABF294}" presName="dummy1a" presStyleCnt="0"/>
      <dgm:spPr/>
    </dgm:pt>
    <dgm:pt modelId="{51705041-341F-43E1-9C9A-5308446D1153}" type="pres">
      <dgm:prSet presAssocID="{F0B681D2-1C60-4C5E-933F-D4E935ABF294}" presName="dummy1b" presStyleCnt="0"/>
      <dgm:spPr/>
    </dgm:pt>
    <dgm:pt modelId="{60128A77-B645-4B38-A7AE-C64A9BB1EB87}" type="pres">
      <dgm:prSet presAssocID="{F0B681D2-1C60-4C5E-933F-D4E935ABF294}" presName="wedge1Tx" presStyleLbl="node1" presStyleIdx="0" presStyleCnt="3">
        <dgm:presLayoutVars>
          <dgm:chMax val="0"/>
          <dgm:chPref val="0"/>
          <dgm:bulletEnabled val="1"/>
        </dgm:presLayoutVars>
      </dgm:prSet>
      <dgm:spPr/>
    </dgm:pt>
    <dgm:pt modelId="{A1BA322E-D800-4AC1-BBA9-D94CDC33569B}" type="pres">
      <dgm:prSet presAssocID="{F0B681D2-1C60-4C5E-933F-D4E935ABF294}" presName="wedge2" presStyleLbl="node1" presStyleIdx="1" presStyleCnt="3"/>
      <dgm:spPr/>
    </dgm:pt>
    <dgm:pt modelId="{4D1B4790-D3B0-4B25-B784-B6ABC3E1FEEF}" type="pres">
      <dgm:prSet presAssocID="{F0B681D2-1C60-4C5E-933F-D4E935ABF294}" presName="dummy2a" presStyleCnt="0"/>
      <dgm:spPr/>
    </dgm:pt>
    <dgm:pt modelId="{195204FE-2781-4E4B-B9F4-4F9578915B7C}" type="pres">
      <dgm:prSet presAssocID="{F0B681D2-1C60-4C5E-933F-D4E935ABF294}" presName="dummy2b" presStyleCnt="0"/>
      <dgm:spPr/>
    </dgm:pt>
    <dgm:pt modelId="{D39826DD-A6F9-488D-ACBE-1B2FC33F452C}" type="pres">
      <dgm:prSet presAssocID="{F0B681D2-1C60-4C5E-933F-D4E935ABF294}" presName="wedge2Tx" presStyleLbl="node1" presStyleIdx="1" presStyleCnt="3">
        <dgm:presLayoutVars>
          <dgm:chMax val="0"/>
          <dgm:chPref val="0"/>
          <dgm:bulletEnabled val="1"/>
        </dgm:presLayoutVars>
      </dgm:prSet>
      <dgm:spPr/>
    </dgm:pt>
    <dgm:pt modelId="{2A36F690-E055-4D05-B28B-ACC6178DA003}" type="pres">
      <dgm:prSet presAssocID="{F0B681D2-1C60-4C5E-933F-D4E935ABF294}" presName="wedge3" presStyleLbl="node1" presStyleIdx="2" presStyleCnt="3"/>
      <dgm:spPr/>
    </dgm:pt>
    <dgm:pt modelId="{ACA82088-3034-46EC-8E0E-E5A4D1F63464}" type="pres">
      <dgm:prSet presAssocID="{F0B681D2-1C60-4C5E-933F-D4E935ABF294}" presName="dummy3a" presStyleCnt="0"/>
      <dgm:spPr/>
    </dgm:pt>
    <dgm:pt modelId="{9B2B4DA8-50F0-434B-80EE-A714B30C84D2}" type="pres">
      <dgm:prSet presAssocID="{F0B681D2-1C60-4C5E-933F-D4E935ABF294}" presName="dummy3b" presStyleCnt="0"/>
      <dgm:spPr/>
    </dgm:pt>
    <dgm:pt modelId="{D975AC98-1B69-4DFA-9F59-F21FB2996102}" type="pres">
      <dgm:prSet presAssocID="{F0B681D2-1C60-4C5E-933F-D4E935ABF294}" presName="wedge3Tx" presStyleLbl="node1" presStyleIdx="2" presStyleCnt="3">
        <dgm:presLayoutVars>
          <dgm:chMax val="0"/>
          <dgm:chPref val="0"/>
          <dgm:bulletEnabled val="1"/>
        </dgm:presLayoutVars>
      </dgm:prSet>
      <dgm:spPr/>
    </dgm:pt>
    <dgm:pt modelId="{72805E54-7012-4FB7-B845-25E3CA8EA6C9}" type="pres">
      <dgm:prSet presAssocID="{49896D60-60E5-44E3-8206-422F9AAF63EF}" presName="arrowWedge1" presStyleLbl="fgSibTrans2D1" presStyleIdx="0" presStyleCnt="3"/>
      <dgm:spPr/>
    </dgm:pt>
    <dgm:pt modelId="{A2CA5873-2D33-45CF-9F04-97BB7F2AB7CE}" type="pres">
      <dgm:prSet presAssocID="{F033E54B-BD05-450F-B1A4-09899A072F93}" presName="arrowWedge2" presStyleLbl="fgSibTrans2D1" presStyleIdx="1" presStyleCnt="3"/>
      <dgm:spPr/>
    </dgm:pt>
    <dgm:pt modelId="{6397F411-7A28-46C8-94D3-CB17667236FE}" type="pres">
      <dgm:prSet presAssocID="{149ABE8E-10B1-4415-8992-BC7EA89352A6}" presName="arrowWedge3" presStyleLbl="fgSibTrans2D1" presStyleIdx="2" presStyleCnt="3"/>
      <dgm:spPr/>
    </dgm:pt>
  </dgm:ptLst>
  <dgm:cxnLst>
    <dgm:cxn modelId="{99ACAB0E-272B-4F89-80D7-110B17084239}" srcId="{F0B681D2-1C60-4C5E-933F-D4E935ABF294}" destId="{C03CC71F-40E0-4CAD-B0F0-CF09A247AD20}" srcOrd="1" destOrd="0" parTransId="{331FDBC3-EB76-444C-8FE0-9032656CBB3E}" sibTransId="{F033E54B-BD05-450F-B1A4-09899A072F93}"/>
    <dgm:cxn modelId="{F2745D2E-E640-4B70-99B8-643E3E155214}" type="presOf" srcId="{D8EFFD35-B6E4-4BB5-8B11-C478D5623C1E}" destId="{2A36F690-E055-4D05-B28B-ACC6178DA003}" srcOrd="0" destOrd="0" presId="urn:microsoft.com/office/officeart/2005/8/layout/cycle8"/>
    <dgm:cxn modelId="{3634A861-2B5C-44F7-9150-70539CCE5CEE}" type="presOf" srcId="{C03CC71F-40E0-4CAD-B0F0-CF09A247AD20}" destId="{A1BA322E-D800-4AC1-BBA9-D94CDC33569B}" srcOrd="0" destOrd="0" presId="urn:microsoft.com/office/officeart/2005/8/layout/cycle8"/>
    <dgm:cxn modelId="{F834C245-2ABD-4E9C-B1BB-74D01C2D5EF5}" type="presOf" srcId="{C03CC71F-40E0-4CAD-B0F0-CF09A247AD20}" destId="{D39826DD-A6F9-488D-ACBE-1B2FC33F452C}" srcOrd="1" destOrd="0" presId="urn:microsoft.com/office/officeart/2005/8/layout/cycle8"/>
    <dgm:cxn modelId="{1B87D445-DCD6-435C-9477-7F2135485153}" type="presOf" srcId="{D8EFFD35-B6E4-4BB5-8B11-C478D5623C1E}" destId="{D975AC98-1B69-4DFA-9F59-F21FB2996102}" srcOrd="1" destOrd="0" presId="urn:microsoft.com/office/officeart/2005/8/layout/cycle8"/>
    <dgm:cxn modelId="{C28D8D47-CA05-4EBF-A409-A19F0389C511}" type="presOf" srcId="{F0B681D2-1C60-4C5E-933F-D4E935ABF294}" destId="{50FE7FC8-B2FB-4C2A-96D2-F055D8EEAE4C}" srcOrd="0" destOrd="0" presId="urn:microsoft.com/office/officeart/2005/8/layout/cycle8"/>
    <dgm:cxn modelId="{A992A671-0723-4915-90E8-2BD6EDCAE054}" type="presOf" srcId="{0AA38D39-45D5-474E-82F9-C587C09A677F}" destId="{1A8B9D37-71C6-46E8-9516-FD55008A5C97}" srcOrd="0" destOrd="0" presId="urn:microsoft.com/office/officeart/2005/8/layout/cycle8"/>
    <dgm:cxn modelId="{4A4D9C9F-B128-48CE-B7B6-E53738559F3C}" type="presOf" srcId="{0AA38D39-45D5-474E-82F9-C587C09A677F}" destId="{60128A77-B645-4B38-A7AE-C64A9BB1EB87}" srcOrd="1" destOrd="0" presId="urn:microsoft.com/office/officeart/2005/8/layout/cycle8"/>
    <dgm:cxn modelId="{E31C22C4-C98E-4E9D-9846-2FFC96C3685F}" srcId="{F0B681D2-1C60-4C5E-933F-D4E935ABF294}" destId="{0AA38D39-45D5-474E-82F9-C587C09A677F}" srcOrd="0" destOrd="0" parTransId="{F856F17D-A13D-467B-8DB7-6F48AD36BDEA}" sibTransId="{49896D60-60E5-44E3-8206-422F9AAF63EF}"/>
    <dgm:cxn modelId="{B8BA21E5-ED06-4F40-B006-D12AD4E9F6E7}" srcId="{F0B681D2-1C60-4C5E-933F-D4E935ABF294}" destId="{D8EFFD35-B6E4-4BB5-8B11-C478D5623C1E}" srcOrd="2" destOrd="0" parTransId="{9EAB77BB-D168-4F92-9A41-42AFCC4414F7}" sibTransId="{149ABE8E-10B1-4415-8992-BC7EA89352A6}"/>
    <dgm:cxn modelId="{292BDB17-5F37-4F3B-9B2B-FCE0AB5B39A1}" type="presParOf" srcId="{50FE7FC8-B2FB-4C2A-96D2-F055D8EEAE4C}" destId="{1A8B9D37-71C6-46E8-9516-FD55008A5C97}" srcOrd="0" destOrd="0" presId="urn:microsoft.com/office/officeart/2005/8/layout/cycle8"/>
    <dgm:cxn modelId="{B172CAC8-1B18-4C91-9484-B5666C800983}" type="presParOf" srcId="{50FE7FC8-B2FB-4C2A-96D2-F055D8EEAE4C}" destId="{CA0F2115-BFBC-4B4A-BEED-12FE654122C4}" srcOrd="1" destOrd="0" presId="urn:microsoft.com/office/officeart/2005/8/layout/cycle8"/>
    <dgm:cxn modelId="{8F253099-DB02-4931-B445-66A99D9EF5BC}" type="presParOf" srcId="{50FE7FC8-B2FB-4C2A-96D2-F055D8EEAE4C}" destId="{51705041-341F-43E1-9C9A-5308446D1153}" srcOrd="2" destOrd="0" presId="urn:microsoft.com/office/officeart/2005/8/layout/cycle8"/>
    <dgm:cxn modelId="{4926C7A9-23C3-44D3-B455-857F1E85526A}" type="presParOf" srcId="{50FE7FC8-B2FB-4C2A-96D2-F055D8EEAE4C}" destId="{60128A77-B645-4B38-A7AE-C64A9BB1EB87}" srcOrd="3" destOrd="0" presId="urn:microsoft.com/office/officeart/2005/8/layout/cycle8"/>
    <dgm:cxn modelId="{98B682B4-903F-48B5-9BF8-CB8B79B8BADD}" type="presParOf" srcId="{50FE7FC8-B2FB-4C2A-96D2-F055D8EEAE4C}" destId="{A1BA322E-D800-4AC1-BBA9-D94CDC33569B}" srcOrd="4" destOrd="0" presId="urn:microsoft.com/office/officeart/2005/8/layout/cycle8"/>
    <dgm:cxn modelId="{7A59FAB0-53C0-41B2-87C5-2FE193C7403A}" type="presParOf" srcId="{50FE7FC8-B2FB-4C2A-96D2-F055D8EEAE4C}" destId="{4D1B4790-D3B0-4B25-B784-B6ABC3E1FEEF}" srcOrd="5" destOrd="0" presId="urn:microsoft.com/office/officeart/2005/8/layout/cycle8"/>
    <dgm:cxn modelId="{D57CEA3B-9941-46FC-A0FA-159F2E64D5C9}" type="presParOf" srcId="{50FE7FC8-B2FB-4C2A-96D2-F055D8EEAE4C}" destId="{195204FE-2781-4E4B-B9F4-4F9578915B7C}" srcOrd="6" destOrd="0" presId="urn:microsoft.com/office/officeart/2005/8/layout/cycle8"/>
    <dgm:cxn modelId="{F24CF91E-E7A7-404F-9EEC-8A9FCC3DB86F}" type="presParOf" srcId="{50FE7FC8-B2FB-4C2A-96D2-F055D8EEAE4C}" destId="{D39826DD-A6F9-488D-ACBE-1B2FC33F452C}" srcOrd="7" destOrd="0" presId="urn:microsoft.com/office/officeart/2005/8/layout/cycle8"/>
    <dgm:cxn modelId="{44C879FC-2EF8-4AFC-8FD2-BBA5CAA26FEC}" type="presParOf" srcId="{50FE7FC8-B2FB-4C2A-96D2-F055D8EEAE4C}" destId="{2A36F690-E055-4D05-B28B-ACC6178DA003}" srcOrd="8" destOrd="0" presId="urn:microsoft.com/office/officeart/2005/8/layout/cycle8"/>
    <dgm:cxn modelId="{B8D66CA4-A2B8-4566-8EFF-25EF409E6BCC}" type="presParOf" srcId="{50FE7FC8-B2FB-4C2A-96D2-F055D8EEAE4C}" destId="{ACA82088-3034-46EC-8E0E-E5A4D1F63464}" srcOrd="9" destOrd="0" presId="urn:microsoft.com/office/officeart/2005/8/layout/cycle8"/>
    <dgm:cxn modelId="{AF3869EA-D311-483B-8B33-16C6A4E7EC52}" type="presParOf" srcId="{50FE7FC8-B2FB-4C2A-96D2-F055D8EEAE4C}" destId="{9B2B4DA8-50F0-434B-80EE-A714B30C84D2}" srcOrd="10" destOrd="0" presId="urn:microsoft.com/office/officeart/2005/8/layout/cycle8"/>
    <dgm:cxn modelId="{AA82455A-3307-443D-B689-B3A0FECF7340}" type="presParOf" srcId="{50FE7FC8-B2FB-4C2A-96D2-F055D8EEAE4C}" destId="{D975AC98-1B69-4DFA-9F59-F21FB2996102}" srcOrd="11" destOrd="0" presId="urn:microsoft.com/office/officeart/2005/8/layout/cycle8"/>
    <dgm:cxn modelId="{9F2AE1C5-999C-4D09-B477-85B716841364}" type="presParOf" srcId="{50FE7FC8-B2FB-4C2A-96D2-F055D8EEAE4C}" destId="{72805E54-7012-4FB7-B845-25E3CA8EA6C9}" srcOrd="12" destOrd="0" presId="urn:microsoft.com/office/officeart/2005/8/layout/cycle8"/>
    <dgm:cxn modelId="{BD7D35CC-BD9D-4B59-86ED-4654F481A870}" type="presParOf" srcId="{50FE7FC8-B2FB-4C2A-96D2-F055D8EEAE4C}" destId="{A2CA5873-2D33-45CF-9F04-97BB7F2AB7CE}" srcOrd="13" destOrd="0" presId="urn:microsoft.com/office/officeart/2005/8/layout/cycle8"/>
    <dgm:cxn modelId="{1C76D33E-BBBB-4A48-8468-A4F5B40B554F}" type="presParOf" srcId="{50FE7FC8-B2FB-4C2A-96D2-F055D8EEAE4C}" destId="{6397F411-7A28-46C8-94D3-CB17667236F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9D37-71C6-46E8-9516-FD55008A5C97}">
      <dsp:nvSpPr>
        <dsp:cNvPr id="0" name=""/>
        <dsp:cNvSpPr/>
      </dsp:nvSpPr>
      <dsp:spPr>
        <a:xfrm>
          <a:off x="749360" y="209485"/>
          <a:ext cx="2707198" cy="2707198"/>
        </a:xfrm>
        <a:prstGeom prst="pie">
          <a:avLst>
            <a:gd name="adj1" fmla="val 16200000"/>
            <a:gd name="adj2" fmla="val 1800000"/>
          </a:avLst>
        </a:prstGeom>
        <a:solidFill>
          <a:srgbClr val="91F7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err="1">
              <a:solidFill>
                <a:schemeClr val="tx1"/>
              </a:solidFill>
            </a:rPr>
            <a:t>Strona</a:t>
          </a:r>
          <a:r>
            <a:rPr lang="es-ES" sz="1400" b="1" kern="1200" dirty="0">
              <a:solidFill>
                <a:schemeClr val="tx1"/>
              </a:solidFill>
            </a:rPr>
            <a:t> </a:t>
          </a:r>
          <a:r>
            <a:rPr lang="es-ES" sz="1400" b="1" kern="1200" dirty="0" err="1">
              <a:solidFill>
                <a:schemeClr val="tx1"/>
              </a:solidFill>
            </a:rPr>
            <a:t>internetowa</a:t>
          </a:r>
          <a:endParaRPr lang="es-ES" sz="1400" b="1" kern="1200" dirty="0">
            <a:solidFill>
              <a:schemeClr val="tx1"/>
            </a:solidFill>
          </a:endParaRPr>
        </a:p>
      </dsp:txBody>
      <dsp:txXfrm>
        <a:off x="2176118" y="783153"/>
        <a:ext cx="966856" cy="805713"/>
      </dsp:txXfrm>
    </dsp:sp>
    <dsp:sp modelId="{A1BA322E-D800-4AC1-BBA9-D94CDC33569B}">
      <dsp:nvSpPr>
        <dsp:cNvPr id="0" name=""/>
        <dsp:cNvSpPr/>
      </dsp:nvSpPr>
      <dsp:spPr>
        <a:xfrm>
          <a:off x="693604" y="306171"/>
          <a:ext cx="2707198" cy="2707198"/>
        </a:xfrm>
        <a:prstGeom prst="pie">
          <a:avLst>
            <a:gd name="adj1" fmla="val 1800000"/>
            <a:gd name="adj2" fmla="val 9000000"/>
          </a:avLst>
        </a:prstGeom>
        <a:solidFill>
          <a:srgbClr val="0761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err="1"/>
            <a:t>Organizacja</a:t>
          </a:r>
          <a:r>
            <a:rPr lang="es-ES" sz="2000" b="1" kern="1200" dirty="0"/>
            <a:t> </a:t>
          </a:r>
          <a:r>
            <a:rPr lang="es-ES" sz="2000" b="1" kern="1200" dirty="0" err="1"/>
            <a:t>biznesowa</a:t>
          </a:r>
          <a:endParaRPr lang="es-ES" sz="2000" b="1" kern="1200" dirty="0"/>
        </a:p>
      </dsp:txBody>
      <dsp:txXfrm>
        <a:off x="1338175" y="2062627"/>
        <a:ext cx="1450284" cy="709028"/>
      </dsp:txXfrm>
    </dsp:sp>
    <dsp:sp modelId="{2A36F690-E055-4D05-B28B-ACC6178DA003}">
      <dsp:nvSpPr>
        <dsp:cNvPr id="0" name=""/>
        <dsp:cNvSpPr/>
      </dsp:nvSpPr>
      <dsp:spPr>
        <a:xfrm>
          <a:off x="637849" y="209485"/>
          <a:ext cx="2707198" cy="2707198"/>
        </a:xfrm>
        <a:prstGeom prst="pie">
          <a:avLst>
            <a:gd name="adj1" fmla="val 9000000"/>
            <a:gd name="adj2" fmla="val 16200000"/>
          </a:avLst>
        </a:prstGeom>
        <a:solidFill>
          <a:srgbClr val="1EEE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s-ES" sz="1700" b="1" kern="1200" dirty="0" err="1">
              <a:solidFill>
                <a:schemeClr val="tx1"/>
              </a:solidFill>
            </a:rPr>
            <a:t>Dostawca</a:t>
          </a:r>
          <a:endParaRPr lang="es-ES" sz="1700" b="1" kern="1200" dirty="0">
            <a:solidFill>
              <a:schemeClr val="tx1"/>
            </a:solidFill>
          </a:endParaRPr>
        </a:p>
      </dsp:txBody>
      <dsp:txXfrm>
        <a:off x="951433" y="783153"/>
        <a:ext cx="966856" cy="805713"/>
      </dsp:txXfrm>
    </dsp:sp>
    <dsp:sp modelId="{72805E54-7012-4FB7-B845-25E3CA8EA6C9}">
      <dsp:nvSpPr>
        <dsp:cNvPr id="0" name=""/>
        <dsp:cNvSpPr/>
      </dsp:nvSpPr>
      <dsp:spPr>
        <a:xfrm>
          <a:off x="581995" y="41897"/>
          <a:ext cx="3042375" cy="304237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CA5873-2D33-45CF-9F04-97BB7F2AB7CE}">
      <dsp:nvSpPr>
        <dsp:cNvPr id="0" name=""/>
        <dsp:cNvSpPr/>
      </dsp:nvSpPr>
      <dsp:spPr>
        <a:xfrm>
          <a:off x="526016" y="138411"/>
          <a:ext cx="3042375" cy="304237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7F411-7A28-46C8-94D3-CB17667236FE}">
      <dsp:nvSpPr>
        <dsp:cNvPr id="0" name=""/>
        <dsp:cNvSpPr/>
      </dsp:nvSpPr>
      <dsp:spPr>
        <a:xfrm>
          <a:off x="470037" y="41897"/>
          <a:ext cx="3042375" cy="304237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3</a:t>
            </a:fld>
            <a:endParaRPr lang="es-ES"/>
          </a:p>
        </p:txBody>
      </p:sp>
    </p:spTree>
    <p:extLst>
      <p:ext uri="{BB962C8B-B14F-4D97-AF65-F5344CB8AC3E}">
        <p14:creationId xmlns:p14="http://schemas.microsoft.com/office/powerpoint/2010/main" val="332157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eon.io/resources/which-online-payment-methods-have-the-highest-fraud-risk/" TargetMode="External"/><Relationship Id="rId2" Type="http://schemas.openxmlformats.org/officeDocument/2006/relationships/hyperlink" Target="https://www2.snb.ca/content/snb/en/sites/licensing/vendor/eft-faq.html%23:~:text=Electronic%20funds%20transfer%20(EFT)is,,%20through%20computer-based%20systems" TargetMode="External"/><Relationship Id="rId1" Type="http://schemas.openxmlformats.org/officeDocument/2006/relationships/slideLayout" Target="../slideLayouts/slideLayout1.xml"/><Relationship Id="rId6" Type="http://schemas.openxmlformats.org/officeDocument/2006/relationships/hyperlink" Target="https://www.indeed.com/career-advice/career-development/consumer-to-business%23:~:text=Examples%20of%20how%20consumer%20to,cut%20of%20the%20ad%20revenue" TargetMode="External"/><Relationship Id="rId5" Type="http://schemas.openxmlformats.org/officeDocument/2006/relationships/hyperlink" Target="https://www.inveon.com/data-driven-marketing-and-management-for-e-commerce-platforms" TargetMode="External"/><Relationship Id="rId4" Type="http://schemas.openxmlformats.org/officeDocument/2006/relationships/hyperlink" Target="https://www.investopedia.com/terms/b/btob.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600253"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Zwiększanie</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odporności</a:t>
            </a:r>
            <a:r>
              <a:rPr lang="en-GB" sz="1800" b="1" dirty="0">
                <a:effectLst/>
                <a:latin typeface="Bahnschrift Light" panose="020B0502040204020203" pitchFamily="34" charset="0"/>
                <a:ea typeface="Calibri" panose="020F0502020204030204" pitchFamily="34" charset="0"/>
              </a:rPr>
              <a:t> MŚP </a:t>
            </a:r>
            <a:r>
              <a:rPr lang="en-GB" sz="1800" b="1" dirty="0" err="1">
                <a:effectLst/>
                <a:latin typeface="Bahnschrift Light" panose="020B0502040204020203" pitchFamily="34" charset="0"/>
                <a:ea typeface="Calibri" panose="020F0502020204030204" pitchFamily="34" charset="0"/>
              </a:rPr>
              <a:t>po</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6472909" cy="92397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b="1" dirty="0">
                <a:solidFill>
                  <a:srgbClr val="0CA373"/>
                </a:solidFill>
                <a:latin typeface="Tahoma" panose="020B0604030504040204" pitchFamily="34" charset="0"/>
                <a:ea typeface="Tahoma" panose="020B0604030504040204" pitchFamily="34" charset="0"/>
                <a:cs typeface="Tahoma" panose="020B0604030504040204" pitchFamily="34" charset="0"/>
              </a:rPr>
              <a:t>ROZWIJANIE NOWYCH KANAŁÓW</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b="1" i="0" dirty="0">
                <a:solidFill>
                  <a:srgbClr val="0CA373"/>
                </a:solidFill>
                <a:effectLst/>
                <a:latin typeface="Tahoma" panose="020B0604030504040204" pitchFamily="34" charset="0"/>
                <a:ea typeface="Tahoma" panose="020B0604030504040204" pitchFamily="34" charset="0"/>
                <a:cs typeface="Tahoma" panose="020B0604030504040204" pitchFamily="34" charset="0"/>
              </a:rPr>
              <a:t> E-COMMERCE / M-COMMERCE</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7554" y="2201705"/>
            <a:ext cx="10608497" cy="3587842"/>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a:t>
            </a:r>
            <a:r>
              <a:rPr lang="es-ES" sz="2200" b="1" dirty="0">
                <a:solidFill>
                  <a:srgbClr val="0CA373"/>
                </a:solidFill>
              </a:rPr>
              <a:t>CONSUMER/KONSUMENT</a:t>
            </a:r>
            <a:r>
              <a:rPr kumimoji="0" lang="es-ES" sz="2200" b="1" i="0" u="none" strike="noStrike" kern="1200" cap="none" spc="0" normalizeH="0" baseline="0" noProof="0" dirty="0">
                <a:ln>
                  <a:noFill/>
                </a:ln>
                <a:solidFill>
                  <a:srgbClr val="0CA373"/>
                </a:solidFill>
                <a:effectLst/>
                <a:uLnTx/>
                <a:uFillTx/>
                <a:latin typeface="+mn-lt"/>
                <a:ea typeface="+mn-ea"/>
                <a:cs typeface="+mn-cs"/>
              </a:rPr>
              <a:t> (B2C)</a:t>
            </a:r>
          </a:p>
          <a:p>
            <a:pPr marL="342900" lvl="0" indent="-342900" fontAlgn="base">
              <a:lnSpc>
                <a:spcPct val="150000"/>
              </a:lnSpc>
              <a:spcBef>
                <a:spcPct val="20000"/>
              </a:spcBef>
              <a:spcAft>
                <a:spcPct val="0"/>
              </a:spcAft>
              <a:buFont typeface="Arial" pitchFamily="34" charset="0"/>
              <a:buChar char="•"/>
              <a:defRPr/>
            </a:pPr>
            <a:r>
              <a:rPr lang="es-ES" sz="2100" dirty="0" err="1"/>
              <a:t>Nazywany</a:t>
            </a:r>
            <a:r>
              <a:rPr lang="es-ES" sz="2100" dirty="0"/>
              <a:t> </a:t>
            </a:r>
            <a:r>
              <a:rPr lang="es-ES" sz="2100" dirty="0" err="1"/>
              <a:t>również</a:t>
            </a:r>
            <a:r>
              <a:rPr lang="es-ES" sz="2100" dirty="0"/>
              <a:t> </a:t>
            </a:r>
            <a:r>
              <a:rPr lang="es-ES" sz="2100" dirty="0" err="1"/>
              <a:t>bezpośrednią</a:t>
            </a:r>
            <a:r>
              <a:rPr lang="es-ES" sz="2100" dirty="0"/>
              <a:t> </a:t>
            </a:r>
            <a:r>
              <a:rPr lang="es-ES" sz="2100" dirty="0" err="1"/>
              <a:t>sprzedażą</a:t>
            </a:r>
            <a:r>
              <a:rPr lang="es-ES" sz="2100" dirty="0"/>
              <a:t> </a:t>
            </a:r>
            <a:r>
              <a:rPr lang="es-ES" sz="2100" dirty="0" err="1"/>
              <a:t>konsumentowi</a:t>
            </a:r>
            <a:r>
              <a:rPr lang="es-ES" sz="2100" dirty="0"/>
              <a:t>, </a:t>
            </a:r>
            <a:r>
              <a:rPr lang="es-ES" sz="2100" dirty="0" err="1"/>
              <a:t>jest</a:t>
            </a:r>
            <a:r>
              <a:rPr lang="es-ES" sz="2100" dirty="0"/>
              <a:t> </a:t>
            </a:r>
            <a:r>
              <a:rPr lang="es-ES" sz="2100" dirty="0" err="1"/>
              <a:t>to</a:t>
            </a:r>
            <a:r>
              <a:rPr lang="es-ES" sz="2100" dirty="0"/>
              <a:t> </a:t>
            </a:r>
            <a:r>
              <a:rPr lang="es-ES" sz="2100" dirty="0" err="1"/>
              <a:t>model</a:t>
            </a:r>
            <a:r>
              <a:rPr lang="es-ES" sz="2100" dirty="0"/>
              <a:t> </a:t>
            </a:r>
            <a:r>
              <a:rPr lang="es-ES" sz="2100" dirty="0" err="1"/>
              <a:t>obejmujący</a:t>
            </a:r>
            <a:r>
              <a:rPr lang="es-ES" sz="2100" dirty="0"/>
              <a:t> </a:t>
            </a:r>
            <a:r>
              <a:rPr lang="es-ES" sz="2100" dirty="0" err="1"/>
              <a:t>firmy</a:t>
            </a:r>
            <a:r>
              <a:rPr lang="es-ES" sz="2100" dirty="0"/>
              <a:t> </a:t>
            </a:r>
            <a:r>
              <a:rPr lang="es-ES" sz="2100" dirty="0" err="1"/>
              <a:t>internetowe</a:t>
            </a:r>
            <a:r>
              <a:rPr lang="es-ES" sz="2100" dirty="0"/>
              <a:t> </a:t>
            </a:r>
            <a:r>
              <a:rPr lang="es-ES" sz="2100" dirty="0" err="1"/>
              <a:t>prowadzące</a:t>
            </a:r>
            <a:r>
              <a:rPr lang="es-ES" sz="2100" dirty="0"/>
              <a:t> </a:t>
            </a:r>
            <a:r>
              <a:rPr lang="es-ES" sz="2100" b="1" dirty="0" err="1">
                <a:solidFill>
                  <a:srgbClr val="0CA373"/>
                </a:solidFill>
              </a:rPr>
              <a:t>sprzedaż</a:t>
            </a:r>
            <a:r>
              <a:rPr lang="es-ES" sz="2100" b="1" dirty="0">
                <a:solidFill>
                  <a:srgbClr val="0CA373"/>
                </a:solidFill>
              </a:rPr>
              <a:t> </a:t>
            </a:r>
            <a:r>
              <a:rPr lang="es-ES" sz="2100" b="1" dirty="0" err="1">
                <a:solidFill>
                  <a:srgbClr val="0CA373"/>
                </a:solidFill>
              </a:rPr>
              <a:t>bezpośrednio</a:t>
            </a:r>
            <a:r>
              <a:rPr lang="es-ES" sz="2100" b="1" dirty="0">
                <a:solidFill>
                  <a:srgbClr val="0CA373"/>
                </a:solidFill>
              </a:rPr>
              <a:t> do </a:t>
            </a:r>
            <a:r>
              <a:rPr lang="es-ES" sz="2100" b="1" dirty="0" err="1">
                <a:solidFill>
                  <a:srgbClr val="0CA373"/>
                </a:solidFill>
              </a:rPr>
              <a:t>ogółu</a:t>
            </a:r>
            <a:r>
              <a:rPr lang="es-ES" sz="2100" b="1" dirty="0">
                <a:solidFill>
                  <a:srgbClr val="0CA373"/>
                </a:solidFill>
              </a:rPr>
              <a:t> </a:t>
            </a:r>
            <a:r>
              <a:rPr lang="es-ES" sz="2100" b="1" dirty="0" err="1">
                <a:solidFill>
                  <a:srgbClr val="0CA373"/>
                </a:solidFill>
              </a:rPr>
              <a:t>społeczeństwa</a:t>
            </a:r>
            <a:r>
              <a:rPr lang="es-ES" sz="2100" dirty="0"/>
              <a:t>. W </a:t>
            </a:r>
            <a:r>
              <a:rPr lang="es-ES" sz="2100" dirty="0" err="1"/>
              <a:t>tym</a:t>
            </a:r>
            <a:r>
              <a:rPr lang="es-ES" sz="2100" dirty="0"/>
              <a:t> </a:t>
            </a:r>
            <a:r>
              <a:rPr lang="es-ES" sz="2100" dirty="0" err="1"/>
              <a:t>celu</a:t>
            </a:r>
            <a:r>
              <a:rPr lang="es-ES" sz="2100" dirty="0"/>
              <a:t> </a:t>
            </a:r>
            <a:r>
              <a:rPr lang="es-ES" sz="2100" dirty="0" err="1"/>
              <a:t>witryny</a:t>
            </a:r>
            <a:r>
              <a:rPr lang="es-ES" sz="2100" dirty="0"/>
              <a:t> i </a:t>
            </a:r>
            <a:r>
              <a:rPr lang="es-ES" sz="2100" dirty="0" err="1"/>
              <a:t>aplikacje</a:t>
            </a:r>
            <a:r>
              <a:rPr lang="es-ES" sz="2100" dirty="0"/>
              <a:t> </a:t>
            </a:r>
            <a:r>
              <a:rPr lang="es-ES" sz="2100" dirty="0" err="1"/>
              <a:t>przypominają</a:t>
            </a:r>
            <a:r>
              <a:rPr lang="es-ES" sz="2100" dirty="0"/>
              <a:t> </a:t>
            </a:r>
            <a:r>
              <a:rPr lang="es-ES" sz="2100" dirty="0" err="1"/>
              <a:t>katalogi</a:t>
            </a:r>
            <a:r>
              <a:rPr lang="es-ES" sz="2100" dirty="0"/>
              <a:t> i </a:t>
            </a:r>
            <a:r>
              <a:rPr lang="es-ES" sz="2100" dirty="0" err="1"/>
              <a:t>korzystają</a:t>
            </a:r>
            <a:r>
              <a:rPr lang="es-ES" sz="2100" dirty="0"/>
              <a:t> z </a:t>
            </a:r>
            <a:r>
              <a:rPr lang="es-ES" sz="2100" dirty="0" err="1"/>
              <a:t>oprogramowania</a:t>
            </a:r>
            <a:r>
              <a:rPr lang="es-ES" sz="2100" dirty="0"/>
              <a:t> </a:t>
            </a:r>
            <a:r>
              <a:rPr lang="es-ES" sz="2100" dirty="0" err="1"/>
              <a:t>koszyka</a:t>
            </a:r>
            <a:r>
              <a:rPr lang="es-ES" sz="2100" dirty="0"/>
              <a:t> </a:t>
            </a:r>
            <a:r>
              <a:rPr lang="es-ES" sz="2100" dirty="0" err="1"/>
              <a:t>na</a:t>
            </a:r>
            <a:r>
              <a:rPr lang="es-ES" sz="2100" dirty="0"/>
              <a:t> </a:t>
            </a:r>
            <a:r>
              <a:rPr lang="es-ES" sz="2100" dirty="0" err="1"/>
              <a:t>zakupy</a:t>
            </a:r>
            <a:r>
              <a:rPr lang="es-ES" sz="2100" dirty="0"/>
              <a:t>.</a:t>
            </a:r>
          </a:p>
          <a:p>
            <a:pPr marL="342900" lvl="0" indent="-342900" fontAlgn="base">
              <a:lnSpc>
                <a:spcPct val="150000"/>
              </a:lnSpc>
              <a:spcBef>
                <a:spcPct val="20000"/>
              </a:spcBef>
              <a:spcAft>
                <a:spcPct val="0"/>
              </a:spcAft>
              <a:buFont typeface="Arial" pitchFamily="34" charset="0"/>
              <a:buChar char="•"/>
              <a:defRPr/>
            </a:pPr>
            <a:r>
              <a:rPr lang="es-ES" sz="2100" dirty="0" err="1"/>
              <a:t>Aby</a:t>
            </a:r>
            <a:r>
              <a:rPr lang="es-ES" sz="2100" dirty="0"/>
              <a:t> </a:t>
            </a:r>
            <a:r>
              <a:rPr lang="es-ES" sz="2100" dirty="0" err="1"/>
              <a:t>usprawnić</a:t>
            </a:r>
            <a:r>
              <a:rPr lang="es-ES" sz="2100" dirty="0"/>
              <a:t> </a:t>
            </a:r>
            <a:r>
              <a:rPr lang="es-ES" sz="2100" dirty="0" err="1"/>
              <a:t>przeglądanie</a:t>
            </a:r>
            <a:r>
              <a:rPr lang="es-ES" sz="2100" dirty="0"/>
              <a:t> i </a:t>
            </a:r>
            <a:r>
              <a:rPr lang="es-ES" sz="2100" dirty="0" err="1"/>
              <a:t>dokonywanie</a:t>
            </a:r>
            <a:r>
              <a:rPr lang="es-ES" sz="2100" dirty="0"/>
              <a:t> </a:t>
            </a:r>
            <a:r>
              <a:rPr lang="es-ES" sz="2100" dirty="0" err="1"/>
              <a:t>zakupów</a:t>
            </a:r>
            <a:r>
              <a:rPr lang="es-ES" sz="2100" dirty="0"/>
              <a:t> </a:t>
            </a:r>
            <a:r>
              <a:rPr lang="es-ES" sz="2100" dirty="0" err="1"/>
              <a:t>przez</a:t>
            </a:r>
            <a:r>
              <a:rPr lang="es-ES" sz="2100" dirty="0"/>
              <a:t> </a:t>
            </a:r>
            <a:r>
              <a:rPr lang="es-ES" sz="2100" dirty="0" err="1"/>
              <a:t>klientów</a:t>
            </a:r>
            <a:r>
              <a:rPr lang="es-ES" sz="2100" dirty="0"/>
              <a:t>, </a:t>
            </a:r>
            <a:r>
              <a:rPr lang="es-ES" sz="2100" dirty="0" err="1"/>
              <a:t>witryna</a:t>
            </a:r>
            <a:r>
              <a:rPr lang="es-ES" sz="2100" dirty="0"/>
              <a:t>/</a:t>
            </a:r>
            <a:r>
              <a:rPr lang="es-ES" sz="2100" dirty="0" err="1"/>
              <a:t>aplikacja</a:t>
            </a:r>
            <a:r>
              <a:rPr lang="es-ES" sz="2100" dirty="0"/>
              <a:t> </a:t>
            </a:r>
            <a:r>
              <a:rPr lang="es-ES" sz="2100" dirty="0" err="1"/>
              <a:t>powinna</a:t>
            </a:r>
            <a:r>
              <a:rPr lang="es-ES" sz="2100" dirty="0"/>
              <a:t> </a:t>
            </a:r>
            <a:r>
              <a:rPr lang="es-ES" sz="2100" dirty="0" err="1"/>
              <a:t>mieć</a:t>
            </a:r>
            <a:r>
              <a:rPr lang="es-ES" sz="2100" dirty="0"/>
              <a:t> </a:t>
            </a:r>
            <a:r>
              <a:rPr lang="es-ES" sz="2100" b="1" dirty="0" err="1">
                <a:solidFill>
                  <a:srgbClr val="0CA373"/>
                </a:solidFill>
              </a:rPr>
              <a:t>prosty</a:t>
            </a:r>
            <a:r>
              <a:rPr lang="es-ES" sz="2100" b="1" dirty="0">
                <a:solidFill>
                  <a:srgbClr val="0CA373"/>
                </a:solidFill>
              </a:rPr>
              <a:t>, </a:t>
            </a:r>
            <a:r>
              <a:rPr lang="es-ES" sz="2100" b="1" dirty="0" err="1">
                <a:solidFill>
                  <a:srgbClr val="0CA373"/>
                </a:solidFill>
              </a:rPr>
              <a:t>przejrzysty</a:t>
            </a:r>
            <a:r>
              <a:rPr lang="es-ES" sz="2100" b="1" dirty="0">
                <a:solidFill>
                  <a:srgbClr val="0CA373"/>
                </a:solidFill>
              </a:rPr>
              <a:t> i </a:t>
            </a:r>
            <a:r>
              <a:rPr lang="es-ES" sz="2100" b="1" dirty="0" err="1">
                <a:solidFill>
                  <a:srgbClr val="0CA373"/>
                </a:solidFill>
              </a:rPr>
              <a:t>atrakcyjny</a:t>
            </a:r>
            <a:r>
              <a:rPr lang="es-ES" sz="2100" b="1" dirty="0">
                <a:solidFill>
                  <a:srgbClr val="0CA373"/>
                </a:solidFill>
              </a:rPr>
              <a:t> </a:t>
            </a:r>
            <a:r>
              <a:rPr lang="es-ES" sz="2100" b="1" dirty="0" err="1">
                <a:solidFill>
                  <a:srgbClr val="0CA373"/>
                </a:solidFill>
              </a:rPr>
              <a:t>wygląd</a:t>
            </a:r>
            <a:r>
              <a:rPr lang="es-ES" sz="2100" dirty="0"/>
              <a:t>. </a:t>
            </a:r>
            <a:r>
              <a:rPr lang="es-ES" sz="2100" dirty="0" err="1"/>
              <a:t>Nie</a:t>
            </a:r>
            <a:r>
              <a:rPr lang="es-ES" sz="2100" dirty="0"/>
              <a:t> </a:t>
            </a:r>
            <a:r>
              <a:rPr lang="es-ES" sz="2100" dirty="0" err="1"/>
              <a:t>każdy</a:t>
            </a:r>
            <a:r>
              <a:rPr lang="es-ES" sz="2100" dirty="0"/>
              <a:t> </a:t>
            </a:r>
            <a:r>
              <a:rPr lang="es-ES" sz="2100" dirty="0" err="1"/>
              <a:t>jest</a:t>
            </a:r>
            <a:r>
              <a:rPr lang="es-ES" sz="2100" dirty="0"/>
              <a:t> </a:t>
            </a:r>
            <a:r>
              <a:rPr lang="es-ES" sz="2100" dirty="0" err="1"/>
              <a:t>wykwalifikowany</a:t>
            </a:r>
            <a:r>
              <a:rPr lang="es-ES" sz="2100" dirty="0"/>
              <a:t> w IT </a:t>
            </a:r>
            <a:r>
              <a:rPr lang="es-ES" sz="2100" dirty="0" err="1"/>
              <a:t>lub</a:t>
            </a:r>
            <a:r>
              <a:rPr lang="es-ES" sz="2100" dirty="0"/>
              <a:t> </a:t>
            </a:r>
            <a:r>
              <a:rPr lang="es-ES" sz="2100" dirty="0" err="1"/>
              <a:t>ma</a:t>
            </a:r>
            <a:r>
              <a:rPr lang="es-ES" sz="2100" dirty="0"/>
              <a:t> </a:t>
            </a:r>
            <a:r>
              <a:rPr lang="es-ES" sz="2100" dirty="0" err="1"/>
              <a:t>wystarczająco</a:t>
            </a:r>
            <a:r>
              <a:rPr lang="es-ES" sz="2100" dirty="0"/>
              <a:t> </a:t>
            </a:r>
            <a:r>
              <a:rPr lang="es-ES" sz="2100" dirty="0" err="1"/>
              <a:t>dużo</a:t>
            </a:r>
            <a:r>
              <a:rPr lang="es-ES" sz="2100" dirty="0"/>
              <a:t> </a:t>
            </a:r>
            <a:r>
              <a:rPr lang="es-ES" sz="2100" dirty="0" err="1"/>
              <a:t>czasu</a:t>
            </a:r>
            <a:r>
              <a:rPr lang="es-ES" sz="2100" dirty="0"/>
              <a:t>/</a:t>
            </a:r>
            <a:r>
              <a:rPr lang="es-ES" sz="2100" dirty="0" err="1"/>
              <a:t>energii</a:t>
            </a:r>
            <a:r>
              <a:rPr lang="es-ES" sz="2100" dirty="0"/>
              <a:t> </a:t>
            </a:r>
            <a:r>
              <a:rPr lang="es-ES" sz="2100" dirty="0" err="1"/>
              <a:t>na</a:t>
            </a:r>
            <a:r>
              <a:rPr lang="es-ES" sz="2100" dirty="0"/>
              <a:t> </a:t>
            </a:r>
            <a:r>
              <a:rPr lang="es-ES" sz="2100" dirty="0" err="1"/>
              <a:t>naukę</a:t>
            </a:r>
            <a:r>
              <a:rPr lang="es-ES" sz="2100" dirty="0"/>
              <a:t>.</a:t>
            </a:r>
          </a:p>
        </p:txBody>
      </p:sp>
      <p:sp>
        <p:nvSpPr>
          <p:cNvPr id="5"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1.3.: </a:t>
            </a: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of E-commerce</a:t>
            </a:r>
          </a:p>
        </p:txBody>
      </p:sp>
      <p:sp>
        <p:nvSpPr>
          <p:cNvPr id="6"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85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7555" y="2201705"/>
            <a:ext cx="10886794" cy="4277454"/>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CONSUMER/KONSUMENT TO BUSINESS (C2B)</a:t>
            </a:r>
          </a:p>
          <a:p>
            <a:pPr marL="342900" lvl="0" indent="-342900" fontAlgn="base">
              <a:lnSpc>
                <a:spcPct val="150000"/>
              </a:lnSpc>
              <a:spcBef>
                <a:spcPct val="20000"/>
              </a:spcBef>
              <a:spcAft>
                <a:spcPct val="0"/>
              </a:spcAft>
              <a:buFont typeface="Arial" pitchFamily="34" charset="0"/>
              <a:buChar char="•"/>
              <a:defRPr/>
            </a:pPr>
            <a:r>
              <a:rPr lang="en-US" sz="1850" dirty="0"/>
              <a:t>Ten </a:t>
            </a:r>
            <a:r>
              <a:rPr lang="en-US" sz="1850" dirty="0" err="1"/>
              <a:t>rodzaj</a:t>
            </a:r>
            <a:r>
              <a:rPr lang="en-US" sz="1850" dirty="0"/>
              <a:t> e-commerce </a:t>
            </a:r>
            <a:r>
              <a:rPr lang="en-US" sz="1850" dirty="0" err="1"/>
              <a:t>polega</a:t>
            </a:r>
            <a:r>
              <a:rPr lang="en-US" sz="1850" dirty="0"/>
              <a:t> </a:t>
            </a:r>
            <a:r>
              <a:rPr lang="en-US" sz="1850" dirty="0" err="1"/>
              <a:t>na</a:t>
            </a:r>
            <a:r>
              <a:rPr lang="en-US" sz="1850" dirty="0"/>
              <a:t> </a:t>
            </a:r>
            <a:r>
              <a:rPr lang="en-US" sz="1850" dirty="0" err="1"/>
              <a:t>tym</a:t>
            </a:r>
            <a:r>
              <a:rPr lang="en-US" sz="1850" dirty="0"/>
              <a:t>, </a:t>
            </a:r>
            <a:r>
              <a:rPr lang="en-US" sz="1850" dirty="0" err="1"/>
              <a:t>że</a:t>
            </a:r>
            <a:r>
              <a:rPr lang="en-US" sz="1850" dirty="0"/>
              <a:t> </a:t>
            </a:r>
            <a:r>
              <a:rPr lang="en-US" sz="1850" dirty="0" err="1"/>
              <a:t>konsumenci</a:t>
            </a:r>
            <a:r>
              <a:rPr lang="en-US" sz="1850" dirty="0"/>
              <a:t> </a:t>
            </a:r>
            <a:r>
              <a:rPr lang="en-US" sz="1850" dirty="0" err="1"/>
              <a:t>tworzą</a:t>
            </a:r>
            <a:r>
              <a:rPr lang="en-US" sz="1850" dirty="0"/>
              <a:t> </a:t>
            </a:r>
            <a:r>
              <a:rPr lang="en-US" sz="1850" dirty="0" err="1"/>
              <a:t>wartość</a:t>
            </a:r>
            <a:r>
              <a:rPr lang="en-US" sz="1850" dirty="0"/>
              <a:t>, z </a:t>
            </a:r>
            <a:r>
              <a:rPr lang="en-US" sz="1850" dirty="0" err="1"/>
              <a:t>której</a:t>
            </a:r>
            <a:r>
              <a:rPr lang="en-US" sz="1850" dirty="0"/>
              <a:t> </a:t>
            </a:r>
            <a:r>
              <a:rPr lang="en-US" sz="1850" dirty="0" err="1"/>
              <a:t>mogą</a:t>
            </a:r>
            <a:r>
              <a:rPr lang="en-US" sz="1850" dirty="0"/>
              <a:t> </a:t>
            </a:r>
            <a:r>
              <a:rPr lang="en-US" sz="1850" dirty="0" err="1"/>
              <a:t>korzystać</a:t>
            </a:r>
            <a:r>
              <a:rPr lang="en-US" sz="1850" dirty="0"/>
              <a:t> </a:t>
            </a:r>
            <a:r>
              <a:rPr lang="en-US" sz="1850" dirty="0" err="1"/>
              <a:t>firmy</a:t>
            </a:r>
            <a:r>
              <a:rPr lang="en-US" sz="1850" dirty="0"/>
              <a:t>. </a:t>
            </a:r>
            <a:r>
              <a:rPr lang="en-US" sz="1850" dirty="0" err="1"/>
              <a:t>Przykładami</a:t>
            </a:r>
            <a:r>
              <a:rPr lang="en-US" sz="1850" dirty="0"/>
              <a:t> </a:t>
            </a:r>
            <a:r>
              <a:rPr lang="en-US" sz="1850" dirty="0" err="1"/>
              <a:t>tego</a:t>
            </a:r>
            <a:r>
              <a:rPr lang="en-US" sz="1850" dirty="0"/>
              <a:t> </a:t>
            </a:r>
            <a:r>
              <a:rPr lang="en-US" sz="1850" dirty="0" err="1"/>
              <a:t>byłyby</a:t>
            </a:r>
            <a:r>
              <a:rPr lang="en-US" sz="1850" dirty="0"/>
              <a:t>:</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err="1"/>
              <a:t>Firmy</a:t>
            </a:r>
            <a:r>
              <a:rPr lang="en-US" sz="1850" dirty="0"/>
              <a:t> </a:t>
            </a:r>
            <a:r>
              <a:rPr lang="en-US" sz="1850" dirty="0" err="1"/>
              <a:t>zamieszczające</a:t>
            </a:r>
            <a:r>
              <a:rPr lang="en-US" sz="1850" dirty="0"/>
              <a:t> online </a:t>
            </a:r>
            <a:r>
              <a:rPr lang="en-US" sz="1850" dirty="0" err="1"/>
              <a:t>propozycję</a:t>
            </a:r>
            <a:r>
              <a:rPr lang="en-US" sz="1850" dirty="0"/>
              <a:t> </a:t>
            </a:r>
            <a:r>
              <a:rPr lang="en-US" sz="1850" dirty="0" err="1"/>
              <a:t>projektu</a:t>
            </a:r>
            <a:r>
              <a:rPr lang="en-US" sz="1850" dirty="0"/>
              <a:t> </a:t>
            </a:r>
            <a:r>
              <a:rPr lang="en-US" sz="1850" dirty="0" err="1"/>
              <a:t>lub</a:t>
            </a:r>
            <a:r>
              <a:rPr lang="en-US" sz="1850" dirty="0"/>
              <a:t> </a:t>
            </a:r>
            <a:r>
              <a:rPr lang="en-US" sz="1850" dirty="0" err="1"/>
              <a:t>konieczność</a:t>
            </a:r>
            <a:r>
              <a:rPr lang="en-US" sz="1850" dirty="0"/>
              <a:t>. Po </a:t>
            </a:r>
            <a:r>
              <a:rPr lang="en-US" sz="1850" dirty="0" err="1"/>
              <a:t>zapoznaniu</a:t>
            </a:r>
            <a:r>
              <a:rPr lang="en-US" sz="1850" dirty="0"/>
              <a:t> </a:t>
            </a:r>
            <a:r>
              <a:rPr lang="en-US" sz="1850" dirty="0" err="1"/>
              <a:t>się</a:t>
            </a:r>
            <a:r>
              <a:rPr lang="en-US" sz="1850" dirty="0"/>
              <a:t> z </a:t>
            </a:r>
            <a:r>
              <a:rPr lang="en-US" sz="1850" dirty="0" err="1"/>
              <a:t>nim</a:t>
            </a:r>
            <a:r>
              <a:rPr lang="en-US" sz="1850" dirty="0"/>
              <a:t> </a:t>
            </a:r>
            <a:r>
              <a:rPr lang="en-US" sz="1850" dirty="0" err="1"/>
              <a:t>zainteresowane</a:t>
            </a:r>
            <a:r>
              <a:rPr lang="en-US" sz="1850" dirty="0"/>
              <a:t> </a:t>
            </a:r>
            <a:r>
              <a:rPr lang="en-US" sz="1850" dirty="0" err="1"/>
              <a:t>osoby</a:t>
            </a:r>
            <a:r>
              <a:rPr lang="en-US" sz="1850" dirty="0"/>
              <a:t> </a:t>
            </a:r>
            <a:r>
              <a:rPr lang="en-US" sz="1850" dirty="0" err="1"/>
              <a:t>zgłaszają</a:t>
            </a:r>
            <a:r>
              <a:rPr lang="en-US" sz="1850" dirty="0"/>
              <a:t> </a:t>
            </a:r>
            <a:r>
              <a:rPr lang="en-US" sz="1850" dirty="0" err="1"/>
              <a:t>się</a:t>
            </a:r>
            <a:r>
              <a:rPr lang="en-US" sz="1850" dirty="0"/>
              <a:t> do </a:t>
            </a:r>
            <a:r>
              <a:rPr lang="en-US" sz="1850" dirty="0" err="1"/>
              <a:t>projektu</a:t>
            </a:r>
            <a:r>
              <a:rPr lang="en-US" sz="1850" dirty="0"/>
              <a:t> </a:t>
            </a:r>
            <a:r>
              <a:rPr lang="en-US" sz="1850" dirty="0" err="1"/>
              <a:t>i</a:t>
            </a:r>
            <a:r>
              <a:rPr lang="en-US" sz="1850" dirty="0"/>
              <a:t> </a:t>
            </a:r>
            <a:r>
              <a:rPr lang="en-US" sz="1850" dirty="0" err="1"/>
              <a:t>wybiera</a:t>
            </a:r>
            <a:r>
              <a:rPr lang="en-US" sz="1850" dirty="0"/>
              <a:t> </a:t>
            </a:r>
            <a:r>
              <a:rPr lang="en-US" sz="1850" dirty="0" err="1"/>
              <a:t>najbardziej</a:t>
            </a:r>
            <a:r>
              <a:rPr lang="en-US" sz="1850" dirty="0"/>
              <a:t> </a:t>
            </a:r>
            <a:r>
              <a:rPr lang="en-US" sz="1850" dirty="0" err="1"/>
              <a:t>odpowiednią</a:t>
            </a:r>
            <a:r>
              <a:rPr lang="en-US" sz="1850" dirty="0"/>
              <a:t> </a:t>
            </a:r>
            <a:r>
              <a:rPr lang="en-US" sz="1850" dirty="0" err="1"/>
              <a:t>ofertę</a:t>
            </a:r>
            <a:r>
              <a:rPr lang="en-US" sz="1850" dirty="0"/>
              <a:t>. </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err="1"/>
              <a:t>Użytkownicy</a:t>
            </a:r>
            <a:r>
              <a:rPr lang="en-US" sz="1850" dirty="0"/>
              <a:t>, w </a:t>
            </a:r>
            <a:r>
              <a:rPr lang="en-US" sz="1850" dirty="0" err="1"/>
              <a:t>tym</a:t>
            </a:r>
            <a:r>
              <a:rPr lang="en-US" sz="1850" dirty="0"/>
              <a:t> </a:t>
            </a:r>
            <a:r>
              <a:rPr lang="en-US" sz="1850" b="1" dirty="0" err="1">
                <a:solidFill>
                  <a:srgbClr val="0CA373"/>
                </a:solidFill>
              </a:rPr>
              <a:t>linki</a:t>
            </a:r>
            <a:r>
              <a:rPr lang="en-US" sz="1850" b="1" dirty="0">
                <a:solidFill>
                  <a:srgbClr val="0CA373"/>
                </a:solidFill>
              </a:rPr>
              <a:t> </a:t>
            </a:r>
            <a:r>
              <a:rPr lang="en-US" sz="1850" b="1" dirty="0" err="1">
                <a:solidFill>
                  <a:srgbClr val="0CA373"/>
                </a:solidFill>
              </a:rPr>
              <a:t>sponsorowane</a:t>
            </a:r>
            <a:r>
              <a:rPr lang="en-US" sz="1850" b="1" dirty="0">
                <a:solidFill>
                  <a:srgbClr val="0CA373"/>
                </a:solidFill>
              </a:rPr>
              <a:t> </a:t>
            </a:r>
            <a:r>
              <a:rPr lang="en-US" sz="1850" dirty="0" err="1"/>
              <a:t>na</a:t>
            </a:r>
            <a:r>
              <a:rPr lang="en-US" sz="1850" dirty="0"/>
              <a:t> </a:t>
            </a:r>
            <a:r>
              <a:rPr lang="en-US" sz="1850" dirty="0" err="1"/>
              <a:t>blogach</a:t>
            </a:r>
            <a:r>
              <a:rPr lang="en-US" sz="1850" dirty="0"/>
              <a:t>, </a:t>
            </a:r>
            <a:r>
              <a:rPr lang="en-US" sz="1850" dirty="0" err="1"/>
              <a:t>forach</a:t>
            </a:r>
            <a:r>
              <a:rPr lang="en-US" sz="1850" dirty="0"/>
              <a:t> </a:t>
            </a:r>
            <a:r>
              <a:rPr lang="en-US" sz="1850" dirty="0" err="1"/>
              <a:t>i</a:t>
            </a:r>
            <a:r>
              <a:rPr lang="en-US" sz="1850" dirty="0"/>
              <a:t> </a:t>
            </a:r>
            <a:r>
              <a:rPr lang="en-US" sz="1850" dirty="0" err="1"/>
              <a:t>profilach</a:t>
            </a:r>
            <a:r>
              <a:rPr lang="en-US" sz="1850" dirty="0"/>
              <a:t> w </a:t>
            </a:r>
            <a:r>
              <a:rPr lang="en-US" sz="1850" dirty="0" err="1"/>
              <a:t>mediach</a:t>
            </a:r>
            <a:r>
              <a:rPr lang="en-US" sz="1850" dirty="0"/>
              <a:t> </a:t>
            </a:r>
            <a:r>
              <a:rPr lang="en-US" sz="1850" dirty="0" err="1"/>
              <a:t>społecznościowych</a:t>
            </a:r>
            <a:r>
              <a:rPr lang="en-US" sz="1850" dirty="0"/>
              <a:t>.</a:t>
            </a:r>
          </a:p>
          <a:p>
            <a:pPr marL="1257300" lvl="2" indent="-342900" fontAlgn="base">
              <a:lnSpc>
                <a:spcPct val="150000"/>
              </a:lnSpc>
              <a:spcBef>
                <a:spcPct val="20000"/>
              </a:spcBef>
              <a:spcAft>
                <a:spcPct val="0"/>
              </a:spcAft>
              <a:buFont typeface="Calibri" panose="020F0502020204030204" pitchFamily="34" charset="0"/>
              <a:buChar char="›"/>
              <a:defRPr/>
            </a:pPr>
            <a:r>
              <a:rPr lang="en-US" sz="1850" dirty="0" err="1"/>
              <a:t>Czasami</a:t>
            </a:r>
            <a:r>
              <a:rPr lang="en-US" sz="1850" dirty="0"/>
              <a:t> </a:t>
            </a:r>
            <a:r>
              <a:rPr lang="en-US" sz="1850" dirty="0" err="1"/>
              <a:t>podobne</a:t>
            </a:r>
            <a:r>
              <a:rPr lang="en-US" sz="1850" dirty="0"/>
              <a:t> </a:t>
            </a:r>
            <a:r>
              <a:rPr lang="en-US" sz="1850" dirty="0" err="1"/>
              <a:t>działania</a:t>
            </a:r>
            <a:r>
              <a:rPr lang="en-US" sz="1850" dirty="0"/>
              <a:t> </a:t>
            </a:r>
            <a:r>
              <a:rPr lang="en-US" sz="1850" dirty="0" err="1"/>
              <a:t>niekoniecznie</a:t>
            </a:r>
            <a:r>
              <a:rPr lang="en-US" sz="1850" dirty="0"/>
              <a:t> </a:t>
            </a:r>
            <a:r>
              <a:rPr lang="en-US" sz="1850" dirty="0" err="1"/>
              <a:t>są</a:t>
            </a:r>
            <a:r>
              <a:rPr lang="en-US" sz="1850" dirty="0"/>
              <a:t> </a:t>
            </a:r>
            <a:r>
              <a:rPr lang="en-US" sz="1850" dirty="0" err="1"/>
              <a:t>opłacane</a:t>
            </a:r>
            <a:r>
              <a:rPr lang="en-US" sz="1850" dirty="0"/>
              <a:t>: </a:t>
            </a:r>
            <a:r>
              <a:rPr lang="en-US" sz="1850" dirty="0" err="1"/>
              <a:t>np</a:t>
            </a:r>
            <a:r>
              <a:rPr lang="en-US" sz="1850" dirty="0"/>
              <a:t>. </a:t>
            </a:r>
            <a:r>
              <a:rPr lang="en-US" sz="1850" dirty="0" err="1"/>
              <a:t>użytkownicy</a:t>
            </a:r>
            <a:r>
              <a:rPr lang="en-US" sz="1850" dirty="0"/>
              <a:t> </a:t>
            </a:r>
            <a:r>
              <a:rPr lang="en-US" sz="1850" dirty="0" err="1"/>
              <a:t>przeglądający</a:t>
            </a:r>
            <a:r>
              <a:rPr lang="en-US" sz="1850" dirty="0"/>
              <a:t> </a:t>
            </a:r>
            <a:r>
              <a:rPr lang="en-US" sz="1850" dirty="0" err="1"/>
              <a:t>produkty</a:t>
            </a:r>
            <a:r>
              <a:rPr lang="en-US" sz="1850" dirty="0"/>
              <a:t> online </a:t>
            </a:r>
            <a:r>
              <a:rPr lang="en-US" sz="1850" dirty="0" err="1"/>
              <a:t>lub</a:t>
            </a:r>
            <a:r>
              <a:rPr lang="en-US" sz="1850" dirty="0"/>
              <a:t> </a:t>
            </a:r>
            <a:r>
              <a:rPr lang="en-US" sz="1850" dirty="0" err="1"/>
              <a:t>publikujący</a:t>
            </a:r>
            <a:r>
              <a:rPr lang="en-US" sz="1850" dirty="0"/>
              <a:t> </a:t>
            </a:r>
            <a:r>
              <a:rPr lang="en-US" sz="1850" dirty="0" err="1"/>
              <a:t>sugestie</a:t>
            </a:r>
            <a:r>
              <a:rPr lang="en-US" sz="1850" dirty="0"/>
              <a:t> </a:t>
            </a:r>
            <a:r>
              <a:rPr lang="en-US" sz="1850" dirty="0" err="1"/>
              <a:t>dotyczące</a:t>
            </a:r>
            <a:r>
              <a:rPr lang="en-US" sz="1850" dirty="0"/>
              <a:t> </a:t>
            </a:r>
            <a:r>
              <a:rPr lang="en-US" sz="1850" dirty="0" err="1"/>
              <a:t>rozwoju</a:t>
            </a:r>
            <a:r>
              <a:rPr lang="en-US" sz="1850" dirty="0"/>
              <a:t> </a:t>
            </a:r>
            <a:r>
              <a:rPr lang="en-US" sz="1850" dirty="0" err="1"/>
              <a:t>lub</a:t>
            </a:r>
            <a:r>
              <a:rPr lang="en-US" sz="1850" dirty="0"/>
              <a:t> </a:t>
            </a:r>
            <a:r>
              <a:rPr lang="en-US" sz="1850" dirty="0" err="1"/>
              <a:t>modyfikacji</a:t>
            </a:r>
            <a:r>
              <a:rPr lang="en-US" sz="1850" dirty="0"/>
              <a:t> </a:t>
            </a:r>
            <a:r>
              <a:rPr lang="en-US" sz="1850" dirty="0" err="1"/>
              <a:t>produktu</a:t>
            </a:r>
            <a:r>
              <a:rPr lang="en-US" sz="1850" dirty="0"/>
              <a:t>. </a:t>
            </a:r>
          </a:p>
          <a:p>
            <a:pPr marL="342900" indent="-342900" fontAlgn="base">
              <a:lnSpc>
                <a:spcPct val="150000"/>
              </a:lnSpc>
              <a:spcBef>
                <a:spcPct val="20000"/>
              </a:spcBef>
              <a:spcAft>
                <a:spcPct val="0"/>
              </a:spcAft>
              <a:buFont typeface="Arial" pitchFamily="34" charset="0"/>
              <a:buChar char="•"/>
              <a:defRPr/>
            </a:pPr>
            <a:r>
              <a:rPr lang="en-US" sz="1850" dirty="0"/>
              <a:t>C2B help bring together consumers and businesses by giving them a platform to </a:t>
            </a:r>
            <a:r>
              <a:rPr lang="en-US" sz="1850" b="1" dirty="0">
                <a:solidFill>
                  <a:srgbClr val="0CA373"/>
                </a:solidFill>
              </a:rPr>
              <a:t>converge</a:t>
            </a:r>
            <a:r>
              <a:rPr lang="en-US" sz="1850" dirty="0"/>
              <a:t> evenly.</a:t>
            </a:r>
          </a:p>
        </p:txBody>
      </p:sp>
      <p:sp>
        <p:nvSpPr>
          <p:cNvPr id="5"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1.3.: </a:t>
            </a: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of E-commerce</a:t>
            </a:r>
          </a:p>
        </p:txBody>
      </p:sp>
      <p:sp>
        <p:nvSpPr>
          <p:cNvPr id="6"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23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7553" y="2201705"/>
            <a:ext cx="11182753" cy="3906069"/>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CONSUMER/KONSUMENT TO CONSUMER/KONSUMENT (C2C)</a:t>
            </a:r>
          </a:p>
          <a:p>
            <a:pPr marL="342900" lvl="0" indent="-342900" fontAlgn="base">
              <a:lnSpc>
                <a:spcPct val="150000"/>
              </a:lnSpc>
              <a:spcBef>
                <a:spcPct val="20000"/>
              </a:spcBef>
              <a:spcAft>
                <a:spcPct val="0"/>
              </a:spcAft>
              <a:buFont typeface="Arial" pitchFamily="34" charset="0"/>
              <a:buChar char="•"/>
              <a:defRPr/>
            </a:pPr>
            <a:r>
              <a:rPr lang="es-ES" sz="1950" dirty="0"/>
              <a:t>Ten </a:t>
            </a:r>
            <a:r>
              <a:rPr lang="es-ES" sz="1950" dirty="0" err="1"/>
              <a:t>sposób</a:t>
            </a:r>
            <a:r>
              <a:rPr lang="es-ES" sz="1950" dirty="0"/>
              <a:t> </a:t>
            </a:r>
            <a:r>
              <a:rPr lang="es-ES" sz="1950" dirty="0" err="1"/>
              <a:t>prowadzenia</a:t>
            </a:r>
            <a:r>
              <a:rPr lang="es-ES" sz="1950" dirty="0"/>
              <a:t> </a:t>
            </a:r>
            <a:r>
              <a:rPr lang="es-ES" sz="1950" dirty="0" err="1"/>
              <a:t>działalności</a:t>
            </a:r>
            <a:r>
              <a:rPr lang="es-ES" sz="1950" dirty="0"/>
              <a:t> </a:t>
            </a:r>
            <a:r>
              <a:rPr lang="es-ES" sz="1950" dirty="0" err="1"/>
              <a:t>oznacza</a:t>
            </a:r>
            <a:r>
              <a:rPr lang="es-ES" sz="1950" dirty="0"/>
              <a:t>, </a:t>
            </a:r>
            <a:r>
              <a:rPr lang="es-ES" sz="1950" dirty="0" err="1"/>
              <a:t>że</a:t>
            </a:r>
            <a:r>
              <a:rPr lang="es-ES" sz="1950" dirty="0"/>
              <a:t> </a:t>
            </a:r>
            <a:r>
              <a:rPr lang="es-ES" sz="1950" dirty="0" err="1"/>
              <a:t>klienci</a:t>
            </a:r>
            <a:r>
              <a:rPr lang="es-ES" sz="1950" dirty="0"/>
              <a:t> </a:t>
            </a:r>
            <a:r>
              <a:rPr lang="es-ES" sz="1950" dirty="0" err="1"/>
              <a:t>współpracują</a:t>
            </a:r>
            <a:r>
              <a:rPr lang="es-ES" sz="1950" dirty="0"/>
              <a:t> </a:t>
            </a:r>
            <a:r>
              <a:rPr lang="es-ES" sz="1950" dirty="0" err="1"/>
              <a:t>ze</a:t>
            </a:r>
            <a:r>
              <a:rPr lang="es-ES" sz="1950" dirty="0"/>
              <a:t> </a:t>
            </a:r>
            <a:r>
              <a:rPr lang="es-ES" sz="1950" dirty="0" err="1"/>
              <a:t>sobą</a:t>
            </a:r>
            <a:r>
              <a:rPr lang="es-ES" sz="1950" dirty="0"/>
              <a:t>, </a:t>
            </a:r>
            <a:r>
              <a:rPr lang="es-ES" sz="1950" b="1" dirty="0" err="1">
                <a:solidFill>
                  <a:srgbClr val="0CA373"/>
                </a:solidFill>
              </a:rPr>
              <a:t>bez</a:t>
            </a:r>
            <a:r>
              <a:rPr lang="es-ES" sz="1950" b="1" dirty="0">
                <a:solidFill>
                  <a:srgbClr val="0CA373"/>
                </a:solidFill>
              </a:rPr>
              <a:t> </a:t>
            </a:r>
            <a:r>
              <a:rPr lang="es-ES" sz="1950" b="1" dirty="0" err="1">
                <a:solidFill>
                  <a:srgbClr val="0CA373"/>
                </a:solidFill>
              </a:rPr>
              <a:t>widocznych</a:t>
            </a:r>
            <a:r>
              <a:rPr lang="es-ES" sz="1950" b="1" dirty="0">
                <a:solidFill>
                  <a:srgbClr val="0CA373"/>
                </a:solidFill>
              </a:rPr>
              <a:t> </a:t>
            </a:r>
            <a:r>
              <a:rPr lang="es-ES" sz="1950" b="1" dirty="0" err="1">
                <a:solidFill>
                  <a:srgbClr val="0CA373"/>
                </a:solidFill>
              </a:rPr>
              <a:t>pośredników</a:t>
            </a:r>
            <a:r>
              <a:rPr lang="es-ES" sz="1950" dirty="0"/>
              <a:t> w </a:t>
            </a:r>
            <a:r>
              <a:rPr lang="es-ES" sz="1950" dirty="0" err="1"/>
              <a:t>procesie</a:t>
            </a:r>
            <a:r>
              <a:rPr lang="es-ES" sz="1950" dirty="0"/>
              <a:t> </a:t>
            </a:r>
            <a:r>
              <a:rPr lang="es-ES" sz="1950" dirty="0" err="1"/>
              <a:t>transakcyjnym</a:t>
            </a:r>
            <a:r>
              <a:rPr lang="en-US" sz="1950" dirty="0"/>
              <a:t>.</a:t>
            </a:r>
          </a:p>
          <a:p>
            <a:pPr marL="342900" lvl="0" indent="-342900" fontAlgn="base">
              <a:lnSpc>
                <a:spcPct val="150000"/>
              </a:lnSpc>
              <a:spcBef>
                <a:spcPct val="20000"/>
              </a:spcBef>
              <a:spcAft>
                <a:spcPct val="0"/>
              </a:spcAft>
              <a:buFont typeface="Arial" pitchFamily="34" charset="0"/>
              <a:buChar char="•"/>
              <a:defRPr/>
            </a:pPr>
            <a:r>
              <a:rPr lang="en-US" sz="1950" dirty="0"/>
              <a:t>W </a:t>
            </a:r>
            <a:r>
              <a:rPr lang="en-US" sz="1950" dirty="0" err="1"/>
              <a:t>tym</a:t>
            </a:r>
            <a:r>
              <a:rPr lang="en-US" sz="1950" dirty="0"/>
              <a:t> </a:t>
            </a:r>
            <a:r>
              <a:rPr lang="en-US" sz="1950" dirty="0" err="1"/>
              <a:t>przypadku</a:t>
            </a:r>
            <a:r>
              <a:rPr lang="en-US" sz="1950" dirty="0"/>
              <a:t> </a:t>
            </a:r>
            <a:r>
              <a:rPr lang="en-US" sz="1950" dirty="0" err="1"/>
              <a:t>przedsiębiorstwa</a:t>
            </a:r>
            <a:r>
              <a:rPr lang="en-US" sz="1950" dirty="0"/>
              <a:t> </a:t>
            </a:r>
            <a:r>
              <a:rPr lang="en-US" sz="1950" dirty="0" err="1"/>
              <a:t>pełnią</a:t>
            </a:r>
            <a:r>
              <a:rPr lang="en-US" sz="1950" dirty="0"/>
              <a:t> </a:t>
            </a:r>
            <a:r>
              <a:rPr lang="en-US" sz="1950" dirty="0" err="1"/>
              <a:t>rolę</a:t>
            </a:r>
            <a:r>
              <a:rPr lang="en-US" sz="1950" dirty="0"/>
              <a:t> </a:t>
            </a:r>
            <a:r>
              <a:rPr lang="en-US" sz="1950" dirty="0" err="1"/>
              <a:t>dostawców</a:t>
            </a:r>
            <a:r>
              <a:rPr lang="en-US" sz="1950" dirty="0"/>
              <a:t> </a:t>
            </a:r>
            <a:r>
              <a:rPr lang="en-US" sz="1950" dirty="0" err="1"/>
              <a:t>środowiska</a:t>
            </a:r>
            <a:r>
              <a:rPr lang="en-US" sz="1950" dirty="0"/>
              <a:t>, w </a:t>
            </a:r>
            <a:r>
              <a:rPr lang="en-US" sz="1950" dirty="0" err="1"/>
              <a:t>którym</a:t>
            </a:r>
            <a:r>
              <a:rPr lang="en-US" sz="1950" dirty="0"/>
              <a:t> </a:t>
            </a:r>
            <a:r>
              <a:rPr lang="en-US" sz="1950" dirty="0" err="1"/>
              <a:t>odbywa</a:t>
            </a:r>
            <a:r>
              <a:rPr lang="en-US" sz="1950" dirty="0"/>
              <a:t> </a:t>
            </a:r>
            <a:r>
              <a:rPr lang="en-US" sz="1950" dirty="0" err="1"/>
              <a:t>się</a:t>
            </a:r>
            <a:r>
              <a:rPr lang="en-US" sz="1950" dirty="0"/>
              <a:t> </a:t>
            </a:r>
            <a:r>
              <a:rPr lang="en-US" sz="1950" dirty="0" err="1"/>
              <a:t>transakcja</a:t>
            </a:r>
            <a:r>
              <a:rPr lang="en-US" sz="1950" dirty="0"/>
              <a:t> (</a:t>
            </a:r>
            <a:r>
              <a:rPr lang="en-US" sz="1950" dirty="0" err="1"/>
              <a:t>najczęściej</a:t>
            </a:r>
            <a:r>
              <a:rPr lang="en-US" sz="1950" dirty="0"/>
              <a:t> </a:t>
            </a:r>
            <a:r>
              <a:rPr lang="en-US" sz="1950" dirty="0" err="1"/>
              <a:t>pobierając</a:t>
            </a:r>
            <a:r>
              <a:rPr lang="en-US" sz="1950" dirty="0"/>
              <a:t> </a:t>
            </a:r>
            <a:r>
              <a:rPr lang="en-US" sz="1950" dirty="0" err="1"/>
              <a:t>opłatę</a:t>
            </a:r>
            <a:r>
              <a:rPr lang="en-US" sz="1950" dirty="0"/>
              <a:t>), co </a:t>
            </a:r>
            <a:r>
              <a:rPr lang="en-US" sz="1950" dirty="0" err="1"/>
              <a:t>często</a:t>
            </a:r>
            <a:r>
              <a:rPr lang="en-US" sz="1950" dirty="0"/>
              <a:t> </a:t>
            </a:r>
            <a:r>
              <a:rPr lang="en-US" sz="1950" dirty="0" err="1"/>
              <a:t>przybiera</a:t>
            </a:r>
            <a:r>
              <a:rPr lang="en-US" sz="1950" dirty="0"/>
              <a:t> </a:t>
            </a:r>
            <a:r>
              <a:rPr lang="en-US" sz="1950" dirty="0" err="1"/>
              <a:t>postać</a:t>
            </a:r>
            <a:r>
              <a:rPr lang="en-US" sz="1950" dirty="0"/>
              <a:t> </a:t>
            </a:r>
            <a:r>
              <a:rPr lang="en-US" sz="1950" b="1" dirty="0" err="1">
                <a:solidFill>
                  <a:srgbClr val="0CA373"/>
                </a:solidFill>
              </a:rPr>
              <a:t>targowisk</a:t>
            </a:r>
            <a:r>
              <a:rPr lang="en-US" sz="1950" dirty="0"/>
              <a:t> (eBay, Facebook, </a:t>
            </a:r>
            <a:r>
              <a:rPr lang="en-US" sz="1950" dirty="0" err="1"/>
              <a:t>Vinted</a:t>
            </a:r>
            <a:r>
              <a:rPr lang="en-US" sz="1950" dirty="0"/>
              <a:t>) </a:t>
            </a:r>
            <a:r>
              <a:rPr lang="en-US" sz="1950" dirty="0" err="1"/>
              <a:t>lub</a:t>
            </a:r>
            <a:r>
              <a:rPr lang="en-US" sz="1950" dirty="0"/>
              <a:t> </a:t>
            </a:r>
            <a:r>
              <a:rPr lang="en-US" sz="1950" dirty="0" err="1"/>
              <a:t>internetowych</a:t>
            </a:r>
            <a:r>
              <a:rPr lang="en-US" sz="1950" dirty="0"/>
              <a:t> </a:t>
            </a:r>
            <a:r>
              <a:rPr lang="en-US" sz="1950" b="1" dirty="0" err="1">
                <a:solidFill>
                  <a:srgbClr val="0CA373"/>
                </a:solidFill>
              </a:rPr>
              <a:t>tablic</a:t>
            </a:r>
            <a:r>
              <a:rPr lang="en-US" sz="1950" b="1" dirty="0">
                <a:solidFill>
                  <a:srgbClr val="0CA373"/>
                </a:solidFill>
              </a:rPr>
              <a:t> </a:t>
            </a:r>
            <a:r>
              <a:rPr lang="en-US" sz="1950" b="1" dirty="0" err="1">
                <a:solidFill>
                  <a:srgbClr val="0CA373"/>
                </a:solidFill>
              </a:rPr>
              <a:t>ogłoszeniowych</a:t>
            </a:r>
            <a:r>
              <a:rPr lang="en-US" sz="1950" dirty="0"/>
              <a:t>.</a:t>
            </a:r>
          </a:p>
          <a:p>
            <a:pPr marL="342900" lvl="0" indent="-342900" fontAlgn="base">
              <a:lnSpc>
                <a:spcPct val="150000"/>
              </a:lnSpc>
              <a:spcBef>
                <a:spcPct val="20000"/>
              </a:spcBef>
              <a:spcAft>
                <a:spcPct val="0"/>
              </a:spcAft>
              <a:buFont typeface="Arial" pitchFamily="34" charset="0"/>
              <a:buChar char="•"/>
              <a:defRPr/>
            </a:pPr>
            <a:r>
              <a:rPr lang="en-US" sz="1950" dirty="0" err="1"/>
              <a:t>Kolejnym</a:t>
            </a:r>
            <a:r>
              <a:rPr lang="en-US" sz="1950" dirty="0"/>
              <a:t> </a:t>
            </a:r>
            <a:r>
              <a:rPr lang="en-US" sz="1950" dirty="0" err="1"/>
              <a:t>ważnym</a:t>
            </a:r>
            <a:r>
              <a:rPr lang="en-US" sz="1950" dirty="0"/>
              <a:t> </a:t>
            </a:r>
            <a:r>
              <a:rPr lang="en-US" sz="1950" dirty="0" err="1"/>
              <a:t>aspektem</a:t>
            </a:r>
            <a:r>
              <a:rPr lang="en-US" sz="1950" dirty="0"/>
              <a:t> </a:t>
            </a:r>
            <a:r>
              <a:rPr lang="en-US" sz="1950" dirty="0" err="1"/>
              <a:t>tej</a:t>
            </a:r>
            <a:r>
              <a:rPr lang="en-US" sz="1950" dirty="0"/>
              <a:t> </a:t>
            </a:r>
            <a:r>
              <a:rPr lang="en-US" sz="1950" dirty="0" err="1"/>
              <a:t>modalności</a:t>
            </a:r>
            <a:r>
              <a:rPr lang="en-US" sz="1950" dirty="0"/>
              <a:t> jest marketing C2C: </a:t>
            </a:r>
            <a:r>
              <a:rPr lang="en-US" sz="1950" dirty="0" err="1"/>
              <a:t>zadowoleni</a:t>
            </a:r>
            <a:r>
              <a:rPr lang="en-US" sz="1950" dirty="0"/>
              <a:t> </a:t>
            </a:r>
            <a:r>
              <a:rPr lang="en-US" sz="1950" dirty="0" err="1"/>
              <a:t>użytkownicy</a:t>
            </a:r>
            <a:r>
              <a:rPr lang="en-US" sz="1950" dirty="0"/>
              <a:t> </a:t>
            </a:r>
            <a:r>
              <a:rPr lang="en-US" sz="1950" dirty="0" err="1"/>
              <a:t>generują</a:t>
            </a:r>
            <a:r>
              <a:rPr lang="en-US" sz="1950" dirty="0"/>
              <a:t> – </a:t>
            </a:r>
            <a:r>
              <a:rPr lang="en-US" sz="1950" dirty="0" err="1"/>
              <a:t>cieszące</a:t>
            </a:r>
            <a:r>
              <a:rPr lang="en-US" sz="1950" dirty="0"/>
              <a:t> </a:t>
            </a:r>
            <a:r>
              <a:rPr lang="en-US" sz="1950" dirty="0" err="1"/>
              <a:t>się</a:t>
            </a:r>
            <a:r>
              <a:rPr lang="en-US" sz="1950" dirty="0"/>
              <a:t> </a:t>
            </a:r>
            <a:r>
              <a:rPr lang="en-US" sz="1950" b="1" dirty="0" err="1">
                <a:solidFill>
                  <a:srgbClr val="0CA373"/>
                </a:solidFill>
              </a:rPr>
              <a:t>dużym</a:t>
            </a:r>
            <a:r>
              <a:rPr lang="en-US" sz="1950" b="1" dirty="0">
                <a:solidFill>
                  <a:srgbClr val="0CA373"/>
                </a:solidFill>
              </a:rPr>
              <a:t> </a:t>
            </a:r>
            <a:r>
              <a:rPr lang="en-US" sz="1950" b="1" dirty="0" err="1">
                <a:solidFill>
                  <a:srgbClr val="0CA373"/>
                </a:solidFill>
              </a:rPr>
              <a:t>zaufaniem</a:t>
            </a:r>
            <a:r>
              <a:rPr lang="en-US" sz="1950" b="1" dirty="0">
                <a:solidFill>
                  <a:srgbClr val="0CA373"/>
                </a:solidFill>
              </a:rPr>
              <a:t> </a:t>
            </a:r>
            <a:r>
              <a:rPr lang="en-US" sz="1950" dirty="0"/>
              <a:t>– </a:t>
            </a:r>
            <a:r>
              <a:rPr lang="en-US" sz="1950" dirty="0" err="1"/>
              <a:t>recenzje</a:t>
            </a:r>
            <a:r>
              <a:rPr lang="en-US" sz="1950" dirty="0"/>
              <a:t> </a:t>
            </a:r>
            <a:r>
              <a:rPr lang="en-US" sz="1950" dirty="0" err="1"/>
              <a:t>produktów</a:t>
            </a:r>
            <a:r>
              <a:rPr lang="en-US" sz="1950" dirty="0"/>
              <a:t> </a:t>
            </a:r>
            <a:r>
              <a:rPr lang="en-US" sz="1950" dirty="0" err="1"/>
              <a:t>i</a:t>
            </a:r>
            <a:r>
              <a:rPr lang="en-US" sz="1950" dirty="0"/>
              <a:t> </a:t>
            </a:r>
            <a:r>
              <a:rPr lang="en-US" sz="1950" dirty="0" err="1"/>
              <a:t>rekomendacje</a:t>
            </a:r>
            <a:r>
              <a:rPr lang="en-US" sz="1950" dirty="0"/>
              <a:t> </a:t>
            </a:r>
            <a:r>
              <a:rPr lang="en-US" sz="1950" dirty="0" err="1"/>
              <a:t>dla</a:t>
            </a:r>
            <a:r>
              <a:rPr lang="en-US" sz="1950" dirty="0"/>
              <a:t> </a:t>
            </a:r>
            <a:r>
              <a:rPr lang="en-US" sz="1950" dirty="0" err="1"/>
              <a:t>rodziny</a:t>
            </a:r>
            <a:r>
              <a:rPr lang="en-US" sz="1950" dirty="0"/>
              <a:t> </a:t>
            </a:r>
            <a:r>
              <a:rPr lang="en-US" sz="1950" dirty="0" err="1"/>
              <a:t>i</a:t>
            </a:r>
            <a:r>
              <a:rPr lang="en-US" sz="1950" dirty="0"/>
              <a:t> </a:t>
            </a:r>
            <a:r>
              <a:rPr lang="en-US" sz="1950" dirty="0" err="1"/>
              <a:t>przyjaciół</a:t>
            </a:r>
            <a:r>
              <a:rPr lang="en-US" sz="1950" dirty="0"/>
              <a:t>.</a:t>
            </a:r>
          </a:p>
        </p:txBody>
      </p:sp>
      <p:sp>
        <p:nvSpPr>
          <p:cNvPr id="5"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1.3.: </a:t>
            </a: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of E-commerce</a:t>
            </a:r>
          </a:p>
        </p:txBody>
      </p:sp>
      <p:sp>
        <p:nvSpPr>
          <p:cNvPr id="6"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590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393228"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1.4.: </a:t>
            </a:r>
            <a:r>
              <a:rPr lang="es-ES" sz="2000" spc="50" dirty="0" err="1">
                <a:cs typeface="Tahoma"/>
              </a:rPr>
              <a:t>Okazje</a:t>
            </a:r>
            <a:r>
              <a:rPr lang="es-ES" sz="2000" spc="50" dirty="0">
                <a:cs typeface="Tahoma"/>
              </a:rPr>
              <a:t> </a:t>
            </a:r>
            <a:r>
              <a:rPr lang="es-ES" sz="2000" spc="50" dirty="0" err="1">
                <a:cs typeface="Tahoma"/>
              </a:rPr>
              <a:t>biznesowe</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078411" cy="3990836"/>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n-US" sz="2200" b="1" dirty="0">
                <a:solidFill>
                  <a:srgbClr val="0CA373"/>
                </a:solidFill>
              </a:rPr>
              <a:t>ZMIENIAJĄCY SIĘ SCENARIUSZ</a:t>
            </a:r>
          </a:p>
          <a:p>
            <a:pPr marL="285750" indent="-285750" fontAlgn="base">
              <a:lnSpc>
                <a:spcPct val="150000"/>
              </a:lnSpc>
              <a:spcBef>
                <a:spcPct val="20000"/>
              </a:spcBef>
              <a:spcAft>
                <a:spcPct val="0"/>
              </a:spcAft>
              <a:buFont typeface="Arial" panose="020B0604020202020204" pitchFamily="34" charset="0"/>
              <a:buChar char="•"/>
              <a:defRPr/>
            </a:pPr>
            <a:r>
              <a:rPr lang="en-US" sz="2000" dirty="0"/>
              <a:t>Ta </a:t>
            </a:r>
            <a:r>
              <a:rPr lang="en-US" sz="2000" dirty="0" err="1"/>
              <a:t>szybka</a:t>
            </a:r>
            <a:r>
              <a:rPr lang="en-US" sz="2000" dirty="0"/>
              <a:t> </a:t>
            </a:r>
            <a:r>
              <a:rPr lang="en-US" sz="2000" dirty="0" err="1"/>
              <a:t>epoka</a:t>
            </a:r>
            <a:r>
              <a:rPr lang="en-US" sz="2000" dirty="0"/>
              <a:t> </a:t>
            </a:r>
            <a:r>
              <a:rPr lang="en-US" sz="2000" dirty="0" err="1"/>
              <a:t>rozwoju</a:t>
            </a:r>
            <a:r>
              <a:rPr lang="en-US" sz="2000" dirty="0"/>
              <a:t> </a:t>
            </a:r>
            <a:r>
              <a:rPr lang="en-US" sz="2000" dirty="0" err="1"/>
              <a:t>wymaga</a:t>
            </a:r>
            <a:r>
              <a:rPr lang="en-US" sz="2000" dirty="0"/>
              <a:t> </a:t>
            </a:r>
            <a:r>
              <a:rPr lang="en-US" sz="2000" b="1" dirty="0" err="1">
                <a:solidFill>
                  <a:srgbClr val="0CA373"/>
                </a:solidFill>
              </a:rPr>
              <a:t>sprawnych</a:t>
            </a:r>
            <a:r>
              <a:rPr lang="en-US" sz="2000" b="1" dirty="0">
                <a:solidFill>
                  <a:srgbClr val="0CA373"/>
                </a:solidFill>
              </a:rPr>
              <a:t>, </a:t>
            </a:r>
            <a:r>
              <a:rPr lang="en-US" sz="2000" b="1" dirty="0" err="1">
                <a:solidFill>
                  <a:srgbClr val="0CA373"/>
                </a:solidFill>
              </a:rPr>
              <a:t>elastycznych</a:t>
            </a:r>
            <a:r>
              <a:rPr lang="en-US" sz="2000" dirty="0"/>
              <a:t> </a:t>
            </a:r>
            <a:r>
              <a:rPr lang="en-US" sz="2000" dirty="0" err="1"/>
              <a:t>podmiotów</a:t>
            </a:r>
            <a:r>
              <a:rPr lang="en-US" sz="2000" dirty="0"/>
              <a:t>, </a:t>
            </a:r>
            <a:r>
              <a:rPr lang="en-US" sz="2000" dirty="0" err="1"/>
              <a:t>które</a:t>
            </a:r>
            <a:r>
              <a:rPr lang="en-US" sz="2000" dirty="0"/>
              <a:t> </a:t>
            </a:r>
            <a:r>
              <a:rPr lang="en-US" sz="2000" dirty="0" err="1"/>
              <a:t>mogą</a:t>
            </a:r>
            <a:r>
              <a:rPr lang="en-US" sz="2000" dirty="0"/>
              <a:t> </a:t>
            </a:r>
            <a:r>
              <a:rPr lang="en-US" sz="2000" dirty="0" err="1"/>
              <a:t>szybko</a:t>
            </a:r>
            <a:r>
              <a:rPr lang="en-US" sz="2000" dirty="0"/>
              <a:t> </a:t>
            </a:r>
            <a:r>
              <a:rPr lang="en-US" sz="2000" dirty="0" err="1"/>
              <a:t>dostarczać</a:t>
            </a:r>
            <a:r>
              <a:rPr lang="en-US" sz="2000" dirty="0"/>
              <a:t> </a:t>
            </a:r>
            <a:r>
              <a:rPr lang="en-US" sz="2000" dirty="0" err="1"/>
              <a:t>klientom</a:t>
            </a:r>
            <a:r>
              <a:rPr lang="en-US" sz="2000" dirty="0"/>
              <a:t> </a:t>
            </a:r>
            <a:r>
              <a:rPr lang="en-US" sz="2000" dirty="0" err="1"/>
              <a:t>wymagane</a:t>
            </a:r>
            <a:r>
              <a:rPr lang="en-US" sz="2000" dirty="0"/>
              <a:t> </a:t>
            </a:r>
            <a:r>
              <a:rPr lang="en-US" sz="2000" dirty="0" err="1"/>
              <a:t>usługi</a:t>
            </a:r>
            <a:r>
              <a:rPr lang="en-US" sz="2000" dirty="0"/>
              <a:t> </a:t>
            </a:r>
            <a:r>
              <a:rPr lang="en-US" sz="2000" dirty="0" err="1"/>
              <a:t>i</a:t>
            </a:r>
            <a:r>
              <a:rPr lang="en-US" sz="2000" dirty="0"/>
              <a:t> </a:t>
            </a:r>
            <a:r>
              <a:rPr lang="en-US" sz="2000" dirty="0" err="1"/>
              <a:t>produkty</a:t>
            </a:r>
            <a:r>
              <a:rPr lang="en-US" sz="2000" dirty="0"/>
              <a:t>. </a:t>
            </a:r>
          </a:p>
          <a:p>
            <a:pPr marL="285750" indent="-285750" fontAlgn="base">
              <a:lnSpc>
                <a:spcPct val="150000"/>
              </a:lnSpc>
              <a:spcBef>
                <a:spcPct val="20000"/>
              </a:spcBef>
              <a:spcAft>
                <a:spcPct val="0"/>
              </a:spcAft>
              <a:buFont typeface="Arial" panose="020B0604020202020204" pitchFamily="34" charset="0"/>
              <a:buChar char="•"/>
              <a:defRPr/>
            </a:pPr>
            <a:r>
              <a:rPr lang="en-US" sz="2000" dirty="0" err="1"/>
              <a:t>Ponadto</a:t>
            </a:r>
            <a:r>
              <a:rPr lang="en-US" sz="2000" dirty="0"/>
              <a:t>, </a:t>
            </a:r>
            <a:r>
              <a:rPr lang="en-US" sz="2000" dirty="0" err="1"/>
              <a:t>korzystając</a:t>
            </a:r>
            <a:r>
              <a:rPr lang="en-US" sz="2000" dirty="0"/>
              <a:t> z </a:t>
            </a:r>
            <a:r>
              <a:rPr lang="en-US" sz="2000" dirty="0" err="1"/>
              <a:t>nowych</a:t>
            </a:r>
            <a:r>
              <a:rPr lang="en-US" sz="2000" dirty="0"/>
              <a:t> </a:t>
            </a:r>
            <a:r>
              <a:rPr lang="en-US" sz="2000" dirty="0" err="1"/>
              <a:t>technologii</a:t>
            </a:r>
            <a:r>
              <a:rPr lang="en-US" sz="2000" dirty="0"/>
              <a:t> </a:t>
            </a:r>
            <a:r>
              <a:rPr lang="en-US" sz="2000" dirty="0" err="1"/>
              <a:t>i</a:t>
            </a:r>
            <a:r>
              <a:rPr lang="en-US" sz="2000" dirty="0"/>
              <a:t> </a:t>
            </a:r>
            <a:r>
              <a:rPr lang="en-US" sz="2000" dirty="0" err="1"/>
              <a:t>podejść</a:t>
            </a:r>
            <a:r>
              <a:rPr lang="en-US" sz="2000" dirty="0"/>
              <a:t>, </a:t>
            </a:r>
            <a:r>
              <a:rPr lang="en-US" sz="2000" dirty="0" err="1"/>
              <a:t>firmy</a:t>
            </a:r>
            <a:r>
              <a:rPr lang="en-US" sz="2000" dirty="0"/>
              <a:t> </a:t>
            </a:r>
            <a:r>
              <a:rPr lang="en-US" sz="2000" dirty="0" err="1"/>
              <a:t>wchodzą</a:t>
            </a:r>
            <a:r>
              <a:rPr lang="en-US" sz="2000" dirty="0"/>
              <a:t> </a:t>
            </a:r>
            <a:r>
              <a:rPr lang="en-US" sz="2000" dirty="0" err="1"/>
              <a:t>na</a:t>
            </a:r>
            <a:r>
              <a:rPr lang="en-US" sz="2000" dirty="0"/>
              <a:t> </a:t>
            </a:r>
            <a:r>
              <a:rPr lang="en-US" sz="2000" dirty="0" err="1"/>
              <a:t>nowe</a:t>
            </a:r>
            <a:r>
              <a:rPr lang="en-US" sz="2000" dirty="0"/>
              <a:t> </a:t>
            </a:r>
            <a:r>
              <a:rPr lang="en-US" sz="2000" dirty="0" err="1"/>
              <a:t>rynki</a:t>
            </a:r>
            <a:r>
              <a:rPr lang="en-US" sz="2000" dirty="0"/>
              <a:t>: </a:t>
            </a:r>
            <a:r>
              <a:rPr lang="en-US" sz="2000" dirty="0" err="1"/>
              <a:t>np</a:t>
            </a:r>
            <a:r>
              <a:rPr lang="en-US" sz="2000" dirty="0"/>
              <a:t>. </a:t>
            </a:r>
            <a:r>
              <a:rPr lang="en-US" sz="2000" dirty="0" err="1"/>
              <a:t>obecnie</a:t>
            </a:r>
            <a:r>
              <a:rPr lang="en-US" sz="2000" dirty="0"/>
              <a:t> </a:t>
            </a:r>
            <a:r>
              <a:rPr lang="en-US" sz="2000" b="1" dirty="0" err="1">
                <a:solidFill>
                  <a:srgbClr val="0CA373"/>
                </a:solidFill>
              </a:rPr>
              <a:t>gromadzenie</a:t>
            </a:r>
            <a:r>
              <a:rPr lang="en-US" sz="2000" b="1" dirty="0">
                <a:solidFill>
                  <a:srgbClr val="0CA373"/>
                </a:solidFill>
              </a:rPr>
              <a:t> </a:t>
            </a:r>
            <a:r>
              <a:rPr lang="en-US" sz="2000" b="1" dirty="0" err="1">
                <a:solidFill>
                  <a:srgbClr val="0CA373"/>
                </a:solidFill>
              </a:rPr>
              <a:t>danych</a:t>
            </a:r>
            <a:r>
              <a:rPr lang="en-US" sz="2000" b="1" dirty="0">
                <a:solidFill>
                  <a:srgbClr val="0CA373"/>
                </a:solidFill>
              </a:rPr>
              <a:t> </a:t>
            </a:r>
            <a:r>
              <a:rPr lang="en-US" sz="2000" b="1" dirty="0" err="1">
                <a:solidFill>
                  <a:srgbClr val="0CA373"/>
                </a:solidFill>
              </a:rPr>
              <a:t>użytkowników</a:t>
            </a:r>
            <a:r>
              <a:rPr lang="en-US" sz="2000" b="1" dirty="0">
                <a:solidFill>
                  <a:srgbClr val="0CA373"/>
                </a:solidFill>
              </a:rPr>
              <a:t> </a:t>
            </a:r>
            <a:r>
              <a:rPr lang="en-US" sz="2000" b="1" dirty="0" err="1">
                <a:solidFill>
                  <a:srgbClr val="0CA373"/>
                </a:solidFill>
              </a:rPr>
              <a:t>i</a:t>
            </a:r>
            <a:r>
              <a:rPr lang="en-US" sz="2000" b="1" dirty="0">
                <a:solidFill>
                  <a:srgbClr val="0CA373"/>
                </a:solidFill>
              </a:rPr>
              <a:t> </a:t>
            </a:r>
            <a:r>
              <a:rPr lang="en-US" sz="2000" b="1" dirty="0" err="1">
                <a:solidFill>
                  <a:srgbClr val="0CA373"/>
                </a:solidFill>
              </a:rPr>
              <a:t>zarządzanie</a:t>
            </a:r>
            <a:r>
              <a:rPr lang="en-US" sz="2000" b="1" dirty="0">
                <a:solidFill>
                  <a:srgbClr val="0CA373"/>
                </a:solidFill>
              </a:rPr>
              <a:t> </a:t>
            </a:r>
            <a:r>
              <a:rPr lang="en-US" sz="2000" b="1" dirty="0" err="1">
                <a:solidFill>
                  <a:srgbClr val="0CA373"/>
                </a:solidFill>
              </a:rPr>
              <a:t>nimi</a:t>
            </a:r>
            <a:r>
              <a:rPr lang="en-US" sz="2000" b="1" dirty="0">
                <a:solidFill>
                  <a:srgbClr val="0CA373"/>
                </a:solidFill>
              </a:rPr>
              <a:t> </a:t>
            </a:r>
            <a:r>
              <a:rPr lang="en-US" sz="2000" dirty="0"/>
              <a:t>ma stale </a:t>
            </a:r>
            <a:r>
              <a:rPr lang="en-US" sz="2000" dirty="0" err="1"/>
              <a:t>rosnące</a:t>
            </a:r>
            <a:r>
              <a:rPr lang="en-US" sz="2000" dirty="0"/>
              <a:t> </a:t>
            </a:r>
            <a:r>
              <a:rPr lang="en-US" sz="2000" dirty="0" err="1"/>
              <a:t>znaczenie</a:t>
            </a:r>
            <a:r>
              <a:rPr lang="en-US" sz="2000" dirty="0"/>
              <a:t>. </a:t>
            </a:r>
          </a:p>
          <a:p>
            <a:pPr marL="285750" indent="-285750" fontAlgn="base">
              <a:lnSpc>
                <a:spcPct val="150000"/>
              </a:lnSpc>
              <a:spcBef>
                <a:spcPct val="20000"/>
              </a:spcBef>
              <a:spcAft>
                <a:spcPct val="0"/>
              </a:spcAft>
              <a:buFont typeface="Arial" panose="020B0604020202020204" pitchFamily="34" charset="0"/>
              <a:buChar char="•"/>
              <a:defRPr/>
            </a:pPr>
            <a:r>
              <a:rPr lang="en-US" sz="2000" dirty="0" err="1"/>
              <a:t>Dodatkowo</a:t>
            </a:r>
            <a:r>
              <a:rPr lang="en-US" sz="2000" dirty="0"/>
              <a:t> </a:t>
            </a:r>
            <a:r>
              <a:rPr lang="en-US" sz="2000" dirty="0" err="1"/>
              <a:t>pojawienie</a:t>
            </a:r>
            <a:r>
              <a:rPr lang="en-US" sz="2000" dirty="0"/>
              <a:t> </a:t>
            </a:r>
            <a:r>
              <a:rPr lang="en-US" sz="2000" dirty="0" err="1"/>
              <a:t>się</a:t>
            </a:r>
            <a:r>
              <a:rPr lang="en-US" sz="2000" dirty="0"/>
              <a:t> </a:t>
            </a:r>
            <a:r>
              <a:rPr lang="en-US" sz="2000" dirty="0" err="1"/>
              <a:t>tych</a:t>
            </a:r>
            <a:r>
              <a:rPr lang="en-US" sz="2000" dirty="0"/>
              <a:t> </a:t>
            </a:r>
            <a:r>
              <a:rPr lang="en-US" sz="2000" dirty="0" err="1"/>
              <a:t>nieeksploatowanych</a:t>
            </a:r>
            <a:r>
              <a:rPr lang="en-US" sz="2000" dirty="0"/>
              <a:t> </a:t>
            </a:r>
            <a:r>
              <a:rPr lang="en-US" sz="2000" dirty="0" err="1"/>
              <a:t>obszarów</a:t>
            </a:r>
            <a:r>
              <a:rPr lang="en-US" sz="2000" dirty="0"/>
              <a:t> </a:t>
            </a:r>
            <a:r>
              <a:rPr lang="en-US" sz="2000" dirty="0" err="1"/>
              <a:t>daje</a:t>
            </a:r>
            <a:r>
              <a:rPr lang="en-US" sz="2000" dirty="0"/>
              <a:t> </a:t>
            </a:r>
            <a:r>
              <a:rPr lang="en-US" sz="2000" b="1" dirty="0" err="1">
                <a:solidFill>
                  <a:srgbClr val="0CA373"/>
                </a:solidFill>
              </a:rPr>
              <a:t>możliwości</a:t>
            </a:r>
            <a:r>
              <a:rPr lang="en-US" sz="2000" b="1" dirty="0">
                <a:solidFill>
                  <a:srgbClr val="0CA373"/>
                </a:solidFill>
              </a:rPr>
              <a:t> </a:t>
            </a:r>
            <a:r>
              <a:rPr lang="en-US" sz="2000" b="1" dirty="0" err="1">
                <a:solidFill>
                  <a:srgbClr val="0CA373"/>
                </a:solidFill>
              </a:rPr>
              <a:t>rozwoju</a:t>
            </a:r>
            <a:r>
              <a:rPr lang="en-US" sz="2000" dirty="0"/>
              <a:t>, </a:t>
            </a:r>
            <a:r>
              <a:rPr lang="en-US" sz="2000" dirty="0" err="1"/>
              <a:t>które</a:t>
            </a:r>
            <a:r>
              <a:rPr lang="en-US" sz="2000" dirty="0"/>
              <a:t> z </a:t>
            </a:r>
            <a:r>
              <a:rPr lang="en-US" sz="2000" dirty="0" err="1"/>
              <a:t>kolei</a:t>
            </a:r>
            <a:r>
              <a:rPr lang="en-US" sz="2000" dirty="0"/>
              <a:t> </a:t>
            </a:r>
            <a:r>
              <a:rPr lang="en-US" sz="2000" dirty="0" err="1"/>
              <a:t>powodują</a:t>
            </a:r>
            <a:r>
              <a:rPr lang="en-US" sz="2000" dirty="0"/>
              <a:t> </a:t>
            </a:r>
            <a:r>
              <a:rPr lang="en-US" sz="2000" dirty="0" err="1"/>
              <a:t>pojawienie</a:t>
            </a:r>
            <a:r>
              <a:rPr lang="en-US" sz="2000" dirty="0"/>
              <a:t> </a:t>
            </a:r>
            <a:r>
              <a:rPr lang="en-US" sz="2000" dirty="0" err="1"/>
              <a:t>się</a:t>
            </a:r>
            <a:r>
              <a:rPr lang="en-US" sz="2000" dirty="0"/>
              <a:t> </a:t>
            </a:r>
            <a:r>
              <a:rPr lang="en-US" sz="2000" dirty="0" err="1"/>
              <a:t>wspólnych</a:t>
            </a:r>
            <a:r>
              <a:rPr lang="en-US" sz="2000" dirty="0"/>
              <a:t> </a:t>
            </a:r>
            <a:r>
              <a:rPr lang="en-US" sz="2000" dirty="0" err="1"/>
              <a:t>przedsięwzięć</a:t>
            </a:r>
            <a:r>
              <a:rPr lang="en-US" sz="2000" dirty="0"/>
              <a:t> w </a:t>
            </a:r>
            <a:r>
              <a:rPr lang="en-US" sz="2000" dirty="0" err="1"/>
              <a:t>celu</a:t>
            </a:r>
            <a:r>
              <a:rPr lang="en-US" sz="2000" dirty="0"/>
              <a:t> </a:t>
            </a:r>
            <a:r>
              <a:rPr lang="en-US" sz="2000" dirty="0" err="1"/>
              <a:t>czerpania</a:t>
            </a:r>
            <a:r>
              <a:rPr lang="en-US" sz="2000" dirty="0"/>
              <a:t> z </a:t>
            </a:r>
            <a:r>
              <a:rPr lang="en-US" sz="2000" dirty="0" err="1"/>
              <a:t>nich</a:t>
            </a:r>
            <a:r>
              <a:rPr lang="en-US" sz="2000" dirty="0"/>
              <a:t> </a:t>
            </a:r>
            <a:r>
              <a:rPr lang="en-US" sz="2000" dirty="0" err="1"/>
              <a:t>korzyści</a:t>
            </a:r>
            <a:r>
              <a:rPr lang="en-US" sz="2000" dirty="0"/>
              <a:t>.</a:t>
            </a:r>
          </a:p>
        </p:txBody>
      </p:sp>
      <p:sp>
        <p:nvSpPr>
          <p:cNvPr id="6"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568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A311F91-968A-4BDC-9487-1267F8EA16F9}"/>
              </a:ext>
            </a:extLst>
          </p:cNvPr>
          <p:cNvSpPr/>
          <p:nvPr/>
        </p:nvSpPr>
        <p:spPr>
          <a:xfrm>
            <a:off x="377554" y="2201705"/>
            <a:ext cx="10330203" cy="3990836"/>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n-US" sz="2200" b="1" dirty="0">
                <a:solidFill>
                  <a:srgbClr val="0CA373"/>
                </a:solidFill>
              </a:rPr>
              <a:t>NOWE ŹRÓDŁA DOCHODÓW</a:t>
            </a:r>
          </a:p>
          <a:p>
            <a:pPr marL="285750" lvl="0" indent="-285750" fontAlgn="base">
              <a:lnSpc>
                <a:spcPct val="150000"/>
              </a:lnSpc>
              <a:spcBef>
                <a:spcPct val="20000"/>
              </a:spcBef>
              <a:spcAft>
                <a:spcPct val="0"/>
              </a:spcAft>
              <a:buFont typeface="Arial" panose="020B0604020202020204" pitchFamily="34" charset="0"/>
              <a:buChar char="•"/>
              <a:defRPr/>
            </a:pPr>
            <a:r>
              <a:rPr lang="en-US" sz="2000" dirty="0" err="1"/>
              <a:t>Obecnie</a:t>
            </a:r>
            <a:r>
              <a:rPr lang="en-US" sz="2000" dirty="0"/>
              <a:t> </a:t>
            </a:r>
            <a:r>
              <a:rPr lang="en-US" sz="2000" dirty="0" err="1"/>
              <a:t>technologie</a:t>
            </a:r>
            <a:r>
              <a:rPr lang="en-US" sz="2000" dirty="0"/>
              <a:t> </a:t>
            </a:r>
            <a:r>
              <a:rPr lang="en-US" sz="2000" dirty="0" err="1"/>
              <a:t>cyfrowe</a:t>
            </a:r>
            <a:r>
              <a:rPr lang="en-US" sz="2000" dirty="0"/>
              <a:t> </a:t>
            </a:r>
            <a:r>
              <a:rPr lang="en-US" sz="2000" dirty="0" err="1"/>
              <a:t>są</a:t>
            </a:r>
            <a:r>
              <a:rPr lang="en-US" sz="2000" dirty="0"/>
              <a:t> </a:t>
            </a:r>
            <a:r>
              <a:rPr lang="en-US" sz="2000" dirty="0" err="1"/>
              <a:t>podstawą</a:t>
            </a:r>
            <a:r>
              <a:rPr lang="en-US" sz="2000" dirty="0"/>
              <a:t> </a:t>
            </a:r>
            <a:r>
              <a:rPr lang="en-US" sz="2000" dirty="0" err="1"/>
              <a:t>ważnych</a:t>
            </a:r>
            <a:r>
              <a:rPr lang="en-US" sz="2000" dirty="0"/>
              <a:t> </a:t>
            </a:r>
            <a:r>
              <a:rPr lang="en-US" sz="2000" dirty="0" err="1"/>
              <a:t>systemów</a:t>
            </a:r>
            <a:r>
              <a:rPr lang="en-US" sz="2000" dirty="0"/>
              <a:t> </a:t>
            </a:r>
            <a:r>
              <a:rPr lang="en-US" sz="2000" dirty="0" err="1"/>
              <a:t>biznesowych</a:t>
            </a:r>
            <a:r>
              <a:rPr lang="en-US" sz="2000" dirty="0"/>
              <a:t>, </a:t>
            </a:r>
            <a:r>
              <a:rPr lang="en-US" sz="2000" b="1" dirty="0" err="1">
                <a:solidFill>
                  <a:srgbClr val="0CA373"/>
                </a:solidFill>
              </a:rPr>
              <a:t>obsługujących</a:t>
            </a:r>
            <a:r>
              <a:rPr lang="en-US" sz="2000" dirty="0"/>
              <a:t> </a:t>
            </a:r>
            <a:r>
              <a:rPr lang="en-US" sz="2000" dirty="0" err="1"/>
              <a:t>m.in</a:t>
            </a:r>
            <a:r>
              <a:rPr lang="en-US" sz="2000" dirty="0"/>
              <a:t>. </a:t>
            </a:r>
            <a:r>
              <a:rPr lang="en-US" sz="2000" dirty="0" err="1"/>
              <a:t>produkcję</a:t>
            </a:r>
            <a:r>
              <a:rPr lang="en-US" sz="2000" dirty="0"/>
              <a:t>, </a:t>
            </a:r>
            <a:r>
              <a:rPr lang="en-US" sz="2000" dirty="0" err="1"/>
              <a:t>magazynowanie</a:t>
            </a:r>
            <a:r>
              <a:rPr lang="en-US" sz="2000" dirty="0"/>
              <a:t>, </a:t>
            </a:r>
            <a:r>
              <a:rPr lang="en-US" sz="2000" dirty="0" err="1"/>
              <a:t>płatności</a:t>
            </a:r>
            <a:r>
              <a:rPr lang="en-US" sz="2000" dirty="0"/>
              <a:t>, </a:t>
            </a:r>
            <a:r>
              <a:rPr lang="en-US" sz="2000" dirty="0" err="1"/>
              <a:t>dostawy</a:t>
            </a:r>
            <a:r>
              <a:rPr lang="en-US" sz="2000" dirty="0"/>
              <a:t> </a:t>
            </a:r>
            <a:r>
              <a:rPr lang="en-US" sz="2000" dirty="0" err="1"/>
              <a:t>i</a:t>
            </a:r>
            <a:r>
              <a:rPr lang="en-US" sz="2000" dirty="0"/>
              <a:t> </a:t>
            </a:r>
            <a:r>
              <a:rPr lang="en-US" sz="2000" dirty="0" err="1"/>
              <a:t>obsługę</a:t>
            </a:r>
            <a:r>
              <a:rPr lang="en-US" sz="2000" dirty="0"/>
              <a:t> </a:t>
            </a:r>
            <a:r>
              <a:rPr lang="en-US" sz="2000" dirty="0" err="1"/>
              <a:t>klienta</a:t>
            </a:r>
            <a:r>
              <a:rPr lang="en-US" sz="2000" dirty="0"/>
              <a:t>. </a:t>
            </a:r>
          </a:p>
          <a:p>
            <a:pPr marL="285750" lvl="0" indent="-285750" fontAlgn="base">
              <a:lnSpc>
                <a:spcPct val="150000"/>
              </a:lnSpc>
              <a:spcBef>
                <a:spcPct val="20000"/>
              </a:spcBef>
              <a:spcAft>
                <a:spcPct val="0"/>
              </a:spcAft>
              <a:buFont typeface="Arial" panose="020B0604020202020204" pitchFamily="34" charset="0"/>
              <a:buChar char="•"/>
              <a:defRPr/>
            </a:pPr>
            <a:r>
              <a:rPr lang="en-US" sz="2000" dirty="0" err="1"/>
              <a:t>Są</a:t>
            </a:r>
            <a:r>
              <a:rPr lang="en-US" sz="2000" dirty="0"/>
              <a:t> to </a:t>
            </a:r>
            <a:r>
              <a:rPr lang="en-US" sz="2000" dirty="0" err="1"/>
              <a:t>nie</a:t>
            </a:r>
            <a:r>
              <a:rPr lang="en-US" sz="2000" dirty="0"/>
              <a:t> </a:t>
            </a:r>
            <a:r>
              <a:rPr lang="en-US" sz="2000" dirty="0" err="1"/>
              <a:t>tylko</a:t>
            </a:r>
            <a:r>
              <a:rPr lang="en-US" sz="2000" dirty="0"/>
              <a:t> </a:t>
            </a:r>
            <a:r>
              <a:rPr lang="en-US" sz="2000" dirty="0" err="1"/>
              <a:t>elementy</a:t>
            </a:r>
            <a:r>
              <a:rPr lang="en-US" sz="2000" dirty="0"/>
              <a:t> </a:t>
            </a:r>
            <a:r>
              <a:rPr lang="en-US" sz="2000" dirty="0" err="1"/>
              <a:t>wspierające</a:t>
            </a:r>
            <a:r>
              <a:rPr lang="en-US" sz="2000" dirty="0"/>
              <a:t>, ale </a:t>
            </a:r>
            <a:r>
              <a:rPr lang="en-US" sz="2000" dirty="0" err="1"/>
              <a:t>także</a:t>
            </a:r>
            <a:r>
              <a:rPr lang="en-US" sz="2000" dirty="0"/>
              <a:t> </a:t>
            </a:r>
            <a:r>
              <a:rPr lang="en-US" sz="2000" dirty="0" err="1"/>
              <a:t>otwierają</a:t>
            </a:r>
            <a:r>
              <a:rPr lang="en-US" sz="2000" dirty="0"/>
              <a:t> </a:t>
            </a:r>
            <a:r>
              <a:rPr lang="en-US" sz="2000" dirty="0" err="1"/>
              <a:t>zupełnie</a:t>
            </a:r>
            <a:r>
              <a:rPr lang="en-US" sz="2000" dirty="0"/>
              <a:t> </a:t>
            </a:r>
            <a:r>
              <a:rPr lang="en-US" sz="2000" dirty="0" err="1"/>
              <a:t>nowy</a:t>
            </a:r>
            <a:r>
              <a:rPr lang="en-US" sz="2000" dirty="0"/>
              <a:t> </a:t>
            </a:r>
            <a:r>
              <a:rPr lang="en-US" sz="2000" dirty="0" err="1"/>
              <a:t>świat</a:t>
            </a:r>
            <a:r>
              <a:rPr lang="en-US" sz="2000" dirty="0"/>
              <a:t> </a:t>
            </a:r>
            <a:r>
              <a:rPr lang="en-US" sz="2000" b="1" dirty="0" err="1">
                <a:solidFill>
                  <a:srgbClr val="0CA373"/>
                </a:solidFill>
              </a:rPr>
              <a:t>możliwości</a:t>
            </a:r>
            <a:r>
              <a:rPr lang="en-US" sz="2000" b="1" dirty="0">
                <a:solidFill>
                  <a:srgbClr val="0CA373"/>
                </a:solidFill>
              </a:rPr>
              <a:t> </a:t>
            </a:r>
            <a:r>
              <a:rPr lang="en-US" sz="2000" dirty="0" err="1"/>
              <a:t>rozwoju</a:t>
            </a:r>
            <a:r>
              <a:rPr lang="en-US" sz="2000" dirty="0"/>
              <a:t> </a:t>
            </a:r>
            <a:r>
              <a:rPr lang="en-US" sz="2000" dirty="0" err="1"/>
              <a:t>dla</a:t>
            </a:r>
            <a:r>
              <a:rPr lang="en-US" sz="2000" dirty="0"/>
              <a:t> firm, </a:t>
            </a:r>
            <a:r>
              <a:rPr lang="en-US" sz="2000" dirty="0" err="1"/>
              <a:t>ponieważ</a:t>
            </a:r>
            <a:r>
              <a:rPr lang="en-US" sz="2000" dirty="0"/>
              <a:t> </a:t>
            </a:r>
            <a:r>
              <a:rPr lang="en-US" sz="2000" dirty="0" err="1"/>
              <a:t>uzyskane</a:t>
            </a:r>
            <a:r>
              <a:rPr lang="en-US" sz="2000" dirty="0"/>
              <a:t> </a:t>
            </a:r>
            <a:r>
              <a:rPr lang="en-US" sz="2000" dirty="0" err="1"/>
              <a:t>dane</a:t>
            </a:r>
            <a:r>
              <a:rPr lang="en-US" sz="2000" dirty="0"/>
              <a:t> o </a:t>
            </a:r>
            <a:r>
              <a:rPr lang="en-US" sz="2000" dirty="0" err="1"/>
              <a:t>zachowaniach</a:t>
            </a:r>
            <a:r>
              <a:rPr lang="en-US" sz="2000" dirty="0"/>
              <a:t> </a:t>
            </a:r>
            <a:r>
              <a:rPr lang="en-US" sz="2000" dirty="0" err="1"/>
              <a:t>klientów</a:t>
            </a:r>
            <a:r>
              <a:rPr lang="en-US" sz="2000" dirty="0"/>
              <a:t> </a:t>
            </a:r>
            <a:r>
              <a:rPr lang="en-US" sz="2000" dirty="0" err="1"/>
              <a:t>mogą</a:t>
            </a:r>
            <a:r>
              <a:rPr lang="en-US" sz="2000" dirty="0"/>
              <a:t> </a:t>
            </a:r>
            <a:r>
              <a:rPr lang="en-US" sz="2000" dirty="0" err="1"/>
              <a:t>zostać</a:t>
            </a:r>
            <a:r>
              <a:rPr lang="en-US" sz="2000" dirty="0"/>
              <a:t> </a:t>
            </a:r>
            <a:r>
              <a:rPr lang="en-US" sz="2000" dirty="0" err="1"/>
              <a:t>przekute</a:t>
            </a:r>
            <a:r>
              <a:rPr lang="en-US" sz="2000" dirty="0"/>
              <a:t> w </a:t>
            </a:r>
            <a:r>
              <a:rPr lang="en-US" sz="2000" dirty="0" err="1"/>
              <a:t>cenną</a:t>
            </a:r>
            <a:r>
              <a:rPr lang="en-US" sz="2000" dirty="0"/>
              <a:t> </a:t>
            </a:r>
            <a:r>
              <a:rPr lang="en-US" sz="2000" dirty="0" err="1"/>
              <a:t>wiedzę</a:t>
            </a:r>
            <a:r>
              <a:rPr lang="en-US" sz="2000" dirty="0"/>
              <a:t>.</a:t>
            </a:r>
          </a:p>
          <a:p>
            <a:pPr marL="285750" lvl="0" indent="-285750" fontAlgn="base">
              <a:lnSpc>
                <a:spcPct val="150000"/>
              </a:lnSpc>
              <a:spcBef>
                <a:spcPct val="20000"/>
              </a:spcBef>
              <a:spcAft>
                <a:spcPct val="0"/>
              </a:spcAft>
              <a:buFont typeface="Arial" panose="020B0604020202020204" pitchFamily="34" charset="0"/>
              <a:buChar char="•"/>
              <a:defRPr/>
            </a:pPr>
            <a:r>
              <a:rPr lang="en-US" sz="2000" dirty="0"/>
              <a:t>Co </a:t>
            </a:r>
            <a:r>
              <a:rPr lang="en-US" sz="2000" dirty="0" err="1"/>
              <a:t>więcej</a:t>
            </a:r>
            <a:r>
              <a:rPr lang="en-US" sz="2000" dirty="0"/>
              <a:t>, </a:t>
            </a:r>
            <a:r>
              <a:rPr lang="en-US" sz="2000" dirty="0" err="1"/>
              <a:t>informacje</a:t>
            </a:r>
            <a:r>
              <a:rPr lang="en-US" sz="2000" dirty="0"/>
              <a:t> </a:t>
            </a:r>
            <a:r>
              <a:rPr lang="en-US" sz="2000" dirty="0" err="1"/>
              <a:t>te</a:t>
            </a:r>
            <a:r>
              <a:rPr lang="en-US" sz="2000" dirty="0"/>
              <a:t> </a:t>
            </a:r>
            <a:r>
              <a:rPr lang="en-US" sz="2000" dirty="0" err="1"/>
              <a:t>mogą</a:t>
            </a:r>
            <a:r>
              <a:rPr lang="en-US" sz="2000" dirty="0"/>
              <a:t> </a:t>
            </a:r>
            <a:r>
              <a:rPr lang="en-US" sz="2000" dirty="0" err="1"/>
              <a:t>być</a:t>
            </a:r>
            <a:r>
              <a:rPr lang="en-US" sz="2000" dirty="0"/>
              <a:t> </a:t>
            </a:r>
            <a:r>
              <a:rPr lang="en-US" sz="2000" dirty="0" err="1"/>
              <a:t>wykorzystywane</a:t>
            </a:r>
            <a:r>
              <a:rPr lang="en-US" sz="2000" dirty="0"/>
              <a:t> do </a:t>
            </a:r>
            <a:r>
              <a:rPr lang="en-US" sz="2000" dirty="0" err="1"/>
              <a:t>dostosowywania</a:t>
            </a:r>
            <a:r>
              <a:rPr lang="en-US" sz="2000" dirty="0"/>
              <a:t> </a:t>
            </a:r>
            <a:r>
              <a:rPr lang="en-US" sz="2000" dirty="0" err="1"/>
              <a:t>systemów</a:t>
            </a:r>
            <a:r>
              <a:rPr lang="en-US" sz="2000" dirty="0"/>
              <a:t> do </a:t>
            </a:r>
            <a:r>
              <a:rPr lang="en-US" sz="2000" dirty="0" err="1"/>
              <a:t>tych</a:t>
            </a:r>
            <a:r>
              <a:rPr lang="en-US" sz="2000" dirty="0"/>
              <a:t> </a:t>
            </a:r>
            <a:r>
              <a:rPr lang="en-US" sz="2000" b="1" dirty="0" err="1">
                <a:solidFill>
                  <a:srgbClr val="0CA373"/>
                </a:solidFill>
              </a:rPr>
              <a:t>zmieniających</a:t>
            </a:r>
            <a:r>
              <a:rPr lang="en-US" sz="2000" b="1" dirty="0">
                <a:solidFill>
                  <a:srgbClr val="0CA373"/>
                </a:solidFill>
              </a:rPr>
              <a:t> </a:t>
            </a:r>
            <a:r>
              <a:rPr lang="en-US" sz="2000" b="1" dirty="0" err="1">
                <a:solidFill>
                  <a:srgbClr val="0CA373"/>
                </a:solidFill>
              </a:rPr>
              <a:t>się</a:t>
            </a:r>
            <a:r>
              <a:rPr lang="en-US" sz="2000" b="1" dirty="0">
                <a:solidFill>
                  <a:srgbClr val="0CA373"/>
                </a:solidFill>
              </a:rPr>
              <a:t> </a:t>
            </a:r>
            <a:r>
              <a:rPr lang="en-US" sz="2000" dirty="0" err="1"/>
              <a:t>trendó</a:t>
            </a:r>
            <a:r>
              <a:rPr lang="en-US" sz="2000" dirty="0"/>
              <a:t>, </a:t>
            </a:r>
            <a:r>
              <a:rPr lang="en-US" sz="2000" dirty="0" err="1"/>
              <a:t>usprawniając</a:t>
            </a:r>
            <a:r>
              <a:rPr lang="en-US" sz="2000" dirty="0"/>
              <a:t> </a:t>
            </a:r>
            <a:r>
              <a:rPr lang="en-US" sz="2000" dirty="0" err="1"/>
              <a:t>operacje</a:t>
            </a:r>
            <a:r>
              <a:rPr lang="en-US" sz="2000" dirty="0"/>
              <a:t> </a:t>
            </a:r>
            <a:r>
              <a:rPr lang="en-US" sz="2000" dirty="0" err="1"/>
              <a:t>biznesowe</a:t>
            </a:r>
            <a:r>
              <a:rPr lang="en-US" sz="2000" dirty="0"/>
              <a:t> </a:t>
            </a:r>
            <a:r>
              <a:rPr lang="en-US" sz="2000" dirty="0" err="1"/>
              <a:t>i</a:t>
            </a:r>
            <a:r>
              <a:rPr lang="en-US" sz="2000" dirty="0"/>
              <a:t> </a:t>
            </a:r>
            <a:r>
              <a:rPr lang="en-US" sz="2000" dirty="0" err="1"/>
              <a:t>decyzje</a:t>
            </a:r>
            <a:r>
              <a:rPr lang="en-US" sz="2000" dirty="0"/>
              <a:t>.</a:t>
            </a:r>
          </a:p>
        </p:txBody>
      </p:sp>
      <p:sp>
        <p:nvSpPr>
          <p:cNvPr id="6" name="object 3">
            <a:extLst>
              <a:ext uri="{FF2B5EF4-FFF2-40B4-BE49-F238E27FC236}">
                <a16:creationId xmlns:a16="http://schemas.microsoft.com/office/drawing/2014/main" id="{FBCC9E6C-DB19-4936-87CE-3544CB66C3D3}"/>
              </a:ext>
            </a:extLst>
          </p:cNvPr>
          <p:cNvSpPr txBox="1"/>
          <p:nvPr/>
        </p:nvSpPr>
        <p:spPr>
          <a:xfrm>
            <a:off x="377555" y="1796020"/>
            <a:ext cx="4393228"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1.4.: </a:t>
            </a:r>
            <a:r>
              <a:rPr lang="es-ES" sz="2000" spc="50" dirty="0" err="1">
                <a:cs typeface="Tahoma"/>
              </a:rPr>
              <a:t>Okazje</a:t>
            </a:r>
            <a:r>
              <a:rPr lang="es-ES" sz="2000" spc="50" dirty="0">
                <a:cs typeface="Tahoma"/>
              </a:rPr>
              <a:t> </a:t>
            </a:r>
            <a:r>
              <a:rPr lang="es-ES" sz="2000" spc="50" dirty="0" err="1">
                <a:cs typeface="Tahoma"/>
              </a:rPr>
              <a:t>biznesowe</a:t>
            </a:r>
            <a:endParaRPr lang="en-US" sz="2000" dirty="0">
              <a:ea typeface="Lato Light" panose="020F0502020204030203" pitchFamily="34" charset="0"/>
              <a:cs typeface="Abhaya Libre" panose="02000603000000000000" pitchFamily="2" charset="77"/>
            </a:endParaRPr>
          </a:p>
        </p:txBody>
      </p:sp>
      <p:sp>
        <p:nvSpPr>
          <p:cNvPr id="7"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943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6800849" cy="400110"/>
          </a:xfrm>
          <a:prstGeom prst="rect">
            <a:avLst/>
          </a:prstGeom>
          <a:noFill/>
        </p:spPr>
        <p:txBody>
          <a:bodyPr wrap="square" rtlCol="0">
            <a:spAutoFit/>
          </a:bodyPr>
          <a:lstStyle/>
          <a:p>
            <a:r>
              <a:rPr lang="en-US" sz="2000" dirty="0"/>
              <a:t>E-commerce </a:t>
            </a:r>
            <a:r>
              <a:rPr lang="en-US" sz="2000" dirty="0" err="1"/>
              <a:t>oznacza</a:t>
            </a:r>
            <a:r>
              <a:rPr lang="en-US" sz="2000" dirty="0"/>
              <a:t> </a:t>
            </a:r>
            <a:r>
              <a:rPr lang="en-US" sz="2000" dirty="0" err="1"/>
              <a:t>każdą</a:t>
            </a:r>
            <a:r>
              <a:rPr lang="en-US" sz="2000" dirty="0"/>
              <a:t> </a:t>
            </a:r>
            <a:r>
              <a:rPr lang="en-US" sz="2000" dirty="0" err="1"/>
              <a:t>transakcję</a:t>
            </a:r>
            <a:r>
              <a:rPr lang="en-US" sz="2000" dirty="0"/>
              <a:t> </a:t>
            </a:r>
            <a:r>
              <a:rPr lang="en-US" sz="2000" dirty="0" err="1"/>
              <a:t>dokonaną</a:t>
            </a:r>
            <a:r>
              <a:rPr lang="en-US" sz="2000" dirty="0"/>
              <a:t> w </a:t>
            </a:r>
            <a:r>
              <a:rPr lang="en-US" sz="2000" dirty="0" err="1"/>
              <a:t>Internecie</a:t>
            </a:r>
            <a:endParaRPr lang="en-US" sz="2000" dirty="0"/>
          </a:p>
        </p:txBody>
      </p:sp>
      <p:sp>
        <p:nvSpPr>
          <p:cNvPr id="12" name="CuadroTexto 11"/>
          <p:cNvSpPr txBox="1"/>
          <p:nvPr/>
        </p:nvSpPr>
        <p:spPr>
          <a:xfrm>
            <a:off x="1615181" y="3530217"/>
            <a:ext cx="6800849" cy="707886"/>
          </a:xfrm>
          <a:prstGeom prst="rect">
            <a:avLst/>
          </a:prstGeom>
          <a:noFill/>
        </p:spPr>
        <p:txBody>
          <a:bodyPr wrap="square" rtlCol="0">
            <a:spAutoFit/>
          </a:bodyPr>
          <a:lstStyle/>
          <a:p>
            <a:r>
              <a:rPr lang="en-US" sz="2000" dirty="0"/>
              <a:t>To </a:t>
            </a:r>
            <a:r>
              <a:rPr lang="en-US" sz="2000" dirty="0" err="1"/>
              <a:t>środowisko</a:t>
            </a:r>
            <a:r>
              <a:rPr lang="en-US" sz="2000" dirty="0"/>
              <a:t> </a:t>
            </a:r>
            <a:r>
              <a:rPr lang="en-US" sz="2000" dirty="0" err="1"/>
              <a:t>zamienia</a:t>
            </a:r>
            <a:r>
              <a:rPr lang="en-US" sz="2000" dirty="0"/>
              <a:t> </a:t>
            </a:r>
            <a:r>
              <a:rPr lang="en-US" sz="2000" dirty="0" err="1"/>
              <a:t>sklepy</a:t>
            </a:r>
            <a:r>
              <a:rPr lang="en-US" sz="2000" dirty="0"/>
              <a:t> </a:t>
            </a:r>
            <a:r>
              <a:rPr lang="en-US" sz="2000" dirty="0" err="1"/>
              <a:t>fizyczne</a:t>
            </a:r>
            <a:r>
              <a:rPr lang="en-US" sz="2000" dirty="0"/>
              <a:t> </a:t>
            </a:r>
            <a:r>
              <a:rPr lang="en-US" sz="2000" dirty="0" err="1"/>
              <a:t>na</a:t>
            </a:r>
            <a:r>
              <a:rPr lang="en-US" sz="2000" dirty="0"/>
              <a:t> </a:t>
            </a:r>
            <a:r>
              <a:rPr lang="en-US" sz="2000" dirty="0" err="1"/>
              <a:t>cyfrowe</a:t>
            </a:r>
            <a:r>
              <a:rPr lang="en-US" sz="2000" dirty="0"/>
              <a:t>, co, </a:t>
            </a:r>
            <a:r>
              <a:rPr lang="en-US" sz="2000" dirty="0" err="1"/>
              <a:t>choć</a:t>
            </a:r>
            <a:r>
              <a:rPr lang="en-US" sz="2000" dirty="0"/>
              <a:t> </a:t>
            </a:r>
            <a:r>
              <a:rPr lang="en-US" sz="2000" dirty="0" err="1"/>
              <a:t>korzystne</a:t>
            </a:r>
            <a:r>
              <a:rPr lang="en-US" sz="2000" dirty="0"/>
              <a:t>, ma </a:t>
            </a:r>
            <a:r>
              <a:rPr lang="en-US" sz="2000" dirty="0" err="1"/>
              <a:t>też</a:t>
            </a:r>
            <a:r>
              <a:rPr lang="en-US" sz="2000" dirty="0"/>
              <a:t> </a:t>
            </a:r>
            <a:r>
              <a:rPr lang="en-US" sz="2000" dirty="0" err="1"/>
              <a:t>pewne</a:t>
            </a:r>
            <a:r>
              <a:rPr lang="en-US" sz="2000" dirty="0"/>
              <a:t> </a:t>
            </a:r>
            <a:r>
              <a:rPr lang="en-US" sz="2000" dirty="0" err="1"/>
              <a:t>wady</a:t>
            </a:r>
            <a:endParaRPr lang="en-US" sz="2000" dirty="0"/>
          </a:p>
        </p:txBody>
      </p:sp>
      <p:sp>
        <p:nvSpPr>
          <p:cNvPr id="13" name="CuadroTexto 12"/>
          <p:cNvSpPr txBox="1"/>
          <p:nvPr/>
        </p:nvSpPr>
        <p:spPr>
          <a:xfrm>
            <a:off x="1605564" y="4284374"/>
            <a:ext cx="9051390" cy="707886"/>
          </a:xfrm>
          <a:prstGeom prst="rect">
            <a:avLst/>
          </a:prstGeom>
          <a:noFill/>
        </p:spPr>
        <p:txBody>
          <a:bodyPr wrap="square" rtlCol="0">
            <a:spAutoFit/>
          </a:bodyPr>
          <a:lstStyle/>
          <a:p>
            <a:r>
              <a:rPr lang="en-US" sz="2000" dirty="0" err="1"/>
              <a:t>Dostosowanie</a:t>
            </a:r>
            <a:r>
              <a:rPr lang="en-US" sz="2000" dirty="0"/>
              <a:t> </a:t>
            </a:r>
            <a:r>
              <a:rPr lang="en-US" sz="2000" dirty="0" err="1"/>
              <a:t>się</a:t>
            </a:r>
            <a:r>
              <a:rPr lang="en-US" sz="2000" dirty="0"/>
              <a:t> do firm </a:t>
            </a:r>
            <a:r>
              <a:rPr lang="en-US" sz="2000" dirty="0" err="1"/>
              <a:t>i</a:t>
            </a:r>
            <a:r>
              <a:rPr lang="en-US" sz="2000" dirty="0"/>
              <a:t> </a:t>
            </a:r>
            <a:r>
              <a:rPr lang="en-US" sz="2000" dirty="0" err="1"/>
              <a:t>konsumentów</a:t>
            </a:r>
            <a:r>
              <a:rPr lang="en-US" sz="2000" dirty="0"/>
              <a:t> </a:t>
            </a:r>
            <a:r>
              <a:rPr lang="en-US" sz="2000" dirty="0" err="1"/>
              <a:t>będących</a:t>
            </a:r>
            <a:r>
              <a:rPr lang="en-US" sz="2000" dirty="0"/>
              <a:t> </a:t>
            </a:r>
            <a:r>
              <a:rPr lang="en-US" sz="2000" dirty="0" err="1"/>
              <a:t>zarówno</a:t>
            </a:r>
            <a:r>
              <a:rPr lang="en-US" sz="2000" dirty="0"/>
              <a:t> </a:t>
            </a:r>
            <a:r>
              <a:rPr lang="en-US" sz="2000" dirty="0" err="1"/>
              <a:t>kupującym</a:t>
            </a:r>
            <a:r>
              <a:rPr lang="en-US" sz="2000" dirty="0"/>
              <a:t>, </a:t>
            </a:r>
            <a:r>
              <a:rPr lang="en-US" sz="2000" dirty="0" err="1"/>
              <a:t>jak</a:t>
            </a:r>
            <a:r>
              <a:rPr lang="en-US" sz="2000" dirty="0"/>
              <a:t> </a:t>
            </a:r>
            <a:r>
              <a:rPr lang="en-US" sz="2000" dirty="0" err="1"/>
              <a:t>i</a:t>
            </a:r>
            <a:r>
              <a:rPr lang="en-US" sz="2000" dirty="0"/>
              <a:t> </a:t>
            </a:r>
            <a:r>
              <a:rPr lang="en-US" sz="2000" dirty="0" err="1"/>
              <a:t>sprzedającym</a:t>
            </a:r>
            <a:r>
              <a:rPr lang="en-US" sz="2000" dirty="0"/>
              <a:t> ma </a:t>
            </a:r>
            <a:r>
              <a:rPr lang="en-US" sz="2000" dirty="0" err="1"/>
              <a:t>fundamentalne</a:t>
            </a:r>
            <a:r>
              <a:rPr lang="en-US" sz="2000" dirty="0"/>
              <a:t> </a:t>
            </a:r>
            <a:r>
              <a:rPr lang="en-US" sz="2000" dirty="0" err="1"/>
              <a:t>znaczenie</a:t>
            </a:r>
            <a:r>
              <a:rPr lang="en-US" sz="2000" dirty="0"/>
              <a:t> </a:t>
            </a:r>
            <a:r>
              <a:rPr lang="en-US" sz="2000" dirty="0" err="1"/>
              <a:t>dla</a:t>
            </a:r>
            <a:r>
              <a:rPr lang="en-US" sz="2000" dirty="0"/>
              <a:t> </a:t>
            </a:r>
            <a:r>
              <a:rPr lang="en-US" sz="2000" dirty="0" err="1"/>
              <a:t>handlu</a:t>
            </a:r>
            <a:r>
              <a:rPr lang="en-US" sz="2000" dirty="0"/>
              <a:t> </a:t>
            </a:r>
            <a:r>
              <a:rPr lang="en-US" sz="2000" dirty="0" err="1"/>
              <a:t>elektronicznego</a:t>
            </a:r>
            <a:endParaRPr lang="en-US" sz="2000" dirty="0"/>
          </a:p>
        </p:txBody>
      </p:sp>
      <p:sp>
        <p:nvSpPr>
          <p:cNvPr id="14" name="CuadroTexto 13"/>
          <p:cNvSpPr txBox="1"/>
          <p:nvPr/>
        </p:nvSpPr>
        <p:spPr>
          <a:xfrm>
            <a:off x="1578483" y="4994445"/>
            <a:ext cx="6837547" cy="707886"/>
          </a:xfrm>
          <a:prstGeom prst="rect">
            <a:avLst/>
          </a:prstGeom>
          <a:noFill/>
        </p:spPr>
        <p:txBody>
          <a:bodyPr wrap="square" rtlCol="0">
            <a:spAutoFit/>
          </a:bodyPr>
          <a:lstStyle/>
          <a:p>
            <a:r>
              <a:rPr lang="en-US" sz="2000" dirty="0"/>
              <a:t>Ten </a:t>
            </a:r>
            <a:r>
              <a:rPr lang="en-US" sz="2000" dirty="0" err="1"/>
              <a:t>nowy</a:t>
            </a:r>
            <a:r>
              <a:rPr lang="en-US" sz="2000" dirty="0"/>
              <a:t> </a:t>
            </a:r>
            <a:r>
              <a:rPr lang="en-US" sz="2000" dirty="0" err="1"/>
              <a:t>scenariusz</a:t>
            </a:r>
            <a:r>
              <a:rPr lang="en-US" sz="2000" dirty="0"/>
              <a:t> </a:t>
            </a:r>
            <a:r>
              <a:rPr lang="en-US" sz="2000" dirty="0" err="1"/>
              <a:t>i</a:t>
            </a:r>
            <a:r>
              <a:rPr lang="en-US" sz="2000" dirty="0"/>
              <a:t> </a:t>
            </a:r>
            <a:r>
              <a:rPr lang="en-US" sz="2000" dirty="0" err="1"/>
              <a:t>zarządzanie</a:t>
            </a:r>
            <a:r>
              <a:rPr lang="en-US" sz="2000" dirty="0"/>
              <a:t> </a:t>
            </a:r>
            <a:r>
              <a:rPr lang="en-US" sz="2000" dirty="0" err="1"/>
              <a:t>danymi</a:t>
            </a:r>
            <a:r>
              <a:rPr lang="en-US" sz="2000" dirty="0"/>
              <a:t> </a:t>
            </a:r>
            <a:r>
              <a:rPr lang="en-US" sz="2000" dirty="0" err="1"/>
              <a:t>tworzonymi</a:t>
            </a:r>
            <a:r>
              <a:rPr lang="en-US" sz="2000" dirty="0"/>
              <a:t> </a:t>
            </a:r>
            <a:r>
              <a:rPr lang="en-US" sz="2000" dirty="0" err="1"/>
              <a:t>przez</a:t>
            </a:r>
            <a:r>
              <a:rPr lang="en-US" sz="2000" dirty="0"/>
              <a:t> </a:t>
            </a:r>
            <a:r>
              <a:rPr lang="en-US" sz="2000" dirty="0" err="1"/>
              <a:t>użytkowników</a:t>
            </a:r>
            <a:r>
              <a:rPr lang="en-US" sz="2000" dirty="0"/>
              <a:t> </a:t>
            </a:r>
            <a:r>
              <a:rPr lang="en-US" sz="2000" dirty="0" err="1"/>
              <a:t>otwiera</a:t>
            </a:r>
            <a:r>
              <a:rPr lang="en-US" sz="2000" dirty="0"/>
              <a:t> </a:t>
            </a:r>
            <a:r>
              <a:rPr lang="en-US" sz="2000" dirty="0" err="1"/>
              <a:t>nowe</a:t>
            </a:r>
            <a:r>
              <a:rPr lang="en-US" sz="2000" dirty="0"/>
              <a:t>, </a:t>
            </a:r>
            <a:r>
              <a:rPr lang="en-US" sz="2000" dirty="0" err="1"/>
              <a:t>ogromne</a:t>
            </a:r>
            <a:r>
              <a:rPr lang="en-US" sz="2000" dirty="0"/>
              <a:t> </a:t>
            </a:r>
            <a:r>
              <a:rPr lang="en-US" sz="2000" dirty="0" err="1"/>
              <a:t>możliwości</a:t>
            </a:r>
            <a:r>
              <a:rPr lang="en-US" sz="2000" dirty="0"/>
              <a:t> </a:t>
            </a:r>
            <a:r>
              <a:rPr lang="en-US" sz="2000" dirty="0" err="1"/>
              <a:t>biznesowe</a:t>
            </a:r>
            <a:endParaRPr lang="en-US" sz="20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Kluczowe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a:t>
            </a:r>
            <a:r>
              <a:rPr lang="es-ES" sz="4800" kern="0" spc="-150" dirty="0" err="1">
                <a:solidFill>
                  <a:schemeClr val="tx1"/>
                </a:solidFill>
                <a:latin typeface="+mj-lt"/>
                <a:ea typeface="Tahoma" panose="020B0604030504040204" pitchFamily="34" charset="0"/>
                <a:cs typeface="Tahoma" panose="020B0604030504040204" pitchFamily="34" charset="0"/>
              </a:rPr>
              <a:t>końcowy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68962" cy="2031325"/>
          </a:xfrm>
          <a:prstGeom prst="rect">
            <a:avLst/>
          </a:prstGeom>
          <a:noFill/>
        </p:spPr>
        <p:txBody>
          <a:bodyPr wrap="square" rtlCol="0">
            <a:spAutoFit/>
          </a:bodyPr>
          <a:lstStyle/>
          <a:p>
            <a:pPr marL="342900" indent="-342900">
              <a:buAutoNum type="arabicPeriod"/>
            </a:pPr>
            <a:r>
              <a:rPr lang="es-ES" b="1" dirty="0"/>
              <a:t>M-</a:t>
            </a:r>
            <a:r>
              <a:rPr lang="es-ES" b="1" dirty="0" err="1"/>
              <a:t>commerce</a:t>
            </a:r>
            <a:r>
              <a:rPr lang="es-ES" b="1" dirty="0"/>
              <a:t> </a:t>
            </a:r>
            <a:r>
              <a:rPr lang="es-ES" b="1" dirty="0" err="1"/>
              <a:t>odnosi</a:t>
            </a:r>
            <a:r>
              <a:rPr lang="es-ES" b="1" dirty="0"/>
              <a:t> </a:t>
            </a:r>
            <a:r>
              <a:rPr lang="es-ES" b="1" dirty="0" err="1"/>
              <a:t>się</a:t>
            </a:r>
            <a:r>
              <a:rPr lang="es-ES" b="1" dirty="0"/>
              <a:t> do:</a:t>
            </a:r>
          </a:p>
          <a:p>
            <a:endParaRPr lang="es-ES" dirty="0"/>
          </a:p>
          <a:p>
            <a:r>
              <a:rPr lang="es-ES" dirty="0"/>
              <a:t>a.- </a:t>
            </a:r>
            <a:r>
              <a:rPr lang="es-ES" dirty="0" err="1"/>
              <a:t>Mojego</a:t>
            </a:r>
            <a:r>
              <a:rPr lang="es-ES" dirty="0"/>
              <a:t> </a:t>
            </a:r>
            <a:r>
              <a:rPr lang="es-ES" dirty="0" err="1"/>
              <a:t>własnego</a:t>
            </a:r>
            <a:r>
              <a:rPr lang="es-ES" dirty="0"/>
              <a:t> </a:t>
            </a:r>
            <a:r>
              <a:rPr lang="es-ES" dirty="0" err="1"/>
              <a:t>biznesu</a:t>
            </a:r>
            <a:r>
              <a:rPr lang="es-ES" dirty="0"/>
              <a:t> (</a:t>
            </a:r>
            <a:r>
              <a:rPr lang="es-ES" dirty="0" err="1"/>
              <a:t>commerce</a:t>
            </a:r>
            <a:r>
              <a:rPr lang="es-ES" dirty="0"/>
              <a:t>)</a:t>
            </a:r>
          </a:p>
          <a:p>
            <a:r>
              <a:rPr lang="es-ES" dirty="0"/>
              <a:t>b.- Mobile (</a:t>
            </a:r>
            <a:r>
              <a:rPr lang="es-ES" dirty="0" err="1"/>
              <a:t>komórkowego</a:t>
            </a:r>
            <a:r>
              <a:rPr lang="es-ES" dirty="0"/>
              <a:t>) </a:t>
            </a:r>
            <a:r>
              <a:rPr lang="es-ES" dirty="0" err="1"/>
              <a:t>biznesu</a:t>
            </a:r>
            <a:r>
              <a:rPr lang="es-ES" dirty="0"/>
              <a:t> </a:t>
            </a:r>
          </a:p>
          <a:p>
            <a:r>
              <a:rPr lang="es-ES" dirty="0"/>
              <a:t>c.- </a:t>
            </a:r>
            <a:r>
              <a:rPr lang="es-ES" dirty="0" err="1"/>
              <a:t>Middle-commerce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1754326"/>
          </a:xfrm>
          <a:prstGeom prst="rect">
            <a:avLst/>
          </a:prstGeom>
          <a:noFill/>
        </p:spPr>
        <p:txBody>
          <a:bodyPr wrap="square" rtlCol="0">
            <a:spAutoFit/>
          </a:bodyPr>
          <a:lstStyle/>
          <a:p>
            <a:r>
              <a:rPr lang="es-ES" b="1" dirty="0"/>
              <a:t>2. </a:t>
            </a:r>
            <a:r>
              <a:rPr lang="en-US" sz="1800" b="1" dirty="0">
                <a:latin typeface="+mn-lt"/>
                <a:cs typeface="+mn-cs"/>
              </a:rPr>
              <a:t>Business to people (B2P): </a:t>
            </a:r>
            <a:endParaRPr lang="en-US" sz="1800" dirty="0">
              <a:latin typeface="+mn-lt"/>
              <a:cs typeface="+mn-cs"/>
            </a:endParaRPr>
          </a:p>
          <a:p>
            <a:endParaRPr lang="es-ES" dirty="0"/>
          </a:p>
          <a:p>
            <a:r>
              <a:rPr lang="es-ES" dirty="0"/>
              <a:t>a.- </a:t>
            </a:r>
            <a:r>
              <a:rPr lang="es-ES" dirty="0" err="1"/>
              <a:t>Dba</a:t>
            </a:r>
            <a:r>
              <a:rPr lang="es-ES" dirty="0"/>
              <a:t> o </a:t>
            </a:r>
            <a:r>
              <a:rPr lang="es-ES" dirty="0" err="1"/>
              <a:t>potrzeby</a:t>
            </a:r>
            <a:r>
              <a:rPr lang="es-ES" dirty="0"/>
              <a:t> </a:t>
            </a:r>
            <a:r>
              <a:rPr lang="es-ES" dirty="0" err="1"/>
              <a:t>ludzi</a:t>
            </a:r>
            <a:endParaRPr lang="es-ES" dirty="0"/>
          </a:p>
          <a:p>
            <a:r>
              <a:rPr lang="es-ES" dirty="0"/>
              <a:t>b.- </a:t>
            </a:r>
            <a:r>
              <a:rPr lang="es-ES" dirty="0" err="1"/>
              <a:t>Koncentruje</a:t>
            </a:r>
            <a:r>
              <a:rPr lang="es-ES" dirty="0"/>
              <a:t> </a:t>
            </a:r>
            <a:r>
              <a:rPr lang="es-ES" dirty="0" err="1"/>
              <a:t>się</a:t>
            </a:r>
            <a:r>
              <a:rPr lang="es-ES" dirty="0"/>
              <a:t> </a:t>
            </a:r>
            <a:r>
              <a:rPr lang="es-ES" dirty="0" err="1"/>
              <a:t>na</a:t>
            </a:r>
            <a:r>
              <a:rPr lang="es-ES" dirty="0"/>
              <a:t> </a:t>
            </a:r>
            <a:r>
              <a:rPr lang="es-ES" dirty="0" err="1"/>
              <a:t>rozwijaniu</a:t>
            </a:r>
            <a:r>
              <a:rPr lang="es-ES" dirty="0"/>
              <a:t> </a:t>
            </a:r>
            <a:r>
              <a:rPr lang="es-ES" dirty="0" err="1"/>
              <a:t>kontaktów</a:t>
            </a:r>
            <a:r>
              <a:rPr lang="es-ES" dirty="0"/>
              <a:t> </a:t>
            </a:r>
            <a:r>
              <a:rPr lang="es-ES" dirty="0" err="1"/>
              <a:t>biznesowych</a:t>
            </a:r>
            <a:r>
              <a:rPr lang="es-ES" dirty="0"/>
              <a:t> z </a:t>
            </a:r>
            <a:r>
              <a:rPr lang="es-ES" dirty="0" err="1"/>
              <a:t>ludźmi</a:t>
            </a:r>
            <a:endParaRPr lang="es-ES" dirty="0"/>
          </a:p>
          <a:p>
            <a:r>
              <a:rPr lang="es-ES" dirty="0"/>
              <a:t>c.- </a:t>
            </a:r>
            <a:r>
              <a:rPr lang="es-ES" dirty="0" err="1"/>
              <a:t>Nie</a:t>
            </a:r>
            <a:r>
              <a:rPr lang="es-ES" dirty="0"/>
              <a:t> </a:t>
            </a:r>
            <a:r>
              <a:rPr lang="es-ES" dirty="0" err="1"/>
              <a:t>istnieje</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814873" cy="2031325"/>
          </a:xfrm>
          <a:prstGeom prst="rect">
            <a:avLst/>
          </a:prstGeom>
          <a:noFill/>
        </p:spPr>
        <p:txBody>
          <a:bodyPr wrap="square" rtlCol="0">
            <a:spAutoFit/>
          </a:bodyPr>
          <a:lstStyle/>
          <a:p>
            <a:r>
              <a:rPr lang="es-ES" b="1" dirty="0"/>
              <a:t>3. Business </a:t>
            </a:r>
            <a:r>
              <a:rPr lang="es-ES" b="1" dirty="0" err="1"/>
              <a:t>to</a:t>
            </a:r>
            <a:r>
              <a:rPr lang="es-ES" b="1" dirty="0"/>
              <a:t> </a:t>
            </a:r>
            <a:r>
              <a:rPr lang="es-ES" b="1" dirty="0" err="1"/>
              <a:t>Customer</a:t>
            </a:r>
            <a:r>
              <a:rPr lang="es-ES" b="1" dirty="0"/>
              <a:t>/</a:t>
            </a:r>
            <a:r>
              <a:rPr lang="es-ES" b="1" dirty="0" err="1"/>
              <a:t>Konsument</a:t>
            </a:r>
            <a:r>
              <a:rPr lang="es-ES" b="1" dirty="0"/>
              <a:t> (B2C) </a:t>
            </a:r>
            <a:r>
              <a:rPr lang="es-ES" b="1" dirty="0" err="1"/>
              <a:t>stawia</a:t>
            </a:r>
            <a:r>
              <a:rPr lang="es-ES" b="1" dirty="0"/>
              <a:t> </a:t>
            </a:r>
            <a:r>
              <a:rPr lang="es-ES" b="1" dirty="0" err="1"/>
              <a:t>na</a:t>
            </a:r>
            <a:r>
              <a:rPr lang="es-ES" b="1" dirty="0"/>
              <a:t>:</a:t>
            </a:r>
          </a:p>
          <a:p>
            <a:r>
              <a:rPr lang="es-ES" dirty="0"/>
              <a:t>a.- </a:t>
            </a:r>
            <a:r>
              <a:rPr lang="es-ES" dirty="0" err="1"/>
              <a:t>Bezproblemową</a:t>
            </a:r>
            <a:r>
              <a:rPr lang="es-ES" dirty="0"/>
              <a:t> </a:t>
            </a:r>
            <a:r>
              <a:rPr lang="es-ES" dirty="0" err="1"/>
              <a:t>integracja</a:t>
            </a:r>
            <a:r>
              <a:rPr lang="es-ES" dirty="0"/>
              <a:t> </a:t>
            </a:r>
            <a:r>
              <a:rPr lang="es-ES" dirty="0" err="1"/>
              <a:t>między</a:t>
            </a:r>
            <a:r>
              <a:rPr lang="es-ES" dirty="0"/>
              <a:t> </a:t>
            </a:r>
            <a:r>
              <a:rPr lang="es-ES" dirty="0" err="1"/>
              <a:t>aplikacjami</a:t>
            </a:r>
            <a:endParaRPr lang="es-ES" dirty="0"/>
          </a:p>
          <a:p>
            <a:r>
              <a:rPr lang="es-ES" dirty="0"/>
              <a:t>b.- </a:t>
            </a:r>
            <a:r>
              <a:rPr lang="es-ES" dirty="0" err="1"/>
              <a:t>Prosty</a:t>
            </a:r>
            <a:r>
              <a:rPr lang="es-ES" dirty="0"/>
              <a:t>, </a:t>
            </a:r>
            <a:r>
              <a:rPr lang="es-ES" dirty="0" err="1"/>
              <a:t>przystępny</a:t>
            </a:r>
            <a:r>
              <a:rPr lang="es-ES" dirty="0"/>
              <a:t> i </a:t>
            </a:r>
            <a:r>
              <a:rPr lang="es-ES" dirty="0" err="1"/>
              <a:t>atrakcyjny</a:t>
            </a:r>
            <a:r>
              <a:rPr lang="es-ES" dirty="0"/>
              <a:t> </a:t>
            </a:r>
            <a:r>
              <a:rPr lang="es-ES" dirty="0" err="1"/>
              <a:t>design</a:t>
            </a:r>
            <a:endParaRPr lang="es-ES" dirty="0"/>
          </a:p>
          <a:p>
            <a:r>
              <a:rPr lang="es-ES" dirty="0"/>
              <a:t>c.- </a:t>
            </a:r>
            <a:r>
              <a:rPr lang="es-ES" dirty="0" err="1"/>
              <a:t>Umieszczanie</a:t>
            </a:r>
            <a:r>
              <a:rPr lang="es-ES" dirty="0"/>
              <a:t> </a:t>
            </a:r>
            <a:r>
              <a:rPr lang="es-ES" dirty="0" err="1"/>
              <a:t>eleganckich</a:t>
            </a:r>
            <a:r>
              <a:rPr lang="es-ES" dirty="0"/>
              <a:t> </a:t>
            </a:r>
            <a:r>
              <a:rPr lang="es-ES" dirty="0" err="1"/>
              <a:t>animacji</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4106856" cy="2031325"/>
          </a:xfrm>
          <a:prstGeom prst="rect">
            <a:avLst/>
          </a:prstGeom>
          <a:noFill/>
        </p:spPr>
        <p:txBody>
          <a:bodyPr wrap="square" rtlCol="0">
            <a:spAutoFit/>
          </a:bodyPr>
          <a:lstStyle/>
          <a:p>
            <a:r>
              <a:rPr lang="es-ES" b="1" dirty="0"/>
              <a:t>4. </a:t>
            </a:r>
            <a:r>
              <a:rPr lang="es-ES" b="1" dirty="0" err="1"/>
              <a:t>Ciągle</a:t>
            </a:r>
            <a:r>
              <a:rPr lang="es-ES" b="1" dirty="0"/>
              <a:t> </a:t>
            </a:r>
            <a:r>
              <a:rPr lang="es-ES" b="1" dirty="0" err="1"/>
              <a:t>zmieniający</a:t>
            </a:r>
            <a:r>
              <a:rPr lang="es-ES" b="1" dirty="0"/>
              <a:t> </a:t>
            </a:r>
            <a:r>
              <a:rPr lang="es-ES" b="1" dirty="0" err="1"/>
              <a:t>się</a:t>
            </a:r>
            <a:r>
              <a:rPr lang="es-ES" b="1" dirty="0"/>
              <a:t> </a:t>
            </a:r>
            <a:r>
              <a:rPr lang="es-ES" b="1" dirty="0" err="1"/>
              <a:t>scenariusz</a:t>
            </a:r>
            <a:r>
              <a:rPr lang="es-ES" b="1" dirty="0"/>
              <a:t> </a:t>
            </a:r>
            <a:r>
              <a:rPr lang="es-ES" b="1" dirty="0" err="1"/>
              <a:t>wymaga</a:t>
            </a:r>
            <a:r>
              <a:rPr lang="es-ES" b="1" dirty="0"/>
              <a:t>:</a:t>
            </a:r>
            <a:endParaRPr lang="es-ES" dirty="0"/>
          </a:p>
          <a:p>
            <a:endParaRPr lang="es-ES" dirty="0"/>
          </a:p>
          <a:p>
            <a:r>
              <a:rPr lang="es-ES" dirty="0"/>
              <a:t>a.- </a:t>
            </a:r>
            <a:r>
              <a:rPr lang="es-ES" dirty="0" err="1"/>
              <a:t>Elastycznych</a:t>
            </a:r>
            <a:r>
              <a:rPr lang="es-ES" dirty="0"/>
              <a:t> </a:t>
            </a:r>
            <a:r>
              <a:rPr lang="es-ES" dirty="0" err="1"/>
              <a:t>przedsiębiorstw</a:t>
            </a:r>
            <a:r>
              <a:rPr lang="es-ES" dirty="0"/>
              <a:t> </a:t>
            </a:r>
            <a:r>
              <a:rPr lang="es-ES" dirty="0" err="1"/>
              <a:t>otwatych</a:t>
            </a:r>
            <a:r>
              <a:rPr lang="es-ES" dirty="0"/>
              <a:t> </a:t>
            </a:r>
            <a:r>
              <a:rPr lang="es-ES" dirty="0" err="1"/>
              <a:t>na</a:t>
            </a:r>
            <a:r>
              <a:rPr lang="es-ES" dirty="0"/>
              <a:t> </a:t>
            </a:r>
            <a:r>
              <a:rPr lang="es-ES" dirty="0" err="1"/>
              <a:t>potrzeby</a:t>
            </a:r>
            <a:r>
              <a:rPr lang="es-ES" dirty="0"/>
              <a:t> </a:t>
            </a:r>
            <a:r>
              <a:rPr lang="es-ES" dirty="0" err="1"/>
              <a:t>klientów</a:t>
            </a:r>
            <a:endParaRPr lang="es-ES" dirty="0"/>
          </a:p>
          <a:p>
            <a:r>
              <a:rPr lang="es-ES" dirty="0"/>
              <a:t>b.- </a:t>
            </a:r>
            <a:r>
              <a:rPr lang="es-ES" dirty="0" err="1"/>
              <a:t>Niezmieniania</a:t>
            </a:r>
            <a:r>
              <a:rPr lang="es-ES" dirty="0"/>
              <a:t> </a:t>
            </a:r>
            <a:r>
              <a:rPr lang="es-ES" dirty="0" err="1"/>
              <a:t>propozycji</a:t>
            </a:r>
            <a:endParaRPr lang="es-ES" dirty="0"/>
          </a:p>
          <a:p>
            <a:r>
              <a:rPr lang="es-ES" dirty="0"/>
              <a:t>c.- </a:t>
            </a:r>
            <a:r>
              <a:rPr lang="es-ES" dirty="0" err="1"/>
              <a:t>Wymiany</a:t>
            </a:r>
            <a:r>
              <a:rPr lang="es-ES" dirty="0"/>
              <a:t> </a:t>
            </a:r>
            <a:r>
              <a:rPr lang="es-ES" dirty="0" err="1"/>
              <a:t>urządzeń</a:t>
            </a:r>
            <a:r>
              <a:rPr lang="es-ES" dirty="0"/>
              <a:t> </a:t>
            </a:r>
            <a:r>
              <a:rPr lang="es-ES" dirty="0" err="1"/>
              <a:t>technicznych</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pl-PL" b="1" dirty="0"/>
              <a:t>Czy e-commerce obniża koszty?</a:t>
            </a:r>
            <a:endParaRPr lang="en-US" sz="1800" b="1" dirty="0"/>
          </a:p>
          <a:p>
            <a:endParaRPr lang="es-ES" b="1" dirty="0"/>
          </a:p>
          <a:p>
            <a:r>
              <a:rPr lang="es-ES" dirty="0"/>
              <a:t>a.- </a:t>
            </a:r>
            <a:r>
              <a:rPr lang="es-ES" dirty="0" err="1"/>
              <a:t>nie</a:t>
            </a:r>
            <a:endParaRPr lang="en-US" sz="1800" dirty="0"/>
          </a:p>
          <a:p>
            <a:r>
              <a:rPr lang="es-ES" dirty="0"/>
              <a:t>b.- </a:t>
            </a:r>
            <a:r>
              <a:rPr lang="es-ES" dirty="0" err="1"/>
              <a:t>tak</a:t>
            </a:r>
            <a:endParaRPr lang="es-ES" dirty="0"/>
          </a:p>
          <a:p>
            <a:r>
              <a:rPr lang="es-ES" dirty="0"/>
              <a:t>c.- </a:t>
            </a:r>
            <a:r>
              <a:rPr lang="en-US" dirty="0" err="1"/>
              <a:t>tylko</a:t>
            </a:r>
            <a:r>
              <a:rPr lang="en-US" dirty="0"/>
              <a:t> </a:t>
            </a:r>
            <a:r>
              <a:rPr lang="en-US" dirty="0" err="1"/>
              <a:t>wśród</a:t>
            </a:r>
            <a:r>
              <a:rPr lang="en-US" dirty="0"/>
              <a:t> </a:t>
            </a:r>
            <a:r>
              <a:rPr lang="en-US" dirty="0" err="1"/>
              <a:t>dużych</a:t>
            </a:r>
            <a:r>
              <a:rPr lang="en-US" dirty="0"/>
              <a:t> firm </a:t>
            </a:r>
            <a:r>
              <a:rPr lang="en-US" dirty="0" err="1"/>
              <a:t>technologicznych</a:t>
            </a:r>
            <a:endParaRPr lang="es-ES" dirty="0"/>
          </a:p>
        </p:txBody>
      </p:sp>
    </p:spTree>
    <p:extLst>
      <p:ext uri="{BB962C8B-B14F-4D97-AF65-F5344CB8AC3E}">
        <p14:creationId xmlns:p14="http://schemas.microsoft.com/office/powerpoint/2010/main" val="236300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a:t>
            </a:r>
            <a:r>
              <a:rPr lang="es-ES" sz="4800" kern="0" spc="-150" dirty="0" err="1">
                <a:solidFill>
                  <a:schemeClr val="tx1"/>
                </a:solidFill>
                <a:latin typeface="+mj-lt"/>
                <a:ea typeface="Tahoma" panose="020B0604030504040204" pitchFamily="34" charset="0"/>
                <a:cs typeface="Tahoma" panose="020B0604030504040204" pitchFamily="34" charset="0"/>
              </a:rPr>
              <a:t>końcowy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68962" cy="2031325"/>
          </a:xfrm>
          <a:prstGeom prst="rect">
            <a:avLst/>
          </a:prstGeom>
          <a:noFill/>
        </p:spPr>
        <p:txBody>
          <a:bodyPr wrap="square" rtlCol="0">
            <a:spAutoFit/>
          </a:bodyPr>
          <a:lstStyle/>
          <a:p>
            <a:pPr marL="342900" indent="-342900">
              <a:buAutoNum type="arabicPeriod"/>
            </a:pPr>
            <a:r>
              <a:rPr lang="es-ES" b="1" dirty="0"/>
              <a:t>M-</a:t>
            </a:r>
            <a:r>
              <a:rPr lang="es-ES" b="1" dirty="0" err="1"/>
              <a:t>commerce</a:t>
            </a:r>
            <a:r>
              <a:rPr lang="es-ES" b="1" dirty="0"/>
              <a:t> </a:t>
            </a:r>
            <a:r>
              <a:rPr lang="es-ES" b="1" dirty="0" err="1"/>
              <a:t>odnosi</a:t>
            </a:r>
            <a:r>
              <a:rPr lang="es-ES" b="1" dirty="0"/>
              <a:t> </a:t>
            </a:r>
            <a:r>
              <a:rPr lang="es-ES" b="1" dirty="0" err="1"/>
              <a:t>się</a:t>
            </a:r>
            <a:r>
              <a:rPr lang="es-ES" b="1" dirty="0"/>
              <a:t> do:</a:t>
            </a:r>
          </a:p>
          <a:p>
            <a:endParaRPr lang="es-ES" dirty="0"/>
          </a:p>
          <a:p>
            <a:r>
              <a:rPr lang="es-ES" dirty="0"/>
              <a:t>a.- </a:t>
            </a:r>
            <a:r>
              <a:rPr lang="es-ES" dirty="0" err="1"/>
              <a:t>Mojego</a:t>
            </a:r>
            <a:r>
              <a:rPr lang="es-ES" dirty="0"/>
              <a:t> </a:t>
            </a:r>
            <a:r>
              <a:rPr lang="es-ES" dirty="0" err="1"/>
              <a:t>własnego</a:t>
            </a:r>
            <a:r>
              <a:rPr lang="es-ES" dirty="0"/>
              <a:t> </a:t>
            </a:r>
            <a:r>
              <a:rPr lang="es-ES" dirty="0" err="1"/>
              <a:t>biznesu</a:t>
            </a:r>
            <a:r>
              <a:rPr lang="es-ES" dirty="0"/>
              <a:t> (</a:t>
            </a:r>
            <a:r>
              <a:rPr lang="es-ES" dirty="0" err="1"/>
              <a:t>commerce</a:t>
            </a:r>
            <a:r>
              <a:rPr lang="es-ES" dirty="0"/>
              <a:t>)</a:t>
            </a:r>
          </a:p>
          <a:p>
            <a:r>
              <a:rPr lang="es-ES" b="1" dirty="0"/>
              <a:t>b.- Mobile (</a:t>
            </a:r>
            <a:r>
              <a:rPr lang="es-ES" b="1" dirty="0" err="1"/>
              <a:t>komórkowego</a:t>
            </a:r>
            <a:r>
              <a:rPr lang="es-ES" b="1" dirty="0"/>
              <a:t>) </a:t>
            </a:r>
            <a:r>
              <a:rPr lang="es-ES" b="1" dirty="0" err="1"/>
              <a:t>biznesu</a:t>
            </a:r>
            <a:r>
              <a:rPr lang="es-ES" b="1" dirty="0"/>
              <a:t> </a:t>
            </a:r>
          </a:p>
          <a:p>
            <a:r>
              <a:rPr lang="es-ES" dirty="0"/>
              <a:t>c.- </a:t>
            </a:r>
            <a:r>
              <a:rPr lang="es-ES" dirty="0" err="1"/>
              <a:t>Middle-commerce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1754326"/>
          </a:xfrm>
          <a:prstGeom prst="rect">
            <a:avLst/>
          </a:prstGeom>
          <a:noFill/>
        </p:spPr>
        <p:txBody>
          <a:bodyPr wrap="square" rtlCol="0">
            <a:spAutoFit/>
          </a:bodyPr>
          <a:lstStyle/>
          <a:p>
            <a:r>
              <a:rPr lang="es-ES" b="1" dirty="0"/>
              <a:t>2. </a:t>
            </a:r>
            <a:r>
              <a:rPr lang="en-US" sz="1800" b="1" dirty="0">
                <a:latin typeface="+mn-lt"/>
                <a:cs typeface="+mn-cs"/>
              </a:rPr>
              <a:t>Business to people (B2P): </a:t>
            </a:r>
            <a:endParaRPr lang="en-US" sz="1800" dirty="0">
              <a:latin typeface="+mn-lt"/>
              <a:cs typeface="+mn-cs"/>
            </a:endParaRPr>
          </a:p>
          <a:p>
            <a:endParaRPr lang="es-ES" dirty="0"/>
          </a:p>
          <a:p>
            <a:r>
              <a:rPr lang="es-ES" dirty="0"/>
              <a:t>a.- </a:t>
            </a:r>
            <a:r>
              <a:rPr lang="es-ES" dirty="0" err="1"/>
              <a:t>Dba</a:t>
            </a:r>
            <a:r>
              <a:rPr lang="es-ES" dirty="0"/>
              <a:t> o </a:t>
            </a:r>
            <a:r>
              <a:rPr lang="es-ES" dirty="0" err="1"/>
              <a:t>potrzeby</a:t>
            </a:r>
            <a:r>
              <a:rPr lang="es-ES" dirty="0"/>
              <a:t> </a:t>
            </a:r>
            <a:r>
              <a:rPr lang="es-ES" dirty="0" err="1"/>
              <a:t>ludzi</a:t>
            </a:r>
            <a:endParaRPr lang="es-ES" dirty="0"/>
          </a:p>
          <a:p>
            <a:r>
              <a:rPr lang="es-ES" dirty="0"/>
              <a:t>b.- </a:t>
            </a:r>
            <a:r>
              <a:rPr lang="es-ES" dirty="0" err="1"/>
              <a:t>Koncentruje</a:t>
            </a:r>
            <a:r>
              <a:rPr lang="es-ES" dirty="0"/>
              <a:t> </a:t>
            </a:r>
            <a:r>
              <a:rPr lang="es-ES" dirty="0" err="1"/>
              <a:t>się</a:t>
            </a:r>
            <a:r>
              <a:rPr lang="es-ES" dirty="0"/>
              <a:t> </a:t>
            </a:r>
            <a:r>
              <a:rPr lang="es-ES" dirty="0" err="1"/>
              <a:t>na</a:t>
            </a:r>
            <a:r>
              <a:rPr lang="es-ES" dirty="0"/>
              <a:t> </a:t>
            </a:r>
            <a:r>
              <a:rPr lang="es-ES" dirty="0" err="1"/>
              <a:t>rozwijaniu</a:t>
            </a:r>
            <a:r>
              <a:rPr lang="es-ES" dirty="0"/>
              <a:t> </a:t>
            </a:r>
            <a:r>
              <a:rPr lang="es-ES" dirty="0" err="1"/>
              <a:t>kontaktów</a:t>
            </a:r>
            <a:r>
              <a:rPr lang="es-ES" dirty="0"/>
              <a:t> </a:t>
            </a:r>
            <a:r>
              <a:rPr lang="es-ES" dirty="0" err="1"/>
              <a:t>biznesowych</a:t>
            </a:r>
            <a:r>
              <a:rPr lang="es-ES" dirty="0"/>
              <a:t> z </a:t>
            </a:r>
            <a:r>
              <a:rPr lang="es-ES" dirty="0" err="1"/>
              <a:t>ludźmi</a:t>
            </a:r>
            <a:endParaRPr lang="es-ES" dirty="0"/>
          </a:p>
          <a:p>
            <a:r>
              <a:rPr lang="es-ES" b="1" dirty="0"/>
              <a:t>c.- </a:t>
            </a:r>
            <a:r>
              <a:rPr lang="es-ES" b="1" dirty="0" err="1"/>
              <a:t>Nie</a:t>
            </a:r>
            <a:r>
              <a:rPr lang="es-ES" b="1" dirty="0"/>
              <a:t> </a:t>
            </a:r>
            <a:r>
              <a:rPr lang="es-ES" b="1" dirty="0" err="1"/>
              <a:t>istnieje</a:t>
            </a:r>
            <a:endParaRPr lang="es-E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814873" cy="2031325"/>
          </a:xfrm>
          <a:prstGeom prst="rect">
            <a:avLst/>
          </a:prstGeom>
          <a:noFill/>
        </p:spPr>
        <p:txBody>
          <a:bodyPr wrap="square" rtlCol="0">
            <a:spAutoFit/>
          </a:bodyPr>
          <a:lstStyle/>
          <a:p>
            <a:r>
              <a:rPr lang="es-ES" b="1" dirty="0"/>
              <a:t>3. Business </a:t>
            </a:r>
            <a:r>
              <a:rPr lang="es-ES" b="1" dirty="0" err="1"/>
              <a:t>to</a:t>
            </a:r>
            <a:r>
              <a:rPr lang="es-ES" b="1" dirty="0"/>
              <a:t> </a:t>
            </a:r>
            <a:r>
              <a:rPr lang="es-ES" b="1" dirty="0" err="1"/>
              <a:t>Customer</a:t>
            </a:r>
            <a:r>
              <a:rPr lang="es-ES" b="1" dirty="0"/>
              <a:t>/</a:t>
            </a:r>
            <a:r>
              <a:rPr lang="es-ES" b="1" dirty="0" err="1"/>
              <a:t>Konsument</a:t>
            </a:r>
            <a:r>
              <a:rPr lang="es-ES" b="1" dirty="0"/>
              <a:t> (B2C) </a:t>
            </a:r>
            <a:r>
              <a:rPr lang="es-ES" b="1" dirty="0" err="1"/>
              <a:t>stawia</a:t>
            </a:r>
            <a:r>
              <a:rPr lang="es-ES" b="1" dirty="0"/>
              <a:t> </a:t>
            </a:r>
            <a:r>
              <a:rPr lang="es-ES" b="1" dirty="0" err="1"/>
              <a:t>na</a:t>
            </a:r>
            <a:r>
              <a:rPr lang="es-ES" b="1" dirty="0"/>
              <a:t>:</a:t>
            </a:r>
          </a:p>
          <a:p>
            <a:r>
              <a:rPr lang="es-ES" dirty="0"/>
              <a:t>a.- </a:t>
            </a:r>
            <a:r>
              <a:rPr lang="es-ES" dirty="0" err="1"/>
              <a:t>Bezproblemową</a:t>
            </a:r>
            <a:r>
              <a:rPr lang="es-ES" dirty="0"/>
              <a:t> </a:t>
            </a:r>
            <a:r>
              <a:rPr lang="es-ES" dirty="0" err="1"/>
              <a:t>integracja</a:t>
            </a:r>
            <a:r>
              <a:rPr lang="es-ES" dirty="0"/>
              <a:t> </a:t>
            </a:r>
            <a:r>
              <a:rPr lang="es-ES" dirty="0" err="1"/>
              <a:t>między</a:t>
            </a:r>
            <a:r>
              <a:rPr lang="es-ES" dirty="0"/>
              <a:t> </a:t>
            </a:r>
            <a:r>
              <a:rPr lang="es-ES" dirty="0" err="1"/>
              <a:t>aplikacjami</a:t>
            </a:r>
            <a:endParaRPr lang="es-ES" dirty="0"/>
          </a:p>
          <a:p>
            <a:r>
              <a:rPr lang="es-ES" b="1" dirty="0"/>
              <a:t>b.- </a:t>
            </a:r>
            <a:r>
              <a:rPr lang="es-ES" b="1" dirty="0" err="1"/>
              <a:t>Prosty</a:t>
            </a:r>
            <a:r>
              <a:rPr lang="es-ES" b="1" dirty="0"/>
              <a:t>, </a:t>
            </a:r>
            <a:r>
              <a:rPr lang="es-ES" b="1" dirty="0" err="1"/>
              <a:t>przystępny</a:t>
            </a:r>
            <a:r>
              <a:rPr lang="es-ES" b="1" dirty="0"/>
              <a:t> i </a:t>
            </a:r>
            <a:r>
              <a:rPr lang="es-ES" b="1" dirty="0" err="1"/>
              <a:t>atrakcyjny</a:t>
            </a:r>
            <a:r>
              <a:rPr lang="es-ES" b="1" dirty="0"/>
              <a:t> </a:t>
            </a:r>
            <a:r>
              <a:rPr lang="es-ES" b="1" dirty="0" err="1"/>
              <a:t>design</a:t>
            </a:r>
            <a:endParaRPr lang="es-ES" b="1" dirty="0"/>
          </a:p>
          <a:p>
            <a:r>
              <a:rPr lang="es-ES" dirty="0"/>
              <a:t>c.- </a:t>
            </a:r>
            <a:r>
              <a:rPr lang="es-ES" dirty="0" err="1"/>
              <a:t>Umieszczanie</a:t>
            </a:r>
            <a:r>
              <a:rPr lang="es-ES" dirty="0"/>
              <a:t> </a:t>
            </a:r>
            <a:r>
              <a:rPr lang="es-ES" dirty="0" err="1"/>
              <a:t>eleganckich</a:t>
            </a:r>
            <a:r>
              <a:rPr lang="es-ES" dirty="0"/>
              <a:t> </a:t>
            </a:r>
            <a:r>
              <a:rPr lang="es-ES" dirty="0" err="1"/>
              <a:t>animacji</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4106856" cy="2031325"/>
          </a:xfrm>
          <a:prstGeom prst="rect">
            <a:avLst/>
          </a:prstGeom>
          <a:noFill/>
        </p:spPr>
        <p:txBody>
          <a:bodyPr wrap="square" rtlCol="0">
            <a:spAutoFit/>
          </a:bodyPr>
          <a:lstStyle/>
          <a:p>
            <a:r>
              <a:rPr lang="es-ES" b="1" dirty="0"/>
              <a:t>4. </a:t>
            </a:r>
            <a:r>
              <a:rPr lang="es-ES" b="1" dirty="0" err="1"/>
              <a:t>Ciągle</a:t>
            </a:r>
            <a:r>
              <a:rPr lang="es-ES" b="1" dirty="0"/>
              <a:t> </a:t>
            </a:r>
            <a:r>
              <a:rPr lang="es-ES" b="1" dirty="0" err="1"/>
              <a:t>zmieniający</a:t>
            </a:r>
            <a:r>
              <a:rPr lang="es-ES" b="1" dirty="0"/>
              <a:t> </a:t>
            </a:r>
            <a:r>
              <a:rPr lang="es-ES" b="1" dirty="0" err="1"/>
              <a:t>się</a:t>
            </a:r>
            <a:r>
              <a:rPr lang="es-ES" b="1" dirty="0"/>
              <a:t> </a:t>
            </a:r>
            <a:r>
              <a:rPr lang="es-ES" b="1" dirty="0" err="1"/>
              <a:t>scenariusz</a:t>
            </a:r>
            <a:r>
              <a:rPr lang="es-ES" b="1" dirty="0"/>
              <a:t> </a:t>
            </a:r>
            <a:r>
              <a:rPr lang="es-ES" b="1" dirty="0" err="1"/>
              <a:t>wymaga</a:t>
            </a:r>
            <a:r>
              <a:rPr lang="es-ES" b="1" dirty="0"/>
              <a:t>:</a:t>
            </a:r>
            <a:endParaRPr lang="es-ES" dirty="0"/>
          </a:p>
          <a:p>
            <a:endParaRPr lang="es-ES" dirty="0"/>
          </a:p>
          <a:p>
            <a:r>
              <a:rPr lang="es-ES" b="1" dirty="0"/>
              <a:t>a.- </a:t>
            </a:r>
            <a:r>
              <a:rPr lang="es-ES" b="1" dirty="0" err="1"/>
              <a:t>Elastycznych</a:t>
            </a:r>
            <a:r>
              <a:rPr lang="es-ES" b="1" dirty="0"/>
              <a:t> </a:t>
            </a:r>
            <a:r>
              <a:rPr lang="es-ES" b="1" dirty="0" err="1"/>
              <a:t>przedsiębiorstw</a:t>
            </a:r>
            <a:r>
              <a:rPr lang="es-ES" b="1" dirty="0"/>
              <a:t> </a:t>
            </a:r>
            <a:r>
              <a:rPr lang="es-ES" b="1" dirty="0" err="1"/>
              <a:t>otwatych</a:t>
            </a:r>
            <a:r>
              <a:rPr lang="es-ES" b="1" dirty="0"/>
              <a:t> </a:t>
            </a:r>
            <a:r>
              <a:rPr lang="es-ES" b="1" dirty="0" err="1"/>
              <a:t>na</a:t>
            </a:r>
            <a:r>
              <a:rPr lang="es-ES" b="1" dirty="0"/>
              <a:t> </a:t>
            </a:r>
            <a:r>
              <a:rPr lang="es-ES" b="1" dirty="0" err="1"/>
              <a:t>potrzeby</a:t>
            </a:r>
            <a:r>
              <a:rPr lang="es-ES" b="1" dirty="0"/>
              <a:t> </a:t>
            </a:r>
            <a:r>
              <a:rPr lang="es-ES" b="1" dirty="0" err="1"/>
              <a:t>klientów</a:t>
            </a:r>
            <a:endParaRPr lang="es-ES" b="1" dirty="0"/>
          </a:p>
          <a:p>
            <a:r>
              <a:rPr lang="es-ES" dirty="0"/>
              <a:t>b.- </a:t>
            </a:r>
            <a:r>
              <a:rPr lang="es-ES" dirty="0" err="1"/>
              <a:t>Niezmieniania</a:t>
            </a:r>
            <a:r>
              <a:rPr lang="es-ES" dirty="0"/>
              <a:t> </a:t>
            </a:r>
            <a:r>
              <a:rPr lang="es-ES" dirty="0" err="1"/>
              <a:t>propozycji</a:t>
            </a:r>
            <a:endParaRPr lang="es-ES" dirty="0"/>
          </a:p>
          <a:p>
            <a:r>
              <a:rPr lang="es-ES" dirty="0"/>
              <a:t>c.- </a:t>
            </a:r>
            <a:r>
              <a:rPr lang="es-ES" dirty="0" err="1"/>
              <a:t>Wymiany</a:t>
            </a:r>
            <a:r>
              <a:rPr lang="es-ES" dirty="0"/>
              <a:t> </a:t>
            </a:r>
            <a:r>
              <a:rPr lang="es-ES" dirty="0" err="1"/>
              <a:t>urządzeń</a:t>
            </a:r>
            <a:r>
              <a:rPr lang="es-ES" dirty="0"/>
              <a:t> </a:t>
            </a:r>
            <a:r>
              <a:rPr lang="es-ES" dirty="0" err="1"/>
              <a:t>technicznych</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pl-PL" b="1" dirty="0"/>
              <a:t>Czy e-commerce obniża koszty?</a:t>
            </a:r>
            <a:endParaRPr lang="en-US" sz="1800" b="1" dirty="0"/>
          </a:p>
          <a:p>
            <a:endParaRPr lang="es-ES" b="1" dirty="0"/>
          </a:p>
          <a:p>
            <a:r>
              <a:rPr lang="es-ES" dirty="0"/>
              <a:t>a.- </a:t>
            </a:r>
            <a:r>
              <a:rPr lang="es-ES" dirty="0" err="1"/>
              <a:t>nie</a:t>
            </a:r>
            <a:endParaRPr lang="en-US" sz="1800" dirty="0"/>
          </a:p>
          <a:p>
            <a:r>
              <a:rPr lang="es-ES" b="1" dirty="0"/>
              <a:t>b.- </a:t>
            </a:r>
            <a:r>
              <a:rPr lang="es-ES" b="1" dirty="0" err="1"/>
              <a:t>tak</a:t>
            </a:r>
            <a:endParaRPr lang="es-ES" b="1" dirty="0"/>
          </a:p>
          <a:p>
            <a:r>
              <a:rPr lang="es-ES" dirty="0"/>
              <a:t>c.- </a:t>
            </a:r>
            <a:r>
              <a:rPr lang="en-US" dirty="0" err="1"/>
              <a:t>tylko</a:t>
            </a:r>
            <a:r>
              <a:rPr lang="en-US" dirty="0"/>
              <a:t> </a:t>
            </a:r>
            <a:r>
              <a:rPr lang="en-US" dirty="0" err="1"/>
              <a:t>wśród</a:t>
            </a:r>
            <a:r>
              <a:rPr lang="en-US" dirty="0"/>
              <a:t> </a:t>
            </a:r>
            <a:r>
              <a:rPr lang="en-US" dirty="0" err="1"/>
              <a:t>dużych</a:t>
            </a:r>
            <a:r>
              <a:rPr lang="en-US" dirty="0"/>
              <a:t> firm </a:t>
            </a:r>
            <a:r>
              <a:rPr lang="en-US" dirty="0" err="1"/>
              <a:t>technologicznych</a:t>
            </a:r>
            <a:endParaRPr lang="es-ES" dirty="0"/>
          </a:p>
        </p:txBody>
      </p:sp>
    </p:spTree>
    <p:extLst>
      <p:ext uri="{BB962C8B-B14F-4D97-AF65-F5344CB8AC3E}">
        <p14:creationId xmlns:p14="http://schemas.microsoft.com/office/powerpoint/2010/main" val="2579325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ŹRÓDŁA</a:t>
            </a:r>
          </a:p>
        </p:txBody>
      </p:sp>
      <p:sp>
        <p:nvSpPr>
          <p:cNvPr id="5" name="Rectángulo 4">
            <a:extLst>
              <a:ext uri="{FF2B5EF4-FFF2-40B4-BE49-F238E27FC236}">
                <a16:creationId xmlns:a16="http://schemas.microsoft.com/office/drawing/2014/main" id="{3A059082-DD04-8F1C-1A64-49AB92FCB658}"/>
              </a:ext>
            </a:extLst>
          </p:cNvPr>
          <p:cNvSpPr/>
          <p:nvPr/>
        </p:nvSpPr>
        <p:spPr>
          <a:xfrm>
            <a:off x="827384" y="2298393"/>
            <a:ext cx="10269068" cy="4524315"/>
          </a:xfrm>
          <a:prstGeom prst="rect">
            <a:avLst/>
          </a:prstGeom>
        </p:spPr>
        <p:txBody>
          <a:bodyPr wrap="square">
            <a:spAutoFit/>
          </a:bodyPr>
          <a:lstStyle/>
          <a:p>
            <a:pPr marL="342900" indent="-342900">
              <a:buFont typeface="Arial" panose="020B0604020202020204" pitchFamily="34" charset="0"/>
              <a:buChar char="•"/>
              <a:defRPr/>
            </a:pPr>
            <a:r>
              <a:rPr lang="es-ES" sz="1900" dirty="0"/>
              <a:t>New Brunswick </a:t>
            </a:r>
            <a:r>
              <a:rPr lang="es-ES" sz="1900" dirty="0" err="1"/>
              <a:t>administration</a:t>
            </a:r>
            <a:r>
              <a:rPr lang="es-ES" sz="1900" dirty="0"/>
              <a:t> --- </a:t>
            </a:r>
            <a:r>
              <a:rPr lang="es-ES" sz="1900" dirty="0">
                <a:hlinkClick r:id="rId2"/>
              </a:rPr>
              <a:t>https://www2.snb.ca/content/snb/en/sites/licensing/vendor/eft-faq.html#:~:text=Electronic%20funds%20transfer%20(EFT)is,%2C%20through%20computer%2Dbased%20systems</a:t>
            </a:r>
            <a:endParaRPr lang="es-ES" sz="1900" dirty="0"/>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hlinkClick r:id="rId3"/>
            </a:endParaRPr>
          </a:p>
          <a:p>
            <a:pPr marL="342900" indent="-342900">
              <a:buFont typeface="Arial" panose="020B0604020202020204" pitchFamily="34" charset="0"/>
              <a:buChar char="•"/>
              <a:defRPr/>
            </a:pPr>
            <a:r>
              <a:rPr lang="es-ES" sz="1900" dirty="0" err="1"/>
              <a:t>Investopedia</a:t>
            </a:r>
            <a:r>
              <a:rPr lang="es-ES" sz="1900" dirty="0"/>
              <a:t> --- </a:t>
            </a:r>
            <a:r>
              <a:rPr lang="en-GB" altLang="es-ES" sz="1900" dirty="0">
                <a:latin typeface="Calibri" panose="020F0502020204030204" pitchFamily="34" charset="0"/>
                <a:cs typeface="Calibri" panose="020F0502020204030204" pitchFamily="34" charset="0"/>
                <a:hlinkClick r:id="rId4"/>
              </a:rPr>
              <a:t>https://www.investopedia.com/terms/b/btob.asp</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Inveon</a:t>
            </a:r>
            <a:r>
              <a:rPr lang="es-ES" sz="1900" dirty="0"/>
              <a:t> --- </a:t>
            </a:r>
            <a:r>
              <a:rPr lang="en-GB" altLang="es-ES" sz="1900" dirty="0">
                <a:latin typeface="Calibri" panose="020F0502020204030204" pitchFamily="34" charset="0"/>
                <a:cs typeface="Calibri" panose="020F0502020204030204" pitchFamily="34" charset="0"/>
                <a:hlinkClick r:id="rId5"/>
              </a:rPr>
              <a:t>https://www.inveon.com/data-driven-marketing-and-management-for-e-commerce-platforms</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Indeed</a:t>
            </a:r>
            <a:r>
              <a:rPr lang="es-ES" sz="1900" dirty="0"/>
              <a:t> --- </a:t>
            </a:r>
            <a:r>
              <a:rPr lang="en-GB" altLang="es-ES" sz="1900" dirty="0">
                <a:latin typeface="Calibri" panose="020F0502020204030204" pitchFamily="34" charset="0"/>
                <a:cs typeface="Calibri" panose="020F0502020204030204" pitchFamily="34" charset="0"/>
                <a:hlinkClick r:id="rId6"/>
              </a:rPr>
              <a:t>https://www.indeed.com/career-advice/career-development/consumer-to-business#:~:text=Examples%20of%20how%20consumer%20to,cut%20of%20the%20ad%20revenue</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Dziękujemy</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779502" cy="369332"/>
          </a:xfrm>
          <a:prstGeom prst="rect">
            <a:avLst/>
          </a:prstGeom>
          <a:noFill/>
        </p:spPr>
        <p:txBody>
          <a:bodyPr wrap="none" rtlCol="0">
            <a:spAutoFit/>
          </a:bodyPr>
          <a:lstStyle/>
          <a:p>
            <a:r>
              <a:rPr lang="es-ES" dirty="0" err="1"/>
              <a:t>Znał</a:t>
            </a:r>
            <a:r>
              <a:rPr lang="es-ES" dirty="0"/>
              <a:t> </a:t>
            </a:r>
            <a:r>
              <a:rPr lang="es-ES" dirty="0" err="1"/>
              <a:t>podstawy</a:t>
            </a:r>
            <a:r>
              <a:rPr lang="es-ES" dirty="0"/>
              <a:t> e-</a:t>
            </a:r>
            <a:r>
              <a:rPr lang="es-ES" dirty="0" err="1"/>
              <a:t>commerce</a:t>
            </a:r>
            <a:endParaRPr lang="en-GB" dirty="0"/>
          </a:p>
        </p:txBody>
      </p:sp>
      <p:sp>
        <p:nvSpPr>
          <p:cNvPr id="12" name="CuadroTexto 11"/>
          <p:cNvSpPr txBox="1"/>
          <p:nvPr/>
        </p:nvSpPr>
        <p:spPr>
          <a:xfrm>
            <a:off x="1615183" y="3530217"/>
            <a:ext cx="4168472" cy="646331"/>
          </a:xfrm>
          <a:prstGeom prst="rect">
            <a:avLst/>
          </a:prstGeom>
          <a:noFill/>
        </p:spPr>
        <p:txBody>
          <a:bodyPr wrap="square" rtlCol="0">
            <a:spAutoFit/>
          </a:bodyPr>
          <a:lstStyle/>
          <a:p>
            <a:r>
              <a:rPr lang="es-ES" dirty="0" err="1"/>
              <a:t>Potrafił</a:t>
            </a:r>
            <a:r>
              <a:rPr lang="es-ES" dirty="0"/>
              <a:t> </a:t>
            </a:r>
            <a:r>
              <a:rPr lang="es-ES" dirty="0" err="1"/>
              <a:t>rozpoznać</a:t>
            </a:r>
            <a:r>
              <a:rPr lang="es-ES" dirty="0"/>
              <a:t> </a:t>
            </a:r>
            <a:r>
              <a:rPr lang="es-ES" dirty="0" err="1"/>
              <a:t>wady</a:t>
            </a:r>
            <a:r>
              <a:rPr lang="es-ES" dirty="0"/>
              <a:t> i </a:t>
            </a:r>
            <a:r>
              <a:rPr lang="es-ES" dirty="0" err="1"/>
              <a:t>zalety</a:t>
            </a:r>
            <a:r>
              <a:rPr lang="es-ES" dirty="0"/>
              <a:t> e-</a:t>
            </a:r>
            <a:r>
              <a:rPr lang="es-ES" dirty="0" err="1"/>
              <a:t>commerce</a:t>
            </a:r>
            <a:endParaRPr lang="en-GB" dirty="0"/>
          </a:p>
        </p:txBody>
      </p:sp>
      <p:sp>
        <p:nvSpPr>
          <p:cNvPr id="13" name="CuadroTexto 12"/>
          <p:cNvSpPr txBox="1"/>
          <p:nvPr/>
        </p:nvSpPr>
        <p:spPr>
          <a:xfrm>
            <a:off x="1615182" y="4241991"/>
            <a:ext cx="3515844" cy="646331"/>
          </a:xfrm>
          <a:prstGeom prst="rect">
            <a:avLst/>
          </a:prstGeom>
          <a:noFill/>
        </p:spPr>
        <p:txBody>
          <a:bodyPr wrap="none" rtlCol="0">
            <a:spAutoFit/>
          </a:bodyPr>
          <a:lstStyle/>
          <a:p>
            <a:r>
              <a:rPr lang="es-ES" dirty="0" err="1"/>
              <a:t>Rozpoznawał</a:t>
            </a:r>
            <a:r>
              <a:rPr lang="es-ES" dirty="0"/>
              <a:t> </a:t>
            </a:r>
            <a:r>
              <a:rPr lang="es-ES" dirty="0" err="1"/>
              <a:t>najważniejsze</a:t>
            </a:r>
            <a:r>
              <a:rPr lang="es-ES" dirty="0"/>
              <a:t> </a:t>
            </a:r>
            <a:r>
              <a:rPr lang="es-ES" dirty="0" err="1"/>
              <a:t>rodzaje</a:t>
            </a:r>
            <a:r>
              <a:rPr lang="es-ES" dirty="0"/>
              <a:t> </a:t>
            </a:r>
          </a:p>
          <a:p>
            <a:r>
              <a:rPr lang="es-ES" dirty="0"/>
              <a:t>e-</a:t>
            </a:r>
            <a:r>
              <a:rPr lang="es-ES" dirty="0" err="1"/>
              <a:t>commerce</a:t>
            </a:r>
            <a:endParaRPr lang="en-GB" dirty="0"/>
          </a:p>
        </p:txBody>
      </p:sp>
      <p:sp>
        <p:nvSpPr>
          <p:cNvPr id="14" name="CuadroTexto 13"/>
          <p:cNvSpPr txBox="1"/>
          <p:nvPr/>
        </p:nvSpPr>
        <p:spPr>
          <a:xfrm>
            <a:off x="1578484" y="4986701"/>
            <a:ext cx="4240464" cy="369332"/>
          </a:xfrm>
          <a:prstGeom prst="rect">
            <a:avLst/>
          </a:prstGeom>
          <a:noFill/>
        </p:spPr>
        <p:txBody>
          <a:bodyPr wrap="none" rtlCol="0">
            <a:spAutoFit/>
          </a:bodyPr>
          <a:lstStyle/>
          <a:p>
            <a:r>
              <a:rPr lang="es-ES" dirty="0" err="1"/>
              <a:t>Prawidłowo</a:t>
            </a:r>
            <a:r>
              <a:rPr lang="es-ES" dirty="0"/>
              <a:t> </a:t>
            </a:r>
            <a:r>
              <a:rPr lang="es-ES" dirty="0" err="1"/>
              <a:t>rozpoznawał</a:t>
            </a:r>
            <a:r>
              <a:rPr lang="es-ES" dirty="0"/>
              <a:t> </a:t>
            </a:r>
            <a:r>
              <a:rPr lang="es-ES" dirty="0" err="1"/>
              <a:t>okazje</a:t>
            </a:r>
            <a:r>
              <a:rPr lang="es-ES" dirty="0"/>
              <a:t> </a:t>
            </a:r>
            <a:r>
              <a:rPr lang="es-ES" dirty="0" err="1"/>
              <a:t>biznesowe</a:t>
            </a:r>
            <a:endParaRPr lang="en-GB" dirty="0"/>
          </a:p>
        </p:txBody>
      </p:sp>
      <p:sp>
        <p:nvSpPr>
          <p:cNvPr id="17" name="object 2"/>
          <p:cNvSpPr txBox="1">
            <a:spLocks/>
          </p:cNvSpPr>
          <p:nvPr/>
        </p:nvSpPr>
        <p:spPr>
          <a:xfrm>
            <a:off x="480794" y="1302505"/>
            <a:ext cx="5615206" cy="7207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600" kern="0" spc="-150" dirty="0">
                <a:solidFill>
                  <a:schemeClr val="tx1"/>
                </a:solidFill>
                <a:latin typeface="+mj-lt"/>
                <a:ea typeface="Tahoma" panose="020B0604030504040204" pitchFamily="34" charset="0"/>
                <a:cs typeface="Tahoma" panose="020B0604030504040204" pitchFamily="34" charset="0"/>
              </a:rPr>
              <a:t>Cele</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Na </a:t>
            </a:r>
            <a:r>
              <a:rPr lang="en-GB" sz="2000" dirty="0" err="1">
                <a:latin typeface="Calibri" panose="020F0502020204030204" pitchFamily="34" charset="0"/>
                <a:ea typeface="Calibri" panose="020F0502020204030204" pitchFamily="34" charset="0"/>
                <a:cs typeface="Times New Roman" panose="02020603050405020304" pitchFamily="18" charset="0"/>
              </a:rPr>
              <a:t>zakończenie</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tego</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modułu</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będziesz</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3654" y="758722"/>
            <a:ext cx="596265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16"/>
          <p:cNvSpPr txBox="1">
            <a:spLocks/>
          </p:cNvSpPr>
          <p:nvPr/>
        </p:nvSpPr>
        <p:spPr>
          <a:xfrm>
            <a:off x="4779004" y="192646"/>
            <a:ext cx="267039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err="1"/>
              <a:t>Spis</a:t>
            </a:r>
            <a:r>
              <a:rPr lang="es-ES" sz="4800" b="1" spc="-150" dirty="0"/>
              <a:t> </a:t>
            </a:r>
            <a:r>
              <a:rPr lang="es-ES" sz="4800" b="1" spc="-150" dirty="0" err="1"/>
              <a:t>treści</a:t>
            </a:r>
            <a:endParaRPr lang="es-ES" sz="4800" b="1" spc="-150" dirty="0"/>
          </a:p>
        </p:txBody>
      </p:sp>
      <p:sp>
        <p:nvSpPr>
          <p:cNvPr id="15" name="TextBox 30">
            <a:extLst>
              <a:ext uri="{FF2B5EF4-FFF2-40B4-BE49-F238E27FC236}">
                <a16:creationId xmlns:a16="http://schemas.microsoft.com/office/drawing/2014/main" id="{083B46CC-E042-4953-AC20-CB0BD445B293}"/>
              </a:ext>
            </a:extLst>
          </p:cNvPr>
          <p:cNvSpPr txBox="1"/>
          <p:nvPr/>
        </p:nvSpPr>
        <p:spPr>
          <a:xfrm>
            <a:off x="2930433" y="3530048"/>
            <a:ext cx="5444915" cy="1323439"/>
          </a:xfrm>
          <a:prstGeom prst="rect">
            <a:avLst/>
          </a:prstGeom>
          <a:noFill/>
        </p:spPr>
        <p:txBody>
          <a:bodyPr wrap="square" rtlCol="0">
            <a:spAutoFit/>
          </a:bodyPr>
          <a:lstStyle/>
          <a:p>
            <a:pPr marL="457200" indent="-457200">
              <a:buFont typeface="+mj-lt"/>
              <a:buAutoNum type="arabicPeriod"/>
            </a:pPr>
            <a:r>
              <a:rPr lang="en-US" sz="2000" dirty="0" err="1">
                <a:ea typeface="Lato Light" panose="020F0502020204030203" pitchFamily="34" charset="0"/>
                <a:cs typeface="Abhaya Libre" panose="02000603000000000000" pitchFamily="2" charset="77"/>
              </a:rPr>
              <a:t>Czym</a:t>
            </a:r>
            <a:r>
              <a:rPr lang="en-US" sz="2000" dirty="0">
                <a:ea typeface="Lato Light" panose="020F0502020204030203" pitchFamily="34" charset="0"/>
                <a:cs typeface="Abhaya Libre" panose="02000603000000000000" pitchFamily="2" charset="77"/>
              </a:rPr>
              <a:t> jest e-commerce</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Wady</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i</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zalety</a:t>
            </a:r>
            <a:r>
              <a:rPr lang="en-US" sz="2000" dirty="0">
                <a:ea typeface="Lato Light" panose="020F0502020204030203" pitchFamily="34" charset="0"/>
                <a:cs typeface="Abhaya Libre" panose="02000603000000000000" pitchFamily="2" charset="77"/>
              </a:rPr>
              <a:t> e-commerce</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E-commerce (B2B, B2C, C2B, C2C)</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Okazje</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biznesowe</a:t>
            </a:r>
            <a:endParaRPr lang="en-US" sz="2000" dirty="0">
              <a:ea typeface="Lato Light" panose="020F0502020204030203" pitchFamily="34" charset="0"/>
              <a:cs typeface="Abhaya Libre" panose="02000603000000000000" pitchFamily="2" charset="77"/>
            </a:endParaRPr>
          </a:p>
        </p:txBody>
      </p:sp>
      <p:sp>
        <p:nvSpPr>
          <p:cNvPr id="16" name="TextBox 31">
            <a:extLst>
              <a:ext uri="{FF2B5EF4-FFF2-40B4-BE49-F238E27FC236}">
                <a16:creationId xmlns:a16="http://schemas.microsoft.com/office/drawing/2014/main" id="{B44A9437-C13C-447F-B838-A5014954A54B}"/>
              </a:ext>
            </a:extLst>
          </p:cNvPr>
          <p:cNvSpPr txBox="1"/>
          <p:nvPr/>
        </p:nvSpPr>
        <p:spPr>
          <a:xfrm>
            <a:off x="2120348" y="2795445"/>
            <a:ext cx="7456885" cy="830997"/>
          </a:xfrm>
          <a:prstGeom prst="rect">
            <a:avLst/>
          </a:prstGeom>
          <a:noFill/>
        </p:spPr>
        <p:txBody>
          <a:bodyPr wrap="square" rtlCol="0">
            <a:spAutoFit/>
          </a:bodyPr>
          <a:lstStyle/>
          <a:p>
            <a:r>
              <a:rPr lang="en-US" sz="2400" dirty="0" err="1">
                <a:solidFill>
                  <a:srgbClr val="0CA373"/>
                </a:solidFill>
                <a:latin typeface="Oxygen" panose="02000503000000090004" pitchFamily="2" charset="77"/>
                <a:ea typeface="Nunito Bold" charset="0"/>
                <a:cs typeface="Abhaya Libre SemiBold" panose="02000603000000000000" pitchFamily="2" charset="77"/>
              </a:rPr>
              <a:t>Dział</a:t>
            </a:r>
            <a:r>
              <a:rPr lang="en-US" sz="2400" dirty="0">
                <a:solidFill>
                  <a:srgbClr val="0CA373"/>
                </a:solidFill>
                <a:latin typeface="Oxygen" panose="02000503000000090004" pitchFamily="2" charset="77"/>
                <a:ea typeface="Nunito Bold" charset="0"/>
                <a:cs typeface="Abhaya Libre SemiBold" panose="02000603000000000000" pitchFamily="2" charset="77"/>
              </a:rPr>
              <a:t> 1: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Podstawy</a:t>
            </a:r>
            <a:r>
              <a:rPr lang="en-US" sz="2400" dirty="0">
                <a:solidFill>
                  <a:srgbClr val="0CA373"/>
                </a:solidFill>
                <a:latin typeface="Oxygen" panose="02000503000000090004" pitchFamily="2" charset="77"/>
                <a:ea typeface="Nunito Bold" charset="0"/>
                <a:cs typeface="Abhaya Libre SemiBold" panose="02000603000000000000" pitchFamily="2" charset="77"/>
              </a:rPr>
              <a:t> e-commerce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dla</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bardziej</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odpornego</a:t>
            </a:r>
            <a:r>
              <a:rPr lang="en-US" sz="2400" dirty="0">
                <a:solidFill>
                  <a:srgbClr val="0CA373"/>
                </a:solidFill>
                <a:latin typeface="Oxygen" panose="02000503000000090004" pitchFamily="2" charset="77"/>
                <a:ea typeface="Nunito Bold" charset="0"/>
                <a:cs typeface="Abhaya Libre SemiBold" panose="02000603000000000000" pitchFamily="2" charset="77"/>
              </a:rPr>
              <a:t> MŚP</a:t>
            </a:r>
          </a:p>
        </p:txBody>
      </p:sp>
      <p:sp>
        <p:nvSpPr>
          <p:cNvPr id="17" name="Shape 2633">
            <a:extLst>
              <a:ext uri="{FF2B5EF4-FFF2-40B4-BE49-F238E27FC236}">
                <a16:creationId xmlns:a16="http://schemas.microsoft.com/office/drawing/2014/main" id="{354204D6-DFCF-4292-A499-16DD32AC42EA}"/>
              </a:ext>
            </a:extLst>
          </p:cNvPr>
          <p:cNvSpPr/>
          <p:nvPr/>
        </p:nvSpPr>
        <p:spPr>
          <a:xfrm>
            <a:off x="5447205" y="2088559"/>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err="1">
                <a:solidFill>
                  <a:schemeClr val="tx1"/>
                </a:solidFill>
                <a:latin typeface="+mj-lt"/>
                <a:ea typeface="Tahoma" panose="020B0604030504040204" pitchFamily="34" charset="0"/>
                <a:cs typeface="Tahoma" panose="020B0604030504040204" pitchFamily="34" charset="0"/>
              </a:rPr>
              <a:t>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en-US" sz="4000" kern="0" spc="-150" dirty="0" err="1">
                <a:solidFill>
                  <a:schemeClr val="tx1"/>
                </a:solidFill>
                <a:latin typeface="+mj-lt"/>
                <a:ea typeface="Tahoma" panose="020B0604030504040204" pitchFamily="34" charset="0"/>
                <a:cs typeface="Tahoma" panose="020B0604030504040204" pitchFamily="34" charset="0"/>
              </a:rPr>
              <a:t>Podstawy</a:t>
            </a:r>
            <a:r>
              <a:rPr lang="en-US" sz="4000" kern="0" spc="-150" dirty="0">
                <a:solidFill>
                  <a:schemeClr val="tx1"/>
                </a:solidFill>
                <a:latin typeface="+mj-lt"/>
                <a:ea typeface="Tahoma" panose="020B0604030504040204" pitchFamily="34" charset="0"/>
                <a:cs typeface="Tahoma" panose="020B0604030504040204" pitchFamily="34" charset="0"/>
              </a:rPr>
              <a:t> e-commerce </a:t>
            </a:r>
            <a:r>
              <a:rPr lang="en-US" sz="4000" kern="0" spc="-150" dirty="0" err="1">
                <a:solidFill>
                  <a:schemeClr val="tx1"/>
                </a:solidFill>
                <a:latin typeface="+mj-lt"/>
                <a:ea typeface="Tahoma" panose="020B0604030504040204" pitchFamily="34" charset="0"/>
                <a:cs typeface="Tahoma" panose="020B0604030504040204" pitchFamily="34" charset="0"/>
              </a:rPr>
              <a:t>dla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bardziej</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odpornego</a:t>
            </a:r>
            <a:r>
              <a:rPr lang="en-US" sz="4000" kern="0" spc="-150" dirty="0">
                <a:solidFill>
                  <a:schemeClr val="tx1"/>
                </a:solidFill>
                <a:latin typeface="+mj-lt"/>
                <a:ea typeface="Tahoma" panose="020B0604030504040204" pitchFamily="34" charset="0"/>
                <a:cs typeface="Tahoma" panose="020B0604030504040204" pitchFamily="34" charset="0"/>
              </a:rPr>
              <a:t> MŚP</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401807"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1.1.: </a:t>
            </a:r>
            <a:r>
              <a:rPr lang="en-US" sz="2000" dirty="0" err="1">
                <a:ea typeface="Lato Light" panose="020F0502020204030203" pitchFamily="34" charset="0"/>
                <a:cs typeface="Abhaya Libre" panose="02000603000000000000" pitchFamily="2" charset="77"/>
              </a:rPr>
              <a:t>Czym</a:t>
            </a:r>
            <a:r>
              <a:rPr lang="en-US" sz="2000" dirty="0">
                <a:ea typeface="Lato Light" panose="020F0502020204030203" pitchFamily="34" charset="0"/>
                <a:cs typeface="Abhaya Libre" panose="02000603000000000000" pitchFamily="2" charset="77"/>
              </a:rPr>
              <a:t> jest e-commerce/m-commerce</a:t>
            </a:r>
          </a:p>
        </p:txBody>
      </p:sp>
      <p:sp>
        <p:nvSpPr>
          <p:cNvPr id="4" name="Rectángulo 3"/>
          <p:cNvSpPr/>
          <p:nvPr/>
        </p:nvSpPr>
        <p:spPr>
          <a:xfrm>
            <a:off x="377555" y="2624568"/>
            <a:ext cx="10462687" cy="2677656"/>
          </a:xfrm>
          <a:prstGeom prst="rect">
            <a:avLst/>
          </a:prstGeom>
        </p:spPr>
        <p:txBody>
          <a:bodyPr wrap="square">
            <a:spAutoFit/>
          </a:bodyPr>
          <a:lstStyle/>
          <a:p>
            <a:pPr marL="342900" indent="-342900">
              <a:buFont typeface="Arial" panose="020B0604020202020204" pitchFamily="34" charset="0"/>
              <a:buChar char="•"/>
              <a:defRPr/>
            </a:pPr>
            <a:r>
              <a:rPr lang="en-US" sz="2400" b="1" dirty="0">
                <a:solidFill>
                  <a:srgbClr val="0CA373"/>
                </a:solidFill>
              </a:rPr>
              <a:t>E-commerce </a:t>
            </a:r>
            <a:r>
              <a:rPr lang="en-US" sz="2400" dirty="0"/>
              <a:t>to </a:t>
            </a:r>
            <a:r>
              <a:rPr lang="en-US" sz="2400" dirty="0" err="1"/>
              <a:t>działalność</a:t>
            </a:r>
            <a:r>
              <a:rPr lang="en-US" sz="2400" dirty="0"/>
              <a:t> </a:t>
            </a:r>
            <a:r>
              <a:rPr lang="en-US" sz="2400" dirty="0" err="1"/>
              <a:t>polegająca</a:t>
            </a:r>
            <a:r>
              <a:rPr lang="en-US" sz="2400" dirty="0"/>
              <a:t> </a:t>
            </a:r>
            <a:r>
              <a:rPr lang="en-US" sz="2400" dirty="0" err="1"/>
              <a:t>na</a:t>
            </a:r>
            <a:r>
              <a:rPr lang="en-US" sz="2400" dirty="0"/>
              <a:t> </a:t>
            </a:r>
            <a:r>
              <a:rPr lang="en-US" sz="2400" dirty="0" err="1"/>
              <a:t>kupowaniu</a:t>
            </a:r>
            <a:r>
              <a:rPr lang="en-US" sz="2400" dirty="0"/>
              <a:t> </a:t>
            </a:r>
            <a:r>
              <a:rPr lang="en-US" sz="2400" dirty="0" err="1"/>
              <a:t>i</a:t>
            </a:r>
            <a:r>
              <a:rPr lang="en-US" sz="2400" dirty="0"/>
              <a:t> </a:t>
            </a:r>
            <a:r>
              <a:rPr lang="en-US" sz="2400" dirty="0" err="1"/>
              <a:t>sprzedawaniu</a:t>
            </a:r>
            <a:r>
              <a:rPr lang="en-US" sz="2400" dirty="0"/>
              <a:t> </a:t>
            </a:r>
            <a:r>
              <a:rPr lang="en-US" sz="2400" dirty="0" err="1"/>
              <a:t>towarów</a:t>
            </a:r>
            <a:r>
              <a:rPr lang="en-US" sz="2400" dirty="0"/>
              <a:t> </a:t>
            </a:r>
            <a:r>
              <a:rPr lang="en-US" sz="2400" dirty="0" err="1"/>
              <a:t>lub</a:t>
            </a:r>
            <a:r>
              <a:rPr lang="en-US" sz="2400" dirty="0"/>
              <a:t> </a:t>
            </a:r>
            <a:r>
              <a:rPr lang="en-US" sz="2400" dirty="0" err="1"/>
              <a:t>usług</a:t>
            </a:r>
            <a:r>
              <a:rPr lang="en-US" sz="2400" dirty="0"/>
              <a:t> </a:t>
            </a:r>
            <a:r>
              <a:rPr lang="en-US" sz="2400" dirty="0" err="1"/>
              <a:t>za</a:t>
            </a:r>
            <a:r>
              <a:rPr lang="en-US" sz="2400" dirty="0"/>
              <a:t> </a:t>
            </a:r>
            <a:r>
              <a:rPr lang="en-US" sz="2400" dirty="0" err="1"/>
              <a:t>pośrednictwem</a:t>
            </a:r>
            <a:r>
              <a:rPr lang="en-US" sz="2400" dirty="0"/>
              <a:t> </a:t>
            </a:r>
            <a:r>
              <a:rPr lang="en-US" sz="2400" dirty="0" err="1"/>
              <a:t>Internetu</a:t>
            </a:r>
            <a:r>
              <a:rPr lang="en-US" sz="2400" dirty="0"/>
              <a:t>, </a:t>
            </a:r>
            <a:r>
              <a:rPr lang="en-US" sz="2400" dirty="0" err="1"/>
              <a:t>natomiast</a:t>
            </a:r>
            <a:r>
              <a:rPr lang="en-US" sz="2400" dirty="0"/>
              <a:t> </a:t>
            </a:r>
            <a:r>
              <a:rPr lang="en-US" sz="2400" b="1" dirty="0">
                <a:solidFill>
                  <a:srgbClr val="0CA373"/>
                </a:solidFill>
              </a:rPr>
              <a:t>m-commerce </a:t>
            </a:r>
            <a:r>
              <a:rPr lang="en-US" sz="2400" dirty="0">
                <a:solidFill>
                  <a:srgbClr val="000000"/>
                </a:solidFill>
              </a:rPr>
              <a:t>to </a:t>
            </a:r>
            <a:r>
              <a:rPr lang="en-US" sz="2400" dirty="0" err="1">
                <a:solidFill>
                  <a:srgbClr val="000000"/>
                </a:solidFill>
              </a:rPr>
              <a:t>transakcje</a:t>
            </a:r>
            <a:r>
              <a:rPr lang="en-US" sz="2400" dirty="0">
                <a:solidFill>
                  <a:srgbClr val="000000"/>
                </a:solidFill>
              </a:rPr>
              <a:t> </a:t>
            </a:r>
            <a:r>
              <a:rPr lang="en-US" sz="2400" dirty="0" err="1">
                <a:solidFill>
                  <a:srgbClr val="000000"/>
                </a:solidFill>
              </a:rPr>
              <a:t>dokonywane</a:t>
            </a:r>
            <a:r>
              <a:rPr lang="en-US" sz="2400" dirty="0">
                <a:solidFill>
                  <a:srgbClr val="000000"/>
                </a:solidFill>
              </a:rPr>
              <a:t> </a:t>
            </a:r>
            <a:r>
              <a:rPr lang="en-US" sz="2400" dirty="0" err="1">
                <a:solidFill>
                  <a:srgbClr val="000000"/>
                </a:solidFill>
              </a:rPr>
              <a:t>przy</a:t>
            </a:r>
            <a:r>
              <a:rPr lang="en-US" sz="2400" dirty="0">
                <a:solidFill>
                  <a:srgbClr val="000000"/>
                </a:solidFill>
              </a:rPr>
              <a:t> </a:t>
            </a:r>
            <a:r>
              <a:rPr lang="en-US" sz="2400" dirty="0" err="1">
                <a:solidFill>
                  <a:srgbClr val="000000"/>
                </a:solidFill>
              </a:rPr>
              <a:t>użyciu</a:t>
            </a:r>
            <a:r>
              <a:rPr lang="en-US" sz="2400" dirty="0">
                <a:solidFill>
                  <a:srgbClr val="000000"/>
                </a:solidFill>
              </a:rPr>
              <a:t> </a:t>
            </a:r>
            <a:r>
              <a:rPr lang="en-US" sz="2400" dirty="0" err="1">
                <a:solidFill>
                  <a:srgbClr val="000000"/>
                </a:solidFill>
              </a:rPr>
              <a:t>telefonów</a:t>
            </a:r>
            <a:r>
              <a:rPr lang="en-US" sz="2400" dirty="0">
                <a:solidFill>
                  <a:srgbClr val="000000"/>
                </a:solidFill>
              </a:rPr>
              <a:t> </a:t>
            </a:r>
            <a:r>
              <a:rPr lang="en-US" sz="2400" dirty="0" err="1">
                <a:solidFill>
                  <a:srgbClr val="000000"/>
                </a:solidFill>
              </a:rPr>
              <a:t>komórkowych</a:t>
            </a:r>
            <a:r>
              <a:rPr lang="en-US" sz="2400" dirty="0">
                <a:solidFill>
                  <a:srgbClr val="000000"/>
                </a:solidFill>
              </a:rPr>
              <a:t> </a:t>
            </a:r>
            <a:r>
              <a:rPr lang="en-US" sz="2400" dirty="0" err="1">
                <a:solidFill>
                  <a:srgbClr val="000000"/>
                </a:solidFill>
              </a:rPr>
              <a:t>i</a:t>
            </a:r>
            <a:r>
              <a:rPr lang="en-US" sz="2400" dirty="0">
                <a:solidFill>
                  <a:srgbClr val="000000"/>
                </a:solidFill>
              </a:rPr>
              <a:t> </a:t>
            </a:r>
            <a:r>
              <a:rPr lang="en-US" sz="2400" dirty="0" err="1">
                <a:solidFill>
                  <a:srgbClr val="000000"/>
                </a:solidFill>
              </a:rPr>
              <a:t>podobnych</a:t>
            </a:r>
            <a:r>
              <a:rPr lang="en-US" sz="2400" dirty="0">
                <a:solidFill>
                  <a:srgbClr val="000000"/>
                </a:solidFill>
              </a:rPr>
              <a:t> </a:t>
            </a:r>
            <a:r>
              <a:rPr lang="en-US" sz="2400" dirty="0" err="1">
                <a:solidFill>
                  <a:srgbClr val="000000"/>
                </a:solidFill>
              </a:rPr>
              <a:t>urządzeń</a:t>
            </a:r>
            <a:r>
              <a:rPr lang="en-US" sz="2400" dirty="0">
                <a:solidFill>
                  <a:srgbClr val="000000"/>
                </a:solidFill>
              </a:rPr>
              <a:t>.</a:t>
            </a:r>
          </a:p>
          <a:p>
            <a:pPr marL="342900" indent="-342900" defTabSz="914400">
              <a:buFont typeface="Arial" panose="020B0604020202020204" pitchFamily="34" charset="0"/>
              <a:buChar char="•"/>
              <a:defRPr/>
            </a:pPr>
            <a:endParaRPr lang="en-US" sz="2400" dirty="0"/>
          </a:p>
          <a:p>
            <a:pPr marL="342900" indent="-342900">
              <a:buFont typeface="Arial" panose="020B0604020202020204" pitchFamily="34" charset="0"/>
              <a:buChar char="•"/>
              <a:defRPr/>
            </a:pPr>
            <a:r>
              <a:rPr lang="en-US" sz="2400" dirty="0" err="1"/>
              <a:t>Terminy</a:t>
            </a:r>
            <a:r>
              <a:rPr lang="en-US" sz="2400" dirty="0"/>
              <a:t> e-commerce </a:t>
            </a:r>
            <a:r>
              <a:rPr lang="en-US" sz="2400" dirty="0" err="1"/>
              <a:t>i</a:t>
            </a:r>
            <a:r>
              <a:rPr lang="en-US" sz="2400" dirty="0"/>
              <a:t> m-commerce (</a:t>
            </a:r>
            <a:r>
              <a:rPr lang="en-US" sz="2400" dirty="0" err="1"/>
              <a:t>lub</a:t>
            </a:r>
            <a:r>
              <a:rPr lang="en-US" sz="2400" dirty="0"/>
              <a:t> </a:t>
            </a:r>
            <a:r>
              <a:rPr lang="en-US" sz="2400" dirty="0" err="1"/>
              <a:t>odpowiednio</a:t>
            </a:r>
            <a:r>
              <a:rPr lang="en-US" sz="2400" dirty="0"/>
              <a:t> </a:t>
            </a:r>
            <a:r>
              <a:rPr lang="en-US" sz="2400" dirty="0" err="1"/>
              <a:t>eCommerce</a:t>
            </a:r>
            <a:r>
              <a:rPr lang="en-US" sz="2400" dirty="0"/>
              <a:t> </a:t>
            </a:r>
            <a:r>
              <a:rPr lang="en-US" sz="2400" dirty="0" err="1"/>
              <a:t>i</a:t>
            </a:r>
            <a:r>
              <a:rPr lang="en-US" sz="2400" dirty="0"/>
              <a:t> </a:t>
            </a:r>
            <a:r>
              <a:rPr lang="en-US" sz="2400" dirty="0" err="1"/>
              <a:t>mCommerce</a:t>
            </a:r>
            <a:r>
              <a:rPr lang="en-US" sz="2400" dirty="0"/>
              <a:t>) </a:t>
            </a:r>
            <a:r>
              <a:rPr lang="en-US" sz="2400" dirty="0" err="1"/>
              <a:t>są</a:t>
            </a:r>
            <a:r>
              <a:rPr lang="en-US" sz="2400" dirty="0"/>
              <a:t> </a:t>
            </a:r>
            <a:r>
              <a:rPr lang="en-US" sz="2400" dirty="0" err="1"/>
              <a:t>wynikiem</a:t>
            </a:r>
            <a:r>
              <a:rPr lang="en-US" sz="2400" dirty="0"/>
              <a:t> </a:t>
            </a:r>
            <a:r>
              <a:rPr lang="en-US" sz="2400" dirty="0" err="1"/>
              <a:t>obcięcia</a:t>
            </a:r>
            <a:r>
              <a:rPr lang="en-US" sz="2400" dirty="0"/>
              <a:t> „e(</a:t>
            </a:r>
            <a:r>
              <a:rPr lang="en-US" sz="2400" dirty="0" err="1"/>
              <a:t>lectronic</a:t>
            </a:r>
            <a:r>
              <a:rPr lang="en-US" sz="2400" dirty="0"/>
              <a:t>)” </a:t>
            </a:r>
            <a:r>
              <a:rPr lang="en-US" sz="2400" dirty="0" err="1"/>
              <a:t>i</a:t>
            </a:r>
            <a:r>
              <a:rPr lang="en-US" sz="2400" dirty="0"/>
              <a:t> „m(</a:t>
            </a:r>
            <a:r>
              <a:rPr lang="en-US" sz="2400" dirty="0" err="1"/>
              <a:t>obile</a:t>
            </a:r>
            <a:r>
              <a:rPr lang="en-US" sz="2400" dirty="0"/>
              <a:t>)” </a:t>
            </a:r>
            <a:r>
              <a:rPr lang="en-US" sz="2400" dirty="0" err="1"/>
              <a:t>oraz</a:t>
            </a:r>
            <a:r>
              <a:rPr lang="en-US" sz="2400" dirty="0"/>
              <a:t> </a:t>
            </a:r>
            <a:r>
              <a:rPr lang="en-US" sz="2400" dirty="0" err="1"/>
              <a:t>dodania</a:t>
            </a:r>
            <a:r>
              <a:rPr lang="en-US" sz="2400" dirty="0"/>
              <a:t> „commerce”.</a:t>
            </a:r>
            <a:endParaRPr lang="en-US" sz="2000" dirty="0"/>
          </a:p>
        </p:txBody>
      </p:sp>
    </p:spTree>
    <p:extLst>
      <p:ext uri="{BB962C8B-B14F-4D97-AF65-F5344CB8AC3E}">
        <p14:creationId xmlns:p14="http://schemas.microsoft.com/office/powerpoint/2010/main" val="41716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956983"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1.1.: </a:t>
            </a:r>
            <a:r>
              <a:rPr lang="en-US" sz="2000" dirty="0" err="1">
                <a:ea typeface="Lato Light" panose="020F0502020204030203" pitchFamily="34" charset="0"/>
                <a:cs typeface="Abhaya Libre" panose="02000603000000000000" pitchFamily="2" charset="77"/>
              </a:rPr>
              <a:t>Czym</a:t>
            </a:r>
            <a:r>
              <a:rPr lang="en-US" sz="2000" dirty="0">
                <a:ea typeface="Lato Light" panose="020F0502020204030203" pitchFamily="34" charset="0"/>
                <a:cs typeface="Abhaya Libre" panose="02000603000000000000" pitchFamily="2" charset="77"/>
              </a:rPr>
              <a:t> jest e-commerce/m-commerce</a:t>
            </a:r>
          </a:p>
        </p:txBody>
      </p:sp>
      <p:sp>
        <p:nvSpPr>
          <p:cNvPr id="4" name="Rectángulo 3"/>
          <p:cNvSpPr/>
          <p:nvPr/>
        </p:nvSpPr>
        <p:spPr>
          <a:xfrm>
            <a:off x="377555" y="2263232"/>
            <a:ext cx="11156567" cy="3822071"/>
          </a:xfrm>
          <a:prstGeom prst="rect">
            <a:avLst/>
          </a:prstGeom>
        </p:spPr>
        <p:txBody>
          <a:bodyPr wrap="square">
            <a:spAutoFit/>
          </a:bodyPr>
          <a:lstStyle/>
          <a:p>
            <a:pPr marL="342900" indent="-342900">
              <a:buFont typeface="Arial" panose="020B0604020202020204" pitchFamily="34" charset="0"/>
              <a:buChar char="•"/>
              <a:defRPr/>
            </a:pPr>
            <a:r>
              <a:rPr lang="en-US" sz="2200" dirty="0"/>
              <a:t>Handel </a:t>
            </a:r>
            <a:r>
              <a:rPr lang="en-US" sz="2200" dirty="0" err="1"/>
              <a:t>elektroniczny</a:t>
            </a:r>
            <a:r>
              <a:rPr lang="en-US" sz="2200" dirty="0"/>
              <a:t> </a:t>
            </a:r>
            <a:r>
              <a:rPr lang="en-US" sz="2200" dirty="0" err="1"/>
              <a:t>wykorzystuje</a:t>
            </a:r>
            <a:r>
              <a:rPr lang="en-US" sz="2200" dirty="0"/>
              <a:t> </a:t>
            </a:r>
            <a:r>
              <a:rPr lang="en-US" sz="2200" dirty="0" err="1"/>
              <a:t>technologie</a:t>
            </a:r>
            <a:r>
              <a:rPr lang="en-US" sz="2200" dirty="0"/>
              <a:t>, </a:t>
            </a:r>
            <a:r>
              <a:rPr lang="en-US" sz="2200" dirty="0" err="1"/>
              <a:t>takie</a:t>
            </a:r>
            <a:r>
              <a:rPr lang="en-US" sz="2200" dirty="0"/>
              <a:t> </a:t>
            </a:r>
            <a:r>
              <a:rPr lang="en-US" sz="2200" dirty="0" err="1"/>
              <a:t>jak</a:t>
            </a:r>
            <a:r>
              <a:rPr lang="en-US" sz="2200" dirty="0"/>
              <a:t> marketing </a:t>
            </a:r>
            <a:r>
              <a:rPr lang="en-US" sz="2200" dirty="0" err="1"/>
              <a:t>internetowy</a:t>
            </a:r>
            <a:r>
              <a:rPr lang="en-US" sz="2200" dirty="0"/>
              <a:t>, </a:t>
            </a:r>
            <a:r>
              <a:rPr lang="en-US" sz="2200" dirty="0" err="1"/>
              <a:t>gromadzenie</a:t>
            </a:r>
            <a:r>
              <a:rPr lang="en-US" sz="2200" dirty="0"/>
              <a:t> </a:t>
            </a:r>
            <a:r>
              <a:rPr lang="en-US" sz="2200" dirty="0" err="1"/>
              <a:t>danych</a:t>
            </a:r>
            <a:r>
              <a:rPr lang="en-US" sz="2200" dirty="0"/>
              <a:t> </a:t>
            </a:r>
            <a:r>
              <a:rPr lang="en-US" sz="2200" dirty="0" err="1"/>
              <a:t>i</a:t>
            </a:r>
            <a:r>
              <a:rPr lang="en-US" sz="2200" dirty="0"/>
              <a:t> </a:t>
            </a:r>
            <a:r>
              <a:rPr lang="en-US" sz="2200" dirty="0" err="1"/>
              <a:t>zarządzanie</a:t>
            </a:r>
            <a:r>
              <a:rPr lang="en-US" sz="2200" dirty="0"/>
              <a:t> </a:t>
            </a:r>
            <a:r>
              <a:rPr lang="en-US" sz="2200" dirty="0" err="1"/>
              <a:t>nimi</a:t>
            </a:r>
            <a:r>
              <a:rPr lang="en-US" sz="2200" dirty="0"/>
              <a:t>, </a:t>
            </a:r>
            <a:r>
              <a:rPr lang="en-US" sz="2200" dirty="0" err="1"/>
              <a:t>zarządzanie</a:t>
            </a:r>
            <a:r>
              <a:rPr lang="en-US" sz="2200" dirty="0"/>
              <a:t> </a:t>
            </a:r>
            <a:r>
              <a:rPr lang="en-US" sz="2200" dirty="0" err="1"/>
              <a:t>łańcuchem</a:t>
            </a:r>
            <a:r>
              <a:rPr lang="en-US" sz="2200" dirty="0"/>
              <a:t> </a:t>
            </a:r>
            <a:r>
              <a:rPr lang="en-US" sz="2200" dirty="0" err="1"/>
              <a:t>dostaw</a:t>
            </a:r>
            <a:r>
              <a:rPr lang="en-US" sz="2200" dirty="0"/>
              <a:t>, a w </a:t>
            </a:r>
            <a:r>
              <a:rPr lang="en-US" sz="2200" dirty="0" err="1"/>
              <a:t>szczególności</a:t>
            </a:r>
            <a:r>
              <a:rPr lang="en-US" sz="2200" dirty="0"/>
              <a:t> </a:t>
            </a:r>
            <a:r>
              <a:rPr lang="en-US" sz="2200" dirty="0" err="1"/>
              <a:t>te</a:t>
            </a:r>
            <a:r>
              <a:rPr lang="en-US" sz="2200" dirty="0"/>
              <a:t>, </a:t>
            </a:r>
            <a:r>
              <a:rPr lang="en-US" sz="2200" dirty="0" err="1"/>
              <a:t>które</a:t>
            </a:r>
            <a:r>
              <a:rPr lang="en-US" sz="2200" dirty="0"/>
              <a:t> </a:t>
            </a:r>
            <a:r>
              <a:rPr lang="en-US" sz="2200" dirty="0" err="1"/>
              <a:t>ułatwiają</a:t>
            </a:r>
            <a:r>
              <a:rPr lang="en-US" sz="2200" dirty="0"/>
              <a:t> </a:t>
            </a:r>
            <a:r>
              <a:rPr lang="en-US" sz="2200" dirty="0" err="1"/>
              <a:t>transakcje</a:t>
            </a:r>
            <a:r>
              <a:rPr lang="en-US" sz="2200" dirty="0"/>
              <a:t> </a:t>
            </a:r>
            <a:r>
              <a:rPr lang="en-US" sz="2200" dirty="0" err="1"/>
              <a:t>handlowe</a:t>
            </a:r>
            <a:r>
              <a:rPr lang="en-US" sz="2200" dirty="0"/>
              <a:t>, </a:t>
            </a:r>
            <a:r>
              <a:rPr lang="en-US" sz="2200" dirty="0" err="1"/>
              <a:t>takie</a:t>
            </a:r>
            <a:r>
              <a:rPr lang="en-US" sz="2200" dirty="0"/>
              <a:t> </a:t>
            </a:r>
            <a:r>
              <a:rPr lang="en-US" sz="2200" dirty="0" err="1"/>
              <a:t>jak</a:t>
            </a:r>
            <a:r>
              <a:rPr lang="en-US" sz="2200" dirty="0"/>
              <a:t> </a:t>
            </a:r>
            <a:r>
              <a:rPr lang="en-US" sz="2200" dirty="0" err="1"/>
              <a:t>elektroniczna</a:t>
            </a:r>
            <a:r>
              <a:rPr lang="en-US" sz="2200" dirty="0"/>
              <a:t> </a:t>
            </a:r>
            <a:r>
              <a:rPr lang="en-US" sz="2200" dirty="0" err="1"/>
              <a:t>wymiana</a:t>
            </a:r>
            <a:r>
              <a:rPr lang="en-US" sz="2200" dirty="0"/>
              <a:t> </a:t>
            </a:r>
            <a:r>
              <a:rPr lang="en-US" sz="2200" dirty="0" err="1"/>
              <a:t>danych</a:t>
            </a:r>
            <a:r>
              <a:rPr lang="en-US" sz="2200" dirty="0"/>
              <a:t> (EDI) </a:t>
            </a:r>
            <a:r>
              <a:rPr lang="en-US" sz="2200" dirty="0" err="1"/>
              <a:t>i</a:t>
            </a:r>
            <a:r>
              <a:rPr lang="en-US" sz="2200" dirty="0"/>
              <a:t> </a:t>
            </a:r>
            <a:r>
              <a:rPr lang="en-US" sz="2200" dirty="0" err="1"/>
              <a:t>elektroniczny</a:t>
            </a:r>
            <a:r>
              <a:rPr lang="en-US" sz="2200" dirty="0"/>
              <a:t> transfer </a:t>
            </a:r>
            <a:r>
              <a:rPr lang="en-US" sz="2200" dirty="0" err="1"/>
              <a:t>środków</a:t>
            </a:r>
            <a:r>
              <a:rPr lang="en-US" sz="2200" dirty="0"/>
              <a:t> (EFT).</a:t>
            </a:r>
          </a:p>
          <a:p>
            <a:pPr marL="342900" indent="-342900">
              <a:buFont typeface="Arial" panose="020B0604020202020204" pitchFamily="34" charset="0"/>
              <a:buChar char="•"/>
              <a:defRPr/>
            </a:pPr>
            <a:endParaRPr kumimoji="0" lang="en-US" sz="2200" i="0" u="none" strike="noStrike" kern="1200" cap="none" spc="0" normalizeH="0" baseline="0" noProof="0" dirty="0">
              <a:ln>
                <a:noFill/>
              </a:ln>
              <a:effectLst/>
              <a:uLnTx/>
              <a:uFillTx/>
              <a:latin typeface="+mn-lt"/>
              <a:ea typeface="+mn-ea"/>
              <a:cs typeface="+mn-cs"/>
            </a:endParaRPr>
          </a:p>
          <a:p>
            <a:pPr marL="342900" indent="-342900">
              <a:buClr>
                <a:schemeClr val="tx1"/>
              </a:buClr>
              <a:buFont typeface="Arial" panose="020B0604020202020204" pitchFamily="34" charset="0"/>
              <a:buChar char="•"/>
              <a:defRPr/>
            </a:pPr>
            <a:r>
              <a:rPr lang="en-US" sz="2200" b="1" dirty="0">
                <a:solidFill>
                  <a:srgbClr val="0CA373"/>
                </a:solidFill>
              </a:rPr>
              <a:t>EDI </a:t>
            </a:r>
            <a:r>
              <a:rPr lang="en-US" sz="2200" dirty="0">
                <a:solidFill>
                  <a:srgbClr val="000000"/>
                </a:solidFill>
              </a:rPr>
              <a:t>to </a:t>
            </a:r>
            <a:r>
              <a:rPr lang="en-US" sz="2200" dirty="0" err="1">
                <a:solidFill>
                  <a:srgbClr val="000000"/>
                </a:solidFill>
              </a:rPr>
              <a:t>elektroniczna</a:t>
            </a:r>
            <a:r>
              <a:rPr lang="en-US" sz="2200" dirty="0">
                <a:solidFill>
                  <a:srgbClr val="000000"/>
                </a:solidFill>
              </a:rPr>
              <a:t> </a:t>
            </a:r>
            <a:r>
              <a:rPr lang="en-US" sz="2200" dirty="0" err="1">
                <a:solidFill>
                  <a:srgbClr val="000000"/>
                </a:solidFill>
              </a:rPr>
              <a:t>transmisja</a:t>
            </a:r>
            <a:r>
              <a:rPr lang="en-US" sz="2200" dirty="0">
                <a:solidFill>
                  <a:srgbClr val="000000"/>
                </a:solidFill>
              </a:rPr>
              <a:t> </a:t>
            </a:r>
            <a:r>
              <a:rPr lang="en-US" sz="2200" dirty="0" err="1">
                <a:solidFill>
                  <a:srgbClr val="000000"/>
                </a:solidFill>
              </a:rPr>
              <a:t>informacji</a:t>
            </a:r>
            <a:r>
              <a:rPr lang="en-US" sz="2200" dirty="0">
                <a:solidFill>
                  <a:srgbClr val="000000"/>
                </a:solidFill>
              </a:rPr>
              <a:t> </a:t>
            </a:r>
            <a:r>
              <a:rPr lang="en-US" sz="2200" dirty="0" err="1">
                <a:solidFill>
                  <a:srgbClr val="000000"/>
                </a:solidFill>
              </a:rPr>
              <a:t>biznesowych</a:t>
            </a:r>
            <a:r>
              <a:rPr lang="en-US" sz="2200" dirty="0">
                <a:solidFill>
                  <a:srgbClr val="000000"/>
                </a:solidFill>
              </a:rPr>
              <a:t> </a:t>
            </a:r>
            <a:r>
              <a:rPr lang="en-US" sz="2200" dirty="0" err="1">
                <a:solidFill>
                  <a:srgbClr val="000000"/>
                </a:solidFill>
              </a:rPr>
              <a:t>przy</a:t>
            </a:r>
            <a:r>
              <a:rPr lang="en-US" sz="2200" dirty="0">
                <a:solidFill>
                  <a:srgbClr val="000000"/>
                </a:solidFill>
              </a:rPr>
              <a:t> </a:t>
            </a:r>
            <a:r>
              <a:rPr lang="en-US" sz="2200" dirty="0" err="1">
                <a:solidFill>
                  <a:srgbClr val="000000"/>
                </a:solidFill>
              </a:rPr>
              <a:t>użyciu</a:t>
            </a:r>
            <a:r>
              <a:rPr lang="en-US" sz="2200" dirty="0">
                <a:solidFill>
                  <a:srgbClr val="000000"/>
                </a:solidFill>
              </a:rPr>
              <a:t> </a:t>
            </a:r>
            <a:r>
              <a:rPr lang="en-US" sz="2200" b="1" dirty="0" err="1">
                <a:solidFill>
                  <a:srgbClr val="0CA373"/>
                </a:solidFill>
              </a:rPr>
              <a:t>zestandaryzowanego</a:t>
            </a:r>
            <a:r>
              <a:rPr lang="en-US" sz="2200" b="1" dirty="0">
                <a:solidFill>
                  <a:srgbClr val="0CA373"/>
                </a:solidFill>
              </a:rPr>
              <a:t> </a:t>
            </a:r>
            <a:r>
              <a:rPr lang="en-US" sz="2200" b="1" dirty="0" err="1">
                <a:solidFill>
                  <a:srgbClr val="0CA373"/>
                </a:solidFill>
              </a:rPr>
              <a:t>formatu</a:t>
            </a:r>
            <a:r>
              <a:rPr lang="en-US" sz="2200" b="1" dirty="0">
                <a:solidFill>
                  <a:srgbClr val="0CA373"/>
                </a:solidFill>
              </a:rPr>
              <a:t> </a:t>
            </a:r>
            <a:r>
              <a:rPr lang="en-US" sz="2200" dirty="0">
                <a:solidFill>
                  <a:srgbClr val="000000"/>
                </a:solidFill>
              </a:rPr>
              <a:t>w </a:t>
            </a:r>
            <a:r>
              <a:rPr lang="en-US" sz="2200" dirty="0" err="1">
                <a:solidFill>
                  <a:srgbClr val="000000"/>
                </a:solidFill>
              </a:rPr>
              <a:t>celu</a:t>
            </a:r>
            <a:r>
              <a:rPr lang="en-US" sz="2200" dirty="0">
                <a:solidFill>
                  <a:srgbClr val="000000"/>
                </a:solidFill>
              </a:rPr>
              <a:t> </a:t>
            </a:r>
            <a:r>
              <a:rPr lang="en-US" sz="2200" dirty="0" err="1">
                <a:solidFill>
                  <a:srgbClr val="000000"/>
                </a:solidFill>
              </a:rPr>
              <a:t>ułatwienia</a:t>
            </a:r>
            <a:r>
              <a:rPr lang="en-US" sz="2200" dirty="0">
                <a:solidFill>
                  <a:srgbClr val="000000"/>
                </a:solidFill>
              </a:rPr>
              <a:t> </a:t>
            </a:r>
            <a:r>
              <a:rPr lang="en-US" sz="2200" dirty="0" err="1">
                <a:solidFill>
                  <a:srgbClr val="000000"/>
                </a:solidFill>
              </a:rPr>
              <a:t>transakcji</a:t>
            </a:r>
            <a:r>
              <a:rPr lang="en-US" sz="2200" dirty="0">
                <a:solidFill>
                  <a:srgbClr val="000000"/>
                </a:solidFill>
              </a:rPr>
              <a:t> </a:t>
            </a:r>
            <a:r>
              <a:rPr lang="en-US" sz="2200" dirty="0" err="1">
                <a:solidFill>
                  <a:srgbClr val="000000"/>
                </a:solidFill>
              </a:rPr>
              <a:t>bez</a:t>
            </a:r>
            <a:r>
              <a:rPr lang="en-US" sz="2200" dirty="0">
                <a:solidFill>
                  <a:srgbClr val="000000"/>
                </a:solidFill>
              </a:rPr>
              <a:t> </a:t>
            </a:r>
            <a:r>
              <a:rPr lang="en-US" sz="2200" dirty="0" err="1">
                <a:solidFill>
                  <a:srgbClr val="000000"/>
                </a:solidFill>
              </a:rPr>
              <a:t>specjalnych</a:t>
            </a:r>
            <a:r>
              <a:rPr lang="en-US" sz="2200" dirty="0">
                <a:solidFill>
                  <a:srgbClr val="000000"/>
                </a:solidFill>
              </a:rPr>
              <a:t> </a:t>
            </a:r>
            <a:r>
              <a:rPr lang="en-US" sz="2200" dirty="0" err="1">
                <a:solidFill>
                  <a:srgbClr val="000000"/>
                </a:solidFill>
              </a:rPr>
              <a:t>ustaleń</a:t>
            </a:r>
            <a:r>
              <a:rPr lang="en-US" sz="2200" dirty="0">
                <a:solidFill>
                  <a:srgbClr val="000000"/>
                </a:solidFill>
              </a:rPr>
              <a:t>. </a:t>
            </a:r>
            <a:r>
              <a:rPr lang="en-US" sz="2200" dirty="0" err="1">
                <a:solidFill>
                  <a:srgbClr val="000000"/>
                </a:solidFill>
              </a:rPr>
              <a:t>Obejmuje</a:t>
            </a:r>
            <a:r>
              <a:rPr lang="en-US" sz="2200" dirty="0">
                <a:solidFill>
                  <a:srgbClr val="000000"/>
                </a:solidFill>
              </a:rPr>
              <a:t> </a:t>
            </a:r>
            <a:r>
              <a:rPr lang="en-US" sz="2200" dirty="0" err="1">
                <a:solidFill>
                  <a:srgbClr val="000000"/>
                </a:solidFill>
              </a:rPr>
              <a:t>również</a:t>
            </a:r>
            <a:r>
              <a:rPr lang="en-US" sz="2200" dirty="0">
                <a:solidFill>
                  <a:srgbClr val="000000"/>
                </a:solidFill>
              </a:rPr>
              <a:t> </a:t>
            </a:r>
            <a:r>
              <a:rPr lang="en-US" sz="2200" dirty="0" err="1">
                <a:solidFill>
                  <a:srgbClr val="000000"/>
                </a:solidFill>
              </a:rPr>
              <a:t>wymianę</a:t>
            </a:r>
            <a:r>
              <a:rPr lang="en-US" sz="2200" dirty="0">
                <a:solidFill>
                  <a:srgbClr val="000000"/>
                </a:solidFill>
              </a:rPr>
              <a:t> </a:t>
            </a:r>
            <a:r>
              <a:rPr lang="en-US" sz="2200" dirty="0" err="1">
                <a:solidFill>
                  <a:srgbClr val="000000"/>
                </a:solidFill>
              </a:rPr>
              <a:t>dokumentów</a:t>
            </a:r>
            <a:r>
              <a:rPr lang="en-US" sz="2200" dirty="0">
                <a:solidFill>
                  <a:srgbClr val="000000"/>
                </a:solidFill>
              </a:rPr>
              <a:t>, </a:t>
            </a:r>
            <a:r>
              <a:rPr lang="en-US" sz="2200" dirty="0" err="1">
                <a:solidFill>
                  <a:srgbClr val="000000"/>
                </a:solidFill>
              </a:rPr>
              <a:t>takich</a:t>
            </a:r>
            <a:r>
              <a:rPr lang="en-US" sz="2200" dirty="0">
                <a:solidFill>
                  <a:srgbClr val="000000"/>
                </a:solidFill>
              </a:rPr>
              <a:t> </a:t>
            </a:r>
            <a:r>
              <a:rPr lang="en-US" sz="2200" dirty="0" err="1">
                <a:solidFill>
                  <a:srgbClr val="000000"/>
                </a:solidFill>
              </a:rPr>
              <a:t>jak</a:t>
            </a:r>
            <a:r>
              <a:rPr lang="en-US" sz="2200" dirty="0">
                <a:solidFill>
                  <a:srgbClr val="000000"/>
                </a:solidFill>
              </a:rPr>
              <a:t> </a:t>
            </a:r>
            <a:r>
              <a:rPr lang="en-US" sz="2200" dirty="0" err="1">
                <a:solidFill>
                  <a:srgbClr val="000000"/>
                </a:solidFill>
              </a:rPr>
              <a:t>faktury</a:t>
            </a:r>
            <a:r>
              <a:rPr lang="en-US" sz="2200" dirty="0">
                <a:solidFill>
                  <a:srgbClr val="000000"/>
                </a:solidFill>
              </a:rPr>
              <a:t> </a:t>
            </a:r>
            <a:r>
              <a:rPr lang="en-US" sz="2200" dirty="0" err="1">
                <a:solidFill>
                  <a:srgbClr val="000000"/>
                </a:solidFill>
              </a:rPr>
              <a:t>i</a:t>
            </a:r>
            <a:r>
              <a:rPr lang="en-US" sz="2200" dirty="0">
                <a:solidFill>
                  <a:srgbClr val="000000"/>
                </a:solidFill>
              </a:rPr>
              <a:t> </a:t>
            </a:r>
            <a:r>
              <a:rPr lang="en-US" sz="2200" dirty="0" err="1">
                <a:solidFill>
                  <a:srgbClr val="000000"/>
                </a:solidFill>
              </a:rPr>
              <a:t>dane</a:t>
            </a:r>
            <a:r>
              <a:rPr lang="en-US" sz="2200" dirty="0">
                <a:solidFill>
                  <a:srgbClr val="000000"/>
                </a:solidFill>
              </a:rPr>
              <a:t>.</a:t>
            </a:r>
          </a:p>
          <a:p>
            <a:pPr marL="342900" indent="-342900">
              <a:buClr>
                <a:schemeClr val="tx1"/>
              </a:buClr>
              <a:buFont typeface="Arial" panose="020B0604020202020204" pitchFamily="34" charset="0"/>
              <a:buChar char="•"/>
              <a:defRPr/>
            </a:pPr>
            <a:endParaRPr kumimoji="0" lang="tr-TR" sz="2200" i="0" u="none" strike="noStrike" kern="1200" cap="none" spc="0" normalizeH="0" baseline="0" noProof="0" dirty="0">
              <a:ln>
                <a:noFill/>
              </a:ln>
              <a:solidFill>
                <a:srgbClr val="000000"/>
              </a:solidFill>
              <a:effectLst/>
              <a:uLnTx/>
              <a:uFillTx/>
            </a:endParaRPr>
          </a:p>
          <a:p>
            <a:pPr marL="342900" lvl="0" indent="-342900" fontAlgn="base">
              <a:lnSpc>
                <a:spcPct val="90000"/>
              </a:lnSpc>
              <a:spcBef>
                <a:spcPct val="20000"/>
              </a:spcBef>
              <a:spcAft>
                <a:spcPct val="0"/>
              </a:spcAft>
              <a:buClr>
                <a:schemeClr val="tx1"/>
              </a:buClr>
              <a:buFont typeface="Arial" panose="020B0604020202020204" pitchFamily="34" charset="0"/>
              <a:buChar char="•"/>
              <a:defRPr/>
            </a:pPr>
            <a:r>
              <a:rPr lang="tr-TR" sz="2200" b="1" dirty="0">
                <a:solidFill>
                  <a:srgbClr val="0CA373"/>
                </a:solidFill>
              </a:rPr>
              <a:t>EFT </a:t>
            </a:r>
            <a:r>
              <a:rPr lang="tr-TR" sz="2200" dirty="0" err="1">
                <a:solidFill>
                  <a:srgbClr val="000000"/>
                </a:solidFill>
              </a:rPr>
              <a:t>to</a:t>
            </a:r>
            <a:r>
              <a:rPr lang="tr-TR" sz="2200" dirty="0">
                <a:solidFill>
                  <a:srgbClr val="000000"/>
                </a:solidFill>
              </a:rPr>
              <a:t> </a:t>
            </a:r>
            <a:r>
              <a:rPr lang="tr-TR" sz="2200" dirty="0" err="1">
                <a:solidFill>
                  <a:srgbClr val="000000"/>
                </a:solidFill>
              </a:rPr>
              <a:t>automatyczna</a:t>
            </a:r>
            <a:r>
              <a:rPr lang="tr-TR" sz="2200" dirty="0">
                <a:solidFill>
                  <a:srgbClr val="000000"/>
                </a:solidFill>
              </a:rPr>
              <a:t> </a:t>
            </a:r>
            <a:r>
              <a:rPr lang="tr-TR" sz="2200" b="1" dirty="0" err="1">
                <a:solidFill>
                  <a:srgbClr val="0CA373"/>
                </a:solidFill>
              </a:rPr>
              <a:t>wymiana</a:t>
            </a:r>
            <a:r>
              <a:rPr lang="tr-TR" sz="2200" b="1" dirty="0">
                <a:solidFill>
                  <a:srgbClr val="0CA373"/>
                </a:solidFill>
              </a:rPr>
              <a:t> </a:t>
            </a:r>
            <a:r>
              <a:rPr lang="tr-TR" sz="2200" b="1" dirty="0" err="1">
                <a:solidFill>
                  <a:srgbClr val="0CA373"/>
                </a:solidFill>
              </a:rPr>
              <a:t>lub</a:t>
            </a:r>
            <a:r>
              <a:rPr lang="tr-TR" sz="2200" b="1" dirty="0">
                <a:solidFill>
                  <a:srgbClr val="0CA373"/>
                </a:solidFill>
              </a:rPr>
              <a:t> transfer </a:t>
            </a:r>
            <a:r>
              <a:rPr lang="tr-TR" sz="2200" b="1" dirty="0" err="1">
                <a:solidFill>
                  <a:srgbClr val="0CA373"/>
                </a:solidFill>
              </a:rPr>
              <a:t>środków</a:t>
            </a:r>
            <a:r>
              <a:rPr lang="tr-TR" sz="2200" b="1" dirty="0">
                <a:solidFill>
                  <a:srgbClr val="0CA373"/>
                </a:solidFill>
              </a:rPr>
              <a:t> </a:t>
            </a:r>
            <a:r>
              <a:rPr lang="tr-TR" sz="2200" dirty="0">
                <a:solidFill>
                  <a:srgbClr val="000000"/>
                </a:solidFill>
              </a:rPr>
              <a:t>z </a:t>
            </a:r>
            <a:r>
              <a:rPr lang="tr-TR" sz="2200" dirty="0" err="1">
                <a:solidFill>
                  <a:srgbClr val="000000"/>
                </a:solidFill>
              </a:rPr>
              <a:t>jednego</a:t>
            </a:r>
            <a:r>
              <a:rPr lang="tr-TR" sz="2200" dirty="0">
                <a:solidFill>
                  <a:srgbClr val="000000"/>
                </a:solidFill>
              </a:rPr>
              <a:t> konta </a:t>
            </a:r>
            <a:r>
              <a:rPr lang="tr-TR" sz="2200" dirty="0" err="1">
                <a:solidFill>
                  <a:srgbClr val="000000"/>
                </a:solidFill>
              </a:rPr>
              <a:t>na</a:t>
            </a:r>
            <a:r>
              <a:rPr lang="tr-TR" sz="2200" dirty="0">
                <a:solidFill>
                  <a:srgbClr val="000000"/>
                </a:solidFill>
              </a:rPr>
              <a:t> </a:t>
            </a:r>
            <a:r>
              <a:rPr lang="tr-TR" sz="2200" dirty="0" err="1">
                <a:solidFill>
                  <a:srgbClr val="000000"/>
                </a:solidFill>
              </a:rPr>
              <a:t>drugie</a:t>
            </a:r>
            <a:r>
              <a:rPr lang="tr-TR" sz="2200" dirty="0">
                <a:solidFill>
                  <a:srgbClr val="000000"/>
                </a:solidFill>
              </a:rPr>
              <a:t> </a:t>
            </a:r>
            <a:r>
              <a:rPr lang="tr-TR" sz="2200" dirty="0" err="1">
                <a:solidFill>
                  <a:srgbClr val="000000"/>
                </a:solidFill>
              </a:rPr>
              <a:t>za</a:t>
            </a:r>
            <a:r>
              <a:rPr lang="tr-TR" sz="2200" dirty="0">
                <a:solidFill>
                  <a:srgbClr val="000000"/>
                </a:solidFill>
              </a:rPr>
              <a:t> </a:t>
            </a:r>
            <a:r>
              <a:rPr lang="tr-TR" sz="2200" dirty="0" err="1">
                <a:solidFill>
                  <a:srgbClr val="000000"/>
                </a:solidFill>
              </a:rPr>
              <a:t>pomocą</a:t>
            </a:r>
            <a:r>
              <a:rPr lang="tr-TR" sz="2200" dirty="0">
                <a:solidFill>
                  <a:srgbClr val="000000"/>
                </a:solidFill>
              </a:rPr>
              <a:t> </a:t>
            </a:r>
            <a:r>
              <a:rPr lang="tr-TR" sz="2200" dirty="0" err="1">
                <a:solidFill>
                  <a:srgbClr val="000000"/>
                </a:solidFill>
              </a:rPr>
              <a:t>środków</a:t>
            </a:r>
            <a:r>
              <a:rPr lang="tr-TR" sz="2200" dirty="0">
                <a:solidFill>
                  <a:srgbClr val="000000"/>
                </a:solidFill>
              </a:rPr>
              <a:t> </a:t>
            </a:r>
            <a:r>
              <a:rPr lang="tr-TR" sz="2200" dirty="0" err="1">
                <a:solidFill>
                  <a:srgbClr val="000000"/>
                </a:solidFill>
              </a:rPr>
              <a:t>elektronicznych</a:t>
            </a:r>
            <a:r>
              <a:rPr lang="tr-TR" sz="2200" dirty="0">
                <a:solidFill>
                  <a:srgbClr val="000000"/>
                </a:solidFill>
              </a:rPr>
              <a:t>, w </a:t>
            </a:r>
            <a:r>
              <a:rPr lang="tr-TR" sz="2200" dirty="0" err="1">
                <a:solidFill>
                  <a:srgbClr val="000000"/>
                </a:solidFill>
              </a:rPr>
              <a:t>ramach</a:t>
            </a:r>
            <a:r>
              <a:rPr lang="tr-TR" sz="2200" dirty="0">
                <a:solidFill>
                  <a:srgbClr val="000000"/>
                </a:solidFill>
              </a:rPr>
              <a:t> </a:t>
            </a:r>
            <a:r>
              <a:rPr lang="tr-TR" sz="2200" dirty="0" err="1">
                <a:solidFill>
                  <a:srgbClr val="000000"/>
                </a:solidFill>
              </a:rPr>
              <a:t>tej</a:t>
            </a:r>
            <a:r>
              <a:rPr lang="tr-TR" sz="2200" dirty="0">
                <a:solidFill>
                  <a:srgbClr val="000000"/>
                </a:solidFill>
              </a:rPr>
              <a:t> </a:t>
            </a:r>
            <a:r>
              <a:rPr lang="tr-TR" sz="2200" dirty="0" err="1">
                <a:solidFill>
                  <a:srgbClr val="000000"/>
                </a:solidFill>
              </a:rPr>
              <a:t>samej</a:t>
            </a:r>
            <a:r>
              <a:rPr lang="tr-TR" sz="2200" dirty="0">
                <a:solidFill>
                  <a:srgbClr val="000000"/>
                </a:solidFill>
              </a:rPr>
              <a:t> </a:t>
            </a:r>
            <a:r>
              <a:rPr lang="tr-TR" sz="2200" dirty="0" err="1">
                <a:solidFill>
                  <a:srgbClr val="000000"/>
                </a:solidFill>
              </a:rPr>
              <a:t>instytucji</a:t>
            </a:r>
            <a:r>
              <a:rPr lang="tr-TR" sz="2200" dirty="0">
                <a:solidFill>
                  <a:srgbClr val="000000"/>
                </a:solidFill>
              </a:rPr>
              <a:t> </a:t>
            </a:r>
            <a:r>
              <a:rPr lang="tr-TR" sz="2200" dirty="0" err="1">
                <a:solidFill>
                  <a:srgbClr val="000000"/>
                </a:solidFill>
              </a:rPr>
              <a:t>finansowej</a:t>
            </a:r>
            <a:r>
              <a:rPr lang="tr-TR" sz="2200" dirty="0">
                <a:solidFill>
                  <a:srgbClr val="000000"/>
                </a:solidFill>
              </a:rPr>
              <a:t> </a:t>
            </a:r>
            <a:r>
              <a:rPr lang="tr-TR" sz="2200" dirty="0" err="1">
                <a:solidFill>
                  <a:srgbClr val="000000"/>
                </a:solidFill>
              </a:rPr>
              <a:t>lub</a:t>
            </a:r>
            <a:r>
              <a:rPr lang="tr-TR" sz="2200" dirty="0">
                <a:solidFill>
                  <a:srgbClr val="000000"/>
                </a:solidFill>
              </a:rPr>
              <a:t> </a:t>
            </a:r>
            <a:r>
              <a:rPr lang="tr-TR" sz="2200" dirty="0" err="1">
                <a:solidFill>
                  <a:srgbClr val="000000"/>
                </a:solidFill>
              </a:rPr>
              <a:t>między</a:t>
            </a:r>
            <a:r>
              <a:rPr lang="tr-TR" sz="2200" dirty="0">
                <a:solidFill>
                  <a:srgbClr val="000000"/>
                </a:solidFill>
              </a:rPr>
              <a:t> </a:t>
            </a:r>
            <a:r>
              <a:rPr lang="tr-TR" sz="2200" dirty="0" err="1">
                <a:solidFill>
                  <a:srgbClr val="000000"/>
                </a:solidFill>
              </a:rPr>
              <a:t>wieloma</a:t>
            </a:r>
            <a:r>
              <a:rPr lang="tr-TR" sz="2200" dirty="0">
                <a:solidFill>
                  <a:srgbClr val="000000"/>
                </a:solidFill>
              </a:rPr>
              <a:t>.</a:t>
            </a:r>
            <a:endParaRPr kumimoji="0" lang="tr-TR" sz="2200" i="0" u="none" strike="noStrike" kern="120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624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1.2.: </a:t>
            </a:r>
            <a:r>
              <a:rPr lang="en-US" sz="2000" b="1" dirty="0" err="1">
                <a:solidFill>
                  <a:srgbClr val="0CA373"/>
                </a:solidFill>
                <a:ea typeface="Lato Light" panose="020F0502020204030203" pitchFamily="34" charset="0"/>
                <a:cs typeface="Abhaya Libre" panose="02000603000000000000" pitchFamily="2" charset="77"/>
              </a:rPr>
              <a:t>Zalety</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i</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wady</a:t>
            </a:r>
            <a:r>
              <a:rPr lang="en-US" sz="2000" dirty="0">
                <a:ea typeface="Lato Light" panose="020F0502020204030203" pitchFamily="34" charset="0"/>
                <a:cs typeface="Abhaya Libre" panose="02000603000000000000" pitchFamily="2" charset="77"/>
              </a:rPr>
              <a:t> e-commerce/m-commerce</a:t>
            </a:r>
          </a:p>
        </p:txBody>
      </p:sp>
      <p:sp>
        <p:nvSpPr>
          <p:cNvPr id="4" name="Rectángulo 3"/>
          <p:cNvSpPr/>
          <p:nvPr/>
        </p:nvSpPr>
        <p:spPr>
          <a:xfrm>
            <a:off x="377555" y="2241011"/>
            <a:ext cx="11191593" cy="3779240"/>
          </a:xfrm>
          <a:prstGeom prst="rect">
            <a:avLst/>
          </a:prstGeom>
        </p:spPr>
        <p:txBody>
          <a:bodyPr wrap="square">
            <a:spAutoFit/>
          </a:bodyPr>
          <a:lstStyle/>
          <a:p>
            <a:pPr marL="342900" indent="-342900">
              <a:lnSpc>
                <a:spcPct val="150000"/>
              </a:lnSpc>
              <a:buFont typeface="Arial" panose="020B0604020202020204" pitchFamily="34" charset="0"/>
              <a:buChar char="•"/>
            </a:pPr>
            <a:r>
              <a:rPr lang="es-ES" sz="2300" dirty="0" err="1"/>
              <a:t>Środowisko</a:t>
            </a:r>
            <a:r>
              <a:rPr lang="es-ES" sz="2300" dirty="0"/>
              <a:t> online </a:t>
            </a:r>
            <a:r>
              <a:rPr lang="es-ES" sz="2300" dirty="0" err="1"/>
              <a:t>umożliwia</a:t>
            </a:r>
            <a:r>
              <a:rPr lang="es-ES" sz="2300" dirty="0"/>
              <a:t> </a:t>
            </a:r>
            <a:r>
              <a:rPr lang="es-ES" sz="2300" dirty="0" err="1"/>
              <a:t>dokonywanie</a:t>
            </a:r>
            <a:r>
              <a:rPr lang="es-ES" sz="2300" dirty="0"/>
              <a:t> </a:t>
            </a:r>
            <a:r>
              <a:rPr lang="es-ES" sz="2300" dirty="0" err="1"/>
              <a:t>transakcji</a:t>
            </a:r>
            <a:r>
              <a:rPr lang="es-ES" sz="2300" dirty="0"/>
              <a:t> </a:t>
            </a:r>
            <a:r>
              <a:rPr lang="es-ES" sz="2300" b="1" dirty="0">
                <a:solidFill>
                  <a:srgbClr val="0CA373"/>
                </a:solidFill>
              </a:rPr>
              <a:t>w </a:t>
            </a:r>
            <a:r>
              <a:rPr lang="es-ES" sz="2300" b="1" dirty="0" err="1">
                <a:solidFill>
                  <a:srgbClr val="0CA373"/>
                </a:solidFill>
              </a:rPr>
              <a:t>dowolnym</a:t>
            </a:r>
            <a:r>
              <a:rPr lang="es-ES" sz="2300" b="1" dirty="0">
                <a:solidFill>
                  <a:srgbClr val="0CA373"/>
                </a:solidFill>
              </a:rPr>
              <a:t> </a:t>
            </a:r>
            <a:r>
              <a:rPr lang="es-ES" sz="2300" b="1" dirty="0" err="1">
                <a:solidFill>
                  <a:srgbClr val="0CA373"/>
                </a:solidFill>
              </a:rPr>
              <a:t>miejscu</a:t>
            </a:r>
            <a:r>
              <a:rPr lang="es-ES" sz="2300" b="1" dirty="0">
                <a:solidFill>
                  <a:srgbClr val="0CA373"/>
                </a:solidFill>
              </a:rPr>
              <a:t> i </a:t>
            </a:r>
            <a:r>
              <a:rPr lang="es-ES" sz="2300" b="1" dirty="0" err="1">
                <a:solidFill>
                  <a:srgbClr val="0CA373"/>
                </a:solidFill>
              </a:rPr>
              <a:t>czasie</a:t>
            </a:r>
            <a:r>
              <a:rPr lang="es-ES" sz="2300" dirty="0"/>
              <a:t>.</a:t>
            </a:r>
            <a:endParaRPr lang="tr-TR" sz="2300" dirty="0"/>
          </a:p>
          <a:p>
            <a:pPr marL="342900" indent="-342900">
              <a:lnSpc>
                <a:spcPct val="150000"/>
              </a:lnSpc>
              <a:buFont typeface="Arial" panose="020B0604020202020204" pitchFamily="34" charset="0"/>
              <a:buChar char="•"/>
            </a:pPr>
            <a:r>
              <a:rPr lang="es-ES" sz="2300" b="1" dirty="0" err="1">
                <a:solidFill>
                  <a:srgbClr val="0CA373"/>
                </a:solidFill>
              </a:rPr>
              <a:t>Obniża</a:t>
            </a:r>
            <a:r>
              <a:rPr lang="es-ES" sz="2300" dirty="0"/>
              <a:t> </a:t>
            </a:r>
            <a:r>
              <a:rPr lang="es-ES" sz="2300" dirty="0" err="1"/>
              <a:t>koszty</a:t>
            </a:r>
            <a:r>
              <a:rPr lang="es-ES" sz="2300" dirty="0"/>
              <a:t> </a:t>
            </a:r>
            <a:r>
              <a:rPr lang="es-ES" sz="2300" dirty="0" err="1"/>
              <a:t>operacyjne</a:t>
            </a:r>
            <a:r>
              <a:rPr lang="es-ES" sz="2300" dirty="0"/>
              <a:t>, </a:t>
            </a:r>
            <a:r>
              <a:rPr lang="es-ES" sz="2300" dirty="0" err="1"/>
              <a:t>co</a:t>
            </a:r>
            <a:r>
              <a:rPr lang="es-ES" sz="2300" dirty="0"/>
              <a:t> </a:t>
            </a:r>
            <a:r>
              <a:rPr lang="es-ES" sz="2300" dirty="0" err="1"/>
              <a:t>można</a:t>
            </a:r>
            <a:r>
              <a:rPr lang="es-ES" sz="2300" dirty="0"/>
              <a:t> </a:t>
            </a:r>
            <a:r>
              <a:rPr lang="es-ES" sz="2300" dirty="0" err="1"/>
              <a:t>wykorzystać</a:t>
            </a:r>
            <a:r>
              <a:rPr lang="es-ES" sz="2300" dirty="0"/>
              <a:t> do </a:t>
            </a:r>
            <a:r>
              <a:rPr lang="es-ES" sz="2300" dirty="0" err="1"/>
              <a:t>poprawy</a:t>
            </a:r>
            <a:r>
              <a:rPr lang="es-ES" sz="2300" dirty="0"/>
              <a:t> </a:t>
            </a:r>
            <a:r>
              <a:rPr lang="es-ES" sz="2300" dirty="0" err="1"/>
              <a:t>jakości</a:t>
            </a:r>
            <a:r>
              <a:rPr lang="es-ES" sz="2300" dirty="0"/>
              <a:t> </a:t>
            </a:r>
            <a:r>
              <a:rPr lang="es-ES" sz="2300" dirty="0" err="1"/>
              <a:t>obsługi</a:t>
            </a:r>
            <a:r>
              <a:rPr lang="es-ES" sz="2300" dirty="0"/>
              <a:t>.</a:t>
            </a:r>
          </a:p>
          <a:p>
            <a:pPr marL="342900" indent="-342900">
              <a:lnSpc>
                <a:spcPct val="150000"/>
              </a:lnSpc>
              <a:buFont typeface="Arial" panose="020B0604020202020204" pitchFamily="34" charset="0"/>
              <a:buChar char="•"/>
            </a:pPr>
            <a:r>
              <a:rPr lang="tr-TR" sz="2300" b="1" dirty="0" err="1">
                <a:solidFill>
                  <a:srgbClr val="0CA373"/>
                </a:solidFill>
              </a:rPr>
              <a:t>Uproszczenie</a:t>
            </a:r>
            <a:r>
              <a:rPr lang="tr-TR" sz="2300" dirty="0"/>
              <a:t> </a:t>
            </a:r>
            <a:r>
              <a:rPr lang="tr-TR" sz="2300" dirty="0" err="1"/>
              <a:t>organizacji</a:t>
            </a:r>
            <a:r>
              <a:rPr lang="tr-TR" sz="2300" dirty="0"/>
              <a:t> </a:t>
            </a:r>
            <a:r>
              <a:rPr lang="tr-TR" sz="2300" dirty="0" err="1"/>
              <a:t>ułatwia</a:t>
            </a:r>
            <a:r>
              <a:rPr lang="tr-TR" sz="2300" dirty="0"/>
              <a:t> </a:t>
            </a:r>
            <a:r>
              <a:rPr lang="tr-TR" sz="2300" dirty="0" err="1"/>
              <a:t>rozpoczęcie</a:t>
            </a:r>
            <a:r>
              <a:rPr lang="tr-TR" sz="2300" dirty="0"/>
              <a:t> i </a:t>
            </a:r>
            <a:r>
              <a:rPr lang="tr-TR" sz="2300" dirty="0" err="1"/>
              <a:t>zarządzanie</a:t>
            </a:r>
            <a:r>
              <a:rPr lang="tr-TR" sz="2300" dirty="0"/>
              <a:t> </a:t>
            </a:r>
            <a:r>
              <a:rPr lang="tr-TR" sz="2300" dirty="0" err="1"/>
              <a:t>firmą</a:t>
            </a:r>
            <a:r>
              <a:rPr lang="tr-TR" sz="2300" dirty="0"/>
              <a:t>.</a:t>
            </a:r>
            <a:endParaRPr lang="es-ES" sz="2300" dirty="0"/>
          </a:p>
          <a:p>
            <a:pPr marL="342900" indent="-342900">
              <a:lnSpc>
                <a:spcPct val="150000"/>
              </a:lnSpc>
              <a:buFont typeface="Arial" panose="020B0604020202020204" pitchFamily="34" charset="0"/>
              <a:buChar char="•"/>
            </a:pPr>
            <a:r>
              <a:rPr lang="es-ES" sz="2300" dirty="0" err="1"/>
              <a:t>Przyspiesza</a:t>
            </a:r>
            <a:r>
              <a:rPr lang="es-ES" sz="2300" dirty="0"/>
              <a:t> i </a:t>
            </a:r>
            <a:r>
              <a:rPr lang="es-ES" sz="2300" dirty="0" err="1"/>
              <a:t>upraszcza</a:t>
            </a:r>
            <a:r>
              <a:rPr lang="es-ES" sz="2300" dirty="0"/>
              <a:t> </a:t>
            </a:r>
            <a:r>
              <a:rPr lang="es-ES" sz="2300" dirty="0" err="1"/>
              <a:t>transakcje</a:t>
            </a:r>
            <a:r>
              <a:rPr lang="es-ES" sz="2300" dirty="0"/>
              <a:t>, </a:t>
            </a:r>
            <a:r>
              <a:rPr lang="es-ES" sz="2300" dirty="0" err="1"/>
              <a:t>umożliwiając</a:t>
            </a:r>
            <a:r>
              <a:rPr lang="es-ES" sz="2300" dirty="0"/>
              <a:t> </a:t>
            </a:r>
            <a:r>
              <a:rPr lang="es-ES" sz="2300" b="1" dirty="0" err="1">
                <a:solidFill>
                  <a:srgbClr val="0CA373"/>
                </a:solidFill>
              </a:rPr>
              <a:t>nowe</a:t>
            </a:r>
            <a:r>
              <a:rPr lang="es-ES" sz="2300" b="1" dirty="0">
                <a:solidFill>
                  <a:srgbClr val="0CA373"/>
                </a:solidFill>
              </a:rPr>
              <a:t> </a:t>
            </a:r>
            <a:r>
              <a:rPr lang="es-ES" sz="2300" b="1" dirty="0" err="1">
                <a:solidFill>
                  <a:srgbClr val="0CA373"/>
                </a:solidFill>
              </a:rPr>
              <a:t>metody</a:t>
            </a:r>
            <a:r>
              <a:rPr lang="es-ES" sz="2300" b="1" dirty="0">
                <a:solidFill>
                  <a:srgbClr val="0CA373"/>
                </a:solidFill>
              </a:rPr>
              <a:t> </a:t>
            </a:r>
            <a:r>
              <a:rPr lang="es-ES" sz="2300" b="1" dirty="0" err="1">
                <a:solidFill>
                  <a:srgbClr val="0CA373"/>
                </a:solidFill>
              </a:rPr>
              <a:t>zakupów</a:t>
            </a:r>
            <a:r>
              <a:rPr lang="es-ES" sz="2300" dirty="0"/>
              <a:t>.</a:t>
            </a:r>
          </a:p>
          <a:p>
            <a:pPr marL="342900" indent="-342900">
              <a:lnSpc>
                <a:spcPct val="150000"/>
              </a:lnSpc>
              <a:buFont typeface="Arial" panose="020B0604020202020204" pitchFamily="34" charset="0"/>
              <a:buChar char="•"/>
            </a:pPr>
            <a:r>
              <a:rPr lang="es-ES" sz="2300" dirty="0" err="1"/>
              <a:t>Ułatwia</a:t>
            </a:r>
            <a:r>
              <a:rPr lang="es-ES" sz="2300" dirty="0"/>
              <a:t> </a:t>
            </a:r>
            <a:r>
              <a:rPr lang="es-ES" sz="2300" dirty="0" err="1"/>
              <a:t>znajdowanie</a:t>
            </a:r>
            <a:r>
              <a:rPr lang="es-ES" sz="2300" dirty="0"/>
              <a:t> i </a:t>
            </a:r>
            <a:r>
              <a:rPr lang="es-ES" sz="2300" dirty="0" err="1"/>
              <a:t>wybieranie</a:t>
            </a:r>
            <a:r>
              <a:rPr lang="es-ES" sz="2300" dirty="0"/>
              <a:t> </a:t>
            </a:r>
            <a:r>
              <a:rPr lang="es-ES" sz="2300" dirty="0" err="1"/>
              <a:t>pożądanych</a:t>
            </a:r>
            <a:r>
              <a:rPr lang="es-ES" sz="2300" dirty="0"/>
              <a:t> </a:t>
            </a:r>
            <a:r>
              <a:rPr lang="es-ES" sz="2300" dirty="0" err="1"/>
              <a:t>produktów</a:t>
            </a:r>
            <a:r>
              <a:rPr lang="es-ES" sz="2300" dirty="0"/>
              <a:t> </a:t>
            </a:r>
            <a:r>
              <a:rPr lang="es-ES" sz="2300" dirty="0" err="1"/>
              <a:t>oraz</a:t>
            </a:r>
            <a:r>
              <a:rPr lang="es-ES" sz="2300" dirty="0"/>
              <a:t> </a:t>
            </a:r>
            <a:r>
              <a:rPr lang="es-ES" sz="2300" dirty="0" err="1"/>
              <a:t>porównywanie</a:t>
            </a:r>
            <a:r>
              <a:rPr lang="es-ES" sz="2300" dirty="0"/>
              <a:t> </a:t>
            </a:r>
            <a:r>
              <a:rPr lang="es-ES" sz="2300" dirty="0" err="1"/>
              <a:t>marek</a:t>
            </a:r>
            <a:r>
              <a:rPr lang="es-ES" sz="2300" dirty="0"/>
              <a:t> </a:t>
            </a:r>
            <a:r>
              <a:rPr lang="es-ES" sz="2300" dirty="0" err="1"/>
              <a:t>bez</a:t>
            </a:r>
            <a:r>
              <a:rPr lang="es-ES" sz="2300" dirty="0"/>
              <a:t> </a:t>
            </a:r>
            <a:r>
              <a:rPr lang="es-ES" sz="2300" dirty="0" err="1"/>
              <a:t>konieczności</a:t>
            </a:r>
            <a:r>
              <a:rPr lang="es-ES" sz="2300" dirty="0"/>
              <a:t> </a:t>
            </a:r>
            <a:r>
              <a:rPr lang="es-ES" sz="2300" b="1" dirty="0" err="1">
                <a:solidFill>
                  <a:srgbClr val="0CA373"/>
                </a:solidFill>
              </a:rPr>
              <a:t>dojeżdżania</a:t>
            </a:r>
            <a:r>
              <a:rPr lang="es-ES" sz="2300" dirty="0"/>
              <a:t> do </a:t>
            </a:r>
            <a:r>
              <a:rPr lang="es-ES" sz="2300" dirty="0" err="1"/>
              <a:t>pracy</a:t>
            </a:r>
            <a:r>
              <a:rPr lang="es-ES" sz="2300" dirty="0"/>
              <a:t> i </a:t>
            </a:r>
            <a:r>
              <a:rPr lang="es-ES" sz="2300" dirty="0" err="1"/>
              <a:t>fizycznego</a:t>
            </a:r>
            <a:r>
              <a:rPr lang="es-ES" sz="2300" dirty="0"/>
              <a:t> </a:t>
            </a:r>
            <a:r>
              <a:rPr lang="es-ES" sz="2300" dirty="0" err="1"/>
              <a:t>przemieszczania</a:t>
            </a:r>
            <a:r>
              <a:rPr lang="es-ES" sz="2300" dirty="0"/>
              <a:t> </a:t>
            </a:r>
            <a:r>
              <a:rPr lang="es-ES" sz="2300" dirty="0" err="1"/>
              <a:t>się</a:t>
            </a:r>
            <a:r>
              <a:rPr lang="es-ES" sz="2300" dirty="0"/>
              <a:t>.</a:t>
            </a:r>
          </a:p>
          <a:p>
            <a:pPr marL="342900" indent="-342900">
              <a:lnSpc>
                <a:spcPct val="150000"/>
              </a:lnSpc>
              <a:buFont typeface="Arial" panose="020B0604020202020204" pitchFamily="34" charset="0"/>
              <a:buChar char="•"/>
            </a:pPr>
            <a:r>
              <a:rPr lang="es-ES" sz="2300" dirty="0" err="1"/>
              <a:t>Eliminuje</a:t>
            </a:r>
            <a:r>
              <a:rPr lang="es-ES" sz="2300" dirty="0"/>
              <a:t> </a:t>
            </a:r>
            <a:r>
              <a:rPr lang="es-ES" sz="2300" dirty="0" err="1"/>
              <a:t>potrzebę</a:t>
            </a:r>
            <a:r>
              <a:rPr lang="es-ES" sz="2300" dirty="0"/>
              <a:t> </a:t>
            </a:r>
            <a:r>
              <a:rPr lang="es-ES" sz="2300" dirty="0" err="1"/>
              <a:t>zakładania</a:t>
            </a:r>
            <a:r>
              <a:rPr lang="es-ES" sz="2300" dirty="0"/>
              <a:t> </a:t>
            </a:r>
            <a:r>
              <a:rPr lang="es-ES" sz="2300" b="1" dirty="0">
                <a:solidFill>
                  <a:srgbClr val="0CA373"/>
                </a:solidFill>
              </a:rPr>
              <a:t>“</a:t>
            </a:r>
            <a:r>
              <a:rPr lang="es-ES" sz="2300" b="1" dirty="0" err="1">
                <a:solidFill>
                  <a:srgbClr val="0CA373"/>
                </a:solidFill>
              </a:rPr>
              <a:t>namacalnej</a:t>
            </a:r>
            <a:r>
              <a:rPr lang="es-ES" sz="2300" b="1" dirty="0">
                <a:solidFill>
                  <a:srgbClr val="0CA373"/>
                </a:solidFill>
              </a:rPr>
              <a:t>” </a:t>
            </a:r>
            <a:r>
              <a:rPr lang="es-ES" sz="2300" b="1" dirty="0" err="1">
                <a:solidFill>
                  <a:srgbClr val="0CA373"/>
                </a:solidFill>
              </a:rPr>
              <a:t>firmy</a:t>
            </a:r>
            <a:r>
              <a:rPr lang="es-ES" sz="2300" b="1" dirty="0">
                <a:solidFill>
                  <a:srgbClr val="0CA373"/>
                </a:solidFill>
              </a:rPr>
              <a:t> </a:t>
            </a:r>
            <a:r>
              <a:rPr lang="es-ES" sz="2300" dirty="0"/>
              <a:t>i </a:t>
            </a:r>
            <a:r>
              <a:rPr lang="es-ES" sz="2300" dirty="0" err="1"/>
              <a:t>związanej</a:t>
            </a:r>
            <a:r>
              <a:rPr lang="es-ES" sz="2300" dirty="0"/>
              <a:t> z </a:t>
            </a:r>
            <a:r>
              <a:rPr lang="es-ES" sz="2300" dirty="0" err="1"/>
              <a:t>nią</a:t>
            </a:r>
            <a:r>
              <a:rPr lang="es-ES" sz="2300" dirty="0"/>
              <a:t> </a:t>
            </a:r>
            <a:r>
              <a:rPr lang="es-ES" sz="2300" dirty="0" err="1"/>
              <a:t>infrastruktury</a:t>
            </a:r>
            <a:endParaRPr lang="es-ES" sz="2300" dirty="0"/>
          </a:p>
        </p:txBody>
      </p:sp>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7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1.2.: </a:t>
            </a:r>
            <a:r>
              <a:rPr lang="en-US" sz="2000" dirty="0" err="1">
                <a:ea typeface="Lato Light" panose="020F0502020204030203" pitchFamily="34" charset="0"/>
                <a:cs typeface="Abhaya Libre" panose="02000603000000000000" pitchFamily="2" charset="77"/>
              </a:rPr>
              <a:t>Zalety</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i</a:t>
            </a:r>
            <a:r>
              <a:rPr lang="en-US" sz="2000" dirty="0">
                <a:ea typeface="Lato Light" panose="020F0502020204030203" pitchFamily="34" charset="0"/>
                <a:cs typeface="Abhaya Libre" panose="02000603000000000000" pitchFamily="2" charset="77"/>
              </a:rPr>
              <a:t> </a:t>
            </a:r>
            <a:r>
              <a:rPr lang="en-US" sz="2000" b="1" dirty="0" err="1">
                <a:solidFill>
                  <a:srgbClr val="0CA373"/>
                </a:solidFill>
                <a:ea typeface="Lato Light" panose="020F0502020204030203" pitchFamily="34" charset="0"/>
                <a:cs typeface="Abhaya Libre" panose="02000603000000000000" pitchFamily="2" charset="77"/>
              </a:rPr>
              <a:t>wady</a:t>
            </a:r>
            <a:r>
              <a:rPr lang="en-US" sz="2000" dirty="0">
                <a:ea typeface="Lato Light" panose="020F0502020204030203" pitchFamily="34" charset="0"/>
                <a:cs typeface="Abhaya Libre" panose="02000603000000000000" pitchFamily="2" charset="77"/>
              </a:rPr>
              <a:t> e-commerce/m-commerce</a:t>
            </a:r>
          </a:p>
        </p:txBody>
      </p:sp>
      <p:sp>
        <p:nvSpPr>
          <p:cNvPr id="4" name="Rectángulo 3"/>
          <p:cNvSpPr/>
          <p:nvPr/>
        </p:nvSpPr>
        <p:spPr>
          <a:xfrm>
            <a:off x="377555" y="2249980"/>
            <a:ext cx="10803082" cy="2905411"/>
          </a:xfrm>
          <a:prstGeom prst="rect">
            <a:avLst/>
          </a:prstGeom>
        </p:spPr>
        <p:txBody>
          <a:bodyPr wrap="square">
            <a:spAutoFit/>
          </a:bodyPr>
          <a:lstStyle/>
          <a:p>
            <a:pPr marL="342900" lvl="0" indent="-342900" fontAlgn="base">
              <a:lnSpc>
                <a:spcPct val="150000"/>
              </a:lnSpc>
              <a:spcBef>
                <a:spcPct val="20000"/>
              </a:spcBef>
              <a:spcAft>
                <a:spcPct val="0"/>
              </a:spcAft>
              <a:buFontTx/>
              <a:buChar char="•"/>
              <a:defRPr/>
            </a:pPr>
            <a:r>
              <a:rPr lang="es-ES" sz="2400" dirty="0" err="1"/>
              <a:t>Fizyczny</a:t>
            </a:r>
            <a:r>
              <a:rPr lang="es-ES" sz="2400" dirty="0"/>
              <a:t> </a:t>
            </a:r>
            <a:r>
              <a:rPr lang="es-ES" sz="2400" dirty="0" err="1"/>
              <a:t>brak</a:t>
            </a:r>
            <a:r>
              <a:rPr lang="es-ES" sz="2400" dirty="0"/>
              <a:t> </a:t>
            </a:r>
            <a:r>
              <a:rPr lang="es-ES" sz="2400" dirty="0" err="1"/>
              <a:t>obecności</a:t>
            </a:r>
            <a:r>
              <a:rPr lang="es-ES" sz="2400" dirty="0"/>
              <a:t> </a:t>
            </a:r>
            <a:r>
              <a:rPr lang="es-ES" sz="2400" dirty="0" err="1"/>
              <a:t>uniemożliwia</a:t>
            </a:r>
            <a:r>
              <a:rPr lang="es-ES" sz="2400" dirty="0"/>
              <a:t> </a:t>
            </a:r>
            <a:r>
              <a:rPr lang="es-ES" sz="2400" dirty="0" err="1"/>
              <a:t>klientom</a:t>
            </a:r>
            <a:r>
              <a:rPr lang="es-ES" sz="2400" dirty="0"/>
              <a:t> </a:t>
            </a:r>
            <a:r>
              <a:rPr lang="es-ES" sz="2400" dirty="0" err="1"/>
              <a:t>ocenę</a:t>
            </a:r>
            <a:r>
              <a:rPr lang="es-ES" sz="2400" dirty="0"/>
              <a:t> </a:t>
            </a:r>
            <a:r>
              <a:rPr lang="es-ES" sz="2400" dirty="0" err="1"/>
              <a:t>cech</a:t>
            </a:r>
            <a:r>
              <a:rPr lang="es-ES" sz="2400" dirty="0"/>
              <a:t> </a:t>
            </a:r>
            <a:r>
              <a:rPr lang="es-ES" sz="2400" dirty="0" err="1"/>
              <a:t>produktu</a:t>
            </a:r>
            <a:r>
              <a:rPr lang="es-ES" sz="2400" dirty="0"/>
              <a:t>, </a:t>
            </a:r>
            <a:r>
              <a:rPr lang="es-ES" sz="2400" dirty="0" err="1"/>
              <a:t>takich</a:t>
            </a:r>
            <a:r>
              <a:rPr lang="es-ES" sz="2400" dirty="0"/>
              <a:t> </a:t>
            </a:r>
            <a:r>
              <a:rPr lang="es-ES" sz="2400" dirty="0" err="1"/>
              <a:t>jak</a:t>
            </a:r>
            <a:r>
              <a:rPr lang="es-ES" sz="2400" dirty="0"/>
              <a:t> </a:t>
            </a:r>
            <a:r>
              <a:rPr lang="es-ES" sz="2400" dirty="0" err="1"/>
              <a:t>względna</a:t>
            </a:r>
            <a:r>
              <a:rPr lang="es-ES" sz="2400" dirty="0"/>
              <a:t> </a:t>
            </a:r>
            <a:r>
              <a:rPr lang="es-ES" sz="2400" dirty="0" err="1"/>
              <a:t>waga</a:t>
            </a:r>
            <a:r>
              <a:rPr lang="es-ES" sz="2400" dirty="0"/>
              <a:t> i </a:t>
            </a:r>
            <a:r>
              <a:rPr lang="es-ES" sz="2400" dirty="0" err="1"/>
              <a:t>rozmiar</a:t>
            </a:r>
            <a:r>
              <a:rPr lang="es-ES" sz="2400" dirty="0"/>
              <a:t>, </a:t>
            </a:r>
            <a:r>
              <a:rPr lang="es-ES" sz="2400" dirty="0" err="1"/>
              <a:t>dotyk</a:t>
            </a:r>
            <a:r>
              <a:rPr lang="es-ES" sz="2400" dirty="0"/>
              <a:t>/</a:t>
            </a:r>
            <a:r>
              <a:rPr lang="es-ES" sz="2400" dirty="0" err="1"/>
              <a:t>tekstura</a:t>
            </a:r>
            <a:r>
              <a:rPr lang="es-ES" sz="2400" dirty="0"/>
              <a:t> i </a:t>
            </a:r>
            <a:r>
              <a:rPr lang="es-ES" sz="2400" dirty="0" err="1"/>
              <a:t>ogólne</a:t>
            </a:r>
            <a:r>
              <a:rPr lang="es-ES" sz="2400" dirty="0"/>
              <a:t> </a:t>
            </a:r>
            <a:r>
              <a:rPr lang="es-ES" sz="2400" dirty="0" err="1"/>
              <a:t>poczucie</a:t>
            </a:r>
            <a:r>
              <a:rPr lang="es-ES" sz="2400" dirty="0"/>
              <a:t> </a:t>
            </a:r>
            <a:r>
              <a:rPr lang="es-ES" sz="2400" dirty="0" err="1"/>
              <a:t>jakości</a:t>
            </a:r>
            <a:r>
              <a:rPr lang="es-ES" sz="2400" dirty="0"/>
              <a:t> </a:t>
            </a:r>
            <a:r>
              <a:rPr lang="es-ES" sz="2400" dirty="0" err="1"/>
              <a:t>produktu</a:t>
            </a:r>
            <a:r>
              <a:rPr lang="es-ES" sz="2400" dirty="0"/>
              <a:t>.</a:t>
            </a:r>
          </a:p>
          <a:p>
            <a:pPr marL="342900" lvl="0" indent="-342900" fontAlgn="base">
              <a:lnSpc>
                <a:spcPct val="150000"/>
              </a:lnSpc>
              <a:spcBef>
                <a:spcPct val="20000"/>
              </a:spcBef>
              <a:spcAft>
                <a:spcPct val="0"/>
              </a:spcAft>
              <a:buFontTx/>
              <a:buChar char="•"/>
              <a:defRPr/>
            </a:pPr>
            <a:r>
              <a:rPr lang="es-ES" sz="2400" dirty="0" err="1"/>
              <a:t>Ponieważ</a:t>
            </a:r>
            <a:r>
              <a:rPr lang="es-ES" sz="2400" dirty="0"/>
              <a:t> </a:t>
            </a:r>
            <a:r>
              <a:rPr lang="es-ES" sz="2400" dirty="0" err="1"/>
              <a:t>charakter</a:t>
            </a:r>
            <a:r>
              <a:rPr lang="es-ES" sz="2400" dirty="0"/>
              <a:t> e-</a:t>
            </a:r>
            <a:r>
              <a:rPr lang="es-ES" sz="2400" dirty="0" err="1"/>
              <a:t>commerce</a:t>
            </a:r>
            <a:r>
              <a:rPr lang="es-ES" sz="2400" dirty="0"/>
              <a:t>/m-</a:t>
            </a:r>
            <a:r>
              <a:rPr lang="es-ES" sz="2400" dirty="0" err="1"/>
              <a:t>commerce</a:t>
            </a:r>
            <a:r>
              <a:rPr lang="es-ES" sz="2400" dirty="0"/>
              <a:t> </a:t>
            </a:r>
            <a:r>
              <a:rPr lang="es-ES" sz="2400" dirty="0" err="1"/>
              <a:t>sprawia</a:t>
            </a:r>
            <a:r>
              <a:rPr lang="es-ES" sz="2400" dirty="0"/>
              <a:t>, </a:t>
            </a:r>
            <a:r>
              <a:rPr lang="es-ES" sz="2400" dirty="0" err="1"/>
              <a:t>że</a:t>
            </a:r>
            <a:r>
              <a:rPr lang="es-ES" sz="2400" dirty="0"/>
              <a:t> </a:t>
            </a:r>
            <a:r>
              <a:rPr lang="es-ES" sz="2400" dirty="0" err="1"/>
              <a:t>jest</a:t>
            </a:r>
            <a:r>
              <a:rPr lang="es-ES" sz="2400" dirty="0"/>
              <a:t> </a:t>
            </a:r>
            <a:r>
              <a:rPr lang="es-ES" sz="2400" dirty="0" err="1"/>
              <a:t>on</a:t>
            </a:r>
            <a:r>
              <a:rPr lang="es-ES" sz="2400" dirty="0"/>
              <a:t> </a:t>
            </a:r>
            <a:r>
              <a:rPr lang="es-ES" sz="2400" dirty="0" err="1"/>
              <a:t>podatny</a:t>
            </a:r>
            <a:r>
              <a:rPr lang="es-ES" sz="2400" dirty="0"/>
              <a:t> </a:t>
            </a:r>
            <a:r>
              <a:rPr lang="es-ES" sz="2400" dirty="0" err="1"/>
              <a:t>na</a:t>
            </a:r>
            <a:r>
              <a:rPr lang="es-ES" sz="2400" dirty="0"/>
              <a:t> </a:t>
            </a:r>
            <a:r>
              <a:rPr lang="es-ES" sz="2400" dirty="0" err="1"/>
              <a:t>oszustwa</a:t>
            </a:r>
            <a:r>
              <a:rPr lang="es-ES" sz="2400" dirty="0"/>
              <a:t> </a:t>
            </a:r>
            <a:r>
              <a:rPr lang="es-ES" sz="2400" dirty="0" err="1"/>
              <a:t>internetowe</a:t>
            </a:r>
            <a:r>
              <a:rPr lang="es-ES" sz="2400" dirty="0"/>
              <a:t> (</a:t>
            </a:r>
            <a:r>
              <a:rPr lang="es-ES" sz="2400" dirty="0" err="1"/>
              <a:t>np</a:t>
            </a:r>
            <a:r>
              <a:rPr lang="es-ES" sz="2400" dirty="0"/>
              <a:t>. </a:t>
            </a:r>
            <a:r>
              <a:rPr lang="es-ES" sz="2400" dirty="0" err="1"/>
              <a:t>phishing</a:t>
            </a:r>
            <a:r>
              <a:rPr lang="es-ES" sz="2400" dirty="0"/>
              <a:t>), </a:t>
            </a:r>
            <a:r>
              <a:rPr lang="es-ES" sz="2400" dirty="0" err="1"/>
              <a:t>użytkownicy</a:t>
            </a:r>
            <a:r>
              <a:rPr lang="es-ES" sz="2400" dirty="0"/>
              <a:t> </a:t>
            </a:r>
            <a:r>
              <a:rPr lang="es-ES" sz="2400" dirty="0" err="1"/>
              <a:t>stron</a:t>
            </a:r>
            <a:r>
              <a:rPr lang="es-ES" sz="2400" dirty="0"/>
              <a:t> </a:t>
            </a:r>
            <a:r>
              <a:rPr lang="es-ES" sz="2400" dirty="0" err="1"/>
              <a:t>internetowych</a:t>
            </a:r>
            <a:r>
              <a:rPr lang="es-ES" sz="2400" dirty="0"/>
              <a:t> </a:t>
            </a:r>
            <a:r>
              <a:rPr lang="es-ES" sz="2400" dirty="0" err="1"/>
              <a:t>mogą</a:t>
            </a:r>
            <a:r>
              <a:rPr lang="es-ES" sz="2400" dirty="0"/>
              <a:t> </a:t>
            </a:r>
            <a:r>
              <a:rPr lang="es-ES" sz="2400" dirty="0" err="1"/>
              <a:t>nie</a:t>
            </a:r>
            <a:r>
              <a:rPr lang="es-ES" sz="2400" dirty="0"/>
              <a:t> </a:t>
            </a:r>
            <a:r>
              <a:rPr lang="es-ES" sz="2400" dirty="0" err="1"/>
              <a:t>ufać</a:t>
            </a:r>
            <a:r>
              <a:rPr lang="es-ES" sz="2400" dirty="0"/>
              <a:t> </a:t>
            </a:r>
            <a:r>
              <a:rPr lang="es-ES" sz="2400" dirty="0" err="1"/>
              <a:t>witrynom</a:t>
            </a:r>
            <a:r>
              <a:rPr lang="es-ES" sz="2400" dirty="0"/>
              <a:t>, </a:t>
            </a:r>
            <a:r>
              <a:rPr lang="es-ES" sz="2400" dirty="0" err="1"/>
              <a:t>usługom</a:t>
            </a:r>
            <a:r>
              <a:rPr lang="es-ES" sz="2400" dirty="0"/>
              <a:t> i </a:t>
            </a:r>
            <a:r>
              <a:rPr lang="es-ES" sz="2400" dirty="0" err="1"/>
              <a:t>bramkom</a:t>
            </a:r>
            <a:r>
              <a:rPr lang="es-ES" sz="2400" dirty="0"/>
              <a:t> </a:t>
            </a:r>
            <a:r>
              <a:rPr lang="es-ES" sz="2400" dirty="0" err="1"/>
              <a:t>płatniczym</a:t>
            </a:r>
            <a:r>
              <a:rPr lang="es-ES" sz="2400" dirty="0"/>
              <a:t>.</a:t>
            </a:r>
          </a:p>
        </p:txBody>
      </p:sp>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860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1.3.: </a:t>
            </a: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E-commerce</a:t>
            </a:r>
          </a:p>
        </p:txBody>
      </p:sp>
      <p:sp>
        <p:nvSpPr>
          <p:cNvPr id="4" name="Rectángulo 3"/>
          <p:cNvSpPr/>
          <p:nvPr/>
        </p:nvSpPr>
        <p:spPr>
          <a:xfrm>
            <a:off x="377555" y="2249980"/>
            <a:ext cx="9627836" cy="4210384"/>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400" i="0" u="none" strike="noStrike" kern="1200" cap="none" spc="0" normalizeH="0" baseline="0" noProof="0" dirty="0" err="1">
                <a:ln>
                  <a:noFill/>
                </a:ln>
                <a:effectLst/>
                <a:uLnTx/>
                <a:uFillTx/>
                <a:latin typeface="+mn-lt"/>
                <a:ea typeface="+mn-ea"/>
                <a:cs typeface="+mn-cs"/>
              </a:rPr>
              <a:t>Poniżej</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przedstawione</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są</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główne</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rodzaje</a:t>
            </a:r>
            <a:r>
              <a:rPr kumimoji="0" lang="es-ES" sz="2400" i="0" u="none" strike="noStrike" kern="1200" cap="none" spc="0" normalizeH="0" noProof="0" dirty="0">
                <a:ln>
                  <a:noFill/>
                </a:ln>
                <a:effectLst/>
                <a:uLnTx/>
                <a:uFillTx/>
                <a:latin typeface="+mn-lt"/>
                <a:ea typeface="+mn-ea"/>
                <a:cs typeface="+mn-cs"/>
              </a:rPr>
              <a:t> e-</a:t>
            </a:r>
            <a:r>
              <a:rPr kumimoji="0" lang="es-ES" sz="2400" i="0" u="none" strike="noStrike" kern="1200" cap="none" spc="0" normalizeH="0" noProof="0" dirty="0" err="1">
                <a:ln>
                  <a:noFill/>
                </a:ln>
                <a:effectLst/>
                <a:uLnTx/>
                <a:uFillTx/>
                <a:latin typeface="+mn-lt"/>
                <a:ea typeface="+mn-ea"/>
                <a:cs typeface="+mn-cs"/>
              </a:rPr>
              <a:t>commerce</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uszeregowane</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wedle</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schematu</a:t>
            </a:r>
            <a:r>
              <a:rPr kumimoji="0" lang="es-ES" sz="2400" i="0" u="none" strike="noStrike" kern="1200" cap="none" spc="0" normalizeH="0" noProof="0" dirty="0">
                <a:ln>
                  <a:noFill/>
                </a:ln>
                <a:effectLst/>
                <a:uLnTx/>
                <a:uFillTx/>
                <a:latin typeface="+mn-lt"/>
                <a:ea typeface="+mn-ea"/>
                <a:cs typeface="+mn-cs"/>
              </a:rPr>
              <a:t> </a:t>
            </a:r>
            <a:r>
              <a:rPr kumimoji="0" lang="es-ES" sz="2400" i="0" u="none" strike="noStrike" kern="1200" cap="none" spc="0" normalizeH="0" noProof="0" dirty="0" err="1">
                <a:ln>
                  <a:noFill/>
                </a:ln>
                <a:effectLst/>
                <a:uLnTx/>
                <a:uFillTx/>
                <a:latin typeface="+mn-lt"/>
                <a:ea typeface="+mn-ea"/>
                <a:cs typeface="+mn-cs"/>
              </a:rPr>
              <a:t>nadawca</a:t>
            </a:r>
            <a:r>
              <a:rPr lang="es-ES" sz="2400" dirty="0"/>
              <a:t>-</a:t>
            </a:r>
            <a:r>
              <a:rPr lang="es-ES" sz="2400" dirty="0" err="1"/>
              <a:t>odbiorca</a:t>
            </a:r>
            <a:r>
              <a:rPr lang="es-ES" sz="2400" dirty="0"/>
              <a:t>:</a:t>
            </a:r>
            <a:endParaRPr kumimoji="0" lang="es-ES" sz="2400"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B2B</a:t>
            </a:r>
            <a:r>
              <a:rPr kumimoji="0" lang="tr-TR" sz="2400" i="0" u="none" strike="noStrike" kern="1200" cap="none" spc="0" normalizeH="0" baseline="0" noProof="0" dirty="0">
                <a:ln>
                  <a:noFill/>
                </a:ln>
                <a:effectLst/>
                <a:uLnTx/>
                <a:uFillTx/>
                <a:latin typeface="+mn-lt"/>
                <a:ea typeface="+mn-ea"/>
                <a:cs typeface="+mn-cs"/>
              </a:rPr>
              <a:t> (Business-to-Business)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B2C</a:t>
            </a:r>
            <a:r>
              <a:rPr kumimoji="0" lang="tr-TR" sz="2400" i="0" u="none" strike="noStrike" kern="1200" cap="none" spc="0" normalizeH="0" baseline="0" noProof="0" dirty="0">
                <a:ln>
                  <a:noFill/>
                </a:ln>
                <a:effectLst/>
                <a:uLnTx/>
                <a:uFillTx/>
                <a:latin typeface="+mn-lt"/>
                <a:ea typeface="+mn-ea"/>
                <a:cs typeface="+mn-cs"/>
              </a:rPr>
              <a:t> (Business-to-Consumer/</a:t>
            </a:r>
            <a:r>
              <a:rPr kumimoji="0" lang="tr-TR" sz="2400" i="0" u="none" strike="noStrike" kern="1200" cap="none" spc="0" normalizeH="0" baseline="0" noProof="0" dirty="0" err="1">
                <a:ln>
                  <a:noFill/>
                </a:ln>
                <a:effectLst/>
                <a:uLnTx/>
                <a:uFillTx/>
                <a:latin typeface="+mn-lt"/>
                <a:ea typeface="+mn-ea"/>
                <a:cs typeface="+mn-cs"/>
              </a:rPr>
              <a:t>Konsument</a:t>
            </a:r>
            <a:r>
              <a:rPr kumimoji="0" lang="tr-TR" sz="2400" i="0" u="none" strike="noStrike" kern="1200" cap="none" spc="0" normalizeH="0" baseline="0" noProof="0" dirty="0">
                <a:ln>
                  <a:noFill/>
                </a:ln>
                <a:effectLst/>
                <a:uLnTx/>
                <a:uFillTx/>
                <a:latin typeface="+mn-lt"/>
                <a:ea typeface="+mn-ea"/>
                <a:cs typeface="+mn-cs"/>
              </a:rPr>
              <a:t>)</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C2B</a:t>
            </a:r>
            <a:r>
              <a:rPr kumimoji="0" lang="tr-TR" sz="2400" i="0" u="none" strike="noStrike" kern="1200" cap="none" spc="0" normalizeH="0" baseline="0" noProof="0" dirty="0">
                <a:ln>
                  <a:noFill/>
                </a:ln>
                <a:effectLst/>
                <a:uLnTx/>
                <a:uFillTx/>
                <a:latin typeface="+mn-lt"/>
                <a:ea typeface="+mn-ea"/>
                <a:cs typeface="+mn-cs"/>
              </a:rPr>
              <a:t> (Consumer/</a:t>
            </a:r>
            <a:r>
              <a:rPr kumimoji="0" lang="tr-TR" sz="2400" i="0" u="none" strike="noStrike" kern="1200" cap="none" spc="0" normalizeH="0" baseline="0" noProof="0" dirty="0" err="1">
                <a:ln>
                  <a:noFill/>
                </a:ln>
                <a:effectLst/>
                <a:uLnTx/>
                <a:uFillTx/>
                <a:latin typeface="+mn-lt"/>
                <a:ea typeface="+mn-ea"/>
                <a:cs typeface="+mn-cs"/>
              </a:rPr>
              <a:t>Konsument</a:t>
            </a:r>
            <a:r>
              <a:rPr kumimoji="0" lang="tr-TR" sz="2400" i="0" u="none" strike="noStrike" kern="1200" cap="none" spc="0" normalizeH="0" baseline="0" noProof="0" dirty="0">
                <a:ln>
                  <a:noFill/>
                </a:ln>
                <a:effectLst/>
                <a:uLnTx/>
                <a:uFillTx/>
                <a:latin typeface="+mn-lt"/>
                <a:ea typeface="+mn-ea"/>
                <a:cs typeface="+mn-cs"/>
              </a:rPr>
              <a:t>-to-Business)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C2C</a:t>
            </a:r>
            <a:r>
              <a:rPr kumimoji="0" lang="tr-TR" sz="2400" i="0" u="none" strike="noStrike" kern="1200" cap="none" spc="0" normalizeH="0" baseline="0" noProof="0" dirty="0">
                <a:ln>
                  <a:noFill/>
                </a:ln>
                <a:effectLst/>
                <a:uLnTx/>
                <a:uFillTx/>
                <a:latin typeface="+mn-lt"/>
                <a:ea typeface="+mn-ea"/>
                <a:cs typeface="+mn-cs"/>
              </a:rPr>
              <a:t> (Consumer/</a:t>
            </a:r>
            <a:r>
              <a:rPr kumimoji="0" lang="tr-TR" sz="2400" i="0" u="none" strike="noStrike" kern="1200" cap="none" spc="0" normalizeH="0" baseline="0" noProof="0" dirty="0" err="1">
                <a:ln>
                  <a:noFill/>
                </a:ln>
                <a:effectLst/>
                <a:uLnTx/>
                <a:uFillTx/>
                <a:latin typeface="+mn-lt"/>
                <a:ea typeface="+mn-ea"/>
                <a:cs typeface="+mn-cs"/>
              </a:rPr>
              <a:t>Konsument</a:t>
            </a:r>
            <a:r>
              <a:rPr kumimoji="0" lang="tr-TR" sz="2400" i="0" u="none" strike="noStrike" kern="1200" cap="none" spc="0" normalizeH="0" baseline="0" noProof="0" dirty="0">
                <a:ln>
                  <a:noFill/>
                </a:ln>
                <a:effectLst/>
                <a:uLnTx/>
                <a:uFillTx/>
                <a:latin typeface="+mn-lt"/>
                <a:ea typeface="+mn-ea"/>
                <a:cs typeface="+mn-cs"/>
              </a:rPr>
              <a:t>-to-Consumer/</a:t>
            </a:r>
            <a:r>
              <a:rPr kumimoji="0" lang="tr-TR" sz="2400" i="0" u="none" strike="noStrike" kern="1200" cap="none" spc="0" normalizeH="0" baseline="0" noProof="0" dirty="0" err="1">
                <a:ln>
                  <a:noFill/>
                </a:ln>
                <a:effectLst/>
                <a:uLnTx/>
                <a:uFillTx/>
                <a:latin typeface="+mn-lt"/>
                <a:ea typeface="+mn-ea"/>
                <a:cs typeface="+mn-cs"/>
              </a:rPr>
              <a:t>Konsument</a:t>
            </a:r>
            <a:r>
              <a:rPr lang="tr-TR" sz="2400" dirty="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6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100" b="1" i="0" u="none" strike="noStrike" kern="1200" cap="none" spc="0" normalizeH="0" baseline="0" noProof="0" dirty="0">
              <a:ln>
                <a:noFill/>
              </a:ln>
              <a:solidFill>
                <a:srgbClr val="FF0000"/>
              </a:solidFill>
              <a:effectLst/>
              <a:uLnTx/>
              <a:uFillTx/>
              <a:latin typeface="+mn-lt"/>
              <a:ea typeface="+mn-ea"/>
              <a:cs typeface="+mn-cs"/>
            </a:endParaRPr>
          </a:p>
        </p:txBody>
      </p:sp>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084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err="1">
                <a:latin typeface="+mj-lt"/>
                <a:cs typeface="Tahoma"/>
              </a:rPr>
              <a:t>Sekcja</a:t>
            </a:r>
            <a:r>
              <a:rPr lang="es-ES" sz="2000" spc="50" dirty="0">
                <a:latin typeface="+mj-lt"/>
                <a:cs typeface="Tahoma"/>
              </a:rPr>
              <a:t> 1.3.: </a:t>
            </a:r>
            <a:r>
              <a:rPr lang="en-US" sz="2000" dirty="0" err="1">
                <a:ea typeface="Lato Light" panose="020F0502020204030203" pitchFamily="34" charset="0"/>
                <a:cs typeface="Abhaya Libre" panose="02000603000000000000" pitchFamily="2" charset="77"/>
              </a:rPr>
              <a:t>Rodzaje</a:t>
            </a:r>
            <a:r>
              <a:rPr lang="en-US" sz="2000" dirty="0">
                <a:ea typeface="Lato Light" panose="020F0502020204030203" pitchFamily="34" charset="0"/>
                <a:cs typeface="Abhaya Libre" panose="02000603000000000000" pitchFamily="2" charset="77"/>
              </a:rPr>
              <a:t> of E-commerce</a:t>
            </a:r>
          </a:p>
        </p:txBody>
      </p:sp>
      <p:sp>
        <p:nvSpPr>
          <p:cNvPr id="4" name="Rectángulo 3"/>
          <p:cNvSpPr/>
          <p:nvPr/>
        </p:nvSpPr>
        <p:spPr>
          <a:xfrm>
            <a:off x="377555" y="2201705"/>
            <a:ext cx="6460567" cy="3929281"/>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BUSINESS (B2B)</a:t>
            </a:r>
          </a:p>
          <a:p>
            <a:pPr marL="342900" lvl="0" indent="-342900" fontAlgn="base">
              <a:lnSpc>
                <a:spcPct val="150000"/>
              </a:lnSpc>
              <a:spcBef>
                <a:spcPct val="20000"/>
              </a:spcBef>
              <a:spcAft>
                <a:spcPct val="0"/>
              </a:spcAft>
              <a:buFont typeface="Arial" pitchFamily="34" charset="0"/>
              <a:buChar char="•"/>
              <a:defRPr/>
            </a:pPr>
            <a:r>
              <a:rPr lang="es-ES" sz="2000" dirty="0" err="1"/>
              <a:t>Tryb</a:t>
            </a:r>
            <a:r>
              <a:rPr lang="es-ES" sz="2000" dirty="0"/>
              <a:t>, </a:t>
            </a:r>
            <a:r>
              <a:rPr lang="es-ES" sz="2000" dirty="0" err="1"/>
              <a:t>który</a:t>
            </a:r>
            <a:r>
              <a:rPr lang="es-ES" sz="2000" dirty="0"/>
              <a:t> </a:t>
            </a:r>
            <a:r>
              <a:rPr lang="es-ES" sz="2000" dirty="0" err="1"/>
              <a:t>może</a:t>
            </a:r>
            <a:r>
              <a:rPr lang="es-ES" sz="2000" dirty="0"/>
              <a:t> </a:t>
            </a:r>
            <a:r>
              <a:rPr lang="es-ES" sz="2000" dirty="0" err="1"/>
              <a:t>być</a:t>
            </a:r>
            <a:r>
              <a:rPr lang="es-ES" sz="2000" dirty="0"/>
              <a:t> </a:t>
            </a:r>
            <a:r>
              <a:rPr lang="es-ES" sz="2000" dirty="0" err="1"/>
              <a:t>otwarty</a:t>
            </a:r>
            <a:r>
              <a:rPr lang="es-ES" sz="2000" dirty="0"/>
              <a:t> </a:t>
            </a:r>
            <a:r>
              <a:rPr lang="es-ES" sz="2000" dirty="0" err="1"/>
              <a:t>dla</a:t>
            </a:r>
            <a:r>
              <a:rPr lang="es-ES" sz="2000" dirty="0"/>
              <a:t> </a:t>
            </a:r>
            <a:r>
              <a:rPr lang="es-ES" sz="2000" dirty="0" err="1"/>
              <a:t>wszystkich</a:t>
            </a:r>
            <a:r>
              <a:rPr lang="es-ES" sz="2000" dirty="0"/>
              <a:t> </a:t>
            </a:r>
            <a:r>
              <a:rPr lang="es-ES" sz="2000" dirty="0" err="1"/>
              <a:t>zainteresowanych</a:t>
            </a:r>
            <a:r>
              <a:rPr lang="es-ES" sz="2000" dirty="0"/>
              <a:t> </a:t>
            </a:r>
            <a:r>
              <a:rPr lang="es-ES" sz="2000" dirty="0" err="1"/>
              <a:t>stron</a:t>
            </a:r>
            <a:r>
              <a:rPr lang="es-ES" sz="2000" dirty="0"/>
              <a:t> </a:t>
            </a:r>
            <a:r>
              <a:rPr lang="es-ES" sz="2000" dirty="0" err="1"/>
              <a:t>lub</a:t>
            </a:r>
            <a:r>
              <a:rPr lang="es-ES" sz="2000" dirty="0"/>
              <a:t> </a:t>
            </a:r>
            <a:r>
              <a:rPr lang="es-ES" sz="2000" dirty="0" err="1"/>
              <a:t>ograniczony</a:t>
            </a:r>
            <a:r>
              <a:rPr lang="es-ES" sz="2000" dirty="0"/>
              <a:t> do </a:t>
            </a:r>
            <a:r>
              <a:rPr lang="es-ES" sz="2000" dirty="0" err="1"/>
              <a:t>kilku</a:t>
            </a:r>
            <a:r>
              <a:rPr lang="es-ES" sz="2000" dirty="0"/>
              <a:t> </a:t>
            </a:r>
            <a:r>
              <a:rPr lang="es-ES" sz="2000" dirty="0" err="1"/>
              <a:t>określonych</a:t>
            </a:r>
            <a:r>
              <a:rPr lang="es-ES" sz="2000" dirty="0"/>
              <a:t>, </a:t>
            </a:r>
            <a:r>
              <a:rPr lang="es-ES" sz="2000" dirty="0" err="1"/>
              <a:t>wstępnie</a:t>
            </a:r>
            <a:r>
              <a:rPr lang="es-ES" sz="2000" dirty="0"/>
              <a:t> </a:t>
            </a:r>
            <a:r>
              <a:rPr lang="es-ES" sz="2000" dirty="0" err="1"/>
              <a:t>zakwalifikowanych</a:t>
            </a:r>
            <a:r>
              <a:rPr lang="es-ES" sz="2000" dirty="0"/>
              <a:t> </a:t>
            </a:r>
            <a:r>
              <a:rPr lang="es-ES" sz="2000" dirty="0" err="1"/>
              <a:t>podmiotów</a:t>
            </a:r>
            <a:r>
              <a:rPr lang="es-ES" sz="2000" dirty="0"/>
              <a:t> (</a:t>
            </a:r>
            <a:r>
              <a:rPr lang="es-ES" sz="2000" dirty="0" err="1"/>
              <a:t>prywatny</a:t>
            </a:r>
            <a:r>
              <a:rPr lang="es-ES" sz="2000" dirty="0"/>
              <a:t> </a:t>
            </a:r>
            <a:r>
              <a:rPr lang="es-ES" sz="2000" dirty="0" err="1"/>
              <a:t>rynek</a:t>
            </a:r>
            <a:r>
              <a:rPr lang="es-ES" sz="2000" dirty="0"/>
              <a:t> </a:t>
            </a:r>
            <a:r>
              <a:rPr lang="es-ES" sz="2000" dirty="0" err="1"/>
              <a:t>elektroniczny</a:t>
            </a:r>
            <a:r>
              <a:rPr lang="es-ES" sz="2000" dirty="0"/>
              <a:t>).</a:t>
            </a:r>
          </a:p>
          <a:p>
            <a:pPr marL="342900" lvl="0" indent="-342900" fontAlgn="base">
              <a:lnSpc>
                <a:spcPct val="150000"/>
              </a:lnSpc>
              <a:spcBef>
                <a:spcPct val="20000"/>
              </a:spcBef>
              <a:spcAft>
                <a:spcPct val="0"/>
              </a:spcAft>
              <a:buFont typeface="Arial" pitchFamily="34" charset="0"/>
              <a:buChar char="•"/>
              <a:defRPr/>
            </a:pPr>
            <a:r>
              <a:rPr lang="es-ES" sz="2000" dirty="0" err="1"/>
              <a:t>Przykładami</a:t>
            </a:r>
            <a:r>
              <a:rPr lang="es-ES" sz="2000" dirty="0"/>
              <a:t> </a:t>
            </a:r>
            <a:r>
              <a:rPr lang="es-ES" sz="2000" dirty="0" err="1"/>
              <a:t>firm</a:t>
            </a:r>
            <a:r>
              <a:rPr lang="es-ES" sz="2000" dirty="0"/>
              <a:t>, </a:t>
            </a:r>
            <a:r>
              <a:rPr lang="es-ES" sz="2000" dirty="0" err="1"/>
              <a:t>które</a:t>
            </a:r>
            <a:r>
              <a:rPr lang="es-ES" sz="2000" dirty="0"/>
              <a:t> </a:t>
            </a:r>
            <a:r>
              <a:rPr lang="es-ES" sz="2000" dirty="0" err="1"/>
              <a:t>handlują</a:t>
            </a:r>
            <a:r>
              <a:rPr lang="es-ES" sz="2000" dirty="0"/>
              <a:t> z </a:t>
            </a:r>
            <a:r>
              <a:rPr lang="es-ES" sz="2000" dirty="0" err="1"/>
              <a:t>innymi</a:t>
            </a:r>
            <a:r>
              <a:rPr lang="es-ES" sz="2000" dirty="0"/>
              <a:t> </a:t>
            </a:r>
            <a:r>
              <a:rPr lang="es-ES" sz="2000" dirty="0" err="1"/>
              <a:t>firmami</a:t>
            </a:r>
            <a:r>
              <a:rPr lang="es-ES" sz="2000" dirty="0"/>
              <a:t> </a:t>
            </a:r>
            <a:r>
              <a:rPr lang="es-ES" sz="2000" dirty="0" err="1"/>
              <a:t>są</a:t>
            </a:r>
            <a:r>
              <a:rPr lang="es-ES" sz="2000" dirty="0"/>
              <a:t> </a:t>
            </a:r>
            <a:r>
              <a:rPr lang="es-ES" sz="2000" dirty="0" err="1"/>
              <a:t>firmy</a:t>
            </a:r>
            <a:r>
              <a:rPr lang="es-ES" sz="2000" dirty="0"/>
              <a:t> </a:t>
            </a:r>
            <a:r>
              <a:rPr lang="es-ES" sz="2000" dirty="0" err="1"/>
              <a:t>konsultingowe</a:t>
            </a:r>
            <a:r>
              <a:rPr lang="es-ES" sz="2000" dirty="0"/>
              <a:t>, </a:t>
            </a:r>
            <a:r>
              <a:rPr lang="es-ES" sz="2000" dirty="0" err="1"/>
              <a:t>które</a:t>
            </a:r>
            <a:r>
              <a:rPr lang="es-ES" sz="2000" dirty="0"/>
              <a:t> </a:t>
            </a:r>
            <a:r>
              <a:rPr lang="es-ES" sz="2000" dirty="0" err="1"/>
              <a:t>rozwiązują</a:t>
            </a:r>
            <a:r>
              <a:rPr lang="es-ES" sz="2000" dirty="0"/>
              <a:t> </a:t>
            </a:r>
            <a:r>
              <a:rPr lang="es-ES" sz="2000" dirty="0" err="1"/>
              <a:t>problemy</a:t>
            </a:r>
            <a:r>
              <a:rPr lang="es-ES" sz="2000" dirty="0"/>
              <a:t> </a:t>
            </a:r>
            <a:r>
              <a:rPr lang="es-ES" sz="2000" dirty="0" err="1"/>
              <a:t>innych</a:t>
            </a:r>
            <a:r>
              <a:rPr lang="es-ES" sz="2000" dirty="0"/>
              <a:t> </a:t>
            </a:r>
            <a:r>
              <a:rPr lang="es-ES" sz="2000" dirty="0" err="1"/>
              <a:t>firm</a:t>
            </a:r>
            <a:r>
              <a:rPr lang="es-ES" sz="2000" dirty="0"/>
              <a:t> </a:t>
            </a:r>
            <a:r>
              <a:rPr lang="es-ES" sz="2000" dirty="0" err="1"/>
              <a:t>lub</a:t>
            </a:r>
            <a:r>
              <a:rPr lang="es-ES" sz="2000" dirty="0"/>
              <a:t> </a:t>
            </a:r>
            <a:r>
              <a:rPr lang="es-ES" sz="2000" dirty="0" err="1"/>
              <a:t>dostawców</a:t>
            </a:r>
            <a:r>
              <a:rPr lang="es-ES" sz="2000" dirty="0"/>
              <a:t> </a:t>
            </a:r>
            <a:r>
              <a:rPr lang="es-ES" sz="2000" dirty="0" err="1"/>
              <a:t>sprzedających</a:t>
            </a:r>
            <a:r>
              <a:rPr lang="es-ES" sz="2000" dirty="0"/>
              <a:t> </a:t>
            </a:r>
            <a:r>
              <a:rPr lang="es-ES" sz="2000" dirty="0" err="1"/>
              <a:t>firmom</a:t>
            </a:r>
            <a:r>
              <a:rPr lang="es-ES" sz="2000" dirty="0"/>
              <a:t> </a:t>
            </a:r>
            <a:r>
              <a:rPr lang="es-ES" sz="2000" dirty="0" err="1"/>
              <a:t>detalicznym</a:t>
            </a:r>
            <a:r>
              <a:rPr lang="es-ES" sz="2000" dirty="0"/>
              <a:t>.</a:t>
            </a:r>
            <a:endParaRPr kumimoji="0" lang="tr-TR" sz="2000" b="1" i="0" u="none" strike="noStrike" kern="1200" cap="none" spc="0" normalizeH="0" baseline="0" noProof="0" dirty="0">
              <a:ln>
                <a:noFill/>
              </a:ln>
              <a:solidFill>
                <a:srgbClr val="FF0000"/>
              </a:solidFill>
              <a:effectLst/>
              <a:uLnTx/>
              <a:uFillTx/>
            </a:endParaRPr>
          </a:p>
        </p:txBody>
      </p:sp>
      <p:graphicFrame>
        <p:nvGraphicFramePr>
          <p:cNvPr id="5" name="Diagrama 4">
            <a:extLst>
              <a:ext uri="{FF2B5EF4-FFF2-40B4-BE49-F238E27FC236}">
                <a16:creationId xmlns:a16="http://schemas.microsoft.com/office/drawing/2014/main" id="{916BC30C-0E96-4181-B1D3-4A91930D34BE}"/>
              </a:ext>
            </a:extLst>
          </p:cNvPr>
          <p:cNvGraphicFramePr/>
          <p:nvPr>
            <p:extLst>
              <p:ext uri="{D42A27DB-BD31-4B8C-83A1-F6EECF244321}">
                <p14:modId xmlns:p14="http://schemas.microsoft.com/office/powerpoint/2010/main" val="995430498"/>
              </p:ext>
            </p:extLst>
          </p:nvPr>
        </p:nvGraphicFramePr>
        <p:xfrm>
          <a:off x="7026868" y="2341990"/>
          <a:ext cx="4094408" cy="3222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259BA85D-E165-46D2-BDB7-22BA2F798B5D}"/>
              </a:ext>
            </a:extLst>
          </p:cNvPr>
          <p:cNvSpPr txBox="1"/>
          <p:nvPr/>
        </p:nvSpPr>
        <p:spPr>
          <a:xfrm>
            <a:off x="6950182" y="4714189"/>
            <a:ext cx="970527" cy="400110"/>
          </a:xfrm>
          <a:prstGeom prst="rect">
            <a:avLst/>
          </a:prstGeom>
          <a:noFill/>
        </p:spPr>
        <p:txBody>
          <a:bodyPr wrap="square" rtlCol="0">
            <a:spAutoFit/>
          </a:bodyPr>
          <a:lstStyle/>
          <a:p>
            <a:r>
              <a:rPr lang="es-ES" sz="2000" b="1" dirty="0" err="1">
                <a:solidFill>
                  <a:srgbClr val="0CA373"/>
                </a:solidFill>
              </a:rPr>
              <a:t>Towar</a:t>
            </a:r>
            <a:endParaRPr lang="es-ES" b="1" dirty="0">
              <a:solidFill>
                <a:srgbClr val="0CA373"/>
              </a:solidFill>
            </a:endParaRPr>
          </a:p>
        </p:txBody>
      </p:sp>
      <p:sp>
        <p:nvSpPr>
          <p:cNvPr id="7" name="CuadroTexto 6">
            <a:extLst>
              <a:ext uri="{FF2B5EF4-FFF2-40B4-BE49-F238E27FC236}">
                <a16:creationId xmlns:a16="http://schemas.microsoft.com/office/drawing/2014/main" id="{E15ED486-9A68-4FA1-AD12-EBE4E40FD097}"/>
              </a:ext>
            </a:extLst>
          </p:cNvPr>
          <p:cNvSpPr txBox="1"/>
          <p:nvPr/>
        </p:nvSpPr>
        <p:spPr>
          <a:xfrm>
            <a:off x="10428106" y="4560301"/>
            <a:ext cx="1577332" cy="707886"/>
          </a:xfrm>
          <a:prstGeom prst="rect">
            <a:avLst/>
          </a:prstGeom>
          <a:noFill/>
        </p:spPr>
        <p:txBody>
          <a:bodyPr wrap="square" rtlCol="0">
            <a:spAutoFit/>
          </a:bodyPr>
          <a:lstStyle/>
          <a:p>
            <a:r>
              <a:rPr lang="es-ES" sz="2000" b="1" dirty="0" err="1">
                <a:solidFill>
                  <a:srgbClr val="0CA373"/>
                </a:solidFill>
              </a:rPr>
              <a:t>Realizacja</a:t>
            </a:r>
            <a:r>
              <a:rPr lang="es-ES" sz="2000" b="1" dirty="0">
                <a:solidFill>
                  <a:srgbClr val="0CA373"/>
                </a:solidFill>
              </a:rPr>
              <a:t> </a:t>
            </a:r>
            <a:r>
              <a:rPr lang="es-ES" sz="2000" b="1" dirty="0" err="1">
                <a:solidFill>
                  <a:srgbClr val="0CA373"/>
                </a:solidFill>
              </a:rPr>
              <a:t>zamówienia</a:t>
            </a:r>
            <a:endParaRPr lang="es-ES" sz="2000" b="1" dirty="0">
              <a:solidFill>
                <a:srgbClr val="0CA373"/>
              </a:solidFill>
            </a:endParaRPr>
          </a:p>
        </p:txBody>
      </p:sp>
      <p:sp>
        <p:nvSpPr>
          <p:cNvPr id="8" name="CuadroTexto 7">
            <a:extLst>
              <a:ext uri="{FF2B5EF4-FFF2-40B4-BE49-F238E27FC236}">
                <a16:creationId xmlns:a16="http://schemas.microsoft.com/office/drawing/2014/main" id="{85BBEDE6-1D7F-4C99-AB9E-EFB86C699507}"/>
              </a:ext>
            </a:extLst>
          </p:cNvPr>
          <p:cNvSpPr txBox="1"/>
          <p:nvPr/>
        </p:nvSpPr>
        <p:spPr>
          <a:xfrm>
            <a:off x="8261103" y="1917679"/>
            <a:ext cx="1623418" cy="400110"/>
          </a:xfrm>
          <a:prstGeom prst="rect">
            <a:avLst/>
          </a:prstGeom>
          <a:noFill/>
        </p:spPr>
        <p:txBody>
          <a:bodyPr wrap="square" rtlCol="0">
            <a:spAutoFit/>
          </a:bodyPr>
          <a:lstStyle/>
          <a:p>
            <a:pPr algn="ctr"/>
            <a:r>
              <a:rPr lang="es-ES" sz="2000" b="1" dirty="0" err="1">
                <a:solidFill>
                  <a:srgbClr val="0CA373"/>
                </a:solidFill>
              </a:rPr>
              <a:t>Zamówienie</a:t>
            </a:r>
            <a:endParaRPr lang="es-ES" sz="2000" b="1" dirty="0">
              <a:solidFill>
                <a:srgbClr val="0CA373"/>
              </a:solidFill>
            </a:endParaRPr>
          </a:p>
        </p:txBody>
      </p:sp>
      <p:sp>
        <p:nvSpPr>
          <p:cNvPr id="9"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b="0" kern="0" spc="-150" dirty="0" err="1">
                <a:solidFill>
                  <a:schemeClr val="tx1"/>
                </a:solidFill>
                <a:ea typeface="Tahoma" panose="020B0604030504040204" pitchFamily="34" charset="0"/>
                <a:cs typeface="Tahoma" panose="020B0604030504040204" pitchFamily="34" charset="0"/>
              </a:rPr>
              <a:t>Dział</a:t>
            </a:r>
            <a:r>
              <a:rPr lang="es-ES" sz="4000" b="0" kern="0" spc="-150" dirty="0">
                <a:solidFill>
                  <a:schemeClr val="tx1"/>
                </a:solidFill>
                <a:ea typeface="Tahoma" panose="020B0604030504040204" pitchFamily="34" charset="0"/>
                <a:cs typeface="Tahoma" panose="020B0604030504040204" pitchFamily="34" charset="0"/>
              </a:rPr>
              <a:t> 1: </a:t>
            </a:r>
            <a:r>
              <a:rPr lang="en-US" sz="4000" b="0" kern="0" spc="-150" dirty="0" err="1">
                <a:solidFill>
                  <a:schemeClr val="tx1"/>
                </a:solidFill>
                <a:ea typeface="Tahoma" panose="020B0604030504040204" pitchFamily="34" charset="0"/>
                <a:cs typeface="Tahoma" panose="020B0604030504040204" pitchFamily="34" charset="0"/>
              </a:rPr>
              <a:t>Podstawy</a:t>
            </a:r>
            <a:r>
              <a:rPr lang="en-US" sz="4000" b="0" kern="0" spc="-150" dirty="0">
                <a:solidFill>
                  <a:schemeClr val="tx1"/>
                </a:solidFill>
                <a:ea typeface="Tahoma" panose="020B0604030504040204" pitchFamily="34" charset="0"/>
                <a:cs typeface="Tahoma" panose="020B0604030504040204" pitchFamily="34" charset="0"/>
              </a:rPr>
              <a:t> e-commerce </a:t>
            </a:r>
            <a:r>
              <a:rPr lang="en-US" sz="4000" b="0" kern="0" spc="-150" dirty="0" err="1">
                <a:solidFill>
                  <a:schemeClr val="tx1"/>
                </a:solidFill>
                <a:ea typeface="Tahoma" panose="020B0604030504040204" pitchFamily="34" charset="0"/>
                <a:cs typeface="Tahoma" panose="020B0604030504040204" pitchFamily="34" charset="0"/>
              </a:rPr>
              <a:t>dla</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bardziej</a:t>
            </a:r>
            <a:r>
              <a:rPr lang="en-US" sz="4000" b="0" kern="0" spc="-150" dirty="0">
                <a:solidFill>
                  <a:schemeClr val="tx1"/>
                </a:solidFill>
                <a:ea typeface="Tahoma" panose="020B0604030504040204" pitchFamily="34" charset="0"/>
                <a:cs typeface="Tahoma" panose="020B0604030504040204" pitchFamily="34" charset="0"/>
              </a:rPr>
              <a:t> </a:t>
            </a:r>
            <a:r>
              <a:rPr lang="en-US" sz="4000" b="0" kern="0" spc="-150" dirty="0" err="1">
                <a:solidFill>
                  <a:schemeClr val="tx1"/>
                </a:solidFill>
                <a:ea typeface="Tahoma" panose="020B0604030504040204" pitchFamily="34" charset="0"/>
                <a:cs typeface="Tahoma" panose="020B0604030504040204" pitchFamily="34" charset="0"/>
              </a:rPr>
              <a:t>odpornego</a:t>
            </a:r>
            <a:r>
              <a:rPr lang="en-US" sz="4000" b="0" kern="0" spc="-150" dirty="0">
                <a:solidFill>
                  <a:schemeClr val="tx1"/>
                </a:solidFill>
                <a:ea typeface="Tahoma" panose="020B0604030504040204" pitchFamily="34" charset="0"/>
                <a:cs typeface="Tahoma" panose="020B0604030504040204" pitchFamily="34" charset="0"/>
              </a:rPr>
              <a:t> MŚP</a:t>
            </a:r>
            <a:endParaRPr lang="es-ES" sz="4000" b="0" kern="0" spc="-15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84596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2385</TotalTime>
  <Words>1520</Words>
  <Application>Microsoft Office PowerPoint</Application>
  <PresentationFormat>Panorámica</PresentationFormat>
  <Paragraphs>158</Paragraphs>
  <Slides>19</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19</vt:i4>
      </vt:variant>
    </vt:vector>
  </HeadingPairs>
  <TitlesOfParts>
    <vt:vector size="29"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130</cp:revision>
  <dcterms:created xsi:type="dcterms:W3CDTF">2021-06-29T11:11:56Z</dcterms:created>
  <dcterms:modified xsi:type="dcterms:W3CDTF">2023-02-06T16:01:35Z</dcterms:modified>
</cp:coreProperties>
</file>