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6"/>
  </p:notesMasterIdLst>
  <p:handoutMasterIdLst>
    <p:handoutMasterId r:id="rId17"/>
  </p:handoutMasterIdLst>
  <p:sldIdLst>
    <p:sldId id="256" r:id="rId2"/>
    <p:sldId id="268" r:id="rId3"/>
    <p:sldId id="269" r:id="rId4"/>
    <p:sldId id="258" r:id="rId5"/>
    <p:sldId id="275" r:id="rId6"/>
    <p:sldId id="274" r:id="rId7"/>
    <p:sldId id="276" r:id="rId8"/>
    <p:sldId id="277" r:id="rId9"/>
    <p:sldId id="278" r:id="rId10"/>
    <p:sldId id="279" r:id="rId11"/>
    <p:sldId id="282" r:id="rId12"/>
    <p:sldId id="283" r:id="rId13"/>
    <p:sldId id="286" r:id="rId14"/>
    <p:sldId id="264" r:id="rId15"/>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l iws" initials="ai" lastIdx="1" clrIdx="0">
    <p:extLst>
      <p:ext uri="{19B8F6BF-5375-455C-9EA6-DF929625EA0E}">
        <p15:presenceInfo xmlns:p15="http://schemas.microsoft.com/office/powerpoint/2012/main" userId="c2c31847cc44a52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CA373"/>
    <a:srgbClr val="97F7D9"/>
    <a:srgbClr val="10D296"/>
    <a:srgbClr val="17EDAB"/>
    <a:srgbClr val="075D42"/>
    <a:srgbClr val="63F3C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113" d="100"/>
          <a:sy n="113" d="100"/>
        </p:scale>
        <p:origin x="510" y="114"/>
      </p:cViewPr>
      <p:guideLst/>
    </p:cSldViewPr>
  </p:slideViewPr>
  <p:notesTextViewPr>
    <p:cViewPr>
      <p:scale>
        <a:sx n="1" d="1"/>
        <a:sy n="1" d="1"/>
      </p:scale>
      <p:origin x="0" y="0"/>
    </p:cViewPr>
  </p:notesTextViewPr>
  <p:notesViewPr>
    <p:cSldViewPr snapToGrid="0">
      <p:cViewPr varScale="1">
        <p:scale>
          <a:sx n="52" d="100"/>
          <a:sy n="52" d="100"/>
        </p:scale>
        <p:origin x="286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1FAAAEE-704E-4FE0-8A58-F6DC8DDD4DCD}" type="doc">
      <dgm:prSet loTypeId="urn:microsoft.com/office/officeart/2005/8/layout/matrix1" loCatId="matrix" qsTypeId="urn:microsoft.com/office/officeart/2005/8/quickstyle/simple1" qsCatId="simple" csTypeId="urn:microsoft.com/office/officeart/2005/8/colors/accent1_2" csCatId="accent1" phldr="1"/>
      <dgm:spPr/>
      <dgm:t>
        <a:bodyPr/>
        <a:lstStyle/>
        <a:p>
          <a:endParaRPr lang="es-ES"/>
        </a:p>
      </dgm:t>
    </dgm:pt>
    <dgm:pt modelId="{69206556-CEB4-459C-8396-834DC02F09E3}">
      <dgm:prSet phldrT="[Texto]"/>
      <dgm:spPr>
        <a:solidFill>
          <a:schemeClr val="bg1"/>
        </a:solidFill>
      </dgm:spPr>
      <dgm:t>
        <a:bodyPr/>
        <a:lstStyle/>
        <a:p>
          <a:r>
            <a:rPr lang="es-ES" b="1" dirty="0" err="1">
              <a:solidFill>
                <a:srgbClr val="0CA373"/>
              </a:solidFill>
            </a:rPr>
            <a:t>Omnichannel</a:t>
          </a:r>
          <a:endParaRPr lang="es-ES" b="1" dirty="0">
            <a:solidFill>
              <a:srgbClr val="0CA373"/>
            </a:solidFill>
          </a:endParaRPr>
        </a:p>
      </dgm:t>
    </dgm:pt>
    <dgm:pt modelId="{904C5C8F-E4D6-4937-8ED2-E451BBA4E049}" type="parTrans" cxnId="{F57F8E0E-9943-4C60-A037-21CD45B362F4}">
      <dgm:prSet/>
      <dgm:spPr/>
      <dgm:t>
        <a:bodyPr/>
        <a:lstStyle/>
        <a:p>
          <a:endParaRPr lang="es-ES"/>
        </a:p>
      </dgm:t>
    </dgm:pt>
    <dgm:pt modelId="{66CAC60B-7E62-4392-AA4F-09E827695D15}" type="sibTrans" cxnId="{F57F8E0E-9943-4C60-A037-21CD45B362F4}">
      <dgm:prSet/>
      <dgm:spPr/>
      <dgm:t>
        <a:bodyPr/>
        <a:lstStyle/>
        <a:p>
          <a:endParaRPr lang="es-ES"/>
        </a:p>
      </dgm:t>
    </dgm:pt>
    <dgm:pt modelId="{DA199DA2-E07A-4CED-BAC8-7D3E597A4B38}">
      <dgm:prSet phldrT="[Texto]" custT="1"/>
      <dgm:spPr>
        <a:solidFill>
          <a:srgbClr val="97F7D9"/>
        </a:solidFill>
      </dgm:spPr>
      <dgm:t>
        <a:bodyPr/>
        <a:lstStyle/>
        <a:p>
          <a:endParaRPr lang="es-ES" sz="1800" b="1" dirty="0">
            <a:solidFill>
              <a:schemeClr val="tx1"/>
            </a:solidFill>
          </a:endParaRPr>
        </a:p>
        <a:p>
          <a:r>
            <a:rPr lang="es-ES" sz="1800" b="1" dirty="0">
              <a:solidFill>
                <a:schemeClr val="tx1"/>
              </a:solidFill>
            </a:rPr>
            <a:t>E-</a:t>
          </a:r>
          <a:r>
            <a:rPr lang="es-ES" sz="1800" b="1" dirty="0" err="1">
              <a:solidFill>
                <a:schemeClr val="tx1"/>
              </a:solidFill>
            </a:rPr>
            <a:t>commerce</a:t>
          </a:r>
          <a:endParaRPr lang="es-ES" sz="1600" b="1" dirty="0">
            <a:solidFill>
              <a:schemeClr val="tx1"/>
            </a:solidFill>
          </a:endParaRPr>
        </a:p>
        <a:p>
          <a:r>
            <a:rPr lang="es-ES" sz="1400" b="0" dirty="0">
              <a:solidFill>
                <a:schemeClr val="tx1"/>
              </a:solidFill>
            </a:rPr>
            <a:t>Email </a:t>
          </a:r>
          <a:r>
            <a:rPr lang="es-ES" sz="1400" b="0" dirty="0" err="1">
              <a:solidFill>
                <a:schemeClr val="tx1"/>
              </a:solidFill>
            </a:rPr>
            <a:t>newsletters</a:t>
          </a:r>
          <a:endParaRPr lang="es-ES" sz="1400" b="0" dirty="0">
            <a:solidFill>
              <a:schemeClr val="tx1"/>
            </a:solidFill>
          </a:endParaRPr>
        </a:p>
        <a:p>
          <a:r>
            <a:rPr lang="es-ES" sz="1400" b="0" dirty="0">
              <a:solidFill>
                <a:schemeClr val="tx1"/>
              </a:solidFill>
            </a:rPr>
            <a:t>Mobile &amp; SMS</a:t>
          </a:r>
        </a:p>
        <a:p>
          <a:r>
            <a:rPr lang="es-ES" sz="1400" b="0" dirty="0">
              <a:solidFill>
                <a:schemeClr val="tx1"/>
              </a:solidFill>
            </a:rPr>
            <a:t>Google </a:t>
          </a:r>
          <a:r>
            <a:rPr lang="es-ES" sz="1400" b="0" dirty="0" err="1">
              <a:solidFill>
                <a:schemeClr val="tx1"/>
              </a:solidFill>
            </a:rPr>
            <a:t>Adwords</a:t>
          </a:r>
          <a:endParaRPr lang="es-ES" sz="1400" b="0" dirty="0">
            <a:solidFill>
              <a:schemeClr val="tx1"/>
            </a:solidFill>
          </a:endParaRPr>
        </a:p>
        <a:p>
          <a:r>
            <a:rPr lang="es-ES" sz="1400" b="0" dirty="0" err="1">
              <a:solidFill>
                <a:schemeClr val="tx1"/>
              </a:solidFill>
            </a:rPr>
            <a:t>Carts</a:t>
          </a:r>
          <a:endParaRPr lang="es-ES" sz="1400" b="0" dirty="0">
            <a:solidFill>
              <a:schemeClr val="tx1"/>
            </a:solidFill>
          </a:endParaRPr>
        </a:p>
        <a:p>
          <a:r>
            <a:rPr lang="el-GR" sz="1400" b="0" dirty="0">
              <a:solidFill>
                <a:schemeClr val="tx1"/>
              </a:solidFill>
            </a:rPr>
            <a:t>Εκστρατείες</a:t>
          </a:r>
          <a:endParaRPr lang="es-ES" sz="1400" b="0" dirty="0">
            <a:solidFill>
              <a:schemeClr val="tx1"/>
            </a:solidFill>
          </a:endParaRPr>
        </a:p>
      </dgm:t>
    </dgm:pt>
    <dgm:pt modelId="{4D12004A-86CA-499F-AE8C-0AEB359A6283}" type="parTrans" cxnId="{DB76C74C-1BD1-42DC-906F-12B9DEEAC08C}">
      <dgm:prSet/>
      <dgm:spPr/>
      <dgm:t>
        <a:bodyPr/>
        <a:lstStyle/>
        <a:p>
          <a:endParaRPr lang="es-ES"/>
        </a:p>
      </dgm:t>
    </dgm:pt>
    <dgm:pt modelId="{9B61E32E-EA81-4010-AC59-8C67DC28B64C}" type="sibTrans" cxnId="{DB76C74C-1BD1-42DC-906F-12B9DEEAC08C}">
      <dgm:prSet/>
      <dgm:spPr/>
      <dgm:t>
        <a:bodyPr/>
        <a:lstStyle/>
        <a:p>
          <a:endParaRPr lang="es-ES"/>
        </a:p>
      </dgm:t>
    </dgm:pt>
    <dgm:pt modelId="{B80D425F-2C07-4CC9-96BF-DEC3C13E31F0}">
      <dgm:prSet phldrT="[Texto]" custT="1"/>
      <dgm:spPr>
        <a:solidFill>
          <a:srgbClr val="17EDAB"/>
        </a:solidFill>
      </dgm:spPr>
      <dgm:t>
        <a:bodyPr anchor="b"/>
        <a:lstStyle/>
        <a:p>
          <a:r>
            <a:rPr lang="el-GR" sz="1800" b="1" dirty="0">
              <a:solidFill>
                <a:schemeClr val="tx1"/>
              </a:solidFill>
            </a:rPr>
            <a:t>Κοινωνικά Δίκτυα
</a:t>
          </a:r>
          <a:r>
            <a:rPr lang="el-GR" sz="1400" b="0" dirty="0">
              <a:solidFill>
                <a:schemeClr val="tx1"/>
              </a:solidFill>
            </a:rPr>
            <a:t>Κοινωνικό </a:t>
          </a:r>
          <a:r>
            <a:rPr lang="es-ES" sz="1400" b="0" dirty="0">
              <a:solidFill>
                <a:schemeClr val="tx1"/>
              </a:solidFill>
            </a:rPr>
            <a:t>CRM</a:t>
          </a:r>
        </a:p>
        <a:p>
          <a:r>
            <a:rPr lang="el-GR" sz="1400" b="0" dirty="0">
              <a:solidFill>
                <a:schemeClr val="tx1"/>
              </a:solidFill>
            </a:rPr>
            <a:t>Κοινωνική Ακρόαση
Κοινωνική επιχείρηση</a:t>
          </a:r>
          <a:endParaRPr lang="es-ES" sz="1400" b="0" dirty="0">
            <a:solidFill>
              <a:schemeClr val="tx1"/>
            </a:solidFill>
          </a:endParaRPr>
        </a:p>
        <a:p>
          <a:r>
            <a:rPr lang="el-GR" sz="1400" b="0" dirty="0">
              <a:solidFill>
                <a:schemeClr val="tx1"/>
              </a:solidFill>
            </a:rPr>
            <a:t>Προσαρμοσμένα κοινά
</a:t>
          </a:r>
          <a:endParaRPr lang="es-ES" sz="1400" b="0" dirty="0">
            <a:solidFill>
              <a:schemeClr val="tx1"/>
            </a:solidFill>
          </a:endParaRPr>
        </a:p>
      </dgm:t>
    </dgm:pt>
    <dgm:pt modelId="{7C4FB024-B608-448D-8D37-B74885F95CC1}" type="parTrans" cxnId="{1A3DEE7E-A518-4929-AB20-1BC713D5D9D0}">
      <dgm:prSet/>
      <dgm:spPr/>
      <dgm:t>
        <a:bodyPr/>
        <a:lstStyle/>
        <a:p>
          <a:endParaRPr lang="es-ES"/>
        </a:p>
      </dgm:t>
    </dgm:pt>
    <dgm:pt modelId="{197268A4-6EAE-41AD-86A6-37386F1E7216}" type="sibTrans" cxnId="{1A3DEE7E-A518-4929-AB20-1BC713D5D9D0}">
      <dgm:prSet/>
      <dgm:spPr/>
      <dgm:t>
        <a:bodyPr/>
        <a:lstStyle/>
        <a:p>
          <a:endParaRPr lang="es-ES"/>
        </a:p>
      </dgm:t>
    </dgm:pt>
    <dgm:pt modelId="{D77027B6-78EF-41D1-9EE8-84A882FAFA1D}">
      <dgm:prSet phldrT="[Texto]" custT="1"/>
      <dgm:spPr>
        <a:solidFill>
          <a:srgbClr val="0CA373"/>
        </a:solidFill>
      </dgm:spPr>
      <dgm:t>
        <a:bodyPr anchor="b"/>
        <a:lstStyle/>
        <a:p>
          <a:r>
            <a:rPr lang="el-GR" sz="1800" b="1" dirty="0"/>
            <a:t>Τηλεφωνικά Κέντρα
</a:t>
          </a:r>
          <a:r>
            <a:rPr lang="el-GR" sz="1400" b="0" dirty="0"/>
            <a:t>Διαχείριση υποθέσεων</a:t>
          </a:r>
          <a:endParaRPr lang="es-ES" sz="1400" b="0" dirty="0"/>
        </a:p>
        <a:p>
          <a:r>
            <a:rPr lang="el-GR" sz="1400" b="0" dirty="0"/>
            <a:t>Πώληση</a:t>
          </a:r>
          <a:endParaRPr lang="es-ES" sz="1400" b="0" dirty="0"/>
        </a:p>
        <a:p>
          <a:r>
            <a:rPr lang="el-GR" sz="1400" b="0" dirty="0"/>
            <a:t>Φωνητικές καμπάνιες
Σύμβαση παροχής υπηρεσιών</a:t>
          </a:r>
          <a:endParaRPr lang="es-ES" sz="1300" b="0" dirty="0"/>
        </a:p>
      </dgm:t>
    </dgm:pt>
    <dgm:pt modelId="{BEAAC2F4-1A53-46CE-ACCA-69C3001D34D2}" type="parTrans" cxnId="{A87655FE-FF8B-40C9-B22A-254A2B5081F0}">
      <dgm:prSet/>
      <dgm:spPr/>
      <dgm:t>
        <a:bodyPr/>
        <a:lstStyle/>
        <a:p>
          <a:endParaRPr lang="es-ES"/>
        </a:p>
      </dgm:t>
    </dgm:pt>
    <dgm:pt modelId="{A354B2DA-6A7C-4F93-8F17-540D9FF7C5F3}" type="sibTrans" cxnId="{A87655FE-FF8B-40C9-B22A-254A2B5081F0}">
      <dgm:prSet/>
      <dgm:spPr/>
      <dgm:t>
        <a:bodyPr/>
        <a:lstStyle/>
        <a:p>
          <a:endParaRPr lang="es-ES"/>
        </a:p>
      </dgm:t>
    </dgm:pt>
    <dgm:pt modelId="{F57578E6-3848-4E4F-8137-B5509AEFB8E0}">
      <dgm:prSet phldrT="[Texto]" custT="1"/>
      <dgm:spPr>
        <a:solidFill>
          <a:srgbClr val="075D42"/>
        </a:solidFill>
        <a:ln>
          <a:solidFill>
            <a:srgbClr val="0CA373"/>
          </a:solidFill>
        </a:ln>
      </dgm:spPr>
      <dgm:t>
        <a:bodyPr/>
        <a:lstStyle/>
        <a:p>
          <a:pPr algn="ctr"/>
          <a:endParaRPr lang="es-ES" sz="1800" b="1" dirty="0"/>
        </a:p>
        <a:p>
          <a:pPr algn="ctr"/>
          <a:r>
            <a:rPr lang="el-GR" sz="1800" b="1" dirty="0"/>
            <a:t>Καταστήματα</a:t>
          </a:r>
          <a:endParaRPr lang="es-ES" sz="1400" b="1" dirty="0"/>
        </a:p>
        <a:p>
          <a:pPr algn="ctr"/>
          <a:r>
            <a:rPr lang="el-GR" sz="1400" dirty="0"/>
            <a:t>Προγράμματα Αφοσίωσης
Περίπτερα</a:t>
          </a:r>
          <a:endParaRPr lang="es-ES" sz="1400" dirty="0"/>
        </a:p>
        <a:p>
          <a:pPr algn="ctr"/>
          <a:r>
            <a:rPr lang="el-GR" sz="1400" dirty="0"/>
            <a:t>Πώληση και διασταυρούμενη πώληση
Πελατειακή υποστήριξη</a:t>
          </a:r>
          <a:endParaRPr lang="es-ES" sz="1400" dirty="0"/>
        </a:p>
        <a:p>
          <a:pPr algn="ctr"/>
          <a:r>
            <a:rPr lang="el-GR" sz="1400" dirty="0"/>
            <a:t>Κουπόνια</a:t>
          </a:r>
          <a:endParaRPr lang="es-ES" sz="1400" dirty="0"/>
        </a:p>
      </dgm:t>
    </dgm:pt>
    <dgm:pt modelId="{FC64BE1C-DE83-40FE-9758-5DE514BD6B80}" type="sibTrans" cxnId="{776B95CE-CE0E-4B96-B6BF-042C3CD4AF99}">
      <dgm:prSet/>
      <dgm:spPr/>
      <dgm:t>
        <a:bodyPr/>
        <a:lstStyle/>
        <a:p>
          <a:endParaRPr lang="es-ES"/>
        </a:p>
      </dgm:t>
    </dgm:pt>
    <dgm:pt modelId="{A47868CC-D116-46F4-9DB1-A921BC26ADB4}" type="parTrans" cxnId="{776B95CE-CE0E-4B96-B6BF-042C3CD4AF99}">
      <dgm:prSet/>
      <dgm:spPr/>
      <dgm:t>
        <a:bodyPr/>
        <a:lstStyle/>
        <a:p>
          <a:endParaRPr lang="es-ES"/>
        </a:p>
      </dgm:t>
    </dgm:pt>
    <dgm:pt modelId="{026D1A8A-B943-483C-BCED-0C1DAE5097A8}" type="pres">
      <dgm:prSet presAssocID="{91FAAAEE-704E-4FE0-8A58-F6DC8DDD4DCD}" presName="diagram" presStyleCnt="0">
        <dgm:presLayoutVars>
          <dgm:chMax val="1"/>
          <dgm:dir/>
          <dgm:animLvl val="ctr"/>
          <dgm:resizeHandles val="exact"/>
        </dgm:presLayoutVars>
      </dgm:prSet>
      <dgm:spPr/>
    </dgm:pt>
    <dgm:pt modelId="{44FE4147-3827-4FE9-ABD2-0F7BAE801E0B}" type="pres">
      <dgm:prSet presAssocID="{91FAAAEE-704E-4FE0-8A58-F6DC8DDD4DCD}" presName="matrix" presStyleCnt="0"/>
      <dgm:spPr/>
    </dgm:pt>
    <dgm:pt modelId="{F07FBB11-6B87-4960-A7A8-173E9915E5F1}" type="pres">
      <dgm:prSet presAssocID="{91FAAAEE-704E-4FE0-8A58-F6DC8DDD4DCD}" presName="tile1" presStyleLbl="node1" presStyleIdx="0" presStyleCnt="4"/>
      <dgm:spPr/>
    </dgm:pt>
    <dgm:pt modelId="{3E24E191-5662-4977-A3DF-AB7F8FE30D63}" type="pres">
      <dgm:prSet presAssocID="{91FAAAEE-704E-4FE0-8A58-F6DC8DDD4DCD}" presName="tile1text" presStyleLbl="node1" presStyleIdx="0" presStyleCnt="4">
        <dgm:presLayoutVars>
          <dgm:chMax val="0"/>
          <dgm:chPref val="0"/>
          <dgm:bulletEnabled val="1"/>
        </dgm:presLayoutVars>
      </dgm:prSet>
      <dgm:spPr/>
    </dgm:pt>
    <dgm:pt modelId="{EB2718BE-5737-4725-9CBE-97E2B41D30D7}" type="pres">
      <dgm:prSet presAssocID="{91FAAAEE-704E-4FE0-8A58-F6DC8DDD4DCD}" presName="tile2" presStyleLbl="node1" presStyleIdx="1" presStyleCnt="4"/>
      <dgm:spPr/>
    </dgm:pt>
    <dgm:pt modelId="{6A1B364C-543C-42B6-9478-22308D1B56F3}" type="pres">
      <dgm:prSet presAssocID="{91FAAAEE-704E-4FE0-8A58-F6DC8DDD4DCD}" presName="tile2text" presStyleLbl="node1" presStyleIdx="1" presStyleCnt="4">
        <dgm:presLayoutVars>
          <dgm:chMax val="0"/>
          <dgm:chPref val="0"/>
          <dgm:bulletEnabled val="1"/>
        </dgm:presLayoutVars>
      </dgm:prSet>
      <dgm:spPr/>
    </dgm:pt>
    <dgm:pt modelId="{5034CC02-C0CF-4D5E-B64C-F5A4A1613243}" type="pres">
      <dgm:prSet presAssocID="{91FAAAEE-704E-4FE0-8A58-F6DC8DDD4DCD}" presName="tile3" presStyleLbl="node1" presStyleIdx="2" presStyleCnt="4"/>
      <dgm:spPr/>
    </dgm:pt>
    <dgm:pt modelId="{7A749982-AAED-4114-BF67-CAD792528C79}" type="pres">
      <dgm:prSet presAssocID="{91FAAAEE-704E-4FE0-8A58-F6DC8DDD4DCD}" presName="tile3text" presStyleLbl="node1" presStyleIdx="2" presStyleCnt="4">
        <dgm:presLayoutVars>
          <dgm:chMax val="0"/>
          <dgm:chPref val="0"/>
          <dgm:bulletEnabled val="1"/>
        </dgm:presLayoutVars>
      </dgm:prSet>
      <dgm:spPr/>
    </dgm:pt>
    <dgm:pt modelId="{FCBD2B77-589D-409D-ACF9-2E51392C753B}" type="pres">
      <dgm:prSet presAssocID="{91FAAAEE-704E-4FE0-8A58-F6DC8DDD4DCD}" presName="tile4" presStyleLbl="node1" presStyleIdx="3" presStyleCnt="4"/>
      <dgm:spPr/>
    </dgm:pt>
    <dgm:pt modelId="{AF5E5F64-A01C-40DB-8A7D-5B2AFFA3ABB5}" type="pres">
      <dgm:prSet presAssocID="{91FAAAEE-704E-4FE0-8A58-F6DC8DDD4DCD}" presName="tile4text" presStyleLbl="node1" presStyleIdx="3" presStyleCnt="4">
        <dgm:presLayoutVars>
          <dgm:chMax val="0"/>
          <dgm:chPref val="0"/>
          <dgm:bulletEnabled val="1"/>
        </dgm:presLayoutVars>
      </dgm:prSet>
      <dgm:spPr/>
    </dgm:pt>
    <dgm:pt modelId="{40B93D2D-A315-4A2B-84F6-25B7BA1FF30E}" type="pres">
      <dgm:prSet presAssocID="{91FAAAEE-704E-4FE0-8A58-F6DC8DDD4DCD}" presName="centerTile" presStyleLbl="fgShp" presStyleIdx="0" presStyleCnt="1" custScaleX="94807" custScaleY="103144">
        <dgm:presLayoutVars>
          <dgm:chMax val="0"/>
          <dgm:chPref val="0"/>
        </dgm:presLayoutVars>
      </dgm:prSet>
      <dgm:spPr/>
    </dgm:pt>
  </dgm:ptLst>
  <dgm:cxnLst>
    <dgm:cxn modelId="{F57F8E0E-9943-4C60-A037-21CD45B362F4}" srcId="{91FAAAEE-704E-4FE0-8A58-F6DC8DDD4DCD}" destId="{69206556-CEB4-459C-8396-834DC02F09E3}" srcOrd="0" destOrd="0" parTransId="{904C5C8F-E4D6-4937-8ED2-E451BBA4E049}" sibTransId="{66CAC60B-7E62-4392-AA4F-09E827695D15}"/>
    <dgm:cxn modelId="{4F827E2C-9B4B-431F-A1F6-B7834D363D61}" type="presOf" srcId="{B80D425F-2C07-4CC9-96BF-DEC3C13E31F0}" destId="{5034CC02-C0CF-4D5E-B64C-F5A4A1613243}" srcOrd="0" destOrd="0" presId="urn:microsoft.com/office/officeart/2005/8/layout/matrix1"/>
    <dgm:cxn modelId="{0D314D2D-9B4A-4CA0-901A-1348A8200266}" type="presOf" srcId="{69206556-CEB4-459C-8396-834DC02F09E3}" destId="{40B93D2D-A315-4A2B-84F6-25B7BA1FF30E}" srcOrd="0" destOrd="0" presId="urn:microsoft.com/office/officeart/2005/8/layout/matrix1"/>
    <dgm:cxn modelId="{C336D52F-C6BA-4D28-AD46-38521A84C71D}" type="presOf" srcId="{D77027B6-78EF-41D1-9EE8-84A882FAFA1D}" destId="{AF5E5F64-A01C-40DB-8A7D-5B2AFFA3ABB5}" srcOrd="1" destOrd="0" presId="urn:microsoft.com/office/officeart/2005/8/layout/matrix1"/>
    <dgm:cxn modelId="{7CE6F53C-CCFF-44EF-A2D2-0EE81B8DB7E1}" type="presOf" srcId="{DA199DA2-E07A-4CED-BAC8-7D3E597A4B38}" destId="{EB2718BE-5737-4725-9CBE-97E2B41D30D7}" srcOrd="0" destOrd="0" presId="urn:microsoft.com/office/officeart/2005/8/layout/matrix1"/>
    <dgm:cxn modelId="{13668A68-D80D-4092-93CF-D85A050C9D26}" type="presOf" srcId="{91FAAAEE-704E-4FE0-8A58-F6DC8DDD4DCD}" destId="{026D1A8A-B943-483C-BCED-0C1DAE5097A8}" srcOrd="0" destOrd="0" presId="urn:microsoft.com/office/officeart/2005/8/layout/matrix1"/>
    <dgm:cxn modelId="{DB76C74C-1BD1-42DC-906F-12B9DEEAC08C}" srcId="{69206556-CEB4-459C-8396-834DC02F09E3}" destId="{DA199DA2-E07A-4CED-BAC8-7D3E597A4B38}" srcOrd="1" destOrd="0" parTransId="{4D12004A-86CA-499F-AE8C-0AEB359A6283}" sibTransId="{9B61E32E-EA81-4010-AC59-8C67DC28B64C}"/>
    <dgm:cxn modelId="{C3DE566F-752C-4243-8682-D24C0A6F3CED}" type="presOf" srcId="{D77027B6-78EF-41D1-9EE8-84A882FAFA1D}" destId="{FCBD2B77-589D-409D-ACF9-2E51392C753B}" srcOrd="0" destOrd="0" presId="urn:microsoft.com/office/officeart/2005/8/layout/matrix1"/>
    <dgm:cxn modelId="{1A3DEE7E-A518-4929-AB20-1BC713D5D9D0}" srcId="{69206556-CEB4-459C-8396-834DC02F09E3}" destId="{B80D425F-2C07-4CC9-96BF-DEC3C13E31F0}" srcOrd="2" destOrd="0" parTransId="{7C4FB024-B608-448D-8D37-B74885F95CC1}" sibTransId="{197268A4-6EAE-41AD-86A6-37386F1E7216}"/>
    <dgm:cxn modelId="{39EDB79A-2951-4F2F-B218-844CFD8CE903}" type="presOf" srcId="{F57578E6-3848-4E4F-8137-B5509AEFB8E0}" destId="{F07FBB11-6B87-4960-A7A8-173E9915E5F1}" srcOrd="0" destOrd="0" presId="urn:microsoft.com/office/officeart/2005/8/layout/matrix1"/>
    <dgm:cxn modelId="{9F0636B3-E99F-463A-9A37-56F48372CD3B}" type="presOf" srcId="{B80D425F-2C07-4CC9-96BF-DEC3C13E31F0}" destId="{7A749982-AAED-4114-BF67-CAD792528C79}" srcOrd="1" destOrd="0" presId="urn:microsoft.com/office/officeart/2005/8/layout/matrix1"/>
    <dgm:cxn modelId="{08F9BEB8-7574-444B-B4E0-57EAB900EDCD}" type="presOf" srcId="{DA199DA2-E07A-4CED-BAC8-7D3E597A4B38}" destId="{6A1B364C-543C-42B6-9478-22308D1B56F3}" srcOrd="1" destOrd="0" presId="urn:microsoft.com/office/officeart/2005/8/layout/matrix1"/>
    <dgm:cxn modelId="{776B95CE-CE0E-4B96-B6BF-042C3CD4AF99}" srcId="{69206556-CEB4-459C-8396-834DC02F09E3}" destId="{F57578E6-3848-4E4F-8137-B5509AEFB8E0}" srcOrd="0" destOrd="0" parTransId="{A47868CC-D116-46F4-9DB1-A921BC26ADB4}" sibTransId="{FC64BE1C-DE83-40FE-9758-5DE514BD6B80}"/>
    <dgm:cxn modelId="{9064E5D2-5137-4A66-AD02-921D1631BBEF}" type="presOf" srcId="{F57578E6-3848-4E4F-8137-B5509AEFB8E0}" destId="{3E24E191-5662-4977-A3DF-AB7F8FE30D63}" srcOrd="1" destOrd="0" presId="urn:microsoft.com/office/officeart/2005/8/layout/matrix1"/>
    <dgm:cxn modelId="{A87655FE-FF8B-40C9-B22A-254A2B5081F0}" srcId="{69206556-CEB4-459C-8396-834DC02F09E3}" destId="{D77027B6-78EF-41D1-9EE8-84A882FAFA1D}" srcOrd="3" destOrd="0" parTransId="{BEAAC2F4-1A53-46CE-ACCA-69C3001D34D2}" sibTransId="{A354B2DA-6A7C-4F93-8F17-540D9FF7C5F3}"/>
    <dgm:cxn modelId="{81EA22EF-86E7-4749-AF8E-4A0822029A46}" type="presParOf" srcId="{026D1A8A-B943-483C-BCED-0C1DAE5097A8}" destId="{44FE4147-3827-4FE9-ABD2-0F7BAE801E0B}" srcOrd="0" destOrd="0" presId="urn:microsoft.com/office/officeart/2005/8/layout/matrix1"/>
    <dgm:cxn modelId="{5370210F-1177-4CC5-A444-7CE809C90AB3}" type="presParOf" srcId="{44FE4147-3827-4FE9-ABD2-0F7BAE801E0B}" destId="{F07FBB11-6B87-4960-A7A8-173E9915E5F1}" srcOrd="0" destOrd="0" presId="urn:microsoft.com/office/officeart/2005/8/layout/matrix1"/>
    <dgm:cxn modelId="{06E025D1-B362-4B56-9870-6CE94A459959}" type="presParOf" srcId="{44FE4147-3827-4FE9-ABD2-0F7BAE801E0B}" destId="{3E24E191-5662-4977-A3DF-AB7F8FE30D63}" srcOrd="1" destOrd="0" presId="urn:microsoft.com/office/officeart/2005/8/layout/matrix1"/>
    <dgm:cxn modelId="{086D8745-4456-4C53-8745-D96FCDB166C4}" type="presParOf" srcId="{44FE4147-3827-4FE9-ABD2-0F7BAE801E0B}" destId="{EB2718BE-5737-4725-9CBE-97E2B41D30D7}" srcOrd="2" destOrd="0" presId="urn:microsoft.com/office/officeart/2005/8/layout/matrix1"/>
    <dgm:cxn modelId="{2CD027E3-B72E-459D-A0C0-61352AAAA34F}" type="presParOf" srcId="{44FE4147-3827-4FE9-ABD2-0F7BAE801E0B}" destId="{6A1B364C-543C-42B6-9478-22308D1B56F3}" srcOrd="3" destOrd="0" presId="urn:microsoft.com/office/officeart/2005/8/layout/matrix1"/>
    <dgm:cxn modelId="{A9C8F525-CACA-4EBC-B455-A34AF9309F8A}" type="presParOf" srcId="{44FE4147-3827-4FE9-ABD2-0F7BAE801E0B}" destId="{5034CC02-C0CF-4D5E-B64C-F5A4A1613243}" srcOrd="4" destOrd="0" presId="urn:microsoft.com/office/officeart/2005/8/layout/matrix1"/>
    <dgm:cxn modelId="{B41159E0-FB24-4B3A-A946-92DB3698C0C1}" type="presParOf" srcId="{44FE4147-3827-4FE9-ABD2-0F7BAE801E0B}" destId="{7A749982-AAED-4114-BF67-CAD792528C79}" srcOrd="5" destOrd="0" presId="urn:microsoft.com/office/officeart/2005/8/layout/matrix1"/>
    <dgm:cxn modelId="{E8E7CC1C-8262-4F6F-8017-BD9B2D62E5FC}" type="presParOf" srcId="{44FE4147-3827-4FE9-ABD2-0F7BAE801E0B}" destId="{FCBD2B77-589D-409D-ACF9-2E51392C753B}" srcOrd="6" destOrd="0" presId="urn:microsoft.com/office/officeart/2005/8/layout/matrix1"/>
    <dgm:cxn modelId="{9F71C393-EE7F-4710-9C59-53A5A27306F5}" type="presParOf" srcId="{44FE4147-3827-4FE9-ABD2-0F7BAE801E0B}" destId="{AF5E5F64-A01C-40DB-8A7D-5B2AFFA3ABB5}" srcOrd="7" destOrd="0" presId="urn:microsoft.com/office/officeart/2005/8/layout/matrix1"/>
    <dgm:cxn modelId="{474E871E-118D-4E9E-85F8-DEA58B815113}" type="presParOf" srcId="{026D1A8A-B943-483C-BCED-0C1DAE5097A8}" destId="{40B93D2D-A315-4A2B-84F6-25B7BA1FF30E}" srcOrd="1" destOrd="0" presId="urn:microsoft.com/office/officeart/2005/8/layout/matrix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CEC64A4-E48F-4639-B0BF-AA76E9B85274}" type="doc">
      <dgm:prSet loTypeId="urn:microsoft.com/office/officeart/2005/8/layout/radial1" loCatId="cycle" qsTypeId="urn:microsoft.com/office/officeart/2005/8/quickstyle/simple1" qsCatId="simple" csTypeId="urn:microsoft.com/office/officeart/2005/8/colors/accent1_2" csCatId="accent1" phldr="1"/>
      <dgm:spPr/>
      <dgm:t>
        <a:bodyPr/>
        <a:lstStyle/>
        <a:p>
          <a:endParaRPr lang="es-ES"/>
        </a:p>
      </dgm:t>
    </dgm:pt>
    <dgm:pt modelId="{7B80BBCE-6DEA-44B3-9CCD-83CE96B7DCCA}">
      <dgm:prSet phldrT="[Texto]" custT="1"/>
      <dgm:spPr>
        <a:solidFill>
          <a:srgbClr val="0CA373"/>
        </a:solidFill>
      </dgm:spPr>
      <dgm:t>
        <a:bodyPr/>
        <a:lstStyle/>
        <a:p>
          <a:r>
            <a:rPr lang="el-GR" sz="1200" dirty="0"/>
            <a:t>Φυσικό Κατάστημα
</a:t>
          </a:r>
          <a:endParaRPr lang="es-ES" sz="1600" dirty="0"/>
        </a:p>
      </dgm:t>
    </dgm:pt>
    <dgm:pt modelId="{95C4D7AA-CA34-423C-B57F-42990DE79D76}">
      <dgm:prSet phldrT="[Texto]" custT="1"/>
      <dgm:spPr>
        <a:solidFill>
          <a:srgbClr val="97F7D9"/>
        </a:solidFill>
      </dgm:spPr>
      <dgm:t>
        <a:bodyPr/>
        <a:lstStyle/>
        <a:p>
          <a:r>
            <a:rPr lang="el-GR" sz="1600" dirty="0">
              <a:solidFill>
                <a:schemeClr val="tx1"/>
              </a:solidFill>
            </a:rPr>
            <a:t>Κινητό</a:t>
          </a:r>
          <a:endParaRPr lang="es-ES" sz="1600" dirty="0">
            <a:solidFill>
              <a:schemeClr val="tx1"/>
            </a:solidFill>
          </a:endParaRPr>
        </a:p>
      </dgm:t>
    </dgm:pt>
    <dgm:pt modelId="{2B7F45B2-A026-4A36-8E12-14414415C640}">
      <dgm:prSet phldrT="[Texto]" custT="1"/>
      <dgm:spPr>
        <a:solidFill>
          <a:srgbClr val="17EDAB"/>
        </a:solidFill>
      </dgm:spPr>
      <dgm:t>
        <a:bodyPr/>
        <a:lstStyle/>
        <a:p>
          <a:r>
            <a:rPr lang="el-GR" sz="1200" dirty="0">
              <a:solidFill>
                <a:schemeClr val="tx1"/>
              </a:solidFill>
            </a:rPr>
            <a:t>Διαδικτυακή αγορά
</a:t>
          </a:r>
          <a:endParaRPr lang="es-ES" sz="1200" dirty="0">
            <a:solidFill>
              <a:schemeClr val="tx1"/>
            </a:solidFill>
          </a:endParaRPr>
        </a:p>
      </dgm:t>
    </dgm:pt>
    <dgm:pt modelId="{B8117EF5-FBA7-4865-A4C1-1C2F94FFE42F}">
      <dgm:prSet phldrT="[Texto]" custT="1"/>
      <dgm:spPr>
        <a:solidFill>
          <a:srgbClr val="075D42"/>
        </a:solidFill>
      </dgm:spPr>
      <dgm:t>
        <a:bodyPr/>
        <a:lstStyle/>
        <a:p>
          <a:r>
            <a:rPr lang="es-ES" sz="1300" dirty="0" err="1"/>
            <a:t>eCommerce</a:t>
          </a:r>
          <a:endParaRPr lang="es-ES" sz="1300" dirty="0"/>
        </a:p>
      </dgm:t>
    </dgm:pt>
    <dgm:pt modelId="{34DC2FE7-9CCB-4EB5-AC5F-1979471D0EA4}">
      <dgm:prSet phldrT="[Texto]" custT="1"/>
      <dgm:spPr>
        <a:solidFill>
          <a:schemeClr val="tx1">
            <a:lumMod val="95000"/>
            <a:lumOff val="5000"/>
          </a:schemeClr>
        </a:solidFill>
      </dgm:spPr>
      <dgm:t>
        <a:bodyPr/>
        <a:lstStyle/>
        <a:p>
          <a:r>
            <a:rPr lang="el-GR" sz="1200" dirty="0"/>
            <a:t>Χρήστης</a:t>
          </a:r>
          <a:endParaRPr lang="es-ES" sz="2000" dirty="0"/>
        </a:p>
      </dgm:t>
    </dgm:pt>
    <dgm:pt modelId="{9EEB4FAE-F94A-4B0E-B3F3-179C81764013}" type="sibTrans" cxnId="{95AE142A-F22B-4669-8AF3-6D7EE416AC57}">
      <dgm:prSet/>
      <dgm:spPr/>
      <dgm:t>
        <a:bodyPr/>
        <a:lstStyle/>
        <a:p>
          <a:endParaRPr lang="es-ES" sz="1800"/>
        </a:p>
      </dgm:t>
    </dgm:pt>
    <dgm:pt modelId="{61BE50FD-350B-458B-82E8-E40E6D9270A6}" type="parTrans" cxnId="{95AE142A-F22B-4669-8AF3-6D7EE416AC57}">
      <dgm:prSet/>
      <dgm:spPr/>
      <dgm:t>
        <a:bodyPr/>
        <a:lstStyle/>
        <a:p>
          <a:endParaRPr lang="es-ES" sz="1800"/>
        </a:p>
      </dgm:t>
    </dgm:pt>
    <dgm:pt modelId="{C6BE92C5-1085-4649-B62C-5786BBDE0B11}" type="sibTrans" cxnId="{9B9BD6D2-0CD1-4623-9433-8080039F6231}">
      <dgm:prSet/>
      <dgm:spPr/>
      <dgm:t>
        <a:bodyPr/>
        <a:lstStyle/>
        <a:p>
          <a:endParaRPr lang="es-ES" sz="1800"/>
        </a:p>
      </dgm:t>
    </dgm:pt>
    <dgm:pt modelId="{11FBC355-6E6C-45B1-A946-5D49C6C3E629}" type="parTrans" cxnId="{9B9BD6D2-0CD1-4623-9433-8080039F6231}">
      <dgm:prSet custT="1"/>
      <dgm:spPr/>
      <dgm:t>
        <a:bodyPr/>
        <a:lstStyle/>
        <a:p>
          <a:endParaRPr lang="es-ES" sz="500"/>
        </a:p>
      </dgm:t>
    </dgm:pt>
    <dgm:pt modelId="{125DFCE4-CBCC-4B66-B887-5432D80AAB28}" type="sibTrans" cxnId="{F0FE22CE-5E58-4A7C-BD05-3E96B0CEA18E}">
      <dgm:prSet/>
      <dgm:spPr/>
      <dgm:t>
        <a:bodyPr/>
        <a:lstStyle/>
        <a:p>
          <a:endParaRPr lang="es-ES" sz="1800"/>
        </a:p>
      </dgm:t>
    </dgm:pt>
    <dgm:pt modelId="{41FCFBD6-55B9-48E2-992F-1EF238B3211D}" type="parTrans" cxnId="{F0FE22CE-5E58-4A7C-BD05-3E96B0CEA18E}">
      <dgm:prSet custT="1"/>
      <dgm:spPr/>
      <dgm:t>
        <a:bodyPr/>
        <a:lstStyle/>
        <a:p>
          <a:endParaRPr lang="es-ES" sz="500"/>
        </a:p>
      </dgm:t>
    </dgm:pt>
    <dgm:pt modelId="{7EF1E8BB-D5CD-4745-AF56-C33E4D61A0AC}" type="sibTrans" cxnId="{D423C707-9F12-46F9-A6C1-CA2443FB3C58}">
      <dgm:prSet/>
      <dgm:spPr/>
      <dgm:t>
        <a:bodyPr/>
        <a:lstStyle/>
        <a:p>
          <a:endParaRPr lang="es-ES" sz="1800"/>
        </a:p>
      </dgm:t>
    </dgm:pt>
    <dgm:pt modelId="{6AA3B1BC-F8F8-4D0D-A6F5-3266128AD525}" type="parTrans" cxnId="{D423C707-9F12-46F9-A6C1-CA2443FB3C58}">
      <dgm:prSet custT="1"/>
      <dgm:spPr/>
      <dgm:t>
        <a:bodyPr/>
        <a:lstStyle/>
        <a:p>
          <a:endParaRPr lang="es-ES" sz="500"/>
        </a:p>
      </dgm:t>
    </dgm:pt>
    <dgm:pt modelId="{8F575AEA-FD05-42CC-8846-6BF919761A8B}" type="sibTrans" cxnId="{4E405E37-6402-4ED9-91E8-6FEB3B4DD8EF}">
      <dgm:prSet/>
      <dgm:spPr/>
      <dgm:t>
        <a:bodyPr/>
        <a:lstStyle/>
        <a:p>
          <a:endParaRPr lang="es-ES" sz="1800"/>
        </a:p>
      </dgm:t>
    </dgm:pt>
    <dgm:pt modelId="{A3B42E83-5202-4A22-BAED-B204526FF35A}" type="parTrans" cxnId="{4E405E37-6402-4ED9-91E8-6FEB3B4DD8EF}">
      <dgm:prSet custT="1"/>
      <dgm:spPr/>
      <dgm:t>
        <a:bodyPr/>
        <a:lstStyle/>
        <a:p>
          <a:endParaRPr lang="es-ES" sz="500"/>
        </a:p>
      </dgm:t>
    </dgm:pt>
    <dgm:pt modelId="{4C45955F-B665-4949-8D93-49D5B59C9BAA}" type="pres">
      <dgm:prSet presAssocID="{ACEC64A4-E48F-4639-B0BF-AA76E9B85274}" presName="cycle" presStyleCnt="0">
        <dgm:presLayoutVars>
          <dgm:chMax val="1"/>
          <dgm:dir/>
          <dgm:animLvl val="ctr"/>
          <dgm:resizeHandles val="exact"/>
        </dgm:presLayoutVars>
      </dgm:prSet>
      <dgm:spPr/>
    </dgm:pt>
    <dgm:pt modelId="{E10F6076-5F29-410E-8E8C-E39627A9F72A}" type="pres">
      <dgm:prSet presAssocID="{34DC2FE7-9CCB-4EB5-AC5F-1979471D0EA4}" presName="centerShape" presStyleLbl="node0" presStyleIdx="0" presStyleCnt="1" custScaleX="103249"/>
      <dgm:spPr/>
    </dgm:pt>
    <dgm:pt modelId="{B911E96E-A3D2-4118-B02E-5DA3D1E7104C}" type="pres">
      <dgm:prSet presAssocID="{A3B42E83-5202-4A22-BAED-B204526FF35A}" presName="Name9" presStyleLbl="parChTrans1D2" presStyleIdx="0" presStyleCnt="4"/>
      <dgm:spPr/>
    </dgm:pt>
    <dgm:pt modelId="{AE38B6F5-CB24-423D-8581-39FE5670BA4D}" type="pres">
      <dgm:prSet presAssocID="{A3B42E83-5202-4A22-BAED-B204526FF35A}" presName="connTx" presStyleLbl="parChTrans1D2" presStyleIdx="0" presStyleCnt="4"/>
      <dgm:spPr/>
    </dgm:pt>
    <dgm:pt modelId="{488D1870-DE31-41BC-9FB7-A11E661E7494}" type="pres">
      <dgm:prSet presAssocID="{B8117EF5-FBA7-4865-A4C1-1C2F94FFE42F}" presName="node" presStyleLbl="node1" presStyleIdx="0" presStyleCnt="4" custScaleX="148363" custScaleY="106773">
        <dgm:presLayoutVars>
          <dgm:bulletEnabled val="1"/>
        </dgm:presLayoutVars>
      </dgm:prSet>
      <dgm:spPr/>
    </dgm:pt>
    <dgm:pt modelId="{71040B3C-56A4-4CBB-8FEA-6C83879E69CA}" type="pres">
      <dgm:prSet presAssocID="{6AA3B1BC-F8F8-4D0D-A6F5-3266128AD525}" presName="Name9" presStyleLbl="parChTrans1D2" presStyleIdx="1" presStyleCnt="4"/>
      <dgm:spPr/>
    </dgm:pt>
    <dgm:pt modelId="{30A51764-C060-4943-8DB5-B107B2F7792E}" type="pres">
      <dgm:prSet presAssocID="{6AA3B1BC-F8F8-4D0D-A6F5-3266128AD525}" presName="connTx" presStyleLbl="parChTrans1D2" presStyleIdx="1" presStyleCnt="4"/>
      <dgm:spPr/>
    </dgm:pt>
    <dgm:pt modelId="{C402ECF3-2E49-487F-94E5-8A038F06A662}" type="pres">
      <dgm:prSet presAssocID="{2B7F45B2-A026-4A36-8E12-14414415C640}" presName="node" presStyleLbl="node1" presStyleIdx="1" presStyleCnt="4" custScaleX="140098" custScaleY="109347" custRadScaleRad="107888" custRadScaleInc="-1191">
        <dgm:presLayoutVars>
          <dgm:bulletEnabled val="1"/>
        </dgm:presLayoutVars>
      </dgm:prSet>
      <dgm:spPr/>
    </dgm:pt>
    <dgm:pt modelId="{3E4F558C-504B-443A-847B-41ABA957D25D}" type="pres">
      <dgm:prSet presAssocID="{41FCFBD6-55B9-48E2-992F-1EF238B3211D}" presName="Name9" presStyleLbl="parChTrans1D2" presStyleIdx="2" presStyleCnt="4"/>
      <dgm:spPr/>
    </dgm:pt>
    <dgm:pt modelId="{1AE18F38-25FE-4DE1-8768-CCE7758E3870}" type="pres">
      <dgm:prSet presAssocID="{41FCFBD6-55B9-48E2-992F-1EF238B3211D}" presName="connTx" presStyleLbl="parChTrans1D2" presStyleIdx="2" presStyleCnt="4"/>
      <dgm:spPr/>
    </dgm:pt>
    <dgm:pt modelId="{76B192D7-745E-446A-ABC2-9DFE97769869}" type="pres">
      <dgm:prSet presAssocID="{95C4D7AA-CA34-423C-B57F-42990DE79D76}" presName="node" presStyleLbl="node1" presStyleIdx="2" presStyleCnt="4" custScaleX="136396" custScaleY="111508">
        <dgm:presLayoutVars>
          <dgm:bulletEnabled val="1"/>
        </dgm:presLayoutVars>
      </dgm:prSet>
      <dgm:spPr/>
    </dgm:pt>
    <dgm:pt modelId="{8EE5EFDB-BB84-4D23-A5BD-3C4D5EFA995A}" type="pres">
      <dgm:prSet presAssocID="{11FBC355-6E6C-45B1-A946-5D49C6C3E629}" presName="Name9" presStyleLbl="parChTrans1D2" presStyleIdx="3" presStyleCnt="4"/>
      <dgm:spPr/>
    </dgm:pt>
    <dgm:pt modelId="{A514E8E1-FC0F-4197-B288-805FD8E242FA}" type="pres">
      <dgm:prSet presAssocID="{11FBC355-6E6C-45B1-A946-5D49C6C3E629}" presName="connTx" presStyleLbl="parChTrans1D2" presStyleIdx="3" presStyleCnt="4"/>
      <dgm:spPr/>
    </dgm:pt>
    <dgm:pt modelId="{304DC816-1DBC-4C20-80C6-B6D22E7719C1}" type="pres">
      <dgm:prSet presAssocID="{7B80BBCE-6DEA-44B3-9CCD-83CE96B7DCCA}" presName="node" presStyleLbl="node1" presStyleIdx="3" presStyleCnt="4" custScaleX="140621" custScaleY="103575" custRadScaleRad="107386" custRadScaleInc="1196">
        <dgm:presLayoutVars>
          <dgm:bulletEnabled val="1"/>
        </dgm:presLayoutVars>
      </dgm:prSet>
      <dgm:spPr/>
    </dgm:pt>
  </dgm:ptLst>
  <dgm:cxnLst>
    <dgm:cxn modelId="{D423C707-9F12-46F9-A6C1-CA2443FB3C58}" srcId="{34DC2FE7-9CCB-4EB5-AC5F-1979471D0EA4}" destId="{2B7F45B2-A026-4A36-8E12-14414415C640}" srcOrd="1" destOrd="0" parTransId="{6AA3B1BC-F8F8-4D0D-A6F5-3266128AD525}" sibTransId="{7EF1E8BB-D5CD-4745-AF56-C33E4D61A0AC}"/>
    <dgm:cxn modelId="{5DD7AE23-6746-4E36-A978-1F1337BAC513}" type="presOf" srcId="{7B80BBCE-6DEA-44B3-9CCD-83CE96B7DCCA}" destId="{304DC816-1DBC-4C20-80C6-B6D22E7719C1}" srcOrd="0" destOrd="0" presId="urn:microsoft.com/office/officeart/2005/8/layout/radial1"/>
    <dgm:cxn modelId="{95AE142A-F22B-4669-8AF3-6D7EE416AC57}" srcId="{ACEC64A4-E48F-4639-B0BF-AA76E9B85274}" destId="{34DC2FE7-9CCB-4EB5-AC5F-1979471D0EA4}" srcOrd="0" destOrd="0" parTransId="{61BE50FD-350B-458B-82E8-E40E6D9270A6}" sibTransId="{9EEB4FAE-F94A-4B0E-B3F3-179C81764013}"/>
    <dgm:cxn modelId="{16E6B833-CD24-4A66-BA92-DEAAE5E2FE1A}" type="presOf" srcId="{ACEC64A4-E48F-4639-B0BF-AA76E9B85274}" destId="{4C45955F-B665-4949-8D93-49D5B59C9BAA}" srcOrd="0" destOrd="0" presId="urn:microsoft.com/office/officeart/2005/8/layout/radial1"/>
    <dgm:cxn modelId="{7CB49F35-88A7-4677-8D77-7573352BA1C6}" type="presOf" srcId="{11FBC355-6E6C-45B1-A946-5D49C6C3E629}" destId="{8EE5EFDB-BB84-4D23-A5BD-3C4D5EFA995A}" srcOrd="0" destOrd="0" presId="urn:microsoft.com/office/officeart/2005/8/layout/radial1"/>
    <dgm:cxn modelId="{4E405E37-6402-4ED9-91E8-6FEB3B4DD8EF}" srcId="{34DC2FE7-9CCB-4EB5-AC5F-1979471D0EA4}" destId="{B8117EF5-FBA7-4865-A4C1-1C2F94FFE42F}" srcOrd="0" destOrd="0" parTransId="{A3B42E83-5202-4A22-BAED-B204526FF35A}" sibTransId="{8F575AEA-FD05-42CC-8846-6BF919761A8B}"/>
    <dgm:cxn modelId="{A07C9463-B9FB-4259-B722-C8A7862ABFEC}" type="presOf" srcId="{6AA3B1BC-F8F8-4D0D-A6F5-3266128AD525}" destId="{71040B3C-56A4-4CBB-8FEA-6C83879E69CA}" srcOrd="0" destOrd="0" presId="urn:microsoft.com/office/officeart/2005/8/layout/radial1"/>
    <dgm:cxn modelId="{D4533A4F-4ECE-444E-BFB2-45060AEB1244}" type="presOf" srcId="{A3B42E83-5202-4A22-BAED-B204526FF35A}" destId="{AE38B6F5-CB24-423D-8581-39FE5670BA4D}" srcOrd="1" destOrd="0" presId="urn:microsoft.com/office/officeart/2005/8/layout/radial1"/>
    <dgm:cxn modelId="{4E1F2A55-AE4C-43A2-AC19-593422370C7C}" type="presOf" srcId="{B8117EF5-FBA7-4865-A4C1-1C2F94FFE42F}" destId="{488D1870-DE31-41BC-9FB7-A11E661E7494}" srcOrd="0" destOrd="0" presId="urn:microsoft.com/office/officeart/2005/8/layout/radial1"/>
    <dgm:cxn modelId="{042EFEA8-FD68-4DE0-96FA-A27245C35644}" type="presOf" srcId="{95C4D7AA-CA34-423C-B57F-42990DE79D76}" destId="{76B192D7-745E-446A-ABC2-9DFE97769869}" srcOrd="0" destOrd="0" presId="urn:microsoft.com/office/officeart/2005/8/layout/radial1"/>
    <dgm:cxn modelId="{F0FE22CE-5E58-4A7C-BD05-3E96B0CEA18E}" srcId="{34DC2FE7-9CCB-4EB5-AC5F-1979471D0EA4}" destId="{95C4D7AA-CA34-423C-B57F-42990DE79D76}" srcOrd="2" destOrd="0" parTransId="{41FCFBD6-55B9-48E2-992F-1EF238B3211D}" sibTransId="{125DFCE4-CBCC-4B66-B887-5432D80AAB28}"/>
    <dgm:cxn modelId="{DBDA78CF-A38B-42E1-A1C9-D7F5E8FA0C58}" type="presOf" srcId="{6AA3B1BC-F8F8-4D0D-A6F5-3266128AD525}" destId="{30A51764-C060-4943-8DB5-B107B2F7792E}" srcOrd="1" destOrd="0" presId="urn:microsoft.com/office/officeart/2005/8/layout/radial1"/>
    <dgm:cxn modelId="{9B9BD6D2-0CD1-4623-9433-8080039F6231}" srcId="{34DC2FE7-9CCB-4EB5-AC5F-1979471D0EA4}" destId="{7B80BBCE-6DEA-44B3-9CCD-83CE96B7DCCA}" srcOrd="3" destOrd="0" parTransId="{11FBC355-6E6C-45B1-A946-5D49C6C3E629}" sibTransId="{C6BE92C5-1085-4649-B62C-5786BBDE0B11}"/>
    <dgm:cxn modelId="{EE87A7D7-5CAA-415D-A88A-27B5F609DEDA}" type="presOf" srcId="{34DC2FE7-9CCB-4EB5-AC5F-1979471D0EA4}" destId="{E10F6076-5F29-410E-8E8C-E39627A9F72A}" srcOrd="0" destOrd="0" presId="urn:microsoft.com/office/officeart/2005/8/layout/radial1"/>
    <dgm:cxn modelId="{6A9887DA-CE95-422C-A726-9AAC6788322E}" type="presOf" srcId="{11FBC355-6E6C-45B1-A946-5D49C6C3E629}" destId="{A514E8E1-FC0F-4197-B288-805FD8E242FA}" srcOrd="1" destOrd="0" presId="urn:microsoft.com/office/officeart/2005/8/layout/radial1"/>
    <dgm:cxn modelId="{FA4A46E8-E5FE-4AB4-BD79-3E72310CC3C3}" type="presOf" srcId="{A3B42E83-5202-4A22-BAED-B204526FF35A}" destId="{B911E96E-A3D2-4118-B02E-5DA3D1E7104C}" srcOrd="0" destOrd="0" presId="urn:microsoft.com/office/officeart/2005/8/layout/radial1"/>
    <dgm:cxn modelId="{945FD2F2-CA71-4784-8D4B-81F01C3536CE}" type="presOf" srcId="{41FCFBD6-55B9-48E2-992F-1EF238B3211D}" destId="{1AE18F38-25FE-4DE1-8768-CCE7758E3870}" srcOrd="1" destOrd="0" presId="urn:microsoft.com/office/officeart/2005/8/layout/radial1"/>
    <dgm:cxn modelId="{CCAE87F5-B54F-41D1-B688-A0E2FB783979}" type="presOf" srcId="{2B7F45B2-A026-4A36-8E12-14414415C640}" destId="{C402ECF3-2E49-487F-94E5-8A038F06A662}" srcOrd="0" destOrd="0" presId="urn:microsoft.com/office/officeart/2005/8/layout/radial1"/>
    <dgm:cxn modelId="{6A5595FC-53B1-4C7B-91DA-DB87F522F960}" type="presOf" srcId="{41FCFBD6-55B9-48E2-992F-1EF238B3211D}" destId="{3E4F558C-504B-443A-847B-41ABA957D25D}" srcOrd="0" destOrd="0" presId="urn:microsoft.com/office/officeart/2005/8/layout/radial1"/>
    <dgm:cxn modelId="{DC2A773A-9D3E-4DEB-9567-87A26A7F90A5}" type="presParOf" srcId="{4C45955F-B665-4949-8D93-49D5B59C9BAA}" destId="{E10F6076-5F29-410E-8E8C-E39627A9F72A}" srcOrd="0" destOrd="0" presId="urn:microsoft.com/office/officeart/2005/8/layout/radial1"/>
    <dgm:cxn modelId="{A21F2319-B7EF-4C56-A765-6A99BBCDAB60}" type="presParOf" srcId="{4C45955F-B665-4949-8D93-49D5B59C9BAA}" destId="{B911E96E-A3D2-4118-B02E-5DA3D1E7104C}" srcOrd="1" destOrd="0" presId="urn:microsoft.com/office/officeart/2005/8/layout/radial1"/>
    <dgm:cxn modelId="{28AD1031-7218-43AA-8601-B90D020D1F00}" type="presParOf" srcId="{B911E96E-A3D2-4118-B02E-5DA3D1E7104C}" destId="{AE38B6F5-CB24-423D-8581-39FE5670BA4D}" srcOrd="0" destOrd="0" presId="urn:microsoft.com/office/officeart/2005/8/layout/radial1"/>
    <dgm:cxn modelId="{336A00DC-0D50-4F5C-AFFD-9DB42B2193DD}" type="presParOf" srcId="{4C45955F-B665-4949-8D93-49D5B59C9BAA}" destId="{488D1870-DE31-41BC-9FB7-A11E661E7494}" srcOrd="2" destOrd="0" presId="urn:microsoft.com/office/officeart/2005/8/layout/radial1"/>
    <dgm:cxn modelId="{00794F32-1786-4F31-933B-003CE3566B9F}" type="presParOf" srcId="{4C45955F-B665-4949-8D93-49D5B59C9BAA}" destId="{71040B3C-56A4-4CBB-8FEA-6C83879E69CA}" srcOrd="3" destOrd="0" presId="urn:microsoft.com/office/officeart/2005/8/layout/radial1"/>
    <dgm:cxn modelId="{E9421A23-6565-4294-8481-72E4D8AC1A8D}" type="presParOf" srcId="{71040B3C-56A4-4CBB-8FEA-6C83879E69CA}" destId="{30A51764-C060-4943-8DB5-B107B2F7792E}" srcOrd="0" destOrd="0" presId="urn:microsoft.com/office/officeart/2005/8/layout/radial1"/>
    <dgm:cxn modelId="{71FC709E-774D-499C-9FEE-F4250BFE2C92}" type="presParOf" srcId="{4C45955F-B665-4949-8D93-49D5B59C9BAA}" destId="{C402ECF3-2E49-487F-94E5-8A038F06A662}" srcOrd="4" destOrd="0" presId="urn:microsoft.com/office/officeart/2005/8/layout/radial1"/>
    <dgm:cxn modelId="{68385D14-C4F1-4FF6-94F7-C6ADA6AC4C29}" type="presParOf" srcId="{4C45955F-B665-4949-8D93-49D5B59C9BAA}" destId="{3E4F558C-504B-443A-847B-41ABA957D25D}" srcOrd="5" destOrd="0" presId="urn:microsoft.com/office/officeart/2005/8/layout/radial1"/>
    <dgm:cxn modelId="{085C2C19-DBD6-4D89-8DAA-2300064AC3A9}" type="presParOf" srcId="{3E4F558C-504B-443A-847B-41ABA957D25D}" destId="{1AE18F38-25FE-4DE1-8768-CCE7758E3870}" srcOrd="0" destOrd="0" presId="urn:microsoft.com/office/officeart/2005/8/layout/radial1"/>
    <dgm:cxn modelId="{35CDBE7A-EAAC-4BF2-826C-59F0259620F0}" type="presParOf" srcId="{4C45955F-B665-4949-8D93-49D5B59C9BAA}" destId="{76B192D7-745E-446A-ABC2-9DFE97769869}" srcOrd="6" destOrd="0" presId="urn:microsoft.com/office/officeart/2005/8/layout/radial1"/>
    <dgm:cxn modelId="{46A9383D-8497-4C09-96C1-4FCD2E394ABB}" type="presParOf" srcId="{4C45955F-B665-4949-8D93-49D5B59C9BAA}" destId="{8EE5EFDB-BB84-4D23-A5BD-3C4D5EFA995A}" srcOrd="7" destOrd="0" presId="urn:microsoft.com/office/officeart/2005/8/layout/radial1"/>
    <dgm:cxn modelId="{78E94811-2540-41AD-A43E-6837F54E5DDB}" type="presParOf" srcId="{8EE5EFDB-BB84-4D23-A5BD-3C4D5EFA995A}" destId="{A514E8E1-FC0F-4197-B288-805FD8E242FA}" srcOrd="0" destOrd="0" presId="urn:microsoft.com/office/officeart/2005/8/layout/radial1"/>
    <dgm:cxn modelId="{8E7E7A19-25CF-45CC-BAA2-FFC023E73BB9}" type="presParOf" srcId="{4C45955F-B665-4949-8D93-49D5B59C9BAA}" destId="{304DC816-1DBC-4C20-80C6-B6D22E7719C1}" srcOrd="8"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47EDAEF-EC29-410F-8A08-433B8CAE3DE1}" type="doc">
      <dgm:prSet loTypeId="urn:microsoft.com/office/officeart/2005/8/layout/radial6" loCatId="cycle" qsTypeId="urn:microsoft.com/office/officeart/2005/8/quickstyle/simple1" qsCatId="simple" csTypeId="urn:microsoft.com/office/officeart/2005/8/colors/accent1_2" csCatId="accent1" phldr="1"/>
      <dgm:spPr/>
      <dgm:t>
        <a:bodyPr/>
        <a:lstStyle/>
        <a:p>
          <a:endParaRPr lang="es-ES"/>
        </a:p>
      </dgm:t>
    </dgm:pt>
    <dgm:pt modelId="{83D58302-C782-4640-9898-3B5E6336E02E}">
      <dgm:prSet phldrT="[Texto]" custT="1"/>
      <dgm:spPr>
        <a:solidFill>
          <a:srgbClr val="075D42"/>
        </a:solidFill>
      </dgm:spPr>
      <dgm:t>
        <a:bodyPr/>
        <a:lstStyle/>
        <a:p>
          <a:r>
            <a:rPr lang="es-ES" sz="1300" dirty="0" err="1"/>
            <a:t>eCommerce</a:t>
          </a:r>
          <a:endParaRPr lang="es-ES" sz="1300" dirty="0"/>
        </a:p>
      </dgm:t>
    </dgm:pt>
    <dgm:pt modelId="{38085C1B-6963-46B3-A464-5C0E820E9A2E}" type="parTrans" cxnId="{49DBAC05-96B7-4E7B-909B-0E5FB53371A7}">
      <dgm:prSet/>
      <dgm:spPr/>
      <dgm:t>
        <a:bodyPr/>
        <a:lstStyle/>
        <a:p>
          <a:endParaRPr lang="es-ES"/>
        </a:p>
      </dgm:t>
    </dgm:pt>
    <dgm:pt modelId="{A0C6B072-CF07-4B7F-9CC2-73770C9BBE6E}" type="sibTrans" cxnId="{49DBAC05-96B7-4E7B-909B-0E5FB53371A7}">
      <dgm:prSet/>
      <dgm:spPr>
        <a:solidFill>
          <a:schemeClr val="bg1">
            <a:lumMod val="75000"/>
          </a:schemeClr>
        </a:solidFill>
      </dgm:spPr>
      <dgm:t>
        <a:bodyPr/>
        <a:lstStyle/>
        <a:p>
          <a:endParaRPr lang="es-ES"/>
        </a:p>
      </dgm:t>
    </dgm:pt>
    <dgm:pt modelId="{37FAB309-962C-4851-AE5E-16D235F5B6FF}">
      <dgm:prSet phldrT="[Texto]" custT="1"/>
      <dgm:spPr>
        <a:solidFill>
          <a:srgbClr val="17EDAB"/>
        </a:solidFill>
      </dgm:spPr>
      <dgm:t>
        <a:bodyPr/>
        <a:lstStyle/>
        <a:p>
          <a:r>
            <a:rPr lang="el-GR" sz="1200" dirty="0">
              <a:solidFill>
                <a:schemeClr val="tx1"/>
              </a:solidFill>
            </a:rPr>
            <a:t>Διαδικτυακή αγορά
</a:t>
          </a:r>
          <a:endParaRPr lang="es-ES" sz="1200" dirty="0">
            <a:solidFill>
              <a:schemeClr val="tx1"/>
            </a:solidFill>
          </a:endParaRPr>
        </a:p>
      </dgm:t>
    </dgm:pt>
    <dgm:pt modelId="{3960AE6C-FD21-4FFD-B17F-F2A23E474BAB}" type="parTrans" cxnId="{05686F7F-3069-42D0-BF99-C11E39E2503D}">
      <dgm:prSet/>
      <dgm:spPr/>
      <dgm:t>
        <a:bodyPr/>
        <a:lstStyle/>
        <a:p>
          <a:endParaRPr lang="es-ES"/>
        </a:p>
      </dgm:t>
    </dgm:pt>
    <dgm:pt modelId="{9F5D6513-5675-4DF9-820E-440980DE68BB}" type="sibTrans" cxnId="{05686F7F-3069-42D0-BF99-C11E39E2503D}">
      <dgm:prSet/>
      <dgm:spPr>
        <a:solidFill>
          <a:schemeClr val="bg1">
            <a:lumMod val="75000"/>
          </a:schemeClr>
        </a:solidFill>
      </dgm:spPr>
      <dgm:t>
        <a:bodyPr/>
        <a:lstStyle/>
        <a:p>
          <a:endParaRPr lang="es-ES"/>
        </a:p>
      </dgm:t>
    </dgm:pt>
    <dgm:pt modelId="{2A5AC29F-0FDF-4A28-96FF-9239DA13DE94}">
      <dgm:prSet phldrT="[Texto]" custT="1"/>
      <dgm:spPr>
        <a:solidFill>
          <a:srgbClr val="97F7D9"/>
        </a:solidFill>
      </dgm:spPr>
      <dgm:t>
        <a:bodyPr/>
        <a:lstStyle/>
        <a:p>
          <a:r>
            <a:rPr lang="el-GR" sz="1600" dirty="0">
              <a:solidFill>
                <a:schemeClr val="tx1"/>
              </a:solidFill>
            </a:rPr>
            <a:t>Κινητό</a:t>
          </a:r>
          <a:endParaRPr lang="es-ES" sz="1600" dirty="0">
            <a:solidFill>
              <a:schemeClr val="tx1"/>
            </a:solidFill>
          </a:endParaRPr>
        </a:p>
      </dgm:t>
    </dgm:pt>
    <dgm:pt modelId="{A225955D-782C-46C7-90EC-FADFAB054F84}" type="parTrans" cxnId="{386204BF-0CA1-4A77-9D92-07070C875038}">
      <dgm:prSet/>
      <dgm:spPr/>
      <dgm:t>
        <a:bodyPr/>
        <a:lstStyle/>
        <a:p>
          <a:endParaRPr lang="es-ES"/>
        </a:p>
      </dgm:t>
    </dgm:pt>
    <dgm:pt modelId="{4E67D1A2-5AA2-44F1-B5EC-8377E4906E0B}" type="sibTrans" cxnId="{386204BF-0CA1-4A77-9D92-07070C875038}">
      <dgm:prSet/>
      <dgm:spPr>
        <a:solidFill>
          <a:schemeClr val="bg1">
            <a:lumMod val="75000"/>
          </a:schemeClr>
        </a:solidFill>
      </dgm:spPr>
      <dgm:t>
        <a:bodyPr/>
        <a:lstStyle/>
        <a:p>
          <a:endParaRPr lang="es-ES"/>
        </a:p>
      </dgm:t>
    </dgm:pt>
    <dgm:pt modelId="{B9C96800-E826-446F-867F-BC6178458D5F}">
      <dgm:prSet phldrT="[Texto]" custT="1"/>
      <dgm:spPr>
        <a:solidFill>
          <a:srgbClr val="0CA373"/>
        </a:solidFill>
      </dgm:spPr>
      <dgm:t>
        <a:bodyPr/>
        <a:lstStyle/>
        <a:p>
          <a:r>
            <a:rPr lang="el-GR" sz="1200" dirty="0"/>
            <a:t>Φυσικό Κατάστημα
</a:t>
          </a:r>
          <a:endParaRPr lang="es-ES" sz="1600" dirty="0"/>
        </a:p>
      </dgm:t>
    </dgm:pt>
    <dgm:pt modelId="{4C921A76-D979-465B-B90D-4FAACCD67030}" type="parTrans" cxnId="{02827FEC-1118-4A02-A73C-1187A213F70A}">
      <dgm:prSet/>
      <dgm:spPr/>
      <dgm:t>
        <a:bodyPr/>
        <a:lstStyle/>
        <a:p>
          <a:endParaRPr lang="es-ES"/>
        </a:p>
      </dgm:t>
    </dgm:pt>
    <dgm:pt modelId="{CAC52FCF-8289-4DD0-B250-1B49F3C4A54C}" type="sibTrans" cxnId="{02827FEC-1118-4A02-A73C-1187A213F70A}">
      <dgm:prSet/>
      <dgm:spPr>
        <a:solidFill>
          <a:schemeClr val="bg1">
            <a:lumMod val="75000"/>
          </a:schemeClr>
        </a:solidFill>
        <a:ln>
          <a:solidFill>
            <a:schemeClr val="bg1">
              <a:lumMod val="85000"/>
            </a:schemeClr>
          </a:solidFill>
        </a:ln>
      </dgm:spPr>
      <dgm:t>
        <a:bodyPr/>
        <a:lstStyle/>
        <a:p>
          <a:endParaRPr lang="es-ES"/>
        </a:p>
      </dgm:t>
    </dgm:pt>
    <dgm:pt modelId="{67539B7D-D67E-40E4-B3D6-50CC2E07F867}">
      <dgm:prSet phldrT="[Texto]" custT="1"/>
      <dgm:spPr>
        <a:solidFill>
          <a:schemeClr val="tx1">
            <a:lumMod val="95000"/>
            <a:lumOff val="5000"/>
          </a:schemeClr>
        </a:solidFill>
      </dgm:spPr>
      <dgm:t>
        <a:bodyPr/>
        <a:lstStyle/>
        <a:p>
          <a:r>
            <a:rPr lang="el-GR" sz="1200" dirty="0"/>
            <a:t>Χρήστης</a:t>
          </a:r>
          <a:endParaRPr lang="es-ES" sz="2300" dirty="0"/>
        </a:p>
      </dgm:t>
    </dgm:pt>
    <dgm:pt modelId="{C31F32F5-5B15-4AF7-8932-295B3B8769B3}" type="sibTrans" cxnId="{5A8D8E00-A890-4FB7-A699-622BAC2D9A09}">
      <dgm:prSet/>
      <dgm:spPr/>
      <dgm:t>
        <a:bodyPr/>
        <a:lstStyle/>
        <a:p>
          <a:endParaRPr lang="es-ES"/>
        </a:p>
      </dgm:t>
    </dgm:pt>
    <dgm:pt modelId="{A9C41A56-65F5-4207-BD1B-057B2E1438BA}" type="parTrans" cxnId="{5A8D8E00-A890-4FB7-A699-622BAC2D9A09}">
      <dgm:prSet/>
      <dgm:spPr/>
      <dgm:t>
        <a:bodyPr/>
        <a:lstStyle/>
        <a:p>
          <a:endParaRPr lang="es-ES"/>
        </a:p>
      </dgm:t>
    </dgm:pt>
    <dgm:pt modelId="{091027B3-E02A-4A76-B60E-35E1626C563B}" type="pres">
      <dgm:prSet presAssocID="{947EDAEF-EC29-410F-8A08-433B8CAE3DE1}" presName="Name0" presStyleCnt="0">
        <dgm:presLayoutVars>
          <dgm:chMax val="1"/>
          <dgm:dir/>
          <dgm:animLvl val="ctr"/>
          <dgm:resizeHandles val="exact"/>
        </dgm:presLayoutVars>
      </dgm:prSet>
      <dgm:spPr/>
    </dgm:pt>
    <dgm:pt modelId="{97E31E1B-7190-4FC1-BF8B-37DC7DF7AFB6}" type="pres">
      <dgm:prSet presAssocID="{67539B7D-D67E-40E4-B3D6-50CC2E07F867}" presName="centerShape" presStyleLbl="node0" presStyleIdx="0" presStyleCnt="1" custScaleX="81059" custScaleY="79900"/>
      <dgm:spPr/>
    </dgm:pt>
    <dgm:pt modelId="{A91D6418-9EC7-4A36-9561-FFA7B6FAD3CD}" type="pres">
      <dgm:prSet presAssocID="{83D58302-C782-4640-9898-3B5E6336E02E}" presName="node" presStyleLbl="node1" presStyleIdx="0" presStyleCnt="4" custScaleX="168962" custScaleY="121226">
        <dgm:presLayoutVars>
          <dgm:bulletEnabled val="1"/>
        </dgm:presLayoutVars>
      </dgm:prSet>
      <dgm:spPr/>
    </dgm:pt>
    <dgm:pt modelId="{DD526634-1511-4EC7-B3B3-4F9FA74188C8}" type="pres">
      <dgm:prSet presAssocID="{83D58302-C782-4640-9898-3B5E6336E02E}" presName="dummy" presStyleCnt="0"/>
      <dgm:spPr/>
    </dgm:pt>
    <dgm:pt modelId="{FB929B56-2DB0-462A-A31B-39ED6031F8CA}" type="pres">
      <dgm:prSet presAssocID="{A0C6B072-CF07-4B7F-9CC2-73770C9BBE6E}" presName="sibTrans" presStyleLbl="sibTrans2D1" presStyleIdx="0" presStyleCnt="4"/>
      <dgm:spPr/>
    </dgm:pt>
    <dgm:pt modelId="{62869AF2-620A-4D77-8858-446EEAA166A9}" type="pres">
      <dgm:prSet presAssocID="{37FAB309-962C-4851-AE5E-16D235F5B6FF}" presName="node" presStyleLbl="node1" presStyleIdx="1" presStyleCnt="4" custScaleX="156815" custScaleY="116245">
        <dgm:presLayoutVars>
          <dgm:bulletEnabled val="1"/>
        </dgm:presLayoutVars>
      </dgm:prSet>
      <dgm:spPr/>
    </dgm:pt>
    <dgm:pt modelId="{6A6D76B0-FED8-45B2-8481-D26A10CD5F56}" type="pres">
      <dgm:prSet presAssocID="{37FAB309-962C-4851-AE5E-16D235F5B6FF}" presName="dummy" presStyleCnt="0"/>
      <dgm:spPr/>
    </dgm:pt>
    <dgm:pt modelId="{2CDA8852-FB26-48A3-ACF4-085290911D39}" type="pres">
      <dgm:prSet presAssocID="{9F5D6513-5675-4DF9-820E-440980DE68BB}" presName="sibTrans" presStyleLbl="sibTrans2D1" presStyleIdx="1" presStyleCnt="4"/>
      <dgm:spPr/>
    </dgm:pt>
    <dgm:pt modelId="{32E6144D-F8C4-44A9-BA1B-29D48AB3E0C2}" type="pres">
      <dgm:prSet presAssocID="{2A5AC29F-0FDF-4A28-96FF-9239DA13DE94}" presName="node" presStyleLbl="node1" presStyleIdx="2" presStyleCnt="4" custScaleX="146640" custScaleY="123084">
        <dgm:presLayoutVars>
          <dgm:bulletEnabled val="1"/>
        </dgm:presLayoutVars>
      </dgm:prSet>
      <dgm:spPr/>
    </dgm:pt>
    <dgm:pt modelId="{AA58FBE5-88A2-4FD7-A08C-E2A83921EEA0}" type="pres">
      <dgm:prSet presAssocID="{2A5AC29F-0FDF-4A28-96FF-9239DA13DE94}" presName="dummy" presStyleCnt="0"/>
      <dgm:spPr/>
    </dgm:pt>
    <dgm:pt modelId="{68BB3E0E-9786-4A14-88FD-309A467FA781}" type="pres">
      <dgm:prSet presAssocID="{4E67D1A2-5AA2-44F1-B5EC-8377E4906E0B}" presName="sibTrans" presStyleLbl="sibTrans2D1" presStyleIdx="2" presStyleCnt="4"/>
      <dgm:spPr/>
    </dgm:pt>
    <dgm:pt modelId="{0F6B9D69-7796-4C31-994B-8ACC24753B93}" type="pres">
      <dgm:prSet presAssocID="{B9C96800-E826-446F-867F-BC6178458D5F}" presName="node" presStyleLbl="node1" presStyleIdx="3" presStyleCnt="4" custScaleX="146664" custScaleY="114142">
        <dgm:presLayoutVars>
          <dgm:bulletEnabled val="1"/>
        </dgm:presLayoutVars>
      </dgm:prSet>
      <dgm:spPr/>
    </dgm:pt>
    <dgm:pt modelId="{3CADA0B9-F403-4F33-9E26-BDDC86E0A0AD}" type="pres">
      <dgm:prSet presAssocID="{B9C96800-E826-446F-867F-BC6178458D5F}" presName="dummy" presStyleCnt="0"/>
      <dgm:spPr/>
    </dgm:pt>
    <dgm:pt modelId="{2366A8D3-9D85-4C37-B50F-66982062CC5F}" type="pres">
      <dgm:prSet presAssocID="{CAC52FCF-8289-4DD0-B250-1B49F3C4A54C}" presName="sibTrans" presStyleLbl="sibTrans2D1" presStyleIdx="3" presStyleCnt="4"/>
      <dgm:spPr/>
    </dgm:pt>
  </dgm:ptLst>
  <dgm:cxnLst>
    <dgm:cxn modelId="{5A8D8E00-A890-4FB7-A699-622BAC2D9A09}" srcId="{947EDAEF-EC29-410F-8A08-433B8CAE3DE1}" destId="{67539B7D-D67E-40E4-B3D6-50CC2E07F867}" srcOrd="0" destOrd="0" parTransId="{A9C41A56-65F5-4207-BD1B-057B2E1438BA}" sibTransId="{C31F32F5-5B15-4AF7-8932-295B3B8769B3}"/>
    <dgm:cxn modelId="{49DBAC05-96B7-4E7B-909B-0E5FB53371A7}" srcId="{67539B7D-D67E-40E4-B3D6-50CC2E07F867}" destId="{83D58302-C782-4640-9898-3B5E6336E02E}" srcOrd="0" destOrd="0" parTransId="{38085C1B-6963-46B3-A464-5C0E820E9A2E}" sibTransId="{A0C6B072-CF07-4B7F-9CC2-73770C9BBE6E}"/>
    <dgm:cxn modelId="{31CB5716-B042-43D5-A773-62E7CD180E22}" type="presOf" srcId="{83D58302-C782-4640-9898-3B5E6336E02E}" destId="{A91D6418-9EC7-4A36-9561-FFA7B6FAD3CD}" srcOrd="0" destOrd="0" presId="urn:microsoft.com/office/officeart/2005/8/layout/radial6"/>
    <dgm:cxn modelId="{B077A019-0B23-4487-A821-5D8195568D5E}" type="presOf" srcId="{67539B7D-D67E-40E4-B3D6-50CC2E07F867}" destId="{97E31E1B-7190-4FC1-BF8B-37DC7DF7AFB6}" srcOrd="0" destOrd="0" presId="urn:microsoft.com/office/officeart/2005/8/layout/radial6"/>
    <dgm:cxn modelId="{AD8E2D60-CD23-4552-A887-34D1A40A96DD}" type="presOf" srcId="{CAC52FCF-8289-4DD0-B250-1B49F3C4A54C}" destId="{2366A8D3-9D85-4C37-B50F-66982062CC5F}" srcOrd="0" destOrd="0" presId="urn:microsoft.com/office/officeart/2005/8/layout/radial6"/>
    <dgm:cxn modelId="{05686F7F-3069-42D0-BF99-C11E39E2503D}" srcId="{67539B7D-D67E-40E4-B3D6-50CC2E07F867}" destId="{37FAB309-962C-4851-AE5E-16D235F5B6FF}" srcOrd="1" destOrd="0" parTransId="{3960AE6C-FD21-4FFD-B17F-F2A23E474BAB}" sibTransId="{9F5D6513-5675-4DF9-820E-440980DE68BB}"/>
    <dgm:cxn modelId="{0B536989-B542-4874-8E70-7EB93F4219B0}" type="presOf" srcId="{2A5AC29F-0FDF-4A28-96FF-9239DA13DE94}" destId="{32E6144D-F8C4-44A9-BA1B-29D48AB3E0C2}" srcOrd="0" destOrd="0" presId="urn:microsoft.com/office/officeart/2005/8/layout/radial6"/>
    <dgm:cxn modelId="{813A0691-769E-48AD-87EF-96F4190727CF}" type="presOf" srcId="{37FAB309-962C-4851-AE5E-16D235F5B6FF}" destId="{62869AF2-620A-4D77-8858-446EEAA166A9}" srcOrd="0" destOrd="0" presId="urn:microsoft.com/office/officeart/2005/8/layout/radial6"/>
    <dgm:cxn modelId="{7D8F0C9A-DAFE-469D-86C4-D54B6EFB6930}" type="presOf" srcId="{4E67D1A2-5AA2-44F1-B5EC-8377E4906E0B}" destId="{68BB3E0E-9786-4A14-88FD-309A467FA781}" srcOrd="0" destOrd="0" presId="urn:microsoft.com/office/officeart/2005/8/layout/radial6"/>
    <dgm:cxn modelId="{5B11B8B8-D348-4C0F-B257-7A4878649E28}" type="presOf" srcId="{9F5D6513-5675-4DF9-820E-440980DE68BB}" destId="{2CDA8852-FB26-48A3-ACF4-085290911D39}" srcOrd="0" destOrd="0" presId="urn:microsoft.com/office/officeart/2005/8/layout/radial6"/>
    <dgm:cxn modelId="{D3F70DBE-C37D-4622-8956-5396FDEB5595}" type="presOf" srcId="{A0C6B072-CF07-4B7F-9CC2-73770C9BBE6E}" destId="{FB929B56-2DB0-462A-A31B-39ED6031F8CA}" srcOrd="0" destOrd="0" presId="urn:microsoft.com/office/officeart/2005/8/layout/radial6"/>
    <dgm:cxn modelId="{386204BF-0CA1-4A77-9D92-07070C875038}" srcId="{67539B7D-D67E-40E4-B3D6-50CC2E07F867}" destId="{2A5AC29F-0FDF-4A28-96FF-9239DA13DE94}" srcOrd="2" destOrd="0" parTransId="{A225955D-782C-46C7-90EC-FADFAB054F84}" sibTransId="{4E67D1A2-5AA2-44F1-B5EC-8377E4906E0B}"/>
    <dgm:cxn modelId="{B7705CC5-12EA-485C-95C0-75DD663714E5}" type="presOf" srcId="{B9C96800-E826-446F-867F-BC6178458D5F}" destId="{0F6B9D69-7796-4C31-994B-8ACC24753B93}" srcOrd="0" destOrd="0" presId="urn:microsoft.com/office/officeart/2005/8/layout/radial6"/>
    <dgm:cxn modelId="{02827FEC-1118-4A02-A73C-1187A213F70A}" srcId="{67539B7D-D67E-40E4-B3D6-50CC2E07F867}" destId="{B9C96800-E826-446F-867F-BC6178458D5F}" srcOrd="3" destOrd="0" parTransId="{4C921A76-D979-465B-B90D-4FAACCD67030}" sibTransId="{CAC52FCF-8289-4DD0-B250-1B49F3C4A54C}"/>
    <dgm:cxn modelId="{0EB50CF6-3F3B-436C-8C61-86A4B4CEA8F6}" type="presOf" srcId="{947EDAEF-EC29-410F-8A08-433B8CAE3DE1}" destId="{091027B3-E02A-4A76-B60E-35E1626C563B}" srcOrd="0" destOrd="0" presId="urn:microsoft.com/office/officeart/2005/8/layout/radial6"/>
    <dgm:cxn modelId="{A03AD179-BEE0-4003-A66D-153B35168165}" type="presParOf" srcId="{091027B3-E02A-4A76-B60E-35E1626C563B}" destId="{97E31E1B-7190-4FC1-BF8B-37DC7DF7AFB6}" srcOrd="0" destOrd="0" presId="urn:microsoft.com/office/officeart/2005/8/layout/radial6"/>
    <dgm:cxn modelId="{F43932A5-6EFD-4C6E-9BD9-DC81724A215B}" type="presParOf" srcId="{091027B3-E02A-4A76-B60E-35E1626C563B}" destId="{A91D6418-9EC7-4A36-9561-FFA7B6FAD3CD}" srcOrd="1" destOrd="0" presId="urn:microsoft.com/office/officeart/2005/8/layout/radial6"/>
    <dgm:cxn modelId="{1C8A1E15-D27E-40AB-B0FE-C3E885A25500}" type="presParOf" srcId="{091027B3-E02A-4A76-B60E-35E1626C563B}" destId="{DD526634-1511-4EC7-B3B3-4F9FA74188C8}" srcOrd="2" destOrd="0" presId="urn:microsoft.com/office/officeart/2005/8/layout/radial6"/>
    <dgm:cxn modelId="{1597E30A-C72E-45C6-BB60-A3CAAFC02797}" type="presParOf" srcId="{091027B3-E02A-4A76-B60E-35E1626C563B}" destId="{FB929B56-2DB0-462A-A31B-39ED6031F8CA}" srcOrd="3" destOrd="0" presId="urn:microsoft.com/office/officeart/2005/8/layout/radial6"/>
    <dgm:cxn modelId="{61F0803B-4B19-4DFC-9CAE-907225350BD9}" type="presParOf" srcId="{091027B3-E02A-4A76-B60E-35E1626C563B}" destId="{62869AF2-620A-4D77-8858-446EEAA166A9}" srcOrd="4" destOrd="0" presId="urn:microsoft.com/office/officeart/2005/8/layout/radial6"/>
    <dgm:cxn modelId="{AB078C62-D42B-4C05-ABF8-DF290DC48A20}" type="presParOf" srcId="{091027B3-E02A-4A76-B60E-35E1626C563B}" destId="{6A6D76B0-FED8-45B2-8481-D26A10CD5F56}" srcOrd="5" destOrd="0" presId="urn:microsoft.com/office/officeart/2005/8/layout/radial6"/>
    <dgm:cxn modelId="{382A44BF-6423-473D-9CE4-068C8097B892}" type="presParOf" srcId="{091027B3-E02A-4A76-B60E-35E1626C563B}" destId="{2CDA8852-FB26-48A3-ACF4-085290911D39}" srcOrd="6" destOrd="0" presId="urn:microsoft.com/office/officeart/2005/8/layout/radial6"/>
    <dgm:cxn modelId="{6D971462-930E-4691-B787-284990B62BA2}" type="presParOf" srcId="{091027B3-E02A-4A76-B60E-35E1626C563B}" destId="{32E6144D-F8C4-44A9-BA1B-29D48AB3E0C2}" srcOrd="7" destOrd="0" presId="urn:microsoft.com/office/officeart/2005/8/layout/radial6"/>
    <dgm:cxn modelId="{C628A2A3-1E74-4075-BCAF-77FAC1412205}" type="presParOf" srcId="{091027B3-E02A-4A76-B60E-35E1626C563B}" destId="{AA58FBE5-88A2-4FD7-A08C-E2A83921EEA0}" srcOrd="8" destOrd="0" presId="urn:microsoft.com/office/officeart/2005/8/layout/radial6"/>
    <dgm:cxn modelId="{6C46CE17-EA51-42B1-B47A-587806C17239}" type="presParOf" srcId="{091027B3-E02A-4A76-B60E-35E1626C563B}" destId="{68BB3E0E-9786-4A14-88FD-309A467FA781}" srcOrd="9" destOrd="0" presId="urn:microsoft.com/office/officeart/2005/8/layout/radial6"/>
    <dgm:cxn modelId="{722A28B7-961F-4C7F-9BA0-7AAB14AC4844}" type="presParOf" srcId="{091027B3-E02A-4A76-B60E-35E1626C563B}" destId="{0F6B9D69-7796-4C31-994B-8ACC24753B93}" srcOrd="10" destOrd="0" presId="urn:microsoft.com/office/officeart/2005/8/layout/radial6"/>
    <dgm:cxn modelId="{346E3BD7-80BD-4721-BA1F-6DF38D25C75F}" type="presParOf" srcId="{091027B3-E02A-4A76-B60E-35E1626C563B}" destId="{3CADA0B9-F403-4F33-9E26-BDDC86E0A0AD}" srcOrd="11" destOrd="0" presId="urn:microsoft.com/office/officeart/2005/8/layout/radial6"/>
    <dgm:cxn modelId="{9CAEE479-818F-4905-B86A-43D789172674}" type="presParOf" srcId="{091027B3-E02A-4A76-B60E-35E1626C563B}" destId="{2366A8D3-9D85-4C37-B50F-66982062CC5F}" srcOrd="12" destOrd="0" presId="urn:microsoft.com/office/officeart/2005/8/layout/radial6"/>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07FBB11-6B87-4960-A7A8-173E9915E5F1}">
      <dsp:nvSpPr>
        <dsp:cNvPr id="0" name=""/>
        <dsp:cNvSpPr/>
      </dsp:nvSpPr>
      <dsp:spPr>
        <a:xfrm rot="16200000">
          <a:off x="362266" y="-362266"/>
          <a:ext cx="1924101" cy="2648634"/>
        </a:xfrm>
        <a:prstGeom prst="round1Rect">
          <a:avLst/>
        </a:prstGeom>
        <a:solidFill>
          <a:srgbClr val="075D42"/>
        </a:solidFill>
        <a:ln w="12700" cap="flat" cmpd="sng" algn="ctr">
          <a:solidFill>
            <a:srgbClr val="0CA373"/>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endParaRPr lang="es-ES" sz="1800" b="1" kern="1200" dirty="0"/>
        </a:p>
        <a:p>
          <a:pPr marL="0" lvl="0" indent="0" algn="ctr" defTabSz="800100">
            <a:lnSpc>
              <a:spcPct val="90000"/>
            </a:lnSpc>
            <a:spcBef>
              <a:spcPct val="0"/>
            </a:spcBef>
            <a:spcAft>
              <a:spcPct val="35000"/>
            </a:spcAft>
            <a:buNone/>
          </a:pPr>
          <a:r>
            <a:rPr lang="el-GR" sz="1800" b="1" kern="1200" dirty="0"/>
            <a:t>Καταστήματα</a:t>
          </a:r>
          <a:endParaRPr lang="es-ES" sz="1400" b="1" kern="1200" dirty="0"/>
        </a:p>
        <a:p>
          <a:pPr marL="0" lvl="0" indent="0" algn="ctr" defTabSz="800100">
            <a:lnSpc>
              <a:spcPct val="90000"/>
            </a:lnSpc>
            <a:spcBef>
              <a:spcPct val="0"/>
            </a:spcBef>
            <a:spcAft>
              <a:spcPct val="35000"/>
            </a:spcAft>
            <a:buNone/>
          </a:pPr>
          <a:r>
            <a:rPr lang="el-GR" sz="1400" kern="1200" dirty="0"/>
            <a:t>Προγράμματα Αφοσίωσης
Περίπτερα</a:t>
          </a:r>
          <a:endParaRPr lang="es-ES" sz="1400" kern="1200" dirty="0"/>
        </a:p>
        <a:p>
          <a:pPr marL="0" lvl="0" indent="0" algn="ctr" defTabSz="800100">
            <a:lnSpc>
              <a:spcPct val="90000"/>
            </a:lnSpc>
            <a:spcBef>
              <a:spcPct val="0"/>
            </a:spcBef>
            <a:spcAft>
              <a:spcPct val="35000"/>
            </a:spcAft>
            <a:buNone/>
          </a:pPr>
          <a:r>
            <a:rPr lang="el-GR" sz="1400" kern="1200" dirty="0"/>
            <a:t>Πώληση και διασταυρούμενη πώληση
Πελατειακή υποστήριξη</a:t>
          </a:r>
          <a:endParaRPr lang="es-ES" sz="1400" kern="1200" dirty="0"/>
        </a:p>
        <a:p>
          <a:pPr marL="0" lvl="0" indent="0" algn="ctr" defTabSz="800100">
            <a:lnSpc>
              <a:spcPct val="90000"/>
            </a:lnSpc>
            <a:spcBef>
              <a:spcPct val="0"/>
            </a:spcBef>
            <a:spcAft>
              <a:spcPct val="35000"/>
            </a:spcAft>
            <a:buNone/>
          </a:pPr>
          <a:r>
            <a:rPr lang="el-GR" sz="1400" kern="1200" dirty="0"/>
            <a:t>Κουπόνια</a:t>
          </a:r>
          <a:endParaRPr lang="es-ES" sz="1400" kern="1200" dirty="0"/>
        </a:p>
      </dsp:txBody>
      <dsp:txXfrm rot="5400000">
        <a:off x="-1" y="1"/>
        <a:ext cx="2648634" cy="1443076"/>
      </dsp:txXfrm>
    </dsp:sp>
    <dsp:sp modelId="{EB2718BE-5737-4725-9CBE-97E2B41D30D7}">
      <dsp:nvSpPr>
        <dsp:cNvPr id="0" name=""/>
        <dsp:cNvSpPr/>
      </dsp:nvSpPr>
      <dsp:spPr>
        <a:xfrm>
          <a:off x="2648634" y="0"/>
          <a:ext cx="2648634" cy="1924101"/>
        </a:xfrm>
        <a:prstGeom prst="round1Rect">
          <a:avLst/>
        </a:prstGeom>
        <a:solidFill>
          <a:srgbClr val="97F7D9"/>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endParaRPr lang="es-ES" sz="1800" b="1" kern="1200" dirty="0">
            <a:solidFill>
              <a:schemeClr val="tx1"/>
            </a:solidFill>
          </a:endParaRPr>
        </a:p>
        <a:p>
          <a:pPr marL="0" lvl="0" indent="0" algn="ctr" defTabSz="800100">
            <a:lnSpc>
              <a:spcPct val="90000"/>
            </a:lnSpc>
            <a:spcBef>
              <a:spcPct val="0"/>
            </a:spcBef>
            <a:spcAft>
              <a:spcPct val="35000"/>
            </a:spcAft>
            <a:buNone/>
          </a:pPr>
          <a:r>
            <a:rPr lang="es-ES" sz="1800" b="1" kern="1200" dirty="0">
              <a:solidFill>
                <a:schemeClr val="tx1"/>
              </a:solidFill>
            </a:rPr>
            <a:t>E-</a:t>
          </a:r>
          <a:r>
            <a:rPr lang="es-ES" sz="1800" b="1" kern="1200" dirty="0" err="1">
              <a:solidFill>
                <a:schemeClr val="tx1"/>
              </a:solidFill>
            </a:rPr>
            <a:t>commerce</a:t>
          </a:r>
          <a:endParaRPr lang="es-ES" sz="1600" b="1" kern="1200" dirty="0">
            <a:solidFill>
              <a:schemeClr val="tx1"/>
            </a:solidFill>
          </a:endParaRPr>
        </a:p>
        <a:p>
          <a:pPr marL="0" lvl="0" indent="0" algn="ctr" defTabSz="800100">
            <a:lnSpc>
              <a:spcPct val="90000"/>
            </a:lnSpc>
            <a:spcBef>
              <a:spcPct val="0"/>
            </a:spcBef>
            <a:spcAft>
              <a:spcPct val="35000"/>
            </a:spcAft>
            <a:buNone/>
          </a:pPr>
          <a:r>
            <a:rPr lang="es-ES" sz="1400" b="0" kern="1200" dirty="0">
              <a:solidFill>
                <a:schemeClr val="tx1"/>
              </a:solidFill>
            </a:rPr>
            <a:t>Email </a:t>
          </a:r>
          <a:r>
            <a:rPr lang="es-ES" sz="1400" b="0" kern="1200" dirty="0" err="1">
              <a:solidFill>
                <a:schemeClr val="tx1"/>
              </a:solidFill>
            </a:rPr>
            <a:t>newsletters</a:t>
          </a:r>
          <a:endParaRPr lang="es-ES" sz="1400" b="0" kern="1200" dirty="0">
            <a:solidFill>
              <a:schemeClr val="tx1"/>
            </a:solidFill>
          </a:endParaRPr>
        </a:p>
        <a:p>
          <a:pPr marL="0" lvl="0" indent="0" algn="ctr" defTabSz="800100">
            <a:lnSpc>
              <a:spcPct val="90000"/>
            </a:lnSpc>
            <a:spcBef>
              <a:spcPct val="0"/>
            </a:spcBef>
            <a:spcAft>
              <a:spcPct val="35000"/>
            </a:spcAft>
            <a:buNone/>
          </a:pPr>
          <a:r>
            <a:rPr lang="es-ES" sz="1400" b="0" kern="1200" dirty="0">
              <a:solidFill>
                <a:schemeClr val="tx1"/>
              </a:solidFill>
            </a:rPr>
            <a:t>Mobile &amp; SMS</a:t>
          </a:r>
        </a:p>
        <a:p>
          <a:pPr marL="0" lvl="0" indent="0" algn="ctr" defTabSz="800100">
            <a:lnSpc>
              <a:spcPct val="90000"/>
            </a:lnSpc>
            <a:spcBef>
              <a:spcPct val="0"/>
            </a:spcBef>
            <a:spcAft>
              <a:spcPct val="35000"/>
            </a:spcAft>
            <a:buNone/>
          </a:pPr>
          <a:r>
            <a:rPr lang="es-ES" sz="1400" b="0" kern="1200" dirty="0">
              <a:solidFill>
                <a:schemeClr val="tx1"/>
              </a:solidFill>
            </a:rPr>
            <a:t>Google </a:t>
          </a:r>
          <a:r>
            <a:rPr lang="es-ES" sz="1400" b="0" kern="1200" dirty="0" err="1">
              <a:solidFill>
                <a:schemeClr val="tx1"/>
              </a:solidFill>
            </a:rPr>
            <a:t>Adwords</a:t>
          </a:r>
          <a:endParaRPr lang="es-ES" sz="1400" b="0" kern="1200" dirty="0">
            <a:solidFill>
              <a:schemeClr val="tx1"/>
            </a:solidFill>
          </a:endParaRPr>
        </a:p>
        <a:p>
          <a:pPr marL="0" lvl="0" indent="0" algn="ctr" defTabSz="800100">
            <a:lnSpc>
              <a:spcPct val="90000"/>
            </a:lnSpc>
            <a:spcBef>
              <a:spcPct val="0"/>
            </a:spcBef>
            <a:spcAft>
              <a:spcPct val="35000"/>
            </a:spcAft>
            <a:buNone/>
          </a:pPr>
          <a:r>
            <a:rPr lang="es-ES" sz="1400" b="0" kern="1200" dirty="0" err="1">
              <a:solidFill>
                <a:schemeClr val="tx1"/>
              </a:solidFill>
            </a:rPr>
            <a:t>Carts</a:t>
          </a:r>
          <a:endParaRPr lang="es-ES" sz="1400" b="0" kern="1200" dirty="0">
            <a:solidFill>
              <a:schemeClr val="tx1"/>
            </a:solidFill>
          </a:endParaRPr>
        </a:p>
        <a:p>
          <a:pPr marL="0" lvl="0" indent="0" algn="ctr" defTabSz="800100">
            <a:lnSpc>
              <a:spcPct val="90000"/>
            </a:lnSpc>
            <a:spcBef>
              <a:spcPct val="0"/>
            </a:spcBef>
            <a:spcAft>
              <a:spcPct val="35000"/>
            </a:spcAft>
            <a:buNone/>
          </a:pPr>
          <a:r>
            <a:rPr lang="el-GR" sz="1400" b="0" kern="1200" dirty="0">
              <a:solidFill>
                <a:schemeClr val="tx1"/>
              </a:solidFill>
            </a:rPr>
            <a:t>Εκστρατείες</a:t>
          </a:r>
          <a:endParaRPr lang="es-ES" sz="1400" b="0" kern="1200" dirty="0">
            <a:solidFill>
              <a:schemeClr val="tx1"/>
            </a:solidFill>
          </a:endParaRPr>
        </a:p>
      </dsp:txBody>
      <dsp:txXfrm>
        <a:off x="2648634" y="0"/>
        <a:ext cx="2648634" cy="1443076"/>
      </dsp:txXfrm>
    </dsp:sp>
    <dsp:sp modelId="{5034CC02-C0CF-4D5E-B64C-F5A4A1613243}">
      <dsp:nvSpPr>
        <dsp:cNvPr id="0" name=""/>
        <dsp:cNvSpPr/>
      </dsp:nvSpPr>
      <dsp:spPr>
        <a:xfrm rot="10800000">
          <a:off x="0" y="1924101"/>
          <a:ext cx="2648634" cy="1924101"/>
        </a:xfrm>
        <a:prstGeom prst="round1Rect">
          <a:avLst/>
        </a:prstGeom>
        <a:solidFill>
          <a:srgbClr val="17EDAB"/>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b" anchorCtr="0">
          <a:noAutofit/>
        </a:bodyPr>
        <a:lstStyle/>
        <a:p>
          <a:pPr marL="0" lvl="0" indent="0" algn="ctr" defTabSz="800100">
            <a:lnSpc>
              <a:spcPct val="90000"/>
            </a:lnSpc>
            <a:spcBef>
              <a:spcPct val="0"/>
            </a:spcBef>
            <a:spcAft>
              <a:spcPct val="35000"/>
            </a:spcAft>
            <a:buNone/>
          </a:pPr>
          <a:r>
            <a:rPr lang="el-GR" sz="1800" b="1" kern="1200" dirty="0">
              <a:solidFill>
                <a:schemeClr val="tx1"/>
              </a:solidFill>
            </a:rPr>
            <a:t>Κοινωνικά Δίκτυα
</a:t>
          </a:r>
          <a:r>
            <a:rPr lang="el-GR" sz="1400" b="0" kern="1200" dirty="0">
              <a:solidFill>
                <a:schemeClr val="tx1"/>
              </a:solidFill>
            </a:rPr>
            <a:t>Κοινωνικό </a:t>
          </a:r>
          <a:r>
            <a:rPr lang="es-ES" sz="1400" b="0" kern="1200" dirty="0">
              <a:solidFill>
                <a:schemeClr val="tx1"/>
              </a:solidFill>
            </a:rPr>
            <a:t>CRM</a:t>
          </a:r>
        </a:p>
        <a:p>
          <a:pPr marL="0" lvl="0" indent="0" algn="ctr" defTabSz="800100">
            <a:lnSpc>
              <a:spcPct val="90000"/>
            </a:lnSpc>
            <a:spcBef>
              <a:spcPct val="0"/>
            </a:spcBef>
            <a:spcAft>
              <a:spcPct val="35000"/>
            </a:spcAft>
            <a:buNone/>
          </a:pPr>
          <a:r>
            <a:rPr lang="el-GR" sz="1400" b="0" kern="1200" dirty="0">
              <a:solidFill>
                <a:schemeClr val="tx1"/>
              </a:solidFill>
            </a:rPr>
            <a:t>Κοινωνική Ακρόαση
Κοινωνική επιχείρηση</a:t>
          </a:r>
          <a:endParaRPr lang="es-ES" sz="1400" b="0" kern="1200" dirty="0">
            <a:solidFill>
              <a:schemeClr val="tx1"/>
            </a:solidFill>
          </a:endParaRPr>
        </a:p>
        <a:p>
          <a:pPr marL="0" lvl="0" indent="0" algn="ctr" defTabSz="800100">
            <a:lnSpc>
              <a:spcPct val="90000"/>
            </a:lnSpc>
            <a:spcBef>
              <a:spcPct val="0"/>
            </a:spcBef>
            <a:spcAft>
              <a:spcPct val="35000"/>
            </a:spcAft>
            <a:buNone/>
          </a:pPr>
          <a:r>
            <a:rPr lang="el-GR" sz="1400" b="0" kern="1200" dirty="0">
              <a:solidFill>
                <a:schemeClr val="tx1"/>
              </a:solidFill>
            </a:rPr>
            <a:t>Προσαρμοσμένα κοινά
</a:t>
          </a:r>
          <a:endParaRPr lang="es-ES" sz="1400" b="0" kern="1200" dirty="0">
            <a:solidFill>
              <a:schemeClr val="tx1"/>
            </a:solidFill>
          </a:endParaRPr>
        </a:p>
      </dsp:txBody>
      <dsp:txXfrm rot="10800000">
        <a:off x="0" y="2405126"/>
        <a:ext cx="2648634" cy="1443076"/>
      </dsp:txXfrm>
    </dsp:sp>
    <dsp:sp modelId="{FCBD2B77-589D-409D-ACF9-2E51392C753B}">
      <dsp:nvSpPr>
        <dsp:cNvPr id="0" name=""/>
        <dsp:cNvSpPr/>
      </dsp:nvSpPr>
      <dsp:spPr>
        <a:xfrm rot="5400000">
          <a:off x="3010900" y="1561835"/>
          <a:ext cx="1924101" cy="2648634"/>
        </a:xfrm>
        <a:prstGeom prst="round1Rect">
          <a:avLst/>
        </a:prstGeom>
        <a:solidFill>
          <a:srgbClr val="0CA373"/>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b" anchorCtr="0">
          <a:noAutofit/>
        </a:bodyPr>
        <a:lstStyle/>
        <a:p>
          <a:pPr marL="0" lvl="0" indent="0" algn="ctr" defTabSz="800100">
            <a:lnSpc>
              <a:spcPct val="90000"/>
            </a:lnSpc>
            <a:spcBef>
              <a:spcPct val="0"/>
            </a:spcBef>
            <a:spcAft>
              <a:spcPct val="35000"/>
            </a:spcAft>
            <a:buNone/>
          </a:pPr>
          <a:r>
            <a:rPr lang="el-GR" sz="1800" b="1" kern="1200" dirty="0"/>
            <a:t>Τηλεφωνικά Κέντρα
</a:t>
          </a:r>
          <a:r>
            <a:rPr lang="el-GR" sz="1400" b="0" kern="1200" dirty="0"/>
            <a:t>Διαχείριση υποθέσεων</a:t>
          </a:r>
          <a:endParaRPr lang="es-ES" sz="1400" b="0" kern="1200" dirty="0"/>
        </a:p>
        <a:p>
          <a:pPr marL="0" lvl="0" indent="0" algn="ctr" defTabSz="800100">
            <a:lnSpc>
              <a:spcPct val="90000"/>
            </a:lnSpc>
            <a:spcBef>
              <a:spcPct val="0"/>
            </a:spcBef>
            <a:spcAft>
              <a:spcPct val="35000"/>
            </a:spcAft>
            <a:buNone/>
          </a:pPr>
          <a:r>
            <a:rPr lang="el-GR" sz="1400" b="0" kern="1200" dirty="0"/>
            <a:t>Πώληση</a:t>
          </a:r>
          <a:endParaRPr lang="es-ES" sz="1400" b="0" kern="1200" dirty="0"/>
        </a:p>
        <a:p>
          <a:pPr marL="0" lvl="0" indent="0" algn="ctr" defTabSz="800100">
            <a:lnSpc>
              <a:spcPct val="90000"/>
            </a:lnSpc>
            <a:spcBef>
              <a:spcPct val="0"/>
            </a:spcBef>
            <a:spcAft>
              <a:spcPct val="35000"/>
            </a:spcAft>
            <a:buNone/>
          </a:pPr>
          <a:r>
            <a:rPr lang="el-GR" sz="1400" b="0" kern="1200" dirty="0"/>
            <a:t>Φωνητικές καμπάνιες
Σύμβαση παροχής υπηρεσιών</a:t>
          </a:r>
          <a:endParaRPr lang="es-ES" sz="1300" b="0" kern="1200" dirty="0"/>
        </a:p>
      </dsp:txBody>
      <dsp:txXfrm rot="-5400000">
        <a:off x="2648633" y="2405126"/>
        <a:ext cx="2648634" cy="1443076"/>
      </dsp:txXfrm>
    </dsp:sp>
    <dsp:sp modelId="{40B93D2D-A315-4A2B-84F6-25B7BA1FF30E}">
      <dsp:nvSpPr>
        <dsp:cNvPr id="0" name=""/>
        <dsp:cNvSpPr/>
      </dsp:nvSpPr>
      <dsp:spPr>
        <a:xfrm>
          <a:off x="1895306" y="1427952"/>
          <a:ext cx="1506654" cy="992297"/>
        </a:xfrm>
        <a:prstGeom prst="roundRect">
          <a:avLst/>
        </a:prstGeom>
        <a:solidFill>
          <a:schemeClr val="bg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s-ES" sz="1800" b="1" kern="1200" dirty="0" err="1">
              <a:solidFill>
                <a:srgbClr val="0CA373"/>
              </a:solidFill>
            </a:rPr>
            <a:t>Omnichannel</a:t>
          </a:r>
          <a:endParaRPr lang="es-ES" sz="1800" b="1" kern="1200" dirty="0">
            <a:solidFill>
              <a:srgbClr val="0CA373"/>
            </a:solidFill>
          </a:endParaRPr>
        </a:p>
      </dsp:txBody>
      <dsp:txXfrm>
        <a:off x="1943746" y="1476392"/>
        <a:ext cx="1409774" cy="89541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10F6076-5F29-410E-8E8C-E39627A9F72A}">
      <dsp:nvSpPr>
        <dsp:cNvPr id="0" name=""/>
        <dsp:cNvSpPr/>
      </dsp:nvSpPr>
      <dsp:spPr>
        <a:xfrm>
          <a:off x="1458465" y="1071977"/>
          <a:ext cx="849108" cy="822388"/>
        </a:xfrm>
        <a:prstGeom prst="ellipse">
          <a:avLst/>
        </a:prstGeom>
        <a:solidFill>
          <a:schemeClr val="tx1">
            <a:lumMod val="95000"/>
            <a:lumOff val="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l-GR" sz="1200" kern="1200" dirty="0"/>
            <a:t>Χρήστης</a:t>
          </a:r>
          <a:endParaRPr lang="es-ES" sz="2000" kern="1200" dirty="0"/>
        </a:p>
      </dsp:txBody>
      <dsp:txXfrm>
        <a:off x="1582814" y="1192413"/>
        <a:ext cx="600410" cy="581516"/>
      </dsp:txXfrm>
    </dsp:sp>
    <dsp:sp modelId="{B911E96E-A3D2-4118-B02E-5DA3D1E7104C}">
      <dsp:nvSpPr>
        <dsp:cNvPr id="0" name=""/>
        <dsp:cNvSpPr/>
      </dsp:nvSpPr>
      <dsp:spPr>
        <a:xfrm rot="16200000">
          <a:off x="1772859" y="942152"/>
          <a:ext cx="220320" cy="39328"/>
        </a:xfrm>
        <a:custGeom>
          <a:avLst/>
          <a:gdLst/>
          <a:ahLst/>
          <a:cxnLst/>
          <a:rect l="0" t="0" r="0" b="0"/>
          <a:pathLst>
            <a:path>
              <a:moveTo>
                <a:pt x="0" y="19664"/>
              </a:moveTo>
              <a:lnTo>
                <a:pt x="220320" y="1966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ES" sz="500" kern="1200"/>
        </a:p>
      </dsp:txBody>
      <dsp:txXfrm>
        <a:off x="1877511" y="956309"/>
        <a:ext cx="11016" cy="11016"/>
      </dsp:txXfrm>
    </dsp:sp>
    <dsp:sp modelId="{488D1870-DE31-41BC-9FB7-A11E661E7494}">
      <dsp:nvSpPr>
        <dsp:cNvPr id="0" name=""/>
        <dsp:cNvSpPr/>
      </dsp:nvSpPr>
      <dsp:spPr>
        <a:xfrm>
          <a:off x="1272959" y="-26432"/>
          <a:ext cx="1220120" cy="878089"/>
        </a:xfrm>
        <a:prstGeom prst="ellipse">
          <a:avLst/>
        </a:prstGeom>
        <a:solidFill>
          <a:srgbClr val="075D4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s-ES" sz="1300" kern="1200" dirty="0" err="1"/>
            <a:t>eCommerce</a:t>
          </a:r>
          <a:endParaRPr lang="es-ES" sz="1300" kern="1200" dirty="0"/>
        </a:p>
      </dsp:txBody>
      <dsp:txXfrm>
        <a:off x="1451641" y="102161"/>
        <a:ext cx="862756" cy="620903"/>
      </dsp:txXfrm>
    </dsp:sp>
    <dsp:sp modelId="{71040B3C-56A4-4CBB-8FEA-6C83879E69CA}">
      <dsp:nvSpPr>
        <dsp:cNvPr id="0" name=""/>
        <dsp:cNvSpPr/>
      </dsp:nvSpPr>
      <dsp:spPr>
        <a:xfrm rot="21567843">
          <a:off x="2307550" y="1458813"/>
          <a:ext cx="154392" cy="39328"/>
        </a:xfrm>
        <a:custGeom>
          <a:avLst/>
          <a:gdLst/>
          <a:ahLst/>
          <a:cxnLst/>
          <a:rect l="0" t="0" r="0" b="0"/>
          <a:pathLst>
            <a:path>
              <a:moveTo>
                <a:pt x="0" y="19664"/>
              </a:moveTo>
              <a:lnTo>
                <a:pt x="154392" y="1966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ES" sz="500" kern="1200"/>
        </a:p>
      </dsp:txBody>
      <dsp:txXfrm>
        <a:off x="2380887" y="1474618"/>
        <a:ext cx="7719" cy="7719"/>
      </dsp:txXfrm>
    </dsp:sp>
    <dsp:sp modelId="{C402ECF3-2E49-487F-94E5-8A038F06A662}">
      <dsp:nvSpPr>
        <dsp:cNvPr id="0" name=""/>
        <dsp:cNvSpPr/>
      </dsp:nvSpPr>
      <dsp:spPr>
        <a:xfrm>
          <a:off x="2461898" y="1022738"/>
          <a:ext cx="1152150" cy="899257"/>
        </a:xfrm>
        <a:prstGeom prst="ellipse">
          <a:avLst/>
        </a:prstGeom>
        <a:solidFill>
          <a:srgbClr val="17EDAB"/>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l-GR" sz="1200" kern="1200" dirty="0">
              <a:solidFill>
                <a:schemeClr val="tx1"/>
              </a:solidFill>
            </a:rPr>
            <a:t>Διαδικτυακή αγορά
</a:t>
          </a:r>
          <a:endParaRPr lang="es-ES" sz="1200" kern="1200" dirty="0">
            <a:solidFill>
              <a:schemeClr val="tx1"/>
            </a:solidFill>
          </a:endParaRPr>
        </a:p>
      </dsp:txBody>
      <dsp:txXfrm>
        <a:off x="2630626" y="1154431"/>
        <a:ext cx="814694" cy="635871"/>
      </dsp:txXfrm>
    </dsp:sp>
    <dsp:sp modelId="{3E4F558C-504B-443A-847B-41ABA957D25D}">
      <dsp:nvSpPr>
        <dsp:cNvPr id="0" name=""/>
        <dsp:cNvSpPr/>
      </dsp:nvSpPr>
      <dsp:spPr>
        <a:xfrm rot="5400000">
          <a:off x="1782594" y="1975126"/>
          <a:ext cx="200850" cy="39328"/>
        </a:xfrm>
        <a:custGeom>
          <a:avLst/>
          <a:gdLst/>
          <a:ahLst/>
          <a:cxnLst/>
          <a:rect l="0" t="0" r="0" b="0"/>
          <a:pathLst>
            <a:path>
              <a:moveTo>
                <a:pt x="0" y="19664"/>
              </a:moveTo>
              <a:lnTo>
                <a:pt x="200850" y="1966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ES" sz="500" kern="1200"/>
        </a:p>
      </dsp:txBody>
      <dsp:txXfrm>
        <a:off x="1877998" y="1989769"/>
        <a:ext cx="10042" cy="10042"/>
      </dsp:txXfrm>
    </dsp:sp>
    <dsp:sp modelId="{76B192D7-745E-446A-ABC2-9DFE97769869}">
      <dsp:nvSpPr>
        <dsp:cNvPr id="0" name=""/>
        <dsp:cNvSpPr/>
      </dsp:nvSpPr>
      <dsp:spPr>
        <a:xfrm>
          <a:off x="1322167" y="2095215"/>
          <a:ext cx="1121705" cy="917029"/>
        </a:xfrm>
        <a:prstGeom prst="ellipse">
          <a:avLst/>
        </a:prstGeom>
        <a:solidFill>
          <a:srgbClr val="97F7D9"/>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l-GR" sz="1600" kern="1200" dirty="0">
              <a:solidFill>
                <a:schemeClr val="tx1"/>
              </a:solidFill>
            </a:rPr>
            <a:t>Κινητό</a:t>
          </a:r>
          <a:endParaRPr lang="es-ES" sz="1600" kern="1200" dirty="0">
            <a:solidFill>
              <a:schemeClr val="tx1"/>
            </a:solidFill>
          </a:endParaRPr>
        </a:p>
      </dsp:txBody>
      <dsp:txXfrm>
        <a:off x="1486437" y="2229511"/>
        <a:ext cx="793165" cy="648437"/>
      </dsp:txXfrm>
    </dsp:sp>
    <dsp:sp modelId="{8EE5EFDB-BB84-4D23-A5BD-3C4D5EFA995A}">
      <dsp:nvSpPr>
        <dsp:cNvPr id="0" name=""/>
        <dsp:cNvSpPr/>
      </dsp:nvSpPr>
      <dsp:spPr>
        <a:xfrm rot="10832292">
          <a:off x="1311615" y="1458829"/>
          <a:ext cx="146873" cy="39328"/>
        </a:xfrm>
        <a:custGeom>
          <a:avLst/>
          <a:gdLst/>
          <a:ahLst/>
          <a:cxnLst/>
          <a:rect l="0" t="0" r="0" b="0"/>
          <a:pathLst>
            <a:path>
              <a:moveTo>
                <a:pt x="0" y="19664"/>
              </a:moveTo>
              <a:lnTo>
                <a:pt x="146873" y="1966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ES" sz="500" kern="1200"/>
        </a:p>
      </dsp:txBody>
      <dsp:txXfrm rot="10800000">
        <a:off x="1381380" y="1474821"/>
        <a:ext cx="7343" cy="7343"/>
      </dsp:txXfrm>
    </dsp:sp>
    <dsp:sp modelId="{304DC816-1DBC-4C20-80C6-B6D22E7719C1}">
      <dsp:nvSpPr>
        <dsp:cNvPr id="0" name=""/>
        <dsp:cNvSpPr/>
      </dsp:nvSpPr>
      <dsp:spPr>
        <a:xfrm>
          <a:off x="155214" y="1046478"/>
          <a:ext cx="1156451" cy="851789"/>
        </a:xfrm>
        <a:prstGeom prst="ellipse">
          <a:avLst/>
        </a:prstGeom>
        <a:solidFill>
          <a:srgbClr val="0CA373"/>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l-GR" sz="1200" kern="1200" dirty="0"/>
            <a:t>Φυσικό Κατάστημα
</a:t>
          </a:r>
          <a:endParaRPr lang="es-ES" sz="1600" kern="1200" dirty="0"/>
        </a:p>
      </dsp:txBody>
      <dsp:txXfrm>
        <a:off x="324572" y="1171220"/>
        <a:ext cx="817735" cy="60230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366A8D3-9D85-4C37-B50F-66982062CC5F}">
      <dsp:nvSpPr>
        <dsp:cNvPr id="0" name=""/>
        <dsp:cNvSpPr/>
      </dsp:nvSpPr>
      <dsp:spPr>
        <a:xfrm>
          <a:off x="714654" y="340953"/>
          <a:ext cx="2297034" cy="2297034"/>
        </a:xfrm>
        <a:prstGeom prst="blockArc">
          <a:avLst>
            <a:gd name="adj1" fmla="val 10800000"/>
            <a:gd name="adj2" fmla="val 16200000"/>
            <a:gd name="adj3" fmla="val 4637"/>
          </a:avLst>
        </a:prstGeom>
        <a:solidFill>
          <a:schemeClr val="bg1">
            <a:lumMod val="75000"/>
          </a:schemeClr>
        </a:solidFill>
        <a:ln>
          <a:solidFill>
            <a:schemeClr val="bg1">
              <a:lumMod val="85000"/>
            </a:schemeClr>
          </a:solidFill>
        </a:ln>
        <a:effectLst/>
      </dsp:spPr>
      <dsp:style>
        <a:lnRef idx="0">
          <a:scrgbClr r="0" g="0" b="0"/>
        </a:lnRef>
        <a:fillRef idx="1">
          <a:scrgbClr r="0" g="0" b="0"/>
        </a:fillRef>
        <a:effectRef idx="0">
          <a:scrgbClr r="0" g="0" b="0"/>
        </a:effectRef>
        <a:fontRef idx="minor">
          <a:schemeClr val="lt1"/>
        </a:fontRef>
      </dsp:style>
    </dsp:sp>
    <dsp:sp modelId="{68BB3E0E-9786-4A14-88FD-309A467FA781}">
      <dsp:nvSpPr>
        <dsp:cNvPr id="0" name=""/>
        <dsp:cNvSpPr/>
      </dsp:nvSpPr>
      <dsp:spPr>
        <a:xfrm>
          <a:off x="714654" y="340953"/>
          <a:ext cx="2297034" cy="2297034"/>
        </a:xfrm>
        <a:prstGeom prst="blockArc">
          <a:avLst>
            <a:gd name="adj1" fmla="val 5400000"/>
            <a:gd name="adj2" fmla="val 10800000"/>
            <a:gd name="adj3" fmla="val 4637"/>
          </a:avLst>
        </a:prstGeom>
        <a:solidFill>
          <a:schemeClr val="bg1">
            <a:lumMod val="75000"/>
          </a:schemeClr>
        </a:solidFill>
        <a:ln>
          <a:noFill/>
        </a:ln>
        <a:effectLst/>
      </dsp:spPr>
      <dsp:style>
        <a:lnRef idx="0">
          <a:scrgbClr r="0" g="0" b="0"/>
        </a:lnRef>
        <a:fillRef idx="1">
          <a:scrgbClr r="0" g="0" b="0"/>
        </a:fillRef>
        <a:effectRef idx="0">
          <a:scrgbClr r="0" g="0" b="0"/>
        </a:effectRef>
        <a:fontRef idx="minor">
          <a:schemeClr val="lt1"/>
        </a:fontRef>
      </dsp:style>
    </dsp:sp>
    <dsp:sp modelId="{2CDA8852-FB26-48A3-ACF4-085290911D39}">
      <dsp:nvSpPr>
        <dsp:cNvPr id="0" name=""/>
        <dsp:cNvSpPr/>
      </dsp:nvSpPr>
      <dsp:spPr>
        <a:xfrm>
          <a:off x="714654" y="340953"/>
          <a:ext cx="2297034" cy="2297034"/>
        </a:xfrm>
        <a:prstGeom prst="blockArc">
          <a:avLst>
            <a:gd name="adj1" fmla="val 0"/>
            <a:gd name="adj2" fmla="val 5400000"/>
            <a:gd name="adj3" fmla="val 4637"/>
          </a:avLst>
        </a:prstGeom>
        <a:solidFill>
          <a:schemeClr val="bg1">
            <a:lumMod val="75000"/>
          </a:schemeClr>
        </a:solidFill>
        <a:ln>
          <a:noFill/>
        </a:ln>
        <a:effectLst/>
      </dsp:spPr>
      <dsp:style>
        <a:lnRef idx="0">
          <a:scrgbClr r="0" g="0" b="0"/>
        </a:lnRef>
        <a:fillRef idx="1">
          <a:scrgbClr r="0" g="0" b="0"/>
        </a:fillRef>
        <a:effectRef idx="0">
          <a:scrgbClr r="0" g="0" b="0"/>
        </a:effectRef>
        <a:fontRef idx="minor">
          <a:schemeClr val="lt1"/>
        </a:fontRef>
      </dsp:style>
    </dsp:sp>
    <dsp:sp modelId="{FB929B56-2DB0-462A-A31B-39ED6031F8CA}">
      <dsp:nvSpPr>
        <dsp:cNvPr id="0" name=""/>
        <dsp:cNvSpPr/>
      </dsp:nvSpPr>
      <dsp:spPr>
        <a:xfrm>
          <a:off x="714654" y="340953"/>
          <a:ext cx="2297034" cy="2297034"/>
        </a:xfrm>
        <a:prstGeom prst="blockArc">
          <a:avLst>
            <a:gd name="adj1" fmla="val 16200000"/>
            <a:gd name="adj2" fmla="val 0"/>
            <a:gd name="adj3" fmla="val 4637"/>
          </a:avLst>
        </a:prstGeom>
        <a:solidFill>
          <a:schemeClr val="bg1">
            <a:lumMod val="75000"/>
          </a:schemeClr>
        </a:solidFill>
        <a:ln>
          <a:noFill/>
        </a:ln>
        <a:effectLst/>
      </dsp:spPr>
      <dsp:style>
        <a:lnRef idx="0">
          <a:scrgbClr r="0" g="0" b="0"/>
        </a:lnRef>
        <a:fillRef idx="1">
          <a:scrgbClr r="0" g="0" b="0"/>
        </a:fillRef>
        <a:effectRef idx="0">
          <a:scrgbClr r="0" g="0" b="0"/>
        </a:effectRef>
        <a:fontRef idx="minor">
          <a:schemeClr val="lt1"/>
        </a:fontRef>
      </dsp:style>
    </dsp:sp>
    <dsp:sp modelId="{97E31E1B-7190-4FC1-BF8B-37DC7DF7AFB6}">
      <dsp:nvSpPr>
        <dsp:cNvPr id="0" name=""/>
        <dsp:cNvSpPr/>
      </dsp:nvSpPr>
      <dsp:spPr>
        <a:xfrm>
          <a:off x="1434874" y="1067296"/>
          <a:ext cx="856595" cy="844347"/>
        </a:xfrm>
        <a:prstGeom prst="ellipse">
          <a:avLst/>
        </a:prstGeom>
        <a:solidFill>
          <a:schemeClr val="tx1">
            <a:lumMod val="95000"/>
            <a:lumOff val="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l-GR" sz="1200" kern="1200" dirty="0"/>
            <a:t>Χρήστης</a:t>
          </a:r>
          <a:endParaRPr lang="es-ES" sz="2300" kern="1200" dirty="0"/>
        </a:p>
      </dsp:txBody>
      <dsp:txXfrm>
        <a:off x="1560319" y="1190948"/>
        <a:ext cx="605705" cy="597043"/>
      </dsp:txXfrm>
    </dsp:sp>
    <dsp:sp modelId="{A91D6418-9EC7-4A36-9561-FFA7B6FAD3CD}">
      <dsp:nvSpPr>
        <dsp:cNvPr id="0" name=""/>
        <dsp:cNvSpPr/>
      </dsp:nvSpPr>
      <dsp:spPr>
        <a:xfrm>
          <a:off x="1238241" y="-80787"/>
          <a:ext cx="1249861" cy="896744"/>
        </a:xfrm>
        <a:prstGeom prst="ellipse">
          <a:avLst/>
        </a:prstGeom>
        <a:solidFill>
          <a:srgbClr val="075D4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es-ES" sz="1300" kern="1200" dirty="0" err="1"/>
            <a:t>eCommerce</a:t>
          </a:r>
          <a:endParaRPr lang="es-ES" sz="1300" kern="1200" dirty="0"/>
        </a:p>
      </dsp:txBody>
      <dsp:txXfrm>
        <a:off x="1421279" y="50538"/>
        <a:ext cx="883785" cy="634094"/>
      </dsp:txXfrm>
    </dsp:sp>
    <dsp:sp modelId="{62869AF2-620A-4D77-8858-446EEAA166A9}">
      <dsp:nvSpPr>
        <dsp:cNvPr id="0" name=""/>
        <dsp:cNvSpPr/>
      </dsp:nvSpPr>
      <dsp:spPr>
        <a:xfrm>
          <a:off x="2405055" y="1059521"/>
          <a:ext cx="1160006" cy="859898"/>
        </a:xfrm>
        <a:prstGeom prst="ellipse">
          <a:avLst/>
        </a:prstGeom>
        <a:solidFill>
          <a:srgbClr val="17EDAB"/>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l-GR" sz="1200" kern="1200" dirty="0">
              <a:solidFill>
                <a:schemeClr val="tx1"/>
              </a:solidFill>
            </a:rPr>
            <a:t>Διαδικτυακή αγορά
</a:t>
          </a:r>
          <a:endParaRPr lang="es-ES" sz="1200" kern="1200" dirty="0">
            <a:solidFill>
              <a:schemeClr val="tx1"/>
            </a:solidFill>
          </a:endParaRPr>
        </a:p>
      </dsp:txBody>
      <dsp:txXfrm>
        <a:off x="2574934" y="1185450"/>
        <a:ext cx="820248" cy="608040"/>
      </dsp:txXfrm>
    </dsp:sp>
    <dsp:sp modelId="{32E6144D-F8C4-44A9-BA1B-29D48AB3E0C2}">
      <dsp:nvSpPr>
        <dsp:cNvPr id="0" name=""/>
        <dsp:cNvSpPr/>
      </dsp:nvSpPr>
      <dsp:spPr>
        <a:xfrm>
          <a:off x="1320802" y="2156113"/>
          <a:ext cx="1084738" cy="910488"/>
        </a:xfrm>
        <a:prstGeom prst="ellipse">
          <a:avLst/>
        </a:prstGeom>
        <a:solidFill>
          <a:srgbClr val="97F7D9"/>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l-GR" sz="1600" kern="1200" dirty="0">
              <a:solidFill>
                <a:schemeClr val="tx1"/>
              </a:solidFill>
            </a:rPr>
            <a:t>Κινητό</a:t>
          </a:r>
          <a:endParaRPr lang="es-ES" sz="1600" kern="1200" dirty="0">
            <a:solidFill>
              <a:schemeClr val="tx1"/>
            </a:solidFill>
          </a:endParaRPr>
        </a:p>
      </dsp:txBody>
      <dsp:txXfrm>
        <a:off x="1479658" y="2289451"/>
        <a:ext cx="767026" cy="643812"/>
      </dsp:txXfrm>
    </dsp:sp>
    <dsp:sp modelId="{0F6B9D69-7796-4C31-994B-8ACC24753B93}">
      <dsp:nvSpPr>
        <dsp:cNvPr id="0" name=""/>
        <dsp:cNvSpPr/>
      </dsp:nvSpPr>
      <dsp:spPr>
        <a:xfrm>
          <a:off x="198826" y="1067300"/>
          <a:ext cx="1084916" cy="844341"/>
        </a:xfrm>
        <a:prstGeom prst="ellipse">
          <a:avLst/>
        </a:prstGeom>
        <a:solidFill>
          <a:srgbClr val="0CA373"/>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l-GR" sz="1200" kern="1200" dirty="0"/>
            <a:t>Φυσικό Κατάστημα
</a:t>
          </a:r>
          <a:endParaRPr lang="es-ES" sz="1600" kern="1200" dirty="0"/>
        </a:p>
      </dsp:txBody>
      <dsp:txXfrm>
        <a:off x="357708" y="1190951"/>
        <a:ext cx="767152" cy="597039"/>
      </dsp:txXfrm>
    </dsp:sp>
  </dsp:spTree>
</dsp:drawing>
</file>

<file path=ppt/diagrams/layout1.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2.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a:extLst>
              <a:ext uri="{FF2B5EF4-FFF2-40B4-BE49-F238E27FC236}">
                <a16:creationId xmlns:a16="http://schemas.microsoft.com/office/drawing/2014/main" id="{8BDEF21F-A6F0-41B8-AA0F-CC975C7895C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a:extLst>
              <a:ext uri="{FF2B5EF4-FFF2-40B4-BE49-F238E27FC236}">
                <a16:creationId xmlns:a16="http://schemas.microsoft.com/office/drawing/2014/main" id="{880A2CBA-C9C0-4B3C-991A-F22DB63D15E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FF4FA70-0E02-437E-A78C-CE05301291EA}" type="datetimeFigureOut">
              <a:rPr lang="es-ES" smtClean="0"/>
              <a:t>06/02/2023</a:t>
            </a:fld>
            <a:endParaRPr lang="es-ES"/>
          </a:p>
        </p:txBody>
      </p:sp>
      <p:sp>
        <p:nvSpPr>
          <p:cNvPr id="4" name="Marcador de pie de página 3">
            <a:extLst>
              <a:ext uri="{FF2B5EF4-FFF2-40B4-BE49-F238E27FC236}">
                <a16:creationId xmlns:a16="http://schemas.microsoft.com/office/drawing/2014/main" id="{CD4826BE-ACD3-48FC-B5A1-D33628CAB84C}"/>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5" name="Marcador de número de diapositiva 4">
            <a:extLst>
              <a:ext uri="{FF2B5EF4-FFF2-40B4-BE49-F238E27FC236}">
                <a16:creationId xmlns:a16="http://schemas.microsoft.com/office/drawing/2014/main" id="{4CD73359-D707-4EAE-AAB6-6DC9146A8A9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D33C069-59B1-4A62-AB0D-C900094E721A}" type="slidenum">
              <a:rPr lang="es-ES" smtClean="0"/>
              <a:t>‹Nº›</a:t>
            </a:fld>
            <a:endParaRPr lang="es-ES"/>
          </a:p>
        </p:txBody>
      </p:sp>
    </p:spTree>
    <p:extLst>
      <p:ext uri="{BB962C8B-B14F-4D97-AF65-F5344CB8AC3E}">
        <p14:creationId xmlns:p14="http://schemas.microsoft.com/office/powerpoint/2010/main" val="8425236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8FFF3FB-DEDF-4780-82C6-53DC23E6D14E}" type="datetimeFigureOut">
              <a:rPr lang="es-ES" smtClean="0"/>
              <a:t>06/02/2023</a:t>
            </a:fld>
            <a:endParaRPr lang="es-ES"/>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194B92E-D071-4B96-991C-97F62C0BDD53}" type="slidenum">
              <a:rPr lang="es-ES" smtClean="0"/>
              <a:t>‹Nº›</a:t>
            </a:fld>
            <a:endParaRPr lang="es-ES"/>
          </a:p>
        </p:txBody>
      </p:sp>
    </p:spTree>
    <p:extLst>
      <p:ext uri="{BB962C8B-B14F-4D97-AF65-F5344CB8AC3E}">
        <p14:creationId xmlns:p14="http://schemas.microsoft.com/office/powerpoint/2010/main" val="18440886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7" name="Text Box 1"/>
          <p:cNvSpPr txBox="1">
            <a:spLocks noGrp="1" noRot="1" noChangeAspect="1" noChangeArrowheads="1"/>
          </p:cNvSpPr>
          <p:nvPr>
            <p:ph type="sldImg"/>
          </p:nvPr>
        </p:nvSpPr>
        <p:spPr bwMode="auto">
          <a:xfrm>
            <a:off x="-16992600" y="-11796713"/>
            <a:ext cx="22159913" cy="12465051"/>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24578" name="Text Box 2"/>
          <p:cNvSpPr txBox="1">
            <a:spLocks noGrp="1" noChangeArrowheads="1"/>
          </p:cNvSpPr>
          <p:nvPr>
            <p:ph type="body" idx="1"/>
          </p:nvPr>
        </p:nvSpPr>
        <p:spPr bwMode="auto">
          <a:xfrm>
            <a:off x="685800" y="4343400"/>
            <a:ext cx="5457825" cy="4086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38764069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7" name="Text Box 1"/>
          <p:cNvSpPr txBox="1">
            <a:spLocks noGrp="1" noRot="1" noChangeAspect="1" noChangeArrowheads="1"/>
          </p:cNvSpPr>
          <p:nvPr>
            <p:ph type="sldImg"/>
          </p:nvPr>
        </p:nvSpPr>
        <p:spPr bwMode="auto">
          <a:xfrm>
            <a:off x="-16992600" y="-11796713"/>
            <a:ext cx="22159913" cy="12465051"/>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24578" name="Text Box 2"/>
          <p:cNvSpPr txBox="1">
            <a:spLocks noGrp="1" noChangeArrowheads="1"/>
          </p:cNvSpPr>
          <p:nvPr>
            <p:ph type="body" idx="1"/>
          </p:nvPr>
        </p:nvSpPr>
        <p:spPr bwMode="auto">
          <a:xfrm>
            <a:off x="685800" y="4343400"/>
            <a:ext cx="5457825" cy="4086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38764069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5454116-76C6-4781-AC1B-16DC371FE5B8}"/>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id="{BF0A02D1-E20F-4CAE-A494-A5E98CBCFE7D}"/>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Tree>
    <p:extLst>
      <p:ext uri="{BB962C8B-B14F-4D97-AF65-F5344CB8AC3E}">
        <p14:creationId xmlns:p14="http://schemas.microsoft.com/office/powerpoint/2010/main" val="31134561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Creative Break Picture">
    <p:spTree>
      <p:nvGrpSpPr>
        <p:cNvPr id="1" name=""/>
        <p:cNvGrpSpPr/>
        <p:nvPr/>
      </p:nvGrpSpPr>
      <p:grpSpPr>
        <a:xfrm>
          <a:off x="0" y="0"/>
          <a:ext cx="0" cy="0"/>
          <a:chOff x="0" y="0"/>
          <a:chExt cx="0" cy="0"/>
        </a:xfrm>
      </p:grpSpPr>
      <p:sp>
        <p:nvSpPr>
          <p:cNvPr id="3" name="Picture Placeholder 13">
            <a:extLst>
              <a:ext uri="{FF2B5EF4-FFF2-40B4-BE49-F238E27FC236}">
                <a16:creationId xmlns:a16="http://schemas.microsoft.com/office/drawing/2014/main" id="{48E6AD12-F73E-6146-90A6-A402D6022C3D}"/>
              </a:ext>
            </a:extLst>
          </p:cNvPr>
          <p:cNvSpPr>
            <a:spLocks noGrp="1"/>
          </p:cNvSpPr>
          <p:nvPr>
            <p:ph type="pic" sz="quarter" idx="14"/>
          </p:nvPr>
        </p:nvSpPr>
        <p:spPr>
          <a:xfrm>
            <a:off x="6096000" y="0"/>
            <a:ext cx="6096000" cy="6858000"/>
          </a:xfrm>
          <a:prstGeom prst="rect">
            <a:avLst/>
          </a:prstGeom>
          <a:solidFill>
            <a:schemeClr val="bg1">
              <a:lumMod val="95000"/>
            </a:schemeClr>
          </a:solidFill>
          <a:effectLst/>
        </p:spPr>
        <p:txBody>
          <a:bodyPr>
            <a:normAutofit/>
          </a:bodyPr>
          <a:lstStyle>
            <a:lvl1pPr marL="0" indent="0">
              <a:buNone/>
              <a:defRPr sz="1200" b="0" i="0">
                <a:ln>
                  <a:noFill/>
                </a:ln>
                <a:solidFill>
                  <a:schemeClr val="tx2"/>
                </a:solidFill>
                <a:latin typeface="Oxygen" panose="02000503000000090004" pitchFamily="2" charset="77"/>
                <a:ea typeface="Roboto Regular" charset="0"/>
                <a:cs typeface="Abhaya Libre" panose="02000603000000000000" pitchFamily="2" charset="77"/>
              </a:defRPr>
            </a:lvl1pPr>
          </a:lstStyle>
          <a:p>
            <a:endParaRPr lang="en-US" dirty="0"/>
          </a:p>
        </p:txBody>
      </p:sp>
    </p:spTree>
    <p:extLst>
      <p:ext uri="{BB962C8B-B14F-4D97-AF65-F5344CB8AC3E}">
        <p14:creationId xmlns:p14="http://schemas.microsoft.com/office/powerpoint/2010/main" val="2655137626"/>
      </p:ext>
    </p:extLst>
  </p:cSld>
  <p:clrMapOvr>
    <a:masterClrMapping/>
  </p:clrMapOvr>
  <p:transition advClick="0"/>
  <p:extLst>
    <p:ext uri="{DCECCB84-F9BA-43D5-87BE-67443E8EF086}">
      <p15:sldGuideLst xmlns:p15="http://schemas.microsoft.com/office/powerpoint/2012/main">
        <p15:guide id="1" pos="3840">
          <p15:clr>
            <a:srgbClr val="FBAE40"/>
          </p15:clr>
        </p15:guide>
        <p15:guide id="2" orient="horz" pos="216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4_General Slide_Left">
    <p:spTree>
      <p:nvGrpSpPr>
        <p:cNvPr id="1" name=""/>
        <p:cNvGrpSpPr/>
        <p:nvPr/>
      </p:nvGrpSpPr>
      <p:grpSpPr>
        <a:xfrm>
          <a:off x="0" y="0"/>
          <a:ext cx="0" cy="0"/>
          <a:chOff x="0" y="0"/>
          <a:chExt cx="0" cy="0"/>
        </a:xfrm>
      </p:grpSpPr>
    </p:spTree>
    <p:extLst>
      <p:ext uri="{BB962C8B-B14F-4D97-AF65-F5344CB8AC3E}">
        <p14:creationId xmlns:p14="http://schemas.microsoft.com/office/powerpoint/2010/main" val="2581540504"/>
      </p:ext>
    </p:extLst>
  </p:cSld>
  <p:clrMapOvr>
    <a:masterClrMapping/>
  </p:clrMapOvr>
  <p:transition advClick="0"/>
  <p:extLst>
    <p:ext uri="{DCECCB84-F9BA-43D5-87BE-67443E8EF086}">
      <p15:sldGuideLst xmlns:p15="http://schemas.microsoft.com/office/powerpoint/2012/main">
        <p15:guide id="1" pos="1912">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object 4">
            <a:extLst>
              <a:ext uri="{FF2B5EF4-FFF2-40B4-BE49-F238E27FC236}">
                <a16:creationId xmlns:a16="http://schemas.microsoft.com/office/drawing/2014/main" id="{7A5BD05C-D970-4247-84AC-590A8E26FB2D}"/>
              </a:ext>
            </a:extLst>
          </p:cNvPr>
          <p:cNvSpPr/>
          <p:nvPr userDrawn="1"/>
        </p:nvSpPr>
        <p:spPr>
          <a:xfrm>
            <a:off x="-1" y="6146800"/>
            <a:ext cx="12192001" cy="711200"/>
          </a:xfrm>
          <a:custGeom>
            <a:avLst/>
            <a:gdLst/>
            <a:ahLst/>
            <a:cxnLst/>
            <a:rect l="l" t="t" r="r" b="b"/>
            <a:pathLst>
              <a:path w="18278475" h="1419225">
                <a:moveTo>
                  <a:pt x="18278473" y="1419224"/>
                </a:moveTo>
                <a:lnTo>
                  <a:pt x="0" y="1419224"/>
                </a:lnTo>
                <a:lnTo>
                  <a:pt x="0" y="0"/>
                </a:lnTo>
                <a:lnTo>
                  <a:pt x="18278473" y="0"/>
                </a:lnTo>
                <a:lnTo>
                  <a:pt x="18278473" y="1419224"/>
                </a:lnTo>
                <a:close/>
              </a:path>
            </a:pathLst>
          </a:custGeom>
          <a:solidFill>
            <a:srgbClr val="0CA373"/>
          </a:solidFill>
        </p:spPr>
        <p:txBody>
          <a:bodyPr wrap="square" lIns="0" tIns="0" rIns="0" bIns="0" rtlCol="0"/>
          <a:lstStyle/>
          <a:p>
            <a:endParaRPr/>
          </a:p>
        </p:txBody>
      </p:sp>
      <p:pic>
        <p:nvPicPr>
          <p:cNvPr id="8" name="Picture 3">
            <a:extLst>
              <a:ext uri="{FF2B5EF4-FFF2-40B4-BE49-F238E27FC236}">
                <a16:creationId xmlns:a16="http://schemas.microsoft.com/office/drawing/2014/main" id="{CB0DDC06-9BD4-4772-A615-D876CC08594F}"/>
              </a:ext>
            </a:extLst>
          </p:cNvPr>
          <p:cNvPicPr>
            <a:picLocks noChangeAspect="1"/>
          </p:cNvPicPr>
          <p:nvPr userDrawn="1"/>
        </p:nvPicPr>
        <p:blipFill>
          <a:blip r:embed="rId5"/>
          <a:stretch>
            <a:fillRect/>
          </a:stretch>
        </p:blipFill>
        <p:spPr>
          <a:xfrm>
            <a:off x="291886" y="6314302"/>
            <a:ext cx="1985322" cy="432844"/>
          </a:xfrm>
          <a:prstGeom prst="rect">
            <a:avLst/>
          </a:prstGeom>
          <a:noFill/>
          <a:ln cap="flat">
            <a:noFill/>
          </a:ln>
        </p:spPr>
      </p:pic>
      <p:pic>
        <p:nvPicPr>
          <p:cNvPr id="10" name="Imagen 9">
            <a:extLst>
              <a:ext uri="{FF2B5EF4-FFF2-40B4-BE49-F238E27FC236}">
                <a16:creationId xmlns:a16="http://schemas.microsoft.com/office/drawing/2014/main" id="{22EA64A2-2236-4DEC-9BF1-00DE2AD69672}"/>
              </a:ext>
            </a:extLst>
          </p:cNvPr>
          <p:cNvPicPr>
            <a:picLocks noChangeAspect="1"/>
          </p:cNvPicPr>
          <p:nvPr userDrawn="1"/>
        </p:nvPicPr>
        <p:blipFill rotWithShape="1">
          <a:blip r:embed="rId6">
            <a:extLst>
              <a:ext uri="{28A0092B-C50C-407E-A947-70E740481C1C}">
                <a14:useLocalDpi xmlns:a14="http://schemas.microsoft.com/office/drawing/2010/main" val="0"/>
              </a:ext>
            </a:extLst>
          </a:blip>
          <a:srcRect l="21019" t="12308" r="11457" b="51795"/>
          <a:stretch/>
        </p:blipFill>
        <p:spPr>
          <a:xfrm>
            <a:off x="96715" y="110854"/>
            <a:ext cx="1740877" cy="916251"/>
          </a:xfrm>
          <a:prstGeom prst="rect">
            <a:avLst/>
          </a:prstGeom>
        </p:spPr>
      </p:pic>
      <p:sp>
        <p:nvSpPr>
          <p:cNvPr id="6" name="CuadroTexto 5">
            <a:extLst>
              <a:ext uri="{FF2B5EF4-FFF2-40B4-BE49-F238E27FC236}">
                <a16:creationId xmlns:a16="http://schemas.microsoft.com/office/drawing/2014/main" id="{89DD6222-3231-4B46-83B4-0CE76315789E}"/>
              </a:ext>
            </a:extLst>
          </p:cNvPr>
          <p:cNvSpPr txBox="1"/>
          <p:nvPr userDrawn="1"/>
        </p:nvSpPr>
        <p:spPr>
          <a:xfrm>
            <a:off x="2373745" y="6271567"/>
            <a:ext cx="9526369" cy="461665"/>
          </a:xfrm>
          <a:prstGeom prst="rect">
            <a:avLst/>
          </a:prstGeom>
          <a:noFill/>
        </p:spPr>
        <p:txBody>
          <a:bodyPr wrap="square">
            <a:spAutoFit/>
          </a:bodyPr>
          <a:lstStyle/>
          <a:p>
            <a:r>
              <a:rPr lang="en-US" sz="1200" b="0" i="0" u="none" strike="noStrike" dirty="0">
                <a:solidFill>
                  <a:schemeClr val="bg1"/>
                </a:solidFill>
                <a:effectLst/>
                <a:latin typeface="YADLjI9qxTA 0"/>
              </a:rPr>
              <a:t>With the support of the Erasmus+ </a:t>
            </a:r>
            <a:r>
              <a:rPr lang="en-US" sz="1200" b="0" i="0" u="none" strike="noStrike" dirty="0" err="1">
                <a:solidFill>
                  <a:schemeClr val="bg1"/>
                </a:solidFill>
                <a:effectLst/>
                <a:latin typeface="YADLjI9qxTA 0"/>
              </a:rPr>
              <a:t>programme</a:t>
            </a:r>
            <a:r>
              <a:rPr lang="en-US" sz="12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200" dirty="0">
              <a:solidFill>
                <a:schemeClr val="bg1"/>
              </a:solidFill>
              <a:effectLst/>
              <a:latin typeface="YADLjI9qxTA 0"/>
            </a:endParaRPr>
          </a:p>
        </p:txBody>
      </p:sp>
    </p:spTree>
    <p:extLst>
      <p:ext uri="{BB962C8B-B14F-4D97-AF65-F5344CB8AC3E}">
        <p14:creationId xmlns:p14="http://schemas.microsoft.com/office/powerpoint/2010/main" val="3851572312"/>
      </p:ext>
    </p:extLst>
  </p:cSld>
  <p:clrMap bg1="lt1" tx1="dk1" bg2="lt2" tx2="dk2" accent1="accent1" accent2="accent2" accent3="accent3" accent4="accent4" accent5="accent5" accent6="accent6" hlink="hlink" folHlink="folHlink"/>
  <p:sldLayoutIdLst>
    <p:sldLayoutId id="2147483650" r:id="rId1"/>
    <p:sldLayoutId id="2147483652" r:id="rId2"/>
    <p:sldLayoutId id="2147483653"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8" Type="http://schemas.openxmlformats.org/officeDocument/2006/relationships/diagramLayout" Target="../diagrams/layout3.xml"/><Relationship Id="rId3" Type="http://schemas.openxmlformats.org/officeDocument/2006/relationships/diagramLayout" Target="../diagrams/layout2.xml"/><Relationship Id="rId7" Type="http://schemas.openxmlformats.org/officeDocument/2006/relationships/diagramData" Target="../diagrams/data3.xml"/><Relationship Id="rId2" Type="http://schemas.openxmlformats.org/officeDocument/2006/relationships/diagramData" Target="../diagrams/data2.xml"/><Relationship Id="rId1" Type="http://schemas.openxmlformats.org/officeDocument/2006/relationships/slideLayout" Target="../slideLayouts/slideLayout1.xml"/><Relationship Id="rId6" Type="http://schemas.microsoft.com/office/2007/relationships/diagramDrawing" Target="../diagrams/drawing2.xml"/><Relationship Id="rId11" Type="http://schemas.microsoft.com/office/2007/relationships/diagramDrawing" Target="../diagrams/drawing3.xml"/><Relationship Id="rId5" Type="http://schemas.openxmlformats.org/officeDocument/2006/relationships/diagramColors" Target="../diagrams/colors2.xml"/><Relationship Id="rId10" Type="http://schemas.openxmlformats.org/officeDocument/2006/relationships/diagramColors" Target="../diagrams/colors3.xml"/><Relationship Id="rId4" Type="http://schemas.openxmlformats.org/officeDocument/2006/relationships/diagramQuickStyle" Target="../diagrams/quickStyle2.xml"/><Relationship Id="rId9"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E350C6F4-6589-4745-8D09-15078EE9ADB2}"/>
              </a:ext>
            </a:extLst>
          </p:cNvPr>
          <p:cNvSpPr txBox="1"/>
          <p:nvPr/>
        </p:nvSpPr>
        <p:spPr>
          <a:xfrm>
            <a:off x="3258328" y="3257551"/>
            <a:ext cx="5260030" cy="707886"/>
          </a:xfrm>
          <a:prstGeom prst="rect">
            <a:avLst/>
          </a:prstGeom>
          <a:noFill/>
        </p:spPr>
        <p:txBody>
          <a:bodyPr wrap="square">
            <a:spAutoFit/>
          </a:bodyPr>
          <a:lstStyle/>
          <a:p>
            <a:pPr marL="0" marR="0" algn="ctr">
              <a:lnSpc>
                <a:spcPct val="115000"/>
              </a:lnSpc>
              <a:spcBef>
                <a:spcPts val="0"/>
              </a:spcBef>
              <a:spcAft>
                <a:spcPts val="1000"/>
              </a:spcAft>
            </a:pPr>
            <a:r>
              <a:rPr lang="en-GB" sz="1800" b="1" dirty="0">
                <a:effectLst/>
                <a:latin typeface="Bahnschrift Light" panose="020B0502040204020203" pitchFamily="34" charset="0"/>
                <a:ea typeface="Calibri" panose="020F0502020204030204" pitchFamily="34" charset="0"/>
              </a:rPr>
              <a:t>“</a:t>
            </a:r>
            <a:r>
              <a:rPr lang="el-GR" sz="1800" b="1" dirty="0">
                <a:effectLst/>
                <a:latin typeface="Calibri" panose="020F0502020204030204" pitchFamily="34" charset="0"/>
                <a:ea typeface="Calibri" panose="020F0502020204030204" pitchFamily="34" charset="0"/>
                <a:cs typeface="Times New Roman" panose="02020603050405020304" pitchFamily="18" charset="0"/>
              </a:rPr>
              <a:t>Ενίσχυση της ανθεκτικότητας των ΜΜΕ</a:t>
            </a:r>
            <a:r>
              <a:rPr lang="en-US" sz="1800" b="1" dirty="0">
                <a:effectLst/>
                <a:latin typeface="Calibri" panose="020F0502020204030204" pitchFamily="34" charset="0"/>
                <a:ea typeface="Calibri" panose="020F0502020204030204" pitchFamily="34" charset="0"/>
                <a:cs typeface="Times New Roman" panose="02020603050405020304" pitchFamily="18" charset="0"/>
              </a:rPr>
              <a:t> </a:t>
            </a:r>
            <a:r>
              <a:rPr lang="el-GR" sz="1800" b="1" dirty="0">
                <a:effectLst/>
                <a:latin typeface="Calibri" panose="020F0502020204030204" pitchFamily="34" charset="0"/>
                <a:ea typeface="Calibri" panose="020F0502020204030204" pitchFamily="34" charset="0"/>
                <a:cs typeface="Times New Roman" panose="02020603050405020304" pitchFamily="18" charset="0"/>
              </a:rPr>
              <a:t>μετά τα περιοριστικά μέτρα (</a:t>
            </a:r>
            <a:r>
              <a:rPr lang="el-GR" sz="1800" b="1" dirty="0" err="1">
                <a:effectLst/>
                <a:latin typeface="Calibri" panose="020F0502020204030204" pitchFamily="34" charset="0"/>
                <a:ea typeface="Calibri" panose="020F0502020204030204" pitchFamily="34" charset="0"/>
                <a:cs typeface="Times New Roman" panose="02020603050405020304" pitchFamily="18" charset="0"/>
              </a:rPr>
              <a:t>lock-down</a:t>
            </a:r>
            <a:r>
              <a:rPr lang="en-US" sz="1800" b="1" dirty="0">
                <a:effectLst/>
                <a:latin typeface="Calibri" panose="020F0502020204030204" pitchFamily="34" charset="0"/>
                <a:ea typeface="Calibri" panose="020F0502020204030204" pitchFamily="34" charset="0"/>
                <a:cs typeface="Times New Roman" panose="02020603050405020304" pitchFamily="18" charset="0"/>
              </a:rPr>
              <a:t>)</a:t>
            </a:r>
            <a:r>
              <a:rPr lang="en-GB" sz="1800" b="1" dirty="0">
                <a:effectLst/>
                <a:latin typeface="Bahnschrift Light" panose="020B0502040204020203" pitchFamily="34" charset="0"/>
                <a:ea typeface="Calibri" panose="020F0502020204030204" pitchFamily="34" charset="0"/>
              </a:rPr>
              <a:t>”</a:t>
            </a:r>
            <a:endParaRPr lang="es-ES" sz="1800" b="1" dirty="0">
              <a:latin typeface="Bahnschrift Light" panose="020B0502040204020203" pitchFamily="34" charset="0"/>
            </a:endParaRPr>
          </a:p>
        </p:txBody>
      </p:sp>
      <p:sp>
        <p:nvSpPr>
          <p:cNvPr id="5" name="CuadroTexto 4">
            <a:extLst>
              <a:ext uri="{FF2B5EF4-FFF2-40B4-BE49-F238E27FC236}">
                <a16:creationId xmlns:a16="http://schemas.microsoft.com/office/drawing/2014/main" id="{6A46D3C6-E20C-4FBA-B5EB-C2B5FDE05068}"/>
              </a:ext>
            </a:extLst>
          </p:cNvPr>
          <p:cNvSpPr txBox="1"/>
          <p:nvPr/>
        </p:nvSpPr>
        <p:spPr>
          <a:xfrm>
            <a:off x="2761287" y="4093428"/>
            <a:ext cx="6097554" cy="1200329"/>
          </a:xfrm>
          <a:prstGeom prst="rect">
            <a:avLst/>
          </a:prstGeom>
          <a:noFill/>
        </p:spPr>
        <p:txBody>
          <a:bodyPr wrap="square">
            <a:spAutoFit/>
          </a:bodyPr>
          <a:lstStyle/>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kumimoji="0" lang="el-GR" sz="1800" b="1" i="0" u="none" strike="noStrike" kern="1200" cap="none" spc="-114" normalizeH="0" baseline="0" noProof="0" dirty="0">
                <a:ln>
                  <a:noFill/>
                </a:ln>
                <a:solidFill>
                  <a:srgbClr val="0CA373"/>
                </a:solidFill>
                <a:effectLst/>
                <a:uLnTx/>
                <a:uFillTx/>
                <a:latin typeface="Tahoma" panose="020B0604030504040204" pitchFamily="34" charset="0"/>
                <a:ea typeface="Tahoma" panose="020B0604030504040204" pitchFamily="34" charset="0"/>
                <a:cs typeface="Tahoma" panose="020B0604030504040204" pitchFamily="34" charset="0"/>
              </a:rPr>
              <a:t>Εφαρμογή του </a:t>
            </a:r>
            <a:r>
              <a:rPr kumimoji="0" lang="el-GR" sz="1800" b="1" i="0" u="none" strike="noStrike" kern="1200" cap="none" spc="-114" normalizeH="0" baseline="0" noProof="0" dirty="0" err="1">
                <a:ln>
                  <a:noFill/>
                </a:ln>
                <a:solidFill>
                  <a:srgbClr val="0CA373"/>
                </a:solidFill>
                <a:effectLst/>
                <a:uLnTx/>
                <a:uFillTx/>
                <a:latin typeface="Tahoma" panose="020B0604030504040204" pitchFamily="34" charset="0"/>
                <a:ea typeface="Tahoma" panose="020B0604030504040204" pitchFamily="34" charset="0"/>
                <a:cs typeface="Tahoma" panose="020B0604030504040204" pitchFamily="34" charset="0"/>
              </a:rPr>
              <a:t>πολυκαναλικού</a:t>
            </a:r>
            <a:r>
              <a:rPr kumimoji="0" lang="el-GR" sz="1800" b="1" i="0" u="none" strike="noStrike" kern="1200" cap="none" spc="-114" normalizeH="0" baseline="0" noProof="0" dirty="0">
                <a:ln>
                  <a:noFill/>
                </a:ln>
                <a:solidFill>
                  <a:srgbClr val="0CA373"/>
                </a:solidFill>
                <a:effectLst/>
                <a:uLnTx/>
                <a:uFillTx/>
                <a:latin typeface="Tahoma" panose="020B0604030504040204" pitchFamily="34" charset="0"/>
                <a:ea typeface="Tahoma" panose="020B0604030504040204" pitchFamily="34" charset="0"/>
                <a:cs typeface="Tahoma" panose="020B0604030504040204" pitchFamily="34" charset="0"/>
              </a:rPr>
              <a:t> μοντέλου και αύξηση της άνεσης</a:t>
            </a:r>
          </a:p>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endParaRPr lang="en-US" b="1" spc="-114" dirty="0">
              <a:solidFill>
                <a:srgbClr val="0CA373"/>
              </a:solidFill>
              <a:latin typeface="Tahoma" panose="020B0604030504040204" pitchFamily="34" charset="0"/>
              <a:ea typeface="Tahoma" panose="020B0604030504040204" pitchFamily="34" charset="0"/>
              <a:cs typeface="Tahoma" panose="020B0604030504040204" pitchFamily="34" charset="0"/>
            </a:endParaRPr>
          </a:p>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kumimoji="0" lang="el-GR" sz="1800" b="1" i="0" u="none" strike="noStrike" kern="1200" cap="none" spc="-114" normalizeH="0" baseline="0" noProof="0" dirty="0">
                <a:ln>
                  <a:noFill/>
                </a:ln>
                <a:solidFill>
                  <a:srgbClr val="0CA373"/>
                </a:solidFill>
                <a:effectLst/>
                <a:uLnTx/>
                <a:uFillTx/>
                <a:latin typeface="Tahoma" panose="020B0604030504040204" pitchFamily="34" charset="0"/>
                <a:ea typeface="Tahoma" panose="020B0604030504040204" pitchFamily="34" charset="0"/>
                <a:cs typeface="Tahoma" panose="020B0604030504040204" pitchFamily="34" charset="0"/>
              </a:rPr>
              <a:t>Από</a:t>
            </a:r>
            <a:r>
              <a:rPr kumimoji="0" lang="pt-BR" sz="1800" b="1" i="0" u="none" strike="noStrike" kern="1200" cap="none" spc="-114" normalizeH="0" baseline="0" noProof="0" dirty="0">
                <a:ln>
                  <a:noFill/>
                </a:ln>
                <a:solidFill>
                  <a:srgbClr val="0CA373"/>
                </a:solidFill>
                <a:effectLst/>
                <a:uLnTx/>
                <a:uFillTx/>
                <a:latin typeface="Tahoma" panose="020B0604030504040204" pitchFamily="34" charset="0"/>
                <a:ea typeface="Tahoma" panose="020B0604030504040204" pitchFamily="34" charset="0"/>
                <a:cs typeface="Tahoma" panose="020B0604030504040204" pitchFamily="34" charset="0"/>
              </a:rPr>
              <a:t>: </a:t>
            </a:r>
            <a:r>
              <a:rPr kumimoji="0" lang="pt-BR" sz="1800" b="1" i="0" u="none" strike="noStrike" kern="1200" cap="none" spc="-114" normalizeH="0" baseline="0" noProof="0" dirty="0">
                <a:ln>
                  <a:noFill/>
                </a:ln>
                <a:effectLst/>
                <a:uLnTx/>
                <a:uFillTx/>
                <a:latin typeface="Tahoma" panose="020B0604030504040204" pitchFamily="34" charset="0"/>
                <a:ea typeface="Tahoma" panose="020B0604030504040204" pitchFamily="34" charset="0"/>
                <a:cs typeface="Tahoma" panose="020B0604030504040204" pitchFamily="34" charset="0"/>
              </a:rPr>
              <a:t>Internet Web Solutions</a:t>
            </a:r>
            <a:endParaRPr kumimoji="0" lang="pt-BR" sz="1800" b="1" i="0" u="none" strike="noStrike" kern="1200" cap="none" spc="0" normalizeH="0" baseline="0" noProof="0" dirty="0">
              <a:ln>
                <a:noFill/>
              </a:ln>
              <a:effectLst/>
              <a:uLnTx/>
              <a:uFillTx/>
              <a:latin typeface="Tahoma" panose="020B0604030504040204" pitchFamily="34" charset="0"/>
              <a:ea typeface="Tahoma" panose="020B0604030504040204" pitchFamily="34" charset="0"/>
              <a:cs typeface="Tahoma" panose="020B0604030504040204" pitchFamily="34" charset="0"/>
            </a:endParaRPr>
          </a:p>
        </p:txBody>
      </p:sp>
      <p:pic>
        <p:nvPicPr>
          <p:cNvPr id="6" name="Imagen 5">
            <a:extLst>
              <a:ext uri="{FF2B5EF4-FFF2-40B4-BE49-F238E27FC236}">
                <a16:creationId xmlns:a16="http://schemas.microsoft.com/office/drawing/2014/main" id="{69A4D7A1-6ADA-46A7-96FF-90B678EE2489}"/>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1046" t="12687" r="9066" b="50000"/>
          <a:stretch/>
        </p:blipFill>
        <p:spPr>
          <a:xfrm>
            <a:off x="3683242" y="921747"/>
            <a:ext cx="4531601" cy="2395275"/>
          </a:xfrm>
          <a:prstGeom prst="rect">
            <a:avLst/>
          </a:prstGeom>
        </p:spPr>
      </p:pic>
      <p:sp>
        <p:nvSpPr>
          <p:cNvPr id="7" name="object 5">
            <a:extLst>
              <a:ext uri="{FF2B5EF4-FFF2-40B4-BE49-F238E27FC236}">
                <a16:creationId xmlns:a16="http://schemas.microsoft.com/office/drawing/2014/main" id="{75E6C6FD-3E82-48C3-9D72-C6EB7E75547D}"/>
              </a:ext>
            </a:extLst>
          </p:cNvPr>
          <p:cNvSpPr/>
          <p:nvPr/>
        </p:nvSpPr>
        <p:spPr>
          <a:xfrm>
            <a:off x="11920635" y="0"/>
            <a:ext cx="71543" cy="6195848"/>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8" name="object 5">
            <a:extLst>
              <a:ext uri="{FF2B5EF4-FFF2-40B4-BE49-F238E27FC236}">
                <a16:creationId xmlns:a16="http://schemas.microsoft.com/office/drawing/2014/main" id="{FA5FE859-222B-4C59-8EA5-38A3D7D38CDC}"/>
              </a:ext>
            </a:extLst>
          </p:cNvPr>
          <p:cNvSpPr/>
          <p:nvPr/>
        </p:nvSpPr>
        <p:spPr>
          <a:xfrm rot="16200000" flipH="1">
            <a:off x="8667826" y="-3293392"/>
            <a:ext cx="53498" cy="6994850"/>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9" name="object 5">
            <a:extLst>
              <a:ext uri="{FF2B5EF4-FFF2-40B4-BE49-F238E27FC236}">
                <a16:creationId xmlns:a16="http://schemas.microsoft.com/office/drawing/2014/main" id="{32B3A989-932D-4975-BB6B-BE23E9259ADE}"/>
              </a:ext>
            </a:extLst>
          </p:cNvPr>
          <p:cNvSpPr/>
          <p:nvPr/>
        </p:nvSpPr>
        <p:spPr>
          <a:xfrm rot="10800000">
            <a:off x="186595" y="1100896"/>
            <a:ext cx="45719" cy="5094952"/>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10" name="object 5">
            <a:extLst>
              <a:ext uri="{FF2B5EF4-FFF2-40B4-BE49-F238E27FC236}">
                <a16:creationId xmlns:a16="http://schemas.microsoft.com/office/drawing/2014/main" id="{CA99EEAB-A3DE-4E88-84FB-BB4AA4B234F5}"/>
              </a:ext>
            </a:extLst>
          </p:cNvPr>
          <p:cNvSpPr/>
          <p:nvPr/>
        </p:nvSpPr>
        <p:spPr>
          <a:xfrm rot="5400000" flipH="1">
            <a:off x="3209704" y="2697741"/>
            <a:ext cx="53501" cy="6472908"/>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Tree>
    <p:extLst>
      <p:ext uri="{BB962C8B-B14F-4D97-AF65-F5344CB8AC3E}">
        <p14:creationId xmlns:p14="http://schemas.microsoft.com/office/powerpoint/2010/main" val="20251881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a:extLst>
              <a:ext uri="{FF2B5EF4-FFF2-40B4-BE49-F238E27FC236}">
                <a16:creationId xmlns:a16="http://schemas.microsoft.com/office/drawing/2014/main" id="{FBCC9E6C-DB19-4936-87CE-3544CB66C3D3}"/>
              </a:ext>
            </a:extLst>
          </p:cNvPr>
          <p:cNvSpPr txBox="1"/>
          <p:nvPr/>
        </p:nvSpPr>
        <p:spPr>
          <a:xfrm>
            <a:off x="377556" y="1773775"/>
            <a:ext cx="7317472" cy="704039"/>
          </a:xfrm>
          <a:prstGeom prst="rect">
            <a:avLst/>
          </a:prstGeom>
        </p:spPr>
        <p:txBody>
          <a:bodyPr vert="horz" wrap="square" lIns="0" tIns="13970" rIns="0" bIns="0" rtlCol="0">
            <a:spAutoFit/>
          </a:bodyPr>
          <a:lstStyle/>
          <a:p>
            <a:pPr marL="12700">
              <a:spcBef>
                <a:spcPts val="110"/>
              </a:spcBef>
            </a:pPr>
            <a:r>
              <a:rPr lang="el-GR" sz="2200" spc="50" dirty="0">
                <a:latin typeface="+mj-lt"/>
                <a:cs typeface="Tahoma"/>
              </a:rPr>
              <a:t>ΤΜΗΜΑ 1.4.: Οφέλη και προκλήσεις (3)
</a:t>
            </a:r>
            <a:endParaRPr lang="en-US" sz="2200" dirty="0">
              <a:latin typeface="+mj-lt"/>
              <a:ea typeface="Lato Light" panose="020F0502020204030203" pitchFamily="34" charset="0"/>
              <a:cs typeface="Abhaya Libre" panose="02000603000000000000" pitchFamily="2" charset="77"/>
            </a:endParaRPr>
          </a:p>
        </p:txBody>
      </p:sp>
      <p:sp>
        <p:nvSpPr>
          <p:cNvPr id="8" name="CuadroTexto 7">
            <a:extLst>
              <a:ext uri="{FF2B5EF4-FFF2-40B4-BE49-F238E27FC236}">
                <a16:creationId xmlns:a16="http://schemas.microsoft.com/office/drawing/2014/main" id="{89D4128F-1674-4352-91FB-1848B2DF78BC}"/>
              </a:ext>
            </a:extLst>
          </p:cNvPr>
          <p:cNvSpPr txBox="1"/>
          <p:nvPr/>
        </p:nvSpPr>
        <p:spPr>
          <a:xfrm>
            <a:off x="377556" y="2259862"/>
            <a:ext cx="11092394" cy="3277820"/>
          </a:xfrm>
          <a:prstGeom prst="rect">
            <a:avLst/>
          </a:prstGeom>
          <a:noFill/>
        </p:spPr>
        <p:txBody>
          <a:bodyPr wrap="square">
            <a:spAutoFit/>
          </a:bodyPr>
          <a:lstStyle/>
          <a:p>
            <a:pPr marL="457200" indent="-457200">
              <a:buFont typeface="+mj-lt"/>
              <a:buAutoNum type="arabicPeriod" startAt="5"/>
            </a:pPr>
            <a:r>
              <a:rPr lang="el-GR" sz="2300" b="1" dirty="0"/>
              <a:t>Επιχειρηματική Ενοποίηση</a:t>
            </a:r>
            <a:r>
              <a:rPr lang="en-US" sz="2300" b="1" dirty="0"/>
              <a:t>. </a:t>
            </a:r>
            <a:r>
              <a:rPr lang="el-GR" sz="2300" dirty="0"/>
              <a:t>Αποτελείται από πέντε στοιχεία: 1) Εξυπηρέτηση πελατών, 2) πωλήσεις, 3) εμπορεύματα, 4) απογραφή, 5) προγραμματισμός επιχειρηματικών πόρων. Αυτά τα στοιχεία συνδυάζονται για να βελτιώσουν το επίπεδο τόσο της εξυπηρέτησης πελατών όσο και των προϊόντων</a:t>
            </a:r>
            <a:r>
              <a:rPr lang="en-US" sz="2300" dirty="0"/>
              <a:t>. </a:t>
            </a:r>
          </a:p>
          <a:p>
            <a:pPr marL="457200" indent="-457200">
              <a:buFont typeface="+mj-lt"/>
              <a:buAutoNum type="arabicPeriod" startAt="5"/>
            </a:pPr>
            <a:endParaRPr lang="en-US" sz="2300" dirty="0"/>
          </a:p>
          <a:p>
            <a:pPr marL="457200" indent="-457200">
              <a:buFont typeface="+mj-lt"/>
              <a:buAutoNum type="arabicPeriod" startAt="5"/>
            </a:pPr>
            <a:r>
              <a:rPr lang="el-GR" sz="2300" b="1" dirty="0"/>
              <a:t>Αγορές εστιασμένες στην εμπειρία και την εξυπηρέτηση</a:t>
            </a:r>
            <a:r>
              <a:rPr lang="en-US" sz="2300" b="1" dirty="0"/>
              <a:t>.</a:t>
            </a:r>
            <a:r>
              <a:rPr lang="en-US" sz="2300" dirty="0"/>
              <a:t> </a:t>
            </a:r>
            <a:r>
              <a:rPr lang="el-GR" sz="2300" dirty="0"/>
              <a:t>Η παροχή </a:t>
            </a:r>
            <a:r>
              <a:rPr lang="el-GR" sz="2300" dirty="0" err="1"/>
              <a:t>πολυκαναλικών</a:t>
            </a:r>
            <a:r>
              <a:rPr lang="el-GR" sz="2300" dirty="0"/>
              <a:t> υπηρεσιών και προϊόντων είναι το κλειδί για να προσφέρουμε στους πελάτες την καλύτερη διαθέσιμη υπηρεσία</a:t>
            </a:r>
            <a:r>
              <a:rPr lang="en-US" sz="2300" dirty="0"/>
              <a:t>. </a:t>
            </a:r>
            <a:r>
              <a:rPr lang="el-GR" sz="2300" dirty="0"/>
              <a:t>Για να γίνει αυτό, η διαχείριση </a:t>
            </a:r>
            <a:r>
              <a:rPr lang="el-GR" sz="2300" dirty="0" err="1"/>
              <a:t>Omnichannel</a:t>
            </a:r>
            <a:r>
              <a:rPr lang="el-GR" sz="2300" dirty="0"/>
              <a:t> είναι υψίστης σημασίας για την παροχή κατάλληλων αγορών με επίκεντρο τις υπηρεσίες</a:t>
            </a:r>
            <a:r>
              <a:rPr lang="en-US" sz="2300" dirty="0"/>
              <a:t>. </a:t>
            </a:r>
          </a:p>
        </p:txBody>
      </p:sp>
      <p:sp>
        <p:nvSpPr>
          <p:cNvPr id="4" name="object 2">
            <a:extLst>
              <a:ext uri="{FF2B5EF4-FFF2-40B4-BE49-F238E27FC236}">
                <a16:creationId xmlns:a16="http://schemas.microsoft.com/office/drawing/2014/main" id="{4A3B5E0E-D465-83BF-C70D-4055B32167AE}"/>
              </a:ext>
            </a:extLst>
          </p:cNvPr>
          <p:cNvSpPr txBox="1">
            <a:spLocks/>
          </p:cNvSpPr>
          <p:nvPr/>
        </p:nvSpPr>
        <p:spPr>
          <a:xfrm>
            <a:off x="377556" y="949162"/>
            <a:ext cx="9511235" cy="505267"/>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l-GR" sz="3200" kern="0" spc="-150" dirty="0">
                <a:solidFill>
                  <a:schemeClr val="tx1"/>
                </a:solidFill>
                <a:latin typeface="+mj-lt"/>
                <a:ea typeface="Tahoma" panose="020B0604030504040204" pitchFamily="34" charset="0"/>
                <a:cs typeface="Tahoma" panose="020B0604030504040204" pitchFamily="34" charset="0"/>
              </a:rPr>
              <a:t>ΕΝΟΤΗΤΑ 1: Βασικά στοιχεία και στρατηγικές για όλα τα κανάλια</a:t>
            </a:r>
            <a:endParaRPr lang="es-ES" sz="3200" kern="0" spc="-150" dirty="0">
              <a:solidFill>
                <a:schemeClr val="tx1"/>
              </a:solidFill>
              <a:latin typeface="+mj-lt"/>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7904123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4">
            <a:extLst>
              <a:ext uri="{FF2B5EF4-FFF2-40B4-BE49-F238E27FC236}">
                <a16:creationId xmlns:a16="http://schemas.microsoft.com/office/drawing/2014/main" id="{114A4FB0-3319-4BAE-84FA-24C893DAFA49}"/>
              </a:ext>
            </a:extLst>
          </p:cNvPr>
          <p:cNvSpPr/>
          <p:nvPr/>
        </p:nvSpPr>
        <p:spPr>
          <a:xfrm>
            <a:off x="7864604" y="0"/>
            <a:ext cx="4327396" cy="6148552"/>
          </a:xfrm>
          <a:custGeom>
            <a:avLst/>
            <a:gdLst/>
            <a:ahLst/>
            <a:cxnLst/>
            <a:rect l="l" t="t" r="r" b="b"/>
            <a:pathLst>
              <a:path w="10277475" h="10287000">
                <a:moveTo>
                  <a:pt x="10277474" y="10286999"/>
                </a:moveTo>
                <a:lnTo>
                  <a:pt x="0" y="10286999"/>
                </a:lnTo>
                <a:lnTo>
                  <a:pt x="0" y="0"/>
                </a:lnTo>
                <a:lnTo>
                  <a:pt x="10277474" y="0"/>
                </a:lnTo>
                <a:lnTo>
                  <a:pt x="10277474" y="10286999"/>
                </a:lnTo>
                <a:close/>
              </a:path>
            </a:pathLst>
          </a:custGeom>
          <a:solidFill>
            <a:srgbClr val="0CA373"/>
          </a:solidFill>
        </p:spPr>
        <p:txBody>
          <a:bodyPr wrap="square" lIns="0" tIns="0" rIns="0" bIns="0" rtlCol="0"/>
          <a:lstStyle/>
          <a:p>
            <a:endParaRPr/>
          </a:p>
        </p:txBody>
      </p:sp>
      <p:sp>
        <p:nvSpPr>
          <p:cNvPr id="14" name="Rectángulo: esquinas redondeadas 13">
            <a:extLst>
              <a:ext uri="{FF2B5EF4-FFF2-40B4-BE49-F238E27FC236}">
                <a16:creationId xmlns:a16="http://schemas.microsoft.com/office/drawing/2014/main" id="{017197CF-08EA-467A-9F82-B313202CB162}"/>
              </a:ext>
            </a:extLst>
          </p:cNvPr>
          <p:cNvSpPr/>
          <p:nvPr/>
        </p:nvSpPr>
        <p:spPr>
          <a:xfrm>
            <a:off x="1908313" y="3987163"/>
            <a:ext cx="8953279" cy="789605"/>
          </a:xfrm>
          <a:prstGeom prst="roundRect">
            <a:avLst/>
          </a:prstGeom>
          <a:ln>
            <a:solidFill>
              <a:srgbClr val="0CA373"/>
            </a:solidFill>
          </a:ln>
        </p:spPr>
        <p:style>
          <a:lnRef idx="2">
            <a:schemeClr val="accent6"/>
          </a:lnRef>
          <a:fillRef idx="1">
            <a:schemeClr val="lt1"/>
          </a:fillRef>
          <a:effectRef idx="0">
            <a:schemeClr val="accent6"/>
          </a:effectRef>
          <a:fontRef idx="minor">
            <a:schemeClr val="dk1"/>
          </a:fontRef>
        </p:style>
        <p:txBody>
          <a:bodyPr rtlCol="0" anchor="ctr"/>
          <a:lstStyle/>
          <a:p>
            <a:pPr algn="just"/>
            <a:r>
              <a:rPr lang="el-GR" sz="2400" dirty="0">
                <a:solidFill>
                  <a:schemeClr val="tx1"/>
                </a:solidFill>
              </a:rPr>
              <a:t>3. Οι εισροές που σχετίζονται με τα αποθέματα ενδέχεται να μην είναι τόσο ακριβείς όσο χρειάζεται</a:t>
            </a:r>
            <a:endParaRPr lang="en-US" sz="2400" dirty="0">
              <a:solidFill>
                <a:schemeClr val="tx1"/>
              </a:solidFill>
              <a:latin typeface="+mn-lt"/>
              <a:cs typeface="+mn-cs"/>
            </a:endParaRPr>
          </a:p>
        </p:txBody>
      </p:sp>
      <p:sp>
        <p:nvSpPr>
          <p:cNvPr id="8" name="object 17"/>
          <p:cNvSpPr txBox="1"/>
          <p:nvPr/>
        </p:nvSpPr>
        <p:spPr>
          <a:xfrm>
            <a:off x="1414999" y="764192"/>
            <a:ext cx="6942920" cy="704039"/>
          </a:xfrm>
          <a:prstGeom prst="rect">
            <a:avLst/>
          </a:prstGeom>
        </p:spPr>
        <p:txBody>
          <a:bodyPr vert="horz" wrap="square" lIns="0" tIns="13970" rIns="0" bIns="0" rtlCol="0">
            <a:spAutoFit/>
          </a:bodyPr>
          <a:lstStyle/>
          <a:p>
            <a:pPr marL="12700" algn="ctr">
              <a:spcBef>
                <a:spcPts val="110"/>
              </a:spcBef>
              <a:tabLst>
                <a:tab pos="1217930" algn="l"/>
                <a:tab pos="1939289" algn="l"/>
                <a:tab pos="2928620" algn="l"/>
                <a:tab pos="3457575" algn="l"/>
                <a:tab pos="4396105" algn="l"/>
                <a:tab pos="5962650" algn="l"/>
              </a:tabLst>
              <a:defRPr/>
            </a:pPr>
            <a:r>
              <a:rPr lang="el-GR" sz="2200" spc="-114" dirty="0">
                <a:latin typeface="+mj-lt"/>
                <a:cs typeface="Tahoma"/>
              </a:rPr>
              <a:t>ΤΜΗΜΑ 1.4.: Οφέλη και προκλήσεις (4)
</a:t>
            </a:r>
            <a:endParaRPr lang="en-US" sz="2200" dirty="0">
              <a:latin typeface="+mj-lt"/>
              <a:ea typeface="Lato Light" panose="020F0502020204030203" pitchFamily="34" charset="0"/>
              <a:cs typeface="Abhaya Libre" panose="02000603000000000000" pitchFamily="2" charset="77"/>
            </a:endParaRPr>
          </a:p>
        </p:txBody>
      </p:sp>
      <p:sp>
        <p:nvSpPr>
          <p:cNvPr id="9" name="Rectángulo: esquinas redondeadas 8">
            <a:extLst>
              <a:ext uri="{FF2B5EF4-FFF2-40B4-BE49-F238E27FC236}">
                <a16:creationId xmlns:a16="http://schemas.microsoft.com/office/drawing/2014/main" id="{35EFE177-EBC1-4DEF-8C76-46AF4E05F823}"/>
              </a:ext>
            </a:extLst>
          </p:cNvPr>
          <p:cNvSpPr/>
          <p:nvPr/>
        </p:nvSpPr>
        <p:spPr>
          <a:xfrm>
            <a:off x="1954694" y="5067858"/>
            <a:ext cx="8953279" cy="789604"/>
          </a:xfrm>
          <a:prstGeom prst="roundRect">
            <a:avLst/>
          </a:prstGeom>
          <a:ln>
            <a:solidFill>
              <a:srgbClr val="0CA373"/>
            </a:solidFill>
          </a:ln>
        </p:spPr>
        <p:style>
          <a:lnRef idx="2">
            <a:schemeClr val="accent6"/>
          </a:lnRef>
          <a:fillRef idx="1">
            <a:schemeClr val="lt1"/>
          </a:fillRef>
          <a:effectRef idx="0">
            <a:schemeClr val="accent6"/>
          </a:effectRef>
          <a:fontRef idx="minor">
            <a:schemeClr val="dk1"/>
          </a:fontRef>
        </p:style>
        <p:txBody>
          <a:bodyPr rtlCol="0" anchor="ctr"/>
          <a:lstStyle/>
          <a:p>
            <a:pPr algn="just"/>
            <a:r>
              <a:rPr lang="el-GR" sz="2400" b="1" dirty="0">
                <a:solidFill>
                  <a:schemeClr val="tx1"/>
                </a:solidFill>
              </a:rPr>
              <a:t>4. Η υποστήριξη πελατών ενδέχεται να είναι ελλιπής ή ανύπαρκτη</a:t>
            </a:r>
            <a:endParaRPr lang="en-US" sz="2400" dirty="0">
              <a:solidFill>
                <a:schemeClr val="tx1"/>
              </a:solidFill>
              <a:latin typeface="+mn-lt"/>
              <a:cs typeface="+mn-cs"/>
            </a:endParaRPr>
          </a:p>
        </p:txBody>
      </p:sp>
      <p:sp>
        <p:nvSpPr>
          <p:cNvPr id="12" name="Rectángulo: esquinas redondeadas 11">
            <a:extLst>
              <a:ext uri="{FF2B5EF4-FFF2-40B4-BE49-F238E27FC236}">
                <a16:creationId xmlns:a16="http://schemas.microsoft.com/office/drawing/2014/main" id="{FCAD46BE-73A8-4032-AFE5-45EDB501EE03}"/>
              </a:ext>
            </a:extLst>
          </p:cNvPr>
          <p:cNvSpPr/>
          <p:nvPr/>
        </p:nvSpPr>
        <p:spPr>
          <a:xfrm>
            <a:off x="1855304" y="1518387"/>
            <a:ext cx="8999660" cy="869997"/>
          </a:xfrm>
          <a:prstGeom prst="roundRect">
            <a:avLst/>
          </a:prstGeom>
          <a:ln>
            <a:solidFill>
              <a:srgbClr val="0CA373"/>
            </a:solidFill>
          </a:ln>
        </p:spPr>
        <p:style>
          <a:lnRef idx="2">
            <a:schemeClr val="accent6"/>
          </a:lnRef>
          <a:fillRef idx="1">
            <a:schemeClr val="lt1"/>
          </a:fillRef>
          <a:effectRef idx="0">
            <a:schemeClr val="accent6"/>
          </a:effectRef>
          <a:fontRef idx="minor">
            <a:schemeClr val="dk1"/>
          </a:fontRef>
        </p:style>
        <p:txBody>
          <a:bodyPr rtlCol="0" anchor="ctr"/>
          <a:lstStyle/>
          <a:p>
            <a:r>
              <a:rPr lang="en-US" sz="2400" dirty="0">
                <a:solidFill>
                  <a:schemeClr val="tx1"/>
                </a:solidFill>
                <a:latin typeface="+mn-lt"/>
                <a:cs typeface="+mn-cs"/>
              </a:rPr>
              <a:t>1. </a:t>
            </a:r>
            <a:r>
              <a:rPr lang="el-GR" sz="2000" dirty="0">
                <a:solidFill>
                  <a:schemeClr val="tx1"/>
                </a:solidFill>
              </a:rPr>
              <a:t>Η ενοποίηση των υπηρεσιών μπορεί να αποδειχθεί δύσκολη κατά τη λήψη λαμβάνοντας υπόψη τις διακυμάνσεις των τιμών εντός των καναλιών</a:t>
            </a:r>
            <a:endParaRPr lang="en-US" sz="2400" dirty="0">
              <a:solidFill>
                <a:schemeClr val="tx1"/>
              </a:solidFill>
              <a:latin typeface="+mn-lt"/>
              <a:cs typeface="+mn-cs"/>
            </a:endParaRPr>
          </a:p>
        </p:txBody>
      </p:sp>
      <p:sp>
        <p:nvSpPr>
          <p:cNvPr id="13" name="Rectángulo: esquinas redondeadas 12">
            <a:extLst>
              <a:ext uri="{FF2B5EF4-FFF2-40B4-BE49-F238E27FC236}">
                <a16:creationId xmlns:a16="http://schemas.microsoft.com/office/drawing/2014/main" id="{4181A552-2273-42A5-AF07-5CDC12FECBE0}"/>
              </a:ext>
            </a:extLst>
          </p:cNvPr>
          <p:cNvSpPr/>
          <p:nvPr/>
        </p:nvSpPr>
        <p:spPr>
          <a:xfrm>
            <a:off x="1901685" y="2796025"/>
            <a:ext cx="8953279" cy="789604"/>
          </a:xfrm>
          <a:prstGeom prst="roundRect">
            <a:avLst/>
          </a:prstGeom>
          <a:ln>
            <a:solidFill>
              <a:srgbClr val="0CA373"/>
            </a:solidFill>
          </a:ln>
        </p:spPr>
        <p:style>
          <a:lnRef idx="2">
            <a:schemeClr val="accent6"/>
          </a:lnRef>
          <a:fillRef idx="1">
            <a:schemeClr val="lt1"/>
          </a:fillRef>
          <a:effectRef idx="0">
            <a:schemeClr val="accent6"/>
          </a:effectRef>
          <a:fontRef idx="minor">
            <a:schemeClr val="dk1"/>
          </a:fontRef>
        </p:style>
        <p:txBody>
          <a:bodyPr rtlCol="0" anchor="ctr"/>
          <a:lstStyle/>
          <a:p>
            <a:pPr algn="just">
              <a:defRPr/>
            </a:pPr>
            <a:r>
              <a:rPr lang="el-GR" sz="2400" dirty="0">
                <a:solidFill>
                  <a:schemeClr val="tx1"/>
                </a:solidFill>
              </a:rPr>
              <a:t>2. Η διαχείριση παραγγελιών μπορεί να μην είναι αρκετά καλή</a:t>
            </a:r>
            <a:endParaRPr lang="en-US" sz="2400" dirty="0">
              <a:solidFill>
                <a:schemeClr val="tx1"/>
              </a:solidFill>
              <a:latin typeface="+mn-lt"/>
              <a:cs typeface="+mn-cs"/>
            </a:endParaRPr>
          </a:p>
        </p:txBody>
      </p:sp>
      <p:sp>
        <p:nvSpPr>
          <p:cNvPr id="3" name="object 2">
            <a:extLst>
              <a:ext uri="{FF2B5EF4-FFF2-40B4-BE49-F238E27FC236}">
                <a16:creationId xmlns:a16="http://schemas.microsoft.com/office/drawing/2014/main" id="{51CFEA55-DC0E-5639-07BA-D5699258833B}"/>
              </a:ext>
            </a:extLst>
          </p:cNvPr>
          <p:cNvSpPr txBox="1">
            <a:spLocks/>
          </p:cNvSpPr>
          <p:nvPr/>
        </p:nvSpPr>
        <p:spPr>
          <a:xfrm>
            <a:off x="2183460" y="129463"/>
            <a:ext cx="9511235" cy="505267"/>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l-GR" sz="3200" kern="0" spc="-150" dirty="0">
                <a:solidFill>
                  <a:schemeClr val="tx1"/>
                </a:solidFill>
                <a:latin typeface="+mj-lt"/>
                <a:ea typeface="Tahoma" panose="020B0604030504040204" pitchFamily="34" charset="0"/>
                <a:cs typeface="Tahoma" panose="020B0604030504040204" pitchFamily="34" charset="0"/>
              </a:rPr>
              <a:t>ΕΝΟΤΗΤΑ 1: Βασικά στοιχεία και στρατηγικές για όλα τα κανάλια</a:t>
            </a:r>
            <a:endParaRPr lang="es-ES" sz="3200" kern="0" spc="-150" dirty="0">
              <a:solidFill>
                <a:schemeClr val="tx1"/>
              </a:solidFill>
              <a:latin typeface="+mj-lt"/>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0254304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4">
            <a:extLst>
              <a:ext uri="{FF2B5EF4-FFF2-40B4-BE49-F238E27FC236}">
                <a16:creationId xmlns:a16="http://schemas.microsoft.com/office/drawing/2014/main" id="{114A4FB0-3319-4BAE-84FA-24C893DAFA49}"/>
              </a:ext>
            </a:extLst>
          </p:cNvPr>
          <p:cNvSpPr/>
          <p:nvPr/>
        </p:nvSpPr>
        <p:spPr>
          <a:xfrm>
            <a:off x="7864604" y="0"/>
            <a:ext cx="4327396" cy="6148552"/>
          </a:xfrm>
          <a:custGeom>
            <a:avLst/>
            <a:gdLst/>
            <a:ahLst/>
            <a:cxnLst/>
            <a:rect l="l" t="t" r="r" b="b"/>
            <a:pathLst>
              <a:path w="10277475" h="10287000">
                <a:moveTo>
                  <a:pt x="10277474" y="10286999"/>
                </a:moveTo>
                <a:lnTo>
                  <a:pt x="0" y="10286999"/>
                </a:lnTo>
                <a:lnTo>
                  <a:pt x="0" y="0"/>
                </a:lnTo>
                <a:lnTo>
                  <a:pt x="10277474" y="0"/>
                </a:lnTo>
                <a:lnTo>
                  <a:pt x="10277474" y="10286999"/>
                </a:lnTo>
                <a:close/>
              </a:path>
            </a:pathLst>
          </a:custGeom>
          <a:solidFill>
            <a:srgbClr val="0CA373"/>
          </a:solidFill>
        </p:spPr>
        <p:txBody>
          <a:bodyPr wrap="square" lIns="0" tIns="0" rIns="0" bIns="0" rtlCol="0"/>
          <a:lstStyle/>
          <a:p>
            <a:endParaRPr/>
          </a:p>
        </p:txBody>
      </p:sp>
      <p:sp>
        <p:nvSpPr>
          <p:cNvPr id="14" name="Rectángulo: esquinas redondeadas 13">
            <a:extLst>
              <a:ext uri="{FF2B5EF4-FFF2-40B4-BE49-F238E27FC236}">
                <a16:creationId xmlns:a16="http://schemas.microsoft.com/office/drawing/2014/main" id="{017197CF-08EA-467A-9F82-B313202CB162}"/>
              </a:ext>
            </a:extLst>
          </p:cNvPr>
          <p:cNvSpPr/>
          <p:nvPr/>
        </p:nvSpPr>
        <p:spPr>
          <a:xfrm>
            <a:off x="1908313" y="4576325"/>
            <a:ext cx="9024730" cy="1143041"/>
          </a:xfrm>
          <a:prstGeom prst="roundRect">
            <a:avLst/>
          </a:prstGeom>
          <a:ln>
            <a:solidFill>
              <a:srgbClr val="0CA373"/>
            </a:solidFill>
          </a:ln>
        </p:spPr>
        <p:style>
          <a:lnRef idx="2">
            <a:schemeClr val="accent6"/>
          </a:lnRef>
          <a:fillRef idx="1">
            <a:schemeClr val="lt1"/>
          </a:fillRef>
          <a:effectRef idx="0">
            <a:schemeClr val="accent6"/>
          </a:effectRef>
          <a:fontRef idx="minor">
            <a:schemeClr val="dk1"/>
          </a:fontRef>
        </p:style>
        <p:txBody>
          <a:bodyPr rtlCol="0" anchor="ctr"/>
          <a:lstStyle/>
          <a:p>
            <a:r>
              <a:rPr lang="el-GR" sz="2400" dirty="0">
                <a:solidFill>
                  <a:schemeClr val="tx1"/>
                </a:solidFill>
              </a:rPr>
              <a:t>7. Οι συνεργάτες ενδέχεται να μην έχουν προηγούμενη εμπειρία με τη διαχείριση Παντός Καναλιού</a:t>
            </a:r>
            <a:endParaRPr lang="en-US" sz="2400" dirty="0">
              <a:solidFill>
                <a:schemeClr val="tx1"/>
              </a:solidFill>
              <a:latin typeface="+mn-lt"/>
              <a:cs typeface="+mn-cs"/>
            </a:endParaRPr>
          </a:p>
        </p:txBody>
      </p:sp>
      <p:sp>
        <p:nvSpPr>
          <p:cNvPr id="8" name="object 17"/>
          <p:cNvSpPr txBox="1"/>
          <p:nvPr/>
        </p:nvSpPr>
        <p:spPr>
          <a:xfrm>
            <a:off x="1414999" y="764192"/>
            <a:ext cx="6942920" cy="352661"/>
          </a:xfrm>
          <a:prstGeom prst="rect">
            <a:avLst/>
          </a:prstGeom>
        </p:spPr>
        <p:txBody>
          <a:bodyPr vert="horz" wrap="square" lIns="0" tIns="13970" rIns="0" bIns="0" rtlCol="0">
            <a:spAutoFit/>
          </a:bodyPr>
          <a:lstStyle/>
          <a:p>
            <a:pPr marL="12700" algn="ctr">
              <a:spcBef>
                <a:spcPts val="110"/>
              </a:spcBef>
              <a:tabLst>
                <a:tab pos="1217930" algn="l"/>
                <a:tab pos="1939289" algn="l"/>
                <a:tab pos="2928620" algn="l"/>
                <a:tab pos="3457575" algn="l"/>
                <a:tab pos="4396105" algn="l"/>
                <a:tab pos="5962650" algn="l"/>
              </a:tabLst>
              <a:defRPr/>
            </a:pPr>
            <a:r>
              <a:rPr lang="el-GR" sz="2200" spc="-114" dirty="0">
                <a:latin typeface="+mj-lt"/>
                <a:cs typeface="Tahoma"/>
              </a:rPr>
              <a:t>ΤΜΗΜΑ 1.4.: Οφέλη και προκλήσεις (4)</a:t>
            </a:r>
            <a:endParaRPr lang="en-US" sz="2200" dirty="0">
              <a:latin typeface="+mj-lt"/>
              <a:ea typeface="Lato Light" panose="020F0502020204030203" pitchFamily="34" charset="0"/>
              <a:cs typeface="Abhaya Libre" panose="02000603000000000000" pitchFamily="2" charset="77"/>
            </a:endParaRPr>
          </a:p>
        </p:txBody>
      </p:sp>
      <p:sp>
        <p:nvSpPr>
          <p:cNvPr id="12" name="Rectángulo: esquinas redondeadas 11">
            <a:extLst>
              <a:ext uri="{FF2B5EF4-FFF2-40B4-BE49-F238E27FC236}">
                <a16:creationId xmlns:a16="http://schemas.microsoft.com/office/drawing/2014/main" id="{FCAD46BE-73A8-4032-AFE5-45EDB501EE03}"/>
              </a:ext>
            </a:extLst>
          </p:cNvPr>
          <p:cNvSpPr/>
          <p:nvPr/>
        </p:nvSpPr>
        <p:spPr>
          <a:xfrm>
            <a:off x="1908313" y="1515261"/>
            <a:ext cx="9098122" cy="1143041"/>
          </a:xfrm>
          <a:prstGeom prst="roundRect">
            <a:avLst/>
          </a:prstGeom>
          <a:ln>
            <a:solidFill>
              <a:srgbClr val="0CA373"/>
            </a:solidFill>
          </a:ln>
        </p:spPr>
        <p:style>
          <a:lnRef idx="2">
            <a:schemeClr val="accent6"/>
          </a:lnRef>
          <a:fillRef idx="1">
            <a:schemeClr val="lt1"/>
          </a:fillRef>
          <a:effectRef idx="0">
            <a:schemeClr val="accent6"/>
          </a:effectRef>
          <a:fontRef idx="minor">
            <a:schemeClr val="dk1"/>
          </a:fontRef>
        </p:style>
        <p:txBody>
          <a:bodyPr rtlCol="0" anchor="ctr"/>
          <a:lstStyle/>
          <a:p>
            <a:pPr algn="just"/>
            <a:r>
              <a:rPr lang="el-GR" sz="2400" dirty="0">
                <a:solidFill>
                  <a:schemeClr val="tx1"/>
                </a:solidFill>
              </a:rPr>
              <a:t>5. Τα προγράμματα αφοσίωσης ενδέχεται να μην είναι τόσο παραγωγικά όσο απαιτείται</a:t>
            </a:r>
            <a:endParaRPr lang="en-US" sz="2400" dirty="0">
              <a:solidFill>
                <a:schemeClr val="tx1"/>
              </a:solidFill>
              <a:latin typeface="+mn-lt"/>
              <a:cs typeface="+mn-cs"/>
            </a:endParaRPr>
          </a:p>
        </p:txBody>
      </p:sp>
      <p:sp>
        <p:nvSpPr>
          <p:cNvPr id="13" name="Rectángulo: esquinas redondeadas 12">
            <a:extLst>
              <a:ext uri="{FF2B5EF4-FFF2-40B4-BE49-F238E27FC236}">
                <a16:creationId xmlns:a16="http://schemas.microsoft.com/office/drawing/2014/main" id="{4181A552-2273-42A5-AF07-5CDC12FECBE0}"/>
              </a:ext>
            </a:extLst>
          </p:cNvPr>
          <p:cNvSpPr/>
          <p:nvPr/>
        </p:nvSpPr>
        <p:spPr>
          <a:xfrm>
            <a:off x="1955201" y="3057543"/>
            <a:ext cx="9051234" cy="1143041"/>
          </a:xfrm>
          <a:prstGeom prst="roundRect">
            <a:avLst/>
          </a:prstGeom>
          <a:ln>
            <a:solidFill>
              <a:srgbClr val="0CA373"/>
            </a:solidFill>
          </a:ln>
        </p:spPr>
        <p:style>
          <a:lnRef idx="2">
            <a:schemeClr val="accent6"/>
          </a:lnRef>
          <a:fillRef idx="1">
            <a:schemeClr val="lt1"/>
          </a:fillRef>
          <a:effectRef idx="0">
            <a:schemeClr val="accent6"/>
          </a:effectRef>
          <a:fontRef idx="minor">
            <a:schemeClr val="dk1"/>
          </a:fontRef>
        </p:style>
        <p:txBody>
          <a:bodyPr rtlCol="0" anchor="ctr"/>
          <a:lstStyle/>
          <a:p>
            <a:pPr>
              <a:defRPr/>
            </a:pPr>
            <a:r>
              <a:rPr lang="el-GR" sz="2400" dirty="0">
                <a:solidFill>
                  <a:schemeClr val="tx1"/>
                </a:solidFill>
              </a:rPr>
              <a:t>6. Η συγχώνευση μεταξύ φυσικού και ψηφιακού κόσμου μπορεί να μην είναι εντελώς καθαρή λόγω συγκρούσεων πολιτισμού</a:t>
            </a:r>
            <a:endParaRPr lang="en-US" sz="2400" dirty="0">
              <a:solidFill>
                <a:schemeClr val="tx1"/>
              </a:solidFill>
            </a:endParaRPr>
          </a:p>
        </p:txBody>
      </p:sp>
      <p:sp>
        <p:nvSpPr>
          <p:cNvPr id="3" name="object 2">
            <a:extLst>
              <a:ext uri="{FF2B5EF4-FFF2-40B4-BE49-F238E27FC236}">
                <a16:creationId xmlns:a16="http://schemas.microsoft.com/office/drawing/2014/main" id="{815FF4F9-B138-AA37-79C5-3C7C6F57B90D}"/>
              </a:ext>
            </a:extLst>
          </p:cNvPr>
          <p:cNvSpPr txBox="1">
            <a:spLocks/>
          </p:cNvSpPr>
          <p:nvPr/>
        </p:nvSpPr>
        <p:spPr>
          <a:xfrm>
            <a:off x="2183460" y="129463"/>
            <a:ext cx="9511235" cy="505267"/>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l-GR" sz="3200" kern="0" spc="-150" dirty="0">
                <a:solidFill>
                  <a:schemeClr val="tx1"/>
                </a:solidFill>
                <a:latin typeface="+mj-lt"/>
                <a:ea typeface="Tahoma" panose="020B0604030504040204" pitchFamily="34" charset="0"/>
                <a:cs typeface="Tahoma" panose="020B0604030504040204" pitchFamily="34" charset="0"/>
              </a:rPr>
              <a:t>ΕΝΟΤΗΤΑ 1: Βασικά στοιχεία και στρατηγικές για όλα τα κανάλια</a:t>
            </a:r>
            <a:endParaRPr lang="es-ES" sz="3200" kern="0" spc="-150" dirty="0">
              <a:solidFill>
                <a:schemeClr val="tx1"/>
              </a:solidFill>
              <a:latin typeface="+mj-lt"/>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6423139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166347" y="2319600"/>
            <a:ext cx="184731" cy="400110"/>
          </a:xfrm>
          <a:prstGeom prst="rect">
            <a:avLst/>
          </a:prstGeom>
        </p:spPr>
        <p:txBody>
          <a:bodyPr wrap="none">
            <a:spAutoFit/>
          </a:bodyPr>
          <a:lstStyle/>
          <a:p>
            <a:pPr algn="just"/>
            <a:endParaRPr lang="en-GB" sz="2000" b="1" dirty="0">
              <a:solidFill>
                <a:srgbClr val="0CA373"/>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7" name="Shape 2782"/>
          <p:cNvSpPr/>
          <p:nvPr/>
        </p:nvSpPr>
        <p:spPr>
          <a:xfrm>
            <a:off x="1236986" y="2957819"/>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8" name="Shape 2782"/>
          <p:cNvSpPr/>
          <p:nvPr/>
        </p:nvSpPr>
        <p:spPr>
          <a:xfrm>
            <a:off x="1200287" y="3639265"/>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9" name="Shape 2782"/>
          <p:cNvSpPr/>
          <p:nvPr/>
        </p:nvSpPr>
        <p:spPr>
          <a:xfrm>
            <a:off x="1236986" y="4348201"/>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10" name="Shape 2782"/>
          <p:cNvSpPr/>
          <p:nvPr/>
        </p:nvSpPr>
        <p:spPr>
          <a:xfrm>
            <a:off x="1236985" y="5029647"/>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3" name="CuadroTexto 2"/>
          <p:cNvSpPr txBox="1"/>
          <p:nvPr/>
        </p:nvSpPr>
        <p:spPr>
          <a:xfrm>
            <a:off x="1615181" y="2814121"/>
            <a:ext cx="8816197" cy="707886"/>
          </a:xfrm>
          <a:prstGeom prst="rect">
            <a:avLst/>
          </a:prstGeom>
          <a:noFill/>
        </p:spPr>
        <p:txBody>
          <a:bodyPr wrap="square" rtlCol="0">
            <a:spAutoFit/>
          </a:bodyPr>
          <a:lstStyle/>
          <a:p>
            <a:r>
              <a:rPr lang="el-GR" sz="2000" dirty="0"/>
              <a:t>Το </a:t>
            </a:r>
            <a:r>
              <a:rPr lang="el-GR" sz="2000" dirty="0" err="1"/>
              <a:t>Omnichannel</a:t>
            </a:r>
            <a:r>
              <a:rPr lang="el-GR" sz="2000" dirty="0"/>
              <a:t> παρέχει μια προσαρμοσμένη εμπειρία για να μετατρέψει τις επισκέψεις σε πωλήσεις</a:t>
            </a:r>
            <a:endParaRPr lang="en-US" sz="2000" dirty="0"/>
          </a:p>
        </p:txBody>
      </p:sp>
      <p:sp>
        <p:nvSpPr>
          <p:cNvPr id="12" name="CuadroTexto 11"/>
          <p:cNvSpPr txBox="1"/>
          <p:nvPr/>
        </p:nvSpPr>
        <p:spPr>
          <a:xfrm>
            <a:off x="1615181" y="3530217"/>
            <a:ext cx="8322903" cy="707886"/>
          </a:xfrm>
          <a:prstGeom prst="rect">
            <a:avLst/>
          </a:prstGeom>
          <a:noFill/>
        </p:spPr>
        <p:txBody>
          <a:bodyPr wrap="square" rtlCol="0">
            <a:spAutoFit/>
          </a:bodyPr>
          <a:lstStyle/>
          <a:p>
            <a:r>
              <a:rPr lang="el-GR" sz="2000" dirty="0"/>
              <a:t>Οι πελάτες θα βιώσουν απρόσκοπτες ενσωματώσεις μεταξύ του περιεχομένου όλων των καναλιών</a:t>
            </a:r>
            <a:endParaRPr lang="en-US" sz="2000" dirty="0"/>
          </a:p>
        </p:txBody>
      </p:sp>
      <p:sp>
        <p:nvSpPr>
          <p:cNvPr id="13" name="CuadroTexto 12"/>
          <p:cNvSpPr txBox="1"/>
          <p:nvPr/>
        </p:nvSpPr>
        <p:spPr>
          <a:xfrm>
            <a:off x="1615181" y="4256291"/>
            <a:ext cx="7841640" cy="707886"/>
          </a:xfrm>
          <a:prstGeom prst="rect">
            <a:avLst/>
          </a:prstGeom>
          <a:noFill/>
        </p:spPr>
        <p:txBody>
          <a:bodyPr wrap="square" rtlCol="0">
            <a:spAutoFit/>
          </a:bodyPr>
          <a:lstStyle/>
          <a:p>
            <a:r>
              <a:rPr lang="el-GR" sz="2000" dirty="0"/>
              <a:t>Αυτή η μέθοδος ανοίγει επίσης ένα ευρύ φάσμα δυνατοτήτων προσαρμογής, παρακολούθησης και στόχευσης</a:t>
            </a:r>
            <a:endParaRPr lang="en-US" sz="2000" dirty="0"/>
          </a:p>
        </p:txBody>
      </p:sp>
      <p:sp>
        <p:nvSpPr>
          <p:cNvPr id="14" name="CuadroTexto 13"/>
          <p:cNvSpPr txBox="1"/>
          <p:nvPr/>
        </p:nvSpPr>
        <p:spPr>
          <a:xfrm>
            <a:off x="1578483" y="4994445"/>
            <a:ext cx="6506738" cy="707886"/>
          </a:xfrm>
          <a:prstGeom prst="rect">
            <a:avLst/>
          </a:prstGeom>
          <a:noFill/>
        </p:spPr>
        <p:txBody>
          <a:bodyPr wrap="square" rtlCol="0">
            <a:spAutoFit/>
          </a:bodyPr>
          <a:lstStyle/>
          <a:p>
            <a:r>
              <a:rPr lang="el-GR" sz="2000" dirty="0"/>
              <a:t>Η εφαρμογή εξαρτάται σε μεγάλο βαθμό από τον συντονισμό και την εξυπηρέτηση των πελατών</a:t>
            </a:r>
            <a:endParaRPr lang="en-US" sz="2000" dirty="0"/>
          </a:p>
        </p:txBody>
      </p:sp>
      <p:sp>
        <p:nvSpPr>
          <p:cNvPr id="17" name="object 2"/>
          <p:cNvSpPr txBox="1">
            <a:spLocks/>
          </p:cNvSpPr>
          <p:nvPr/>
        </p:nvSpPr>
        <p:spPr>
          <a:xfrm>
            <a:off x="480795" y="1302505"/>
            <a:ext cx="4961358"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l-GR" sz="4800" kern="0" spc="-150" dirty="0">
                <a:solidFill>
                  <a:schemeClr val="tx1"/>
                </a:solidFill>
                <a:latin typeface="+mj-lt"/>
                <a:ea typeface="Tahoma" panose="020B0604030504040204" pitchFamily="34" charset="0"/>
                <a:cs typeface="Tahoma" panose="020B0604030504040204" pitchFamily="34" charset="0"/>
              </a:rPr>
              <a:t>Κρίσιμα σημεία</a:t>
            </a:r>
            <a:r>
              <a:rPr lang="en-US" sz="4800" kern="0" spc="-150" dirty="0">
                <a:solidFill>
                  <a:schemeClr val="tx1"/>
                </a:solidFill>
                <a:latin typeface="+mj-lt"/>
                <a:ea typeface="Tahoma" panose="020B0604030504040204" pitchFamily="34" charset="0"/>
                <a:cs typeface="Tahoma" panose="020B0604030504040204" pitchFamily="34" charset="0"/>
              </a:rPr>
              <a:t>:</a:t>
            </a:r>
          </a:p>
        </p:txBody>
      </p:sp>
      <p:pic>
        <p:nvPicPr>
          <p:cNvPr id="1026" name="Picture 2" descr="Logro objetivo y trabajo en equipo empresarial. vector gratuit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214996" y="4623758"/>
            <a:ext cx="1531308" cy="13356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74990322"/>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0CA373"/>
        </a:solidFill>
        <a:effectLst/>
      </p:bgPr>
    </p:bg>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2B5BDFEE-9D4F-41FD-95C4-D610A93D9D75}"/>
              </a:ext>
            </a:extLst>
          </p:cNvPr>
          <p:cNvSpPr txBox="1"/>
          <p:nvPr/>
        </p:nvSpPr>
        <p:spPr>
          <a:xfrm>
            <a:off x="2889030" y="2205051"/>
            <a:ext cx="7185135" cy="1569660"/>
          </a:xfrm>
          <a:prstGeom prst="rect">
            <a:avLst/>
          </a:prstGeom>
          <a:noFill/>
        </p:spPr>
        <p:txBody>
          <a:bodyPr wrap="square">
            <a:spAutoFit/>
          </a:bodyPr>
          <a:lstStyle/>
          <a:p>
            <a:r>
              <a:rPr lang="el-GR" sz="9600" b="1" spc="95" dirty="0">
                <a:solidFill>
                  <a:schemeClr val="bg1"/>
                </a:solidFill>
                <a:latin typeface="Roboto"/>
                <a:cs typeface="Roboto"/>
              </a:rPr>
              <a:t>Ευχαριστώ</a:t>
            </a:r>
            <a:r>
              <a:rPr lang="es-ES" sz="9600" b="1" spc="-50" dirty="0">
                <a:solidFill>
                  <a:schemeClr val="bg1"/>
                </a:solidFill>
                <a:latin typeface="Roboto"/>
                <a:cs typeface="Roboto"/>
              </a:rPr>
              <a:t>!</a:t>
            </a:r>
            <a:endParaRPr lang="es-ES" dirty="0">
              <a:solidFill>
                <a:schemeClr val="bg1"/>
              </a:solidFill>
            </a:endParaRPr>
          </a:p>
        </p:txBody>
      </p:sp>
    </p:spTree>
    <p:extLst>
      <p:ext uri="{BB962C8B-B14F-4D97-AF65-F5344CB8AC3E}">
        <p14:creationId xmlns:p14="http://schemas.microsoft.com/office/powerpoint/2010/main" val="31466476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166347" y="2319600"/>
            <a:ext cx="184731" cy="400110"/>
          </a:xfrm>
          <a:prstGeom prst="rect">
            <a:avLst/>
          </a:prstGeom>
        </p:spPr>
        <p:txBody>
          <a:bodyPr wrap="none">
            <a:spAutoFit/>
          </a:bodyPr>
          <a:lstStyle/>
          <a:p>
            <a:pPr algn="just"/>
            <a:endParaRPr lang="en-GB" sz="2000" b="1" dirty="0">
              <a:solidFill>
                <a:srgbClr val="0CA373"/>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7" name="Shape 2782"/>
          <p:cNvSpPr/>
          <p:nvPr/>
        </p:nvSpPr>
        <p:spPr>
          <a:xfrm>
            <a:off x="1236986" y="2957819"/>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9" name="Shape 2782"/>
          <p:cNvSpPr/>
          <p:nvPr/>
        </p:nvSpPr>
        <p:spPr>
          <a:xfrm>
            <a:off x="1236987" y="3866148"/>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10" name="Shape 2782"/>
          <p:cNvSpPr/>
          <p:nvPr/>
        </p:nvSpPr>
        <p:spPr>
          <a:xfrm>
            <a:off x="1236986" y="4816148"/>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3" name="CuadroTexto 2"/>
          <p:cNvSpPr txBox="1"/>
          <p:nvPr/>
        </p:nvSpPr>
        <p:spPr>
          <a:xfrm>
            <a:off x="1615183" y="2814121"/>
            <a:ext cx="3489245" cy="923330"/>
          </a:xfrm>
          <a:prstGeom prst="rect">
            <a:avLst/>
          </a:prstGeom>
          <a:noFill/>
        </p:spPr>
        <p:txBody>
          <a:bodyPr wrap="square" rtlCol="0">
            <a:spAutoFit/>
          </a:bodyPr>
          <a:lstStyle/>
          <a:p>
            <a:r>
              <a:rPr lang="el-GR" dirty="0"/>
              <a:t>Κατανοήστε τα βασικά στοιχεία, τα δυνατά και αδύνατα σημεία παντός καναλιού</a:t>
            </a:r>
            <a:endParaRPr lang="en-GB" dirty="0"/>
          </a:p>
        </p:txBody>
      </p:sp>
      <p:sp>
        <p:nvSpPr>
          <p:cNvPr id="13" name="CuadroTexto 12"/>
          <p:cNvSpPr txBox="1"/>
          <p:nvPr/>
        </p:nvSpPr>
        <p:spPr>
          <a:xfrm>
            <a:off x="1615183" y="3719229"/>
            <a:ext cx="3330041" cy="923330"/>
          </a:xfrm>
          <a:prstGeom prst="rect">
            <a:avLst/>
          </a:prstGeom>
          <a:noFill/>
        </p:spPr>
        <p:txBody>
          <a:bodyPr wrap="square" rtlCol="0">
            <a:spAutoFit/>
          </a:bodyPr>
          <a:lstStyle/>
          <a:p>
            <a:r>
              <a:rPr lang="el-GR" dirty="0"/>
              <a:t>Μάθετε πώς μπορείτε να το διαφοροποιήσετε από </a:t>
            </a:r>
            <a:r>
              <a:rPr lang="el-GR" dirty="0" err="1"/>
              <a:t>πολυκαναλικές</a:t>
            </a:r>
            <a:r>
              <a:rPr lang="el-GR" dirty="0"/>
              <a:t> ενέργειες</a:t>
            </a:r>
            <a:endParaRPr lang="en-GB" dirty="0"/>
          </a:p>
        </p:txBody>
      </p:sp>
      <p:sp>
        <p:nvSpPr>
          <p:cNvPr id="14" name="CuadroTexto 13"/>
          <p:cNvSpPr txBox="1"/>
          <p:nvPr/>
        </p:nvSpPr>
        <p:spPr>
          <a:xfrm>
            <a:off x="1597728" y="4656176"/>
            <a:ext cx="3689890" cy="923330"/>
          </a:xfrm>
          <a:prstGeom prst="rect">
            <a:avLst/>
          </a:prstGeom>
          <a:noFill/>
        </p:spPr>
        <p:txBody>
          <a:bodyPr wrap="square" rtlCol="0">
            <a:spAutoFit/>
          </a:bodyPr>
          <a:lstStyle/>
          <a:p>
            <a:r>
              <a:rPr lang="el-GR" dirty="0"/>
              <a:t>Μάθετε περισσότερα σχετικά με τις αποδεδειγμένες στρατηγικές παντός καναλιού </a:t>
            </a:r>
            <a:endParaRPr lang="en-GB" dirty="0"/>
          </a:p>
        </p:txBody>
      </p:sp>
      <p:sp>
        <p:nvSpPr>
          <p:cNvPr id="17" name="object 2"/>
          <p:cNvSpPr txBox="1">
            <a:spLocks/>
          </p:cNvSpPr>
          <p:nvPr/>
        </p:nvSpPr>
        <p:spPr>
          <a:xfrm>
            <a:off x="480794" y="1302505"/>
            <a:ext cx="5615205" cy="689932"/>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l-GR" sz="4400" kern="0" spc="-150" dirty="0">
                <a:solidFill>
                  <a:schemeClr val="tx1"/>
                </a:solidFill>
                <a:latin typeface="+mj-lt"/>
                <a:ea typeface="Tahoma" panose="020B0604030504040204" pitchFamily="34" charset="0"/>
                <a:cs typeface="Tahoma" panose="020B0604030504040204" pitchFamily="34" charset="0"/>
              </a:rPr>
              <a:t>ΣΚΟΠΟΙ ΚΑΙ ΣΤΟΧΟΙ</a:t>
            </a:r>
            <a:endParaRPr lang="es-ES" sz="4400" kern="0" spc="-150" dirty="0">
              <a:solidFill>
                <a:schemeClr val="tx1"/>
              </a:solidFill>
              <a:latin typeface="+mj-lt"/>
              <a:ea typeface="Tahoma" panose="020B0604030504040204" pitchFamily="34" charset="0"/>
              <a:cs typeface="Tahoma" panose="020B0604030504040204" pitchFamily="34" charset="0"/>
            </a:endParaRPr>
          </a:p>
        </p:txBody>
      </p:sp>
      <p:sp>
        <p:nvSpPr>
          <p:cNvPr id="18" name="object 3"/>
          <p:cNvSpPr txBox="1"/>
          <p:nvPr/>
        </p:nvSpPr>
        <p:spPr>
          <a:xfrm>
            <a:off x="539786" y="2053993"/>
            <a:ext cx="5556213" cy="629660"/>
          </a:xfrm>
          <a:prstGeom prst="rect">
            <a:avLst/>
          </a:prstGeom>
        </p:spPr>
        <p:txBody>
          <a:bodyPr vert="horz" wrap="square" lIns="0" tIns="13970" rIns="0" bIns="0" rtlCol="0">
            <a:spAutoFit/>
          </a:bodyPr>
          <a:lstStyle/>
          <a:p>
            <a:pPr algn="just"/>
            <a:r>
              <a:rPr lang="el-GR" sz="2000" dirty="0">
                <a:latin typeface="Calibri" panose="020F0502020204030204" pitchFamily="34" charset="0"/>
                <a:ea typeface="Calibri" panose="020F0502020204030204" pitchFamily="34" charset="0"/>
                <a:cs typeface="Times New Roman" panose="02020603050405020304" pitchFamily="18" charset="0"/>
              </a:rPr>
              <a:t>Στο τέλος αυτής της ενότητας θα είστε σε θέση να:
</a:t>
            </a:r>
            <a:endParaRPr lang="en-GB" sz="2000" dirty="0">
              <a:latin typeface="Calibri" panose="020F0502020204030204" pitchFamily="34" charset="0"/>
              <a:ea typeface="Calibri" panose="020F0502020204030204" pitchFamily="34" charset="0"/>
              <a:cs typeface="Times New Roman" panose="02020603050405020304" pitchFamily="18" charset="0"/>
            </a:endParaRPr>
          </a:p>
        </p:txBody>
      </p:sp>
      <p:pic>
        <p:nvPicPr>
          <p:cNvPr id="1026" name="Picture 2" descr="Logro objetivo y trabajo en equipo empresarial. vector gratuit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30988" y="683880"/>
            <a:ext cx="4196787" cy="52006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0913353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TextBox 30"/>
          <p:cNvSpPr txBox="1"/>
          <p:nvPr/>
        </p:nvSpPr>
        <p:spPr>
          <a:xfrm>
            <a:off x="2824851" y="4000221"/>
            <a:ext cx="5117155" cy="1682897"/>
          </a:xfrm>
          <a:prstGeom prst="rect">
            <a:avLst/>
          </a:prstGeom>
          <a:noFill/>
        </p:spPr>
        <p:txBody>
          <a:bodyPr wrap="square" rtlCol="0">
            <a:spAutoFit/>
          </a:bodyPr>
          <a:lstStyle/>
          <a:p>
            <a:pPr marL="457200" indent="-457200">
              <a:lnSpc>
                <a:spcPts val="2500"/>
              </a:lnSpc>
              <a:buFont typeface="+mj-lt"/>
              <a:buAutoNum type="arabicPeriod"/>
            </a:pPr>
            <a:r>
              <a:rPr lang="el-GR" sz="2000" dirty="0">
                <a:ea typeface="Lato Light" panose="020F0502020204030203" pitchFamily="34" charset="0"/>
                <a:cs typeface="Abhaya Libre" panose="02000603000000000000" pitchFamily="2" charset="77"/>
              </a:rPr>
              <a:t>Τι είναι </a:t>
            </a:r>
            <a:r>
              <a:rPr lang="en-US" sz="2000" dirty="0">
                <a:ea typeface="Lato Light" panose="020F0502020204030203" pitchFamily="34" charset="0"/>
                <a:cs typeface="Abhaya Libre" panose="02000603000000000000" pitchFamily="2" charset="77"/>
              </a:rPr>
              <a:t>Omnichannel</a:t>
            </a:r>
          </a:p>
          <a:p>
            <a:pPr marL="457200" indent="-457200">
              <a:lnSpc>
                <a:spcPts val="2500"/>
              </a:lnSpc>
              <a:buFont typeface="+mj-lt"/>
              <a:buAutoNum type="arabicPeriod"/>
            </a:pPr>
            <a:r>
              <a:rPr lang="el-GR" sz="2000" dirty="0">
                <a:ea typeface="Lato Light" panose="020F0502020204030203" pitchFamily="34" charset="0"/>
                <a:cs typeface="Abhaya Libre" panose="02000603000000000000" pitchFamily="2" charset="77"/>
              </a:rPr>
              <a:t>Διαφορές μεταξύ </a:t>
            </a:r>
            <a:r>
              <a:rPr lang="en-US" sz="2000" dirty="0">
                <a:ea typeface="Lato Light" panose="020F0502020204030203" pitchFamily="34" charset="0"/>
                <a:cs typeface="Abhaya Libre" panose="02000603000000000000" pitchFamily="2" charset="77"/>
              </a:rPr>
              <a:t>Omnichannel </a:t>
            </a:r>
            <a:r>
              <a:rPr lang="el-GR" sz="2000" dirty="0">
                <a:ea typeface="Lato Light" panose="020F0502020204030203" pitchFamily="34" charset="0"/>
                <a:cs typeface="Abhaya Libre" panose="02000603000000000000" pitchFamily="2" charset="77"/>
              </a:rPr>
              <a:t>και</a:t>
            </a:r>
            <a:r>
              <a:rPr lang="en-US" sz="2000" dirty="0">
                <a:ea typeface="Lato Light" panose="020F0502020204030203" pitchFamily="34" charset="0"/>
                <a:cs typeface="Abhaya Libre" panose="02000603000000000000" pitchFamily="2" charset="77"/>
              </a:rPr>
              <a:t> Multichannel</a:t>
            </a:r>
          </a:p>
          <a:p>
            <a:pPr marL="457200" indent="-457200">
              <a:lnSpc>
                <a:spcPts val="2500"/>
              </a:lnSpc>
              <a:buFont typeface="+mj-lt"/>
              <a:buAutoNum type="arabicPeriod"/>
            </a:pPr>
            <a:r>
              <a:rPr lang="el-GR" sz="2000" dirty="0">
                <a:ea typeface="Lato Light" panose="020F0502020204030203" pitchFamily="34" charset="0"/>
                <a:cs typeface="Abhaya Libre" panose="02000603000000000000" pitchFamily="2" charset="77"/>
              </a:rPr>
              <a:t>Παραδείγματα </a:t>
            </a:r>
            <a:r>
              <a:rPr lang="en-US" sz="2000" dirty="0">
                <a:ea typeface="Lato Light" panose="020F0502020204030203" pitchFamily="34" charset="0"/>
                <a:cs typeface="Abhaya Libre" panose="02000603000000000000" pitchFamily="2" charset="77"/>
              </a:rPr>
              <a:t>Omnichannel </a:t>
            </a:r>
            <a:r>
              <a:rPr lang="el-GR" sz="2000" dirty="0">
                <a:ea typeface="Lato Light" panose="020F0502020204030203" pitchFamily="34" charset="0"/>
                <a:cs typeface="Abhaya Libre" panose="02000603000000000000" pitchFamily="2" charset="77"/>
              </a:rPr>
              <a:t>Στρατηγικές</a:t>
            </a:r>
            <a:endParaRPr lang="en-US" sz="2000" dirty="0">
              <a:ea typeface="Lato Light" panose="020F0502020204030203" pitchFamily="34" charset="0"/>
              <a:cs typeface="Abhaya Libre" panose="02000603000000000000" pitchFamily="2" charset="77"/>
            </a:endParaRPr>
          </a:p>
          <a:p>
            <a:pPr marL="457200" indent="-457200">
              <a:lnSpc>
                <a:spcPts val="2500"/>
              </a:lnSpc>
              <a:buFont typeface="+mj-lt"/>
              <a:buAutoNum type="arabicPeriod"/>
            </a:pPr>
            <a:r>
              <a:rPr lang="el-GR" sz="2000" dirty="0">
                <a:ea typeface="Lato Light" panose="020F0502020204030203" pitchFamily="34" charset="0"/>
                <a:cs typeface="Abhaya Libre" panose="02000603000000000000" pitchFamily="2" charset="77"/>
              </a:rPr>
              <a:t>Οφέλη και προκλήσεις</a:t>
            </a:r>
            <a:endParaRPr lang="en-US" sz="2000" dirty="0">
              <a:ea typeface="Lato Light" panose="020F0502020204030203" pitchFamily="34" charset="0"/>
              <a:cs typeface="Abhaya Libre" panose="02000603000000000000" pitchFamily="2" charset="77"/>
            </a:endParaRPr>
          </a:p>
        </p:txBody>
      </p:sp>
      <p:sp>
        <p:nvSpPr>
          <p:cNvPr id="32" name="TextBox 31"/>
          <p:cNvSpPr txBox="1"/>
          <p:nvPr/>
        </p:nvSpPr>
        <p:spPr>
          <a:xfrm>
            <a:off x="1431758" y="2713042"/>
            <a:ext cx="9131968" cy="830997"/>
          </a:xfrm>
          <a:prstGeom prst="rect">
            <a:avLst/>
          </a:prstGeom>
          <a:noFill/>
        </p:spPr>
        <p:txBody>
          <a:bodyPr wrap="square" rtlCol="0">
            <a:spAutoFit/>
          </a:bodyPr>
          <a:lstStyle/>
          <a:p>
            <a:r>
              <a:rPr lang="el-GR" sz="2400" dirty="0">
                <a:solidFill>
                  <a:srgbClr val="0CA373"/>
                </a:solidFill>
                <a:latin typeface="Oxygen" panose="02000503000000090004" pitchFamily="2" charset="77"/>
                <a:ea typeface="Nunito Bold" charset="0"/>
                <a:cs typeface="Abhaya Libre SemiBold" panose="02000603000000000000" pitchFamily="2" charset="77"/>
              </a:rPr>
              <a:t>Ενότητα 1: Βασικά στοιχεία και στρατηγικές για όλα τα κανάλια  
</a:t>
            </a:r>
            <a:endParaRPr lang="en-US" sz="2400" dirty="0">
              <a:solidFill>
                <a:srgbClr val="0CA373"/>
              </a:solidFill>
              <a:latin typeface="Oxygen" panose="02000503000000090004" pitchFamily="2" charset="77"/>
              <a:ea typeface="Nunito Bold" charset="0"/>
              <a:cs typeface="Abhaya Libre SemiBold" panose="02000603000000000000" pitchFamily="2" charset="77"/>
            </a:endParaRPr>
          </a:p>
        </p:txBody>
      </p:sp>
      <p:sp>
        <p:nvSpPr>
          <p:cNvPr id="42" name="object 16"/>
          <p:cNvSpPr txBox="1">
            <a:spLocks/>
          </p:cNvSpPr>
          <p:nvPr/>
        </p:nvSpPr>
        <p:spPr>
          <a:xfrm>
            <a:off x="4881487" y="205899"/>
            <a:ext cx="4070008" cy="751488"/>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nSpc>
                <a:spcPct val="100000"/>
              </a:lnSpc>
              <a:spcBef>
                <a:spcPts val="100"/>
              </a:spcBef>
            </a:pPr>
            <a:r>
              <a:rPr lang="el-GR" sz="4800" b="1" spc="-150" dirty="0"/>
              <a:t>ΕΥΡΕΤΉΡΙΟ</a:t>
            </a:r>
            <a:endParaRPr lang="es-ES" sz="4800" b="1" spc="-150" dirty="0"/>
          </a:p>
        </p:txBody>
      </p:sp>
      <p:sp>
        <p:nvSpPr>
          <p:cNvPr id="6" name="Shape 2633">
            <a:extLst>
              <a:ext uri="{FF2B5EF4-FFF2-40B4-BE49-F238E27FC236}">
                <a16:creationId xmlns:a16="http://schemas.microsoft.com/office/drawing/2014/main" id="{0776730D-6C06-469C-8B7A-E64EC5C87016}"/>
              </a:ext>
            </a:extLst>
          </p:cNvPr>
          <p:cNvSpPr/>
          <p:nvPr/>
        </p:nvSpPr>
        <p:spPr>
          <a:xfrm>
            <a:off x="5493416" y="1445836"/>
            <a:ext cx="537944" cy="537944"/>
          </a:xfrm>
          <a:custGeom>
            <a:avLst/>
            <a:gdLst/>
            <a:ahLst/>
            <a:cxnLst>
              <a:cxn ang="0">
                <a:pos x="wd2" y="hd2"/>
              </a:cxn>
              <a:cxn ang="5400000">
                <a:pos x="wd2" y="hd2"/>
              </a:cxn>
              <a:cxn ang="10800000">
                <a:pos x="wd2" y="hd2"/>
              </a:cxn>
              <a:cxn ang="16200000">
                <a:pos x="wd2" y="hd2"/>
              </a:cxn>
            </a:cxnLst>
            <a:rect l="0" t="0" r="r" b="b"/>
            <a:pathLst>
              <a:path w="21600" h="21600" extrusionOk="0">
                <a:moveTo>
                  <a:pt x="12144" y="18334"/>
                </a:moveTo>
                <a:lnTo>
                  <a:pt x="15583" y="6873"/>
                </a:lnTo>
                <a:lnTo>
                  <a:pt x="20168" y="6873"/>
                </a:lnTo>
                <a:cubicBezTo>
                  <a:pt x="20168" y="6873"/>
                  <a:pt x="12144" y="18334"/>
                  <a:pt x="12144" y="18334"/>
                </a:cubicBezTo>
                <a:close/>
                <a:moveTo>
                  <a:pt x="10800" y="19403"/>
                </a:moveTo>
                <a:lnTo>
                  <a:pt x="7041" y="6873"/>
                </a:lnTo>
                <a:lnTo>
                  <a:pt x="14559" y="6873"/>
                </a:lnTo>
                <a:cubicBezTo>
                  <a:pt x="14559" y="6873"/>
                  <a:pt x="10800" y="19403"/>
                  <a:pt x="10800" y="19403"/>
                </a:cubicBezTo>
                <a:close/>
                <a:moveTo>
                  <a:pt x="1432" y="6873"/>
                </a:moveTo>
                <a:lnTo>
                  <a:pt x="6017" y="6873"/>
                </a:lnTo>
                <a:lnTo>
                  <a:pt x="9456" y="18334"/>
                </a:lnTo>
                <a:cubicBezTo>
                  <a:pt x="9456" y="18334"/>
                  <a:pt x="1432" y="6873"/>
                  <a:pt x="1432" y="6873"/>
                </a:cubicBezTo>
                <a:close/>
                <a:moveTo>
                  <a:pt x="6578" y="982"/>
                </a:moveTo>
                <a:lnTo>
                  <a:pt x="8536" y="982"/>
                </a:lnTo>
                <a:lnTo>
                  <a:pt x="6082" y="5891"/>
                </a:lnTo>
                <a:lnTo>
                  <a:pt x="1669" y="5891"/>
                </a:lnTo>
                <a:cubicBezTo>
                  <a:pt x="1669" y="5891"/>
                  <a:pt x="6578" y="982"/>
                  <a:pt x="6578" y="982"/>
                </a:cubicBezTo>
                <a:close/>
                <a:moveTo>
                  <a:pt x="11973" y="982"/>
                </a:moveTo>
                <a:lnTo>
                  <a:pt x="14427" y="5891"/>
                </a:lnTo>
                <a:lnTo>
                  <a:pt x="7173" y="5891"/>
                </a:lnTo>
                <a:lnTo>
                  <a:pt x="9627" y="982"/>
                </a:lnTo>
                <a:cubicBezTo>
                  <a:pt x="9627" y="982"/>
                  <a:pt x="11973" y="982"/>
                  <a:pt x="11973" y="982"/>
                </a:cubicBezTo>
                <a:close/>
                <a:moveTo>
                  <a:pt x="15022" y="982"/>
                </a:moveTo>
                <a:lnTo>
                  <a:pt x="19931" y="5891"/>
                </a:lnTo>
                <a:lnTo>
                  <a:pt x="15518" y="5891"/>
                </a:lnTo>
                <a:lnTo>
                  <a:pt x="13064" y="982"/>
                </a:lnTo>
                <a:cubicBezTo>
                  <a:pt x="13064" y="982"/>
                  <a:pt x="15022" y="982"/>
                  <a:pt x="15022" y="982"/>
                </a:cubicBezTo>
                <a:close/>
                <a:moveTo>
                  <a:pt x="21600" y="6382"/>
                </a:moveTo>
                <a:cubicBezTo>
                  <a:pt x="21600" y="6272"/>
                  <a:pt x="21557" y="6175"/>
                  <a:pt x="21495" y="6093"/>
                </a:cubicBezTo>
                <a:lnTo>
                  <a:pt x="21502" y="6088"/>
                </a:lnTo>
                <a:lnTo>
                  <a:pt x="21471" y="6057"/>
                </a:lnTo>
                <a:cubicBezTo>
                  <a:pt x="21459" y="6044"/>
                  <a:pt x="21448" y="6032"/>
                  <a:pt x="21434" y="6020"/>
                </a:cubicBezTo>
                <a:lnTo>
                  <a:pt x="15611" y="197"/>
                </a:lnTo>
                <a:lnTo>
                  <a:pt x="15604" y="201"/>
                </a:lnTo>
                <a:cubicBezTo>
                  <a:pt x="15514" y="82"/>
                  <a:pt x="15379" y="0"/>
                  <a:pt x="15218" y="0"/>
                </a:cubicBezTo>
                <a:lnTo>
                  <a:pt x="6382" y="0"/>
                </a:lnTo>
                <a:cubicBezTo>
                  <a:pt x="6221" y="0"/>
                  <a:pt x="6086" y="82"/>
                  <a:pt x="5996" y="201"/>
                </a:cubicBezTo>
                <a:lnTo>
                  <a:pt x="5989" y="197"/>
                </a:lnTo>
                <a:lnTo>
                  <a:pt x="166" y="6020"/>
                </a:lnTo>
                <a:cubicBezTo>
                  <a:pt x="152" y="6032"/>
                  <a:pt x="141" y="6044"/>
                  <a:pt x="129" y="6057"/>
                </a:cubicBezTo>
                <a:lnTo>
                  <a:pt x="98" y="6088"/>
                </a:lnTo>
                <a:lnTo>
                  <a:pt x="105" y="6093"/>
                </a:lnTo>
                <a:cubicBezTo>
                  <a:pt x="43" y="6175"/>
                  <a:pt x="0" y="6272"/>
                  <a:pt x="0" y="6382"/>
                </a:cubicBezTo>
                <a:cubicBezTo>
                  <a:pt x="0" y="6499"/>
                  <a:pt x="46" y="6602"/>
                  <a:pt x="115" y="6686"/>
                </a:cubicBezTo>
                <a:lnTo>
                  <a:pt x="109" y="6690"/>
                </a:lnTo>
                <a:lnTo>
                  <a:pt x="10418" y="21418"/>
                </a:lnTo>
                <a:lnTo>
                  <a:pt x="10424" y="21413"/>
                </a:lnTo>
                <a:cubicBezTo>
                  <a:pt x="10514" y="21525"/>
                  <a:pt x="10646" y="21600"/>
                  <a:pt x="10800" y="21600"/>
                </a:cubicBezTo>
                <a:cubicBezTo>
                  <a:pt x="10954" y="21600"/>
                  <a:pt x="11086" y="21525"/>
                  <a:pt x="11176" y="21413"/>
                </a:cubicBezTo>
                <a:lnTo>
                  <a:pt x="11182" y="21418"/>
                </a:lnTo>
                <a:lnTo>
                  <a:pt x="21491" y="6690"/>
                </a:lnTo>
                <a:lnTo>
                  <a:pt x="21485" y="6686"/>
                </a:lnTo>
                <a:cubicBezTo>
                  <a:pt x="21553" y="6602"/>
                  <a:pt x="21600" y="6499"/>
                  <a:pt x="21600" y="6382"/>
                </a:cubicBezTo>
              </a:path>
            </a:pathLst>
          </a:custGeom>
          <a:solidFill>
            <a:srgbClr val="0CA373"/>
          </a:solidFill>
          <a:ln w="12700">
            <a:miter lim="400000"/>
          </a:ln>
        </p:spPr>
        <p:txBody>
          <a:bodyPr lIns="19045" tIns="19045" rIns="19045" bIns="19045" anchor="ctr"/>
          <a:lstStyle/>
          <a:p>
            <a:pPr algn="ctr" defTabSz="228526">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400" dirty="0">
              <a:solidFill>
                <a:srgbClr val="0CA373"/>
              </a:solidFill>
              <a:latin typeface="Oxygen" panose="02000503000000090004" pitchFamily="2" charset="77"/>
              <a:cs typeface="Abhaya Libre" panose="02000603000000000000" pitchFamily="2" charset="77"/>
            </a:endParaRPr>
          </a:p>
        </p:txBody>
      </p:sp>
    </p:spTree>
    <p:extLst>
      <p:ext uri="{BB962C8B-B14F-4D97-AF65-F5344CB8AC3E}">
        <p14:creationId xmlns:p14="http://schemas.microsoft.com/office/powerpoint/2010/main" val="2664093853"/>
      </p:ext>
    </p:extLst>
  </p:cSld>
  <p:clrMapOvr>
    <a:masterClrMapping/>
  </p:clrMapOvr>
  <p:transition advClick="0"/>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9511235" cy="505267"/>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l-GR" sz="3200" kern="0" spc="-150" dirty="0">
                <a:solidFill>
                  <a:schemeClr val="tx1"/>
                </a:solidFill>
                <a:latin typeface="+mj-lt"/>
                <a:ea typeface="Tahoma" panose="020B0604030504040204" pitchFamily="34" charset="0"/>
                <a:cs typeface="Tahoma" panose="020B0604030504040204" pitchFamily="34" charset="0"/>
              </a:rPr>
              <a:t>ΕΝΟΤΗΤΑ 1: Βασικά στοιχεία και στρατηγικές για όλα τα κανάλια</a:t>
            </a:r>
            <a:endParaRPr lang="es-ES" sz="32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617364"/>
            <a:ext cx="5297268" cy="611706"/>
          </a:xfrm>
          <a:prstGeom prst="rect">
            <a:avLst/>
          </a:prstGeom>
        </p:spPr>
        <p:txBody>
          <a:bodyPr vert="horz" wrap="square" lIns="0" tIns="13970" rIns="0" bIns="0" rtlCol="0">
            <a:spAutoFit/>
          </a:bodyPr>
          <a:lstStyle/>
          <a:p>
            <a:pPr marL="12700">
              <a:spcBef>
                <a:spcPts val="110"/>
              </a:spcBef>
            </a:pPr>
            <a:r>
              <a:rPr lang="el-GR" sz="2200" spc="50" dirty="0">
                <a:latin typeface="+mj-lt"/>
                <a:cs typeface="Tahoma"/>
              </a:rPr>
              <a:t>ΤΜΗΜΑ 1.1.: Τι είναι το </a:t>
            </a:r>
            <a:r>
              <a:rPr lang="en-US" sz="2200" dirty="0">
                <a:latin typeface="+mj-lt"/>
                <a:ea typeface="Lato Light" panose="020F0502020204030203" pitchFamily="34" charset="0"/>
                <a:cs typeface="Abhaya Libre" panose="02000603000000000000" pitchFamily="2" charset="77"/>
              </a:rPr>
              <a:t>Omnichannel</a:t>
            </a:r>
          </a:p>
          <a:p>
            <a:pPr marL="12700">
              <a:lnSpc>
                <a:spcPct val="100000"/>
              </a:lnSpc>
              <a:spcBef>
                <a:spcPts val="110"/>
              </a:spcBef>
            </a:pPr>
            <a:endParaRPr sz="1600" dirty="0">
              <a:latin typeface="+mj-lt"/>
              <a:cs typeface="Tahoma"/>
            </a:endParaRPr>
          </a:p>
        </p:txBody>
      </p:sp>
      <p:sp>
        <p:nvSpPr>
          <p:cNvPr id="4" name="Rectángulo 3"/>
          <p:cNvSpPr/>
          <p:nvPr/>
        </p:nvSpPr>
        <p:spPr>
          <a:xfrm>
            <a:off x="318565" y="2001046"/>
            <a:ext cx="5977234" cy="3908762"/>
          </a:xfrm>
          <a:prstGeom prst="rect">
            <a:avLst/>
          </a:prstGeom>
        </p:spPr>
        <p:txBody>
          <a:bodyPr wrap="square">
            <a:spAutoFit/>
          </a:bodyPr>
          <a:lstStyle/>
          <a:p>
            <a:pPr marL="342900" indent="-342900">
              <a:buFont typeface="Arial" panose="020B0604020202020204" pitchFamily="34" charset="0"/>
              <a:buChar char="•"/>
              <a:defRPr/>
            </a:pPr>
            <a:r>
              <a:rPr lang="el-GR" dirty="0">
                <a:solidFill>
                  <a:srgbClr val="000000"/>
                </a:solidFill>
              </a:rPr>
              <a:t>Είναι ένα μοντέλο που στοχεύει να προσφέρει στους πελάτες μια προσαρμοσμένη εμπειρία μέσω μιας ποικιλίας καναλιών επικοινωνίας, για να μετατρέψει τις επισκέψεις σε πωλήσεις</a:t>
            </a:r>
            <a:r>
              <a:rPr lang="en-US" dirty="0">
                <a:solidFill>
                  <a:srgbClr val="000000"/>
                </a:solidFill>
              </a:rPr>
              <a:t>. </a:t>
            </a:r>
          </a:p>
          <a:p>
            <a:pPr marL="342900" indent="-342900">
              <a:buFont typeface="Arial" panose="020B0604020202020204" pitchFamily="34" charset="0"/>
              <a:buChar char="•"/>
              <a:defRPr/>
            </a:pPr>
            <a:r>
              <a:rPr lang="el-GR" dirty="0">
                <a:solidFill>
                  <a:srgbClr val="000000"/>
                </a:solidFill>
              </a:rPr>
              <a:t>Επιτρέπει ένα ευρύτερο φάσμα ευκαιριών για να έρθετε σε επαφή με πιθανούς πελάτες
Αυτή η αποκλειστική εμπειρία καλύπτει</a:t>
            </a:r>
            <a:r>
              <a:rPr lang="en-US" dirty="0">
                <a:solidFill>
                  <a:srgbClr val="000000"/>
                </a:solidFill>
              </a:rPr>
              <a:t>: </a:t>
            </a:r>
          </a:p>
          <a:p>
            <a:pPr marL="800100" lvl="1" indent="-342900">
              <a:buFont typeface="Wingdings" panose="05000000000000000000" pitchFamily="2" charset="2"/>
              <a:buChar char="§"/>
              <a:defRPr/>
            </a:pPr>
            <a:r>
              <a:rPr lang="el-GR" dirty="0">
                <a:solidFill>
                  <a:srgbClr val="000000"/>
                </a:solidFill>
              </a:rPr>
              <a:t>Φυσικές επισκέψεις (σε καταστήματα) για να δείτε και να αγγίξετε το προϊόν </a:t>
            </a:r>
            <a:r>
              <a:rPr lang="en-US" dirty="0">
                <a:solidFill>
                  <a:srgbClr val="000000"/>
                </a:solidFill>
              </a:rPr>
              <a:t> </a:t>
            </a:r>
          </a:p>
          <a:p>
            <a:pPr marL="800100" lvl="1" indent="-342900">
              <a:buFont typeface="Wingdings" panose="05000000000000000000" pitchFamily="2" charset="2"/>
              <a:buChar char="§"/>
              <a:defRPr/>
            </a:pPr>
            <a:r>
              <a:rPr lang="el-GR" dirty="0">
                <a:solidFill>
                  <a:srgbClr val="000000"/>
                </a:solidFill>
              </a:rPr>
              <a:t>Ηλεκτρονικές επισκέψεις (σε ηλεκτρονικά καταστήματα) και επιδείξεις χαρακτηριστικών και προδιαγραφών προϊόντων</a:t>
            </a:r>
            <a:r>
              <a:rPr lang="el-GR" b="1" dirty="0">
                <a:solidFill>
                  <a:srgbClr val="000000"/>
                </a:solidFill>
              </a:rPr>
              <a:t>
</a:t>
            </a:r>
            <a:r>
              <a:rPr lang="el-GR" sz="1600" dirty="0">
                <a:solidFill>
                  <a:srgbClr val="000000"/>
                </a:solidFill>
              </a:rPr>
              <a:t>Λαμβάνοντας υπόψη τα πιθανά χαρακτηριστικά και τις επιθυμίες των πελατών, μάρκετινγκ στα κοινωνικά μέσα</a:t>
            </a:r>
            <a:endParaRPr lang="en-US" dirty="0">
              <a:solidFill>
                <a:srgbClr val="000000"/>
              </a:solidFill>
            </a:endParaRPr>
          </a:p>
        </p:txBody>
      </p:sp>
      <p:graphicFrame>
        <p:nvGraphicFramePr>
          <p:cNvPr id="9" name="Diagrama 8">
            <a:extLst>
              <a:ext uri="{FF2B5EF4-FFF2-40B4-BE49-F238E27FC236}">
                <a16:creationId xmlns:a16="http://schemas.microsoft.com/office/drawing/2014/main" id="{F89A81C3-3FC2-4A3C-AFC6-F4BE3494450D}"/>
              </a:ext>
            </a:extLst>
          </p:cNvPr>
          <p:cNvGraphicFramePr/>
          <p:nvPr>
            <p:extLst>
              <p:ext uri="{D42A27DB-BD31-4B8C-83A1-F6EECF244321}">
                <p14:modId xmlns:p14="http://schemas.microsoft.com/office/powerpoint/2010/main" val="82440570"/>
              </p:ext>
            </p:extLst>
          </p:nvPr>
        </p:nvGraphicFramePr>
        <p:xfrm>
          <a:off x="6517176" y="2001046"/>
          <a:ext cx="5297268" cy="384820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07448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4" name="Conector recto 23">
            <a:extLst>
              <a:ext uri="{FF2B5EF4-FFF2-40B4-BE49-F238E27FC236}">
                <a16:creationId xmlns:a16="http://schemas.microsoft.com/office/drawing/2014/main" id="{73234D95-727B-4C6B-B3BB-B259658162F7}"/>
              </a:ext>
            </a:extLst>
          </p:cNvPr>
          <p:cNvCxnSpPr>
            <a:cxnSpLocks/>
          </p:cNvCxnSpPr>
          <p:nvPr/>
        </p:nvCxnSpPr>
        <p:spPr>
          <a:xfrm>
            <a:off x="9691039" y="4424289"/>
            <a:ext cx="1238031" cy="19369"/>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Conector recto 21">
            <a:extLst>
              <a:ext uri="{FF2B5EF4-FFF2-40B4-BE49-F238E27FC236}">
                <a16:creationId xmlns:a16="http://schemas.microsoft.com/office/drawing/2014/main" id="{D45832AA-AE31-4D20-8169-8EF6A24A355B}"/>
              </a:ext>
            </a:extLst>
          </p:cNvPr>
          <p:cNvCxnSpPr/>
          <p:nvPr/>
        </p:nvCxnSpPr>
        <p:spPr>
          <a:xfrm>
            <a:off x="10311618" y="3742006"/>
            <a:ext cx="0" cy="1364566"/>
          </a:xfrm>
          <a:prstGeom prst="line">
            <a:avLst/>
          </a:prstGeom>
        </p:spPr>
        <p:style>
          <a:lnRef idx="1">
            <a:schemeClr val="accent1"/>
          </a:lnRef>
          <a:fillRef idx="0">
            <a:schemeClr val="accent1"/>
          </a:fillRef>
          <a:effectRef idx="0">
            <a:schemeClr val="accent1"/>
          </a:effectRef>
          <a:fontRef idx="minor">
            <a:schemeClr val="tx1"/>
          </a:fontRef>
        </p:style>
      </p:cxnSp>
      <p:sp>
        <p:nvSpPr>
          <p:cNvPr id="3" name="object 3">
            <a:extLst>
              <a:ext uri="{FF2B5EF4-FFF2-40B4-BE49-F238E27FC236}">
                <a16:creationId xmlns:a16="http://schemas.microsoft.com/office/drawing/2014/main" id="{FBCC9E6C-DB19-4936-87CE-3544CB66C3D3}"/>
              </a:ext>
            </a:extLst>
          </p:cNvPr>
          <p:cNvSpPr txBox="1"/>
          <p:nvPr/>
        </p:nvSpPr>
        <p:spPr>
          <a:xfrm>
            <a:off x="474976" y="1493421"/>
            <a:ext cx="7852044" cy="611706"/>
          </a:xfrm>
          <a:prstGeom prst="rect">
            <a:avLst/>
          </a:prstGeom>
        </p:spPr>
        <p:txBody>
          <a:bodyPr vert="horz" wrap="square" lIns="0" tIns="13970" rIns="0" bIns="0" rtlCol="0">
            <a:spAutoFit/>
          </a:bodyPr>
          <a:lstStyle/>
          <a:p>
            <a:pPr marL="12700">
              <a:spcBef>
                <a:spcPts val="110"/>
              </a:spcBef>
            </a:pPr>
            <a:r>
              <a:rPr lang="el-GR" sz="2200" spc="50" dirty="0">
                <a:latin typeface="+mj-lt"/>
                <a:cs typeface="Tahoma"/>
              </a:rPr>
              <a:t>ΤΜΗΜΑ 1.2.: Διαφορές μεταξύ </a:t>
            </a:r>
            <a:r>
              <a:rPr lang="en-US" sz="2200" dirty="0">
                <a:latin typeface="+mj-lt"/>
                <a:ea typeface="Lato Light" panose="020F0502020204030203" pitchFamily="34" charset="0"/>
                <a:cs typeface="Abhaya Libre" panose="02000603000000000000" pitchFamily="2" charset="77"/>
              </a:rPr>
              <a:t>Omnichannel </a:t>
            </a:r>
            <a:r>
              <a:rPr lang="el-GR" sz="2200" dirty="0">
                <a:latin typeface="+mj-lt"/>
                <a:ea typeface="Lato Light" panose="020F0502020204030203" pitchFamily="34" charset="0"/>
                <a:cs typeface="Abhaya Libre" panose="02000603000000000000" pitchFamily="2" charset="77"/>
              </a:rPr>
              <a:t>και</a:t>
            </a:r>
            <a:r>
              <a:rPr lang="en-US" sz="2200" dirty="0">
                <a:latin typeface="+mj-lt"/>
                <a:ea typeface="Lato Light" panose="020F0502020204030203" pitchFamily="34" charset="0"/>
                <a:cs typeface="Abhaya Libre" panose="02000603000000000000" pitchFamily="2" charset="77"/>
              </a:rPr>
              <a:t> Multichannel</a:t>
            </a:r>
          </a:p>
          <a:p>
            <a:pPr marL="12700">
              <a:lnSpc>
                <a:spcPct val="100000"/>
              </a:lnSpc>
              <a:spcBef>
                <a:spcPts val="110"/>
              </a:spcBef>
            </a:pPr>
            <a:endParaRPr sz="1600" dirty="0">
              <a:latin typeface="+mj-lt"/>
              <a:cs typeface="Tahoma"/>
            </a:endParaRPr>
          </a:p>
        </p:txBody>
      </p:sp>
      <p:sp>
        <p:nvSpPr>
          <p:cNvPr id="4" name="Rectángulo 3"/>
          <p:cNvSpPr/>
          <p:nvPr/>
        </p:nvSpPr>
        <p:spPr>
          <a:xfrm>
            <a:off x="383809" y="2389984"/>
            <a:ext cx="4722763" cy="3631763"/>
          </a:xfrm>
          <a:prstGeom prst="rect">
            <a:avLst/>
          </a:prstGeom>
        </p:spPr>
        <p:txBody>
          <a:bodyPr wrap="square">
            <a:spAutoFit/>
          </a:bodyPr>
          <a:lstStyle/>
          <a:p>
            <a:pPr marL="342900" indent="-342900">
              <a:buFont typeface="Wingdings" panose="05000000000000000000" pitchFamily="2" charset="2"/>
              <a:buChar char="§"/>
              <a:defRPr/>
            </a:pPr>
            <a:r>
              <a:rPr lang="en-US" sz="2300" b="1" dirty="0">
                <a:solidFill>
                  <a:srgbClr val="000000"/>
                </a:solidFill>
              </a:rPr>
              <a:t>Multichannel</a:t>
            </a:r>
            <a:r>
              <a:rPr lang="en-US" sz="2300" dirty="0">
                <a:solidFill>
                  <a:srgbClr val="000000"/>
                </a:solidFill>
              </a:rPr>
              <a:t>: </a:t>
            </a:r>
            <a:r>
              <a:rPr lang="el-GR" sz="2300" dirty="0">
                <a:solidFill>
                  <a:srgbClr val="000000"/>
                </a:solidFill>
              </a:rPr>
              <a:t>Η χρήση όλων των καναλιών (φυσικό κατάστημα, κινητό, διαδικτυακό μάρκετινγκ) για την επικοινωνία με πελάτες χωρίς σύνδεση μεταξύ των καναλιών</a:t>
            </a:r>
            <a:r>
              <a:rPr lang="en-US" sz="2300" dirty="0">
                <a:solidFill>
                  <a:srgbClr val="000000"/>
                </a:solidFill>
              </a:rPr>
              <a:t>.</a:t>
            </a:r>
          </a:p>
          <a:p>
            <a:pPr marL="342900" indent="-342900">
              <a:buFont typeface="Wingdings" panose="05000000000000000000" pitchFamily="2" charset="2"/>
              <a:buChar char="§"/>
              <a:defRPr/>
            </a:pPr>
            <a:r>
              <a:rPr lang="en-US" sz="2300" b="1" dirty="0">
                <a:solidFill>
                  <a:srgbClr val="000000"/>
                </a:solidFill>
              </a:rPr>
              <a:t>Omni-channel</a:t>
            </a:r>
            <a:r>
              <a:rPr lang="en-US" sz="2300" dirty="0">
                <a:solidFill>
                  <a:srgbClr val="000000"/>
                </a:solidFill>
              </a:rPr>
              <a:t>: </a:t>
            </a:r>
            <a:r>
              <a:rPr lang="el-GR" sz="2300" dirty="0">
                <a:solidFill>
                  <a:srgbClr val="000000"/>
                </a:solidFill>
              </a:rPr>
              <a:t>ένας τρόπος που παρέχει απρόσκοπτη ενοποίηση και απόκριση μεταξύ των καναλιών</a:t>
            </a:r>
            <a:r>
              <a:rPr lang="en-US" sz="2300" dirty="0">
                <a:solidFill>
                  <a:srgbClr val="000000"/>
                </a:solidFill>
              </a:rPr>
              <a:t>.</a:t>
            </a:r>
          </a:p>
        </p:txBody>
      </p:sp>
      <p:graphicFrame>
        <p:nvGraphicFramePr>
          <p:cNvPr id="5" name="Diagrama 4">
            <a:extLst>
              <a:ext uri="{FF2B5EF4-FFF2-40B4-BE49-F238E27FC236}">
                <a16:creationId xmlns:a16="http://schemas.microsoft.com/office/drawing/2014/main" id="{AF303C35-F95D-4D1E-98FA-35E5D5EB8DF8}"/>
              </a:ext>
            </a:extLst>
          </p:cNvPr>
          <p:cNvGraphicFramePr/>
          <p:nvPr>
            <p:extLst>
              <p:ext uri="{D42A27DB-BD31-4B8C-83A1-F6EECF244321}">
                <p14:modId xmlns:p14="http://schemas.microsoft.com/office/powerpoint/2010/main" val="1927106768"/>
              </p:ext>
            </p:extLst>
          </p:nvPr>
        </p:nvGraphicFramePr>
        <p:xfrm>
          <a:off x="4885397" y="2950752"/>
          <a:ext cx="3763889" cy="29858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6" name="Diagrama 5">
            <a:extLst>
              <a:ext uri="{FF2B5EF4-FFF2-40B4-BE49-F238E27FC236}">
                <a16:creationId xmlns:a16="http://schemas.microsoft.com/office/drawing/2014/main" id="{91EBD43B-6F85-47B4-A34C-75EA3FA091A9}"/>
              </a:ext>
            </a:extLst>
          </p:cNvPr>
          <p:cNvGraphicFramePr/>
          <p:nvPr>
            <p:extLst>
              <p:ext uri="{D42A27DB-BD31-4B8C-83A1-F6EECF244321}">
                <p14:modId xmlns:p14="http://schemas.microsoft.com/office/powerpoint/2010/main" val="2048703794"/>
              </p:ext>
            </p:extLst>
          </p:nvPr>
        </p:nvGraphicFramePr>
        <p:xfrm>
          <a:off x="8428111" y="2950752"/>
          <a:ext cx="3763889" cy="2985814"/>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10" name="CuadroTexto 9">
            <a:extLst>
              <a:ext uri="{FF2B5EF4-FFF2-40B4-BE49-F238E27FC236}">
                <a16:creationId xmlns:a16="http://schemas.microsoft.com/office/drawing/2014/main" id="{9F83C863-EA8B-4C7B-9E54-6853279B3D0A}"/>
              </a:ext>
            </a:extLst>
          </p:cNvPr>
          <p:cNvSpPr txBox="1"/>
          <p:nvPr/>
        </p:nvSpPr>
        <p:spPr>
          <a:xfrm>
            <a:off x="9350824" y="2213639"/>
            <a:ext cx="1918462" cy="461665"/>
          </a:xfrm>
          <a:prstGeom prst="rect">
            <a:avLst/>
          </a:prstGeom>
          <a:noFill/>
        </p:spPr>
        <p:txBody>
          <a:bodyPr wrap="square">
            <a:spAutoFit/>
          </a:bodyPr>
          <a:lstStyle/>
          <a:p>
            <a:r>
              <a:rPr lang="es-ES" sz="2400" b="1" dirty="0" err="1"/>
              <a:t>Omnichannel</a:t>
            </a:r>
            <a:endParaRPr lang="es-ES" sz="2400" b="1" dirty="0"/>
          </a:p>
        </p:txBody>
      </p:sp>
      <p:sp>
        <p:nvSpPr>
          <p:cNvPr id="11" name="CuadroTexto 10">
            <a:extLst>
              <a:ext uri="{FF2B5EF4-FFF2-40B4-BE49-F238E27FC236}">
                <a16:creationId xmlns:a16="http://schemas.microsoft.com/office/drawing/2014/main" id="{47849810-76A2-4BE7-A46F-E8F61F634E3E}"/>
              </a:ext>
            </a:extLst>
          </p:cNvPr>
          <p:cNvSpPr txBox="1"/>
          <p:nvPr/>
        </p:nvSpPr>
        <p:spPr>
          <a:xfrm>
            <a:off x="5803621" y="2213638"/>
            <a:ext cx="1918462" cy="461665"/>
          </a:xfrm>
          <a:prstGeom prst="rect">
            <a:avLst/>
          </a:prstGeom>
          <a:noFill/>
        </p:spPr>
        <p:txBody>
          <a:bodyPr wrap="square">
            <a:spAutoFit/>
          </a:bodyPr>
          <a:lstStyle/>
          <a:p>
            <a:r>
              <a:rPr lang="es-ES" sz="2400" b="1" dirty="0" err="1"/>
              <a:t>Multichannel</a:t>
            </a:r>
            <a:endParaRPr lang="es-ES" sz="2400" b="1" dirty="0"/>
          </a:p>
        </p:txBody>
      </p:sp>
      <p:sp>
        <p:nvSpPr>
          <p:cNvPr id="7" name="object 2">
            <a:extLst>
              <a:ext uri="{FF2B5EF4-FFF2-40B4-BE49-F238E27FC236}">
                <a16:creationId xmlns:a16="http://schemas.microsoft.com/office/drawing/2014/main" id="{5F22C8A3-05E7-A042-4C2A-CE325F305367}"/>
              </a:ext>
            </a:extLst>
          </p:cNvPr>
          <p:cNvSpPr txBox="1">
            <a:spLocks/>
          </p:cNvSpPr>
          <p:nvPr/>
        </p:nvSpPr>
        <p:spPr>
          <a:xfrm>
            <a:off x="474976" y="733239"/>
            <a:ext cx="9511235" cy="505267"/>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l-GR" sz="3200" kern="0" spc="-150" dirty="0">
                <a:solidFill>
                  <a:schemeClr val="tx1"/>
                </a:solidFill>
                <a:latin typeface="+mj-lt"/>
                <a:ea typeface="Tahoma" panose="020B0604030504040204" pitchFamily="34" charset="0"/>
                <a:cs typeface="Tahoma" panose="020B0604030504040204" pitchFamily="34" charset="0"/>
              </a:rPr>
              <a:t>ΕΝΟΤΗΤΑ 1: Βασικά στοιχεία και στρατηγικές για όλα τα κανάλια</a:t>
            </a:r>
            <a:endParaRPr lang="es-ES" sz="3200" kern="0" spc="-150" dirty="0">
              <a:solidFill>
                <a:schemeClr val="tx1"/>
              </a:solidFill>
              <a:latin typeface="+mj-lt"/>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2768934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a:extLst>
              <a:ext uri="{FF2B5EF4-FFF2-40B4-BE49-F238E27FC236}">
                <a16:creationId xmlns:a16="http://schemas.microsoft.com/office/drawing/2014/main" id="{FBCC9E6C-DB19-4936-87CE-3544CB66C3D3}"/>
              </a:ext>
            </a:extLst>
          </p:cNvPr>
          <p:cNvSpPr txBox="1"/>
          <p:nvPr/>
        </p:nvSpPr>
        <p:spPr>
          <a:xfrm>
            <a:off x="377556" y="1615967"/>
            <a:ext cx="7317472" cy="352661"/>
          </a:xfrm>
          <a:prstGeom prst="rect">
            <a:avLst/>
          </a:prstGeom>
        </p:spPr>
        <p:txBody>
          <a:bodyPr vert="horz" wrap="square" lIns="0" tIns="13970" rIns="0" bIns="0" rtlCol="0">
            <a:spAutoFit/>
          </a:bodyPr>
          <a:lstStyle/>
          <a:p>
            <a:pPr marL="12700">
              <a:spcBef>
                <a:spcPts val="110"/>
              </a:spcBef>
            </a:pPr>
            <a:r>
              <a:rPr lang="el-GR" sz="2200" spc="50" dirty="0">
                <a:latin typeface="+mj-lt"/>
                <a:cs typeface="Tahoma"/>
              </a:rPr>
              <a:t>ΤΜΗΜΑ 1.3.: Παραδείγματα </a:t>
            </a:r>
            <a:r>
              <a:rPr lang="en-US" sz="2200" dirty="0">
                <a:latin typeface="+mj-lt"/>
                <a:ea typeface="Lato Light" panose="020F0502020204030203" pitchFamily="34" charset="0"/>
                <a:cs typeface="Abhaya Libre" panose="02000603000000000000" pitchFamily="2" charset="77"/>
              </a:rPr>
              <a:t>Omnichannel </a:t>
            </a:r>
            <a:r>
              <a:rPr lang="el-GR" sz="2200" dirty="0">
                <a:latin typeface="+mj-lt"/>
                <a:ea typeface="Lato Light" panose="020F0502020204030203" pitchFamily="34" charset="0"/>
                <a:cs typeface="Abhaya Libre" panose="02000603000000000000" pitchFamily="2" charset="77"/>
              </a:rPr>
              <a:t>Στρατηγικές</a:t>
            </a:r>
            <a:endParaRPr sz="1600" dirty="0">
              <a:latin typeface="+mj-lt"/>
              <a:cs typeface="Tahoma"/>
            </a:endParaRPr>
          </a:p>
        </p:txBody>
      </p:sp>
      <p:sp>
        <p:nvSpPr>
          <p:cNvPr id="26" name="Rectángulo 25">
            <a:extLst>
              <a:ext uri="{FF2B5EF4-FFF2-40B4-BE49-F238E27FC236}">
                <a16:creationId xmlns:a16="http://schemas.microsoft.com/office/drawing/2014/main" id="{76B285F2-AE7A-44D4-95B6-F1DBED68DC18}"/>
              </a:ext>
            </a:extLst>
          </p:cNvPr>
          <p:cNvSpPr/>
          <p:nvPr/>
        </p:nvSpPr>
        <p:spPr>
          <a:xfrm>
            <a:off x="377556" y="2082121"/>
            <a:ext cx="11436888" cy="4139595"/>
          </a:xfrm>
          <a:prstGeom prst="rect">
            <a:avLst/>
          </a:prstGeom>
        </p:spPr>
        <p:txBody>
          <a:bodyPr wrap="square">
            <a:spAutoFit/>
          </a:bodyPr>
          <a:lstStyle/>
          <a:p>
            <a:pPr>
              <a:defRPr/>
            </a:pPr>
            <a:r>
              <a:rPr lang="el-GR" sz="2200" dirty="0">
                <a:solidFill>
                  <a:srgbClr val="000000"/>
                </a:solidFill>
              </a:rPr>
              <a:t>Τώρα, ας ρίξουμε μια ματιά στο πώς λειτουργεί μια </a:t>
            </a:r>
            <a:r>
              <a:rPr lang="el-GR" sz="2200" dirty="0" err="1">
                <a:solidFill>
                  <a:srgbClr val="000000"/>
                </a:solidFill>
              </a:rPr>
              <a:t>πολυκαναλική</a:t>
            </a:r>
            <a:r>
              <a:rPr lang="el-GR" sz="2200" dirty="0">
                <a:solidFill>
                  <a:srgbClr val="000000"/>
                </a:solidFill>
              </a:rPr>
              <a:t> εμπειρία που περικλείει τόσο φυσικά όσο και διαδικτυακά καταστήματα</a:t>
            </a:r>
            <a:r>
              <a:rPr lang="en-US" sz="2200" dirty="0">
                <a:solidFill>
                  <a:srgbClr val="000000"/>
                </a:solidFill>
              </a:rPr>
              <a:t>:</a:t>
            </a:r>
          </a:p>
          <a:p>
            <a:pPr defTabSz="914400">
              <a:defRPr/>
            </a:pPr>
            <a:endParaRPr lang="en-US" dirty="0">
              <a:solidFill>
                <a:srgbClr val="000000"/>
              </a:solidFill>
            </a:endParaRPr>
          </a:p>
          <a:p>
            <a:pPr marL="457200" indent="-457200">
              <a:buAutoNum type="arabicPeriod"/>
              <a:defRPr/>
            </a:pPr>
            <a:r>
              <a:rPr lang="en-US" sz="2100" b="1" dirty="0">
                <a:solidFill>
                  <a:srgbClr val="000000"/>
                </a:solidFill>
              </a:rPr>
              <a:t>Mobile</a:t>
            </a:r>
            <a:r>
              <a:rPr lang="en-US" sz="2100" dirty="0">
                <a:solidFill>
                  <a:srgbClr val="000000"/>
                </a:solidFill>
              </a:rPr>
              <a:t>. </a:t>
            </a:r>
            <a:r>
              <a:rPr lang="el-GR" sz="2000" dirty="0">
                <a:solidFill>
                  <a:srgbClr val="000000"/>
                </a:solidFill>
              </a:rPr>
              <a:t>Ένας χρήστης των μέσων κοινωνικής δικτύωσης βλέπει μια φίλη να δημοσιεύει για τον ολοκαίνουργιο φορητό υπολογιστή της. </a:t>
            </a:r>
            <a:r>
              <a:rPr lang="el-GR" sz="2000" dirty="0" err="1">
                <a:solidFill>
                  <a:srgbClr val="000000"/>
                </a:solidFill>
              </a:rPr>
              <a:t>Συμπτωματικά</a:t>
            </a:r>
            <a:r>
              <a:rPr lang="el-GR" sz="2000" dirty="0">
                <a:solidFill>
                  <a:srgbClr val="000000"/>
                </a:solidFill>
              </a:rPr>
              <a:t>, αυτός ο χρήστης αναζητά επίσης φορητό υπολογιστή, οπότε εισάγει τον σύνδεσμο που ο φίλος της συμπεριέλαβε στην ανάρτησή της για να δει αν οι προδιαγραφές του προϊόντος ταιριάζουν με αυτό που ψάχνει. Σχεδόν από την μπαταρία, ο χρήστης κλειδώνει και βάζει μακριά το τηλέφωνο</a:t>
            </a:r>
            <a:endParaRPr lang="en-US" sz="2100" dirty="0">
              <a:solidFill>
                <a:srgbClr val="000000"/>
              </a:solidFill>
            </a:endParaRPr>
          </a:p>
          <a:p>
            <a:pPr marL="457200" indent="-457200" defTabSz="914400">
              <a:buAutoNum type="arabicPeriod"/>
              <a:defRPr/>
            </a:pPr>
            <a:endParaRPr lang="en-US" dirty="0">
              <a:solidFill>
                <a:srgbClr val="000000"/>
              </a:solidFill>
            </a:endParaRPr>
          </a:p>
          <a:p>
            <a:pPr marL="457200" indent="-457200">
              <a:buAutoNum type="arabicPeriod"/>
              <a:defRPr/>
            </a:pPr>
            <a:r>
              <a:rPr lang="en-US" sz="2100" b="1" dirty="0">
                <a:solidFill>
                  <a:srgbClr val="000000"/>
                </a:solidFill>
              </a:rPr>
              <a:t>Online Marketplace</a:t>
            </a:r>
            <a:r>
              <a:rPr lang="en-US" sz="2100" dirty="0">
                <a:solidFill>
                  <a:srgbClr val="000000"/>
                </a:solidFill>
              </a:rPr>
              <a:t>. </a:t>
            </a:r>
            <a:r>
              <a:rPr lang="el-GR" sz="2000" dirty="0">
                <a:solidFill>
                  <a:srgbClr val="000000"/>
                </a:solidFill>
              </a:rPr>
              <a:t>Μόλις φτάσει στο σπίτι, ο χρήστης θυμήθηκε ξανά το φορητό υπολογιστή και εισήγαγε τον σύνδεσμο από πριν. Το κατάστημα αναγνωρίζει τον χρήστη που επιστρέφει και ο φορητός υπολογιστής εμφανίζεται ως στοιχείο που προβλήθηκε πρόσφατα. Τώρα, μπορεί να ρίξει μια σε βάθος ματιά στο φορητό υπολογιστή και επίσης να το συγκρίνει με άλλες διαθέσιμες επιλογές</a:t>
            </a:r>
            <a:r>
              <a:rPr lang="en-US" sz="2100" dirty="0">
                <a:solidFill>
                  <a:srgbClr val="000000"/>
                </a:solidFill>
              </a:rPr>
              <a:t>.</a:t>
            </a:r>
          </a:p>
        </p:txBody>
      </p:sp>
      <p:sp>
        <p:nvSpPr>
          <p:cNvPr id="4" name="object 2">
            <a:extLst>
              <a:ext uri="{FF2B5EF4-FFF2-40B4-BE49-F238E27FC236}">
                <a16:creationId xmlns:a16="http://schemas.microsoft.com/office/drawing/2014/main" id="{D3F902A4-4360-EE4A-9B7E-8A1A2599C91A}"/>
              </a:ext>
            </a:extLst>
          </p:cNvPr>
          <p:cNvSpPr txBox="1">
            <a:spLocks/>
          </p:cNvSpPr>
          <p:nvPr/>
        </p:nvSpPr>
        <p:spPr>
          <a:xfrm>
            <a:off x="318565" y="1022287"/>
            <a:ext cx="9511235" cy="505267"/>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l-GR" sz="3200" kern="0" spc="-150" dirty="0">
                <a:solidFill>
                  <a:schemeClr val="tx1"/>
                </a:solidFill>
                <a:latin typeface="+mj-lt"/>
                <a:ea typeface="Tahoma" panose="020B0604030504040204" pitchFamily="34" charset="0"/>
                <a:cs typeface="Tahoma" panose="020B0604030504040204" pitchFamily="34" charset="0"/>
              </a:rPr>
              <a:t>ΕΝΟΤΗΤΑ 1: Βασικά στοιχεία και στρατηγικές για όλα τα κανάλια</a:t>
            </a:r>
            <a:endParaRPr lang="es-ES" sz="3200" kern="0" spc="-150" dirty="0">
              <a:solidFill>
                <a:schemeClr val="tx1"/>
              </a:solidFill>
              <a:latin typeface="+mj-lt"/>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7947319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a:extLst>
              <a:ext uri="{FF2B5EF4-FFF2-40B4-BE49-F238E27FC236}">
                <a16:creationId xmlns:a16="http://schemas.microsoft.com/office/drawing/2014/main" id="{FBCC9E6C-DB19-4936-87CE-3544CB66C3D3}"/>
              </a:ext>
            </a:extLst>
          </p:cNvPr>
          <p:cNvSpPr txBox="1"/>
          <p:nvPr/>
        </p:nvSpPr>
        <p:spPr>
          <a:xfrm>
            <a:off x="377556" y="1444482"/>
            <a:ext cx="7317472" cy="673261"/>
          </a:xfrm>
          <a:prstGeom prst="rect">
            <a:avLst/>
          </a:prstGeom>
        </p:spPr>
        <p:txBody>
          <a:bodyPr vert="horz" wrap="square" lIns="0" tIns="13970" rIns="0" bIns="0" rtlCol="0">
            <a:spAutoFit/>
          </a:bodyPr>
          <a:lstStyle/>
          <a:p>
            <a:pPr marL="12700">
              <a:spcBef>
                <a:spcPts val="110"/>
              </a:spcBef>
            </a:pPr>
            <a:r>
              <a:rPr lang="el-GR" sz="2200" spc="50" dirty="0">
                <a:latin typeface="+mj-lt"/>
                <a:cs typeface="Tahoma"/>
              </a:rPr>
              <a:t>ΤΜΗΜΑ 1.3.: Παραδείγματα </a:t>
            </a:r>
            <a:r>
              <a:rPr lang="en-US" sz="2200" dirty="0">
                <a:latin typeface="+mj-lt"/>
                <a:ea typeface="Lato Light" panose="020F0502020204030203" pitchFamily="34" charset="0"/>
                <a:cs typeface="Abhaya Libre" panose="02000603000000000000" pitchFamily="2" charset="77"/>
              </a:rPr>
              <a:t>Omnichannel </a:t>
            </a:r>
            <a:r>
              <a:rPr lang="el-GR" sz="2200" dirty="0">
                <a:latin typeface="+mj-lt"/>
                <a:ea typeface="Lato Light" panose="020F0502020204030203" pitchFamily="34" charset="0"/>
                <a:cs typeface="Abhaya Libre" panose="02000603000000000000" pitchFamily="2" charset="77"/>
              </a:rPr>
              <a:t>Στρατηγικές</a:t>
            </a:r>
            <a:endParaRPr lang="en-US" sz="2200" dirty="0">
              <a:latin typeface="+mj-lt"/>
              <a:ea typeface="Lato Light" panose="020F0502020204030203" pitchFamily="34" charset="0"/>
              <a:cs typeface="Abhaya Libre" panose="02000603000000000000" pitchFamily="2" charset="77"/>
            </a:endParaRPr>
          </a:p>
          <a:p>
            <a:pPr marL="12700">
              <a:spcBef>
                <a:spcPts val="110"/>
              </a:spcBef>
            </a:pPr>
            <a:endParaRPr lang="en-US" sz="2000" dirty="0">
              <a:ea typeface="Lato Light" panose="020F0502020204030203" pitchFamily="34" charset="0"/>
              <a:cs typeface="Abhaya Libre" panose="02000603000000000000" pitchFamily="2" charset="77"/>
            </a:endParaRPr>
          </a:p>
        </p:txBody>
      </p:sp>
      <p:sp>
        <p:nvSpPr>
          <p:cNvPr id="26" name="Rectángulo 25">
            <a:extLst>
              <a:ext uri="{FF2B5EF4-FFF2-40B4-BE49-F238E27FC236}">
                <a16:creationId xmlns:a16="http://schemas.microsoft.com/office/drawing/2014/main" id="{76B285F2-AE7A-44D4-95B6-F1DBED68DC18}"/>
              </a:ext>
            </a:extLst>
          </p:cNvPr>
          <p:cNvSpPr/>
          <p:nvPr/>
        </p:nvSpPr>
        <p:spPr>
          <a:xfrm>
            <a:off x="377556" y="1875048"/>
            <a:ext cx="11292376" cy="4108817"/>
          </a:xfrm>
          <a:prstGeom prst="rect">
            <a:avLst/>
          </a:prstGeom>
        </p:spPr>
        <p:txBody>
          <a:bodyPr wrap="square">
            <a:spAutoFit/>
          </a:bodyPr>
          <a:lstStyle/>
          <a:p>
            <a:pPr marL="457200" indent="-457200">
              <a:buFont typeface="+mj-lt"/>
              <a:buAutoNum type="arabicPeriod" startAt="3"/>
              <a:defRPr/>
            </a:pPr>
            <a:r>
              <a:rPr lang="el-GR" sz="2000" b="1" dirty="0">
                <a:solidFill>
                  <a:srgbClr val="000000"/>
                </a:solidFill>
              </a:rPr>
              <a:t>Φυσικό Κατάστημα</a:t>
            </a:r>
            <a:r>
              <a:rPr lang="en-US" sz="2000" b="1" dirty="0">
                <a:solidFill>
                  <a:srgbClr val="000000"/>
                </a:solidFill>
              </a:rPr>
              <a:t>: </a:t>
            </a:r>
            <a:r>
              <a:rPr lang="el-GR" dirty="0">
                <a:solidFill>
                  <a:srgbClr val="000000"/>
                </a:solidFill>
              </a:rPr>
              <a:t>Ακόμα δεν έχει πειστεί, ο χρήστης μας θέλει να δει τα επιλεγμένα προϊόντα ζωντανά για να πάρει μια ιδέα για τα φυσικά χαρακτηριστικά του (αφή, βάρος, μέγεθος, εργονομία ...), οπότε πηγαίνει σε ένα φυσικό κατάστημα που το έχει. Κατά τη σύνδεση στο δίκτυο κινητής τηλεφωνίας του καταστήματος, το προσωπικό μαθαίνει για τις αναζητήσεις φορητού υπολογιστή του χρήστη, γεγονός που τους επιτρέπει να την βοηθήσουν καλύτερα και επομένως να είναι πιο κοντά στην επίτευξη της πώλησης</a:t>
            </a:r>
            <a:r>
              <a:rPr lang="en-US" sz="2000" dirty="0">
                <a:solidFill>
                  <a:srgbClr val="000000"/>
                </a:solidFill>
              </a:rPr>
              <a:t>.</a:t>
            </a:r>
          </a:p>
          <a:p>
            <a:pPr marL="457200" indent="-457200" defTabSz="914400">
              <a:buFont typeface="+mj-lt"/>
              <a:buAutoNum type="arabicPeriod" startAt="3"/>
              <a:defRPr/>
            </a:pPr>
            <a:endParaRPr lang="en-US" sz="2100" b="1" dirty="0">
              <a:solidFill>
                <a:srgbClr val="000000"/>
              </a:solidFill>
            </a:endParaRPr>
          </a:p>
          <a:p>
            <a:pPr marL="457200" indent="-457200">
              <a:buFont typeface="+mj-lt"/>
              <a:buAutoNum type="arabicPeriod" startAt="3"/>
              <a:defRPr/>
            </a:pPr>
            <a:r>
              <a:rPr lang="el-GR" sz="2000" b="1" dirty="0">
                <a:solidFill>
                  <a:srgbClr val="000000"/>
                </a:solidFill>
              </a:rPr>
              <a:t>Παράδοση</a:t>
            </a:r>
            <a:r>
              <a:rPr lang="en-US" sz="2000" b="1" dirty="0">
                <a:solidFill>
                  <a:srgbClr val="000000"/>
                </a:solidFill>
              </a:rPr>
              <a:t>: </a:t>
            </a:r>
            <a:r>
              <a:rPr lang="el-GR" dirty="0">
                <a:solidFill>
                  <a:srgbClr val="000000"/>
                </a:solidFill>
              </a:rPr>
              <a:t>Μετά την αγορά, ο χρήστης μας μπορεί να επιλέξει μεταξύ της μεταφοράς του προϊόντος στο σπίτι ή της αποστολής του στο σπίτι. Εάν επιλεγεί η παράδοση, η διαδικασία μπορεί να παρακολουθείται χρησιμοποιώντας </a:t>
            </a:r>
            <a:r>
              <a:rPr lang="el-GR" dirty="0" err="1">
                <a:solidFill>
                  <a:srgbClr val="000000"/>
                </a:solidFill>
              </a:rPr>
              <a:t>smartphone</a:t>
            </a:r>
            <a:r>
              <a:rPr lang="el-GR" dirty="0">
                <a:solidFill>
                  <a:srgbClr val="000000"/>
                </a:solidFill>
              </a:rPr>
              <a:t>, </a:t>
            </a:r>
            <a:r>
              <a:rPr lang="el-GR" dirty="0" err="1">
                <a:solidFill>
                  <a:srgbClr val="000000"/>
                </a:solidFill>
              </a:rPr>
              <a:t>tablet</a:t>
            </a:r>
            <a:r>
              <a:rPr lang="el-GR" dirty="0">
                <a:solidFill>
                  <a:srgbClr val="000000"/>
                </a:solidFill>
              </a:rPr>
              <a:t> ή φορητούς υπολογιστές</a:t>
            </a:r>
            <a:r>
              <a:rPr lang="en-US" sz="2000" dirty="0">
                <a:solidFill>
                  <a:srgbClr val="000000"/>
                </a:solidFill>
              </a:rPr>
              <a:t>.</a:t>
            </a:r>
          </a:p>
          <a:p>
            <a:pPr marL="457200" indent="-457200" defTabSz="914400">
              <a:buFont typeface="+mj-lt"/>
              <a:buAutoNum type="arabicPeriod" startAt="3"/>
              <a:defRPr/>
            </a:pPr>
            <a:endParaRPr lang="en-US" sz="2000" b="1" dirty="0">
              <a:solidFill>
                <a:srgbClr val="000000"/>
              </a:solidFill>
            </a:endParaRPr>
          </a:p>
          <a:p>
            <a:pPr marL="457200" indent="-457200">
              <a:buFont typeface="+mj-lt"/>
              <a:buAutoNum type="arabicPeriod" startAt="3"/>
              <a:defRPr/>
            </a:pPr>
            <a:r>
              <a:rPr lang="el-GR" sz="2000" b="1" dirty="0">
                <a:solidFill>
                  <a:srgbClr val="000000"/>
                </a:solidFill>
              </a:rPr>
              <a:t>Μεταπώληση</a:t>
            </a:r>
            <a:r>
              <a:rPr lang="en-US" sz="2000" b="1" dirty="0">
                <a:solidFill>
                  <a:srgbClr val="000000"/>
                </a:solidFill>
              </a:rPr>
              <a:t>: </a:t>
            </a:r>
            <a:r>
              <a:rPr lang="el-GR" sz="1600" dirty="0">
                <a:solidFill>
                  <a:srgbClr val="000000"/>
                </a:solidFill>
              </a:rPr>
              <a:t>Αφού ελέγξει ότι το προϊόν έχει παραληφθεί με επιτυχία, το κατάστημα πραγματοποιεί μια κλήση παρακολούθησης για να αξιολογήσει το τρέχον (μεγάλο) επίπεδο ικανοποίησης του χρήστη. Ωστόσο, μερικές ημέρες αργότερα, έχει κάποιες ερωτήσεις για την εξυπηρέτηση πελατών, έχοντας αποθηκεύσει όλες τις πληροφορίες στην παραγγελία της, το προσωπικό είναι σε θέση να απαντήσει σε όλα τα ερωτήματά της γρήγορα και αποτελεσματικά.</a:t>
            </a:r>
            <a:endParaRPr lang="en-US" sz="2000" b="1" dirty="0">
              <a:solidFill>
                <a:srgbClr val="0CA373"/>
              </a:solidFill>
            </a:endParaRPr>
          </a:p>
        </p:txBody>
      </p:sp>
      <p:sp>
        <p:nvSpPr>
          <p:cNvPr id="4" name="object 2">
            <a:extLst>
              <a:ext uri="{FF2B5EF4-FFF2-40B4-BE49-F238E27FC236}">
                <a16:creationId xmlns:a16="http://schemas.microsoft.com/office/drawing/2014/main" id="{63D81B3B-60FA-FB05-D81A-8D71030CB9FE}"/>
              </a:ext>
            </a:extLst>
          </p:cNvPr>
          <p:cNvSpPr txBox="1">
            <a:spLocks/>
          </p:cNvSpPr>
          <p:nvPr/>
        </p:nvSpPr>
        <p:spPr>
          <a:xfrm>
            <a:off x="377556" y="784869"/>
            <a:ext cx="9511235" cy="505267"/>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l-GR" sz="3200" kern="0" spc="-150" dirty="0">
                <a:solidFill>
                  <a:schemeClr val="tx1"/>
                </a:solidFill>
                <a:latin typeface="+mj-lt"/>
                <a:ea typeface="Tahoma" panose="020B0604030504040204" pitchFamily="34" charset="0"/>
                <a:cs typeface="Tahoma" panose="020B0604030504040204" pitchFamily="34" charset="0"/>
              </a:rPr>
              <a:t>ΕΝΟΤΗΤΑ 1: Βασικά στοιχεία και στρατηγικές για όλα τα κανάλια</a:t>
            </a:r>
            <a:endParaRPr lang="es-ES" sz="3200" kern="0" spc="-150" dirty="0">
              <a:solidFill>
                <a:schemeClr val="tx1"/>
              </a:solidFill>
              <a:latin typeface="+mj-lt"/>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7482128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a:extLst>
              <a:ext uri="{FF2B5EF4-FFF2-40B4-BE49-F238E27FC236}">
                <a16:creationId xmlns:a16="http://schemas.microsoft.com/office/drawing/2014/main" id="{FBCC9E6C-DB19-4936-87CE-3544CB66C3D3}"/>
              </a:ext>
            </a:extLst>
          </p:cNvPr>
          <p:cNvSpPr txBox="1"/>
          <p:nvPr/>
        </p:nvSpPr>
        <p:spPr>
          <a:xfrm>
            <a:off x="377556" y="1773775"/>
            <a:ext cx="7317472" cy="704039"/>
          </a:xfrm>
          <a:prstGeom prst="rect">
            <a:avLst/>
          </a:prstGeom>
        </p:spPr>
        <p:txBody>
          <a:bodyPr vert="horz" wrap="square" lIns="0" tIns="13970" rIns="0" bIns="0" rtlCol="0">
            <a:spAutoFit/>
          </a:bodyPr>
          <a:lstStyle/>
          <a:p>
            <a:pPr marL="12700">
              <a:spcBef>
                <a:spcPts val="110"/>
              </a:spcBef>
            </a:pPr>
            <a:r>
              <a:rPr lang="el-GR" sz="2200" spc="50" dirty="0">
                <a:latin typeface="+mj-lt"/>
                <a:cs typeface="Tahoma"/>
              </a:rPr>
              <a:t>ΤΜΗΜΑ 1.4.: Οφέλη και προκλήσεις (1)
</a:t>
            </a:r>
            <a:endParaRPr lang="en-US" sz="2200" dirty="0">
              <a:latin typeface="+mj-lt"/>
              <a:ea typeface="Lato Light" panose="020F0502020204030203" pitchFamily="34" charset="0"/>
              <a:cs typeface="Abhaya Libre" panose="02000603000000000000" pitchFamily="2" charset="77"/>
            </a:endParaRPr>
          </a:p>
        </p:txBody>
      </p:sp>
      <p:sp>
        <p:nvSpPr>
          <p:cNvPr id="8" name="CuadroTexto 7">
            <a:extLst>
              <a:ext uri="{FF2B5EF4-FFF2-40B4-BE49-F238E27FC236}">
                <a16:creationId xmlns:a16="http://schemas.microsoft.com/office/drawing/2014/main" id="{89D4128F-1674-4352-91FB-1848B2DF78BC}"/>
              </a:ext>
            </a:extLst>
          </p:cNvPr>
          <p:cNvSpPr txBox="1"/>
          <p:nvPr/>
        </p:nvSpPr>
        <p:spPr>
          <a:xfrm>
            <a:off x="377556" y="2259862"/>
            <a:ext cx="11436888" cy="4016484"/>
          </a:xfrm>
          <a:prstGeom prst="rect">
            <a:avLst/>
          </a:prstGeom>
          <a:noFill/>
        </p:spPr>
        <p:txBody>
          <a:bodyPr wrap="square">
            <a:spAutoFit/>
          </a:bodyPr>
          <a:lstStyle/>
          <a:p>
            <a:pPr marL="342900" indent="-342900">
              <a:buFont typeface="+mj-lt"/>
              <a:buAutoNum type="arabicPeriod"/>
            </a:pPr>
            <a:r>
              <a:rPr lang="el-GR" sz="2300" b="1" dirty="0"/>
              <a:t>Ολοκληρωμένη Επικοινωνία και Ανάλυση</a:t>
            </a:r>
            <a:r>
              <a:rPr lang="en-US" sz="2300" dirty="0"/>
              <a:t>. </a:t>
            </a:r>
            <a:r>
              <a:rPr lang="el-GR" sz="2000" dirty="0"/>
              <a:t>Προκειμένου να αξιοποιηθεί ο σχεδόν ατελείωτος όγκος δεδομένων που παράγεται από όλα τα κανάλια επικοινωνίας, πρέπει πάντα να λαμβάνονται υπόψη οι ανάγκες και οι επιθυμίες των πελατών. Για να γίνει αυτό, μια </a:t>
            </a:r>
            <a:r>
              <a:rPr lang="el-GR" sz="2000" dirty="0" err="1"/>
              <a:t>πολυκαναλική</a:t>
            </a:r>
            <a:r>
              <a:rPr lang="el-GR" sz="2000" dirty="0"/>
              <a:t> προσέγγιση ανοίγει έναν κόσμο δυνατοτήτων: οι </a:t>
            </a:r>
            <a:r>
              <a:rPr lang="el-GR" sz="2000" dirty="0" err="1"/>
              <a:t>διακαναλικές</a:t>
            </a:r>
            <a:r>
              <a:rPr lang="el-GR" sz="2000" dirty="0"/>
              <a:t> δυνατότητές της επιτρέπουν στις επιχειρήσεις να διαχειρίζονται αποτελεσματικά τα δεδομένα των πελατών ανεξάρτητα από την πηγή τους και να εκτελούν συγκρίσεις προφίλ σε ολόκληρη την πλατφόρμα</a:t>
            </a:r>
            <a:r>
              <a:rPr lang="en-US" sz="2300" dirty="0"/>
              <a:t>.</a:t>
            </a:r>
          </a:p>
          <a:p>
            <a:pPr marL="342900" indent="-342900">
              <a:buFont typeface="+mj-lt"/>
              <a:buAutoNum type="arabicPeriod"/>
            </a:pPr>
            <a:endParaRPr lang="en-US" sz="2300" dirty="0"/>
          </a:p>
          <a:p>
            <a:pPr marL="342900" indent="-342900">
              <a:buFont typeface="+mj-lt"/>
              <a:buAutoNum type="arabicPeriod"/>
            </a:pPr>
            <a:r>
              <a:rPr lang="el-GR" sz="2300" b="1" dirty="0"/>
              <a:t>Γνωρίστε τους πελάτες όπου κι αν βρίσκονται</a:t>
            </a:r>
            <a:r>
              <a:rPr lang="en-US" sz="2300" dirty="0"/>
              <a:t>. </a:t>
            </a:r>
            <a:r>
              <a:rPr lang="el-GR" sz="2000" dirty="0"/>
              <a:t>Τα προφίλ πελατών θα πρέπει να αντιμετωπίζονται ως μεμονωμένες οντότητες σε όλα τα κανάλια, προκειμένου να αποφευχθεί πιθανή απώλεια ή καταστροφή πληροφοριών, η οποία θα έχει ως αποτέλεσμα υψηλότερη ποιότητα, εξατομικευμένη εξυπηρέτηση πελατών και τη δυνατότητα επιβράβευσης των πελατών ανεξάρτητα από την επιλεγμένη πλατφόρμα για να πραγματοποιήσουν τις αγορές τους</a:t>
            </a:r>
            <a:r>
              <a:rPr lang="en-US" sz="2300" dirty="0"/>
              <a:t>.</a:t>
            </a:r>
            <a:endParaRPr lang="en-US" dirty="0"/>
          </a:p>
        </p:txBody>
      </p:sp>
      <p:sp>
        <p:nvSpPr>
          <p:cNvPr id="4" name="object 2">
            <a:extLst>
              <a:ext uri="{FF2B5EF4-FFF2-40B4-BE49-F238E27FC236}">
                <a16:creationId xmlns:a16="http://schemas.microsoft.com/office/drawing/2014/main" id="{E6947E61-0601-0439-1DA5-3DDD82D5841B}"/>
              </a:ext>
            </a:extLst>
          </p:cNvPr>
          <p:cNvSpPr txBox="1">
            <a:spLocks/>
          </p:cNvSpPr>
          <p:nvPr/>
        </p:nvSpPr>
        <p:spPr>
          <a:xfrm>
            <a:off x="377556" y="841813"/>
            <a:ext cx="9511235" cy="505267"/>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l-GR" sz="3200" kern="0" spc="-150" dirty="0">
                <a:solidFill>
                  <a:schemeClr val="tx1"/>
                </a:solidFill>
                <a:latin typeface="+mj-lt"/>
                <a:ea typeface="Tahoma" panose="020B0604030504040204" pitchFamily="34" charset="0"/>
                <a:cs typeface="Tahoma" panose="020B0604030504040204" pitchFamily="34" charset="0"/>
              </a:rPr>
              <a:t>ΕΝΟΤΗΤΑ 1: Βασικά στοιχεία και στρατηγικές για όλα τα κανάλια</a:t>
            </a:r>
            <a:endParaRPr lang="es-ES" sz="3200" kern="0" spc="-150" dirty="0">
              <a:solidFill>
                <a:schemeClr val="tx1"/>
              </a:solidFill>
              <a:latin typeface="+mj-lt"/>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6206679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a:extLst>
              <a:ext uri="{FF2B5EF4-FFF2-40B4-BE49-F238E27FC236}">
                <a16:creationId xmlns:a16="http://schemas.microsoft.com/office/drawing/2014/main" id="{FBCC9E6C-DB19-4936-87CE-3544CB66C3D3}"/>
              </a:ext>
            </a:extLst>
          </p:cNvPr>
          <p:cNvSpPr txBox="1"/>
          <p:nvPr/>
        </p:nvSpPr>
        <p:spPr>
          <a:xfrm>
            <a:off x="377556" y="1773775"/>
            <a:ext cx="7317472" cy="352661"/>
          </a:xfrm>
          <a:prstGeom prst="rect">
            <a:avLst/>
          </a:prstGeom>
        </p:spPr>
        <p:txBody>
          <a:bodyPr vert="horz" wrap="square" lIns="0" tIns="13970" rIns="0" bIns="0" rtlCol="0">
            <a:spAutoFit/>
          </a:bodyPr>
          <a:lstStyle/>
          <a:p>
            <a:pPr marL="12700">
              <a:spcBef>
                <a:spcPts val="110"/>
              </a:spcBef>
            </a:pPr>
            <a:r>
              <a:rPr lang="el-GR" sz="2200" spc="50" dirty="0">
                <a:latin typeface="+mj-lt"/>
                <a:cs typeface="Tahoma"/>
              </a:rPr>
              <a:t>ΤΜΗΜΑ 1.4.: Οφέλη και προκλήσεις (2)</a:t>
            </a:r>
            <a:endParaRPr lang="en-US" sz="2200" dirty="0">
              <a:latin typeface="+mj-lt"/>
              <a:ea typeface="Lato Light" panose="020F0502020204030203" pitchFamily="34" charset="0"/>
              <a:cs typeface="Abhaya Libre" panose="02000603000000000000" pitchFamily="2" charset="77"/>
            </a:endParaRPr>
          </a:p>
        </p:txBody>
      </p:sp>
      <p:sp>
        <p:nvSpPr>
          <p:cNvPr id="8" name="CuadroTexto 7">
            <a:extLst>
              <a:ext uri="{FF2B5EF4-FFF2-40B4-BE49-F238E27FC236}">
                <a16:creationId xmlns:a16="http://schemas.microsoft.com/office/drawing/2014/main" id="{89D4128F-1674-4352-91FB-1848B2DF78BC}"/>
              </a:ext>
            </a:extLst>
          </p:cNvPr>
          <p:cNvSpPr txBox="1"/>
          <p:nvPr/>
        </p:nvSpPr>
        <p:spPr>
          <a:xfrm>
            <a:off x="377556" y="2259862"/>
            <a:ext cx="11092394" cy="3893374"/>
          </a:xfrm>
          <a:prstGeom prst="rect">
            <a:avLst/>
          </a:prstGeom>
          <a:noFill/>
        </p:spPr>
        <p:txBody>
          <a:bodyPr wrap="square">
            <a:spAutoFit/>
          </a:bodyPr>
          <a:lstStyle/>
          <a:p>
            <a:pPr marL="457200" indent="-457200">
              <a:buFont typeface="+mj-lt"/>
              <a:buAutoNum type="arabicPeriod" startAt="3"/>
            </a:pPr>
            <a:r>
              <a:rPr lang="el-GR" sz="2300" b="1" dirty="0"/>
              <a:t>Λήψη δεδομένων από κάθε συναλλαγή</a:t>
            </a:r>
            <a:r>
              <a:rPr lang="en-US" sz="2300" b="1" dirty="0"/>
              <a:t>. </a:t>
            </a:r>
            <a:r>
              <a:rPr lang="el-GR" sz="2300" dirty="0"/>
              <a:t>Κάθε μεμονωμένη συναλλαγή μετράει. Μαζί, αυτά τα κομμάτια πληροφοριών λειτουργούν σαν κεραμίδια που σχηματίζουν ένα μωσαϊκό και είναι αυτή η "τελική εικόνα" που θα επιτρέψει στις επιχειρήσεις να παρακολουθούν και να ταξινομούν τους πελάτες με δημογραφικά στοιχεία, προφίλ ή αγοραστικά πρόσωπα. Με τη σειρά του, αυτή είναι μια κρίσιμη πτυχή της βασικής διαχείρισης του επιχειρηματικού συστήματος</a:t>
            </a:r>
            <a:r>
              <a:rPr lang="en-US" sz="2300" dirty="0"/>
              <a:t>.</a:t>
            </a:r>
          </a:p>
          <a:p>
            <a:pPr marL="457200" indent="-457200">
              <a:buFont typeface="+mj-lt"/>
              <a:buAutoNum type="arabicPeriod" startAt="3"/>
            </a:pPr>
            <a:endParaRPr lang="en-US" sz="2300" dirty="0"/>
          </a:p>
          <a:p>
            <a:pPr marL="457200" indent="-457200">
              <a:buFont typeface="+mj-lt"/>
              <a:buAutoNum type="arabicPeriod" startAt="3"/>
            </a:pPr>
            <a:r>
              <a:rPr lang="el-GR" sz="2300" b="1" dirty="0"/>
              <a:t>Στόχευση συγκεκριμένων κοινών</a:t>
            </a:r>
            <a:r>
              <a:rPr lang="en-US" sz="2300" b="1" dirty="0"/>
              <a:t>. </a:t>
            </a:r>
            <a:r>
              <a:rPr lang="el-GR" sz="2000" dirty="0">
                <a:solidFill>
                  <a:srgbClr val="000000"/>
                </a:solidFill>
              </a:rPr>
              <a:t>Έχοντας καθιερώσει σωστή ανάλυση πελατών και συναλλαγών, οι εμπειρίες μάρκετινγκ και λιανικής μπορούν να καθοριστούν σε επιλεγμένες αγορές-στόχους. Μπορείτε να χρησιμοποιήσετε εισερχόμενους συνδέσμους για να προσαρμόσετε τις διαδικτυακές σας καμπάνιες μάρκετινγκ σε μια συγκεκριμένη ομάδα ατόμων</a:t>
            </a:r>
            <a:r>
              <a:rPr lang="en-US" sz="2300" dirty="0">
                <a:solidFill>
                  <a:srgbClr val="000000"/>
                </a:solidFill>
                <a:latin typeface="+mn-lt"/>
                <a:cs typeface="+mn-cs"/>
              </a:rPr>
              <a:t>.</a:t>
            </a:r>
            <a:endParaRPr lang="en-US" sz="2300" dirty="0"/>
          </a:p>
        </p:txBody>
      </p:sp>
      <p:sp>
        <p:nvSpPr>
          <p:cNvPr id="4" name="object 2">
            <a:extLst>
              <a:ext uri="{FF2B5EF4-FFF2-40B4-BE49-F238E27FC236}">
                <a16:creationId xmlns:a16="http://schemas.microsoft.com/office/drawing/2014/main" id="{23B6B80D-4D62-2DD7-C582-751CDCE013A9}"/>
              </a:ext>
            </a:extLst>
          </p:cNvPr>
          <p:cNvSpPr txBox="1">
            <a:spLocks/>
          </p:cNvSpPr>
          <p:nvPr/>
        </p:nvSpPr>
        <p:spPr>
          <a:xfrm>
            <a:off x="377556" y="949162"/>
            <a:ext cx="9511235" cy="505267"/>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l-GR" sz="3200" kern="0" spc="-150" dirty="0">
                <a:solidFill>
                  <a:schemeClr val="tx1"/>
                </a:solidFill>
                <a:latin typeface="+mj-lt"/>
                <a:ea typeface="Tahoma" panose="020B0604030504040204" pitchFamily="34" charset="0"/>
                <a:cs typeface="Tahoma" panose="020B0604030504040204" pitchFamily="34" charset="0"/>
              </a:rPr>
              <a:t>ΕΝΟΤΗΤΑ 1: Βασικά στοιχεία και στρατηγικές για όλα τα κανάλια</a:t>
            </a:r>
            <a:endParaRPr lang="es-ES" sz="3200" kern="0" spc="-150" dirty="0">
              <a:solidFill>
                <a:schemeClr val="tx1"/>
              </a:solidFill>
              <a:latin typeface="+mj-lt"/>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120889867"/>
      </p:ext>
    </p:extLst>
  </p:cSld>
  <p:clrMapOvr>
    <a:masterClrMapping/>
  </p:clrMapOvr>
</p:sld>
</file>

<file path=ppt/theme/theme1.xml><?xml version="1.0" encoding="utf-8"?>
<a:theme xmlns:a="http://schemas.openxmlformats.org/drawingml/2006/main" name="1_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875</TotalTime>
  <Words>1338</Words>
  <Application>Microsoft Office PowerPoint</Application>
  <PresentationFormat>Panorámica</PresentationFormat>
  <Paragraphs>102</Paragraphs>
  <Slides>14</Slides>
  <Notes>2</Notes>
  <HiddenSlides>0</HiddenSlides>
  <MMClips>0</MMClips>
  <ScaleCrop>false</ScaleCrop>
  <HeadingPairs>
    <vt:vector size="6" baseType="variant">
      <vt:variant>
        <vt:lpstr>Fuentes usadas</vt:lpstr>
      </vt:variant>
      <vt:variant>
        <vt:i4>9</vt:i4>
      </vt:variant>
      <vt:variant>
        <vt:lpstr>Tema</vt:lpstr>
      </vt:variant>
      <vt:variant>
        <vt:i4>1</vt:i4>
      </vt:variant>
      <vt:variant>
        <vt:lpstr>Títulos de diapositiva</vt:lpstr>
      </vt:variant>
      <vt:variant>
        <vt:i4>14</vt:i4>
      </vt:variant>
    </vt:vector>
  </HeadingPairs>
  <TitlesOfParts>
    <vt:vector size="24" baseType="lpstr">
      <vt:lpstr>Arial</vt:lpstr>
      <vt:lpstr>Bahnschrift Light</vt:lpstr>
      <vt:lpstr>Calibri</vt:lpstr>
      <vt:lpstr>Calibri Light</vt:lpstr>
      <vt:lpstr>Oxygen</vt:lpstr>
      <vt:lpstr>Roboto</vt:lpstr>
      <vt:lpstr>Tahoma</vt:lpstr>
      <vt:lpstr>Wingdings</vt:lpstr>
      <vt:lpstr>YADLjI9qxTA 0</vt:lpstr>
      <vt:lpstr>1_Tema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Monia</dc:creator>
  <cp:lastModifiedBy>Javier Serón Molina</cp:lastModifiedBy>
  <cp:revision>144</cp:revision>
  <dcterms:created xsi:type="dcterms:W3CDTF">2021-06-29T11:11:56Z</dcterms:created>
  <dcterms:modified xsi:type="dcterms:W3CDTF">2023-02-06T16:03:44Z</dcterms:modified>
</cp:coreProperties>
</file>