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8" r:id="rId3"/>
    <p:sldId id="269" r:id="rId4"/>
    <p:sldId id="258" r:id="rId5"/>
    <p:sldId id="275" r:id="rId6"/>
    <p:sldId id="274" r:id="rId7"/>
    <p:sldId id="276" r:id="rId8"/>
    <p:sldId id="277" r:id="rId9"/>
    <p:sldId id="278" r:id="rId10"/>
    <p:sldId id="279" r:id="rId11"/>
    <p:sldId id="282" r:id="rId12"/>
    <p:sldId id="283" r:id="rId13"/>
    <p:sldId id="286" r:id="rId14"/>
    <p:sldId id="264" r:id="rId15"/>
  </p:sldIdLst>
  <p:sldSz cx="12192000" cy="6858000"/>
  <p:notesSz cx="6858000" cy="9144000"/>
  <p:defaultTextStyle>
    <a:defPPr>
      <a:defRPr lang="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 iws" initials="ai" lastIdx="1" clrIdx="0">
    <p:extLst>
      <p:ext uri="{19B8F6BF-5375-455C-9EA6-DF929625EA0E}">
        <p15:presenceInfo xmlns:p15="http://schemas.microsoft.com/office/powerpoint/2012/main" userId="c2c31847cc44a52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373"/>
    <a:srgbClr val="97F7D9"/>
    <a:srgbClr val="10D296"/>
    <a:srgbClr val="17EDAB"/>
    <a:srgbClr val="075D42"/>
    <a:srgbClr val="63F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FAAAEE-704E-4FE0-8A58-F6DC8DDD4DC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9206556-CEB4-459C-8396-834DC02F09E3}">
      <dgm:prSet phldrT="[Texto]"/>
      <dgm:spPr>
        <a:solidFill>
          <a:schemeClr val="bg1"/>
        </a:solidFill>
      </dgm:spPr>
      <dgm:t>
        <a:bodyPr/>
        <a:lstStyle/>
        <a:p>
          <a:r>
            <a:rPr lang="hr" b="1" dirty="0">
              <a:solidFill>
                <a:srgbClr val="0CA373"/>
              </a:solidFill>
            </a:rPr>
            <a:t>Omnichannel</a:t>
          </a:r>
          <a:endParaRPr lang="es-ES" b="1" dirty="0">
            <a:solidFill>
              <a:srgbClr val="0CA373"/>
            </a:solidFill>
          </a:endParaRPr>
        </a:p>
      </dgm:t>
    </dgm:pt>
    <dgm:pt modelId="{904C5C8F-E4D6-4937-8ED2-E451BBA4E049}" type="parTrans" cxnId="{F57F8E0E-9943-4C60-A037-21CD45B362F4}">
      <dgm:prSet/>
      <dgm:spPr/>
      <dgm:t>
        <a:bodyPr/>
        <a:lstStyle/>
        <a:p>
          <a:endParaRPr lang="es-ES"/>
        </a:p>
      </dgm:t>
    </dgm:pt>
    <dgm:pt modelId="{66CAC60B-7E62-4392-AA4F-09E827695D15}" type="sibTrans" cxnId="{F57F8E0E-9943-4C60-A037-21CD45B362F4}">
      <dgm:prSet/>
      <dgm:spPr/>
      <dgm:t>
        <a:bodyPr/>
        <a:lstStyle/>
        <a:p>
          <a:endParaRPr lang="es-ES"/>
        </a:p>
      </dgm:t>
    </dgm:pt>
    <dgm:pt modelId="{DA199DA2-E07A-4CED-BAC8-7D3E597A4B38}">
      <dgm:prSet phldrT="[Texto]" custT="1"/>
      <dgm:spPr>
        <a:solidFill>
          <a:srgbClr val="97F7D9"/>
        </a:solidFill>
      </dgm:spPr>
      <dgm:t>
        <a:bodyPr/>
        <a:lstStyle/>
        <a:p>
          <a:endParaRPr lang="es-ES" sz="1800" b="1" dirty="0">
            <a:solidFill>
              <a:schemeClr val="tx1"/>
            </a:solidFill>
          </a:endParaRPr>
        </a:p>
        <a:p>
          <a:r>
            <a:rPr lang="hr" sz="1800" b="1" dirty="0">
              <a:solidFill>
                <a:schemeClr val="tx1"/>
              </a:solidFill>
            </a:rPr>
            <a:t>E </a:t>
          </a:r>
          <a:r>
            <a:rPr lang="hr" sz="1800" b="1" dirty="0" err="1">
              <a:solidFill>
                <a:schemeClr val="tx1"/>
              </a:solidFill>
            </a:rPr>
            <a:t>-trgovina</a:t>
          </a:r>
          <a:endParaRPr lang="es-ES" sz="1600" b="1" dirty="0">
            <a:solidFill>
              <a:schemeClr val="tx1"/>
            </a:solidFill>
          </a:endParaRPr>
        </a:p>
        <a:p>
          <a:r>
            <a:rPr lang="hr" sz="1400" b="0" dirty="0">
              <a:solidFill>
                <a:schemeClr val="tx1"/>
              </a:solidFill>
            </a:rPr>
            <a:t>E-mail </a:t>
          </a:r>
          <a:r>
            <a:rPr lang="hr" sz="1400" b="0" dirty="0" err="1">
              <a:solidFill>
                <a:schemeClr val="tx1"/>
              </a:solidFill>
            </a:rPr>
            <a:t>bilteni</a:t>
          </a:r>
          <a:endParaRPr lang="es-ES" sz="1400" b="0" dirty="0">
            <a:solidFill>
              <a:schemeClr val="tx1"/>
            </a:solidFill>
          </a:endParaRPr>
        </a:p>
        <a:p>
          <a:r>
            <a:rPr lang="hr" sz="1400" b="0" dirty="0">
              <a:solidFill>
                <a:schemeClr val="tx1"/>
              </a:solidFill>
            </a:rPr>
            <a:t>Mobitel i SMS</a:t>
          </a:r>
        </a:p>
        <a:p>
          <a:r>
            <a:rPr lang="hr" sz="1400" b="0" dirty="0">
              <a:solidFill>
                <a:schemeClr val="tx1"/>
              </a:solidFill>
            </a:rPr>
            <a:t>Google </a:t>
          </a:r>
          <a:r>
            <a:rPr lang="hr" sz="1400" b="0" dirty="0" err="1">
              <a:solidFill>
                <a:schemeClr val="tx1"/>
              </a:solidFill>
            </a:rPr>
            <a:t>Adwords</a:t>
          </a:r>
          <a:endParaRPr lang="es-ES" sz="1400" b="0" dirty="0">
            <a:solidFill>
              <a:schemeClr val="tx1"/>
            </a:solidFill>
          </a:endParaRPr>
        </a:p>
        <a:p>
          <a:r>
            <a:rPr lang="hr" sz="1400" b="0" dirty="0" err="1">
              <a:solidFill>
                <a:schemeClr val="tx1"/>
              </a:solidFill>
            </a:rPr>
            <a:t>Kolica</a:t>
          </a:r>
          <a:endParaRPr lang="es-ES" sz="1400" b="0" dirty="0">
            <a:solidFill>
              <a:schemeClr val="tx1"/>
            </a:solidFill>
          </a:endParaRPr>
        </a:p>
        <a:p>
          <a:r>
            <a:rPr lang="hr" sz="1400" b="0" dirty="0" err="1">
              <a:solidFill>
                <a:schemeClr val="tx1"/>
              </a:solidFill>
            </a:rPr>
            <a:t>Kampanje</a:t>
          </a:r>
          <a:endParaRPr lang="es-ES" sz="1400" b="0" dirty="0">
            <a:solidFill>
              <a:schemeClr val="tx1"/>
            </a:solidFill>
          </a:endParaRPr>
        </a:p>
      </dgm:t>
    </dgm:pt>
    <dgm:pt modelId="{4D12004A-86CA-499F-AE8C-0AEB359A6283}" type="parTrans" cxnId="{DB76C74C-1BD1-42DC-906F-12B9DEEAC08C}">
      <dgm:prSet/>
      <dgm:spPr/>
      <dgm:t>
        <a:bodyPr/>
        <a:lstStyle/>
        <a:p>
          <a:endParaRPr lang="es-ES"/>
        </a:p>
      </dgm:t>
    </dgm:pt>
    <dgm:pt modelId="{9B61E32E-EA81-4010-AC59-8C67DC28B64C}" type="sibTrans" cxnId="{DB76C74C-1BD1-42DC-906F-12B9DEEAC08C}">
      <dgm:prSet/>
      <dgm:spPr/>
      <dgm:t>
        <a:bodyPr/>
        <a:lstStyle/>
        <a:p>
          <a:endParaRPr lang="es-ES"/>
        </a:p>
      </dgm:t>
    </dgm:pt>
    <dgm:pt modelId="{B80D425F-2C07-4CC9-96BF-DEC3C13E31F0}">
      <dgm:prSet phldrT="[Texto]" custT="1"/>
      <dgm:spPr>
        <a:solidFill>
          <a:srgbClr val="17EDAB"/>
        </a:solidFill>
      </dgm:spPr>
      <dgm:t>
        <a:bodyPr anchor="b"/>
        <a:lstStyle/>
        <a:p>
          <a:r>
            <a:rPr lang="hr" sz="1800" b="1" dirty="0">
              <a:solidFill>
                <a:schemeClr val="tx1"/>
              </a:solidFill>
            </a:rPr>
            <a:t>Društveni mediji</a:t>
          </a:r>
        </a:p>
        <a:p>
          <a:r>
            <a:rPr lang="hr" sz="1400" b="0" dirty="0">
              <a:solidFill>
                <a:schemeClr val="tx1"/>
              </a:solidFill>
            </a:rPr>
            <a:t>Društveni CRM</a:t>
          </a:r>
        </a:p>
        <a:p>
          <a:r>
            <a:rPr lang="hr" sz="1400" b="0" dirty="0">
              <a:solidFill>
                <a:schemeClr val="tx1"/>
              </a:solidFill>
            </a:rPr>
            <a:t>Društveno </a:t>
          </a:r>
          <a:r>
            <a:rPr lang="hr" sz="1400" b="0" dirty="0" err="1">
              <a:solidFill>
                <a:schemeClr val="tx1"/>
              </a:solidFill>
            </a:rPr>
            <a:t>slušanje</a:t>
          </a:r>
          <a:endParaRPr lang="es-ES" sz="1400" b="0" dirty="0">
            <a:solidFill>
              <a:schemeClr val="tx1"/>
            </a:solidFill>
          </a:endParaRPr>
        </a:p>
        <a:p>
          <a:r>
            <a:rPr lang="hr" sz="1400" b="0" dirty="0">
              <a:solidFill>
                <a:schemeClr val="tx1"/>
              </a:solidFill>
            </a:rPr>
            <a:t>Društveno poduzeće</a:t>
          </a:r>
        </a:p>
        <a:p>
          <a:r>
            <a:rPr lang="hr" sz="1400" b="0" dirty="0">
              <a:solidFill>
                <a:schemeClr val="tx1"/>
              </a:solidFill>
            </a:rPr>
            <a:t>Prilagođene publike</a:t>
          </a:r>
          <a:endParaRPr lang="es-ES" sz="1400" b="0" dirty="0">
            <a:solidFill>
              <a:schemeClr val="tx1"/>
            </a:solidFill>
          </a:endParaRPr>
        </a:p>
      </dgm:t>
    </dgm:pt>
    <dgm:pt modelId="{7C4FB024-B608-448D-8D37-B74885F95CC1}" type="parTrans" cxnId="{1A3DEE7E-A518-4929-AB20-1BC713D5D9D0}">
      <dgm:prSet/>
      <dgm:spPr/>
      <dgm:t>
        <a:bodyPr/>
        <a:lstStyle/>
        <a:p>
          <a:endParaRPr lang="es-ES"/>
        </a:p>
      </dgm:t>
    </dgm:pt>
    <dgm:pt modelId="{197268A4-6EAE-41AD-86A6-37386F1E7216}" type="sibTrans" cxnId="{1A3DEE7E-A518-4929-AB20-1BC713D5D9D0}">
      <dgm:prSet/>
      <dgm:spPr/>
      <dgm:t>
        <a:bodyPr/>
        <a:lstStyle/>
        <a:p>
          <a:endParaRPr lang="es-ES"/>
        </a:p>
      </dgm:t>
    </dgm:pt>
    <dgm:pt modelId="{D77027B6-78EF-41D1-9EE8-84A882FAFA1D}">
      <dgm:prSet phldrT="[Texto]" custT="1"/>
      <dgm:spPr>
        <a:solidFill>
          <a:srgbClr val="0CA373"/>
        </a:solidFill>
      </dgm:spPr>
      <dgm:t>
        <a:bodyPr anchor="b"/>
        <a:lstStyle/>
        <a:p>
          <a:r>
            <a:rPr lang="hr" sz="1800" b="1" dirty="0" err="1"/>
            <a:t>Pozivni </a:t>
          </a:r>
          <a:r>
            <a:rPr lang="hr" sz="1800" b="1" dirty="0"/>
            <a:t>centri</a:t>
          </a:r>
        </a:p>
        <a:p>
          <a:r>
            <a:rPr lang="hr" sz="1400" b="0" dirty="0" err="1"/>
            <a:t>Upravljanje </a:t>
          </a:r>
          <a:endParaRPr lang="es-ES" sz="1400" b="0" dirty="0"/>
        </a:p>
        <a:p>
          <a:r>
            <a:rPr lang="hr-HR" sz="1400" b="0" dirty="0" err="1"/>
            <a:t>Upselling</a:t>
          </a:r>
          <a:endParaRPr lang="es-ES" sz="1400" b="0" dirty="0"/>
        </a:p>
        <a:p>
          <a:r>
            <a:rPr lang="hr" sz="1400" b="0" dirty="0"/>
            <a:t>Glasovne Kampanje</a:t>
          </a:r>
          <a:endParaRPr lang="es-ES" sz="1400" b="0" dirty="0"/>
        </a:p>
        <a:p>
          <a:r>
            <a:rPr lang="hr" sz="1400" b="0" dirty="0"/>
            <a:t>Sporazum o razini usluge</a:t>
          </a:r>
          <a:endParaRPr lang="es-ES" sz="1300" b="0" dirty="0"/>
        </a:p>
      </dgm:t>
    </dgm:pt>
    <dgm:pt modelId="{BEAAC2F4-1A53-46CE-ACCA-69C3001D34D2}" type="parTrans" cxnId="{A87655FE-FF8B-40C9-B22A-254A2B5081F0}">
      <dgm:prSet/>
      <dgm:spPr/>
      <dgm:t>
        <a:bodyPr/>
        <a:lstStyle/>
        <a:p>
          <a:endParaRPr lang="es-ES"/>
        </a:p>
      </dgm:t>
    </dgm:pt>
    <dgm:pt modelId="{A354B2DA-6A7C-4F93-8F17-540D9FF7C5F3}" type="sibTrans" cxnId="{A87655FE-FF8B-40C9-B22A-254A2B5081F0}">
      <dgm:prSet/>
      <dgm:spPr/>
      <dgm:t>
        <a:bodyPr/>
        <a:lstStyle/>
        <a:p>
          <a:endParaRPr lang="es-ES"/>
        </a:p>
      </dgm:t>
    </dgm:pt>
    <dgm:pt modelId="{F57578E6-3848-4E4F-8137-B5509AEFB8E0}">
      <dgm:prSet phldrT="[Texto]" custT="1"/>
      <dgm:spPr>
        <a:solidFill>
          <a:srgbClr val="075D42"/>
        </a:solidFill>
        <a:ln>
          <a:solidFill>
            <a:srgbClr val="0CA373"/>
          </a:solidFill>
        </a:ln>
      </dgm:spPr>
      <dgm:t>
        <a:bodyPr/>
        <a:lstStyle/>
        <a:p>
          <a:pPr algn="ctr"/>
          <a:endParaRPr lang="es-ES" sz="1800" b="1" dirty="0"/>
        </a:p>
        <a:p>
          <a:pPr algn="ctr"/>
          <a:r>
            <a:rPr lang="hr" sz="1800" b="1" dirty="0" err="1"/>
            <a:t>Trgovine</a:t>
          </a:r>
          <a:endParaRPr lang="es-ES" sz="1400" b="1" dirty="0"/>
        </a:p>
        <a:p>
          <a:pPr algn="ctr"/>
          <a:r>
            <a:rPr lang="hr" sz="1400" dirty="0" err="1"/>
            <a:t>Odanost</a:t>
          </a:r>
          <a:r>
            <a:rPr lang="hr" sz="1400" dirty="0"/>
            <a:t> </a:t>
          </a:r>
          <a:r>
            <a:rPr lang="hr" sz="1400" dirty="0" err="1"/>
            <a:t>Programi</a:t>
          </a:r>
          <a:endParaRPr lang="es-ES" sz="1400" dirty="0"/>
        </a:p>
        <a:p>
          <a:pPr algn="ctr"/>
          <a:r>
            <a:rPr lang="hr" sz="1400" dirty="0" err="1"/>
            <a:t>Kiosci</a:t>
          </a:r>
          <a:endParaRPr lang="es-ES" sz="1400" dirty="0"/>
        </a:p>
        <a:p>
          <a:pPr algn="ctr"/>
          <a:r>
            <a:rPr lang="hr" sz="1400" dirty="0" err="1"/>
            <a:t>Upsell </a:t>
          </a:r>
          <a:r>
            <a:rPr lang="hr" sz="1400" dirty="0"/>
            <a:t>i </a:t>
          </a:r>
          <a:r>
            <a:rPr lang="hr" sz="1400" dirty="0" err="1"/>
            <a:t>cross-sell</a:t>
          </a:r>
          <a:endParaRPr lang="es-ES" sz="1400" dirty="0"/>
        </a:p>
        <a:p>
          <a:pPr algn="ctr"/>
          <a:r>
            <a:rPr lang="hr" sz="1400" dirty="0" err="1"/>
            <a:t>Klijentelizacija</a:t>
          </a:r>
          <a:endParaRPr lang="es-ES" sz="1400" dirty="0"/>
        </a:p>
        <a:p>
          <a:pPr algn="ctr"/>
          <a:r>
            <a:rPr lang="hr" sz="1400" dirty="0" err="1"/>
            <a:t>Kuponi</a:t>
          </a:r>
          <a:endParaRPr lang="es-ES" sz="1400" dirty="0"/>
        </a:p>
      </dgm:t>
    </dgm:pt>
    <dgm:pt modelId="{FC64BE1C-DE83-40FE-9758-5DE514BD6B80}" type="sibTrans" cxnId="{776B95CE-CE0E-4B96-B6BF-042C3CD4AF99}">
      <dgm:prSet/>
      <dgm:spPr/>
      <dgm:t>
        <a:bodyPr/>
        <a:lstStyle/>
        <a:p>
          <a:endParaRPr lang="es-ES"/>
        </a:p>
      </dgm:t>
    </dgm:pt>
    <dgm:pt modelId="{A47868CC-D116-46F4-9DB1-A921BC26ADB4}" type="parTrans" cxnId="{776B95CE-CE0E-4B96-B6BF-042C3CD4AF99}">
      <dgm:prSet/>
      <dgm:spPr/>
      <dgm:t>
        <a:bodyPr/>
        <a:lstStyle/>
        <a:p>
          <a:endParaRPr lang="es-ES"/>
        </a:p>
      </dgm:t>
    </dgm:pt>
    <dgm:pt modelId="{026D1A8A-B943-483C-BCED-0C1DAE5097A8}" type="pres">
      <dgm:prSet presAssocID="{91FAAAEE-704E-4FE0-8A58-F6DC8DDD4DCD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4FE4147-3827-4FE9-ABD2-0F7BAE801E0B}" type="pres">
      <dgm:prSet presAssocID="{91FAAAEE-704E-4FE0-8A58-F6DC8DDD4DCD}" presName="matrix" presStyleCnt="0"/>
      <dgm:spPr/>
    </dgm:pt>
    <dgm:pt modelId="{F07FBB11-6B87-4960-A7A8-173E9915E5F1}" type="pres">
      <dgm:prSet presAssocID="{91FAAAEE-704E-4FE0-8A58-F6DC8DDD4DCD}" presName="tile1" presStyleLbl="node1" presStyleIdx="0" presStyleCnt="4"/>
      <dgm:spPr/>
    </dgm:pt>
    <dgm:pt modelId="{3E24E191-5662-4977-A3DF-AB7F8FE30D63}" type="pres">
      <dgm:prSet presAssocID="{91FAAAEE-704E-4FE0-8A58-F6DC8DDD4DC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B2718BE-5737-4725-9CBE-97E2B41D30D7}" type="pres">
      <dgm:prSet presAssocID="{91FAAAEE-704E-4FE0-8A58-F6DC8DDD4DCD}" presName="tile2" presStyleLbl="node1" presStyleIdx="1" presStyleCnt="4"/>
      <dgm:spPr/>
    </dgm:pt>
    <dgm:pt modelId="{6A1B364C-543C-42B6-9478-22308D1B56F3}" type="pres">
      <dgm:prSet presAssocID="{91FAAAEE-704E-4FE0-8A58-F6DC8DDD4DC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034CC02-C0CF-4D5E-B64C-F5A4A1613243}" type="pres">
      <dgm:prSet presAssocID="{91FAAAEE-704E-4FE0-8A58-F6DC8DDD4DCD}" presName="tile3" presStyleLbl="node1" presStyleIdx="2" presStyleCnt="4"/>
      <dgm:spPr/>
    </dgm:pt>
    <dgm:pt modelId="{7A749982-AAED-4114-BF67-CAD792528C79}" type="pres">
      <dgm:prSet presAssocID="{91FAAAEE-704E-4FE0-8A58-F6DC8DDD4DC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FCBD2B77-589D-409D-ACF9-2E51392C753B}" type="pres">
      <dgm:prSet presAssocID="{91FAAAEE-704E-4FE0-8A58-F6DC8DDD4DCD}" presName="tile4" presStyleLbl="node1" presStyleIdx="3" presStyleCnt="4"/>
      <dgm:spPr/>
    </dgm:pt>
    <dgm:pt modelId="{AF5E5F64-A01C-40DB-8A7D-5B2AFFA3ABB5}" type="pres">
      <dgm:prSet presAssocID="{91FAAAEE-704E-4FE0-8A58-F6DC8DDD4DC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40B93D2D-A315-4A2B-84F6-25B7BA1FF30E}" type="pres">
      <dgm:prSet presAssocID="{91FAAAEE-704E-4FE0-8A58-F6DC8DDD4DCD}" presName="centerTile" presStyleLbl="fgShp" presStyleIdx="0" presStyleCnt="1" custScaleX="94807" custScaleY="103144">
        <dgm:presLayoutVars>
          <dgm:chMax val="0"/>
          <dgm:chPref val="0"/>
        </dgm:presLayoutVars>
      </dgm:prSet>
      <dgm:spPr/>
    </dgm:pt>
  </dgm:ptLst>
  <dgm:cxnLst>
    <dgm:cxn modelId="{F57F8E0E-9943-4C60-A037-21CD45B362F4}" srcId="{91FAAAEE-704E-4FE0-8A58-F6DC8DDD4DCD}" destId="{69206556-CEB4-459C-8396-834DC02F09E3}" srcOrd="0" destOrd="0" parTransId="{904C5C8F-E4D6-4937-8ED2-E451BBA4E049}" sibTransId="{66CAC60B-7E62-4392-AA4F-09E827695D15}"/>
    <dgm:cxn modelId="{4F827E2C-9B4B-431F-A1F6-B7834D363D61}" type="presOf" srcId="{B80D425F-2C07-4CC9-96BF-DEC3C13E31F0}" destId="{5034CC02-C0CF-4D5E-B64C-F5A4A1613243}" srcOrd="0" destOrd="0" presId="urn:microsoft.com/office/officeart/2005/8/layout/matrix1"/>
    <dgm:cxn modelId="{0D314D2D-9B4A-4CA0-901A-1348A8200266}" type="presOf" srcId="{69206556-CEB4-459C-8396-834DC02F09E3}" destId="{40B93D2D-A315-4A2B-84F6-25B7BA1FF30E}" srcOrd="0" destOrd="0" presId="urn:microsoft.com/office/officeart/2005/8/layout/matrix1"/>
    <dgm:cxn modelId="{C336D52F-C6BA-4D28-AD46-38521A84C71D}" type="presOf" srcId="{D77027B6-78EF-41D1-9EE8-84A882FAFA1D}" destId="{AF5E5F64-A01C-40DB-8A7D-5B2AFFA3ABB5}" srcOrd="1" destOrd="0" presId="urn:microsoft.com/office/officeart/2005/8/layout/matrix1"/>
    <dgm:cxn modelId="{7CE6F53C-CCFF-44EF-A2D2-0EE81B8DB7E1}" type="presOf" srcId="{DA199DA2-E07A-4CED-BAC8-7D3E597A4B38}" destId="{EB2718BE-5737-4725-9CBE-97E2B41D30D7}" srcOrd="0" destOrd="0" presId="urn:microsoft.com/office/officeart/2005/8/layout/matrix1"/>
    <dgm:cxn modelId="{13668A68-D80D-4092-93CF-D85A050C9D26}" type="presOf" srcId="{91FAAAEE-704E-4FE0-8A58-F6DC8DDD4DCD}" destId="{026D1A8A-B943-483C-BCED-0C1DAE5097A8}" srcOrd="0" destOrd="0" presId="urn:microsoft.com/office/officeart/2005/8/layout/matrix1"/>
    <dgm:cxn modelId="{DB76C74C-1BD1-42DC-906F-12B9DEEAC08C}" srcId="{69206556-CEB4-459C-8396-834DC02F09E3}" destId="{DA199DA2-E07A-4CED-BAC8-7D3E597A4B38}" srcOrd="1" destOrd="0" parTransId="{4D12004A-86CA-499F-AE8C-0AEB359A6283}" sibTransId="{9B61E32E-EA81-4010-AC59-8C67DC28B64C}"/>
    <dgm:cxn modelId="{C3DE566F-752C-4243-8682-D24C0A6F3CED}" type="presOf" srcId="{D77027B6-78EF-41D1-9EE8-84A882FAFA1D}" destId="{FCBD2B77-589D-409D-ACF9-2E51392C753B}" srcOrd="0" destOrd="0" presId="urn:microsoft.com/office/officeart/2005/8/layout/matrix1"/>
    <dgm:cxn modelId="{1A3DEE7E-A518-4929-AB20-1BC713D5D9D0}" srcId="{69206556-CEB4-459C-8396-834DC02F09E3}" destId="{B80D425F-2C07-4CC9-96BF-DEC3C13E31F0}" srcOrd="2" destOrd="0" parTransId="{7C4FB024-B608-448D-8D37-B74885F95CC1}" sibTransId="{197268A4-6EAE-41AD-86A6-37386F1E7216}"/>
    <dgm:cxn modelId="{39EDB79A-2951-4F2F-B218-844CFD8CE903}" type="presOf" srcId="{F57578E6-3848-4E4F-8137-B5509AEFB8E0}" destId="{F07FBB11-6B87-4960-A7A8-173E9915E5F1}" srcOrd="0" destOrd="0" presId="urn:microsoft.com/office/officeart/2005/8/layout/matrix1"/>
    <dgm:cxn modelId="{9F0636B3-E99F-463A-9A37-56F48372CD3B}" type="presOf" srcId="{B80D425F-2C07-4CC9-96BF-DEC3C13E31F0}" destId="{7A749982-AAED-4114-BF67-CAD792528C79}" srcOrd="1" destOrd="0" presId="urn:microsoft.com/office/officeart/2005/8/layout/matrix1"/>
    <dgm:cxn modelId="{08F9BEB8-7574-444B-B4E0-57EAB900EDCD}" type="presOf" srcId="{DA199DA2-E07A-4CED-BAC8-7D3E597A4B38}" destId="{6A1B364C-543C-42B6-9478-22308D1B56F3}" srcOrd="1" destOrd="0" presId="urn:microsoft.com/office/officeart/2005/8/layout/matrix1"/>
    <dgm:cxn modelId="{776B95CE-CE0E-4B96-B6BF-042C3CD4AF99}" srcId="{69206556-CEB4-459C-8396-834DC02F09E3}" destId="{F57578E6-3848-4E4F-8137-B5509AEFB8E0}" srcOrd="0" destOrd="0" parTransId="{A47868CC-D116-46F4-9DB1-A921BC26ADB4}" sibTransId="{FC64BE1C-DE83-40FE-9758-5DE514BD6B80}"/>
    <dgm:cxn modelId="{9064E5D2-5137-4A66-AD02-921D1631BBEF}" type="presOf" srcId="{F57578E6-3848-4E4F-8137-B5509AEFB8E0}" destId="{3E24E191-5662-4977-A3DF-AB7F8FE30D63}" srcOrd="1" destOrd="0" presId="urn:microsoft.com/office/officeart/2005/8/layout/matrix1"/>
    <dgm:cxn modelId="{A87655FE-FF8B-40C9-B22A-254A2B5081F0}" srcId="{69206556-CEB4-459C-8396-834DC02F09E3}" destId="{D77027B6-78EF-41D1-9EE8-84A882FAFA1D}" srcOrd="3" destOrd="0" parTransId="{BEAAC2F4-1A53-46CE-ACCA-69C3001D34D2}" sibTransId="{A354B2DA-6A7C-4F93-8F17-540D9FF7C5F3}"/>
    <dgm:cxn modelId="{81EA22EF-86E7-4749-AF8E-4A0822029A46}" type="presParOf" srcId="{026D1A8A-B943-483C-BCED-0C1DAE5097A8}" destId="{44FE4147-3827-4FE9-ABD2-0F7BAE801E0B}" srcOrd="0" destOrd="0" presId="urn:microsoft.com/office/officeart/2005/8/layout/matrix1"/>
    <dgm:cxn modelId="{5370210F-1177-4CC5-A444-7CE809C90AB3}" type="presParOf" srcId="{44FE4147-3827-4FE9-ABD2-0F7BAE801E0B}" destId="{F07FBB11-6B87-4960-A7A8-173E9915E5F1}" srcOrd="0" destOrd="0" presId="urn:microsoft.com/office/officeart/2005/8/layout/matrix1"/>
    <dgm:cxn modelId="{06E025D1-B362-4B56-9870-6CE94A459959}" type="presParOf" srcId="{44FE4147-3827-4FE9-ABD2-0F7BAE801E0B}" destId="{3E24E191-5662-4977-A3DF-AB7F8FE30D63}" srcOrd="1" destOrd="0" presId="urn:microsoft.com/office/officeart/2005/8/layout/matrix1"/>
    <dgm:cxn modelId="{086D8745-4456-4C53-8745-D96FCDB166C4}" type="presParOf" srcId="{44FE4147-3827-4FE9-ABD2-0F7BAE801E0B}" destId="{EB2718BE-5737-4725-9CBE-97E2B41D30D7}" srcOrd="2" destOrd="0" presId="urn:microsoft.com/office/officeart/2005/8/layout/matrix1"/>
    <dgm:cxn modelId="{2CD027E3-B72E-459D-A0C0-61352AAAA34F}" type="presParOf" srcId="{44FE4147-3827-4FE9-ABD2-0F7BAE801E0B}" destId="{6A1B364C-543C-42B6-9478-22308D1B56F3}" srcOrd="3" destOrd="0" presId="urn:microsoft.com/office/officeart/2005/8/layout/matrix1"/>
    <dgm:cxn modelId="{A9C8F525-CACA-4EBC-B455-A34AF9309F8A}" type="presParOf" srcId="{44FE4147-3827-4FE9-ABD2-0F7BAE801E0B}" destId="{5034CC02-C0CF-4D5E-B64C-F5A4A1613243}" srcOrd="4" destOrd="0" presId="urn:microsoft.com/office/officeart/2005/8/layout/matrix1"/>
    <dgm:cxn modelId="{B41159E0-FB24-4B3A-A946-92DB3698C0C1}" type="presParOf" srcId="{44FE4147-3827-4FE9-ABD2-0F7BAE801E0B}" destId="{7A749982-AAED-4114-BF67-CAD792528C79}" srcOrd="5" destOrd="0" presId="urn:microsoft.com/office/officeart/2005/8/layout/matrix1"/>
    <dgm:cxn modelId="{E8E7CC1C-8262-4F6F-8017-BD9B2D62E5FC}" type="presParOf" srcId="{44FE4147-3827-4FE9-ABD2-0F7BAE801E0B}" destId="{FCBD2B77-589D-409D-ACF9-2E51392C753B}" srcOrd="6" destOrd="0" presId="urn:microsoft.com/office/officeart/2005/8/layout/matrix1"/>
    <dgm:cxn modelId="{9F71C393-EE7F-4710-9C59-53A5A27306F5}" type="presParOf" srcId="{44FE4147-3827-4FE9-ABD2-0F7BAE801E0B}" destId="{AF5E5F64-A01C-40DB-8A7D-5B2AFFA3ABB5}" srcOrd="7" destOrd="0" presId="urn:microsoft.com/office/officeart/2005/8/layout/matrix1"/>
    <dgm:cxn modelId="{474E871E-118D-4E9E-85F8-DEA58B815113}" type="presParOf" srcId="{026D1A8A-B943-483C-BCED-0C1DAE5097A8}" destId="{40B93D2D-A315-4A2B-84F6-25B7BA1FF30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EC64A4-E48F-4639-B0BF-AA76E9B85274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B80BBCE-6DEA-44B3-9CCD-83CE96B7DCCA}">
      <dgm:prSet phldrT="[Texto]" custT="1"/>
      <dgm:spPr>
        <a:solidFill>
          <a:srgbClr val="0CA373"/>
        </a:solidFill>
      </dgm:spPr>
      <dgm:t>
        <a:bodyPr/>
        <a:lstStyle/>
        <a:p>
          <a:r>
            <a:rPr lang="hr" sz="1600" dirty="0" err="1"/>
            <a:t>Fizička </a:t>
          </a:r>
          <a:r>
            <a:rPr lang="hr" sz="1600" dirty="0"/>
            <a:t>trgovina</a:t>
          </a:r>
        </a:p>
      </dgm:t>
    </dgm:pt>
    <dgm:pt modelId="{95C4D7AA-CA34-423C-B57F-42990DE79D76}">
      <dgm:prSet phldrT="[Texto]" custT="1"/>
      <dgm:spPr>
        <a:solidFill>
          <a:srgbClr val="97F7D9"/>
        </a:solidFill>
      </dgm:spPr>
      <dgm:t>
        <a:bodyPr/>
        <a:lstStyle/>
        <a:p>
          <a:r>
            <a:rPr lang="hr" sz="1600" dirty="0">
              <a:solidFill>
                <a:schemeClr val="tx1"/>
              </a:solidFill>
            </a:rPr>
            <a:t>Mobilni</a:t>
          </a:r>
        </a:p>
      </dgm:t>
    </dgm:pt>
    <dgm:pt modelId="{2B7F45B2-A026-4A36-8E12-14414415C640}">
      <dgm:prSet phldrT="[Texto]" custT="1"/>
      <dgm:spPr>
        <a:solidFill>
          <a:srgbClr val="17EDAB"/>
        </a:solidFill>
      </dgm:spPr>
      <dgm:t>
        <a:bodyPr/>
        <a:lstStyle/>
        <a:p>
          <a:r>
            <a:rPr lang="hr" sz="1200" dirty="0">
              <a:solidFill>
                <a:schemeClr val="tx1"/>
              </a:solidFill>
            </a:rPr>
            <a:t>Mrežno tržište</a:t>
          </a:r>
        </a:p>
      </dgm:t>
    </dgm:pt>
    <dgm:pt modelId="{B8117EF5-FBA7-4865-A4C1-1C2F94FFE42F}">
      <dgm:prSet phldrT="[Texto]" custT="1"/>
      <dgm:spPr>
        <a:solidFill>
          <a:srgbClr val="075D42"/>
        </a:solidFill>
      </dgm:spPr>
      <dgm:t>
        <a:bodyPr/>
        <a:lstStyle/>
        <a:p>
          <a:r>
            <a:rPr lang="hr" sz="1300" dirty="0" err="1"/>
            <a:t>e-trgovina</a:t>
          </a:r>
          <a:endParaRPr lang="es-ES" sz="1300" dirty="0"/>
        </a:p>
      </dgm:t>
    </dgm:pt>
    <dgm:pt modelId="{34DC2FE7-9CCB-4EB5-AC5F-1979471D0EA4}">
      <dgm:prSet phldrT="[Texto]" custT="1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hr" sz="1400" dirty="0" err="1"/>
            <a:t>Korisnik</a:t>
          </a:r>
          <a:endParaRPr lang="es-ES" sz="1400" dirty="0"/>
        </a:p>
      </dgm:t>
    </dgm:pt>
    <dgm:pt modelId="{9EEB4FAE-F94A-4B0E-B3F3-179C81764013}" type="sibTrans" cxnId="{95AE142A-F22B-4669-8AF3-6D7EE416AC57}">
      <dgm:prSet/>
      <dgm:spPr/>
      <dgm:t>
        <a:bodyPr/>
        <a:lstStyle/>
        <a:p>
          <a:endParaRPr lang="es-ES" sz="1800"/>
        </a:p>
      </dgm:t>
    </dgm:pt>
    <dgm:pt modelId="{61BE50FD-350B-458B-82E8-E40E6D9270A6}" type="parTrans" cxnId="{95AE142A-F22B-4669-8AF3-6D7EE416AC57}">
      <dgm:prSet/>
      <dgm:spPr/>
      <dgm:t>
        <a:bodyPr/>
        <a:lstStyle/>
        <a:p>
          <a:endParaRPr lang="es-ES" sz="1800"/>
        </a:p>
      </dgm:t>
    </dgm:pt>
    <dgm:pt modelId="{C6BE92C5-1085-4649-B62C-5786BBDE0B11}" type="sibTrans" cxnId="{9B9BD6D2-0CD1-4623-9433-8080039F6231}">
      <dgm:prSet/>
      <dgm:spPr/>
      <dgm:t>
        <a:bodyPr/>
        <a:lstStyle/>
        <a:p>
          <a:endParaRPr lang="es-ES" sz="1800"/>
        </a:p>
      </dgm:t>
    </dgm:pt>
    <dgm:pt modelId="{11FBC355-6E6C-45B1-A946-5D49C6C3E629}" type="parTrans" cxnId="{9B9BD6D2-0CD1-4623-9433-8080039F6231}">
      <dgm:prSet custT="1"/>
      <dgm:spPr/>
      <dgm:t>
        <a:bodyPr/>
        <a:lstStyle/>
        <a:p>
          <a:endParaRPr lang="es-ES" sz="500"/>
        </a:p>
      </dgm:t>
    </dgm:pt>
    <dgm:pt modelId="{125DFCE4-CBCC-4B66-B887-5432D80AAB28}" type="sibTrans" cxnId="{F0FE22CE-5E58-4A7C-BD05-3E96B0CEA18E}">
      <dgm:prSet/>
      <dgm:spPr/>
      <dgm:t>
        <a:bodyPr/>
        <a:lstStyle/>
        <a:p>
          <a:endParaRPr lang="es-ES" sz="1800"/>
        </a:p>
      </dgm:t>
    </dgm:pt>
    <dgm:pt modelId="{41FCFBD6-55B9-48E2-992F-1EF238B3211D}" type="parTrans" cxnId="{F0FE22CE-5E58-4A7C-BD05-3E96B0CEA18E}">
      <dgm:prSet custT="1"/>
      <dgm:spPr/>
      <dgm:t>
        <a:bodyPr/>
        <a:lstStyle/>
        <a:p>
          <a:endParaRPr lang="es-ES" sz="500"/>
        </a:p>
      </dgm:t>
    </dgm:pt>
    <dgm:pt modelId="{7EF1E8BB-D5CD-4745-AF56-C33E4D61A0AC}" type="sibTrans" cxnId="{D423C707-9F12-46F9-A6C1-CA2443FB3C58}">
      <dgm:prSet/>
      <dgm:spPr/>
      <dgm:t>
        <a:bodyPr/>
        <a:lstStyle/>
        <a:p>
          <a:endParaRPr lang="es-ES" sz="1800"/>
        </a:p>
      </dgm:t>
    </dgm:pt>
    <dgm:pt modelId="{6AA3B1BC-F8F8-4D0D-A6F5-3266128AD525}" type="parTrans" cxnId="{D423C707-9F12-46F9-A6C1-CA2443FB3C58}">
      <dgm:prSet custT="1"/>
      <dgm:spPr/>
      <dgm:t>
        <a:bodyPr/>
        <a:lstStyle/>
        <a:p>
          <a:endParaRPr lang="es-ES" sz="500"/>
        </a:p>
      </dgm:t>
    </dgm:pt>
    <dgm:pt modelId="{8F575AEA-FD05-42CC-8846-6BF919761A8B}" type="sibTrans" cxnId="{4E405E37-6402-4ED9-91E8-6FEB3B4DD8EF}">
      <dgm:prSet/>
      <dgm:spPr/>
      <dgm:t>
        <a:bodyPr/>
        <a:lstStyle/>
        <a:p>
          <a:endParaRPr lang="es-ES" sz="1800"/>
        </a:p>
      </dgm:t>
    </dgm:pt>
    <dgm:pt modelId="{A3B42E83-5202-4A22-BAED-B204526FF35A}" type="parTrans" cxnId="{4E405E37-6402-4ED9-91E8-6FEB3B4DD8EF}">
      <dgm:prSet custT="1"/>
      <dgm:spPr/>
      <dgm:t>
        <a:bodyPr/>
        <a:lstStyle/>
        <a:p>
          <a:endParaRPr lang="es-ES" sz="500"/>
        </a:p>
      </dgm:t>
    </dgm:pt>
    <dgm:pt modelId="{4C45955F-B665-4949-8D93-49D5B59C9BAA}" type="pres">
      <dgm:prSet presAssocID="{ACEC64A4-E48F-4639-B0BF-AA76E9B8527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10F6076-5F29-410E-8E8C-E39627A9F72A}" type="pres">
      <dgm:prSet presAssocID="{34DC2FE7-9CCB-4EB5-AC5F-1979471D0EA4}" presName="centerShape" presStyleLbl="node0" presStyleIdx="0" presStyleCnt="1" custScaleX="103249"/>
      <dgm:spPr/>
    </dgm:pt>
    <dgm:pt modelId="{B911E96E-A3D2-4118-B02E-5DA3D1E7104C}" type="pres">
      <dgm:prSet presAssocID="{A3B42E83-5202-4A22-BAED-B204526FF35A}" presName="Name9" presStyleLbl="parChTrans1D2" presStyleIdx="0" presStyleCnt="4"/>
      <dgm:spPr/>
    </dgm:pt>
    <dgm:pt modelId="{AE38B6F5-CB24-423D-8581-39FE5670BA4D}" type="pres">
      <dgm:prSet presAssocID="{A3B42E83-5202-4A22-BAED-B204526FF35A}" presName="connTx" presStyleLbl="parChTrans1D2" presStyleIdx="0" presStyleCnt="4"/>
      <dgm:spPr/>
    </dgm:pt>
    <dgm:pt modelId="{488D1870-DE31-41BC-9FB7-A11E661E7494}" type="pres">
      <dgm:prSet presAssocID="{B8117EF5-FBA7-4865-A4C1-1C2F94FFE42F}" presName="node" presStyleLbl="node1" presStyleIdx="0" presStyleCnt="4" custScaleX="148363" custScaleY="106773">
        <dgm:presLayoutVars>
          <dgm:bulletEnabled val="1"/>
        </dgm:presLayoutVars>
      </dgm:prSet>
      <dgm:spPr/>
    </dgm:pt>
    <dgm:pt modelId="{71040B3C-56A4-4CBB-8FEA-6C83879E69CA}" type="pres">
      <dgm:prSet presAssocID="{6AA3B1BC-F8F8-4D0D-A6F5-3266128AD525}" presName="Name9" presStyleLbl="parChTrans1D2" presStyleIdx="1" presStyleCnt="4"/>
      <dgm:spPr/>
    </dgm:pt>
    <dgm:pt modelId="{30A51764-C060-4943-8DB5-B107B2F7792E}" type="pres">
      <dgm:prSet presAssocID="{6AA3B1BC-F8F8-4D0D-A6F5-3266128AD525}" presName="connTx" presStyleLbl="parChTrans1D2" presStyleIdx="1" presStyleCnt="4"/>
      <dgm:spPr/>
    </dgm:pt>
    <dgm:pt modelId="{C402ECF3-2E49-487F-94E5-8A038F06A662}" type="pres">
      <dgm:prSet presAssocID="{2B7F45B2-A026-4A36-8E12-14414415C640}" presName="node" presStyleLbl="node1" presStyleIdx="1" presStyleCnt="4" custScaleX="140098" custScaleY="109347" custRadScaleRad="107888" custRadScaleInc="-1191">
        <dgm:presLayoutVars>
          <dgm:bulletEnabled val="1"/>
        </dgm:presLayoutVars>
      </dgm:prSet>
      <dgm:spPr/>
    </dgm:pt>
    <dgm:pt modelId="{3E4F558C-504B-443A-847B-41ABA957D25D}" type="pres">
      <dgm:prSet presAssocID="{41FCFBD6-55B9-48E2-992F-1EF238B3211D}" presName="Name9" presStyleLbl="parChTrans1D2" presStyleIdx="2" presStyleCnt="4"/>
      <dgm:spPr/>
    </dgm:pt>
    <dgm:pt modelId="{1AE18F38-25FE-4DE1-8768-CCE7758E3870}" type="pres">
      <dgm:prSet presAssocID="{41FCFBD6-55B9-48E2-992F-1EF238B3211D}" presName="connTx" presStyleLbl="parChTrans1D2" presStyleIdx="2" presStyleCnt="4"/>
      <dgm:spPr/>
    </dgm:pt>
    <dgm:pt modelId="{76B192D7-745E-446A-ABC2-9DFE97769869}" type="pres">
      <dgm:prSet presAssocID="{95C4D7AA-CA34-423C-B57F-42990DE79D76}" presName="node" presStyleLbl="node1" presStyleIdx="2" presStyleCnt="4" custScaleX="136396" custScaleY="111508">
        <dgm:presLayoutVars>
          <dgm:bulletEnabled val="1"/>
        </dgm:presLayoutVars>
      </dgm:prSet>
      <dgm:spPr/>
    </dgm:pt>
    <dgm:pt modelId="{8EE5EFDB-BB84-4D23-A5BD-3C4D5EFA995A}" type="pres">
      <dgm:prSet presAssocID="{11FBC355-6E6C-45B1-A946-5D49C6C3E629}" presName="Name9" presStyleLbl="parChTrans1D2" presStyleIdx="3" presStyleCnt="4"/>
      <dgm:spPr/>
    </dgm:pt>
    <dgm:pt modelId="{A514E8E1-FC0F-4197-B288-805FD8E242FA}" type="pres">
      <dgm:prSet presAssocID="{11FBC355-6E6C-45B1-A946-5D49C6C3E629}" presName="connTx" presStyleLbl="parChTrans1D2" presStyleIdx="3" presStyleCnt="4"/>
      <dgm:spPr/>
    </dgm:pt>
    <dgm:pt modelId="{304DC816-1DBC-4C20-80C6-B6D22E7719C1}" type="pres">
      <dgm:prSet presAssocID="{7B80BBCE-6DEA-44B3-9CCD-83CE96B7DCCA}" presName="node" presStyleLbl="node1" presStyleIdx="3" presStyleCnt="4" custScaleX="140621" custScaleY="103575" custRadScaleRad="107386" custRadScaleInc="1196">
        <dgm:presLayoutVars>
          <dgm:bulletEnabled val="1"/>
        </dgm:presLayoutVars>
      </dgm:prSet>
      <dgm:spPr/>
    </dgm:pt>
  </dgm:ptLst>
  <dgm:cxnLst>
    <dgm:cxn modelId="{D423C707-9F12-46F9-A6C1-CA2443FB3C58}" srcId="{34DC2FE7-9CCB-4EB5-AC5F-1979471D0EA4}" destId="{2B7F45B2-A026-4A36-8E12-14414415C640}" srcOrd="1" destOrd="0" parTransId="{6AA3B1BC-F8F8-4D0D-A6F5-3266128AD525}" sibTransId="{7EF1E8BB-D5CD-4745-AF56-C33E4D61A0AC}"/>
    <dgm:cxn modelId="{5DD7AE23-6746-4E36-A978-1F1337BAC513}" type="presOf" srcId="{7B80BBCE-6DEA-44B3-9CCD-83CE96B7DCCA}" destId="{304DC816-1DBC-4C20-80C6-B6D22E7719C1}" srcOrd="0" destOrd="0" presId="urn:microsoft.com/office/officeart/2005/8/layout/radial1"/>
    <dgm:cxn modelId="{95AE142A-F22B-4669-8AF3-6D7EE416AC57}" srcId="{ACEC64A4-E48F-4639-B0BF-AA76E9B85274}" destId="{34DC2FE7-9CCB-4EB5-AC5F-1979471D0EA4}" srcOrd="0" destOrd="0" parTransId="{61BE50FD-350B-458B-82E8-E40E6D9270A6}" sibTransId="{9EEB4FAE-F94A-4B0E-B3F3-179C81764013}"/>
    <dgm:cxn modelId="{16E6B833-CD24-4A66-BA92-DEAAE5E2FE1A}" type="presOf" srcId="{ACEC64A4-E48F-4639-B0BF-AA76E9B85274}" destId="{4C45955F-B665-4949-8D93-49D5B59C9BAA}" srcOrd="0" destOrd="0" presId="urn:microsoft.com/office/officeart/2005/8/layout/radial1"/>
    <dgm:cxn modelId="{7CB49F35-88A7-4677-8D77-7573352BA1C6}" type="presOf" srcId="{11FBC355-6E6C-45B1-A946-5D49C6C3E629}" destId="{8EE5EFDB-BB84-4D23-A5BD-3C4D5EFA995A}" srcOrd="0" destOrd="0" presId="urn:microsoft.com/office/officeart/2005/8/layout/radial1"/>
    <dgm:cxn modelId="{4E405E37-6402-4ED9-91E8-6FEB3B4DD8EF}" srcId="{34DC2FE7-9CCB-4EB5-AC5F-1979471D0EA4}" destId="{B8117EF5-FBA7-4865-A4C1-1C2F94FFE42F}" srcOrd="0" destOrd="0" parTransId="{A3B42E83-5202-4A22-BAED-B204526FF35A}" sibTransId="{8F575AEA-FD05-42CC-8846-6BF919761A8B}"/>
    <dgm:cxn modelId="{A07C9463-B9FB-4259-B722-C8A7862ABFEC}" type="presOf" srcId="{6AA3B1BC-F8F8-4D0D-A6F5-3266128AD525}" destId="{71040B3C-56A4-4CBB-8FEA-6C83879E69CA}" srcOrd="0" destOrd="0" presId="urn:microsoft.com/office/officeart/2005/8/layout/radial1"/>
    <dgm:cxn modelId="{D4533A4F-4ECE-444E-BFB2-45060AEB1244}" type="presOf" srcId="{A3B42E83-5202-4A22-BAED-B204526FF35A}" destId="{AE38B6F5-CB24-423D-8581-39FE5670BA4D}" srcOrd="1" destOrd="0" presId="urn:microsoft.com/office/officeart/2005/8/layout/radial1"/>
    <dgm:cxn modelId="{4E1F2A55-AE4C-43A2-AC19-593422370C7C}" type="presOf" srcId="{B8117EF5-FBA7-4865-A4C1-1C2F94FFE42F}" destId="{488D1870-DE31-41BC-9FB7-A11E661E7494}" srcOrd="0" destOrd="0" presId="urn:microsoft.com/office/officeart/2005/8/layout/radial1"/>
    <dgm:cxn modelId="{042EFEA8-FD68-4DE0-96FA-A27245C35644}" type="presOf" srcId="{95C4D7AA-CA34-423C-B57F-42990DE79D76}" destId="{76B192D7-745E-446A-ABC2-9DFE97769869}" srcOrd="0" destOrd="0" presId="urn:microsoft.com/office/officeart/2005/8/layout/radial1"/>
    <dgm:cxn modelId="{F0FE22CE-5E58-4A7C-BD05-3E96B0CEA18E}" srcId="{34DC2FE7-9CCB-4EB5-AC5F-1979471D0EA4}" destId="{95C4D7AA-CA34-423C-B57F-42990DE79D76}" srcOrd="2" destOrd="0" parTransId="{41FCFBD6-55B9-48E2-992F-1EF238B3211D}" sibTransId="{125DFCE4-CBCC-4B66-B887-5432D80AAB28}"/>
    <dgm:cxn modelId="{DBDA78CF-A38B-42E1-A1C9-D7F5E8FA0C58}" type="presOf" srcId="{6AA3B1BC-F8F8-4D0D-A6F5-3266128AD525}" destId="{30A51764-C060-4943-8DB5-B107B2F7792E}" srcOrd="1" destOrd="0" presId="urn:microsoft.com/office/officeart/2005/8/layout/radial1"/>
    <dgm:cxn modelId="{9B9BD6D2-0CD1-4623-9433-8080039F6231}" srcId="{34DC2FE7-9CCB-4EB5-AC5F-1979471D0EA4}" destId="{7B80BBCE-6DEA-44B3-9CCD-83CE96B7DCCA}" srcOrd="3" destOrd="0" parTransId="{11FBC355-6E6C-45B1-A946-5D49C6C3E629}" sibTransId="{C6BE92C5-1085-4649-B62C-5786BBDE0B11}"/>
    <dgm:cxn modelId="{EE87A7D7-5CAA-415D-A88A-27B5F609DEDA}" type="presOf" srcId="{34DC2FE7-9CCB-4EB5-AC5F-1979471D0EA4}" destId="{E10F6076-5F29-410E-8E8C-E39627A9F72A}" srcOrd="0" destOrd="0" presId="urn:microsoft.com/office/officeart/2005/8/layout/radial1"/>
    <dgm:cxn modelId="{6A9887DA-CE95-422C-A726-9AAC6788322E}" type="presOf" srcId="{11FBC355-6E6C-45B1-A946-5D49C6C3E629}" destId="{A514E8E1-FC0F-4197-B288-805FD8E242FA}" srcOrd="1" destOrd="0" presId="urn:microsoft.com/office/officeart/2005/8/layout/radial1"/>
    <dgm:cxn modelId="{FA4A46E8-E5FE-4AB4-BD79-3E72310CC3C3}" type="presOf" srcId="{A3B42E83-5202-4A22-BAED-B204526FF35A}" destId="{B911E96E-A3D2-4118-B02E-5DA3D1E7104C}" srcOrd="0" destOrd="0" presId="urn:microsoft.com/office/officeart/2005/8/layout/radial1"/>
    <dgm:cxn modelId="{945FD2F2-CA71-4784-8D4B-81F01C3536CE}" type="presOf" srcId="{41FCFBD6-55B9-48E2-992F-1EF238B3211D}" destId="{1AE18F38-25FE-4DE1-8768-CCE7758E3870}" srcOrd="1" destOrd="0" presId="urn:microsoft.com/office/officeart/2005/8/layout/radial1"/>
    <dgm:cxn modelId="{CCAE87F5-B54F-41D1-B688-A0E2FB783979}" type="presOf" srcId="{2B7F45B2-A026-4A36-8E12-14414415C640}" destId="{C402ECF3-2E49-487F-94E5-8A038F06A662}" srcOrd="0" destOrd="0" presId="urn:microsoft.com/office/officeart/2005/8/layout/radial1"/>
    <dgm:cxn modelId="{6A5595FC-53B1-4C7B-91DA-DB87F522F960}" type="presOf" srcId="{41FCFBD6-55B9-48E2-992F-1EF238B3211D}" destId="{3E4F558C-504B-443A-847B-41ABA957D25D}" srcOrd="0" destOrd="0" presId="urn:microsoft.com/office/officeart/2005/8/layout/radial1"/>
    <dgm:cxn modelId="{DC2A773A-9D3E-4DEB-9567-87A26A7F90A5}" type="presParOf" srcId="{4C45955F-B665-4949-8D93-49D5B59C9BAA}" destId="{E10F6076-5F29-410E-8E8C-E39627A9F72A}" srcOrd="0" destOrd="0" presId="urn:microsoft.com/office/officeart/2005/8/layout/radial1"/>
    <dgm:cxn modelId="{A21F2319-B7EF-4C56-A765-6A99BBCDAB60}" type="presParOf" srcId="{4C45955F-B665-4949-8D93-49D5B59C9BAA}" destId="{B911E96E-A3D2-4118-B02E-5DA3D1E7104C}" srcOrd="1" destOrd="0" presId="urn:microsoft.com/office/officeart/2005/8/layout/radial1"/>
    <dgm:cxn modelId="{28AD1031-7218-43AA-8601-B90D020D1F00}" type="presParOf" srcId="{B911E96E-A3D2-4118-B02E-5DA3D1E7104C}" destId="{AE38B6F5-CB24-423D-8581-39FE5670BA4D}" srcOrd="0" destOrd="0" presId="urn:microsoft.com/office/officeart/2005/8/layout/radial1"/>
    <dgm:cxn modelId="{336A00DC-0D50-4F5C-AFFD-9DB42B2193DD}" type="presParOf" srcId="{4C45955F-B665-4949-8D93-49D5B59C9BAA}" destId="{488D1870-DE31-41BC-9FB7-A11E661E7494}" srcOrd="2" destOrd="0" presId="urn:microsoft.com/office/officeart/2005/8/layout/radial1"/>
    <dgm:cxn modelId="{00794F32-1786-4F31-933B-003CE3566B9F}" type="presParOf" srcId="{4C45955F-B665-4949-8D93-49D5B59C9BAA}" destId="{71040B3C-56A4-4CBB-8FEA-6C83879E69CA}" srcOrd="3" destOrd="0" presId="urn:microsoft.com/office/officeart/2005/8/layout/radial1"/>
    <dgm:cxn modelId="{E9421A23-6565-4294-8481-72E4D8AC1A8D}" type="presParOf" srcId="{71040B3C-56A4-4CBB-8FEA-6C83879E69CA}" destId="{30A51764-C060-4943-8DB5-B107B2F7792E}" srcOrd="0" destOrd="0" presId="urn:microsoft.com/office/officeart/2005/8/layout/radial1"/>
    <dgm:cxn modelId="{71FC709E-774D-499C-9FEE-F4250BFE2C92}" type="presParOf" srcId="{4C45955F-B665-4949-8D93-49D5B59C9BAA}" destId="{C402ECF3-2E49-487F-94E5-8A038F06A662}" srcOrd="4" destOrd="0" presId="urn:microsoft.com/office/officeart/2005/8/layout/radial1"/>
    <dgm:cxn modelId="{68385D14-C4F1-4FF6-94F7-C6ADA6AC4C29}" type="presParOf" srcId="{4C45955F-B665-4949-8D93-49D5B59C9BAA}" destId="{3E4F558C-504B-443A-847B-41ABA957D25D}" srcOrd="5" destOrd="0" presId="urn:microsoft.com/office/officeart/2005/8/layout/radial1"/>
    <dgm:cxn modelId="{085C2C19-DBD6-4D89-8DAA-2300064AC3A9}" type="presParOf" srcId="{3E4F558C-504B-443A-847B-41ABA957D25D}" destId="{1AE18F38-25FE-4DE1-8768-CCE7758E3870}" srcOrd="0" destOrd="0" presId="urn:microsoft.com/office/officeart/2005/8/layout/radial1"/>
    <dgm:cxn modelId="{35CDBE7A-EAAC-4BF2-826C-59F0259620F0}" type="presParOf" srcId="{4C45955F-B665-4949-8D93-49D5B59C9BAA}" destId="{76B192D7-745E-446A-ABC2-9DFE97769869}" srcOrd="6" destOrd="0" presId="urn:microsoft.com/office/officeart/2005/8/layout/radial1"/>
    <dgm:cxn modelId="{46A9383D-8497-4C09-96C1-4FCD2E394ABB}" type="presParOf" srcId="{4C45955F-B665-4949-8D93-49D5B59C9BAA}" destId="{8EE5EFDB-BB84-4D23-A5BD-3C4D5EFA995A}" srcOrd="7" destOrd="0" presId="urn:microsoft.com/office/officeart/2005/8/layout/radial1"/>
    <dgm:cxn modelId="{78E94811-2540-41AD-A43E-6837F54E5DDB}" type="presParOf" srcId="{8EE5EFDB-BB84-4D23-A5BD-3C4D5EFA995A}" destId="{A514E8E1-FC0F-4197-B288-805FD8E242FA}" srcOrd="0" destOrd="0" presId="urn:microsoft.com/office/officeart/2005/8/layout/radial1"/>
    <dgm:cxn modelId="{8E7E7A19-25CF-45CC-BAA2-FFC023E73BB9}" type="presParOf" srcId="{4C45955F-B665-4949-8D93-49D5B59C9BAA}" destId="{304DC816-1DBC-4C20-80C6-B6D22E7719C1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7EDAEF-EC29-410F-8A08-433B8CAE3DE1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3D58302-C782-4640-9898-3B5E6336E02E}">
      <dgm:prSet phldrT="[Texto]" custT="1"/>
      <dgm:spPr>
        <a:solidFill>
          <a:srgbClr val="075D42"/>
        </a:solidFill>
      </dgm:spPr>
      <dgm:t>
        <a:bodyPr/>
        <a:lstStyle/>
        <a:p>
          <a:r>
            <a:rPr lang="hr" sz="1300" dirty="0" err="1"/>
            <a:t>e-trgovina</a:t>
          </a:r>
          <a:endParaRPr lang="es-ES" sz="1300" dirty="0"/>
        </a:p>
      </dgm:t>
    </dgm:pt>
    <dgm:pt modelId="{38085C1B-6963-46B3-A464-5C0E820E9A2E}" type="parTrans" cxnId="{49DBAC05-96B7-4E7B-909B-0E5FB53371A7}">
      <dgm:prSet/>
      <dgm:spPr/>
      <dgm:t>
        <a:bodyPr/>
        <a:lstStyle/>
        <a:p>
          <a:endParaRPr lang="es-ES"/>
        </a:p>
      </dgm:t>
    </dgm:pt>
    <dgm:pt modelId="{A0C6B072-CF07-4B7F-9CC2-73770C9BBE6E}" type="sibTrans" cxnId="{49DBAC05-96B7-4E7B-909B-0E5FB53371A7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es-ES"/>
        </a:p>
      </dgm:t>
    </dgm:pt>
    <dgm:pt modelId="{37FAB309-962C-4851-AE5E-16D235F5B6FF}">
      <dgm:prSet phldrT="[Texto]" custT="1"/>
      <dgm:spPr>
        <a:solidFill>
          <a:srgbClr val="17EDAB"/>
        </a:solidFill>
      </dgm:spPr>
      <dgm:t>
        <a:bodyPr/>
        <a:lstStyle/>
        <a:p>
          <a:r>
            <a:rPr lang="hr" sz="1200" dirty="0">
              <a:solidFill>
                <a:schemeClr val="tx1"/>
              </a:solidFill>
            </a:rPr>
            <a:t>Mrežno tržište</a:t>
          </a:r>
        </a:p>
      </dgm:t>
    </dgm:pt>
    <dgm:pt modelId="{3960AE6C-FD21-4FFD-B17F-F2A23E474BAB}" type="parTrans" cxnId="{05686F7F-3069-42D0-BF99-C11E39E2503D}">
      <dgm:prSet/>
      <dgm:spPr/>
      <dgm:t>
        <a:bodyPr/>
        <a:lstStyle/>
        <a:p>
          <a:endParaRPr lang="es-ES"/>
        </a:p>
      </dgm:t>
    </dgm:pt>
    <dgm:pt modelId="{9F5D6513-5675-4DF9-820E-440980DE68BB}" type="sibTrans" cxnId="{05686F7F-3069-42D0-BF99-C11E39E2503D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es-ES"/>
        </a:p>
      </dgm:t>
    </dgm:pt>
    <dgm:pt modelId="{2A5AC29F-0FDF-4A28-96FF-9239DA13DE94}">
      <dgm:prSet phldrT="[Texto]" custT="1"/>
      <dgm:spPr>
        <a:solidFill>
          <a:srgbClr val="97F7D9"/>
        </a:solidFill>
      </dgm:spPr>
      <dgm:t>
        <a:bodyPr/>
        <a:lstStyle/>
        <a:p>
          <a:r>
            <a:rPr lang="hr" sz="1600" dirty="0">
              <a:solidFill>
                <a:schemeClr val="tx1"/>
              </a:solidFill>
            </a:rPr>
            <a:t>Mobilni</a:t>
          </a:r>
        </a:p>
      </dgm:t>
    </dgm:pt>
    <dgm:pt modelId="{A225955D-782C-46C7-90EC-FADFAB054F84}" type="parTrans" cxnId="{386204BF-0CA1-4A77-9D92-07070C875038}">
      <dgm:prSet/>
      <dgm:spPr/>
      <dgm:t>
        <a:bodyPr/>
        <a:lstStyle/>
        <a:p>
          <a:endParaRPr lang="es-ES"/>
        </a:p>
      </dgm:t>
    </dgm:pt>
    <dgm:pt modelId="{4E67D1A2-5AA2-44F1-B5EC-8377E4906E0B}" type="sibTrans" cxnId="{386204BF-0CA1-4A77-9D92-07070C875038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es-ES"/>
        </a:p>
      </dgm:t>
    </dgm:pt>
    <dgm:pt modelId="{B9C96800-E826-446F-867F-BC6178458D5F}">
      <dgm:prSet phldrT="[Texto]" custT="1"/>
      <dgm:spPr>
        <a:solidFill>
          <a:srgbClr val="0CA373"/>
        </a:solidFill>
      </dgm:spPr>
      <dgm:t>
        <a:bodyPr/>
        <a:lstStyle/>
        <a:p>
          <a:r>
            <a:rPr lang="hr" sz="1600" dirty="0" err="1"/>
            <a:t>Fizička </a:t>
          </a:r>
          <a:r>
            <a:rPr lang="hr" sz="1600" dirty="0"/>
            <a:t>trgovina</a:t>
          </a:r>
        </a:p>
      </dgm:t>
    </dgm:pt>
    <dgm:pt modelId="{4C921A76-D979-465B-B90D-4FAACCD67030}" type="parTrans" cxnId="{02827FEC-1118-4A02-A73C-1187A213F70A}">
      <dgm:prSet/>
      <dgm:spPr/>
      <dgm:t>
        <a:bodyPr/>
        <a:lstStyle/>
        <a:p>
          <a:endParaRPr lang="es-ES"/>
        </a:p>
      </dgm:t>
    </dgm:pt>
    <dgm:pt modelId="{CAC52FCF-8289-4DD0-B250-1B49F3C4A54C}" type="sibTrans" cxnId="{02827FEC-1118-4A02-A73C-1187A213F70A}">
      <dgm:prSet/>
      <dgm:spPr>
        <a:solidFill>
          <a:schemeClr val="bg1">
            <a:lumMod val="7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endParaRPr lang="es-ES"/>
        </a:p>
      </dgm:t>
    </dgm:pt>
    <dgm:pt modelId="{67539B7D-D67E-40E4-B3D6-50CC2E07F867}">
      <dgm:prSet phldrT="[Texto]" custT="1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hr" sz="1200" dirty="0" err="1"/>
            <a:t>Korisnik</a:t>
          </a:r>
          <a:endParaRPr lang="es-ES" sz="1400" dirty="0"/>
        </a:p>
      </dgm:t>
    </dgm:pt>
    <dgm:pt modelId="{C31F32F5-5B15-4AF7-8932-295B3B8769B3}" type="sibTrans" cxnId="{5A8D8E00-A890-4FB7-A699-622BAC2D9A09}">
      <dgm:prSet/>
      <dgm:spPr/>
      <dgm:t>
        <a:bodyPr/>
        <a:lstStyle/>
        <a:p>
          <a:endParaRPr lang="es-ES"/>
        </a:p>
      </dgm:t>
    </dgm:pt>
    <dgm:pt modelId="{A9C41A56-65F5-4207-BD1B-057B2E1438BA}" type="parTrans" cxnId="{5A8D8E00-A890-4FB7-A699-622BAC2D9A09}">
      <dgm:prSet/>
      <dgm:spPr/>
      <dgm:t>
        <a:bodyPr/>
        <a:lstStyle/>
        <a:p>
          <a:endParaRPr lang="es-ES"/>
        </a:p>
      </dgm:t>
    </dgm:pt>
    <dgm:pt modelId="{091027B3-E02A-4A76-B60E-35E1626C563B}" type="pres">
      <dgm:prSet presAssocID="{947EDAEF-EC29-410F-8A08-433B8CAE3DE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7E31E1B-7190-4FC1-BF8B-37DC7DF7AFB6}" type="pres">
      <dgm:prSet presAssocID="{67539B7D-D67E-40E4-B3D6-50CC2E07F867}" presName="centerShape" presStyleLbl="node0" presStyleIdx="0" presStyleCnt="1" custScaleX="81059" custScaleY="79900"/>
      <dgm:spPr/>
    </dgm:pt>
    <dgm:pt modelId="{A91D6418-9EC7-4A36-9561-FFA7B6FAD3CD}" type="pres">
      <dgm:prSet presAssocID="{83D58302-C782-4640-9898-3B5E6336E02E}" presName="node" presStyleLbl="node1" presStyleIdx="0" presStyleCnt="4" custScaleX="168962" custScaleY="121226">
        <dgm:presLayoutVars>
          <dgm:bulletEnabled val="1"/>
        </dgm:presLayoutVars>
      </dgm:prSet>
      <dgm:spPr/>
    </dgm:pt>
    <dgm:pt modelId="{DD526634-1511-4EC7-B3B3-4F9FA74188C8}" type="pres">
      <dgm:prSet presAssocID="{83D58302-C782-4640-9898-3B5E6336E02E}" presName="dummy" presStyleCnt="0"/>
      <dgm:spPr/>
    </dgm:pt>
    <dgm:pt modelId="{FB929B56-2DB0-462A-A31B-39ED6031F8CA}" type="pres">
      <dgm:prSet presAssocID="{A0C6B072-CF07-4B7F-9CC2-73770C9BBE6E}" presName="sibTrans" presStyleLbl="sibTrans2D1" presStyleIdx="0" presStyleCnt="4"/>
      <dgm:spPr/>
    </dgm:pt>
    <dgm:pt modelId="{62869AF2-620A-4D77-8858-446EEAA166A9}" type="pres">
      <dgm:prSet presAssocID="{37FAB309-962C-4851-AE5E-16D235F5B6FF}" presName="node" presStyleLbl="node1" presStyleIdx="1" presStyleCnt="4" custScaleX="156815" custScaleY="116245">
        <dgm:presLayoutVars>
          <dgm:bulletEnabled val="1"/>
        </dgm:presLayoutVars>
      </dgm:prSet>
      <dgm:spPr/>
    </dgm:pt>
    <dgm:pt modelId="{6A6D76B0-FED8-45B2-8481-D26A10CD5F56}" type="pres">
      <dgm:prSet presAssocID="{37FAB309-962C-4851-AE5E-16D235F5B6FF}" presName="dummy" presStyleCnt="0"/>
      <dgm:spPr/>
    </dgm:pt>
    <dgm:pt modelId="{2CDA8852-FB26-48A3-ACF4-085290911D39}" type="pres">
      <dgm:prSet presAssocID="{9F5D6513-5675-4DF9-820E-440980DE68BB}" presName="sibTrans" presStyleLbl="sibTrans2D1" presStyleIdx="1" presStyleCnt="4"/>
      <dgm:spPr/>
    </dgm:pt>
    <dgm:pt modelId="{32E6144D-F8C4-44A9-BA1B-29D48AB3E0C2}" type="pres">
      <dgm:prSet presAssocID="{2A5AC29F-0FDF-4A28-96FF-9239DA13DE94}" presName="node" presStyleLbl="node1" presStyleIdx="2" presStyleCnt="4" custScaleX="146640" custScaleY="123084">
        <dgm:presLayoutVars>
          <dgm:bulletEnabled val="1"/>
        </dgm:presLayoutVars>
      </dgm:prSet>
      <dgm:spPr/>
    </dgm:pt>
    <dgm:pt modelId="{AA58FBE5-88A2-4FD7-A08C-E2A83921EEA0}" type="pres">
      <dgm:prSet presAssocID="{2A5AC29F-0FDF-4A28-96FF-9239DA13DE94}" presName="dummy" presStyleCnt="0"/>
      <dgm:spPr/>
    </dgm:pt>
    <dgm:pt modelId="{68BB3E0E-9786-4A14-88FD-309A467FA781}" type="pres">
      <dgm:prSet presAssocID="{4E67D1A2-5AA2-44F1-B5EC-8377E4906E0B}" presName="sibTrans" presStyleLbl="sibTrans2D1" presStyleIdx="2" presStyleCnt="4"/>
      <dgm:spPr/>
    </dgm:pt>
    <dgm:pt modelId="{0F6B9D69-7796-4C31-994B-8ACC24753B93}" type="pres">
      <dgm:prSet presAssocID="{B9C96800-E826-446F-867F-BC6178458D5F}" presName="node" presStyleLbl="node1" presStyleIdx="3" presStyleCnt="4" custScaleX="146664" custScaleY="114142">
        <dgm:presLayoutVars>
          <dgm:bulletEnabled val="1"/>
        </dgm:presLayoutVars>
      </dgm:prSet>
      <dgm:spPr/>
    </dgm:pt>
    <dgm:pt modelId="{3CADA0B9-F403-4F33-9E26-BDDC86E0A0AD}" type="pres">
      <dgm:prSet presAssocID="{B9C96800-E826-446F-867F-BC6178458D5F}" presName="dummy" presStyleCnt="0"/>
      <dgm:spPr/>
    </dgm:pt>
    <dgm:pt modelId="{2366A8D3-9D85-4C37-B50F-66982062CC5F}" type="pres">
      <dgm:prSet presAssocID="{CAC52FCF-8289-4DD0-B250-1B49F3C4A54C}" presName="sibTrans" presStyleLbl="sibTrans2D1" presStyleIdx="3" presStyleCnt="4"/>
      <dgm:spPr/>
    </dgm:pt>
  </dgm:ptLst>
  <dgm:cxnLst>
    <dgm:cxn modelId="{5A8D8E00-A890-4FB7-A699-622BAC2D9A09}" srcId="{947EDAEF-EC29-410F-8A08-433B8CAE3DE1}" destId="{67539B7D-D67E-40E4-B3D6-50CC2E07F867}" srcOrd="0" destOrd="0" parTransId="{A9C41A56-65F5-4207-BD1B-057B2E1438BA}" sibTransId="{C31F32F5-5B15-4AF7-8932-295B3B8769B3}"/>
    <dgm:cxn modelId="{49DBAC05-96B7-4E7B-909B-0E5FB53371A7}" srcId="{67539B7D-D67E-40E4-B3D6-50CC2E07F867}" destId="{83D58302-C782-4640-9898-3B5E6336E02E}" srcOrd="0" destOrd="0" parTransId="{38085C1B-6963-46B3-A464-5C0E820E9A2E}" sibTransId="{A0C6B072-CF07-4B7F-9CC2-73770C9BBE6E}"/>
    <dgm:cxn modelId="{31CB5716-B042-43D5-A773-62E7CD180E22}" type="presOf" srcId="{83D58302-C782-4640-9898-3B5E6336E02E}" destId="{A91D6418-9EC7-4A36-9561-FFA7B6FAD3CD}" srcOrd="0" destOrd="0" presId="urn:microsoft.com/office/officeart/2005/8/layout/radial6"/>
    <dgm:cxn modelId="{B077A019-0B23-4487-A821-5D8195568D5E}" type="presOf" srcId="{67539B7D-D67E-40E4-B3D6-50CC2E07F867}" destId="{97E31E1B-7190-4FC1-BF8B-37DC7DF7AFB6}" srcOrd="0" destOrd="0" presId="urn:microsoft.com/office/officeart/2005/8/layout/radial6"/>
    <dgm:cxn modelId="{AD8E2D60-CD23-4552-A887-34D1A40A96DD}" type="presOf" srcId="{CAC52FCF-8289-4DD0-B250-1B49F3C4A54C}" destId="{2366A8D3-9D85-4C37-B50F-66982062CC5F}" srcOrd="0" destOrd="0" presId="urn:microsoft.com/office/officeart/2005/8/layout/radial6"/>
    <dgm:cxn modelId="{05686F7F-3069-42D0-BF99-C11E39E2503D}" srcId="{67539B7D-D67E-40E4-B3D6-50CC2E07F867}" destId="{37FAB309-962C-4851-AE5E-16D235F5B6FF}" srcOrd="1" destOrd="0" parTransId="{3960AE6C-FD21-4FFD-B17F-F2A23E474BAB}" sibTransId="{9F5D6513-5675-4DF9-820E-440980DE68BB}"/>
    <dgm:cxn modelId="{0B536989-B542-4874-8E70-7EB93F4219B0}" type="presOf" srcId="{2A5AC29F-0FDF-4A28-96FF-9239DA13DE94}" destId="{32E6144D-F8C4-44A9-BA1B-29D48AB3E0C2}" srcOrd="0" destOrd="0" presId="urn:microsoft.com/office/officeart/2005/8/layout/radial6"/>
    <dgm:cxn modelId="{813A0691-769E-48AD-87EF-96F4190727CF}" type="presOf" srcId="{37FAB309-962C-4851-AE5E-16D235F5B6FF}" destId="{62869AF2-620A-4D77-8858-446EEAA166A9}" srcOrd="0" destOrd="0" presId="urn:microsoft.com/office/officeart/2005/8/layout/radial6"/>
    <dgm:cxn modelId="{7D8F0C9A-DAFE-469D-86C4-D54B6EFB6930}" type="presOf" srcId="{4E67D1A2-5AA2-44F1-B5EC-8377E4906E0B}" destId="{68BB3E0E-9786-4A14-88FD-309A467FA781}" srcOrd="0" destOrd="0" presId="urn:microsoft.com/office/officeart/2005/8/layout/radial6"/>
    <dgm:cxn modelId="{5B11B8B8-D348-4C0F-B257-7A4878649E28}" type="presOf" srcId="{9F5D6513-5675-4DF9-820E-440980DE68BB}" destId="{2CDA8852-FB26-48A3-ACF4-085290911D39}" srcOrd="0" destOrd="0" presId="urn:microsoft.com/office/officeart/2005/8/layout/radial6"/>
    <dgm:cxn modelId="{D3F70DBE-C37D-4622-8956-5396FDEB5595}" type="presOf" srcId="{A0C6B072-CF07-4B7F-9CC2-73770C9BBE6E}" destId="{FB929B56-2DB0-462A-A31B-39ED6031F8CA}" srcOrd="0" destOrd="0" presId="urn:microsoft.com/office/officeart/2005/8/layout/radial6"/>
    <dgm:cxn modelId="{386204BF-0CA1-4A77-9D92-07070C875038}" srcId="{67539B7D-D67E-40E4-B3D6-50CC2E07F867}" destId="{2A5AC29F-0FDF-4A28-96FF-9239DA13DE94}" srcOrd="2" destOrd="0" parTransId="{A225955D-782C-46C7-90EC-FADFAB054F84}" sibTransId="{4E67D1A2-5AA2-44F1-B5EC-8377E4906E0B}"/>
    <dgm:cxn modelId="{B7705CC5-12EA-485C-95C0-75DD663714E5}" type="presOf" srcId="{B9C96800-E826-446F-867F-BC6178458D5F}" destId="{0F6B9D69-7796-4C31-994B-8ACC24753B93}" srcOrd="0" destOrd="0" presId="urn:microsoft.com/office/officeart/2005/8/layout/radial6"/>
    <dgm:cxn modelId="{02827FEC-1118-4A02-A73C-1187A213F70A}" srcId="{67539B7D-D67E-40E4-B3D6-50CC2E07F867}" destId="{B9C96800-E826-446F-867F-BC6178458D5F}" srcOrd="3" destOrd="0" parTransId="{4C921A76-D979-465B-B90D-4FAACCD67030}" sibTransId="{CAC52FCF-8289-4DD0-B250-1B49F3C4A54C}"/>
    <dgm:cxn modelId="{0EB50CF6-3F3B-436C-8C61-86A4B4CEA8F6}" type="presOf" srcId="{947EDAEF-EC29-410F-8A08-433B8CAE3DE1}" destId="{091027B3-E02A-4A76-B60E-35E1626C563B}" srcOrd="0" destOrd="0" presId="urn:microsoft.com/office/officeart/2005/8/layout/radial6"/>
    <dgm:cxn modelId="{A03AD179-BEE0-4003-A66D-153B35168165}" type="presParOf" srcId="{091027B3-E02A-4A76-B60E-35E1626C563B}" destId="{97E31E1B-7190-4FC1-BF8B-37DC7DF7AFB6}" srcOrd="0" destOrd="0" presId="urn:microsoft.com/office/officeart/2005/8/layout/radial6"/>
    <dgm:cxn modelId="{F43932A5-6EFD-4C6E-9BD9-DC81724A215B}" type="presParOf" srcId="{091027B3-E02A-4A76-B60E-35E1626C563B}" destId="{A91D6418-9EC7-4A36-9561-FFA7B6FAD3CD}" srcOrd="1" destOrd="0" presId="urn:microsoft.com/office/officeart/2005/8/layout/radial6"/>
    <dgm:cxn modelId="{1C8A1E15-D27E-40AB-B0FE-C3E885A25500}" type="presParOf" srcId="{091027B3-E02A-4A76-B60E-35E1626C563B}" destId="{DD526634-1511-4EC7-B3B3-4F9FA74188C8}" srcOrd="2" destOrd="0" presId="urn:microsoft.com/office/officeart/2005/8/layout/radial6"/>
    <dgm:cxn modelId="{1597E30A-C72E-45C6-BB60-A3CAAFC02797}" type="presParOf" srcId="{091027B3-E02A-4A76-B60E-35E1626C563B}" destId="{FB929B56-2DB0-462A-A31B-39ED6031F8CA}" srcOrd="3" destOrd="0" presId="urn:microsoft.com/office/officeart/2005/8/layout/radial6"/>
    <dgm:cxn modelId="{61F0803B-4B19-4DFC-9CAE-907225350BD9}" type="presParOf" srcId="{091027B3-E02A-4A76-B60E-35E1626C563B}" destId="{62869AF2-620A-4D77-8858-446EEAA166A9}" srcOrd="4" destOrd="0" presId="urn:microsoft.com/office/officeart/2005/8/layout/radial6"/>
    <dgm:cxn modelId="{AB078C62-D42B-4C05-ABF8-DF290DC48A20}" type="presParOf" srcId="{091027B3-E02A-4A76-B60E-35E1626C563B}" destId="{6A6D76B0-FED8-45B2-8481-D26A10CD5F56}" srcOrd="5" destOrd="0" presId="urn:microsoft.com/office/officeart/2005/8/layout/radial6"/>
    <dgm:cxn modelId="{382A44BF-6423-473D-9CE4-068C8097B892}" type="presParOf" srcId="{091027B3-E02A-4A76-B60E-35E1626C563B}" destId="{2CDA8852-FB26-48A3-ACF4-085290911D39}" srcOrd="6" destOrd="0" presId="urn:microsoft.com/office/officeart/2005/8/layout/radial6"/>
    <dgm:cxn modelId="{6D971462-930E-4691-B787-284990B62BA2}" type="presParOf" srcId="{091027B3-E02A-4A76-B60E-35E1626C563B}" destId="{32E6144D-F8C4-44A9-BA1B-29D48AB3E0C2}" srcOrd="7" destOrd="0" presId="urn:microsoft.com/office/officeart/2005/8/layout/radial6"/>
    <dgm:cxn modelId="{C628A2A3-1E74-4075-BCAF-77FAC1412205}" type="presParOf" srcId="{091027B3-E02A-4A76-B60E-35E1626C563B}" destId="{AA58FBE5-88A2-4FD7-A08C-E2A83921EEA0}" srcOrd="8" destOrd="0" presId="urn:microsoft.com/office/officeart/2005/8/layout/radial6"/>
    <dgm:cxn modelId="{6C46CE17-EA51-42B1-B47A-587806C17239}" type="presParOf" srcId="{091027B3-E02A-4A76-B60E-35E1626C563B}" destId="{68BB3E0E-9786-4A14-88FD-309A467FA781}" srcOrd="9" destOrd="0" presId="urn:microsoft.com/office/officeart/2005/8/layout/radial6"/>
    <dgm:cxn modelId="{722A28B7-961F-4C7F-9BA0-7AAB14AC4844}" type="presParOf" srcId="{091027B3-E02A-4A76-B60E-35E1626C563B}" destId="{0F6B9D69-7796-4C31-994B-8ACC24753B93}" srcOrd="10" destOrd="0" presId="urn:microsoft.com/office/officeart/2005/8/layout/radial6"/>
    <dgm:cxn modelId="{346E3BD7-80BD-4721-BA1F-6DF38D25C75F}" type="presParOf" srcId="{091027B3-E02A-4A76-B60E-35E1626C563B}" destId="{3CADA0B9-F403-4F33-9E26-BDDC86E0A0AD}" srcOrd="11" destOrd="0" presId="urn:microsoft.com/office/officeart/2005/8/layout/radial6"/>
    <dgm:cxn modelId="{9CAEE479-818F-4905-B86A-43D789172674}" type="presParOf" srcId="{091027B3-E02A-4A76-B60E-35E1626C563B}" destId="{2366A8D3-9D85-4C37-B50F-66982062CC5F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7FBB11-6B87-4960-A7A8-173E9915E5F1}">
      <dsp:nvSpPr>
        <dsp:cNvPr id="0" name=""/>
        <dsp:cNvSpPr/>
      </dsp:nvSpPr>
      <dsp:spPr>
        <a:xfrm rot="16200000">
          <a:off x="362266" y="-362266"/>
          <a:ext cx="1924101" cy="2648634"/>
        </a:xfrm>
        <a:prstGeom prst="round1Rect">
          <a:avLst/>
        </a:prstGeom>
        <a:solidFill>
          <a:srgbClr val="075D42"/>
        </a:solidFill>
        <a:ln w="12700" cap="flat" cmpd="sng" algn="ctr">
          <a:solidFill>
            <a:srgbClr val="0CA37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800" b="1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800" b="1" kern="1200" dirty="0" err="1"/>
            <a:t>Trgovine</a:t>
          </a:r>
          <a:endParaRPr lang="es-ES" sz="1400" b="1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400" kern="1200" dirty="0" err="1"/>
            <a:t>Odanost</a:t>
          </a:r>
          <a:r>
            <a:rPr lang="hr" sz="1400" kern="1200" dirty="0"/>
            <a:t> </a:t>
          </a:r>
          <a:r>
            <a:rPr lang="hr" sz="1400" kern="1200" dirty="0" err="1"/>
            <a:t>Programi</a:t>
          </a:r>
          <a:endParaRPr lang="es-ES" sz="14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400" kern="1200" dirty="0" err="1"/>
            <a:t>Kiosci</a:t>
          </a:r>
          <a:endParaRPr lang="es-ES" sz="14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400" kern="1200" dirty="0" err="1"/>
            <a:t>Upsell </a:t>
          </a:r>
          <a:r>
            <a:rPr lang="hr" sz="1400" kern="1200" dirty="0"/>
            <a:t>i </a:t>
          </a:r>
          <a:r>
            <a:rPr lang="hr" sz="1400" kern="1200" dirty="0" err="1"/>
            <a:t>cross-sell</a:t>
          </a:r>
          <a:endParaRPr lang="es-ES" sz="14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400" kern="1200" dirty="0" err="1"/>
            <a:t>Klijentelizacija</a:t>
          </a:r>
          <a:endParaRPr lang="es-ES" sz="14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400" kern="1200" dirty="0" err="1"/>
            <a:t>Kuponi</a:t>
          </a:r>
          <a:endParaRPr lang="es-ES" sz="1400" kern="1200" dirty="0"/>
        </a:p>
      </dsp:txBody>
      <dsp:txXfrm rot="5400000">
        <a:off x="-1" y="1"/>
        <a:ext cx="2648634" cy="1443076"/>
      </dsp:txXfrm>
    </dsp:sp>
    <dsp:sp modelId="{EB2718BE-5737-4725-9CBE-97E2B41D30D7}">
      <dsp:nvSpPr>
        <dsp:cNvPr id="0" name=""/>
        <dsp:cNvSpPr/>
      </dsp:nvSpPr>
      <dsp:spPr>
        <a:xfrm>
          <a:off x="2648634" y="0"/>
          <a:ext cx="2648634" cy="1924101"/>
        </a:xfrm>
        <a:prstGeom prst="round1Rect">
          <a:avLst/>
        </a:prstGeom>
        <a:solidFill>
          <a:srgbClr val="97F7D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800" b="1" kern="1200" dirty="0">
            <a:solidFill>
              <a:schemeClr val="tx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800" b="1" kern="1200" dirty="0">
              <a:solidFill>
                <a:schemeClr val="tx1"/>
              </a:solidFill>
            </a:rPr>
            <a:t>E </a:t>
          </a:r>
          <a:r>
            <a:rPr lang="hr" sz="1800" b="1" kern="1200" dirty="0" err="1">
              <a:solidFill>
                <a:schemeClr val="tx1"/>
              </a:solidFill>
            </a:rPr>
            <a:t>-trgovina</a:t>
          </a:r>
          <a:endParaRPr lang="es-ES" sz="1600" b="1" kern="1200" dirty="0">
            <a:solidFill>
              <a:schemeClr val="tx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400" b="0" kern="1200" dirty="0">
              <a:solidFill>
                <a:schemeClr val="tx1"/>
              </a:solidFill>
            </a:rPr>
            <a:t>E-mail </a:t>
          </a:r>
          <a:r>
            <a:rPr lang="hr" sz="1400" b="0" kern="1200" dirty="0" err="1">
              <a:solidFill>
                <a:schemeClr val="tx1"/>
              </a:solidFill>
            </a:rPr>
            <a:t>bilteni</a:t>
          </a:r>
          <a:endParaRPr lang="es-ES" sz="1400" b="0" kern="1200" dirty="0">
            <a:solidFill>
              <a:schemeClr val="tx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400" b="0" kern="1200" dirty="0">
              <a:solidFill>
                <a:schemeClr val="tx1"/>
              </a:solidFill>
            </a:rPr>
            <a:t>Mobitel i SMS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400" b="0" kern="1200" dirty="0">
              <a:solidFill>
                <a:schemeClr val="tx1"/>
              </a:solidFill>
            </a:rPr>
            <a:t>Google </a:t>
          </a:r>
          <a:r>
            <a:rPr lang="hr" sz="1400" b="0" kern="1200" dirty="0" err="1">
              <a:solidFill>
                <a:schemeClr val="tx1"/>
              </a:solidFill>
            </a:rPr>
            <a:t>Adwords</a:t>
          </a:r>
          <a:endParaRPr lang="es-ES" sz="1400" b="0" kern="1200" dirty="0">
            <a:solidFill>
              <a:schemeClr val="tx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400" b="0" kern="1200" dirty="0" err="1">
              <a:solidFill>
                <a:schemeClr val="tx1"/>
              </a:solidFill>
            </a:rPr>
            <a:t>Kolica</a:t>
          </a:r>
          <a:endParaRPr lang="es-ES" sz="1400" b="0" kern="1200" dirty="0">
            <a:solidFill>
              <a:schemeClr val="tx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400" b="0" kern="1200" dirty="0" err="1">
              <a:solidFill>
                <a:schemeClr val="tx1"/>
              </a:solidFill>
            </a:rPr>
            <a:t>Kampanje</a:t>
          </a:r>
          <a:endParaRPr lang="es-ES" sz="1400" b="0" kern="1200" dirty="0">
            <a:solidFill>
              <a:schemeClr val="tx1"/>
            </a:solidFill>
          </a:endParaRPr>
        </a:p>
      </dsp:txBody>
      <dsp:txXfrm>
        <a:off x="2648634" y="0"/>
        <a:ext cx="2648634" cy="1443076"/>
      </dsp:txXfrm>
    </dsp:sp>
    <dsp:sp modelId="{5034CC02-C0CF-4D5E-B64C-F5A4A1613243}">
      <dsp:nvSpPr>
        <dsp:cNvPr id="0" name=""/>
        <dsp:cNvSpPr/>
      </dsp:nvSpPr>
      <dsp:spPr>
        <a:xfrm rot="10800000">
          <a:off x="0" y="1924101"/>
          <a:ext cx="2648634" cy="1924101"/>
        </a:xfrm>
        <a:prstGeom prst="round1Rect">
          <a:avLst/>
        </a:prstGeom>
        <a:solidFill>
          <a:srgbClr val="17EDA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800" b="1" kern="1200" dirty="0">
              <a:solidFill>
                <a:schemeClr val="tx1"/>
              </a:solidFill>
            </a:rPr>
            <a:t>Društveni mediji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400" b="0" kern="1200" dirty="0">
              <a:solidFill>
                <a:schemeClr val="tx1"/>
              </a:solidFill>
            </a:rPr>
            <a:t>Društveni CRM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400" b="0" kern="1200" dirty="0">
              <a:solidFill>
                <a:schemeClr val="tx1"/>
              </a:solidFill>
            </a:rPr>
            <a:t>Društveno </a:t>
          </a:r>
          <a:r>
            <a:rPr lang="hr" sz="1400" b="0" kern="1200" dirty="0" err="1">
              <a:solidFill>
                <a:schemeClr val="tx1"/>
              </a:solidFill>
            </a:rPr>
            <a:t>slušanje</a:t>
          </a:r>
          <a:endParaRPr lang="es-ES" sz="1400" b="0" kern="1200" dirty="0">
            <a:solidFill>
              <a:schemeClr val="tx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400" b="0" kern="1200" dirty="0">
              <a:solidFill>
                <a:schemeClr val="tx1"/>
              </a:solidFill>
            </a:rPr>
            <a:t>Društveno poduzeće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400" b="0" kern="1200" dirty="0">
              <a:solidFill>
                <a:schemeClr val="tx1"/>
              </a:solidFill>
            </a:rPr>
            <a:t>Prilagođene publike</a:t>
          </a:r>
          <a:endParaRPr lang="es-ES" sz="1400" b="0" kern="1200" dirty="0">
            <a:solidFill>
              <a:schemeClr val="tx1"/>
            </a:solidFill>
          </a:endParaRPr>
        </a:p>
      </dsp:txBody>
      <dsp:txXfrm rot="10800000">
        <a:off x="0" y="2405126"/>
        <a:ext cx="2648634" cy="1443076"/>
      </dsp:txXfrm>
    </dsp:sp>
    <dsp:sp modelId="{FCBD2B77-589D-409D-ACF9-2E51392C753B}">
      <dsp:nvSpPr>
        <dsp:cNvPr id="0" name=""/>
        <dsp:cNvSpPr/>
      </dsp:nvSpPr>
      <dsp:spPr>
        <a:xfrm rot="5400000">
          <a:off x="3010900" y="1561835"/>
          <a:ext cx="1924101" cy="2648634"/>
        </a:xfrm>
        <a:prstGeom prst="round1Rect">
          <a:avLst/>
        </a:prstGeom>
        <a:solidFill>
          <a:srgbClr val="0CA37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800" b="1" kern="1200" dirty="0" err="1"/>
            <a:t>Pozivni </a:t>
          </a:r>
          <a:r>
            <a:rPr lang="hr" sz="1800" b="1" kern="1200" dirty="0"/>
            <a:t>centri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400" b="0" kern="1200" dirty="0" err="1"/>
            <a:t>Upravljanje </a:t>
          </a:r>
          <a:endParaRPr lang="es-ES" sz="1400" b="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0" kern="1200" dirty="0" err="1"/>
            <a:t>Upselling</a:t>
          </a:r>
          <a:endParaRPr lang="es-ES" sz="1400" b="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400" b="0" kern="1200" dirty="0"/>
            <a:t>Glasovne Kampanje</a:t>
          </a:r>
          <a:endParaRPr lang="es-ES" sz="1400" b="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400" b="0" kern="1200" dirty="0"/>
            <a:t>Sporazum o razini usluge</a:t>
          </a:r>
          <a:endParaRPr lang="es-ES" sz="1300" b="0" kern="1200" dirty="0"/>
        </a:p>
      </dsp:txBody>
      <dsp:txXfrm rot="-5400000">
        <a:off x="2648633" y="2405126"/>
        <a:ext cx="2648634" cy="1443076"/>
      </dsp:txXfrm>
    </dsp:sp>
    <dsp:sp modelId="{40B93D2D-A315-4A2B-84F6-25B7BA1FF30E}">
      <dsp:nvSpPr>
        <dsp:cNvPr id="0" name=""/>
        <dsp:cNvSpPr/>
      </dsp:nvSpPr>
      <dsp:spPr>
        <a:xfrm>
          <a:off x="1895306" y="1427952"/>
          <a:ext cx="1506654" cy="99229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800" b="1" kern="1200" dirty="0">
              <a:solidFill>
                <a:srgbClr val="0CA373"/>
              </a:solidFill>
            </a:rPr>
            <a:t>Omnichannel</a:t>
          </a:r>
          <a:endParaRPr lang="es-ES" sz="1800" b="1" kern="1200" dirty="0">
            <a:solidFill>
              <a:srgbClr val="0CA373"/>
            </a:solidFill>
          </a:endParaRPr>
        </a:p>
      </dsp:txBody>
      <dsp:txXfrm>
        <a:off x="1943746" y="1476392"/>
        <a:ext cx="1409774" cy="8954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0F6076-5F29-410E-8E8C-E39627A9F72A}">
      <dsp:nvSpPr>
        <dsp:cNvPr id="0" name=""/>
        <dsp:cNvSpPr/>
      </dsp:nvSpPr>
      <dsp:spPr>
        <a:xfrm>
          <a:off x="1458465" y="1071977"/>
          <a:ext cx="849108" cy="822388"/>
        </a:xfrm>
        <a:prstGeom prst="ellipse">
          <a:avLst/>
        </a:prstGeom>
        <a:solidFill>
          <a:schemeClr val="tx1">
            <a:lumMod val="95000"/>
            <a:lumOff val="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400" kern="1200" dirty="0" err="1"/>
            <a:t>Korisnik</a:t>
          </a:r>
          <a:endParaRPr lang="es-ES" sz="1400" kern="1200" dirty="0"/>
        </a:p>
      </dsp:txBody>
      <dsp:txXfrm>
        <a:off x="1582814" y="1192413"/>
        <a:ext cx="600410" cy="581516"/>
      </dsp:txXfrm>
    </dsp:sp>
    <dsp:sp modelId="{B911E96E-A3D2-4118-B02E-5DA3D1E7104C}">
      <dsp:nvSpPr>
        <dsp:cNvPr id="0" name=""/>
        <dsp:cNvSpPr/>
      </dsp:nvSpPr>
      <dsp:spPr>
        <a:xfrm rot="16200000">
          <a:off x="1772859" y="942152"/>
          <a:ext cx="220320" cy="39328"/>
        </a:xfrm>
        <a:custGeom>
          <a:avLst/>
          <a:gdLst/>
          <a:ahLst/>
          <a:cxnLst/>
          <a:rect l="0" t="0" r="0" b="0"/>
          <a:pathLst>
            <a:path>
              <a:moveTo>
                <a:pt x="0" y="19664"/>
              </a:moveTo>
              <a:lnTo>
                <a:pt x="220320" y="196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1877511" y="956309"/>
        <a:ext cx="11016" cy="11016"/>
      </dsp:txXfrm>
    </dsp:sp>
    <dsp:sp modelId="{488D1870-DE31-41BC-9FB7-A11E661E7494}">
      <dsp:nvSpPr>
        <dsp:cNvPr id="0" name=""/>
        <dsp:cNvSpPr/>
      </dsp:nvSpPr>
      <dsp:spPr>
        <a:xfrm>
          <a:off x="1272959" y="-26432"/>
          <a:ext cx="1220120" cy="878089"/>
        </a:xfrm>
        <a:prstGeom prst="ellipse">
          <a:avLst/>
        </a:prstGeom>
        <a:solidFill>
          <a:srgbClr val="075D4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300" kern="1200" dirty="0" err="1"/>
            <a:t>e-trgovina</a:t>
          </a:r>
          <a:endParaRPr lang="es-ES" sz="1300" kern="1200" dirty="0"/>
        </a:p>
      </dsp:txBody>
      <dsp:txXfrm>
        <a:off x="1451641" y="102161"/>
        <a:ext cx="862756" cy="620903"/>
      </dsp:txXfrm>
    </dsp:sp>
    <dsp:sp modelId="{71040B3C-56A4-4CBB-8FEA-6C83879E69CA}">
      <dsp:nvSpPr>
        <dsp:cNvPr id="0" name=""/>
        <dsp:cNvSpPr/>
      </dsp:nvSpPr>
      <dsp:spPr>
        <a:xfrm rot="21567843">
          <a:off x="2307550" y="1458813"/>
          <a:ext cx="154392" cy="39328"/>
        </a:xfrm>
        <a:custGeom>
          <a:avLst/>
          <a:gdLst/>
          <a:ahLst/>
          <a:cxnLst/>
          <a:rect l="0" t="0" r="0" b="0"/>
          <a:pathLst>
            <a:path>
              <a:moveTo>
                <a:pt x="0" y="19664"/>
              </a:moveTo>
              <a:lnTo>
                <a:pt x="154392" y="196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2380887" y="1474618"/>
        <a:ext cx="7719" cy="7719"/>
      </dsp:txXfrm>
    </dsp:sp>
    <dsp:sp modelId="{C402ECF3-2E49-487F-94E5-8A038F06A662}">
      <dsp:nvSpPr>
        <dsp:cNvPr id="0" name=""/>
        <dsp:cNvSpPr/>
      </dsp:nvSpPr>
      <dsp:spPr>
        <a:xfrm>
          <a:off x="2461898" y="1022738"/>
          <a:ext cx="1152150" cy="899257"/>
        </a:xfrm>
        <a:prstGeom prst="ellipse">
          <a:avLst/>
        </a:prstGeom>
        <a:solidFill>
          <a:srgbClr val="17EDA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200" kern="1200" dirty="0">
              <a:solidFill>
                <a:schemeClr val="tx1"/>
              </a:solidFill>
            </a:rPr>
            <a:t>Mrežno tržište</a:t>
          </a:r>
        </a:p>
      </dsp:txBody>
      <dsp:txXfrm>
        <a:off x="2630626" y="1154431"/>
        <a:ext cx="814694" cy="635871"/>
      </dsp:txXfrm>
    </dsp:sp>
    <dsp:sp modelId="{3E4F558C-504B-443A-847B-41ABA957D25D}">
      <dsp:nvSpPr>
        <dsp:cNvPr id="0" name=""/>
        <dsp:cNvSpPr/>
      </dsp:nvSpPr>
      <dsp:spPr>
        <a:xfrm rot="5400000">
          <a:off x="1782594" y="1975126"/>
          <a:ext cx="200850" cy="39328"/>
        </a:xfrm>
        <a:custGeom>
          <a:avLst/>
          <a:gdLst/>
          <a:ahLst/>
          <a:cxnLst/>
          <a:rect l="0" t="0" r="0" b="0"/>
          <a:pathLst>
            <a:path>
              <a:moveTo>
                <a:pt x="0" y="19664"/>
              </a:moveTo>
              <a:lnTo>
                <a:pt x="200850" y="196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1877998" y="1989769"/>
        <a:ext cx="10042" cy="10042"/>
      </dsp:txXfrm>
    </dsp:sp>
    <dsp:sp modelId="{76B192D7-745E-446A-ABC2-9DFE97769869}">
      <dsp:nvSpPr>
        <dsp:cNvPr id="0" name=""/>
        <dsp:cNvSpPr/>
      </dsp:nvSpPr>
      <dsp:spPr>
        <a:xfrm>
          <a:off x="1322167" y="2095215"/>
          <a:ext cx="1121705" cy="917029"/>
        </a:xfrm>
        <a:prstGeom prst="ellipse">
          <a:avLst/>
        </a:prstGeom>
        <a:solidFill>
          <a:srgbClr val="97F7D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600" kern="1200" dirty="0">
              <a:solidFill>
                <a:schemeClr val="tx1"/>
              </a:solidFill>
            </a:rPr>
            <a:t>Mobilni</a:t>
          </a:r>
        </a:p>
      </dsp:txBody>
      <dsp:txXfrm>
        <a:off x="1486437" y="2229511"/>
        <a:ext cx="793165" cy="648437"/>
      </dsp:txXfrm>
    </dsp:sp>
    <dsp:sp modelId="{8EE5EFDB-BB84-4D23-A5BD-3C4D5EFA995A}">
      <dsp:nvSpPr>
        <dsp:cNvPr id="0" name=""/>
        <dsp:cNvSpPr/>
      </dsp:nvSpPr>
      <dsp:spPr>
        <a:xfrm rot="10832292">
          <a:off x="1311615" y="1458829"/>
          <a:ext cx="146873" cy="39328"/>
        </a:xfrm>
        <a:custGeom>
          <a:avLst/>
          <a:gdLst/>
          <a:ahLst/>
          <a:cxnLst/>
          <a:rect l="0" t="0" r="0" b="0"/>
          <a:pathLst>
            <a:path>
              <a:moveTo>
                <a:pt x="0" y="19664"/>
              </a:moveTo>
              <a:lnTo>
                <a:pt x="146873" y="196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 rot="10800000">
        <a:off x="1381380" y="1474821"/>
        <a:ext cx="7343" cy="7343"/>
      </dsp:txXfrm>
    </dsp:sp>
    <dsp:sp modelId="{304DC816-1DBC-4C20-80C6-B6D22E7719C1}">
      <dsp:nvSpPr>
        <dsp:cNvPr id="0" name=""/>
        <dsp:cNvSpPr/>
      </dsp:nvSpPr>
      <dsp:spPr>
        <a:xfrm>
          <a:off x="155214" y="1046478"/>
          <a:ext cx="1156451" cy="851789"/>
        </a:xfrm>
        <a:prstGeom prst="ellipse">
          <a:avLst/>
        </a:prstGeom>
        <a:solidFill>
          <a:srgbClr val="0CA37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600" kern="1200" dirty="0" err="1"/>
            <a:t>Fizička </a:t>
          </a:r>
          <a:r>
            <a:rPr lang="hr" sz="1600" kern="1200" dirty="0"/>
            <a:t>trgovina</a:t>
          </a:r>
        </a:p>
      </dsp:txBody>
      <dsp:txXfrm>
        <a:off x="324572" y="1171220"/>
        <a:ext cx="817735" cy="6023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66A8D3-9D85-4C37-B50F-66982062CC5F}">
      <dsp:nvSpPr>
        <dsp:cNvPr id="0" name=""/>
        <dsp:cNvSpPr/>
      </dsp:nvSpPr>
      <dsp:spPr>
        <a:xfrm>
          <a:off x="714654" y="340953"/>
          <a:ext cx="2297034" cy="2297034"/>
        </a:xfrm>
        <a:prstGeom prst="blockArc">
          <a:avLst>
            <a:gd name="adj1" fmla="val 10800000"/>
            <a:gd name="adj2" fmla="val 16200000"/>
            <a:gd name="adj3" fmla="val 4637"/>
          </a:avLst>
        </a:prstGeom>
        <a:solidFill>
          <a:schemeClr val="bg1">
            <a:lumMod val="75000"/>
          </a:schemeClr>
        </a:solidFill>
        <a:ln>
          <a:solidFill>
            <a:schemeClr val="bg1">
              <a:lumMod val="8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BB3E0E-9786-4A14-88FD-309A467FA781}">
      <dsp:nvSpPr>
        <dsp:cNvPr id="0" name=""/>
        <dsp:cNvSpPr/>
      </dsp:nvSpPr>
      <dsp:spPr>
        <a:xfrm>
          <a:off x="714654" y="340953"/>
          <a:ext cx="2297034" cy="2297034"/>
        </a:xfrm>
        <a:prstGeom prst="blockArc">
          <a:avLst>
            <a:gd name="adj1" fmla="val 5400000"/>
            <a:gd name="adj2" fmla="val 10800000"/>
            <a:gd name="adj3" fmla="val 4637"/>
          </a:avLst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DA8852-FB26-48A3-ACF4-085290911D39}">
      <dsp:nvSpPr>
        <dsp:cNvPr id="0" name=""/>
        <dsp:cNvSpPr/>
      </dsp:nvSpPr>
      <dsp:spPr>
        <a:xfrm>
          <a:off x="714654" y="340953"/>
          <a:ext cx="2297034" cy="2297034"/>
        </a:xfrm>
        <a:prstGeom prst="blockArc">
          <a:avLst>
            <a:gd name="adj1" fmla="val 0"/>
            <a:gd name="adj2" fmla="val 5400000"/>
            <a:gd name="adj3" fmla="val 4637"/>
          </a:avLst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929B56-2DB0-462A-A31B-39ED6031F8CA}">
      <dsp:nvSpPr>
        <dsp:cNvPr id="0" name=""/>
        <dsp:cNvSpPr/>
      </dsp:nvSpPr>
      <dsp:spPr>
        <a:xfrm>
          <a:off x="714654" y="340953"/>
          <a:ext cx="2297034" cy="2297034"/>
        </a:xfrm>
        <a:prstGeom prst="blockArc">
          <a:avLst>
            <a:gd name="adj1" fmla="val 16200000"/>
            <a:gd name="adj2" fmla="val 0"/>
            <a:gd name="adj3" fmla="val 4637"/>
          </a:avLst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E31E1B-7190-4FC1-BF8B-37DC7DF7AFB6}">
      <dsp:nvSpPr>
        <dsp:cNvPr id="0" name=""/>
        <dsp:cNvSpPr/>
      </dsp:nvSpPr>
      <dsp:spPr>
        <a:xfrm>
          <a:off x="1434874" y="1067296"/>
          <a:ext cx="856595" cy="844347"/>
        </a:xfrm>
        <a:prstGeom prst="ellipse">
          <a:avLst/>
        </a:prstGeom>
        <a:solidFill>
          <a:schemeClr val="tx1">
            <a:lumMod val="95000"/>
            <a:lumOff val="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200" kern="1200" dirty="0" err="1"/>
            <a:t>Korisnik</a:t>
          </a:r>
          <a:endParaRPr lang="es-ES" sz="1400" kern="1200" dirty="0"/>
        </a:p>
      </dsp:txBody>
      <dsp:txXfrm>
        <a:off x="1560319" y="1190948"/>
        <a:ext cx="605705" cy="597043"/>
      </dsp:txXfrm>
    </dsp:sp>
    <dsp:sp modelId="{A91D6418-9EC7-4A36-9561-FFA7B6FAD3CD}">
      <dsp:nvSpPr>
        <dsp:cNvPr id="0" name=""/>
        <dsp:cNvSpPr/>
      </dsp:nvSpPr>
      <dsp:spPr>
        <a:xfrm>
          <a:off x="1238241" y="-80787"/>
          <a:ext cx="1249861" cy="896744"/>
        </a:xfrm>
        <a:prstGeom prst="ellipse">
          <a:avLst/>
        </a:prstGeom>
        <a:solidFill>
          <a:srgbClr val="075D4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300" kern="1200" dirty="0" err="1"/>
            <a:t>e-trgovina</a:t>
          </a:r>
          <a:endParaRPr lang="es-ES" sz="1300" kern="1200" dirty="0"/>
        </a:p>
      </dsp:txBody>
      <dsp:txXfrm>
        <a:off x="1421279" y="50538"/>
        <a:ext cx="883785" cy="634094"/>
      </dsp:txXfrm>
    </dsp:sp>
    <dsp:sp modelId="{62869AF2-620A-4D77-8858-446EEAA166A9}">
      <dsp:nvSpPr>
        <dsp:cNvPr id="0" name=""/>
        <dsp:cNvSpPr/>
      </dsp:nvSpPr>
      <dsp:spPr>
        <a:xfrm>
          <a:off x="2405055" y="1059521"/>
          <a:ext cx="1160006" cy="859898"/>
        </a:xfrm>
        <a:prstGeom prst="ellipse">
          <a:avLst/>
        </a:prstGeom>
        <a:solidFill>
          <a:srgbClr val="17EDA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200" kern="1200" dirty="0">
              <a:solidFill>
                <a:schemeClr val="tx1"/>
              </a:solidFill>
            </a:rPr>
            <a:t>Mrežno tržište</a:t>
          </a:r>
        </a:p>
      </dsp:txBody>
      <dsp:txXfrm>
        <a:off x="2574934" y="1185450"/>
        <a:ext cx="820248" cy="608040"/>
      </dsp:txXfrm>
    </dsp:sp>
    <dsp:sp modelId="{32E6144D-F8C4-44A9-BA1B-29D48AB3E0C2}">
      <dsp:nvSpPr>
        <dsp:cNvPr id="0" name=""/>
        <dsp:cNvSpPr/>
      </dsp:nvSpPr>
      <dsp:spPr>
        <a:xfrm>
          <a:off x="1320802" y="2156113"/>
          <a:ext cx="1084738" cy="910488"/>
        </a:xfrm>
        <a:prstGeom prst="ellipse">
          <a:avLst/>
        </a:prstGeom>
        <a:solidFill>
          <a:srgbClr val="97F7D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600" kern="1200" dirty="0">
              <a:solidFill>
                <a:schemeClr val="tx1"/>
              </a:solidFill>
            </a:rPr>
            <a:t>Mobilni</a:t>
          </a:r>
        </a:p>
      </dsp:txBody>
      <dsp:txXfrm>
        <a:off x="1479658" y="2289451"/>
        <a:ext cx="767026" cy="643812"/>
      </dsp:txXfrm>
    </dsp:sp>
    <dsp:sp modelId="{0F6B9D69-7796-4C31-994B-8ACC24753B93}">
      <dsp:nvSpPr>
        <dsp:cNvPr id="0" name=""/>
        <dsp:cNvSpPr/>
      </dsp:nvSpPr>
      <dsp:spPr>
        <a:xfrm>
          <a:off x="198826" y="1067300"/>
          <a:ext cx="1084916" cy="844341"/>
        </a:xfrm>
        <a:prstGeom prst="ellipse">
          <a:avLst/>
        </a:prstGeom>
        <a:solidFill>
          <a:srgbClr val="0CA37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600" kern="1200" dirty="0" err="1"/>
            <a:t>Fizička </a:t>
          </a:r>
          <a:r>
            <a:rPr lang="hr" sz="1600" kern="1200" dirty="0"/>
            <a:t>trgovina</a:t>
          </a:r>
        </a:p>
      </dsp:txBody>
      <dsp:txXfrm>
        <a:off x="357708" y="1190951"/>
        <a:ext cx="767152" cy="5970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8BDEF21F-A6F0-41B8-AA0F-CC975C7895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80A2CBA-C9C0-4B3C-991A-F22DB63D15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4FA70-0E02-437E-A78C-CE05301291EA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4826BE-ACD3-48FC-B5A1-D33628CAB8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CD73359-D707-4EAE-AAB6-6DC9146A8A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3C069-59B1-4A62-AB0D-C900094E72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2523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FF3FB-DEDF-4780-82C6-53DC23E6D14E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"/>
              <a:t>Urednik stila teksta patrona</a:t>
            </a:r>
          </a:p>
          <a:p>
            <a:pPr lvl="1"/>
            <a:r>
              <a:rPr lang="hr"/>
              <a:t>Druga razina</a:t>
            </a:r>
          </a:p>
          <a:p>
            <a:pPr lvl="2"/>
            <a:r>
              <a:rPr lang="hr"/>
              <a:t>Tercer nivel</a:t>
            </a:r>
          </a:p>
          <a:p>
            <a:pPr lvl="3"/>
            <a:r>
              <a:rPr lang="hr"/>
              <a:t>Cuarto nivel</a:t>
            </a:r>
          </a:p>
          <a:p>
            <a:pPr lvl="4"/>
            <a:r>
              <a:rPr lang="hr"/>
              <a:t>Quinto razina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4B92E-D071-4B96-991C-97F62C0BDD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08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406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406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454116-76C6-4781-AC1B-16DC371FE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0A02D1-E20F-4CAE-A494-A5E98CBCF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1345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reative Break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>
            <a:extLst>
              <a:ext uri="{FF2B5EF4-FFF2-40B4-BE49-F238E27FC236}">
                <a16:creationId xmlns:a16="http://schemas.microsoft.com/office/drawing/2014/main" id="{48E6AD12-F73E-6146-90A6-A402D6022C3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1200" b="0" i="0">
                <a:ln>
                  <a:noFill/>
                </a:ln>
                <a:solidFill>
                  <a:schemeClr val="tx2"/>
                </a:solidFill>
                <a:latin typeface="Oxygen" panose="02000503000000090004" pitchFamily="2" charset="77"/>
                <a:ea typeface="Roboto Regular" charset="0"/>
                <a:cs typeface="Abhaya Libre" panose="02000603000000000000" pitchFamily="2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137626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General Slide_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1540504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>
        <p15:guide id="1" pos="191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4">
            <a:extLst>
              <a:ext uri="{FF2B5EF4-FFF2-40B4-BE49-F238E27FC236}">
                <a16:creationId xmlns:a16="http://schemas.microsoft.com/office/drawing/2014/main" id="{7A5BD05C-D970-4247-84AC-590A8E26FB2D}"/>
              </a:ext>
            </a:extLst>
          </p:cNvPr>
          <p:cNvSpPr/>
          <p:nvPr userDrawn="1"/>
        </p:nvSpPr>
        <p:spPr>
          <a:xfrm>
            <a:off x="-1" y="6146800"/>
            <a:ext cx="12192001" cy="711200"/>
          </a:xfrm>
          <a:custGeom>
            <a:avLst/>
            <a:gdLst/>
            <a:ahLst/>
            <a:cxnLst/>
            <a:rect l="l" t="t" r="r" b="b"/>
            <a:pathLst>
              <a:path w="18278475" h="1419225">
                <a:moveTo>
                  <a:pt x="18278473" y="1419224"/>
                </a:moveTo>
                <a:lnTo>
                  <a:pt x="0" y="1419224"/>
                </a:lnTo>
                <a:lnTo>
                  <a:pt x="0" y="0"/>
                </a:lnTo>
                <a:lnTo>
                  <a:pt x="18278473" y="0"/>
                </a:lnTo>
                <a:lnTo>
                  <a:pt x="18278473" y="1419224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CB0DDC06-9BD4-4772-A615-D876CC08594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1886" y="6314302"/>
            <a:ext cx="1985322" cy="43284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2EA64A2-2236-4DEC-9BF1-00DE2AD696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19" t="12308" r="11457" b="51795"/>
          <a:stretch/>
        </p:blipFill>
        <p:spPr>
          <a:xfrm>
            <a:off x="96715" y="110854"/>
            <a:ext cx="1740877" cy="91625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9DD6222-3231-4B46-83B4-0CE76315789E}"/>
              </a:ext>
            </a:extLst>
          </p:cNvPr>
          <p:cNvSpPr txBox="1"/>
          <p:nvPr userDrawn="1"/>
        </p:nvSpPr>
        <p:spPr>
          <a:xfrm>
            <a:off x="2373745" y="6271567"/>
            <a:ext cx="95263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12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Erasmus+ </a:t>
            </a:r>
            <a:r>
              <a:rPr lang="hr" sz="12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programa </a:t>
            </a:r>
            <a:r>
              <a:rPr lang="hr" sz="12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stajališta autora, a Komisija se ne može smatrati odgovornom za bilo kakvu upotrebu informacija sadržanih u njemu.</a:t>
            </a:r>
            <a:endParaRPr lang="en-US" sz="1200" dirty="0">
              <a:solidFill>
                <a:schemeClr val="bg1"/>
              </a:solidFill>
              <a:effectLst/>
              <a:latin typeface="YADLjI9qxTA 0"/>
            </a:endParaRPr>
          </a:p>
        </p:txBody>
      </p:sp>
    </p:spTree>
    <p:extLst>
      <p:ext uri="{BB962C8B-B14F-4D97-AF65-F5344CB8AC3E}">
        <p14:creationId xmlns:p14="http://schemas.microsoft.com/office/powerpoint/2010/main" val="385157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350C6F4-6589-4745-8D09-15078EE9ADB2}"/>
              </a:ext>
            </a:extLst>
          </p:cNvPr>
          <p:cNvSpPr txBox="1"/>
          <p:nvPr/>
        </p:nvSpPr>
        <p:spPr>
          <a:xfrm>
            <a:off x="3258328" y="3257551"/>
            <a:ext cx="51034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1800" b="1" dirty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“Poboljšanje otpornosti malih i srednjih poduzeća nakon lockdowna”</a:t>
            </a:r>
            <a:endParaRPr lang="es-ES" sz="1800" b="1" dirty="0">
              <a:latin typeface="Bahnschrift Light" panose="020B0502040204020203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A46D3C6-E20C-4FBA-B5EB-C2B5FDE05068}"/>
              </a:ext>
            </a:extLst>
          </p:cNvPr>
          <p:cNvSpPr txBox="1"/>
          <p:nvPr/>
        </p:nvSpPr>
        <p:spPr>
          <a:xfrm>
            <a:off x="2761287" y="4093428"/>
            <a:ext cx="609755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kumimoji="0" lang="hr" sz="1800" b="1" i="0" u="none" strike="noStrike" kern="1200" cap="none" spc="-114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IMPLEMENTACIJA OMNIKANALNOG MODELA I POVEĆANJE POGODNOSTI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endParaRPr lang="en-US" b="1" spc="-114" dirty="0">
              <a:solidFill>
                <a:srgbClr val="0CA37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kumimoji="0" lang="hr" sz="1800" b="1" i="0" u="none" strike="noStrike" kern="1200" cap="none" spc="-114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 : </a:t>
            </a:r>
            <a:r>
              <a:rPr kumimoji="0" lang="hr" sz="18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IWS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9A4D7A1-6ADA-46A7-96FF-90B678EE248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6" t="12687" r="9066" b="50000"/>
          <a:stretch/>
        </p:blipFill>
        <p:spPr>
          <a:xfrm>
            <a:off x="3683242" y="921747"/>
            <a:ext cx="4531601" cy="2395275"/>
          </a:xfrm>
          <a:prstGeom prst="rect">
            <a:avLst/>
          </a:prstGeom>
        </p:spPr>
      </p:pic>
      <p:sp>
        <p:nvSpPr>
          <p:cNvPr id="7" name="object 5">
            <a:extLst>
              <a:ext uri="{FF2B5EF4-FFF2-40B4-BE49-F238E27FC236}">
                <a16:creationId xmlns:a16="http://schemas.microsoft.com/office/drawing/2014/main" id="{75E6C6FD-3E82-48C3-9D72-C6EB7E75547D}"/>
              </a:ext>
            </a:extLst>
          </p:cNvPr>
          <p:cNvSpPr/>
          <p:nvPr/>
        </p:nvSpPr>
        <p:spPr>
          <a:xfrm>
            <a:off x="11920635" y="0"/>
            <a:ext cx="71543" cy="6195848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FA5FE859-222B-4C59-8EA5-38A3D7D38CDC}"/>
              </a:ext>
            </a:extLst>
          </p:cNvPr>
          <p:cNvSpPr/>
          <p:nvPr/>
        </p:nvSpPr>
        <p:spPr>
          <a:xfrm rot="16200000" flipH="1">
            <a:off x="8667826" y="-3293392"/>
            <a:ext cx="53498" cy="6994850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32B3A989-932D-4975-BB6B-BE23E9259ADE}"/>
              </a:ext>
            </a:extLst>
          </p:cNvPr>
          <p:cNvSpPr/>
          <p:nvPr/>
        </p:nvSpPr>
        <p:spPr>
          <a:xfrm rot="10800000">
            <a:off x="186595" y="1100896"/>
            <a:ext cx="45719" cy="5094952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CA99EEAB-A3DE-4E88-84FB-BB4AA4B234F5}"/>
              </a:ext>
            </a:extLst>
          </p:cNvPr>
          <p:cNvSpPr/>
          <p:nvPr/>
        </p:nvSpPr>
        <p:spPr>
          <a:xfrm rot="5400000" flipH="1">
            <a:off x="3209704" y="2697741"/>
            <a:ext cx="53501" cy="6472908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5188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951123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4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Omnichannel osnove i strategije 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7317472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1.4.: </a:t>
            </a:r>
            <a:r>
              <a:rPr lang="hr" sz="2200" b="1" dirty="0">
                <a:solidFill>
                  <a:srgbClr val="0CA373"/>
                </a:solidFill>
                <a:latin typeface="+mj-lt"/>
                <a:ea typeface="Lato Light" panose="020F0502020204030203" pitchFamily="34" charset="0"/>
                <a:cs typeface="Abhaya Libre" panose="02000603000000000000" pitchFamily="2" charset="77"/>
              </a:rPr>
              <a:t>Prednosti </a:t>
            </a:r>
            <a:r>
              <a:rPr lang="hr" sz="2200" dirty="0">
                <a:latin typeface="+mj-lt"/>
                <a:ea typeface="Lato Light" panose="020F0502020204030203" pitchFamily="34" charset="0"/>
                <a:cs typeface="Abhaya Libre" panose="02000603000000000000" pitchFamily="2" charset="77"/>
              </a:rPr>
              <a:t>i izazovi (3)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9D4128F-1674-4352-91FB-1848B2DF78BC}"/>
              </a:ext>
            </a:extLst>
          </p:cNvPr>
          <p:cNvSpPr txBox="1"/>
          <p:nvPr/>
        </p:nvSpPr>
        <p:spPr>
          <a:xfrm>
            <a:off x="377556" y="2259862"/>
            <a:ext cx="11092394" cy="25699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hr" sz="2300" b="1" dirty="0"/>
              <a:t>Poslovna integracija. </a:t>
            </a:r>
            <a:r>
              <a:rPr lang="hr" sz="2300" dirty="0"/>
              <a:t>Sastoji se od pet elemenata: 1) Služba za korisnike, 2) prodaja, 3) merchandising, 4) inventar, 5) planiranje resursa poduzeća. Ovi elementi </a:t>
            </a:r>
            <a:r>
              <a:rPr lang="hr" sz="2300" b="1" dirty="0">
                <a:solidFill>
                  <a:srgbClr val="0CA373"/>
                </a:solidFill>
              </a:rPr>
              <a:t>kombiniraju </a:t>
            </a:r>
            <a:r>
              <a:rPr lang="hr" sz="2300" dirty="0"/>
              <a:t>se kako bi poboljšali razinu usluge kupcima i proizvoda.</a:t>
            </a:r>
          </a:p>
          <a:p>
            <a:pPr marL="457200" indent="-457200">
              <a:buFont typeface="+mj-lt"/>
              <a:buAutoNum type="arabicPeriod" startAt="5"/>
            </a:pPr>
            <a:endParaRPr lang="en-US" sz="2300" dirty="0"/>
          </a:p>
          <a:p>
            <a:pPr marL="457200" indent="-457200">
              <a:buFont typeface="+mj-lt"/>
              <a:buAutoNum type="arabicPeriod" startAt="5"/>
            </a:pPr>
            <a:r>
              <a:rPr lang="hr" sz="2300" b="1" dirty="0"/>
              <a:t>Kupnja usmjerena na iskustvo i uslugu. </a:t>
            </a:r>
            <a:r>
              <a:rPr lang="hr" sz="2300" dirty="0"/>
              <a:t>Pružanje višekanalnih usluga i proizvoda ključno je za pružanje najbolje dostupne usluge klijentima. Kako bi se to </a:t>
            </a:r>
            <a:r>
              <a:rPr lang="hr" sz="2300" b="1" dirty="0">
                <a:solidFill>
                  <a:srgbClr val="0CA373"/>
                </a:solidFill>
              </a:rPr>
              <a:t>postiglo, upravljanje više kanala </a:t>
            </a:r>
            <a:r>
              <a:rPr lang="hr" sz="2300" dirty="0"/>
              <a:t>najvažnije je za pružanje odgovarajuće kupnje usmjerene na uslugu.</a:t>
            </a:r>
          </a:p>
        </p:txBody>
      </p:sp>
    </p:spTree>
    <p:extLst>
      <p:ext uri="{BB962C8B-B14F-4D97-AF65-F5344CB8AC3E}">
        <p14:creationId xmlns:p14="http://schemas.microsoft.com/office/powerpoint/2010/main" val="2790412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>
            <a:extLst>
              <a:ext uri="{FF2B5EF4-FFF2-40B4-BE49-F238E27FC236}">
                <a16:creationId xmlns:a16="http://schemas.microsoft.com/office/drawing/2014/main" id="{114A4FB0-3319-4BAE-84FA-24C893DAFA49}"/>
              </a:ext>
            </a:extLst>
          </p:cNvPr>
          <p:cNvSpPr/>
          <p:nvPr/>
        </p:nvSpPr>
        <p:spPr>
          <a:xfrm>
            <a:off x="7864604" y="0"/>
            <a:ext cx="4327396" cy="6148552"/>
          </a:xfrm>
          <a:custGeom>
            <a:avLst/>
            <a:gdLst/>
            <a:ahLst/>
            <a:cxnLst/>
            <a:rect l="l" t="t" r="r" b="b"/>
            <a:pathLst>
              <a:path w="10277475" h="10287000">
                <a:moveTo>
                  <a:pt x="10277474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0277474" y="0"/>
                </a:lnTo>
                <a:lnTo>
                  <a:pt x="10277474" y="10286999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017197CF-08EA-467A-9F82-B313202CB162}"/>
              </a:ext>
            </a:extLst>
          </p:cNvPr>
          <p:cNvSpPr/>
          <p:nvPr/>
        </p:nvSpPr>
        <p:spPr>
          <a:xfrm>
            <a:off x="1908313" y="3987163"/>
            <a:ext cx="8953279" cy="789605"/>
          </a:xfrm>
          <a:prstGeom prst="roundRect">
            <a:avLst/>
          </a:prstGeom>
          <a:ln>
            <a:solidFill>
              <a:srgbClr val="0CA37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hr" sz="2400" b="1" dirty="0">
                <a:solidFill>
                  <a:srgbClr val="0CA373"/>
                </a:solidFill>
              </a:rPr>
              <a:t>3. Unosi vezani uz zalihe </a:t>
            </a:r>
            <a:r>
              <a:rPr lang="hr" sz="2400" dirty="0"/>
              <a:t>možda neće biti toliko precizni koliko je potrebno</a:t>
            </a:r>
            <a:endParaRPr lang="en-US" sz="2400" dirty="0">
              <a:latin typeface="+mn-lt"/>
              <a:cs typeface="+mn-cs"/>
            </a:endParaRPr>
          </a:p>
        </p:txBody>
      </p:sp>
      <p:sp>
        <p:nvSpPr>
          <p:cNvPr id="7" name="object 16"/>
          <p:cNvSpPr txBox="1">
            <a:spLocks/>
          </p:cNvSpPr>
          <p:nvPr/>
        </p:nvSpPr>
        <p:spPr>
          <a:xfrm>
            <a:off x="1908313" y="120168"/>
            <a:ext cx="8706678" cy="5114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600" b="1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</a:t>
            </a:r>
            <a:r>
              <a:rPr lang="hr" sz="3600" b="1" kern="0" spc="-150" dirty="0">
                <a:ea typeface="Tahoma" panose="020B0604030504040204" pitchFamily="34" charset="0"/>
                <a:cs typeface="Tahoma" panose="020B0604030504040204" pitchFamily="34" charset="0"/>
              </a:rPr>
              <a:t>Omnichannel</a:t>
            </a:r>
            <a:r>
              <a:rPr lang="hr" sz="3600" b="1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osnove i strategije </a:t>
            </a:r>
          </a:p>
        </p:txBody>
      </p:sp>
      <p:sp>
        <p:nvSpPr>
          <p:cNvPr id="8" name="object 17"/>
          <p:cNvSpPr txBox="1"/>
          <p:nvPr/>
        </p:nvSpPr>
        <p:spPr>
          <a:xfrm>
            <a:off x="1414999" y="764192"/>
            <a:ext cx="6942920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2200" b="0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ODJELJAK 1.4.: </a:t>
            </a:r>
            <a:r>
              <a:rPr lang="hr" sz="2200" dirty="0">
                <a:latin typeface="+mj-lt"/>
                <a:ea typeface="Lato Light" panose="020F0502020204030203" pitchFamily="34" charset="0"/>
                <a:cs typeface="Abhaya Libre" panose="02000603000000000000" pitchFamily="2" charset="77"/>
              </a:rPr>
              <a:t>Prednosti i </a:t>
            </a:r>
            <a:r>
              <a:rPr lang="hr" sz="2200" b="1" dirty="0">
                <a:solidFill>
                  <a:srgbClr val="0CA373"/>
                </a:solidFill>
                <a:latin typeface="+mj-lt"/>
                <a:ea typeface="Lato Light" panose="020F0502020204030203" pitchFamily="34" charset="0"/>
                <a:cs typeface="Abhaya Libre" panose="02000603000000000000" pitchFamily="2" charset="77"/>
              </a:rPr>
              <a:t>izazovi </a:t>
            </a:r>
            <a:r>
              <a:rPr lang="hr" sz="2200" dirty="0">
                <a:latin typeface="+mj-lt"/>
                <a:ea typeface="Lato Light" panose="020F0502020204030203" pitchFamily="34" charset="0"/>
                <a:cs typeface="Abhaya Libre" panose="02000603000000000000" pitchFamily="2" charset="77"/>
              </a:rPr>
              <a:t>(4)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35EFE177-EBC1-4DEF-8C76-46AF4E05F823}"/>
              </a:ext>
            </a:extLst>
          </p:cNvPr>
          <p:cNvSpPr/>
          <p:nvPr/>
        </p:nvSpPr>
        <p:spPr>
          <a:xfrm>
            <a:off x="1954694" y="5067858"/>
            <a:ext cx="8953279" cy="789604"/>
          </a:xfrm>
          <a:prstGeom prst="roundRect">
            <a:avLst/>
          </a:prstGeom>
          <a:ln>
            <a:solidFill>
              <a:srgbClr val="0CA37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hr" sz="2400" b="1" dirty="0">
                <a:solidFill>
                  <a:srgbClr val="0CA373"/>
                </a:solidFill>
                <a:latin typeface="+mn-lt"/>
                <a:cs typeface="+mn-cs"/>
              </a:rPr>
              <a:t>4. Korisnička podrška </a:t>
            </a:r>
            <a:r>
              <a:rPr lang="hr" sz="2400" dirty="0">
                <a:latin typeface="+mn-lt"/>
                <a:cs typeface="+mn-cs"/>
              </a:rPr>
              <a:t>može biti nepotpuna ili nepostojeća</a:t>
            </a: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FCAD46BE-73A8-4032-AFE5-45EDB501EE03}"/>
              </a:ext>
            </a:extLst>
          </p:cNvPr>
          <p:cNvSpPr/>
          <p:nvPr/>
        </p:nvSpPr>
        <p:spPr>
          <a:xfrm>
            <a:off x="1855304" y="1518387"/>
            <a:ext cx="8999660" cy="869997"/>
          </a:xfrm>
          <a:prstGeom prst="roundRect">
            <a:avLst/>
          </a:prstGeom>
          <a:ln>
            <a:solidFill>
              <a:srgbClr val="0CA37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" sz="2400" b="1" dirty="0">
                <a:solidFill>
                  <a:srgbClr val="0CA373"/>
                </a:solidFill>
                <a:latin typeface="+mn-lt"/>
                <a:cs typeface="+mn-cs"/>
              </a:rPr>
              <a:t>1. Objedinjavanje usluga </a:t>
            </a:r>
            <a:r>
              <a:rPr lang="hr" sz="2400" dirty="0">
                <a:latin typeface="+mn-lt"/>
                <a:cs typeface="+mn-cs"/>
              </a:rPr>
              <a:t>moglo bi se pokazati teškim prilikom preuzimanja; uzeti u obzir varijacije cijena unutar kanala</a:t>
            </a: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4181A552-2273-42A5-AF07-5CDC12FECBE0}"/>
              </a:ext>
            </a:extLst>
          </p:cNvPr>
          <p:cNvSpPr/>
          <p:nvPr/>
        </p:nvSpPr>
        <p:spPr>
          <a:xfrm>
            <a:off x="1901685" y="2796025"/>
            <a:ext cx="8953279" cy="789604"/>
          </a:xfrm>
          <a:prstGeom prst="roundRect">
            <a:avLst/>
          </a:prstGeom>
          <a:ln>
            <a:solidFill>
              <a:srgbClr val="0CA37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" sz="2400" b="1" dirty="0">
                <a:solidFill>
                  <a:srgbClr val="0CA373"/>
                </a:solidFill>
                <a:latin typeface="+mn-lt"/>
                <a:cs typeface="+mn-cs"/>
              </a:rPr>
              <a:t>2. Upravljanje narudžbama </a:t>
            </a:r>
            <a:r>
              <a:rPr lang="hr" sz="2400" dirty="0">
                <a:latin typeface="+mn-lt"/>
                <a:cs typeface="+mn-cs"/>
              </a:rPr>
              <a:t>možda nije dovoljno dobro</a:t>
            </a:r>
          </a:p>
        </p:txBody>
      </p:sp>
    </p:spTree>
    <p:extLst>
      <p:ext uri="{BB962C8B-B14F-4D97-AF65-F5344CB8AC3E}">
        <p14:creationId xmlns:p14="http://schemas.microsoft.com/office/powerpoint/2010/main" val="2025430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>
            <a:extLst>
              <a:ext uri="{FF2B5EF4-FFF2-40B4-BE49-F238E27FC236}">
                <a16:creationId xmlns:a16="http://schemas.microsoft.com/office/drawing/2014/main" id="{114A4FB0-3319-4BAE-84FA-24C893DAFA49}"/>
              </a:ext>
            </a:extLst>
          </p:cNvPr>
          <p:cNvSpPr/>
          <p:nvPr/>
        </p:nvSpPr>
        <p:spPr>
          <a:xfrm>
            <a:off x="7864604" y="0"/>
            <a:ext cx="4327396" cy="6148552"/>
          </a:xfrm>
          <a:custGeom>
            <a:avLst/>
            <a:gdLst/>
            <a:ahLst/>
            <a:cxnLst/>
            <a:rect l="l" t="t" r="r" b="b"/>
            <a:pathLst>
              <a:path w="10277475" h="10287000">
                <a:moveTo>
                  <a:pt x="10277474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0277474" y="0"/>
                </a:lnTo>
                <a:lnTo>
                  <a:pt x="10277474" y="10286999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017197CF-08EA-467A-9F82-B313202CB162}"/>
              </a:ext>
            </a:extLst>
          </p:cNvPr>
          <p:cNvSpPr/>
          <p:nvPr/>
        </p:nvSpPr>
        <p:spPr>
          <a:xfrm>
            <a:off x="1934817" y="4576325"/>
            <a:ext cx="9024730" cy="1143041"/>
          </a:xfrm>
          <a:prstGeom prst="roundRect">
            <a:avLst/>
          </a:prstGeom>
          <a:ln>
            <a:solidFill>
              <a:srgbClr val="0CA37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" sz="2400" b="1" dirty="0">
                <a:solidFill>
                  <a:srgbClr val="0CA373"/>
                </a:solidFill>
              </a:rPr>
              <a:t> </a:t>
            </a:r>
            <a:r>
              <a:rPr lang="hr" sz="2400" b="1" dirty="0">
                <a:solidFill>
                  <a:srgbClr val="0CA373"/>
                </a:solidFill>
                <a:latin typeface="+mn-lt"/>
                <a:cs typeface="+mn-cs"/>
              </a:rPr>
              <a:t>7. </a:t>
            </a:r>
            <a:r>
              <a:rPr lang="hr" sz="2400" dirty="0"/>
              <a:t>Partneri možda </a:t>
            </a:r>
            <a:r>
              <a:rPr lang="hr" sz="2400" b="1" dirty="0">
                <a:solidFill>
                  <a:srgbClr val="0CA373"/>
                </a:solidFill>
              </a:rPr>
              <a:t>nemaju prethodnog iskustva </a:t>
            </a:r>
            <a:r>
              <a:rPr lang="hr" sz="2400" dirty="0"/>
              <a:t>s upravljanjem više kanala</a:t>
            </a:r>
            <a:endParaRPr lang="en-US" sz="2400" dirty="0">
              <a:latin typeface="+mn-lt"/>
              <a:cs typeface="+mn-cs"/>
            </a:endParaRPr>
          </a:p>
        </p:txBody>
      </p:sp>
      <p:sp>
        <p:nvSpPr>
          <p:cNvPr id="7" name="object 16"/>
          <p:cNvSpPr txBox="1">
            <a:spLocks/>
          </p:cNvSpPr>
          <p:nvPr/>
        </p:nvSpPr>
        <p:spPr>
          <a:xfrm>
            <a:off x="1908313" y="120168"/>
            <a:ext cx="870667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000" b="1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Omnichannel osnove i strategije </a:t>
            </a:r>
          </a:p>
        </p:txBody>
      </p:sp>
      <p:sp>
        <p:nvSpPr>
          <p:cNvPr id="8" name="object 17"/>
          <p:cNvSpPr txBox="1"/>
          <p:nvPr/>
        </p:nvSpPr>
        <p:spPr>
          <a:xfrm>
            <a:off x="1414999" y="764192"/>
            <a:ext cx="6942920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2200" b="0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ODJELJAK 1.4.: </a:t>
            </a:r>
            <a:r>
              <a:rPr lang="hr" sz="2200" dirty="0">
                <a:latin typeface="+mj-lt"/>
                <a:ea typeface="Lato Light" panose="020F0502020204030203" pitchFamily="34" charset="0"/>
                <a:cs typeface="Abhaya Libre" panose="02000603000000000000" pitchFamily="2" charset="77"/>
              </a:rPr>
              <a:t>Prednosti i </a:t>
            </a:r>
            <a:r>
              <a:rPr lang="hr" sz="2200" b="1" dirty="0">
                <a:solidFill>
                  <a:srgbClr val="0CA373"/>
                </a:solidFill>
                <a:latin typeface="+mj-lt"/>
                <a:ea typeface="Lato Light" panose="020F0502020204030203" pitchFamily="34" charset="0"/>
                <a:cs typeface="Abhaya Libre" panose="02000603000000000000" pitchFamily="2" charset="77"/>
              </a:rPr>
              <a:t>izazovi </a:t>
            </a:r>
            <a:r>
              <a:rPr lang="hr" sz="2200" dirty="0">
                <a:latin typeface="+mj-lt"/>
                <a:ea typeface="Lato Light" panose="020F0502020204030203" pitchFamily="34" charset="0"/>
                <a:cs typeface="Abhaya Libre" panose="02000603000000000000" pitchFamily="2" charset="77"/>
              </a:rPr>
              <a:t>(4)</a:t>
            </a: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FCAD46BE-73A8-4032-AFE5-45EDB501EE03}"/>
              </a:ext>
            </a:extLst>
          </p:cNvPr>
          <p:cNvSpPr/>
          <p:nvPr/>
        </p:nvSpPr>
        <p:spPr>
          <a:xfrm>
            <a:off x="1908313" y="1515261"/>
            <a:ext cx="9098122" cy="1143041"/>
          </a:xfrm>
          <a:prstGeom prst="roundRect">
            <a:avLst/>
          </a:prstGeom>
          <a:ln>
            <a:solidFill>
              <a:srgbClr val="0CA37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hr" sz="2400" b="1" dirty="0">
                <a:solidFill>
                  <a:srgbClr val="0CA373"/>
                </a:solidFill>
                <a:latin typeface="+mn-lt"/>
                <a:cs typeface="+mn-cs"/>
              </a:rPr>
              <a:t>5. Programi vjernosti </a:t>
            </a:r>
            <a:r>
              <a:rPr lang="hr" sz="2400" dirty="0"/>
              <a:t>možda neće biti toliko produktivni koliko je potrebno</a:t>
            </a:r>
            <a:endParaRPr lang="en-US" sz="2400" dirty="0">
              <a:latin typeface="+mn-lt"/>
              <a:cs typeface="+mn-cs"/>
            </a:endParaRP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4181A552-2273-42A5-AF07-5CDC12FECBE0}"/>
              </a:ext>
            </a:extLst>
          </p:cNvPr>
          <p:cNvSpPr/>
          <p:nvPr/>
        </p:nvSpPr>
        <p:spPr>
          <a:xfrm>
            <a:off x="1955201" y="3057543"/>
            <a:ext cx="9051234" cy="1143041"/>
          </a:xfrm>
          <a:prstGeom prst="roundRect">
            <a:avLst/>
          </a:prstGeom>
          <a:ln>
            <a:solidFill>
              <a:srgbClr val="0CA37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" sz="2400" b="1" dirty="0">
                <a:solidFill>
                  <a:srgbClr val="0CA373"/>
                </a:solidFill>
                <a:latin typeface="+mn-lt"/>
                <a:cs typeface="+mn-cs"/>
              </a:rPr>
              <a:t>6. </a:t>
            </a:r>
            <a:r>
              <a:rPr lang="hr" sz="2400" dirty="0">
                <a:latin typeface="+mn-lt"/>
                <a:cs typeface="+mn-cs"/>
              </a:rPr>
              <a:t>Spajanje </a:t>
            </a:r>
            <a:r>
              <a:rPr lang="hr" sz="2400" b="1" dirty="0">
                <a:solidFill>
                  <a:srgbClr val="0CA373"/>
                </a:solidFill>
                <a:latin typeface="+mn-lt"/>
                <a:cs typeface="+mn-cs"/>
              </a:rPr>
              <a:t>fizičkog i </a:t>
            </a:r>
            <a:r>
              <a:rPr lang="hr" sz="2400" b="1" dirty="0">
                <a:solidFill>
                  <a:srgbClr val="0CA373"/>
                </a:solidFill>
              </a:rPr>
              <a:t>digitalnog svijeta </a:t>
            </a:r>
            <a:r>
              <a:rPr lang="hr" sz="2400" dirty="0"/>
              <a:t>možda neće biti potpuno čisto zbog </a:t>
            </a:r>
            <a:r>
              <a:rPr lang="hr" sz="2400" b="1" dirty="0">
                <a:solidFill>
                  <a:srgbClr val="0CA373"/>
                </a:solidFill>
              </a:rPr>
              <a:t>kulturnih sukoba</a:t>
            </a:r>
          </a:p>
        </p:txBody>
      </p:sp>
    </p:spTree>
    <p:extLst>
      <p:ext uri="{BB962C8B-B14F-4D97-AF65-F5344CB8AC3E}">
        <p14:creationId xmlns:p14="http://schemas.microsoft.com/office/powerpoint/2010/main" val="2642313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66347" y="231960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lang="en-GB" sz="2000" b="1" dirty="0">
              <a:solidFill>
                <a:srgbClr val="0CA37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hape 2782"/>
          <p:cNvSpPr/>
          <p:nvPr/>
        </p:nvSpPr>
        <p:spPr>
          <a:xfrm>
            <a:off x="1236986" y="2957819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8" name="Shape 2782"/>
          <p:cNvSpPr/>
          <p:nvPr/>
        </p:nvSpPr>
        <p:spPr>
          <a:xfrm>
            <a:off x="1200287" y="3639265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9" name="Shape 2782"/>
          <p:cNvSpPr/>
          <p:nvPr/>
        </p:nvSpPr>
        <p:spPr>
          <a:xfrm>
            <a:off x="1236986" y="4348201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10" name="Shape 2782"/>
          <p:cNvSpPr/>
          <p:nvPr/>
        </p:nvSpPr>
        <p:spPr>
          <a:xfrm>
            <a:off x="1236985" y="5029647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615182" y="2814121"/>
            <a:ext cx="49410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sz="2000" dirty="0"/>
              <a:t>Omnichannel pruža iskustvo po mjeri za pretvaranje posjeta u prodaju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615181" y="3530217"/>
            <a:ext cx="47660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sz="2000" dirty="0"/>
              <a:t>Korisnici će doživjeti besprijekornu integraciju između sadržaja svih kanala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1605563" y="4284374"/>
            <a:ext cx="55233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sz="2000" dirty="0"/>
              <a:t>Ovaj modalitet također otvara široku lepezu mogućnosti prilagodbe, praćenja i ciljanja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1578483" y="4994445"/>
            <a:ext cx="44341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sz="2000" dirty="0"/>
              <a:t>Implementacija se uvelike oslanja na koordinaciju i usluge korisnicima</a:t>
            </a:r>
          </a:p>
        </p:txBody>
      </p:sp>
      <p:sp>
        <p:nvSpPr>
          <p:cNvPr id="17" name="object 2"/>
          <p:cNvSpPr txBox="1">
            <a:spLocks/>
          </p:cNvSpPr>
          <p:nvPr/>
        </p:nvSpPr>
        <p:spPr>
          <a:xfrm>
            <a:off x="480795" y="1302505"/>
            <a:ext cx="496135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Ključni zaključci:</a:t>
            </a:r>
          </a:p>
        </p:txBody>
      </p:sp>
      <p:pic>
        <p:nvPicPr>
          <p:cNvPr id="1026" name="Picture 2" descr="Logro objetivo y trabajo en equipo empresarial. vector gratuit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4996" y="4623758"/>
            <a:ext cx="1531308" cy="1335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990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A3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2B5BDFEE-9D4F-41FD-95C4-D610A93D9D75}"/>
              </a:ext>
            </a:extLst>
          </p:cNvPr>
          <p:cNvSpPr txBox="1"/>
          <p:nvPr/>
        </p:nvSpPr>
        <p:spPr>
          <a:xfrm>
            <a:off x="2889030" y="2205051"/>
            <a:ext cx="718513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9600" b="1" spc="95" dirty="0">
                <a:solidFill>
                  <a:schemeClr val="bg1"/>
                </a:solidFill>
                <a:latin typeface="Roboto"/>
                <a:cs typeface="Roboto"/>
              </a:rPr>
              <a:t>Hvala </a:t>
            </a:r>
            <a:r>
              <a:rPr lang="hr" sz="9600" b="1" spc="-50" dirty="0">
                <a:solidFill>
                  <a:schemeClr val="bg1"/>
                </a:solidFill>
                <a:latin typeface="Roboto"/>
                <a:cs typeface="Roboto"/>
              </a:rPr>
              <a:t>vam !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647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66347" y="231960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lang="en-GB" sz="2000" b="1" dirty="0">
              <a:solidFill>
                <a:srgbClr val="0CA37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hape 2782"/>
          <p:cNvSpPr/>
          <p:nvPr/>
        </p:nvSpPr>
        <p:spPr>
          <a:xfrm>
            <a:off x="1236986" y="2957819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9" name="Shape 2782"/>
          <p:cNvSpPr/>
          <p:nvPr/>
        </p:nvSpPr>
        <p:spPr>
          <a:xfrm>
            <a:off x="1236987" y="3866148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10" name="Shape 2782"/>
          <p:cNvSpPr/>
          <p:nvPr/>
        </p:nvSpPr>
        <p:spPr>
          <a:xfrm>
            <a:off x="1236986" y="4816148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615183" y="2814121"/>
            <a:ext cx="34892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Shvatiti osnove , snage i slabosti omnikanalnog modela</a:t>
            </a:r>
            <a:endParaRPr lang="en-GB" dirty="0"/>
          </a:p>
          <a:p>
            <a:endParaRPr lang="en-GB" dirty="0"/>
          </a:p>
        </p:txBody>
      </p:sp>
      <p:sp>
        <p:nvSpPr>
          <p:cNvPr id="13" name="CuadroTexto 12"/>
          <p:cNvSpPr txBox="1"/>
          <p:nvPr/>
        </p:nvSpPr>
        <p:spPr>
          <a:xfrm>
            <a:off x="1615183" y="3719229"/>
            <a:ext cx="33300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Naučiti kako ga razlikovati od višekanalnog modela</a:t>
            </a:r>
            <a:endParaRPr lang="en-GB" dirty="0"/>
          </a:p>
          <a:p>
            <a:endParaRPr lang="en-GB" dirty="0"/>
          </a:p>
        </p:txBody>
      </p:sp>
      <p:sp>
        <p:nvSpPr>
          <p:cNvPr id="14" name="CuadroTexto 13"/>
          <p:cNvSpPr txBox="1"/>
          <p:nvPr/>
        </p:nvSpPr>
        <p:spPr>
          <a:xfrm>
            <a:off x="1597728" y="4656176"/>
            <a:ext cx="36898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Saznati više o učinkovitim omnikanalnim strategijama </a:t>
            </a:r>
            <a:endParaRPr lang="en-GB" dirty="0"/>
          </a:p>
          <a:p>
            <a:endParaRPr lang="en-GB" dirty="0"/>
          </a:p>
        </p:txBody>
      </p:sp>
      <p:sp>
        <p:nvSpPr>
          <p:cNvPr id="17" name="object 2"/>
          <p:cNvSpPr txBox="1">
            <a:spLocks/>
          </p:cNvSpPr>
          <p:nvPr/>
        </p:nvSpPr>
        <p:spPr>
          <a:xfrm>
            <a:off x="480794" y="1302505"/>
            <a:ext cx="561520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4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CILJEVI</a:t>
            </a:r>
          </a:p>
        </p:txBody>
      </p:sp>
      <p:sp>
        <p:nvSpPr>
          <p:cNvPr id="18" name="object 3"/>
          <p:cNvSpPr txBox="1"/>
          <p:nvPr/>
        </p:nvSpPr>
        <p:spPr>
          <a:xfrm>
            <a:off x="539786" y="2053993"/>
            <a:ext cx="5064599" cy="32188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just"/>
            <a:r>
              <a:rPr lang="h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kraju ovog modula moći ćete:</a:t>
            </a:r>
          </a:p>
        </p:txBody>
      </p:sp>
      <p:pic>
        <p:nvPicPr>
          <p:cNvPr id="1026" name="Picture 2" descr="Logro objetivo y trabajo en equipo empresarial. vector gratui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126" y="683880"/>
            <a:ext cx="5962650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1335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2812820" y="3302390"/>
            <a:ext cx="5117155" cy="1682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2500"/>
              </a:lnSpc>
              <a:buFont typeface="+mj-lt"/>
              <a:buAutoNum type="arabicPeriod"/>
            </a:pPr>
            <a:r>
              <a:rPr lang="hr" sz="2000" dirty="0">
                <a:ea typeface="Lato Light" panose="020F0502020204030203" pitchFamily="34" charset="0"/>
                <a:cs typeface="Abhaya Libre" panose="02000603000000000000" pitchFamily="2" charset="77"/>
              </a:rPr>
              <a:t>Što je Omnichannel</a:t>
            </a:r>
          </a:p>
          <a:p>
            <a:pPr marL="457200" indent="-457200">
              <a:lnSpc>
                <a:spcPts val="2500"/>
              </a:lnSpc>
              <a:buFont typeface="+mj-lt"/>
              <a:buAutoNum type="arabicPeriod"/>
            </a:pPr>
            <a:r>
              <a:rPr lang="hr" sz="2000" dirty="0">
                <a:ea typeface="Lato Light" panose="020F0502020204030203" pitchFamily="34" charset="0"/>
                <a:cs typeface="Abhaya Libre" panose="02000603000000000000" pitchFamily="2" charset="77"/>
              </a:rPr>
              <a:t>Razlike između omnikanalnog i višekanalnog</a:t>
            </a:r>
          </a:p>
          <a:p>
            <a:pPr marL="457200" indent="-457200">
              <a:lnSpc>
                <a:spcPts val="2500"/>
              </a:lnSpc>
              <a:buFont typeface="+mj-lt"/>
              <a:buAutoNum type="arabicPeriod"/>
            </a:pPr>
            <a:r>
              <a:rPr lang="hr" sz="2000" dirty="0">
                <a:ea typeface="Lato Light" panose="020F0502020204030203" pitchFamily="34" charset="0"/>
                <a:cs typeface="Abhaya Libre" panose="02000603000000000000" pitchFamily="2" charset="77"/>
              </a:rPr>
              <a:t>Primjeri omnikanalnih strategija</a:t>
            </a:r>
          </a:p>
          <a:p>
            <a:pPr marL="457200" indent="-457200">
              <a:lnSpc>
                <a:spcPts val="2500"/>
              </a:lnSpc>
              <a:buFont typeface="+mj-lt"/>
              <a:buAutoNum type="arabicPeriod"/>
            </a:pPr>
            <a:r>
              <a:rPr lang="hr" sz="2000" dirty="0">
                <a:ea typeface="Lato Light" panose="020F0502020204030203" pitchFamily="34" charset="0"/>
                <a:cs typeface="Abhaya Libre" panose="02000603000000000000" pitchFamily="2" charset="77"/>
              </a:rPr>
              <a:t>Prednosti i izazovi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812820" y="2713042"/>
            <a:ext cx="5899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sz="2400" dirty="0">
                <a:solidFill>
                  <a:srgbClr val="0CA373"/>
                </a:solidFill>
                <a:latin typeface="Oxygen" panose="02000503000000090004" pitchFamily="2" charset="77"/>
                <a:ea typeface="Nunito Bold" charset="0"/>
                <a:cs typeface="Abhaya Libre SemiBold" panose="02000603000000000000" pitchFamily="2" charset="77"/>
              </a:rPr>
              <a:t>Jedinica 1: Osnove i strategije višekanalnih kanala</a:t>
            </a:r>
          </a:p>
        </p:txBody>
      </p:sp>
      <p:sp>
        <p:nvSpPr>
          <p:cNvPr id="42" name="object 16"/>
          <p:cNvSpPr txBox="1">
            <a:spLocks/>
          </p:cNvSpPr>
          <p:nvPr/>
        </p:nvSpPr>
        <p:spPr>
          <a:xfrm>
            <a:off x="4881487" y="205899"/>
            <a:ext cx="187434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hr" sz="4800" b="1" spc="-150" dirty="0"/>
              <a:t>INDEKS</a:t>
            </a:r>
          </a:p>
        </p:txBody>
      </p:sp>
      <p:sp>
        <p:nvSpPr>
          <p:cNvPr id="6" name="Shape 2633">
            <a:extLst>
              <a:ext uri="{FF2B5EF4-FFF2-40B4-BE49-F238E27FC236}">
                <a16:creationId xmlns:a16="http://schemas.microsoft.com/office/drawing/2014/main" id="{0776730D-6C06-469C-8B7A-E64EC5C87016}"/>
              </a:ext>
            </a:extLst>
          </p:cNvPr>
          <p:cNvSpPr/>
          <p:nvPr/>
        </p:nvSpPr>
        <p:spPr>
          <a:xfrm>
            <a:off x="5493416" y="2047415"/>
            <a:ext cx="537944" cy="537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44" y="18334"/>
                </a:moveTo>
                <a:lnTo>
                  <a:pt x="15583" y="6873"/>
                </a:lnTo>
                <a:lnTo>
                  <a:pt x="20168" y="6873"/>
                </a:lnTo>
                <a:cubicBezTo>
                  <a:pt x="20168" y="6873"/>
                  <a:pt x="12144" y="18334"/>
                  <a:pt x="12144" y="18334"/>
                </a:cubicBezTo>
                <a:close/>
                <a:moveTo>
                  <a:pt x="10800" y="19403"/>
                </a:moveTo>
                <a:lnTo>
                  <a:pt x="7041" y="6873"/>
                </a:lnTo>
                <a:lnTo>
                  <a:pt x="14559" y="6873"/>
                </a:lnTo>
                <a:cubicBezTo>
                  <a:pt x="14559" y="6873"/>
                  <a:pt x="10800" y="19403"/>
                  <a:pt x="10800" y="19403"/>
                </a:cubicBezTo>
                <a:close/>
                <a:moveTo>
                  <a:pt x="1432" y="6873"/>
                </a:moveTo>
                <a:lnTo>
                  <a:pt x="6017" y="6873"/>
                </a:lnTo>
                <a:lnTo>
                  <a:pt x="9456" y="18334"/>
                </a:lnTo>
                <a:cubicBezTo>
                  <a:pt x="9456" y="18334"/>
                  <a:pt x="1432" y="6873"/>
                  <a:pt x="1432" y="6873"/>
                </a:cubicBezTo>
                <a:close/>
                <a:moveTo>
                  <a:pt x="6578" y="982"/>
                </a:moveTo>
                <a:lnTo>
                  <a:pt x="8536" y="982"/>
                </a:lnTo>
                <a:lnTo>
                  <a:pt x="6082" y="5891"/>
                </a:lnTo>
                <a:lnTo>
                  <a:pt x="1669" y="5891"/>
                </a:lnTo>
                <a:cubicBezTo>
                  <a:pt x="1669" y="5891"/>
                  <a:pt x="6578" y="982"/>
                  <a:pt x="6578" y="982"/>
                </a:cubicBezTo>
                <a:close/>
                <a:moveTo>
                  <a:pt x="11973" y="982"/>
                </a:moveTo>
                <a:lnTo>
                  <a:pt x="14427" y="5891"/>
                </a:lnTo>
                <a:lnTo>
                  <a:pt x="7173" y="5891"/>
                </a:lnTo>
                <a:lnTo>
                  <a:pt x="9627" y="982"/>
                </a:lnTo>
                <a:cubicBezTo>
                  <a:pt x="9627" y="982"/>
                  <a:pt x="11973" y="982"/>
                  <a:pt x="11973" y="982"/>
                </a:cubicBezTo>
                <a:close/>
                <a:moveTo>
                  <a:pt x="15022" y="982"/>
                </a:moveTo>
                <a:lnTo>
                  <a:pt x="19931" y="5891"/>
                </a:lnTo>
                <a:lnTo>
                  <a:pt x="15518" y="5891"/>
                </a:lnTo>
                <a:lnTo>
                  <a:pt x="13064" y="982"/>
                </a:lnTo>
                <a:cubicBezTo>
                  <a:pt x="13064" y="982"/>
                  <a:pt x="15022" y="982"/>
                  <a:pt x="15022" y="982"/>
                </a:cubicBezTo>
                <a:close/>
                <a:moveTo>
                  <a:pt x="21600" y="6382"/>
                </a:moveTo>
                <a:cubicBezTo>
                  <a:pt x="21600" y="6272"/>
                  <a:pt x="21557" y="6175"/>
                  <a:pt x="21495" y="6093"/>
                </a:cubicBezTo>
                <a:lnTo>
                  <a:pt x="21502" y="6088"/>
                </a:lnTo>
                <a:lnTo>
                  <a:pt x="21471" y="6057"/>
                </a:lnTo>
                <a:cubicBezTo>
                  <a:pt x="21459" y="6044"/>
                  <a:pt x="21448" y="6032"/>
                  <a:pt x="21434" y="6020"/>
                </a:cubicBezTo>
                <a:lnTo>
                  <a:pt x="15611" y="197"/>
                </a:lnTo>
                <a:lnTo>
                  <a:pt x="15604" y="201"/>
                </a:lnTo>
                <a:cubicBezTo>
                  <a:pt x="15514" y="82"/>
                  <a:pt x="15379" y="0"/>
                  <a:pt x="15218" y="0"/>
                </a:cubicBezTo>
                <a:lnTo>
                  <a:pt x="6382" y="0"/>
                </a:lnTo>
                <a:cubicBezTo>
                  <a:pt x="6221" y="0"/>
                  <a:pt x="6086" y="82"/>
                  <a:pt x="5996" y="201"/>
                </a:cubicBezTo>
                <a:lnTo>
                  <a:pt x="5989" y="197"/>
                </a:lnTo>
                <a:lnTo>
                  <a:pt x="166" y="6020"/>
                </a:lnTo>
                <a:cubicBezTo>
                  <a:pt x="152" y="6032"/>
                  <a:pt x="141" y="6044"/>
                  <a:pt x="129" y="6057"/>
                </a:cubicBezTo>
                <a:lnTo>
                  <a:pt x="98" y="6088"/>
                </a:lnTo>
                <a:lnTo>
                  <a:pt x="105" y="6093"/>
                </a:lnTo>
                <a:cubicBezTo>
                  <a:pt x="43" y="6175"/>
                  <a:pt x="0" y="6272"/>
                  <a:pt x="0" y="6382"/>
                </a:cubicBezTo>
                <a:cubicBezTo>
                  <a:pt x="0" y="6499"/>
                  <a:pt x="46" y="6602"/>
                  <a:pt x="115" y="6686"/>
                </a:cubicBezTo>
                <a:lnTo>
                  <a:pt x="109" y="6690"/>
                </a:lnTo>
                <a:lnTo>
                  <a:pt x="10418" y="21418"/>
                </a:lnTo>
                <a:lnTo>
                  <a:pt x="10424" y="21413"/>
                </a:lnTo>
                <a:cubicBezTo>
                  <a:pt x="10514" y="21525"/>
                  <a:pt x="10646" y="21600"/>
                  <a:pt x="10800" y="21600"/>
                </a:cubicBezTo>
                <a:cubicBezTo>
                  <a:pt x="10954" y="21600"/>
                  <a:pt x="11086" y="21525"/>
                  <a:pt x="11176" y="21413"/>
                </a:cubicBezTo>
                <a:lnTo>
                  <a:pt x="11182" y="21418"/>
                </a:lnTo>
                <a:lnTo>
                  <a:pt x="21491" y="6690"/>
                </a:lnTo>
                <a:lnTo>
                  <a:pt x="21485" y="6686"/>
                </a:lnTo>
                <a:cubicBezTo>
                  <a:pt x="21553" y="6602"/>
                  <a:pt x="21600" y="6499"/>
                  <a:pt x="21600" y="6382"/>
                </a:cubicBezTo>
              </a:path>
            </a:pathLst>
          </a:custGeom>
          <a:solidFill>
            <a:srgbClr val="0CA373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algn="ctr" defTabSz="228526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400" dirty="0">
              <a:solidFill>
                <a:srgbClr val="0CA373"/>
              </a:solidFill>
              <a:latin typeface="Oxygen" panose="02000503000000090004" pitchFamily="2" charset="77"/>
              <a:cs typeface="Abhaya Libre" panose="02000603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664093853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951123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4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Omnichannel osnove i strategije 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4301124" cy="61170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1.1.: </a:t>
            </a:r>
            <a:r>
              <a:rPr lang="hr" sz="2200" dirty="0">
                <a:latin typeface="+mj-lt"/>
                <a:ea typeface="Lato Light" panose="020F0502020204030203" pitchFamily="34" charset="0"/>
                <a:cs typeface="Abhaya Libre" panose="02000603000000000000" pitchFamily="2" charset="77"/>
              </a:rPr>
              <a:t>Što je omnichannel</a:t>
            </a: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endParaRPr sz="1600" dirty="0">
              <a:latin typeface="+mj-lt"/>
              <a:cs typeface="Tahom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83810" y="2385481"/>
            <a:ext cx="597723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914400">
              <a:buFont typeface="Arial" panose="020B0604020202020204" pitchFamily="34" charset="0"/>
              <a:buChar char="•"/>
              <a:defRPr/>
            </a:pPr>
            <a:r>
              <a:rPr lang="hr" sz="2000" dirty="0">
                <a:solidFill>
                  <a:srgbClr val="000000"/>
                </a:solidFill>
              </a:rPr>
              <a:t>To je model koji nastoji kupcima pružiti iskustvo po mjeri putem različitih komunikacijskih kanala, kako bi posjete pretvorili u prodaju.</a:t>
            </a:r>
          </a:p>
          <a:p>
            <a:pPr marL="342900" indent="-342900" defTabSz="914400">
              <a:buFont typeface="Arial" panose="020B0604020202020204" pitchFamily="34" charset="0"/>
              <a:buChar char="•"/>
              <a:defRPr/>
            </a:pPr>
            <a:r>
              <a:rPr lang="hr" sz="2000" dirty="0">
                <a:solidFill>
                  <a:srgbClr val="000000"/>
                </a:solidFill>
              </a:rPr>
              <a:t>Omogućuje širi raspon pristupa potencijalnim kupcima</a:t>
            </a:r>
            <a:endParaRPr lang="en-US" sz="2000" dirty="0">
              <a:solidFill>
                <a:srgbClr val="000000"/>
              </a:solidFill>
            </a:endParaRPr>
          </a:p>
          <a:p>
            <a:pPr marL="342900" indent="-342900" defTabSz="914400">
              <a:buFont typeface="Arial" panose="020B0604020202020204" pitchFamily="34" charset="0"/>
              <a:buChar char="•"/>
              <a:defRPr/>
            </a:pPr>
            <a:r>
              <a:rPr lang="hr" sz="2000" dirty="0">
                <a:solidFill>
                  <a:srgbClr val="000000"/>
                </a:solidFill>
              </a:rPr>
              <a:t>Ovo ekskluzivno iskustvo obuhvaća:</a:t>
            </a:r>
          </a:p>
          <a:p>
            <a:pPr marL="800100" lvl="1" indent="-342900" defTabSz="914400">
              <a:buFont typeface="Wingdings" panose="05000000000000000000" pitchFamily="2" charset="2"/>
              <a:buChar char="§"/>
              <a:defRPr/>
            </a:pPr>
            <a:r>
              <a:rPr lang="hr" sz="1900" b="1" dirty="0">
                <a:solidFill>
                  <a:srgbClr val="000000"/>
                </a:solidFill>
              </a:rPr>
              <a:t>Fizičke posjete </a:t>
            </a:r>
            <a:r>
              <a:rPr lang="hr" sz="1900" dirty="0">
                <a:solidFill>
                  <a:srgbClr val="000000"/>
                </a:solidFill>
              </a:rPr>
              <a:t>(trgovinama) kako bi vidjeli i dodirnuli proizvod</a:t>
            </a:r>
          </a:p>
          <a:p>
            <a:pPr marL="800100" lvl="1" indent="-342900" defTabSz="914400">
              <a:buFont typeface="Wingdings" panose="05000000000000000000" pitchFamily="2" charset="2"/>
              <a:buChar char="§"/>
              <a:defRPr/>
            </a:pPr>
            <a:r>
              <a:rPr lang="hr" sz="1900" b="1" dirty="0">
                <a:solidFill>
                  <a:srgbClr val="000000"/>
                </a:solidFill>
              </a:rPr>
              <a:t>Mrežne posjete </a:t>
            </a:r>
            <a:r>
              <a:rPr lang="hr" sz="1900" dirty="0">
                <a:solidFill>
                  <a:srgbClr val="000000"/>
                </a:solidFill>
              </a:rPr>
              <a:t>(e-trgovinama) i demonstracije karakteristika i specifikacija proizvoda</a:t>
            </a:r>
          </a:p>
          <a:p>
            <a:pPr marL="800100" lvl="1" indent="-342900" defTabSz="914400">
              <a:buFont typeface="Wingdings" panose="05000000000000000000" pitchFamily="2" charset="2"/>
              <a:buChar char="§"/>
              <a:defRPr/>
            </a:pPr>
            <a:r>
              <a:rPr lang="hr" sz="1900" dirty="0">
                <a:solidFill>
                  <a:srgbClr val="000000"/>
                </a:solidFill>
              </a:rPr>
              <a:t>Uzima u obzir </a:t>
            </a:r>
            <a:r>
              <a:rPr lang="hr" sz="1900" b="1" dirty="0">
                <a:solidFill>
                  <a:srgbClr val="000000"/>
                </a:solidFill>
              </a:rPr>
              <a:t>karakteristike </a:t>
            </a:r>
            <a:r>
              <a:rPr lang="hr" sz="1900" dirty="0">
                <a:solidFill>
                  <a:srgbClr val="000000"/>
                </a:solidFill>
              </a:rPr>
              <a:t>i želje potencijalnih kupaca, marketing na društvenim mrežama</a:t>
            </a:r>
          </a:p>
        </p:txBody>
      </p:sp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F89A81C3-3FC2-4A3C-AFC6-F4BE349445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7323801"/>
              </p:ext>
            </p:extLst>
          </p:nvPr>
        </p:nvGraphicFramePr>
        <p:xfrm>
          <a:off x="6517176" y="2001046"/>
          <a:ext cx="5297268" cy="3848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744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73234D95-727B-4C6B-B3BB-B259658162F7}"/>
              </a:ext>
            </a:extLst>
          </p:cNvPr>
          <p:cNvCxnSpPr>
            <a:cxnSpLocks/>
          </p:cNvCxnSpPr>
          <p:nvPr/>
        </p:nvCxnSpPr>
        <p:spPr>
          <a:xfrm>
            <a:off x="9691039" y="4424289"/>
            <a:ext cx="1238031" cy="193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D45832AA-AE31-4D20-8169-8EF6A24A355B}"/>
              </a:ext>
            </a:extLst>
          </p:cNvPr>
          <p:cNvCxnSpPr/>
          <p:nvPr/>
        </p:nvCxnSpPr>
        <p:spPr>
          <a:xfrm>
            <a:off x="10311618" y="3742006"/>
            <a:ext cx="0" cy="1364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951123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4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Omnichannel osnove i strategije 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7852044" cy="61170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1.2.: </a:t>
            </a:r>
            <a:r>
              <a:rPr lang="hr" sz="2200" dirty="0">
                <a:latin typeface="+mj-lt"/>
                <a:ea typeface="Lato Light" panose="020F0502020204030203" pitchFamily="34" charset="0"/>
                <a:cs typeface="Abhaya Libre" panose="02000603000000000000" pitchFamily="2" charset="77"/>
              </a:rPr>
              <a:t>Razlike između omnikanalnog i višekanalnog</a:t>
            </a: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endParaRPr sz="1600" dirty="0">
              <a:latin typeface="+mj-lt"/>
              <a:cs typeface="Tahom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83809" y="2389984"/>
            <a:ext cx="4722763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914400">
              <a:buFont typeface="Wingdings" panose="05000000000000000000" pitchFamily="2" charset="2"/>
              <a:buChar char="§"/>
              <a:defRPr/>
            </a:pPr>
            <a:r>
              <a:rPr lang="hr" sz="2300" b="1" dirty="0">
                <a:solidFill>
                  <a:srgbClr val="000000"/>
                </a:solidFill>
              </a:rPr>
              <a:t>Omnikanalni </a:t>
            </a:r>
            <a:r>
              <a:rPr lang="hr" sz="2300" dirty="0">
                <a:solidFill>
                  <a:srgbClr val="000000"/>
                </a:solidFill>
              </a:rPr>
              <a:t>: korištenje svih kanala (fizička trgovina, mobilni, online marketing) za kontaktiranje kupaca bez povezivanja između kanala.</a:t>
            </a:r>
          </a:p>
          <a:p>
            <a:pPr marL="342900" indent="-342900" defTabSz="914400">
              <a:buFont typeface="Wingdings" panose="05000000000000000000" pitchFamily="2" charset="2"/>
              <a:buChar char="§"/>
              <a:defRPr/>
            </a:pPr>
            <a:r>
              <a:rPr lang="hr" sz="2300" b="1" dirty="0">
                <a:solidFill>
                  <a:srgbClr val="000000"/>
                </a:solidFill>
              </a:rPr>
              <a:t>Višekanalni </a:t>
            </a:r>
            <a:r>
              <a:rPr lang="hr" sz="2300" dirty="0">
                <a:solidFill>
                  <a:srgbClr val="000000"/>
                </a:solidFill>
              </a:rPr>
              <a:t>: modalitet koji omogućuje besprijekornu integraciju i odgovor između kanala.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AF303C35-F95D-4D1E-98FA-35E5D5EB8D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4983020"/>
              </p:ext>
            </p:extLst>
          </p:nvPr>
        </p:nvGraphicFramePr>
        <p:xfrm>
          <a:off x="4885397" y="2950752"/>
          <a:ext cx="3763889" cy="2985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91EBD43B-6F85-47B4-A34C-75EA3FA091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5089524"/>
              </p:ext>
            </p:extLst>
          </p:nvPr>
        </p:nvGraphicFramePr>
        <p:xfrm>
          <a:off x="8428111" y="2950752"/>
          <a:ext cx="3763889" cy="2985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9F83C863-EA8B-4C7B-9E54-6853279B3D0A}"/>
              </a:ext>
            </a:extLst>
          </p:cNvPr>
          <p:cNvSpPr txBox="1"/>
          <p:nvPr/>
        </p:nvSpPr>
        <p:spPr>
          <a:xfrm>
            <a:off x="9350824" y="2213639"/>
            <a:ext cx="19184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2400" b="1" dirty="0" err="1"/>
              <a:t>Višekanalni</a:t>
            </a:r>
            <a:endParaRPr lang="es-ES" sz="2400" b="1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7849810-76A2-4BE7-A46F-E8F61F634E3E}"/>
              </a:ext>
            </a:extLst>
          </p:cNvPr>
          <p:cNvSpPr txBox="1"/>
          <p:nvPr/>
        </p:nvSpPr>
        <p:spPr>
          <a:xfrm>
            <a:off x="5803621" y="2213638"/>
            <a:ext cx="19184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2400" b="1" dirty="0"/>
              <a:t>Omnikanalni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1276893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951123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4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Omnichannel osnove i strategije 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7317472" cy="93230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1.3.: </a:t>
            </a:r>
            <a:r>
              <a:rPr lang="hr" sz="2200" dirty="0">
                <a:latin typeface="+mj-lt"/>
                <a:ea typeface="Lato Light" panose="020F0502020204030203" pitchFamily="34" charset="0"/>
                <a:cs typeface="Abhaya Libre" panose="02000603000000000000" pitchFamily="2" charset="77"/>
              </a:rPr>
              <a:t>Primjeri omnikanalnih strategija</a:t>
            </a:r>
          </a:p>
          <a:p>
            <a:pPr marL="12700">
              <a:spcBef>
                <a:spcPts val="110"/>
              </a:spcBef>
            </a:pPr>
            <a:endParaRPr lang="en-US" sz="2000" dirty="0">
              <a:ea typeface="Lato Light" panose="020F0502020204030203" pitchFamily="34" charset="0"/>
              <a:cs typeface="Abhaya Libre" panose="02000603000000000000" pitchFamily="2" charset="77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endParaRPr sz="1600" dirty="0">
              <a:latin typeface="+mj-lt"/>
              <a:cs typeface="Tahoma"/>
            </a:endParaRP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76B285F2-AE7A-44D4-95B6-F1DBED68DC18}"/>
              </a:ext>
            </a:extLst>
          </p:cNvPr>
          <p:cNvSpPr/>
          <p:nvPr/>
        </p:nvSpPr>
        <p:spPr>
          <a:xfrm>
            <a:off x="377556" y="2184714"/>
            <a:ext cx="11436888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hr" sz="2200" dirty="0">
                <a:solidFill>
                  <a:srgbClr val="000000"/>
                </a:solidFill>
              </a:rPr>
              <a:t>Pogledajmo sada kako funkcionira omnikanalno iskustvo koje obuhvaća fizičke i online trgovine:</a:t>
            </a:r>
          </a:p>
          <a:p>
            <a:pPr defTabSz="914400">
              <a:defRPr/>
            </a:pPr>
            <a:endParaRPr lang="en-US" dirty="0">
              <a:solidFill>
                <a:srgbClr val="000000"/>
              </a:solidFill>
            </a:endParaRPr>
          </a:p>
          <a:p>
            <a:pPr marL="457200" indent="-457200" defTabSz="914400">
              <a:buAutoNum type="arabicPeriod"/>
              <a:defRPr/>
            </a:pPr>
            <a:r>
              <a:rPr lang="hr" sz="2100" b="1" dirty="0">
                <a:solidFill>
                  <a:srgbClr val="000000"/>
                </a:solidFill>
              </a:rPr>
              <a:t>Mobilni </a:t>
            </a:r>
            <a:r>
              <a:rPr lang="hr" sz="2100" dirty="0">
                <a:solidFill>
                  <a:srgbClr val="000000"/>
                </a:solidFill>
              </a:rPr>
              <a:t>. Korisnik društvenih medija vidi </a:t>
            </a:r>
            <a:r>
              <a:rPr lang="hr" sz="2100" b="1" dirty="0">
                <a:solidFill>
                  <a:srgbClr val="0CA373"/>
                </a:solidFill>
              </a:rPr>
              <a:t>prijatelja kako objavljuje svoje potpuno novo prijenosno računalo </a:t>
            </a:r>
            <a:r>
              <a:rPr lang="hr" sz="2100" dirty="0">
                <a:solidFill>
                  <a:srgbClr val="000000"/>
                </a:solidFill>
              </a:rPr>
              <a:t>. Igrom slučaja, ova korisnica također traži prijenosno računalo, pa ulazi na poveznicu koju je njezin prijatelj stavio u objavu da vidi odgovaraju li specifikacije proizvoda onome što traži. Skoro prazna baterija, korisnik zaključava i odlaže telefon</a:t>
            </a:r>
          </a:p>
          <a:p>
            <a:pPr marL="457200" indent="-457200" defTabSz="914400">
              <a:buAutoNum type="arabicPeriod"/>
              <a:defRPr/>
            </a:pPr>
            <a:endParaRPr lang="en-US" dirty="0">
              <a:solidFill>
                <a:srgbClr val="000000"/>
              </a:solidFill>
            </a:endParaRPr>
          </a:p>
          <a:p>
            <a:pPr marL="457200" indent="-457200" defTabSz="914400">
              <a:buAutoNum type="arabicPeriod"/>
              <a:defRPr/>
            </a:pPr>
            <a:r>
              <a:rPr lang="hr" sz="2100" b="1" dirty="0">
                <a:solidFill>
                  <a:srgbClr val="000000"/>
                </a:solidFill>
              </a:rPr>
              <a:t>Mrežno tržište </a:t>
            </a:r>
            <a:r>
              <a:rPr lang="hr" sz="2100" dirty="0">
                <a:solidFill>
                  <a:srgbClr val="000000"/>
                </a:solidFill>
              </a:rPr>
              <a:t>. Kad se vratio kući, korisnik se ponovno sjetio prijenosnog računala i unio poveznicu od ranije. Trgovina </a:t>
            </a:r>
            <a:r>
              <a:rPr lang="hr" sz="2100" b="1" dirty="0">
                <a:solidFill>
                  <a:srgbClr val="0CA373"/>
                </a:solidFill>
              </a:rPr>
              <a:t>prepoznaje ponovnog korisnika </a:t>
            </a:r>
            <a:r>
              <a:rPr lang="hr" sz="2100" dirty="0">
                <a:solidFill>
                  <a:srgbClr val="000000"/>
                </a:solidFill>
              </a:rPr>
              <a:t>i prijenosno računalo iskače kao nedavno pregledan artikl. Sada može detaljno pogledati prijenosno računalo i usporediti ga s drugim dostupnim opcijama.</a:t>
            </a:r>
          </a:p>
        </p:txBody>
      </p:sp>
    </p:spTree>
    <p:extLst>
      <p:ext uri="{BB962C8B-B14F-4D97-AF65-F5344CB8AC3E}">
        <p14:creationId xmlns:p14="http://schemas.microsoft.com/office/powerpoint/2010/main" val="794731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951123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4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Omnichannel osnove i strategije 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7317472" cy="6732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1.3.: </a:t>
            </a:r>
            <a:r>
              <a:rPr lang="hr" sz="2200" dirty="0">
                <a:latin typeface="+mj-lt"/>
                <a:ea typeface="Lato Light" panose="020F0502020204030203" pitchFamily="34" charset="0"/>
                <a:cs typeface="Abhaya Libre" panose="02000603000000000000" pitchFamily="2" charset="77"/>
              </a:rPr>
              <a:t>Primjeri omnikanalnih strategija</a:t>
            </a:r>
          </a:p>
          <a:p>
            <a:pPr marL="12700">
              <a:spcBef>
                <a:spcPts val="110"/>
              </a:spcBef>
            </a:pPr>
            <a:endParaRPr lang="en-US" sz="2000" dirty="0">
              <a:ea typeface="Lato Light" panose="020F0502020204030203" pitchFamily="34" charset="0"/>
              <a:cs typeface="Abhaya Libre" panose="02000603000000000000" pitchFamily="2" charset="77"/>
            </a:endParaRP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76B285F2-AE7A-44D4-95B6-F1DBED68DC18}"/>
              </a:ext>
            </a:extLst>
          </p:cNvPr>
          <p:cNvSpPr/>
          <p:nvPr/>
        </p:nvSpPr>
        <p:spPr>
          <a:xfrm>
            <a:off x="377556" y="2272090"/>
            <a:ext cx="1129237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914400">
              <a:buFont typeface="+mj-lt"/>
              <a:buAutoNum type="arabicPeriod" startAt="3"/>
              <a:defRPr/>
            </a:pPr>
            <a:r>
              <a:rPr lang="hr" b="1" dirty="0">
                <a:solidFill>
                  <a:srgbClr val="000000"/>
                </a:solidFill>
              </a:rPr>
              <a:t>Fizička trgovina: </a:t>
            </a:r>
            <a:r>
              <a:rPr lang="hr" dirty="0">
                <a:solidFill>
                  <a:srgbClr val="000000"/>
                </a:solidFill>
              </a:rPr>
              <a:t>Još uvijek nije uvjerena, naša korisnica želi vidjeti odabrani proizvod(e) uživo kako bi stekla predodžbu o njegovim fizičkim značajkama (dodir, težina, veličina, </a:t>
            </a:r>
            <a:r>
              <a:rPr lang="hr" dirty="0" err="1">
                <a:solidFill>
                  <a:srgbClr val="000000"/>
                </a:solidFill>
              </a:rPr>
              <a:t>ergonomija </a:t>
            </a:r>
            <a:r>
              <a:rPr lang="hr" dirty="0">
                <a:solidFill>
                  <a:srgbClr val="000000"/>
                </a:solidFill>
              </a:rPr>
              <a:t>...), pa odlazi u fizičku trgovinu koja ga ima. Kada </a:t>
            </a:r>
            <a:r>
              <a:rPr lang="hr" b="1" dirty="0">
                <a:solidFill>
                  <a:srgbClr val="0CA373"/>
                </a:solidFill>
              </a:rPr>
              <a:t>se poveže s mobilnom mrežom trgovine </a:t>
            </a:r>
            <a:r>
              <a:rPr lang="hr" dirty="0">
                <a:solidFill>
                  <a:srgbClr val="000000"/>
                </a:solidFill>
              </a:rPr>
              <a:t>, osoblje uči o korisničinim pretraživanjima prijenosnog računala, što im omogućuje da joj bolje pomognu i stoga budu bliže ostvarivanju prodaje.</a:t>
            </a:r>
          </a:p>
          <a:p>
            <a:pPr marL="457200" indent="-457200" defTabSz="914400">
              <a:buFont typeface="+mj-lt"/>
              <a:buAutoNum type="arabicPeriod" startAt="3"/>
              <a:defRPr/>
            </a:pPr>
            <a:endParaRPr lang="en-US" sz="2000" b="1" dirty="0">
              <a:solidFill>
                <a:srgbClr val="000000"/>
              </a:solidFill>
            </a:endParaRPr>
          </a:p>
          <a:p>
            <a:pPr marL="457200" indent="-457200" defTabSz="914400">
              <a:buFont typeface="+mj-lt"/>
              <a:buAutoNum type="arabicPeriod" startAt="3"/>
              <a:defRPr/>
            </a:pPr>
            <a:r>
              <a:rPr lang="hr" b="1" dirty="0">
                <a:solidFill>
                  <a:srgbClr val="000000"/>
                </a:solidFill>
              </a:rPr>
              <a:t>Isporuka: </a:t>
            </a:r>
            <a:r>
              <a:rPr lang="hr" dirty="0">
                <a:solidFill>
                  <a:srgbClr val="000000"/>
                </a:solidFill>
              </a:rPr>
              <a:t>Nakon kupnje, naš korisnik može odabrati hoće li proizvod uzeti kući ili poslati na kućnu adresu. </a:t>
            </a:r>
            <a:r>
              <a:rPr lang="hr" b="1" dirty="0">
                <a:solidFill>
                  <a:srgbClr val="0CA373"/>
                </a:solidFill>
              </a:rPr>
              <a:t>Ako se odabere dostava, proces se može pratiti </a:t>
            </a:r>
            <a:r>
              <a:rPr lang="hr" dirty="0">
                <a:solidFill>
                  <a:srgbClr val="000000"/>
                </a:solidFill>
              </a:rPr>
              <a:t>pomoću pametnih telefona, tableta ili prijenosnih računala.</a:t>
            </a:r>
          </a:p>
          <a:p>
            <a:pPr marL="457200" indent="-457200" defTabSz="914400">
              <a:buFont typeface="+mj-lt"/>
              <a:buAutoNum type="arabicPeriod" startAt="3"/>
              <a:defRPr/>
            </a:pPr>
            <a:endParaRPr lang="en-US" b="1" dirty="0">
              <a:solidFill>
                <a:srgbClr val="000000"/>
              </a:solidFill>
            </a:endParaRPr>
          </a:p>
          <a:p>
            <a:pPr marL="457200" indent="-457200" defTabSz="914400">
              <a:buFont typeface="+mj-lt"/>
              <a:buAutoNum type="arabicPeriod" startAt="3"/>
              <a:defRPr/>
            </a:pPr>
            <a:r>
              <a:rPr lang="hr" b="1" dirty="0">
                <a:solidFill>
                  <a:srgbClr val="000000"/>
                </a:solidFill>
              </a:rPr>
              <a:t>Nakon prodaje: </a:t>
            </a:r>
            <a:r>
              <a:rPr lang="hr" dirty="0">
                <a:solidFill>
                  <a:srgbClr val="000000"/>
                </a:solidFill>
              </a:rPr>
              <a:t>Nakon provjere je li proizvod uspješno primljen, trgovina obavlja </a:t>
            </a:r>
            <a:r>
              <a:rPr lang="hr" b="1" dirty="0">
                <a:solidFill>
                  <a:srgbClr val="0CA373"/>
                </a:solidFill>
              </a:rPr>
              <a:t>naknadni poziv kako bi procijenila </a:t>
            </a:r>
            <a:r>
              <a:rPr lang="hr" dirty="0">
                <a:solidFill>
                  <a:srgbClr val="000000"/>
                </a:solidFill>
              </a:rPr>
              <a:t>trenutnu (veliku) razinu zadovoljstva korisnika. Međutim, nekoliko dana kasnije, ona ima nekoliko upita za korisničku službu, nakon što je spremila sve informacije o svojoj narudžbi, </a:t>
            </a:r>
            <a:r>
              <a:rPr lang="hr" b="1" dirty="0">
                <a:solidFill>
                  <a:srgbClr val="0CA373"/>
                </a:solidFill>
              </a:rPr>
              <a:t>osoblje je u mogućnosti odgovoriti na sve njezine upite brzo i učinkovito.</a:t>
            </a:r>
          </a:p>
        </p:txBody>
      </p:sp>
    </p:spTree>
    <p:extLst>
      <p:ext uri="{BB962C8B-B14F-4D97-AF65-F5344CB8AC3E}">
        <p14:creationId xmlns:p14="http://schemas.microsoft.com/office/powerpoint/2010/main" val="2748212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951123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4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Omnichannel osnove i strategije 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7317472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1.4.: </a:t>
            </a:r>
            <a:r>
              <a:rPr lang="hr" sz="2200" b="1" dirty="0">
                <a:solidFill>
                  <a:srgbClr val="0CA373"/>
                </a:solidFill>
                <a:latin typeface="+mj-lt"/>
                <a:ea typeface="Lato Light" panose="020F0502020204030203" pitchFamily="34" charset="0"/>
                <a:cs typeface="Abhaya Libre" panose="02000603000000000000" pitchFamily="2" charset="77"/>
              </a:rPr>
              <a:t>Prednosti </a:t>
            </a:r>
            <a:r>
              <a:rPr lang="hr" sz="2200" dirty="0">
                <a:latin typeface="+mj-lt"/>
                <a:ea typeface="Lato Light" panose="020F0502020204030203" pitchFamily="34" charset="0"/>
                <a:cs typeface="Abhaya Libre" panose="02000603000000000000" pitchFamily="2" charset="77"/>
              </a:rPr>
              <a:t>i izazovi (1)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9D4128F-1674-4352-91FB-1848B2DF78BC}"/>
              </a:ext>
            </a:extLst>
          </p:cNvPr>
          <p:cNvSpPr txBox="1"/>
          <p:nvPr/>
        </p:nvSpPr>
        <p:spPr>
          <a:xfrm>
            <a:off x="377556" y="2259862"/>
            <a:ext cx="11092394" cy="3447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r" sz="2000" b="1" dirty="0"/>
              <a:t>Integrirana komunikacija i analitika </a:t>
            </a:r>
            <a:r>
              <a:rPr lang="hr" sz="2000" dirty="0"/>
              <a:t>. Kako bi se iskoristila gotovo beskrajna količina podataka koju generiraju svi komunikacijski kanali, potrebe i želje kupaca uvijek se moraju uzeti u obzir. Da bi se to postiglo, višekanalni pristup otvara svijet mogućnosti: njegove međukanalne </a:t>
            </a:r>
            <a:r>
              <a:rPr lang="hr" sz="2000" b="1" dirty="0">
                <a:solidFill>
                  <a:srgbClr val="0CA373"/>
                </a:solidFill>
              </a:rPr>
              <a:t>mogućnosti omogućuju </a:t>
            </a:r>
            <a:r>
              <a:rPr lang="hr" sz="2000" dirty="0"/>
              <a:t>tvrtkama da učinkovito upravljaju podacima o korisnicima bez obzira na njihov izvor i izvrše usporedbe profila na cijeloj platformi.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/>
          </a:p>
          <a:p>
            <a:pPr marL="342900" indent="-342900">
              <a:buFont typeface="+mj-lt"/>
              <a:buAutoNum type="arabicPeriod"/>
            </a:pPr>
            <a:r>
              <a:rPr lang="hr" sz="2000" b="1" dirty="0"/>
              <a:t>Upoznajte kupce tamo gdje se nalaze </a:t>
            </a:r>
            <a:r>
              <a:rPr lang="hr" sz="2000" dirty="0"/>
              <a:t>. Profilima klijenata trebalo bi pristupati kao jedinstvenim entitetima u svim kanalima kako bi se izbjegao potencijalni gubitak informacija ili korupcija, što će rezultirati </a:t>
            </a:r>
            <a:r>
              <a:rPr lang="hr" sz="2000" b="1" dirty="0">
                <a:solidFill>
                  <a:srgbClr val="0CA373"/>
                </a:solidFill>
              </a:rPr>
              <a:t>višom kvalitetom, prilagođenom korisničkom uslugom </a:t>
            </a:r>
            <a:r>
              <a:rPr lang="hr" sz="2000" dirty="0"/>
              <a:t>i mogućnošću nagrađivanja kupaca bez obzira na odabranu platformu za kupnju.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20667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951123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4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Omnichannel osnove i strategije 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7317472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1.4.: </a:t>
            </a:r>
            <a:r>
              <a:rPr lang="hr" sz="2200" b="1" dirty="0">
                <a:solidFill>
                  <a:srgbClr val="0CA373"/>
                </a:solidFill>
                <a:latin typeface="+mj-lt"/>
                <a:ea typeface="Lato Light" panose="020F0502020204030203" pitchFamily="34" charset="0"/>
                <a:cs typeface="Abhaya Libre" panose="02000603000000000000" pitchFamily="2" charset="77"/>
              </a:rPr>
              <a:t>Prednosti </a:t>
            </a:r>
            <a:r>
              <a:rPr lang="hr" sz="2200" dirty="0">
                <a:latin typeface="+mj-lt"/>
                <a:ea typeface="Lato Light" panose="020F0502020204030203" pitchFamily="34" charset="0"/>
                <a:cs typeface="Abhaya Libre" panose="02000603000000000000" pitchFamily="2" charset="77"/>
              </a:rPr>
              <a:t>i izazovi (2)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9D4128F-1674-4352-91FB-1848B2DF78BC}"/>
              </a:ext>
            </a:extLst>
          </p:cNvPr>
          <p:cNvSpPr txBox="1"/>
          <p:nvPr/>
        </p:nvSpPr>
        <p:spPr>
          <a:xfrm>
            <a:off x="377556" y="2259862"/>
            <a:ext cx="11092394" cy="32778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hr" sz="2300" b="1" dirty="0"/>
              <a:t>Pribavite podatke iz svake transakcije. </a:t>
            </a:r>
            <a:r>
              <a:rPr lang="hr" sz="2300" dirty="0"/>
              <a:t>Svaka pojedinačna transakcija se računa. Zajedno, ovi dijelovi informacija djeluju poput pločica koje tvore mozaik i to je ta "konačna slika" koja će omogućiti tvrtkama da </a:t>
            </a:r>
            <a:r>
              <a:rPr lang="hr" sz="2300" b="1" dirty="0">
                <a:solidFill>
                  <a:srgbClr val="0CA373"/>
                </a:solidFill>
              </a:rPr>
              <a:t>prate i razvrstavaju </a:t>
            </a:r>
            <a:r>
              <a:rPr lang="hr" sz="2300" dirty="0"/>
              <a:t>kupce prema demografskim podacima, profilima ili osobi koja kupuje. Zauzvrat, ovo je ključni aspekt osnovnog upravljanja poslovnim sustavom.</a:t>
            </a:r>
          </a:p>
          <a:p>
            <a:pPr marL="457200" indent="-457200">
              <a:buFont typeface="+mj-lt"/>
              <a:buAutoNum type="arabicPeriod" startAt="3"/>
            </a:pPr>
            <a:endParaRPr lang="en-US" sz="2300" dirty="0"/>
          </a:p>
          <a:p>
            <a:pPr marL="457200" indent="-457200">
              <a:buFont typeface="+mj-lt"/>
              <a:buAutoNum type="arabicPeriod" startAt="3"/>
            </a:pPr>
            <a:r>
              <a:rPr lang="hr" sz="2300" b="1" dirty="0"/>
              <a:t>Ciljana određena publika. </a:t>
            </a:r>
            <a:r>
              <a:rPr lang="hr" sz="2300" dirty="0">
                <a:solidFill>
                  <a:srgbClr val="000000"/>
                </a:solidFill>
                <a:latin typeface="+mn-lt"/>
                <a:cs typeface="+mn-cs"/>
              </a:rPr>
              <a:t>Uspostavom odgovarajuće analize kupaca i transakcija, marketinška i maloprodajna iskustva mogu se fiksirati na odabrana ciljna tržišta. Možete koristiti ulazne poveznice </a:t>
            </a:r>
            <a:r>
              <a:rPr lang="hr" sz="2300" dirty="0">
                <a:latin typeface="+mn-lt"/>
                <a:cs typeface="+mn-cs"/>
              </a:rPr>
              <a:t>kako biste </a:t>
            </a:r>
            <a:r>
              <a:rPr lang="hr" sz="2300" b="1" dirty="0">
                <a:solidFill>
                  <a:srgbClr val="0CA373"/>
                </a:solidFill>
                <a:latin typeface="+mn-lt"/>
                <a:cs typeface="+mn-cs"/>
              </a:rPr>
              <a:t>svoje online marketinške </a:t>
            </a:r>
            <a:r>
              <a:rPr lang="hr" sz="2300" dirty="0">
                <a:solidFill>
                  <a:srgbClr val="000000"/>
                </a:solidFill>
                <a:latin typeface="+mn-lt"/>
                <a:cs typeface="+mn-cs"/>
              </a:rPr>
              <a:t>kampanje prilagodili određenoj skupini ljudi.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12088986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1090</Words>
  <Application>Microsoft Office PowerPoint</Application>
  <PresentationFormat>Panorámica</PresentationFormat>
  <Paragraphs>110</Paragraphs>
  <Slides>14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4" baseType="lpstr">
      <vt:lpstr>Arial</vt:lpstr>
      <vt:lpstr>Bahnschrift Light</vt:lpstr>
      <vt:lpstr>Calibri</vt:lpstr>
      <vt:lpstr>Calibri Light</vt:lpstr>
      <vt:lpstr>Oxygen</vt:lpstr>
      <vt:lpstr>Roboto</vt:lpstr>
      <vt:lpstr>Tahoma</vt:lpstr>
      <vt:lpstr>Wingdings</vt:lpstr>
      <vt:lpstr>YADLjI9qxTA 0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Monia</dc:creator>
  <cp:lastModifiedBy>Javier Serón Molina</cp:lastModifiedBy>
  <cp:revision>143</cp:revision>
  <dcterms:created xsi:type="dcterms:W3CDTF">2021-06-29T11:11:56Z</dcterms:created>
  <dcterms:modified xsi:type="dcterms:W3CDTF">2023-02-06T16:04:12Z</dcterms:modified>
</cp:coreProperties>
</file>