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69" r:id="rId4"/>
    <p:sldId id="258" r:id="rId5"/>
    <p:sldId id="275" r:id="rId6"/>
    <p:sldId id="274" r:id="rId7"/>
    <p:sldId id="276" r:id="rId8"/>
    <p:sldId id="277" r:id="rId9"/>
    <p:sldId id="278" r:id="rId10"/>
    <p:sldId id="279" r:id="rId11"/>
    <p:sldId id="282" r:id="rId12"/>
    <p:sldId id="283" r:id="rId13"/>
    <p:sldId id="286"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es-ES" b="1" dirty="0" err="1">
              <a:solidFill>
                <a:srgbClr val="0CA373"/>
              </a:solidFill>
            </a:rPr>
            <a:t>Omnichannel</a:t>
          </a:r>
          <a:endParaRPr lang="es-ES" b="1" dirty="0">
            <a:solidFill>
              <a:srgbClr val="0CA373"/>
            </a:solidFill>
          </a:endParaRP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es-ES" sz="1800" b="1" dirty="0">
              <a:solidFill>
                <a:schemeClr val="tx1"/>
              </a:solidFill>
            </a:rPr>
            <a:t>E-</a:t>
          </a:r>
          <a:r>
            <a:rPr lang="es-ES" sz="1800" b="1" dirty="0" err="1">
              <a:solidFill>
                <a:schemeClr val="tx1"/>
              </a:solidFill>
            </a:rPr>
            <a:t>commerce</a:t>
          </a:r>
          <a:endParaRPr lang="es-ES" sz="1600" b="1" dirty="0">
            <a:solidFill>
              <a:schemeClr val="tx1"/>
            </a:solidFill>
          </a:endParaRPr>
        </a:p>
        <a:p>
          <a:r>
            <a:rPr lang="es-ES" sz="1400" b="0" dirty="0">
              <a:solidFill>
                <a:schemeClr val="tx1"/>
              </a:solidFill>
            </a:rPr>
            <a:t>Email </a:t>
          </a:r>
          <a:r>
            <a:rPr lang="es-ES" sz="1400" b="0" dirty="0" err="1">
              <a:solidFill>
                <a:schemeClr val="tx1"/>
              </a:solidFill>
            </a:rPr>
            <a:t>newsletters</a:t>
          </a:r>
          <a:endParaRPr lang="es-ES" sz="1400" b="0" dirty="0">
            <a:solidFill>
              <a:schemeClr val="tx1"/>
            </a:solidFill>
          </a:endParaRPr>
        </a:p>
        <a:p>
          <a:r>
            <a:rPr lang="es-ES" sz="1400" b="0" dirty="0">
              <a:solidFill>
                <a:schemeClr val="tx1"/>
              </a:solidFill>
            </a:rPr>
            <a:t>Mobile &amp; SMS</a:t>
          </a:r>
        </a:p>
        <a:p>
          <a:r>
            <a:rPr lang="es-ES" sz="1400" b="0" dirty="0">
              <a:solidFill>
                <a:schemeClr val="tx1"/>
              </a:solidFill>
            </a:rPr>
            <a:t>Google </a:t>
          </a:r>
          <a:r>
            <a:rPr lang="es-ES" sz="1400" b="0" dirty="0" err="1">
              <a:solidFill>
                <a:schemeClr val="tx1"/>
              </a:solidFill>
            </a:rPr>
            <a:t>Adwords</a:t>
          </a:r>
          <a:endParaRPr lang="es-ES" sz="1400" b="0" dirty="0">
            <a:solidFill>
              <a:schemeClr val="tx1"/>
            </a:solidFill>
          </a:endParaRPr>
        </a:p>
        <a:p>
          <a:r>
            <a:rPr lang="es-ES" sz="1400" b="0" dirty="0">
              <a:solidFill>
                <a:schemeClr val="tx1"/>
              </a:solidFill>
            </a:rPr>
            <a:t>Carrelli</a:t>
          </a:r>
        </a:p>
        <a:p>
          <a:r>
            <a:rPr lang="es-ES" sz="1400" b="0" dirty="0">
              <a:solidFill>
                <a:schemeClr val="tx1"/>
              </a:solidFill>
            </a:rPr>
            <a:t>Campagne</a:t>
          </a: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es-ES" sz="1800" b="1" dirty="0">
              <a:solidFill>
                <a:schemeClr val="tx1"/>
              </a:solidFill>
            </a:rPr>
            <a:t>Social Media</a:t>
          </a:r>
        </a:p>
        <a:p>
          <a:r>
            <a:rPr lang="es-ES" sz="1400" b="0" dirty="0">
              <a:solidFill>
                <a:schemeClr val="tx1"/>
              </a:solidFill>
            </a:rPr>
            <a:t>Social CRM</a:t>
          </a:r>
        </a:p>
        <a:p>
          <a:r>
            <a:rPr lang="es-ES" sz="1400" b="0" dirty="0">
              <a:solidFill>
                <a:schemeClr val="tx1"/>
              </a:solidFill>
            </a:rPr>
            <a:t>Ascolto Social</a:t>
          </a:r>
        </a:p>
        <a:p>
          <a:r>
            <a:rPr lang="es-ES" sz="1400" b="0" dirty="0">
              <a:solidFill>
                <a:schemeClr val="tx1"/>
              </a:solidFill>
            </a:rPr>
            <a:t>Imprenditorialità digitale </a:t>
          </a:r>
        </a:p>
        <a:p>
          <a:r>
            <a:rPr lang="es-ES" sz="1400" b="0" dirty="0">
              <a:solidFill>
                <a:schemeClr val="tx1"/>
              </a:solidFill>
            </a:rPr>
            <a:t>Pubblico personalizzato</a:t>
          </a: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es-ES" sz="1800" b="1" dirty="0" err="1"/>
            <a:t>Call</a:t>
          </a:r>
          <a:r>
            <a:rPr lang="es-ES" sz="1800" b="1" dirty="0"/>
            <a:t> Centers</a:t>
          </a:r>
        </a:p>
        <a:p>
          <a:r>
            <a:rPr lang="es-ES" sz="1400" b="0" dirty="0"/>
            <a:t>Gestione dei casi</a:t>
          </a:r>
        </a:p>
        <a:p>
          <a:r>
            <a:rPr lang="es-ES" sz="1400" b="0" dirty="0" err="1"/>
            <a:t>Upsell</a:t>
          </a:r>
          <a:endParaRPr lang="es-ES" sz="1400" b="0" dirty="0"/>
        </a:p>
        <a:p>
          <a:r>
            <a:rPr lang="es-ES" sz="1400" b="0" dirty="0"/>
            <a:t>Campagne Voice </a:t>
          </a:r>
        </a:p>
        <a:p>
          <a:r>
            <a:rPr lang="es-ES" sz="1400" b="0" dirty="0"/>
            <a:t>Accordo sul Livello del Servizio</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es-ES" sz="1400" b="1" dirty="0"/>
            <a:t>Negozi</a:t>
          </a:r>
        </a:p>
        <a:p>
          <a:pPr algn="ctr"/>
          <a:r>
            <a:rPr lang="es-ES" sz="1400" dirty="0"/>
            <a:t>Programmi di fidelizzazione</a:t>
          </a:r>
        </a:p>
        <a:p>
          <a:pPr algn="ctr"/>
          <a:r>
            <a:rPr lang="es-ES" sz="1400" dirty="0"/>
            <a:t>Chioschi</a:t>
          </a:r>
        </a:p>
        <a:p>
          <a:pPr algn="ctr"/>
          <a:r>
            <a:rPr lang="es-ES" sz="1400" dirty="0"/>
            <a:t>Upsell e cross-sell</a:t>
          </a:r>
        </a:p>
        <a:p>
          <a:pPr algn="ctr"/>
          <a:r>
            <a:rPr lang="es-ES" sz="1400" dirty="0" err="1"/>
            <a:t>Clienteling</a:t>
          </a:r>
          <a:endParaRPr lang="es-ES" sz="1400" dirty="0"/>
        </a:p>
        <a:p>
          <a:pPr algn="ctr"/>
          <a:r>
            <a:rPr lang="es-ES" sz="1400" dirty="0" err="1"/>
            <a:t>Coupons</a:t>
          </a:r>
          <a:endParaRPr lang="es-ES" sz="1400" dirty="0"/>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EC64A4-E48F-4639-B0BF-AA76E9B852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7B80BBCE-6DEA-44B3-9CCD-83CE96B7DCCA}">
      <dgm:prSet phldrT="[Texto]" custT="1"/>
      <dgm:spPr>
        <a:solidFill>
          <a:srgbClr val="0CA373"/>
        </a:solidFill>
      </dgm:spPr>
      <dgm:t>
        <a:bodyPr/>
        <a:lstStyle/>
        <a:p>
          <a:r>
            <a:rPr lang="es-ES" sz="1600" dirty="0"/>
            <a:t>Store fisici</a:t>
          </a:r>
        </a:p>
      </dgm:t>
    </dgm:pt>
    <dgm:pt modelId="{95C4D7AA-CA34-423C-B57F-42990DE79D76}">
      <dgm:prSet phldrT="[Texto]" custT="1"/>
      <dgm:spPr>
        <a:solidFill>
          <a:srgbClr val="97F7D9"/>
        </a:solidFill>
      </dgm:spPr>
      <dgm:t>
        <a:bodyPr/>
        <a:lstStyle/>
        <a:p>
          <a:r>
            <a:rPr lang="es-ES" sz="1600" dirty="0">
              <a:solidFill>
                <a:schemeClr val="tx1"/>
              </a:solidFill>
            </a:rPr>
            <a:t>Mobile</a:t>
          </a:r>
        </a:p>
      </dgm:t>
    </dgm:pt>
    <dgm:pt modelId="{2B7F45B2-A026-4A36-8E12-14414415C640}">
      <dgm:prSet phldrT="[Texto]" custT="1"/>
      <dgm:spPr>
        <a:solidFill>
          <a:srgbClr val="17EDAB"/>
        </a:solidFill>
      </dgm:spPr>
      <dgm:t>
        <a:bodyPr/>
        <a:lstStyle/>
        <a:p>
          <a:r>
            <a:rPr lang="es-ES" sz="1200" dirty="0">
              <a:solidFill>
                <a:schemeClr val="tx1"/>
              </a:solidFill>
            </a:rPr>
            <a:t>Online Marketplace</a:t>
          </a:r>
        </a:p>
      </dgm:t>
    </dgm:pt>
    <dgm:pt modelId="{B8117EF5-FBA7-4865-A4C1-1C2F94FFE42F}">
      <dgm:prSet phldrT="[Texto]" custT="1"/>
      <dgm:spPr>
        <a:solidFill>
          <a:srgbClr val="075D42"/>
        </a:solidFill>
      </dgm:spPr>
      <dgm:t>
        <a:bodyPr/>
        <a:lstStyle/>
        <a:p>
          <a:r>
            <a:rPr lang="es-ES" sz="1300" dirty="0" err="1"/>
            <a:t>eCommerce</a:t>
          </a:r>
          <a:endParaRPr lang="es-ES" sz="1300" dirty="0"/>
        </a:p>
      </dgm:t>
    </dgm:pt>
    <dgm:pt modelId="{34DC2FE7-9CCB-4EB5-AC5F-1979471D0EA4}">
      <dgm:prSet phldrT="[Texto]" custT="1"/>
      <dgm:spPr>
        <a:solidFill>
          <a:schemeClr val="tx1">
            <a:lumMod val="95000"/>
            <a:lumOff val="5000"/>
          </a:schemeClr>
        </a:solidFill>
      </dgm:spPr>
      <dgm:t>
        <a:bodyPr/>
        <a:lstStyle/>
        <a:p>
          <a:r>
            <a:rPr lang="es-ES" sz="2000" dirty="0" err="1"/>
            <a:t>User</a:t>
          </a:r>
          <a:endParaRPr lang="es-ES" sz="2000" dirty="0"/>
        </a:p>
      </dgm:t>
    </dgm:pt>
    <dgm:pt modelId="{9EEB4FAE-F94A-4B0E-B3F3-179C81764013}" type="sibTrans" cxnId="{95AE142A-F22B-4669-8AF3-6D7EE416AC57}">
      <dgm:prSet/>
      <dgm:spPr/>
      <dgm:t>
        <a:bodyPr/>
        <a:lstStyle/>
        <a:p>
          <a:endParaRPr lang="es-ES" sz="1800"/>
        </a:p>
      </dgm:t>
    </dgm:pt>
    <dgm:pt modelId="{61BE50FD-350B-458B-82E8-E40E6D9270A6}" type="parTrans" cxnId="{95AE142A-F22B-4669-8AF3-6D7EE416AC57}">
      <dgm:prSet/>
      <dgm:spPr/>
      <dgm:t>
        <a:bodyPr/>
        <a:lstStyle/>
        <a:p>
          <a:endParaRPr lang="es-ES" sz="1800"/>
        </a:p>
      </dgm:t>
    </dgm:pt>
    <dgm:pt modelId="{C6BE92C5-1085-4649-B62C-5786BBDE0B11}" type="sibTrans" cxnId="{9B9BD6D2-0CD1-4623-9433-8080039F6231}">
      <dgm:prSet/>
      <dgm:spPr/>
      <dgm:t>
        <a:bodyPr/>
        <a:lstStyle/>
        <a:p>
          <a:endParaRPr lang="es-ES" sz="1800"/>
        </a:p>
      </dgm:t>
    </dgm:pt>
    <dgm:pt modelId="{11FBC355-6E6C-45B1-A946-5D49C6C3E629}" type="parTrans" cxnId="{9B9BD6D2-0CD1-4623-9433-8080039F6231}">
      <dgm:prSet custT="1"/>
      <dgm:spPr/>
      <dgm:t>
        <a:bodyPr/>
        <a:lstStyle/>
        <a:p>
          <a:endParaRPr lang="es-ES" sz="500"/>
        </a:p>
      </dgm:t>
    </dgm:pt>
    <dgm:pt modelId="{125DFCE4-CBCC-4B66-B887-5432D80AAB28}" type="sibTrans" cxnId="{F0FE22CE-5E58-4A7C-BD05-3E96B0CEA18E}">
      <dgm:prSet/>
      <dgm:spPr/>
      <dgm:t>
        <a:bodyPr/>
        <a:lstStyle/>
        <a:p>
          <a:endParaRPr lang="es-ES" sz="1800"/>
        </a:p>
      </dgm:t>
    </dgm:pt>
    <dgm:pt modelId="{41FCFBD6-55B9-48E2-992F-1EF238B3211D}" type="parTrans" cxnId="{F0FE22CE-5E58-4A7C-BD05-3E96B0CEA18E}">
      <dgm:prSet custT="1"/>
      <dgm:spPr/>
      <dgm:t>
        <a:bodyPr/>
        <a:lstStyle/>
        <a:p>
          <a:endParaRPr lang="es-ES" sz="500"/>
        </a:p>
      </dgm:t>
    </dgm:pt>
    <dgm:pt modelId="{7EF1E8BB-D5CD-4745-AF56-C33E4D61A0AC}" type="sibTrans" cxnId="{D423C707-9F12-46F9-A6C1-CA2443FB3C58}">
      <dgm:prSet/>
      <dgm:spPr/>
      <dgm:t>
        <a:bodyPr/>
        <a:lstStyle/>
        <a:p>
          <a:endParaRPr lang="es-ES" sz="1800"/>
        </a:p>
      </dgm:t>
    </dgm:pt>
    <dgm:pt modelId="{6AA3B1BC-F8F8-4D0D-A6F5-3266128AD525}" type="parTrans" cxnId="{D423C707-9F12-46F9-A6C1-CA2443FB3C58}">
      <dgm:prSet custT="1"/>
      <dgm:spPr/>
      <dgm:t>
        <a:bodyPr/>
        <a:lstStyle/>
        <a:p>
          <a:endParaRPr lang="es-ES" sz="500"/>
        </a:p>
      </dgm:t>
    </dgm:pt>
    <dgm:pt modelId="{8F575AEA-FD05-42CC-8846-6BF919761A8B}" type="sibTrans" cxnId="{4E405E37-6402-4ED9-91E8-6FEB3B4DD8EF}">
      <dgm:prSet/>
      <dgm:spPr/>
      <dgm:t>
        <a:bodyPr/>
        <a:lstStyle/>
        <a:p>
          <a:endParaRPr lang="es-ES" sz="1800"/>
        </a:p>
      </dgm:t>
    </dgm:pt>
    <dgm:pt modelId="{A3B42E83-5202-4A22-BAED-B204526FF35A}" type="parTrans" cxnId="{4E405E37-6402-4ED9-91E8-6FEB3B4DD8EF}">
      <dgm:prSet custT="1"/>
      <dgm:spPr/>
      <dgm:t>
        <a:bodyPr/>
        <a:lstStyle/>
        <a:p>
          <a:endParaRPr lang="es-ES" sz="500"/>
        </a:p>
      </dgm:t>
    </dgm:pt>
    <dgm:pt modelId="{4C45955F-B665-4949-8D93-49D5B59C9BAA}" type="pres">
      <dgm:prSet presAssocID="{ACEC64A4-E48F-4639-B0BF-AA76E9B85274}" presName="cycle" presStyleCnt="0">
        <dgm:presLayoutVars>
          <dgm:chMax val="1"/>
          <dgm:dir/>
          <dgm:animLvl val="ctr"/>
          <dgm:resizeHandles val="exact"/>
        </dgm:presLayoutVars>
      </dgm:prSet>
      <dgm:spPr/>
    </dgm:pt>
    <dgm:pt modelId="{E10F6076-5F29-410E-8E8C-E39627A9F72A}" type="pres">
      <dgm:prSet presAssocID="{34DC2FE7-9CCB-4EB5-AC5F-1979471D0EA4}" presName="centerShape" presStyleLbl="node0" presStyleIdx="0" presStyleCnt="1" custScaleX="103249"/>
      <dgm:spPr/>
    </dgm:pt>
    <dgm:pt modelId="{B911E96E-A3D2-4118-B02E-5DA3D1E7104C}" type="pres">
      <dgm:prSet presAssocID="{A3B42E83-5202-4A22-BAED-B204526FF35A}" presName="Name9" presStyleLbl="parChTrans1D2" presStyleIdx="0" presStyleCnt="4"/>
      <dgm:spPr/>
    </dgm:pt>
    <dgm:pt modelId="{AE38B6F5-CB24-423D-8581-39FE5670BA4D}" type="pres">
      <dgm:prSet presAssocID="{A3B42E83-5202-4A22-BAED-B204526FF35A}" presName="connTx" presStyleLbl="parChTrans1D2" presStyleIdx="0" presStyleCnt="4"/>
      <dgm:spPr/>
    </dgm:pt>
    <dgm:pt modelId="{488D1870-DE31-41BC-9FB7-A11E661E7494}" type="pres">
      <dgm:prSet presAssocID="{B8117EF5-FBA7-4865-A4C1-1C2F94FFE42F}" presName="node" presStyleLbl="node1" presStyleIdx="0" presStyleCnt="4" custScaleX="148363" custScaleY="106773">
        <dgm:presLayoutVars>
          <dgm:bulletEnabled val="1"/>
        </dgm:presLayoutVars>
      </dgm:prSet>
      <dgm:spPr/>
    </dgm:pt>
    <dgm:pt modelId="{71040B3C-56A4-4CBB-8FEA-6C83879E69CA}" type="pres">
      <dgm:prSet presAssocID="{6AA3B1BC-F8F8-4D0D-A6F5-3266128AD525}" presName="Name9" presStyleLbl="parChTrans1D2" presStyleIdx="1" presStyleCnt="4"/>
      <dgm:spPr/>
    </dgm:pt>
    <dgm:pt modelId="{30A51764-C060-4943-8DB5-B107B2F7792E}" type="pres">
      <dgm:prSet presAssocID="{6AA3B1BC-F8F8-4D0D-A6F5-3266128AD525}" presName="connTx" presStyleLbl="parChTrans1D2" presStyleIdx="1" presStyleCnt="4"/>
      <dgm:spPr/>
    </dgm:pt>
    <dgm:pt modelId="{C402ECF3-2E49-487F-94E5-8A038F06A662}" type="pres">
      <dgm:prSet presAssocID="{2B7F45B2-A026-4A36-8E12-14414415C640}" presName="node" presStyleLbl="node1" presStyleIdx="1" presStyleCnt="4" custScaleX="140098" custScaleY="109347" custRadScaleRad="107888" custRadScaleInc="-1191">
        <dgm:presLayoutVars>
          <dgm:bulletEnabled val="1"/>
        </dgm:presLayoutVars>
      </dgm:prSet>
      <dgm:spPr/>
    </dgm:pt>
    <dgm:pt modelId="{3E4F558C-504B-443A-847B-41ABA957D25D}" type="pres">
      <dgm:prSet presAssocID="{41FCFBD6-55B9-48E2-992F-1EF238B3211D}" presName="Name9" presStyleLbl="parChTrans1D2" presStyleIdx="2" presStyleCnt="4"/>
      <dgm:spPr/>
    </dgm:pt>
    <dgm:pt modelId="{1AE18F38-25FE-4DE1-8768-CCE7758E3870}" type="pres">
      <dgm:prSet presAssocID="{41FCFBD6-55B9-48E2-992F-1EF238B3211D}" presName="connTx" presStyleLbl="parChTrans1D2" presStyleIdx="2" presStyleCnt="4"/>
      <dgm:spPr/>
    </dgm:pt>
    <dgm:pt modelId="{76B192D7-745E-446A-ABC2-9DFE97769869}" type="pres">
      <dgm:prSet presAssocID="{95C4D7AA-CA34-423C-B57F-42990DE79D76}" presName="node" presStyleLbl="node1" presStyleIdx="2" presStyleCnt="4" custScaleX="136396" custScaleY="111508">
        <dgm:presLayoutVars>
          <dgm:bulletEnabled val="1"/>
        </dgm:presLayoutVars>
      </dgm:prSet>
      <dgm:spPr/>
    </dgm:pt>
    <dgm:pt modelId="{8EE5EFDB-BB84-4D23-A5BD-3C4D5EFA995A}" type="pres">
      <dgm:prSet presAssocID="{11FBC355-6E6C-45B1-A946-5D49C6C3E629}" presName="Name9" presStyleLbl="parChTrans1D2" presStyleIdx="3" presStyleCnt="4"/>
      <dgm:spPr/>
    </dgm:pt>
    <dgm:pt modelId="{A514E8E1-FC0F-4197-B288-805FD8E242FA}" type="pres">
      <dgm:prSet presAssocID="{11FBC355-6E6C-45B1-A946-5D49C6C3E629}" presName="connTx" presStyleLbl="parChTrans1D2" presStyleIdx="3" presStyleCnt="4"/>
      <dgm:spPr/>
    </dgm:pt>
    <dgm:pt modelId="{304DC816-1DBC-4C20-80C6-B6D22E7719C1}" type="pres">
      <dgm:prSet presAssocID="{7B80BBCE-6DEA-44B3-9CCD-83CE96B7DCCA}" presName="node" presStyleLbl="node1" presStyleIdx="3" presStyleCnt="4" custScaleX="140621" custScaleY="103575" custRadScaleRad="107386" custRadScaleInc="1196">
        <dgm:presLayoutVars>
          <dgm:bulletEnabled val="1"/>
        </dgm:presLayoutVars>
      </dgm:prSet>
      <dgm:spPr/>
    </dgm:pt>
  </dgm:ptLst>
  <dgm:cxnLst>
    <dgm:cxn modelId="{D423C707-9F12-46F9-A6C1-CA2443FB3C58}" srcId="{34DC2FE7-9CCB-4EB5-AC5F-1979471D0EA4}" destId="{2B7F45B2-A026-4A36-8E12-14414415C640}" srcOrd="1" destOrd="0" parTransId="{6AA3B1BC-F8F8-4D0D-A6F5-3266128AD525}" sibTransId="{7EF1E8BB-D5CD-4745-AF56-C33E4D61A0AC}"/>
    <dgm:cxn modelId="{5DD7AE23-6746-4E36-A978-1F1337BAC513}" type="presOf" srcId="{7B80BBCE-6DEA-44B3-9CCD-83CE96B7DCCA}" destId="{304DC816-1DBC-4C20-80C6-B6D22E7719C1}" srcOrd="0" destOrd="0" presId="urn:microsoft.com/office/officeart/2005/8/layout/radial1"/>
    <dgm:cxn modelId="{95AE142A-F22B-4669-8AF3-6D7EE416AC57}" srcId="{ACEC64A4-E48F-4639-B0BF-AA76E9B85274}" destId="{34DC2FE7-9CCB-4EB5-AC5F-1979471D0EA4}" srcOrd="0" destOrd="0" parTransId="{61BE50FD-350B-458B-82E8-E40E6D9270A6}" sibTransId="{9EEB4FAE-F94A-4B0E-B3F3-179C81764013}"/>
    <dgm:cxn modelId="{16E6B833-CD24-4A66-BA92-DEAAE5E2FE1A}" type="presOf" srcId="{ACEC64A4-E48F-4639-B0BF-AA76E9B85274}" destId="{4C45955F-B665-4949-8D93-49D5B59C9BAA}" srcOrd="0" destOrd="0" presId="urn:microsoft.com/office/officeart/2005/8/layout/radial1"/>
    <dgm:cxn modelId="{7CB49F35-88A7-4677-8D77-7573352BA1C6}" type="presOf" srcId="{11FBC355-6E6C-45B1-A946-5D49C6C3E629}" destId="{8EE5EFDB-BB84-4D23-A5BD-3C4D5EFA995A}" srcOrd="0" destOrd="0" presId="urn:microsoft.com/office/officeart/2005/8/layout/radial1"/>
    <dgm:cxn modelId="{4E405E37-6402-4ED9-91E8-6FEB3B4DD8EF}" srcId="{34DC2FE7-9CCB-4EB5-AC5F-1979471D0EA4}" destId="{B8117EF5-FBA7-4865-A4C1-1C2F94FFE42F}" srcOrd="0" destOrd="0" parTransId="{A3B42E83-5202-4A22-BAED-B204526FF35A}" sibTransId="{8F575AEA-FD05-42CC-8846-6BF919761A8B}"/>
    <dgm:cxn modelId="{A07C9463-B9FB-4259-B722-C8A7862ABFEC}" type="presOf" srcId="{6AA3B1BC-F8F8-4D0D-A6F5-3266128AD525}" destId="{71040B3C-56A4-4CBB-8FEA-6C83879E69CA}" srcOrd="0" destOrd="0" presId="urn:microsoft.com/office/officeart/2005/8/layout/radial1"/>
    <dgm:cxn modelId="{D4533A4F-4ECE-444E-BFB2-45060AEB1244}" type="presOf" srcId="{A3B42E83-5202-4A22-BAED-B204526FF35A}" destId="{AE38B6F5-CB24-423D-8581-39FE5670BA4D}" srcOrd="1" destOrd="0" presId="urn:microsoft.com/office/officeart/2005/8/layout/radial1"/>
    <dgm:cxn modelId="{4E1F2A55-AE4C-43A2-AC19-593422370C7C}" type="presOf" srcId="{B8117EF5-FBA7-4865-A4C1-1C2F94FFE42F}" destId="{488D1870-DE31-41BC-9FB7-A11E661E7494}" srcOrd="0" destOrd="0" presId="urn:microsoft.com/office/officeart/2005/8/layout/radial1"/>
    <dgm:cxn modelId="{042EFEA8-FD68-4DE0-96FA-A27245C35644}" type="presOf" srcId="{95C4D7AA-CA34-423C-B57F-42990DE79D76}" destId="{76B192D7-745E-446A-ABC2-9DFE97769869}" srcOrd="0" destOrd="0" presId="urn:microsoft.com/office/officeart/2005/8/layout/radial1"/>
    <dgm:cxn modelId="{F0FE22CE-5E58-4A7C-BD05-3E96B0CEA18E}" srcId="{34DC2FE7-9CCB-4EB5-AC5F-1979471D0EA4}" destId="{95C4D7AA-CA34-423C-B57F-42990DE79D76}" srcOrd="2" destOrd="0" parTransId="{41FCFBD6-55B9-48E2-992F-1EF238B3211D}" sibTransId="{125DFCE4-CBCC-4B66-B887-5432D80AAB28}"/>
    <dgm:cxn modelId="{DBDA78CF-A38B-42E1-A1C9-D7F5E8FA0C58}" type="presOf" srcId="{6AA3B1BC-F8F8-4D0D-A6F5-3266128AD525}" destId="{30A51764-C060-4943-8DB5-B107B2F7792E}" srcOrd="1" destOrd="0" presId="urn:microsoft.com/office/officeart/2005/8/layout/radial1"/>
    <dgm:cxn modelId="{9B9BD6D2-0CD1-4623-9433-8080039F6231}" srcId="{34DC2FE7-9CCB-4EB5-AC5F-1979471D0EA4}" destId="{7B80BBCE-6DEA-44B3-9CCD-83CE96B7DCCA}" srcOrd="3" destOrd="0" parTransId="{11FBC355-6E6C-45B1-A946-5D49C6C3E629}" sibTransId="{C6BE92C5-1085-4649-B62C-5786BBDE0B11}"/>
    <dgm:cxn modelId="{EE87A7D7-5CAA-415D-A88A-27B5F609DEDA}" type="presOf" srcId="{34DC2FE7-9CCB-4EB5-AC5F-1979471D0EA4}" destId="{E10F6076-5F29-410E-8E8C-E39627A9F72A}" srcOrd="0" destOrd="0" presId="urn:microsoft.com/office/officeart/2005/8/layout/radial1"/>
    <dgm:cxn modelId="{6A9887DA-CE95-422C-A726-9AAC6788322E}" type="presOf" srcId="{11FBC355-6E6C-45B1-A946-5D49C6C3E629}" destId="{A514E8E1-FC0F-4197-B288-805FD8E242FA}" srcOrd="1" destOrd="0" presId="urn:microsoft.com/office/officeart/2005/8/layout/radial1"/>
    <dgm:cxn modelId="{FA4A46E8-E5FE-4AB4-BD79-3E72310CC3C3}" type="presOf" srcId="{A3B42E83-5202-4A22-BAED-B204526FF35A}" destId="{B911E96E-A3D2-4118-B02E-5DA3D1E7104C}" srcOrd="0" destOrd="0" presId="urn:microsoft.com/office/officeart/2005/8/layout/radial1"/>
    <dgm:cxn modelId="{945FD2F2-CA71-4784-8D4B-81F01C3536CE}" type="presOf" srcId="{41FCFBD6-55B9-48E2-992F-1EF238B3211D}" destId="{1AE18F38-25FE-4DE1-8768-CCE7758E3870}" srcOrd="1" destOrd="0" presId="urn:microsoft.com/office/officeart/2005/8/layout/radial1"/>
    <dgm:cxn modelId="{CCAE87F5-B54F-41D1-B688-A0E2FB783979}" type="presOf" srcId="{2B7F45B2-A026-4A36-8E12-14414415C640}" destId="{C402ECF3-2E49-487F-94E5-8A038F06A662}" srcOrd="0" destOrd="0" presId="urn:microsoft.com/office/officeart/2005/8/layout/radial1"/>
    <dgm:cxn modelId="{6A5595FC-53B1-4C7B-91DA-DB87F522F960}" type="presOf" srcId="{41FCFBD6-55B9-48E2-992F-1EF238B3211D}" destId="{3E4F558C-504B-443A-847B-41ABA957D25D}" srcOrd="0" destOrd="0" presId="urn:microsoft.com/office/officeart/2005/8/layout/radial1"/>
    <dgm:cxn modelId="{DC2A773A-9D3E-4DEB-9567-87A26A7F90A5}" type="presParOf" srcId="{4C45955F-B665-4949-8D93-49D5B59C9BAA}" destId="{E10F6076-5F29-410E-8E8C-E39627A9F72A}" srcOrd="0" destOrd="0" presId="urn:microsoft.com/office/officeart/2005/8/layout/radial1"/>
    <dgm:cxn modelId="{A21F2319-B7EF-4C56-A765-6A99BBCDAB60}" type="presParOf" srcId="{4C45955F-B665-4949-8D93-49D5B59C9BAA}" destId="{B911E96E-A3D2-4118-B02E-5DA3D1E7104C}" srcOrd="1" destOrd="0" presId="urn:microsoft.com/office/officeart/2005/8/layout/radial1"/>
    <dgm:cxn modelId="{28AD1031-7218-43AA-8601-B90D020D1F00}" type="presParOf" srcId="{B911E96E-A3D2-4118-B02E-5DA3D1E7104C}" destId="{AE38B6F5-CB24-423D-8581-39FE5670BA4D}" srcOrd="0" destOrd="0" presId="urn:microsoft.com/office/officeart/2005/8/layout/radial1"/>
    <dgm:cxn modelId="{336A00DC-0D50-4F5C-AFFD-9DB42B2193DD}" type="presParOf" srcId="{4C45955F-B665-4949-8D93-49D5B59C9BAA}" destId="{488D1870-DE31-41BC-9FB7-A11E661E7494}" srcOrd="2" destOrd="0" presId="urn:microsoft.com/office/officeart/2005/8/layout/radial1"/>
    <dgm:cxn modelId="{00794F32-1786-4F31-933B-003CE3566B9F}" type="presParOf" srcId="{4C45955F-B665-4949-8D93-49D5B59C9BAA}" destId="{71040B3C-56A4-4CBB-8FEA-6C83879E69CA}" srcOrd="3" destOrd="0" presId="urn:microsoft.com/office/officeart/2005/8/layout/radial1"/>
    <dgm:cxn modelId="{E9421A23-6565-4294-8481-72E4D8AC1A8D}" type="presParOf" srcId="{71040B3C-56A4-4CBB-8FEA-6C83879E69CA}" destId="{30A51764-C060-4943-8DB5-B107B2F7792E}" srcOrd="0" destOrd="0" presId="urn:microsoft.com/office/officeart/2005/8/layout/radial1"/>
    <dgm:cxn modelId="{71FC709E-774D-499C-9FEE-F4250BFE2C92}" type="presParOf" srcId="{4C45955F-B665-4949-8D93-49D5B59C9BAA}" destId="{C402ECF3-2E49-487F-94E5-8A038F06A662}" srcOrd="4" destOrd="0" presId="urn:microsoft.com/office/officeart/2005/8/layout/radial1"/>
    <dgm:cxn modelId="{68385D14-C4F1-4FF6-94F7-C6ADA6AC4C29}" type="presParOf" srcId="{4C45955F-B665-4949-8D93-49D5B59C9BAA}" destId="{3E4F558C-504B-443A-847B-41ABA957D25D}" srcOrd="5" destOrd="0" presId="urn:microsoft.com/office/officeart/2005/8/layout/radial1"/>
    <dgm:cxn modelId="{085C2C19-DBD6-4D89-8DAA-2300064AC3A9}" type="presParOf" srcId="{3E4F558C-504B-443A-847B-41ABA957D25D}" destId="{1AE18F38-25FE-4DE1-8768-CCE7758E3870}" srcOrd="0" destOrd="0" presId="urn:microsoft.com/office/officeart/2005/8/layout/radial1"/>
    <dgm:cxn modelId="{35CDBE7A-EAAC-4BF2-826C-59F0259620F0}" type="presParOf" srcId="{4C45955F-B665-4949-8D93-49D5B59C9BAA}" destId="{76B192D7-745E-446A-ABC2-9DFE97769869}" srcOrd="6" destOrd="0" presId="urn:microsoft.com/office/officeart/2005/8/layout/radial1"/>
    <dgm:cxn modelId="{46A9383D-8497-4C09-96C1-4FCD2E394ABB}" type="presParOf" srcId="{4C45955F-B665-4949-8D93-49D5B59C9BAA}" destId="{8EE5EFDB-BB84-4D23-A5BD-3C4D5EFA995A}" srcOrd="7" destOrd="0" presId="urn:microsoft.com/office/officeart/2005/8/layout/radial1"/>
    <dgm:cxn modelId="{78E94811-2540-41AD-A43E-6837F54E5DDB}" type="presParOf" srcId="{8EE5EFDB-BB84-4D23-A5BD-3C4D5EFA995A}" destId="{A514E8E1-FC0F-4197-B288-805FD8E242FA}" srcOrd="0" destOrd="0" presId="urn:microsoft.com/office/officeart/2005/8/layout/radial1"/>
    <dgm:cxn modelId="{8E7E7A19-25CF-45CC-BAA2-FFC023E73BB9}" type="presParOf" srcId="{4C45955F-B665-4949-8D93-49D5B59C9BAA}" destId="{304DC816-1DBC-4C20-80C6-B6D22E7719C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7EDAEF-EC29-410F-8A08-433B8CAE3DE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83D58302-C782-4640-9898-3B5E6336E02E}">
      <dgm:prSet phldrT="[Texto]" custT="1"/>
      <dgm:spPr>
        <a:solidFill>
          <a:srgbClr val="075D42"/>
        </a:solidFill>
      </dgm:spPr>
      <dgm:t>
        <a:bodyPr/>
        <a:lstStyle/>
        <a:p>
          <a:r>
            <a:rPr lang="es-ES" sz="1300" dirty="0" err="1"/>
            <a:t>eCommerce</a:t>
          </a:r>
          <a:endParaRPr lang="es-ES" sz="1300" dirty="0"/>
        </a:p>
      </dgm:t>
    </dgm:pt>
    <dgm:pt modelId="{38085C1B-6963-46B3-A464-5C0E820E9A2E}" type="parTrans" cxnId="{49DBAC05-96B7-4E7B-909B-0E5FB53371A7}">
      <dgm:prSet/>
      <dgm:spPr/>
      <dgm:t>
        <a:bodyPr/>
        <a:lstStyle/>
        <a:p>
          <a:endParaRPr lang="es-ES"/>
        </a:p>
      </dgm:t>
    </dgm:pt>
    <dgm:pt modelId="{A0C6B072-CF07-4B7F-9CC2-73770C9BBE6E}" type="sibTrans" cxnId="{49DBAC05-96B7-4E7B-909B-0E5FB53371A7}">
      <dgm:prSet/>
      <dgm:spPr>
        <a:solidFill>
          <a:schemeClr val="bg1">
            <a:lumMod val="75000"/>
          </a:schemeClr>
        </a:solidFill>
      </dgm:spPr>
      <dgm:t>
        <a:bodyPr/>
        <a:lstStyle/>
        <a:p>
          <a:endParaRPr lang="es-ES"/>
        </a:p>
      </dgm:t>
    </dgm:pt>
    <dgm:pt modelId="{37FAB309-962C-4851-AE5E-16D235F5B6FF}">
      <dgm:prSet phldrT="[Texto]" custT="1"/>
      <dgm:spPr>
        <a:solidFill>
          <a:srgbClr val="17EDAB"/>
        </a:solidFill>
      </dgm:spPr>
      <dgm:t>
        <a:bodyPr/>
        <a:lstStyle/>
        <a:p>
          <a:r>
            <a:rPr lang="es-ES" sz="1200" dirty="0">
              <a:solidFill>
                <a:schemeClr val="tx1"/>
              </a:solidFill>
            </a:rPr>
            <a:t>Online Marketplace</a:t>
          </a:r>
        </a:p>
      </dgm:t>
    </dgm:pt>
    <dgm:pt modelId="{3960AE6C-FD21-4FFD-B17F-F2A23E474BAB}" type="parTrans" cxnId="{05686F7F-3069-42D0-BF99-C11E39E2503D}">
      <dgm:prSet/>
      <dgm:spPr/>
      <dgm:t>
        <a:bodyPr/>
        <a:lstStyle/>
        <a:p>
          <a:endParaRPr lang="es-ES"/>
        </a:p>
      </dgm:t>
    </dgm:pt>
    <dgm:pt modelId="{9F5D6513-5675-4DF9-820E-440980DE68BB}" type="sibTrans" cxnId="{05686F7F-3069-42D0-BF99-C11E39E2503D}">
      <dgm:prSet/>
      <dgm:spPr>
        <a:solidFill>
          <a:schemeClr val="bg1">
            <a:lumMod val="75000"/>
          </a:schemeClr>
        </a:solidFill>
      </dgm:spPr>
      <dgm:t>
        <a:bodyPr/>
        <a:lstStyle/>
        <a:p>
          <a:endParaRPr lang="es-ES"/>
        </a:p>
      </dgm:t>
    </dgm:pt>
    <dgm:pt modelId="{2A5AC29F-0FDF-4A28-96FF-9239DA13DE94}">
      <dgm:prSet phldrT="[Texto]" custT="1"/>
      <dgm:spPr>
        <a:solidFill>
          <a:srgbClr val="97F7D9"/>
        </a:solidFill>
      </dgm:spPr>
      <dgm:t>
        <a:bodyPr/>
        <a:lstStyle/>
        <a:p>
          <a:r>
            <a:rPr lang="es-ES" sz="1600" dirty="0">
              <a:solidFill>
                <a:schemeClr val="tx1"/>
              </a:solidFill>
            </a:rPr>
            <a:t>Mobile</a:t>
          </a:r>
        </a:p>
      </dgm:t>
    </dgm:pt>
    <dgm:pt modelId="{A225955D-782C-46C7-90EC-FADFAB054F84}" type="parTrans" cxnId="{386204BF-0CA1-4A77-9D92-07070C875038}">
      <dgm:prSet/>
      <dgm:spPr/>
      <dgm:t>
        <a:bodyPr/>
        <a:lstStyle/>
        <a:p>
          <a:endParaRPr lang="es-ES"/>
        </a:p>
      </dgm:t>
    </dgm:pt>
    <dgm:pt modelId="{4E67D1A2-5AA2-44F1-B5EC-8377E4906E0B}" type="sibTrans" cxnId="{386204BF-0CA1-4A77-9D92-07070C875038}">
      <dgm:prSet/>
      <dgm:spPr>
        <a:solidFill>
          <a:schemeClr val="bg1">
            <a:lumMod val="75000"/>
          </a:schemeClr>
        </a:solidFill>
      </dgm:spPr>
      <dgm:t>
        <a:bodyPr/>
        <a:lstStyle/>
        <a:p>
          <a:endParaRPr lang="es-ES"/>
        </a:p>
      </dgm:t>
    </dgm:pt>
    <dgm:pt modelId="{B9C96800-E826-446F-867F-BC6178458D5F}">
      <dgm:prSet phldrT="[Texto]" custT="1"/>
      <dgm:spPr>
        <a:solidFill>
          <a:srgbClr val="0CA373"/>
        </a:solidFill>
      </dgm:spPr>
      <dgm:t>
        <a:bodyPr/>
        <a:lstStyle/>
        <a:p>
          <a:r>
            <a:rPr lang="es-ES" sz="1600" dirty="0"/>
            <a:t>Store fisici</a:t>
          </a:r>
        </a:p>
      </dgm:t>
    </dgm:pt>
    <dgm:pt modelId="{4C921A76-D979-465B-B90D-4FAACCD67030}" type="parTrans" cxnId="{02827FEC-1118-4A02-A73C-1187A213F70A}">
      <dgm:prSet/>
      <dgm:spPr/>
      <dgm:t>
        <a:bodyPr/>
        <a:lstStyle/>
        <a:p>
          <a:endParaRPr lang="es-ES"/>
        </a:p>
      </dgm:t>
    </dgm:pt>
    <dgm:pt modelId="{CAC52FCF-8289-4DD0-B250-1B49F3C4A54C}" type="sibTrans" cxnId="{02827FEC-1118-4A02-A73C-1187A213F70A}">
      <dgm:prSet/>
      <dgm:spPr>
        <a:solidFill>
          <a:schemeClr val="bg1">
            <a:lumMod val="75000"/>
          </a:schemeClr>
        </a:solidFill>
        <a:ln>
          <a:solidFill>
            <a:schemeClr val="bg1">
              <a:lumMod val="85000"/>
            </a:schemeClr>
          </a:solidFill>
        </a:ln>
      </dgm:spPr>
      <dgm:t>
        <a:bodyPr/>
        <a:lstStyle/>
        <a:p>
          <a:endParaRPr lang="es-ES"/>
        </a:p>
      </dgm:t>
    </dgm:pt>
    <dgm:pt modelId="{67539B7D-D67E-40E4-B3D6-50CC2E07F867}">
      <dgm:prSet phldrT="[Texto]" custT="1"/>
      <dgm:spPr>
        <a:solidFill>
          <a:schemeClr val="tx1">
            <a:lumMod val="95000"/>
            <a:lumOff val="5000"/>
          </a:schemeClr>
        </a:solidFill>
      </dgm:spPr>
      <dgm:t>
        <a:bodyPr/>
        <a:lstStyle/>
        <a:p>
          <a:r>
            <a:rPr lang="es-ES" sz="2000" dirty="0" err="1"/>
            <a:t>User</a:t>
          </a:r>
          <a:endParaRPr lang="es-ES" sz="2300" dirty="0"/>
        </a:p>
      </dgm:t>
    </dgm:pt>
    <dgm:pt modelId="{C31F32F5-5B15-4AF7-8932-295B3B8769B3}" type="sibTrans" cxnId="{5A8D8E00-A890-4FB7-A699-622BAC2D9A09}">
      <dgm:prSet/>
      <dgm:spPr/>
      <dgm:t>
        <a:bodyPr/>
        <a:lstStyle/>
        <a:p>
          <a:endParaRPr lang="es-ES"/>
        </a:p>
      </dgm:t>
    </dgm:pt>
    <dgm:pt modelId="{A9C41A56-65F5-4207-BD1B-057B2E1438BA}" type="parTrans" cxnId="{5A8D8E00-A890-4FB7-A699-622BAC2D9A09}">
      <dgm:prSet/>
      <dgm:spPr/>
      <dgm:t>
        <a:bodyPr/>
        <a:lstStyle/>
        <a:p>
          <a:endParaRPr lang="es-ES"/>
        </a:p>
      </dgm:t>
    </dgm:pt>
    <dgm:pt modelId="{091027B3-E02A-4A76-B60E-35E1626C563B}" type="pres">
      <dgm:prSet presAssocID="{947EDAEF-EC29-410F-8A08-433B8CAE3DE1}" presName="Name0" presStyleCnt="0">
        <dgm:presLayoutVars>
          <dgm:chMax val="1"/>
          <dgm:dir/>
          <dgm:animLvl val="ctr"/>
          <dgm:resizeHandles val="exact"/>
        </dgm:presLayoutVars>
      </dgm:prSet>
      <dgm:spPr/>
    </dgm:pt>
    <dgm:pt modelId="{97E31E1B-7190-4FC1-BF8B-37DC7DF7AFB6}" type="pres">
      <dgm:prSet presAssocID="{67539B7D-D67E-40E4-B3D6-50CC2E07F867}" presName="centerShape" presStyleLbl="node0" presStyleIdx="0" presStyleCnt="1" custScaleX="81059" custScaleY="79900"/>
      <dgm:spPr/>
    </dgm:pt>
    <dgm:pt modelId="{A91D6418-9EC7-4A36-9561-FFA7B6FAD3CD}" type="pres">
      <dgm:prSet presAssocID="{83D58302-C782-4640-9898-3B5E6336E02E}" presName="node" presStyleLbl="node1" presStyleIdx="0" presStyleCnt="4" custScaleX="168962" custScaleY="121226">
        <dgm:presLayoutVars>
          <dgm:bulletEnabled val="1"/>
        </dgm:presLayoutVars>
      </dgm:prSet>
      <dgm:spPr/>
    </dgm:pt>
    <dgm:pt modelId="{DD526634-1511-4EC7-B3B3-4F9FA74188C8}" type="pres">
      <dgm:prSet presAssocID="{83D58302-C782-4640-9898-3B5E6336E02E}" presName="dummy" presStyleCnt="0"/>
      <dgm:spPr/>
    </dgm:pt>
    <dgm:pt modelId="{FB929B56-2DB0-462A-A31B-39ED6031F8CA}" type="pres">
      <dgm:prSet presAssocID="{A0C6B072-CF07-4B7F-9CC2-73770C9BBE6E}" presName="sibTrans" presStyleLbl="sibTrans2D1" presStyleIdx="0" presStyleCnt="4"/>
      <dgm:spPr/>
    </dgm:pt>
    <dgm:pt modelId="{62869AF2-620A-4D77-8858-446EEAA166A9}" type="pres">
      <dgm:prSet presAssocID="{37FAB309-962C-4851-AE5E-16D235F5B6FF}" presName="node" presStyleLbl="node1" presStyleIdx="1" presStyleCnt="4" custScaleX="156815" custScaleY="116245">
        <dgm:presLayoutVars>
          <dgm:bulletEnabled val="1"/>
        </dgm:presLayoutVars>
      </dgm:prSet>
      <dgm:spPr/>
    </dgm:pt>
    <dgm:pt modelId="{6A6D76B0-FED8-45B2-8481-D26A10CD5F56}" type="pres">
      <dgm:prSet presAssocID="{37FAB309-962C-4851-AE5E-16D235F5B6FF}" presName="dummy" presStyleCnt="0"/>
      <dgm:spPr/>
    </dgm:pt>
    <dgm:pt modelId="{2CDA8852-FB26-48A3-ACF4-085290911D39}" type="pres">
      <dgm:prSet presAssocID="{9F5D6513-5675-4DF9-820E-440980DE68BB}" presName="sibTrans" presStyleLbl="sibTrans2D1" presStyleIdx="1" presStyleCnt="4"/>
      <dgm:spPr/>
    </dgm:pt>
    <dgm:pt modelId="{32E6144D-F8C4-44A9-BA1B-29D48AB3E0C2}" type="pres">
      <dgm:prSet presAssocID="{2A5AC29F-0FDF-4A28-96FF-9239DA13DE94}" presName="node" presStyleLbl="node1" presStyleIdx="2" presStyleCnt="4" custScaleX="146640" custScaleY="123084">
        <dgm:presLayoutVars>
          <dgm:bulletEnabled val="1"/>
        </dgm:presLayoutVars>
      </dgm:prSet>
      <dgm:spPr/>
    </dgm:pt>
    <dgm:pt modelId="{AA58FBE5-88A2-4FD7-A08C-E2A83921EEA0}" type="pres">
      <dgm:prSet presAssocID="{2A5AC29F-0FDF-4A28-96FF-9239DA13DE94}" presName="dummy" presStyleCnt="0"/>
      <dgm:spPr/>
    </dgm:pt>
    <dgm:pt modelId="{68BB3E0E-9786-4A14-88FD-309A467FA781}" type="pres">
      <dgm:prSet presAssocID="{4E67D1A2-5AA2-44F1-B5EC-8377E4906E0B}" presName="sibTrans" presStyleLbl="sibTrans2D1" presStyleIdx="2" presStyleCnt="4"/>
      <dgm:spPr/>
    </dgm:pt>
    <dgm:pt modelId="{0F6B9D69-7796-4C31-994B-8ACC24753B93}" type="pres">
      <dgm:prSet presAssocID="{B9C96800-E826-446F-867F-BC6178458D5F}" presName="node" presStyleLbl="node1" presStyleIdx="3" presStyleCnt="4" custScaleX="146664" custScaleY="114142">
        <dgm:presLayoutVars>
          <dgm:bulletEnabled val="1"/>
        </dgm:presLayoutVars>
      </dgm:prSet>
      <dgm:spPr/>
    </dgm:pt>
    <dgm:pt modelId="{3CADA0B9-F403-4F33-9E26-BDDC86E0A0AD}" type="pres">
      <dgm:prSet presAssocID="{B9C96800-E826-446F-867F-BC6178458D5F}" presName="dummy" presStyleCnt="0"/>
      <dgm:spPr/>
    </dgm:pt>
    <dgm:pt modelId="{2366A8D3-9D85-4C37-B50F-66982062CC5F}" type="pres">
      <dgm:prSet presAssocID="{CAC52FCF-8289-4DD0-B250-1B49F3C4A54C}" presName="sibTrans" presStyleLbl="sibTrans2D1" presStyleIdx="3" presStyleCnt="4"/>
      <dgm:spPr/>
    </dgm:pt>
  </dgm:ptLst>
  <dgm:cxnLst>
    <dgm:cxn modelId="{5A8D8E00-A890-4FB7-A699-622BAC2D9A09}" srcId="{947EDAEF-EC29-410F-8A08-433B8CAE3DE1}" destId="{67539B7D-D67E-40E4-B3D6-50CC2E07F867}" srcOrd="0" destOrd="0" parTransId="{A9C41A56-65F5-4207-BD1B-057B2E1438BA}" sibTransId="{C31F32F5-5B15-4AF7-8932-295B3B8769B3}"/>
    <dgm:cxn modelId="{49DBAC05-96B7-4E7B-909B-0E5FB53371A7}" srcId="{67539B7D-D67E-40E4-B3D6-50CC2E07F867}" destId="{83D58302-C782-4640-9898-3B5E6336E02E}" srcOrd="0" destOrd="0" parTransId="{38085C1B-6963-46B3-A464-5C0E820E9A2E}" sibTransId="{A0C6B072-CF07-4B7F-9CC2-73770C9BBE6E}"/>
    <dgm:cxn modelId="{31CB5716-B042-43D5-A773-62E7CD180E22}" type="presOf" srcId="{83D58302-C782-4640-9898-3B5E6336E02E}" destId="{A91D6418-9EC7-4A36-9561-FFA7B6FAD3CD}" srcOrd="0" destOrd="0" presId="urn:microsoft.com/office/officeart/2005/8/layout/radial6"/>
    <dgm:cxn modelId="{B077A019-0B23-4487-A821-5D8195568D5E}" type="presOf" srcId="{67539B7D-D67E-40E4-B3D6-50CC2E07F867}" destId="{97E31E1B-7190-4FC1-BF8B-37DC7DF7AFB6}" srcOrd="0" destOrd="0" presId="urn:microsoft.com/office/officeart/2005/8/layout/radial6"/>
    <dgm:cxn modelId="{AD8E2D60-CD23-4552-A887-34D1A40A96DD}" type="presOf" srcId="{CAC52FCF-8289-4DD0-B250-1B49F3C4A54C}" destId="{2366A8D3-9D85-4C37-B50F-66982062CC5F}" srcOrd="0" destOrd="0" presId="urn:microsoft.com/office/officeart/2005/8/layout/radial6"/>
    <dgm:cxn modelId="{05686F7F-3069-42D0-BF99-C11E39E2503D}" srcId="{67539B7D-D67E-40E4-B3D6-50CC2E07F867}" destId="{37FAB309-962C-4851-AE5E-16D235F5B6FF}" srcOrd="1" destOrd="0" parTransId="{3960AE6C-FD21-4FFD-B17F-F2A23E474BAB}" sibTransId="{9F5D6513-5675-4DF9-820E-440980DE68BB}"/>
    <dgm:cxn modelId="{0B536989-B542-4874-8E70-7EB93F4219B0}" type="presOf" srcId="{2A5AC29F-0FDF-4A28-96FF-9239DA13DE94}" destId="{32E6144D-F8C4-44A9-BA1B-29D48AB3E0C2}" srcOrd="0" destOrd="0" presId="urn:microsoft.com/office/officeart/2005/8/layout/radial6"/>
    <dgm:cxn modelId="{813A0691-769E-48AD-87EF-96F4190727CF}" type="presOf" srcId="{37FAB309-962C-4851-AE5E-16D235F5B6FF}" destId="{62869AF2-620A-4D77-8858-446EEAA166A9}" srcOrd="0" destOrd="0" presId="urn:microsoft.com/office/officeart/2005/8/layout/radial6"/>
    <dgm:cxn modelId="{7D8F0C9A-DAFE-469D-86C4-D54B6EFB6930}" type="presOf" srcId="{4E67D1A2-5AA2-44F1-B5EC-8377E4906E0B}" destId="{68BB3E0E-9786-4A14-88FD-309A467FA781}" srcOrd="0" destOrd="0" presId="urn:microsoft.com/office/officeart/2005/8/layout/radial6"/>
    <dgm:cxn modelId="{5B11B8B8-D348-4C0F-B257-7A4878649E28}" type="presOf" srcId="{9F5D6513-5675-4DF9-820E-440980DE68BB}" destId="{2CDA8852-FB26-48A3-ACF4-085290911D39}" srcOrd="0" destOrd="0" presId="urn:microsoft.com/office/officeart/2005/8/layout/radial6"/>
    <dgm:cxn modelId="{D3F70DBE-C37D-4622-8956-5396FDEB5595}" type="presOf" srcId="{A0C6B072-CF07-4B7F-9CC2-73770C9BBE6E}" destId="{FB929B56-2DB0-462A-A31B-39ED6031F8CA}" srcOrd="0" destOrd="0" presId="urn:microsoft.com/office/officeart/2005/8/layout/radial6"/>
    <dgm:cxn modelId="{386204BF-0CA1-4A77-9D92-07070C875038}" srcId="{67539B7D-D67E-40E4-B3D6-50CC2E07F867}" destId="{2A5AC29F-0FDF-4A28-96FF-9239DA13DE94}" srcOrd="2" destOrd="0" parTransId="{A225955D-782C-46C7-90EC-FADFAB054F84}" sibTransId="{4E67D1A2-5AA2-44F1-B5EC-8377E4906E0B}"/>
    <dgm:cxn modelId="{B7705CC5-12EA-485C-95C0-75DD663714E5}" type="presOf" srcId="{B9C96800-E826-446F-867F-BC6178458D5F}" destId="{0F6B9D69-7796-4C31-994B-8ACC24753B93}" srcOrd="0" destOrd="0" presId="urn:microsoft.com/office/officeart/2005/8/layout/radial6"/>
    <dgm:cxn modelId="{02827FEC-1118-4A02-A73C-1187A213F70A}" srcId="{67539B7D-D67E-40E4-B3D6-50CC2E07F867}" destId="{B9C96800-E826-446F-867F-BC6178458D5F}" srcOrd="3" destOrd="0" parTransId="{4C921A76-D979-465B-B90D-4FAACCD67030}" sibTransId="{CAC52FCF-8289-4DD0-B250-1B49F3C4A54C}"/>
    <dgm:cxn modelId="{0EB50CF6-3F3B-436C-8C61-86A4B4CEA8F6}" type="presOf" srcId="{947EDAEF-EC29-410F-8A08-433B8CAE3DE1}" destId="{091027B3-E02A-4A76-B60E-35E1626C563B}" srcOrd="0" destOrd="0" presId="urn:microsoft.com/office/officeart/2005/8/layout/radial6"/>
    <dgm:cxn modelId="{A03AD179-BEE0-4003-A66D-153B35168165}" type="presParOf" srcId="{091027B3-E02A-4A76-B60E-35E1626C563B}" destId="{97E31E1B-7190-4FC1-BF8B-37DC7DF7AFB6}" srcOrd="0" destOrd="0" presId="urn:microsoft.com/office/officeart/2005/8/layout/radial6"/>
    <dgm:cxn modelId="{F43932A5-6EFD-4C6E-9BD9-DC81724A215B}" type="presParOf" srcId="{091027B3-E02A-4A76-B60E-35E1626C563B}" destId="{A91D6418-9EC7-4A36-9561-FFA7B6FAD3CD}" srcOrd="1" destOrd="0" presId="urn:microsoft.com/office/officeart/2005/8/layout/radial6"/>
    <dgm:cxn modelId="{1C8A1E15-D27E-40AB-B0FE-C3E885A25500}" type="presParOf" srcId="{091027B3-E02A-4A76-B60E-35E1626C563B}" destId="{DD526634-1511-4EC7-B3B3-4F9FA74188C8}" srcOrd="2" destOrd="0" presId="urn:microsoft.com/office/officeart/2005/8/layout/radial6"/>
    <dgm:cxn modelId="{1597E30A-C72E-45C6-BB60-A3CAAFC02797}" type="presParOf" srcId="{091027B3-E02A-4A76-B60E-35E1626C563B}" destId="{FB929B56-2DB0-462A-A31B-39ED6031F8CA}" srcOrd="3" destOrd="0" presId="urn:microsoft.com/office/officeart/2005/8/layout/radial6"/>
    <dgm:cxn modelId="{61F0803B-4B19-4DFC-9CAE-907225350BD9}" type="presParOf" srcId="{091027B3-E02A-4A76-B60E-35E1626C563B}" destId="{62869AF2-620A-4D77-8858-446EEAA166A9}" srcOrd="4" destOrd="0" presId="urn:microsoft.com/office/officeart/2005/8/layout/radial6"/>
    <dgm:cxn modelId="{AB078C62-D42B-4C05-ABF8-DF290DC48A20}" type="presParOf" srcId="{091027B3-E02A-4A76-B60E-35E1626C563B}" destId="{6A6D76B0-FED8-45B2-8481-D26A10CD5F56}" srcOrd="5" destOrd="0" presId="urn:microsoft.com/office/officeart/2005/8/layout/radial6"/>
    <dgm:cxn modelId="{382A44BF-6423-473D-9CE4-068C8097B892}" type="presParOf" srcId="{091027B3-E02A-4A76-B60E-35E1626C563B}" destId="{2CDA8852-FB26-48A3-ACF4-085290911D39}" srcOrd="6" destOrd="0" presId="urn:microsoft.com/office/officeart/2005/8/layout/radial6"/>
    <dgm:cxn modelId="{6D971462-930E-4691-B787-284990B62BA2}" type="presParOf" srcId="{091027B3-E02A-4A76-B60E-35E1626C563B}" destId="{32E6144D-F8C4-44A9-BA1B-29D48AB3E0C2}" srcOrd="7" destOrd="0" presId="urn:microsoft.com/office/officeart/2005/8/layout/radial6"/>
    <dgm:cxn modelId="{C628A2A3-1E74-4075-BCAF-77FAC1412205}" type="presParOf" srcId="{091027B3-E02A-4A76-B60E-35E1626C563B}" destId="{AA58FBE5-88A2-4FD7-A08C-E2A83921EEA0}" srcOrd="8" destOrd="0" presId="urn:microsoft.com/office/officeart/2005/8/layout/radial6"/>
    <dgm:cxn modelId="{6C46CE17-EA51-42B1-B47A-587806C17239}" type="presParOf" srcId="{091027B3-E02A-4A76-B60E-35E1626C563B}" destId="{68BB3E0E-9786-4A14-88FD-309A467FA781}" srcOrd="9" destOrd="0" presId="urn:microsoft.com/office/officeart/2005/8/layout/radial6"/>
    <dgm:cxn modelId="{722A28B7-961F-4C7F-9BA0-7AAB14AC4844}" type="presParOf" srcId="{091027B3-E02A-4A76-B60E-35E1626C563B}" destId="{0F6B9D69-7796-4C31-994B-8ACC24753B93}" srcOrd="10" destOrd="0" presId="urn:microsoft.com/office/officeart/2005/8/layout/radial6"/>
    <dgm:cxn modelId="{346E3BD7-80BD-4721-BA1F-6DF38D25C75F}" type="presParOf" srcId="{091027B3-E02A-4A76-B60E-35E1626C563B}" destId="{3CADA0B9-F403-4F33-9E26-BDDC86E0A0AD}" srcOrd="11" destOrd="0" presId="urn:microsoft.com/office/officeart/2005/8/layout/radial6"/>
    <dgm:cxn modelId="{9CAEE479-818F-4905-B86A-43D789172674}" type="presParOf" srcId="{091027B3-E02A-4A76-B60E-35E1626C563B}" destId="{2366A8D3-9D85-4C37-B50F-66982062CC5F}"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es-ES" sz="1400" b="1" kern="1200" dirty="0"/>
            <a:t>Negozi</a:t>
          </a:r>
        </a:p>
        <a:p>
          <a:pPr marL="0" lvl="0" indent="0" algn="ctr" defTabSz="800100">
            <a:lnSpc>
              <a:spcPct val="90000"/>
            </a:lnSpc>
            <a:spcBef>
              <a:spcPct val="0"/>
            </a:spcBef>
            <a:spcAft>
              <a:spcPct val="35000"/>
            </a:spcAft>
            <a:buNone/>
          </a:pPr>
          <a:r>
            <a:rPr lang="es-ES" sz="1400" kern="1200" dirty="0"/>
            <a:t>Programmi di fidelizzazione</a:t>
          </a:r>
        </a:p>
        <a:p>
          <a:pPr marL="0" lvl="0" indent="0" algn="ctr" defTabSz="800100">
            <a:lnSpc>
              <a:spcPct val="90000"/>
            </a:lnSpc>
            <a:spcBef>
              <a:spcPct val="0"/>
            </a:spcBef>
            <a:spcAft>
              <a:spcPct val="35000"/>
            </a:spcAft>
            <a:buNone/>
          </a:pPr>
          <a:r>
            <a:rPr lang="es-ES" sz="1400" kern="1200" dirty="0"/>
            <a:t>Chioschi</a:t>
          </a:r>
        </a:p>
        <a:p>
          <a:pPr marL="0" lvl="0" indent="0" algn="ctr" defTabSz="800100">
            <a:lnSpc>
              <a:spcPct val="90000"/>
            </a:lnSpc>
            <a:spcBef>
              <a:spcPct val="0"/>
            </a:spcBef>
            <a:spcAft>
              <a:spcPct val="35000"/>
            </a:spcAft>
            <a:buNone/>
          </a:pPr>
          <a:r>
            <a:rPr lang="es-ES" sz="1400" kern="1200" dirty="0"/>
            <a:t>Upsell e cross-sell</a:t>
          </a:r>
        </a:p>
        <a:p>
          <a:pPr marL="0" lvl="0" indent="0" algn="ctr" defTabSz="800100">
            <a:lnSpc>
              <a:spcPct val="90000"/>
            </a:lnSpc>
            <a:spcBef>
              <a:spcPct val="0"/>
            </a:spcBef>
            <a:spcAft>
              <a:spcPct val="35000"/>
            </a:spcAft>
            <a:buNone/>
          </a:pPr>
          <a:r>
            <a:rPr lang="es-ES" sz="1400" kern="1200" dirty="0" err="1"/>
            <a:t>Clienteling</a:t>
          </a:r>
          <a:endParaRPr lang="es-ES" sz="1400" kern="1200" dirty="0"/>
        </a:p>
        <a:p>
          <a:pPr marL="0" lvl="0" indent="0" algn="ctr" defTabSz="800100">
            <a:lnSpc>
              <a:spcPct val="90000"/>
            </a:lnSpc>
            <a:spcBef>
              <a:spcPct val="0"/>
            </a:spcBef>
            <a:spcAft>
              <a:spcPct val="35000"/>
            </a:spcAft>
            <a:buNone/>
          </a:pPr>
          <a:r>
            <a:rPr lang="es-ES" sz="1400" kern="1200" dirty="0" err="1"/>
            <a:t>Coupons</a:t>
          </a:r>
          <a:endParaRPr lang="es-ES" sz="14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es-ES" sz="1800" b="1" kern="1200" dirty="0">
              <a:solidFill>
                <a:schemeClr val="tx1"/>
              </a:solidFill>
            </a:rPr>
            <a:t>E-</a:t>
          </a:r>
          <a:r>
            <a:rPr lang="es-ES" sz="1800" b="1" kern="1200" dirty="0" err="1">
              <a:solidFill>
                <a:schemeClr val="tx1"/>
              </a:solidFill>
            </a:rPr>
            <a:t>commerce</a:t>
          </a:r>
          <a:endParaRPr lang="es-ES" sz="1600" b="1"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Email </a:t>
          </a:r>
          <a:r>
            <a:rPr lang="es-ES" sz="1400" b="0" kern="1200" dirty="0" err="1">
              <a:solidFill>
                <a:schemeClr val="tx1"/>
              </a:solidFill>
            </a:rPr>
            <a:t>newsletters</a:t>
          </a:r>
          <a:endParaRPr lang="es-ES" sz="1400" b="0"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Mobile &amp; SMS</a:t>
          </a:r>
        </a:p>
        <a:p>
          <a:pPr marL="0" lvl="0" indent="0" algn="ctr" defTabSz="800100">
            <a:lnSpc>
              <a:spcPct val="90000"/>
            </a:lnSpc>
            <a:spcBef>
              <a:spcPct val="0"/>
            </a:spcBef>
            <a:spcAft>
              <a:spcPct val="35000"/>
            </a:spcAft>
            <a:buNone/>
          </a:pPr>
          <a:r>
            <a:rPr lang="es-ES" sz="1400" b="0" kern="1200" dirty="0">
              <a:solidFill>
                <a:schemeClr val="tx1"/>
              </a:solidFill>
            </a:rPr>
            <a:t>Google </a:t>
          </a:r>
          <a:r>
            <a:rPr lang="es-ES" sz="1400" b="0" kern="1200" dirty="0" err="1">
              <a:solidFill>
                <a:schemeClr val="tx1"/>
              </a:solidFill>
            </a:rPr>
            <a:t>Adwords</a:t>
          </a:r>
          <a:endParaRPr lang="es-ES" sz="1400" b="0"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Carrelli</a:t>
          </a:r>
        </a:p>
        <a:p>
          <a:pPr marL="0" lvl="0" indent="0" algn="ctr" defTabSz="800100">
            <a:lnSpc>
              <a:spcPct val="90000"/>
            </a:lnSpc>
            <a:spcBef>
              <a:spcPct val="0"/>
            </a:spcBef>
            <a:spcAft>
              <a:spcPct val="35000"/>
            </a:spcAft>
            <a:buNone/>
          </a:pPr>
          <a:r>
            <a:rPr lang="es-ES" sz="1400" b="0" kern="1200" dirty="0">
              <a:solidFill>
                <a:schemeClr val="tx1"/>
              </a:solidFill>
            </a:rPr>
            <a:t>Campagne</a:t>
          </a: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s-ES" sz="1800" b="1" kern="1200" dirty="0">
              <a:solidFill>
                <a:schemeClr val="tx1"/>
              </a:solidFill>
            </a:rPr>
            <a:t>Social Media</a:t>
          </a:r>
        </a:p>
        <a:p>
          <a:pPr marL="0" lvl="0" indent="0" algn="ctr" defTabSz="800100">
            <a:lnSpc>
              <a:spcPct val="90000"/>
            </a:lnSpc>
            <a:spcBef>
              <a:spcPct val="0"/>
            </a:spcBef>
            <a:spcAft>
              <a:spcPct val="35000"/>
            </a:spcAft>
            <a:buNone/>
          </a:pPr>
          <a:r>
            <a:rPr lang="es-ES" sz="1400" b="0" kern="1200" dirty="0">
              <a:solidFill>
                <a:schemeClr val="tx1"/>
              </a:solidFill>
            </a:rPr>
            <a:t>Social CRM</a:t>
          </a:r>
        </a:p>
        <a:p>
          <a:pPr marL="0" lvl="0" indent="0" algn="ctr" defTabSz="800100">
            <a:lnSpc>
              <a:spcPct val="90000"/>
            </a:lnSpc>
            <a:spcBef>
              <a:spcPct val="0"/>
            </a:spcBef>
            <a:spcAft>
              <a:spcPct val="35000"/>
            </a:spcAft>
            <a:buNone/>
          </a:pPr>
          <a:r>
            <a:rPr lang="es-ES" sz="1400" b="0" kern="1200" dirty="0">
              <a:solidFill>
                <a:schemeClr val="tx1"/>
              </a:solidFill>
            </a:rPr>
            <a:t>Ascolto Social</a:t>
          </a:r>
        </a:p>
        <a:p>
          <a:pPr marL="0" lvl="0" indent="0" algn="ctr" defTabSz="800100">
            <a:lnSpc>
              <a:spcPct val="90000"/>
            </a:lnSpc>
            <a:spcBef>
              <a:spcPct val="0"/>
            </a:spcBef>
            <a:spcAft>
              <a:spcPct val="35000"/>
            </a:spcAft>
            <a:buNone/>
          </a:pPr>
          <a:r>
            <a:rPr lang="es-ES" sz="1400" b="0" kern="1200" dirty="0">
              <a:solidFill>
                <a:schemeClr val="tx1"/>
              </a:solidFill>
            </a:rPr>
            <a:t>Imprenditorialità digitale </a:t>
          </a:r>
        </a:p>
        <a:p>
          <a:pPr marL="0" lvl="0" indent="0" algn="ctr" defTabSz="800100">
            <a:lnSpc>
              <a:spcPct val="90000"/>
            </a:lnSpc>
            <a:spcBef>
              <a:spcPct val="0"/>
            </a:spcBef>
            <a:spcAft>
              <a:spcPct val="35000"/>
            </a:spcAft>
            <a:buNone/>
          </a:pPr>
          <a:r>
            <a:rPr lang="es-ES" sz="1400" b="0" kern="1200" dirty="0">
              <a:solidFill>
                <a:schemeClr val="tx1"/>
              </a:solidFill>
            </a:rPr>
            <a:t>Pubblico personalizzato</a:t>
          </a: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s-ES" sz="1800" b="1" kern="1200" dirty="0" err="1"/>
            <a:t>Call</a:t>
          </a:r>
          <a:r>
            <a:rPr lang="es-ES" sz="1800" b="1" kern="1200" dirty="0"/>
            <a:t> Centers</a:t>
          </a:r>
        </a:p>
        <a:p>
          <a:pPr marL="0" lvl="0" indent="0" algn="ctr" defTabSz="800100">
            <a:lnSpc>
              <a:spcPct val="90000"/>
            </a:lnSpc>
            <a:spcBef>
              <a:spcPct val="0"/>
            </a:spcBef>
            <a:spcAft>
              <a:spcPct val="35000"/>
            </a:spcAft>
            <a:buNone/>
          </a:pPr>
          <a:r>
            <a:rPr lang="es-ES" sz="1400" b="0" kern="1200" dirty="0"/>
            <a:t>Gestione dei casi</a:t>
          </a:r>
        </a:p>
        <a:p>
          <a:pPr marL="0" lvl="0" indent="0" algn="ctr" defTabSz="800100">
            <a:lnSpc>
              <a:spcPct val="90000"/>
            </a:lnSpc>
            <a:spcBef>
              <a:spcPct val="0"/>
            </a:spcBef>
            <a:spcAft>
              <a:spcPct val="35000"/>
            </a:spcAft>
            <a:buNone/>
          </a:pPr>
          <a:r>
            <a:rPr lang="es-ES" sz="1400" b="0" kern="1200" dirty="0" err="1"/>
            <a:t>Upsell</a:t>
          </a:r>
          <a:endParaRPr lang="es-ES" sz="1400" b="0" kern="1200" dirty="0"/>
        </a:p>
        <a:p>
          <a:pPr marL="0" lvl="0" indent="0" algn="ctr" defTabSz="800100">
            <a:lnSpc>
              <a:spcPct val="90000"/>
            </a:lnSpc>
            <a:spcBef>
              <a:spcPct val="0"/>
            </a:spcBef>
            <a:spcAft>
              <a:spcPct val="35000"/>
            </a:spcAft>
            <a:buNone/>
          </a:pPr>
          <a:r>
            <a:rPr lang="es-ES" sz="1400" b="0" kern="1200" dirty="0"/>
            <a:t>Campagne Voice </a:t>
          </a:r>
        </a:p>
        <a:p>
          <a:pPr marL="0" lvl="0" indent="0" algn="ctr" defTabSz="800100">
            <a:lnSpc>
              <a:spcPct val="90000"/>
            </a:lnSpc>
            <a:spcBef>
              <a:spcPct val="0"/>
            </a:spcBef>
            <a:spcAft>
              <a:spcPct val="35000"/>
            </a:spcAft>
            <a:buNone/>
          </a:pPr>
          <a:r>
            <a:rPr lang="es-ES" sz="1400" b="0" kern="1200" dirty="0"/>
            <a:t>Accordo sul Livello del Servizio</a:t>
          </a:r>
          <a:endParaRPr lang="es-ES" sz="13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err="1">
              <a:solidFill>
                <a:srgbClr val="0CA373"/>
              </a:solidFill>
            </a:rPr>
            <a:t>Omnichannel</a:t>
          </a:r>
          <a:endParaRPr lang="es-ES" sz="18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F6076-5F29-410E-8E8C-E39627A9F72A}">
      <dsp:nvSpPr>
        <dsp:cNvPr id="0" name=""/>
        <dsp:cNvSpPr/>
      </dsp:nvSpPr>
      <dsp:spPr>
        <a:xfrm>
          <a:off x="1458465" y="1071977"/>
          <a:ext cx="849108" cy="822388"/>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User</a:t>
          </a:r>
          <a:endParaRPr lang="es-ES" sz="2000" kern="1200" dirty="0"/>
        </a:p>
      </dsp:txBody>
      <dsp:txXfrm>
        <a:off x="1582814" y="1192413"/>
        <a:ext cx="600410" cy="581516"/>
      </dsp:txXfrm>
    </dsp:sp>
    <dsp:sp modelId="{B911E96E-A3D2-4118-B02E-5DA3D1E7104C}">
      <dsp:nvSpPr>
        <dsp:cNvPr id="0" name=""/>
        <dsp:cNvSpPr/>
      </dsp:nvSpPr>
      <dsp:spPr>
        <a:xfrm rot="16200000">
          <a:off x="1772859" y="942152"/>
          <a:ext cx="220320" cy="39328"/>
        </a:xfrm>
        <a:custGeom>
          <a:avLst/>
          <a:gdLst/>
          <a:ahLst/>
          <a:cxnLst/>
          <a:rect l="0" t="0" r="0" b="0"/>
          <a:pathLst>
            <a:path>
              <a:moveTo>
                <a:pt x="0" y="19664"/>
              </a:moveTo>
              <a:lnTo>
                <a:pt x="22032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511" y="956309"/>
        <a:ext cx="11016" cy="11016"/>
      </dsp:txXfrm>
    </dsp:sp>
    <dsp:sp modelId="{488D1870-DE31-41BC-9FB7-A11E661E7494}">
      <dsp:nvSpPr>
        <dsp:cNvPr id="0" name=""/>
        <dsp:cNvSpPr/>
      </dsp:nvSpPr>
      <dsp:spPr>
        <a:xfrm>
          <a:off x="1272959" y="-26432"/>
          <a:ext cx="1220120" cy="878089"/>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err="1"/>
            <a:t>eCommerce</a:t>
          </a:r>
          <a:endParaRPr lang="es-ES" sz="1300" kern="1200" dirty="0"/>
        </a:p>
      </dsp:txBody>
      <dsp:txXfrm>
        <a:off x="1451641" y="102161"/>
        <a:ext cx="862756" cy="620903"/>
      </dsp:txXfrm>
    </dsp:sp>
    <dsp:sp modelId="{71040B3C-56A4-4CBB-8FEA-6C83879E69CA}">
      <dsp:nvSpPr>
        <dsp:cNvPr id="0" name=""/>
        <dsp:cNvSpPr/>
      </dsp:nvSpPr>
      <dsp:spPr>
        <a:xfrm rot="21567843">
          <a:off x="2307550" y="1458813"/>
          <a:ext cx="154392" cy="39328"/>
        </a:xfrm>
        <a:custGeom>
          <a:avLst/>
          <a:gdLst/>
          <a:ahLst/>
          <a:cxnLst/>
          <a:rect l="0" t="0" r="0" b="0"/>
          <a:pathLst>
            <a:path>
              <a:moveTo>
                <a:pt x="0" y="19664"/>
              </a:moveTo>
              <a:lnTo>
                <a:pt x="154392"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380887" y="1474618"/>
        <a:ext cx="7719" cy="7719"/>
      </dsp:txXfrm>
    </dsp:sp>
    <dsp:sp modelId="{C402ECF3-2E49-487F-94E5-8A038F06A662}">
      <dsp:nvSpPr>
        <dsp:cNvPr id="0" name=""/>
        <dsp:cNvSpPr/>
      </dsp:nvSpPr>
      <dsp:spPr>
        <a:xfrm>
          <a:off x="2461898" y="1022738"/>
          <a:ext cx="1152150" cy="899257"/>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solidFill>
                <a:schemeClr val="tx1"/>
              </a:solidFill>
            </a:rPr>
            <a:t>Online Marketplace</a:t>
          </a:r>
        </a:p>
      </dsp:txBody>
      <dsp:txXfrm>
        <a:off x="2630626" y="1154431"/>
        <a:ext cx="814694" cy="635871"/>
      </dsp:txXfrm>
    </dsp:sp>
    <dsp:sp modelId="{3E4F558C-504B-443A-847B-41ABA957D25D}">
      <dsp:nvSpPr>
        <dsp:cNvPr id="0" name=""/>
        <dsp:cNvSpPr/>
      </dsp:nvSpPr>
      <dsp:spPr>
        <a:xfrm rot="5400000">
          <a:off x="1782594" y="1975126"/>
          <a:ext cx="200850" cy="39328"/>
        </a:xfrm>
        <a:custGeom>
          <a:avLst/>
          <a:gdLst/>
          <a:ahLst/>
          <a:cxnLst/>
          <a:rect l="0" t="0" r="0" b="0"/>
          <a:pathLst>
            <a:path>
              <a:moveTo>
                <a:pt x="0" y="19664"/>
              </a:moveTo>
              <a:lnTo>
                <a:pt x="20085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998" y="1989769"/>
        <a:ext cx="10042" cy="10042"/>
      </dsp:txXfrm>
    </dsp:sp>
    <dsp:sp modelId="{76B192D7-745E-446A-ABC2-9DFE97769869}">
      <dsp:nvSpPr>
        <dsp:cNvPr id="0" name=""/>
        <dsp:cNvSpPr/>
      </dsp:nvSpPr>
      <dsp:spPr>
        <a:xfrm>
          <a:off x="1322167" y="2095215"/>
          <a:ext cx="1121705" cy="917029"/>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Mobile</a:t>
          </a:r>
        </a:p>
      </dsp:txBody>
      <dsp:txXfrm>
        <a:off x="1486437" y="2229511"/>
        <a:ext cx="793165" cy="648437"/>
      </dsp:txXfrm>
    </dsp:sp>
    <dsp:sp modelId="{8EE5EFDB-BB84-4D23-A5BD-3C4D5EFA995A}">
      <dsp:nvSpPr>
        <dsp:cNvPr id="0" name=""/>
        <dsp:cNvSpPr/>
      </dsp:nvSpPr>
      <dsp:spPr>
        <a:xfrm rot="10832292">
          <a:off x="1311615" y="1458829"/>
          <a:ext cx="146873" cy="39328"/>
        </a:xfrm>
        <a:custGeom>
          <a:avLst/>
          <a:gdLst/>
          <a:ahLst/>
          <a:cxnLst/>
          <a:rect l="0" t="0" r="0" b="0"/>
          <a:pathLst>
            <a:path>
              <a:moveTo>
                <a:pt x="0" y="19664"/>
              </a:moveTo>
              <a:lnTo>
                <a:pt x="146873"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1381380" y="1474821"/>
        <a:ext cx="7343" cy="7343"/>
      </dsp:txXfrm>
    </dsp:sp>
    <dsp:sp modelId="{304DC816-1DBC-4C20-80C6-B6D22E7719C1}">
      <dsp:nvSpPr>
        <dsp:cNvPr id="0" name=""/>
        <dsp:cNvSpPr/>
      </dsp:nvSpPr>
      <dsp:spPr>
        <a:xfrm>
          <a:off x="155214" y="1046478"/>
          <a:ext cx="1156451" cy="851789"/>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Store fisici</a:t>
          </a:r>
        </a:p>
      </dsp:txBody>
      <dsp:txXfrm>
        <a:off x="324572" y="1171220"/>
        <a:ext cx="817735" cy="60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A8D3-9D85-4C37-B50F-66982062CC5F}">
      <dsp:nvSpPr>
        <dsp:cNvPr id="0" name=""/>
        <dsp:cNvSpPr/>
      </dsp:nvSpPr>
      <dsp:spPr>
        <a:xfrm>
          <a:off x="714654" y="340953"/>
          <a:ext cx="2297034" cy="2297034"/>
        </a:xfrm>
        <a:prstGeom prst="blockArc">
          <a:avLst>
            <a:gd name="adj1" fmla="val 10800000"/>
            <a:gd name="adj2" fmla="val 16200000"/>
            <a:gd name="adj3" fmla="val 4637"/>
          </a:avLst>
        </a:prstGeom>
        <a:solidFill>
          <a:schemeClr val="bg1">
            <a:lumMod val="75000"/>
          </a:schemeClr>
        </a:solidFill>
        <a:ln>
          <a:solidFill>
            <a:schemeClr val="bg1">
              <a:lumMod val="85000"/>
            </a:schemeClr>
          </a:solidFill>
        </a:ln>
        <a:effectLst/>
      </dsp:spPr>
      <dsp:style>
        <a:lnRef idx="0">
          <a:scrgbClr r="0" g="0" b="0"/>
        </a:lnRef>
        <a:fillRef idx="1">
          <a:scrgbClr r="0" g="0" b="0"/>
        </a:fillRef>
        <a:effectRef idx="0">
          <a:scrgbClr r="0" g="0" b="0"/>
        </a:effectRef>
        <a:fontRef idx="minor">
          <a:schemeClr val="lt1"/>
        </a:fontRef>
      </dsp:style>
    </dsp:sp>
    <dsp:sp modelId="{68BB3E0E-9786-4A14-88FD-309A467FA781}">
      <dsp:nvSpPr>
        <dsp:cNvPr id="0" name=""/>
        <dsp:cNvSpPr/>
      </dsp:nvSpPr>
      <dsp:spPr>
        <a:xfrm>
          <a:off x="714654" y="340953"/>
          <a:ext cx="2297034" cy="2297034"/>
        </a:xfrm>
        <a:prstGeom prst="blockArc">
          <a:avLst>
            <a:gd name="adj1" fmla="val 5400000"/>
            <a:gd name="adj2" fmla="val 108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CDA8852-FB26-48A3-ACF4-085290911D39}">
      <dsp:nvSpPr>
        <dsp:cNvPr id="0" name=""/>
        <dsp:cNvSpPr/>
      </dsp:nvSpPr>
      <dsp:spPr>
        <a:xfrm>
          <a:off x="714654" y="340953"/>
          <a:ext cx="2297034" cy="2297034"/>
        </a:xfrm>
        <a:prstGeom prst="blockArc">
          <a:avLst>
            <a:gd name="adj1" fmla="val 0"/>
            <a:gd name="adj2" fmla="val 54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B929B56-2DB0-462A-A31B-39ED6031F8CA}">
      <dsp:nvSpPr>
        <dsp:cNvPr id="0" name=""/>
        <dsp:cNvSpPr/>
      </dsp:nvSpPr>
      <dsp:spPr>
        <a:xfrm>
          <a:off x="714654" y="340953"/>
          <a:ext cx="2297034" cy="2297034"/>
        </a:xfrm>
        <a:prstGeom prst="blockArc">
          <a:avLst>
            <a:gd name="adj1" fmla="val 16200000"/>
            <a:gd name="adj2" fmla="val 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7E31E1B-7190-4FC1-BF8B-37DC7DF7AFB6}">
      <dsp:nvSpPr>
        <dsp:cNvPr id="0" name=""/>
        <dsp:cNvSpPr/>
      </dsp:nvSpPr>
      <dsp:spPr>
        <a:xfrm>
          <a:off x="1434874" y="1067296"/>
          <a:ext cx="856595" cy="844347"/>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err="1"/>
            <a:t>User</a:t>
          </a:r>
          <a:endParaRPr lang="es-ES" sz="2300" kern="1200" dirty="0"/>
        </a:p>
      </dsp:txBody>
      <dsp:txXfrm>
        <a:off x="1560319" y="1190948"/>
        <a:ext cx="605705" cy="597043"/>
      </dsp:txXfrm>
    </dsp:sp>
    <dsp:sp modelId="{A91D6418-9EC7-4A36-9561-FFA7B6FAD3CD}">
      <dsp:nvSpPr>
        <dsp:cNvPr id="0" name=""/>
        <dsp:cNvSpPr/>
      </dsp:nvSpPr>
      <dsp:spPr>
        <a:xfrm>
          <a:off x="1238241" y="-80787"/>
          <a:ext cx="1249861" cy="896744"/>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s-ES" sz="1300" kern="1200" dirty="0" err="1"/>
            <a:t>eCommerce</a:t>
          </a:r>
          <a:endParaRPr lang="es-ES" sz="1300" kern="1200" dirty="0"/>
        </a:p>
      </dsp:txBody>
      <dsp:txXfrm>
        <a:off x="1421279" y="50538"/>
        <a:ext cx="883785" cy="634094"/>
      </dsp:txXfrm>
    </dsp:sp>
    <dsp:sp modelId="{62869AF2-620A-4D77-8858-446EEAA166A9}">
      <dsp:nvSpPr>
        <dsp:cNvPr id="0" name=""/>
        <dsp:cNvSpPr/>
      </dsp:nvSpPr>
      <dsp:spPr>
        <a:xfrm>
          <a:off x="2405055" y="1059521"/>
          <a:ext cx="1160006" cy="859898"/>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solidFill>
                <a:schemeClr val="tx1"/>
              </a:solidFill>
            </a:rPr>
            <a:t>Online Marketplace</a:t>
          </a:r>
        </a:p>
      </dsp:txBody>
      <dsp:txXfrm>
        <a:off x="2574934" y="1185450"/>
        <a:ext cx="820248" cy="608040"/>
      </dsp:txXfrm>
    </dsp:sp>
    <dsp:sp modelId="{32E6144D-F8C4-44A9-BA1B-29D48AB3E0C2}">
      <dsp:nvSpPr>
        <dsp:cNvPr id="0" name=""/>
        <dsp:cNvSpPr/>
      </dsp:nvSpPr>
      <dsp:spPr>
        <a:xfrm>
          <a:off x="1320802" y="2156113"/>
          <a:ext cx="1084738" cy="910488"/>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Mobile</a:t>
          </a:r>
        </a:p>
      </dsp:txBody>
      <dsp:txXfrm>
        <a:off x="1479658" y="2289451"/>
        <a:ext cx="767026" cy="643812"/>
      </dsp:txXfrm>
    </dsp:sp>
    <dsp:sp modelId="{0F6B9D69-7796-4C31-994B-8ACC24753B93}">
      <dsp:nvSpPr>
        <dsp:cNvPr id="0" name=""/>
        <dsp:cNvSpPr/>
      </dsp:nvSpPr>
      <dsp:spPr>
        <a:xfrm>
          <a:off x="198826" y="1067300"/>
          <a:ext cx="1084916" cy="844341"/>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t>Store fisici</a:t>
          </a:r>
        </a:p>
      </dsp:txBody>
      <dsp:txXfrm>
        <a:off x="357708" y="1190951"/>
        <a:ext cx="767152" cy="59703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2952001" y="3291519"/>
            <a:ext cx="5716125"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il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IMPLEMENTARE IL MODELLO </a:t>
            </a:r>
            <a:r>
              <a:rPr kumimoji="0" lang="it-IT"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OMNICHANNEL</a:t>
            </a: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E AUMENTARE LA CONVENIENZA</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58756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1.4.: </a:t>
            </a:r>
            <a:r>
              <a:rPr lang="es-ES" sz="2200" spc="50" dirty="0">
                <a:solidFill>
                  <a:srgbClr val="0CA373"/>
                </a:solidFill>
                <a:latin typeface="+mj-lt"/>
                <a:cs typeface="Tahoma"/>
              </a:rPr>
              <a:t>Vantaggi</a:t>
            </a:r>
            <a:r>
              <a:rPr lang="es-ES" sz="2200" spc="50" dirty="0">
                <a:latin typeface="+mj-lt"/>
                <a:cs typeface="Tahoma"/>
              </a:rPr>
              <a:t> e sfide (3)</a:t>
            </a:r>
            <a:endParaRPr lang="en-US" sz="2200" dirty="0">
              <a:latin typeface="+mj-lt"/>
              <a:ea typeface="Lato Light" panose="020F0502020204030203" pitchFamily="34" charset="0"/>
              <a:cs typeface="Abhaya Libre" panose="02000603000000000000" pitchFamily="2" charset="77"/>
            </a:endParaRP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2569934"/>
          </a:xfrm>
          <a:prstGeom prst="rect">
            <a:avLst/>
          </a:prstGeom>
          <a:noFill/>
        </p:spPr>
        <p:txBody>
          <a:bodyPr wrap="square">
            <a:spAutoFit/>
          </a:bodyPr>
          <a:lstStyle/>
          <a:p>
            <a:pPr marL="457200" indent="-457200">
              <a:buFont typeface="+mj-lt"/>
              <a:buAutoNum type="arabicPeriod" startAt="5"/>
            </a:pPr>
            <a:r>
              <a:rPr lang="en-US" sz="2300" b="1" dirty="0"/>
              <a:t>Business Integration. </a:t>
            </a:r>
            <a:r>
              <a:rPr lang="it-IT" sz="2300" dirty="0"/>
              <a:t>È composta da cinque elementi: 1) servizio clienti, 2) vendite, 3) merchandising, 4) inventario, 5) pianificazione delle risorse aziendali. Questi elementi si </a:t>
            </a:r>
            <a:r>
              <a:rPr lang="it-IT" sz="2300" b="1" dirty="0">
                <a:solidFill>
                  <a:srgbClr val="0CA373"/>
                </a:solidFill>
              </a:rPr>
              <a:t>combinano</a:t>
            </a:r>
            <a:r>
              <a:rPr lang="it-IT" sz="2300" dirty="0"/>
              <a:t> per migliorare il livello del servizio clienti e dei prodotti</a:t>
            </a:r>
            <a:r>
              <a:rPr lang="it-IT" sz="2300" b="1" dirty="0"/>
              <a:t>. </a:t>
            </a:r>
          </a:p>
          <a:p>
            <a:pPr marL="457200" indent="-457200">
              <a:buFont typeface="+mj-lt"/>
              <a:buAutoNum type="arabicPeriod" startAt="5"/>
            </a:pPr>
            <a:endParaRPr lang="en-US" sz="2300" dirty="0"/>
          </a:p>
          <a:p>
            <a:pPr marL="457200" indent="-457200">
              <a:buFont typeface="+mj-lt"/>
              <a:buAutoNum type="arabicPeriod" startAt="5"/>
            </a:pPr>
            <a:r>
              <a:rPr lang="en-US" sz="2300" b="1" dirty="0"/>
              <a:t>Shopping </a:t>
            </a:r>
            <a:r>
              <a:rPr lang="en-US" sz="2300" b="1" dirty="0" err="1"/>
              <a:t>incentrato</a:t>
            </a:r>
            <a:r>
              <a:rPr lang="en-US" sz="2300" b="1" dirty="0"/>
              <a:t> </a:t>
            </a:r>
            <a:r>
              <a:rPr lang="en-US" sz="2300" b="1" dirty="0" err="1"/>
              <a:t>sull’esperienza</a:t>
            </a:r>
            <a:r>
              <a:rPr lang="en-US" sz="2300" b="1" dirty="0"/>
              <a:t> e </a:t>
            </a:r>
            <a:r>
              <a:rPr lang="en-US" sz="2300" b="1" dirty="0" err="1"/>
              <a:t>sul</a:t>
            </a:r>
            <a:r>
              <a:rPr lang="en-US" sz="2300" b="1" dirty="0"/>
              <a:t> </a:t>
            </a:r>
            <a:r>
              <a:rPr lang="en-US" sz="2300" b="1" dirty="0" err="1"/>
              <a:t>servizio</a:t>
            </a:r>
            <a:r>
              <a:rPr lang="en-US" sz="2300" b="1" dirty="0"/>
              <a:t>.</a:t>
            </a:r>
            <a:r>
              <a:rPr lang="en-US" sz="2300" dirty="0"/>
              <a:t> </a:t>
            </a:r>
            <a:r>
              <a:rPr lang="it-IT" sz="2300" dirty="0"/>
              <a:t>Fornire servizi e prodotti multicanale è fondamentale per offrire ai clienti il miglior servizio possibile. A tal fine, </a:t>
            </a:r>
            <a:r>
              <a:rPr lang="it-IT" sz="2300" b="1" dirty="0">
                <a:solidFill>
                  <a:srgbClr val="0CA373"/>
                </a:solidFill>
              </a:rPr>
              <a:t>la gestione </a:t>
            </a:r>
            <a:r>
              <a:rPr lang="it-IT" sz="2300" b="1" dirty="0" err="1">
                <a:solidFill>
                  <a:srgbClr val="0CA373"/>
                </a:solidFill>
              </a:rPr>
              <a:t>Omnichannel</a:t>
            </a:r>
            <a:r>
              <a:rPr lang="it-IT" sz="2300" b="1" dirty="0">
                <a:solidFill>
                  <a:srgbClr val="0CA373"/>
                </a:solidFill>
              </a:rPr>
              <a:t> </a:t>
            </a:r>
            <a:r>
              <a:rPr lang="it-IT" sz="2300" dirty="0"/>
              <a:t>è fondamentale per offrire uno shopping incentrato sul servizio. </a:t>
            </a:r>
            <a:endParaRPr lang="en-US" sz="2300" dirty="0"/>
          </a:p>
        </p:txBody>
      </p:sp>
    </p:spTree>
    <p:extLst>
      <p:ext uri="{BB962C8B-B14F-4D97-AF65-F5344CB8AC3E}">
        <p14:creationId xmlns:p14="http://schemas.microsoft.com/office/powerpoint/2010/main" val="279041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08313" y="3987163"/>
            <a:ext cx="8953279" cy="789605"/>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rPr>
              <a:t>	3. </a:t>
            </a:r>
            <a:r>
              <a:rPr lang="en-US" sz="2400" b="1" dirty="0" err="1">
                <a:solidFill>
                  <a:srgbClr val="0CA373"/>
                </a:solidFill>
              </a:rPr>
              <a:t>Gli</a:t>
            </a:r>
            <a:r>
              <a:rPr lang="en-US" sz="2400" b="1" dirty="0">
                <a:solidFill>
                  <a:srgbClr val="0CA373"/>
                </a:solidFill>
              </a:rPr>
              <a:t> input </a:t>
            </a:r>
            <a:r>
              <a:rPr lang="en-US" sz="2400" b="1" dirty="0" err="1">
                <a:solidFill>
                  <a:srgbClr val="0CA373"/>
                </a:solidFill>
              </a:rPr>
              <a:t>relativi</a:t>
            </a:r>
            <a:r>
              <a:rPr lang="en-US" sz="2400" b="1" dirty="0">
                <a:solidFill>
                  <a:srgbClr val="0CA373"/>
                </a:solidFill>
              </a:rPr>
              <a:t> alle </a:t>
            </a:r>
            <a:r>
              <a:rPr lang="en-US" sz="2400" b="1" dirty="0" err="1">
                <a:solidFill>
                  <a:srgbClr val="0CA373"/>
                </a:solidFill>
              </a:rPr>
              <a:t>scorte</a:t>
            </a:r>
            <a:r>
              <a:rPr lang="en-US" sz="2400" b="1" dirty="0">
                <a:solidFill>
                  <a:srgbClr val="0CA373"/>
                </a:solidFill>
              </a:rPr>
              <a:t> </a:t>
            </a:r>
            <a:r>
              <a:rPr lang="en-US" sz="2400" dirty="0" err="1">
                <a:solidFill>
                  <a:schemeClr val="tx1"/>
                </a:solidFill>
              </a:rPr>
              <a:t>potrebbero</a:t>
            </a:r>
            <a:r>
              <a:rPr lang="en-US" sz="2400" dirty="0">
                <a:solidFill>
                  <a:schemeClr val="tx1"/>
                </a:solidFill>
              </a:rPr>
              <a:t> non </a:t>
            </a:r>
            <a:r>
              <a:rPr lang="en-US" sz="2400" dirty="0" err="1">
                <a:solidFill>
                  <a:schemeClr val="tx1"/>
                </a:solidFill>
              </a:rPr>
              <a:t>essere</a:t>
            </a:r>
            <a:r>
              <a:rPr lang="en-US" sz="2400" dirty="0">
                <a:solidFill>
                  <a:schemeClr val="tx1"/>
                </a:solidFill>
              </a:rPr>
              <a:t> </a:t>
            </a:r>
            <a:r>
              <a:rPr lang="en-US" sz="2400" dirty="0" err="1">
                <a:solidFill>
                  <a:schemeClr val="tx1"/>
                </a:solidFill>
              </a:rPr>
              <a:t>così</a:t>
            </a:r>
            <a:endParaRPr lang="en-US" sz="2400" dirty="0">
              <a:solidFill>
                <a:schemeClr val="tx1"/>
              </a:solidFill>
            </a:endParaRPr>
          </a:p>
          <a:p>
            <a:pPr algn="just"/>
            <a:r>
              <a:rPr lang="en-US" sz="2400" dirty="0">
                <a:solidFill>
                  <a:schemeClr val="tx1"/>
                </a:solidFill>
              </a:rPr>
              <a:t>              </a:t>
            </a:r>
            <a:r>
              <a:rPr lang="en-US" sz="2400" dirty="0" err="1">
                <a:solidFill>
                  <a:schemeClr val="tx1"/>
                </a:solidFill>
              </a:rPr>
              <a:t>precisi</a:t>
            </a:r>
            <a:r>
              <a:rPr lang="en-US" sz="2400" dirty="0">
                <a:solidFill>
                  <a:schemeClr val="tx1"/>
                </a:solidFill>
              </a:rPr>
              <a:t> come</a:t>
            </a:r>
            <a:endParaRPr lang="en-US" sz="2400" dirty="0">
              <a:solidFill>
                <a:schemeClr val="tx1"/>
              </a:solidFill>
              <a:latin typeface="+mn-lt"/>
              <a:cs typeface="+mn-cs"/>
            </a:endParaRPr>
          </a:p>
        </p:txBody>
      </p:sp>
      <p:sp>
        <p:nvSpPr>
          <p:cNvPr id="7" name="object 16"/>
          <p:cNvSpPr txBox="1">
            <a:spLocks/>
          </p:cNvSpPr>
          <p:nvPr/>
        </p:nvSpPr>
        <p:spPr>
          <a:xfrm>
            <a:off x="1908313" y="120168"/>
            <a:ext cx="8706678" cy="6222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es-ES" b="1" kern="0" spc="-150" dirty="0">
                <a:solidFill>
                  <a:schemeClr val="tx1"/>
                </a:solidFill>
                <a:latin typeface="+mj-lt"/>
                <a:ea typeface="Tahoma" panose="020B0604030504040204" pitchFamily="34" charset="0"/>
                <a:cs typeface="Tahoma" panose="020B0604030504040204" pitchFamily="34" charset="0"/>
              </a:rPr>
              <a:t>UNIT 1: </a:t>
            </a:r>
            <a:r>
              <a:rPr lang="es-ES" b="1" kern="0" spc="-150" dirty="0" err="1">
                <a:solidFill>
                  <a:schemeClr val="tx1"/>
                </a:solidFill>
                <a:latin typeface="+mj-lt"/>
                <a:ea typeface="Tahoma" panose="020B0604030504040204" pitchFamily="34" charset="0"/>
                <a:cs typeface="Tahoma" panose="020B0604030504040204" pitchFamily="34" charset="0"/>
              </a:rPr>
              <a:t>Omnichannel</a:t>
            </a:r>
            <a:r>
              <a:rPr lang="es-ES" b="1" kern="0" spc="-150" dirty="0">
                <a:solidFill>
                  <a:schemeClr val="tx1"/>
                </a:solidFill>
                <a:latin typeface="+mj-lt"/>
                <a:ea typeface="Tahoma" panose="020B0604030504040204" pitchFamily="34" charset="0"/>
                <a:cs typeface="Tahoma" panose="020B0604030504040204" pitchFamily="34" charset="0"/>
              </a:rPr>
              <a:t> </a:t>
            </a:r>
            <a:r>
              <a:rPr lang="es-ES" b="1" kern="0" spc="-150" dirty="0" err="1">
                <a:solidFill>
                  <a:schemeClr val="tx1"/>
                </a:solidFill>
                <a:latin typeface="+mj-lt"/>
                <a:ea typeface="Tahoma" panose="020B0604030504040204" pitchFamily="34" charset="0"/>
                <a:cs typeface="Tahoma" panose="020B0604030504040204" pitchFamily="34" charset="0"/>
              </a:rPr>
              <a:t>basics</a:t>
            </a:r>
            <a:r>
              <a:rPr lang="es-ES" b="1" kern="0" spc="-150" dirty="0">
                <a:solidFill>
                  <a:schemeClr val="tx1"/>
                </a:solidFill>
                <a:latin typeface="+mj-lt"/>
                <a:ea typeface="Tahoma" panose="020B0604030504040204" pitchFamily="34" charset="0"/>
                <a:cs typeface="Tahoma" panose="020B0604030504040204" pitchFamily="34" charset="0"/>
              </a:rPr>
              <a:t> and </a:t>
            </a:r>
            <a:r>
              <a:rPr lang="es-ES" b="1" kern="0" spc="-150" dirty="0" err="1">
                <a:solidFill>
                  <a:schemeClr val="tx1"/>
                </a:solidFill>
                <a:latin typeface="+mj-lt"/>
                <a:ea typeface="Tahoma" panose="020B0604030504040204" pitchFamily="34" charset="0"/>
                <a:cs typeface="Tahoma" panose="020B0604030504040204" pitchFamily="34" charset="0"/>
              </a:rPr>
              <a:t>strategies</a:t>
            </a:r>
            <a:r>
              <a:rPr lang="es-ES" b="1" kern="0" spc="-150" dirty="0">
                <a:solidFill>
                  <a:schemeClr val="tx1"/>
                </a:solidFill>
                <a:latin typeface="+mj-lt"/>
                <a:ea typeface="Tahoma" panose="020B0604030504040204" pitchFamily="34" charset="0"/>
                <a:cs typeface="Tahoma" panose="020B0604030504040204" pitchFamily="34" charset="0"/>
              </a:rPr>
              <a:t> </a:t>
            </a: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14" normalizeH="0" baseline="0" noProof="0" dirty="0">
                <a:ln>
                  <a:noFill/>
                </a:ln>
                <a:effectLst/>
                <a:uLnTx/>
                <a:uFillTx/>
                <a:latin typeface="+mj-lt"/>
                <a:ea typeface="+mn-ea"/>
                <a:cs typeface="Tahoma"/>
              </a:rPr>
              <a:t>SECTION 1.4.: </a:t>
            </a:r>
            <a:r>
              <a:rPr lang="en-US" sz="2200" dirty="0">
                <a:latin typeface="+mj-lt"/>
                <a:ea typeface="Lato Light" panose="020F0502020204030203" pitchFamily="34" charset="0"/>
                <a:cs typeface="Abhaya Libre" panose="02000603000000000000" pitchFamily="2" charset="77"/>
              </a:rPr>
              <a:t>Benefits and </a:t>
            </a:r>
            <a:r>
              <a:rPr lang="en-US" sz="2200" b="1" dirty="0">
                <a:solidFill>
                  <a:srgbClr val="0CA373"/>
                </a:solidFill>
                <a:latin typeface="+mj-lt"/>
                <a:ea typeface="Lato Light" panose="020F0502020204030203" pitchFamily="34" charset="0"/>
                <a:cs typeface="Abhaya Libre" panose="02000603000000000000" pitchFamily="2" charset="77"/>
              </a:rPr>
              <a:t>challenges</a:t>
            </a:r>
            <a:r>
              <a:rPr lang="en-US" sz="2200" dirty="0">
                <a:latin typeface="+mj-lt"/>
                <a:ea typeface="Lato Light" panose="020F0502020204030203" pitchFamily="34" charset="0"/>
                <a:cs typeface="Abhaya Libre" panose="02000603000000000000" pitchFamily="2" charset="77"/>
              </a:rPr>
              <a:t> (4)</a:t>
            </a:r>
          </a:p>
        </p:txBody>
      </p:sp>
      <p:sp>
        <p:nvSpPr>
          <p:cNvPr id="9" name="Rectángulo: esquinas redondeadas 8">
            <a:extLst>
              <a:ext uri="{FF2B5EF4-FFF2-40B4-BE49-F238E27FC236}">
                <a16:creationId xmlns:a16="http://schemas.microsoft.com/office/drawing/2014/main" id="{35EFE177-EBC1-4DEF-8C76-46AF4E05F823}"/>
              </a:ext>
            </a:extLst>
          </p:cNvPr>
          <p:cNvSpPr/>
          <p:nvPr/>
        </p:nvSpPr>
        <p:spPr>
          <a:xfrm>
            <a:off x="1954694" y="5067858"/>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4. </a:t>
            </a:r>
            <a:r>
              <a:rPr lang="en-US" sz="2400" b="1" dirty="0" err="1">
                <a:solidFill>
                  <a:srgbClr val="0CA373"/>
                </a:solidFill>
                <a:latin typeface="+mn-lt"/>
                <a:cs typeface="+mn-cs"/>
              </a:rPr>
              <a:t>L’assiestenza</a:t>
            </a:r>
            <a:r>
              <a:rPr lang="en-US" sz="2400" b="1" dirty="0">
                <a:solidFill>
                  <a:srgbClr val="0CA373"/>
                </a:solidFill>
                <a:latin typeface="+mn-lt"/>
                <a:cs typeface="+mn-cs"/>
              </a:rPr>
              <a:t> </a:t>
            </a:r>
            <a:r>
              <a:rPr lang="en-US" sz="2400" b="1" dirty="0" err="1">
                <a:solidFill>
                  <a:srgbClr val="0CA373"/>
                </a:solidFill>
                <a:latin typeface="+mn-lt"/>
                <a:cs typeface="+mn-cs"/>
              </a:rPr>
              <a:t>clienti</a:t>
            </a:r>
            <a:r>
              <a:rPr lang="en-US" sz="2400" b="1" dirty="0">
                <a:solidFill>
                  <a:srgbClr val="0CA373"/>
                </a:solidFill>
                <a:latin typeface="+mn-lt"/>
                <a:cs typeface="+mn-cs"/>
              </a:rPr>
              <a:t> </a:t>
            </a:r>
            <a:r>
              <a:rPr lang="en-US" sz="2400" dirty="0" err="1">
                <a:solidFill>
                  <a:schemeClr val="tx1"/>
                </a:solidFill>
                <a:latin typeface="+mn-lt"/>
                <a:cs typeface="+mn-cs"/>
              </a:rPr>
              <a:t>potrebber</a:t>
            </a:r>
            <a:r>
              <a:rPr lang="en-US" sz="2400" dirty="0">
                <a:solidFill>
                  <a:schemeClr val="tx1"/>
                </a:solidFill>
                <a:latin typeface="+mn-lt"/>
                <a:cs typeface="+mn-cs"/>
              </a:rPr>
              <a:t> </a:t>
            </a:r>
            <a:r>
              <a:rPr lang="en-US" sz="2400" dirty="0" err="1">
                <a:solidFill>
                  <a:schemeClr val="tx1"/>
                </a:solidFill>
                <a:latin typeface="+mn-lt"/>
                <a:cs typeface="+mn-cs"/>
              </a:rPr>
              <a:t>essere</a:t>
            </a:r>
            <a:r>
              <a:rPr lang="en-US" sz="2400" dirty="0">
                <a:solidFill>
                  <a:schemeClr val="tx1"/>
                </a:solidFill>
                <a:latin typeface="+mn-lt"/>
                <a:cs typeface="+mn-cs"/>
              </a:rPr>
              <a:t> </a:t>
            </a:r>
            <a:r>
              <a:rPr lang="en-US" sz="2400" dirty="0" err="1">
                <a:solidFill>
                  <a:schemeClr val="tx1"/>
                </a:solidFill>
                <a:latin typeface="+mn-lt"/>
                <a:cs typeface="+mn-cs"/>
              </a:rPr>
              <a:t>incompleta</a:t>
            </a:r>
            <a:r>
              <a:rPr lang="en-US" sz="2400" dirty="0">
                <a:solidFill>
                  <a:schemeClr val="tx1"/>
                </a:solidFill>
                <a:latin typeface="+mn-lt"/>
                <a:cs typeface="+mn-cs"/>
              </a:rPr>
              <a:t> o</a:t>
            </a:r>
          </a:p>
          <a:p>
            <a:pPr algn="just"/>
            <a:r>
              <a:rPr lang="en-US" sz="2400" dirty="0">
                <a:solidFill>
                  <a:schemeClr val="tx1"/>
                </a:solidFill>
              </a:rPr>
              <a:t>              </a:t>
            </a:r>
            <a:r>
              <a:rPr lang="en-US" sz="2400" dirty="0" err="1">
                <a:solidFill>
                  <a:schemeClr val="tx1"/>
                </a:solidFill>
                <a:latin typeface="+mn-lt"/>
                <a:cs typeface="+mn-cs"/>
              </a:rPr>
              <a:t>in</a:t>
            </a:r>
            <a:r>
              <a:rPr lang="en-US" sz="2400" dirty="0" err="1">
                <a:solidFill>
                  <a:schemeClr val="tx1"/>
                </a:solidFill>
              </a:rPr>
              <a:t>esistente</a:t>
            </a:r>
            <a:r>
              <a:rPr lang="en-US" sz="2400" dirty="0">
                <a:solidFill>
                  <a:schemeClr val="tx1"/>
                </a:solidFill>
                <a:latin typeface="+mn-lt"/>
                <a:cs typeface="+mn-cs"/>
              </a:rPr>
              <a:t> </a:t>
            </a: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855304" y="1518387"/>
            <a:ext cx="8999660"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latin typeface="+mn-lt"/>
                <a:cs typeface="+mn-cs"/>
              </a:rPr>
              <a:t>	1. </a:t>
            </a:r>
            <a:r>
              <a:rPr lang="en-US" sz="2400" b="1" dirty="0" err="1">
                <a:solidFill>
                  <a:srgbClr val="0CA373"/>
                </a:solidFill>
                <a:latin typeface="+mn-lt"/>
                <a:cs typeface="+mn-cs"/>
              </a:rPr>
              <a:t>L’unificazione</a:t>
            </a:r>
            <a:r>
              <a:rPr lang="en-US" sz="2400" b="1" dirty="0">
                <a:solidFill>
                  <a:srgbClr val="0CA373"/>
                </a:solidFill>
                <a:latin typeface="+mn-lt"/>
                <a:cs typeface="+mn-cs"/>
              </a:rPr>
              <a:t> del </a:t>
            </a:r>
            <a:r>
              <a:rPr lang="en-US" sz="2400" b="1" dirty="0" err="1">
                <a:solidFill>
                  <a:srgbClr val="0CA373"/>
                </a:solidFill>
                <a:latin typeface="+mn-lt"/>
                <a:cs typeface="+mn-cs"/>
              </a:rPr>
              <a:t>servizio</a:t>
            </a:r>
            <a:r>
              <a:rPr lang="en-US" sz="2400" b="1" dirty="0">
                <a:solidFill>
                  <a:srgbClr val="0CA373"/>
                </a:solidFill>
                <a:latin typeface="+mn-lt"/>
                <a:cs typeface="+mn-cs"/>
              </a:rPr>
              <a:t> </a:t>
            </a:r>
            <a:r>
              <a:rPr lang="en-US" sz="2400" dirty="0" err="1">
                <a:solidFill>
                  <a:schemeClr val="tx1"/>
                </a:solidFill>
                <a:latin typeface="+mn-lt"/>
                <a:cs typeface="+mn-cs"/>
              </a:rPr>
              <a:t>potrebber</a:t>
            </a:r>
            <a:r>
              <a:rPr lang="en-US" sz="2400" dirty="0">
                <a:solidFill>
                  <a:schemeClr val="tx1"/>
                </a:solidFill>
                <a:latin typeface="+mn-lt"/>
                <a:cs typeface="+mn-cs"/>
              </a:rPr>
              <a:t> </a:t>
            </a:r>
            <a:r>
              <a:rPr lang="en-US" sz="2400" dirty="0" err="1">
                <a:solidFill>
                  <a:schemeClr val="tx1"/>
                </a:solidFill>
                <a:latin typeface="+mn-lt"/>
                <a:cs typeface="+mn-cs"/>
              </a:rPr>
              <a:t>rivelarsi</a:t>
            </a:r>
            <a:r>
              <a:rPr lang="en-US" sz="2400" dirty="0">
                <a:solidFill>
                  <a:schemeClr val="tx1"/>
                </a:solidFill>
                <a:latin typeface="+mn-lt"/>
                <a:cs typeface="+mn-cs"/>
              </a:rPr>
              <a:t> difficile se </a:t>
            </a:r>
            <a:r>
              <a:rPr lang="en-US" sz="2400" dirty="0" err="1">
                <a:solidFill>
                  <a:schemeClr val="tx1"/>
                </a:solidFill>
                <a:latin typeface="+mn-lt"/>
                <a:cs typeface="+mn-cs"/>
              </a:rPr>
              <a:t>si</a:t>
            </a:r>
            <a:endParaRPr lang="en-US" sz="2400" dirty="0">
              <a:solidFill>
                <a:schemeClr val="tx1"/>
              </a:solidFill>
              <a:latin typeface="+mn-lt"/>
              <a:cs typeface="+mn-cs"/>
            </a:endParaRPr>
          </a:p>
          <a:p>
            <a:r>
              <a:rPr lang="en-US" sz="2400" dirty="0">
                <a:solidFill>
                  <a:schemeClr val="tx1"/>
                </a:solidFill>
              </a:rPr>
              <a:t>              </a:t>
            </a:r>
            <a:r>
              <a:rPr lang="en-US" sz="2400" dirty="0" err="1">
                <a:solidFill>
                  <a:schemeClr val="tx1"/>
                </a:solidFill>
                <a:latin typeface="+mn-lt"/>
                <a:cs typeface="+mn-cs"/>
              </a:rPr>
              <a:t>tiene</a:t>
            </a:r>
            <a:r>
              <a:rPr lang="en-US" sz="2400" dirty="0">
                <a:solidFill>
                  <a:schemeClr val="tx1"/>
                </a:solidFill>
                <a:latin typeface="+mn-lt"/>
                <a:cs typeface="+mn-cs"/>
              </a:rPr>
              <a:t> </a:t>
            </a:r>
            <a:r>
              <a:rPr lang="en-US" sz="2400" dirty="0" err="1">
                <a:solidFill>
                  <a:schemeClr val="tx1"/>
                </a:solidFill>
                <a:latin typeface="+mn-lt"/>
                <a:cs typeface="+mn-cs"/>
              </a:rPr>
              <a:t>conto</a:t>
            </a:r>
            <a:r>
              <a:rPr lang="en-US" sz="2400" dirty="0">
                <a:solidFill>
                  <a:schemeClr val="tx1"/>
                </a:solidFill>
                <a:latin typeface="+mn-lt"/>
                <a:cs typeface="+mn-cs"/>
              </a:rPr>
              <a:t> </a:t>
            </a:r>
            <a:r>
              <a:rPr lang="en-US" sz="2400" dirty="0" err="1">
                <a:solidFill>
                  <a:schemeClr val="tx1"/>
                </a:solidFill>
                <a:latin typeface="+mn-lt"/>
                <a:cs typeface="+mn-cs"/>
              </a:rPr>
              <a:t>delle</a:t>
            </a:r>
            <a:r>
              <a:rPr lang="en-US" sz="2400" dirty="0">
                <a:solidFill>
                  <a:schemeClr val="tx1"/>
                </a:solidFill>
                <a:latin typeface="+mn-lt"/>
                <a:cs typeface="+mn-cs"/>
              </a:rPr>
              <a:t> </a:t>
            </a:r>
            <a:r>
              <a:rPr lang="en-US" sz="2400" dirty="0" err="1">
                <a:solidFill>
                  <a:schemeClr val="tx1"/>
                </a:solidFill>
                <a:latin typeface="+mn-lt"/>
                <a:cs typeface="+mn-cs"/>
              </a:rPr>
              <a:t>variazioni</a:t>
            </a:r>
            <a:r>
              <a:rPr lang="en-US" sz="2400" dirty="0">
                <a:solidFill>
                  <a:schemeClr val="tx1"/>
                </a:solidFill>
                <a:latin typeface="+mn-lt"/>
                <a:cs typeface="+mn-cs"/>
              </a:rPr>
              <a:t> di </a:t>
            </a:r>
            <a:r>
              <a:rPr lang="en-US" sz="2400" dirty="0" err="1">
                <a:solidFill>
                  <a:schemeClr val="tx1"/>
                </a:solidFill>
              </a:rPr>
              <a:t>prezzo</a:t>
            </a:r>
            <a:r>
              <a:rPr lang="en-US" sz="2400" dirty="0">
                <a:solidFill>
                  <a:schemeClr val="tx1"/>
                </a:solidFill>
              </a:rPr>
              <a:t> </a:t>
            </a:r>
            <a:r>
              <a:rPr lang="en-US" sz="2400" dirty="0" err="1">
                <a:solidFill>
                  <a:schemeClr val="tx1"/>
                </a:solidFill>
              </a:rPr>
              <a:t>all’interno</a:t>
            </a:r>
            <a:r>
              <a:rPr lang="en-US" sz="2400" dirty="0">
                <a:solidFill>
                  <a:schemeClr val="tx1"/>
                </a:solidFill>
              </a:rPr>
              <a:t> </a:t>
            </a:r>
            <a:r>
              <a:rPr lang="en-US" sz="2400" dirty="0" err="1">
                <a:solidFill>
                  <a:schemeClr val="tx1"/>
                </a:solidFill>
              </a:rPr>
              <a:t>dei</a:t>
            </a:r>
            <a:r>
              <a:rPr lang="en-US" sz="2400" dirty="0">
                <a:solidFill>
                  <a:schemeClr val="tx1"/>
                </a:solidFill>
              </a:rPr>
              <a:t> </a:t>
            </a:r>
            <a:r>
              <a:rPr lang="en-US" sz="2400" dirty="0" err="1">
                <a:solidFill>
                  <a:schemeClr val="tx1"/>
                </a:solidFill>
              </a:rPr>
              <a:t>canali</a:t>
            </a:r>
            <a:endParaRPr lang="en-US" sz="2400" dirty="0">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01685" y="2796025"/>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defTabSz="914400" eaLnBrk="1" fontAlgn="auto" hangingPunct="1">
              <a:spcBef>
                <a:spcPts val="0"/>
              </a:spcBef>
              <a:spcAft>
                <a:spcPts val="0"/>
              </a:spcAft>
              <a:defRPr/>
            </a:pPr>
            <a:r>
              <a:rPr lang="en-US" sz="2400" b="1" dirty="0">
                <a:solidFill>
                  <a:srgbClr val="0CA373"/>
                </a:solidFill>
                <a:latin typeface="+mn-lt"/>
                <a:cs typeface="+mn-cs"/>
              </a:rPr>
              <a:t>	2. La </a:t>
            </a:r>
            <a:r>
              <a:rPr lang="en-US" sz="2400" b="1" dirty="0" err="1">
                <a:solidFill>
                  <a:srgbClr val="0CA373"/>
                </a:solidFill>
                <a:latin typeface="+mn-lt"/>
                <a:cs typeface="+mn-cs"/>
              </a:rPr>
              <a:t>gestione</a:t>
            </a:r>
            <a:r>
              <a:rPr lang="en-US" sz="2400" b="1" dirty="0">
                <a:solidFill>
                  <a:srgbClr val="0CA373"/>
                </a:solidFill>
                <a:latin typeface="+mn-lt"/>
                <a:cs typeface="+mn-cs"/>
              </a:rPr>
              <a:t> </a:t>
            </a:r>
            <a:r>
              <a:rPr lang="en-US" sz="2400" b="1" dirty="0" err="1">
                <a:solidFill>
                  <a:srgbClr val="0CA373"/>
                </a:solidFill>
                <a:latin typeface="+mn-lt"/>
                <a:cs typeface="+mn-cs"/>
              </a:rPr>
              <a:t>degli</a:t>
            </a:r>
            <a:r>
              <a:rPr lang="en-US" sz="2400" b="1" dirty="0">
                <a:solidFill>
                  <a:srgbClr val="0CA373"/>
                </a:solidFill>
                <a:latin typeface="+mn-lt"/>
                <a:cs typeface="+mn-cs"/>
              </a:rPr>
              <a:t> </a:t>
            </a:r>
            <a:r>
              <a:rPr lang="en-US" sz="2400" b="1" dirty="0" err="1">
                <a:solidFill>
                  <a:srgbClr val="0CA373"/>
                </a:solidFill>
                <a:latin typeface="+mn-lt"/>
                <a:cs typeface="+mn-cs"/>
              </a:rPr>
              <a:t>ordini</a:t>
            </a:r>
            <a:r>
              <a:rPr lang="en-US" sz="2400" b="1" dirty="0">
                <a:solidFill>
                  <a:srgbClr val="0CA373"/>
                </a:solidFill>
                <a:latin typeface="+mn-lt"/>
                <a:cs typeface="+mn-cs"/>
              </a:rPr>
              <a:t> </a:t>
            </a:r>
            <a:r>
              <a:rPr lang="en-US" sz="2400" dirty="0" err="1">
                <a:solidFill>
                  <a:schemeClr val="tx1"/>
                </a:solidFill>
              </a:rPr>
              <a:t>potrebbe</a:t>
            </a:r>
            <a:r>
              <a:rPr lang="en-US" sz="2400" dirty="0">
                <a:solidFill>
                  <a:schemeClr val="tx1"/>
                </a:solidFill>
              </a:rPr>
              <a:t> non </a:t>
            </a:r>
            <a:r>
              <a:rPr lang="en-US" sz="2400" dirty="0" err="1">
                <a:solidFill>
                  <a:schemeClr val="tx1"/>
                </a:solidFill>
              </a:rPr>
              <a:t>essere</a:t>
            </a:r>
            <a:r>
              <a:rPr lang="en-US" sz="2400" dirty="0">
                <a:solidFill>
                  <a:schemeClr val="tx1"/>
                </a:solidFill>
              </a:rPr>
              <a:t> </a:t>
            </a:r>
            <a:r>
              <a:rPr lang="en-US" sz="2400" dirty="0" err="1">
                <a:solidFill>
                  <a:schemeClr val="tx1"/>
                </a:solidFill>
              </a:rPr>
              <a:t>sufficiente</a:t>
            </a:r>
            <a:endParaRPr lang="en-US" sz="2400" dirty="0">
              <a:latin typeface="+mn-lt"/>
              <a:cs typeface="+mn-cs"/>
            </a:endParaRPr>
          </a:p>
        </p:txBody>
      </p:sp>
    </p:spTree>
    <p:extLst>
      <p:ext uri="{BB962C8B-B14F-4D97-AF65-F5344CB8AC3E}">
        <p14:creationId xmlns:p14="http://schemas.microsoft.com/office/powerpoint/2010/main" val="202543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34817" y="4576325"/>
            <a:ext cx="9024730"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rPr>
              <a:t>	</a:t>
            </a:r>
            <a:r>
              <a:rPr lang="en-US" sz="2400" b="1" dirty="0">
                <a:solidFill>
                  <a:srgbClr val="0CA373"/>
                </a:solidFill>
                <a:latin typeface="+mn-lt"/>
                <a:cs typeface="+mn-cs"/>
              </a:rPr>
              <a:t>7. </a:t>
            </a:r>
            <a:r>
              <a:rPr lang="en-US" sz="2400" dirty="0">
                <a:solidFill>
                  <a:schemeClr val="tx1"/>
                </a:solidFill>
                <a:latin typeface="+mn-lt"/>
                <a:cs typeface="+mn-cs"/>
              </a:rPr>
              <a:t>I partners </a:t>
            </a:r>
            <a:r>
              <a:rPr lang="en-US" sz="2400" dirty="0" err="1">
                <a:solidFill>
                  <a:schemeClr val="tx1"/>
                </a:solidFill>
                <a:latin typeface="+mn-lt"/>
                <a:cs typeface="+mn-cs"/>
              </a:rPr>
              <a:t>potrebbero</a:t>
            </a:r>
            <a:r>
              <a:rPr lang="en-US" sz="2400" dirty="0">
                <a:solidFill>
                  <a:schemeClr val="tx1"/>
                </a:solidFill>
                <a:latin typeface="+mn-lt"/>
                <a:cs typeface="+mn-cs"/>
              </a:rPr>
              <a:t> </a:t>
            </a:r>
            <a:r>
              <a:rPr lang="en-US" sz="2400" b="1" dirty="0">
                <a:solidFill>
                  <a:srgbClr val="0CA373"/>
                </a:solidFill>
                <a:latin typeface="+mn-lt"/>
                <a:cs typeface="+mn-cs"/>
              </a:rPr>
              <a:t>non </a:t>
            </a:r>
            <a:r>
              <a:rPr lang="en-US" sz="2400" b="1" dirty="0" err="1">
                <a:solidFill>
                  <a:srgbClr val="0CA373"/>
                </a:solidFill>
                <a:latin typeface="+mn-lt"/>
                <a:cs typeface="+mn-cs"/>
              </a:rPr>
              <a:t>avere</a:t>
            </a:r>
            <a:r>
              <a:rPr lang="en-US" sz="2400" b="1" dirty="0">
                <a:solidFill>
                  <a:srgbClr val="0CA373"/>
                </a:solidFill>
                <a:latin typeface="+mn-lt"/>
                <a:cs typeface="+mn-cs"/>
              </a:rPr>
              <a:t> </a:t>
            </a:r>
            <a:r>
              <a:rPr lang="en-US" sz="2400" b="1" dirty="0" err="1">
                <a:solidFill>
                  <a:srgbClr val="0CA373"/>
                </a:solidFill>
                <a:latin typeface="+mn-lt"/>
                <a:cs typeface="+mn-cs"/>
              </a:rPr>
              <a:t>un’esperienza</a:t>
            </a:r>
            <a:r>
              <a:rPr lang="en-US" sz="2400" b="1" dirty="0">
                <a:solidFill>
                  <a:srgbClr val="0CA373"/>
                </a:solidFill>
                <a:latin typeface="+mn-lt"/>
                <a:cs typeface="+mn-cs"/>
              </a:rPr>
              <a:t> </a:t>
            </a:r>
            <a:r>
              <a:rPr lang="en-US" sz="2400" b="1" dirty="0" err="1">
                <a:solidFill>
                  <a:srgbClr val="0CA373"/>
                </a:solidFill>
                <a:latin typeface="+mn-lt"/>
                <a:cs typeface="+mn-cs"/>
              </a:rPr>
              <a:t>precedente</a:t>
            </a:r>
            <a:endParaRPr lang="en-US" sz="2400" b="1" dirty="0">
              <a:solidFill>
                <a:srgbClr val="0CA373"/>
              </a:solidFill>
            </a:endParaRPr>
          </a:p>
          <a:p>
            <a:r>
              <a:rPr lang="en-US" sz="2400" dirty="0">
                <a:solidFill>
                  <a:schemeClr val="tx1"/>
                </a:solidFill>
                <a:latin typeface="+mn-lt"/>
                <a:cs typeface="+mn-cs"/>
              </a:rPr>
              <a:t>              </a:t>
            </a:r>
            <a:r>
              <a:rPr lang="en-US" sz="2400" dirty="0" err="1">
                <a:solidFill>
                  <a:schemeClr val="tx1"/>
                </a:solidFill>
                <a:latin typeface="+mn-lt"/>
                <a:cs typeface="+mn-cs"/>
              </a:rPr>
              <a:t>nella</a:t>
            </a:r>
            <a:r>
              <a:rPr lang="en-US" sz="2400" dirty="0">
                <a:solidFill>
                  <a:schemeClr val="tx1"/>
                </a:solidFill>
                <a:latin typeface="+mn-lt"/>
                <a:cs typeface="+mn-cs"/>
              </a:rPr>
              <a:t> </a:t>
            </a:r>
            <a:r>
              <a:rPr lang="en-US" sz="2400" dirty="0" err="1">
                <a:solidFill>
                  <a:schemeClr val="tx1"/>
                </a:solidFill>
                <a:latin typeface="+mn-lt"/>
                <a:cs typeface="+mn-cs"/>
              </a:rPr>
              <a:t>gestione</a:t>
            </a:r>
            <a:r>
              <a:rPr lang="en-US" sz="2400" dirty="0">
                <a:solidFill>
                  <a:schemeClr val="tx1"/>
                </a:solidFill>
                <a:latin typeface="+mn-lt"/>
                <a:cs typeface="+mn-cs"/>
              </a:rPr>
              <a:t> Omnichannel</a:t>
            </a:r>
            <a:endParaRPr lang="en-US" sz="2400" dirty="0">
              <a:latin typeface="+mn-lt"/>
              <a:cs typeface="+mn-cs"/>
            </a:endParaRPr>
          </a:p>
        </p:txBody>
      </p:sp>
      <p:sp>
        <p:nvSpPr>
          <p:cNvPr id="7" name="object 16"/>
          <p:cNvSpPr txBox="1">
            <a:spLocks/>
          </p:cNvSpPr>
          <p:nvPr/>
        </p:nvSpPr>
        <p:spPr>
          <a:xfrm>
            <a:off x="1908313" y="120168"/>
            <a:ext cx="9664562" cy="5668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es-ES" sz="4000" b="1" kern="0" spc="-150" dirty="0">
                <a:solidFill>
                  <a:schemeClr val="tx1"/>
                </a:solidFill>
                <a:latin typeface="+mj-lt"/>
                <a:ea typeface="Tahoma" panose="020B0604030504040204" pitchFamily="34" charset="0"/>
                <a:cs typeface="Tahoma" panose="020B0604030504040204" pitchFamily="34" charset="0"/>
              </a:rPr>
              <a:t>UNIT 1: Nozioni di base e strategie Omnichannel</a:t>
            </a: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14" normalizeH="0" baseline="0" noProof="0" dirty="0">
                <a:ln>
                  <a:noFill/>
                </a:ln>
                <a:effectLst/>
                <a:uLnTx/>
                <a:uFillTx/>
                <a:latin typeface="+mj-lt"/>
                <a:ea typeface="+mn-ea"/>
                <a:cs typeface="Tahoma"/>
              </a:rPr>
              <a:t>SEZIONE 1.4.: </a:t>
            </a:r>
            <a:r>
              <a:rPr lang="en-US" sz="2200" dirty="0" err="1">
                <a:latin typeface="+mj-lt"/>
                <a:ea typeface="Lato Light" panose="020F0502020204030203" pitchFamily="34" charset="0"/>
                <a:cs typeface="Abhaya Libre" panose="02000603000000000000" pitchFamily="2" charset="77"/>
              </a:rPr>
              <a:t>Vantaggi</a:t>
            </a:r>
            <a:r>
              <a:rPr lang="en-US" sz="2200" dirty="0">
                <a:latin typeface="+mj-lt"/>
                <a:ea typeface="Lato Light" panose="020F0502020204030203" pitchFamily="34" charset="0"/>
                <a:cs typeface="Abhaya Libre" panose="02000603000000000000" pitchFamily="2" charset="77"/>
              </a:rPr>
              <a:t> e </a:t>
            </a:r>
            <a:r>
              <a:rPr lang="en-US" sz="2200" b="1" dirty="0" err="1">
                <a:solidFill>
                  <a:srgbClr val="0CA373"/>
                </a:solidFill>
                <a:latin typeface="+mj-lt"/>
                <a:ea typeface="Lato Light" panose="020F0502020204030203" pitchFamily="34" charset="0"/>
                <a:cs typeface="Abhaya Libre" panose="02000603000000000000" pitchFamily="2" charset="77"/>
              </a:rPr>
              <a:t>sfide</a:t>
            </a:r>
            <a:r>
              <a:rPr lang="en-US" sz="2200" dirty="0">
                <a:latin typeface="+mj-lt"/>
                <a:ea typeface="Lato Light" panose="020F0502020204030203" pitchFamily="34" charset="0"/>
                <a:cs typeface="Abhaya Libre" panose="02000603000000000000" pitchFamily="2" charset="77"/>
              </a:rPr>
              <a:t> (4)</a:t>
            </a: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955201" y="1492594"/>
            <a:ext cx="9098122"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latin typeface="+mn-lt"/>
                <a:cs typeface="+mn-cs"/>
              </a:rPr>
              <a:t>             5. I </a:t>
            </a:r>
            <a:r>
              <a:rPr lang="en-US" sz="2400" b="1" dirty="0" err="1">
                <a:solidFill>
                  <a:srgbClr val="0CA373"/>
                </a:solidFill>
                <a:latin typeface="+mn-lt"/>
                <a:cs typeface="+mn-cs"/>
              </a:rPr>
              <a:t>programmi</a:t>
            </a:r>
            <a:r>
              <a:rPr lang="en-US" sz="2400" b="1" dirty="0">
                <a:solidFill>
                  <a:srgbClr val="0CA373"/>
                </a:solidFill>
                <a:latin typeface="+mn-lt"/>
                <a:cs typeface="+mn-cs"/>
              </a:rPr>
              <a:t> di </a:t>
            </a:r>
            <a:r>
              <a:rPr lang="en-US" sz="2400" b="1" dirty="0" err="1">
                <a:solidFill>
                  <a:srgbClr val="0CA373"/>
                </a:solidFill>
                <a:latin typeface="+mn-lt"/>
                <a:cs typeface="+mn-cs"/>
              </a:rPr>
              <a:t>fidelizzazione</a:t>
            </a:r>
            <a:r>
              <a:rPr lang="en-US" sz="2400" b="1" dirty="0">
                <a:solidFill>
                  <a:srgbClr val="0CA373"/>
                </a:solidFill>
                <a:latin typeface="+mn-lt"/>
                <a:cs typeface="+mn-cs"/>
              </a:rPr>
              <a:t> </a:t>
            </a:r>
            <a:r>
              <a:rPr lang="en-US" sz="2400" dirty="0" err="1"/>
              <a:t>potrebbero</a:t>
            </a:r>
            <a:r>
              <a:rPr lang="en-US" sz="2400" dirty="0"/>
              <a:t> non </a:t>
            </a:r>
            <a:r>
              <a:rPr lang="en-US" sz="2400" dirty="0" err="1"/>
              <a:t>essere</a:t>
            </a:r>
            <a:r>
              <a:rPr lang="en-US" sz="2400" dirty="0"/>
              <a:t> </a:t>
            </a:r>
            <a:r>
              <a:rPr lang="en-US" sz="2400" dirty="0" err="1"/>
              <a:t>così</a:t>
            </a:r>
            <a:r>
              <a:rPr lang="en-US" sz="2400" dirty="0"/>
              <a:t>  </a:t>
            </a:r>
          </a:p>
          <a:p>
            <a:r>
              <a:rPr lang="en-US" sz="2400" dirty="0"/>
              <a:t>              </a:t>
            </a:r>
            <a:r>
              <a:rPr lang="en-US" sz="2400" dirty="0" err="1"/>
              <a:t>produttivi</a:t>
            </a:r>
            <a:r>
              <a:rPr lang="en-US" sz="2400" dirty="0"/>
              <a:t> come </a:t>
            </a:r>
            <a:r>
              <a:rPr lang="en-US" sz="2400" dirty="0" err="1"/>
              <a:t>necessario</a:t>
            </a:r>
            <a:r>
              <a:rPr lang="en-US" sz="2400" dirty="0"/>
              <a:t>                   </a:t>
            </a:r>
            <a:endParaRPr lang="en-US" sz="2400" dirty="0">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55201" y="3057543"/>
            <a:ext cx="9051234"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defTabSz="914400" eaLnBrk="1" fontAlgn="auto" hangingPunct="1">
              <a:spcBef>
                <a:spcPts val="0"/>
              </a:spcBef>
              <a:spcAft>
                <a:spcPts val="0"/>
              </a:spcAft>
              <a:defRPr/>
            </a:pPr>
            <a:r>
              <a:rPr lang="en-US" sz="2400" b="1" dirty="0">
                <a:solidFill>
                  <a:srgbClr val="0CA373"/>
                </a:solidFill>
                <a:latin typeface="+mn-lt"/>
                <a:cs typeface="+mn-cs"/>
              </a:rPr>
              <a:t>	6.</a:t>
            </a:r>
            <a:r>
              <a:rPr lang="en-US" sz="2400" dirty="0">
                <a:latin typeface="+mn-lt"/>
                <a:cs typeface="+mn-cs"/>
              </a:rPr>
              <a:t> </a:t>
            </a:r>
            <a:r>
              <a:rPr lang="en-US" sz="2400" dirty="0"/>
              <a:t>La </a:t>
            </a:r>
            <a:r>
              <a:rPr lang="en-US" sz="2400" dirty="0" err="1"/>
              <a:t>fusione</a:t>
            </a:r>
            <a:r>
              <a:rPr lang="en-US" sz="2400" dirty="0">
                <a:latin typeface="+mn-lt"/>
                <a:cs typeface="+mn-cs"/>
              </a:rPr>
              <a:t> </a:t>
            </a:r>
            <a:r>
              <a:rPr lang="en-US" sz="2400" dirty="0" err="1">
                <a:latin typeface="+mn-lt"/>
                <a:cs typeface="+mn-cs"/>
              </a:rPr>
              <a:t>tra</a:t>
            </a:r>
            <a:r>
              <a:rPr lang="en-US" sz="2400" dirty="0">
                <a:latin typeface="+mn-lt"/>
                <a:cs typeface="+mn-cs"/>
              </a:rPr>
              <a:t> </a:t>
            </a:r>
            <a:r>
              <a:rPr lang="en-US" sz="2400" b="1" dirty="0">
                <a:solidFill>
                  <a:srgbClr val="0CA373"/>
                </a:solidFill>
                <a:latin typeface="+mn-lt"/>
                <a:cs typeface="+mn-cs"/>
              </a:rPr>
              <a:t>mondo </a:t>
            </a:r>
            <a:r>
              <a:rPr lang="en-US" sz="2400" b="1" dirty="0" err="1">
                <a:solidFill>
                  <a:srgbClr val="0CA373"/>
                </a:solidFill>
                <a:latin typeface="+mn-lt"/>
                <a:cs typeface="+mn-cs"/>
              </a:rPr>
              <a:t>fisico</a:t>
            </a:r>
            <a:r>
              <a:rPr lang="en-US" sz="2400" b="1" dirty="0">
                <a:solidFill>
                  <a:srgbClr val="0CA373"/>
                </a:solidFill>
                <a:latin typeface="+mn-lt"/>
                <a:cs typeface="+mn-cs"/>
              </a:rPr>
              <a:t> e </a:t>
            </a:r>
            <a:r>
              <a:rPr lang="en-US" sz="2400" b="1" dirty="0" err="1">
                <a:solidFill>
                  <a:srgbClr val="0CA373"/>
                </a:solidFill>
                <a:latin typeface="+mn-lt"/>
                <a:cs typeface="+mn-cs"/>
              </a:rPr>
              <a:t>digitale</a:t>
            </a:r>
            <a:r>
              <a:rPr lang="en-US" sz="2400" b="1" dirty="0">
                <a:solidFill>
                  <a:srgbClr val="0CA373"/>
                </a:solidFill>
                <a:latin typeface="+mn-lt"/>
                <a:cs typeface="+mn-cs"/>
              </a:rPr>
              <a:t> </a:t>
            </a:r>
            <a:r>
              <a:rPr lang="en-US" sz="2400" dirty="0" err="1">
                <a:solidFill>
                  <a:schemeClr val="tx1"/>
                </a:solidFill>
                <a:latin typeface="+mn-lt"/>
                <a:cs typeface="+mn-cs"/>
              </a:rPr>
              <a:t>potrebbe</a:t>
            </a:r>
            <a:r>
              <a:rPr lang="en-US" sz="2400" dirty="0">
                <a:solidFill>
                  <a:schemeClr val="tx1"/>
                </a:solidFill>
              </a:rPr>
              <a:t> non </a:t>
            </a:r>
            <a:r>
              <a:rPr lang="en-US" sz="2400" dirty="0" err="1">
                <a:solidFill>
                  <a:schemeClr val="tx1"/>
                </a:solidFill>
              </a:rPr>
              <a:t>essere</a:t>
            </a:r>
            <a:r>
              <a:rPr lang="en-US" sz="2400" dirty="0">
                <a:solidFill>
                  <a:schemeClr val="tx1"/>
                </a:solidFill>
              </a:rPr>
              <a:t> </a:t>
            </a:r>
          </a:p>
          <a:p>
            <a:pPr defTabSz="914400" eaLnBrk="1" fontAlgn="auto" hangingPunct="1">
              <a:spcBef>
                <a:spcPts val="0"/>
              </a:spcBef>
              <a:spcAft>
                <a:spcPts val="0"/>
              </a:spcAft>
              <a:defRPr/>
            </a:pPr>
            <a:r>
              <a:rPr lang="en-US" sz="2400" dirty="0">
                <a:solidFill>
                  <a:schemeClr val="tx1"/>
                </a:solidFill>
              </a:rPr>
              <a:t>              del </a:t>
            </a:r>
            <a:r>
              <a:rPr lang="en-US" sz="2400" dirty="0" err="1">
                <a:solidFill>
                  <a:schemeClr val="tx1"/>
                </a:solidFill>
              </a:rPr>
              <a:t>tutto</a:t>
            </a:r>
            <a:r>
              <a:rPr lang="en-US" sz="2400" dirty="0">
                <a:solidFill>
                  <a:schemeClr val="tx1"/>
                </a:solidFill>
              </a:rPr>
              <a:t> </a:t>
            </a:r>
            <a:r>
              <a:rPr lang="en-US" sz="2400" dirty="0" err="1">
                <a:solidFill>
                  <a:schemeClr val="tx1"/>
                </a:solidFill>
              </a:rPr>
              <a:t>armonioso</a:t>
            </a:r>
            <a:r>
              <a:rPr lang="en-US" sz="2400" dirty="0">
                <a:solidFill>
                  <a:schemeClr val="tx1"/>
                </a:solidFill>
              </a:rPr>
              <a:t> a </a:t>
            </a:r>
            <a:r>
              <a:rPr lang="en-US" sz="2400" dirty="0" err="1">
                <a:solidFill>
                  <a:schemeClr val="tx1"/>
                </a:solidFill>
              </a:rPr>
              <a:t>casusa</a:t>
            </a:r>
            <a:r>
              <a:rPr lang="en-US" sz="2400" dirty="0">
                <a:solidFill>
                  <a:schemeClr val="tx1"/>
                </a:solidFill>
              </a:rPr>
              <a:t> di </a:t>
            </a:r>
            <a:r>
              <a:rPr lang="en-US" sz="2400" dirty="0" err="1">
                <a:solidFill>
                  <a:schemeClr val="tx1"/>
                </a:solidFill>
              </a:rPr>
              <a:t>eventuali</a:t>
            </a:r>
            <a:r>
              <a:rPr lang="en-US" sz="2400" dirty="0">
                <a:solidFill>
                  <a:schemeClr val="tx1"/>
                </a:solidFill>
              </a:rPr>
              <a:t> </a:t>
            </a:r>
            <a:r>
              <a:rPr lang="en-US" sz="2400" b="1" dirty="0" err="1">
                <a:solidFill>
                  <a:srgbClr val="0CA373"/>
                </a:solidFill>
              </a:rPr>
              <a:t>scontri</a:t>
            </a:r>
            <a:r>
              <a:rPr lang="en-US" sz="2400" b="1" dirty="0">
                <a:solidFill>
                  <a:srgbClr val="0CA373"/>
                </a:solidFill>
              </a:rPr>
              <a:t> </a:t>
            </a:r>
            <a:r>
              <a:rPr lang="en-US" sz="2400" b="1" dirty="0" err="1">
                <a:solidFill>
                  <a:srgbClr val="0CA373"/>
                </a:solidFill>
              </a:rPr>
              <a:t>culturali</a:t>
            </a:r>
            <a:endParaRPr lang="en-US" sz="2400" b="1" dirty="0">
              <a:solidFill>
                <a:srgbClr val="0CA373"/>
              </a:solidFill>
            </a:endParaRPr>
          </a:p>
        </p:txBody>
      </p:sp>
    </p:spTree>
    <p:extLst>
      <p:ext uri="{BB962C8B-B14F-4D97-AF65-F5344CB8AC3E}">
        <p14:creationId xmlns:p14="http://schemas.microsoft.com/office/powerpoint/2010/main" val="264231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53368" y="44605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4" y="524683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31565" y="2822331"/>
            <a:ext cx="4941010" cy="707886"/>
          </a:xfrm>
          <a:prstGeom prst="rect">
            <a:avLst/>
          </a:prstGeom>
          <a:noFill/>
        </p:spPr>
        <p:txBody>
          <a:bodyPr wrap="square" rtlCol="0">
            <a:spAutoFit/>
          </a:bodyPr>
          <a:lstStyle/>
          <a:p>
            <a:r>
              <a:rPr lang="it-IT" sz="2000" dirty="0"/>
              <a:t>L'</a:t>
            </a:r>
            <a:r>
              <a:rPr lang="it-IT" sz="2000" dirty="0" err="1"/>
              <a:t>Omnichannel</a:t>
            </a:r>
            <a:r>
              <a:rPr lang="it-IT" sz="2000" dirty="0"/>
              <a:t> offre un'esperienza su misura per trasformare le visite in vendite</a:t>
            </a:r>
            <a:endParaRPr lang="en-US" sz="2000" dirty="0"/>
          </a:p>
        </p:txBody>
      </p:sp>
      <p:sp>
        <p:nvSpPr>
          <p:cNvPr id="12" name="CuadroTexto 11"/>
          <p:cNvSpPr txBox="1"/>
          <p:nvPr/>
        </p:nvSpPr>
        <p:spPr>
          <a:xfrm>
            <a:off x="1615181" y="3530217"/>
            <a:ext cx="5423794" cy="707886"/>
          </a:xfrm>
          <a:prstGeom prst="rect">
            <a:avLst/>
          </a:prstGeom>
          <a:noFill/>
        </p:spPr>
        <p:txBody>
          <a:bodyPr wrap="square" rtlCol="0">
            <a:spAutoFit/>
          </a:bodyPr>
          <a:lstStyle/>
          <a:p>
            <a:r>
              <a:rPr lang="it-IT" sz="2000" dirty="0"/>
              <a:t>I clienti potranno sperimentare un'integrazione perfetta tra i contenuti di tutti i canali</a:t>
            </a:r>
            <a:endParaRPr lang="en-US" sz="2000" dirty="0"/>
          </a:p>
        </p:txBody>
      </p:sp>
      <p:sp>
        <p:nvSpPr>
          <p:cNvPr id="13" name="CuadroTexto 12"/>
          <p:cNvSpPr txBox="1"/>
          <p:nvPr/>
        </p:nvSpPr>
        <p:spPr>
          <a:xfrm>
            <a:off x="1605563" y="4284374"/>
            <a:ext cx="6614512" cy="707886"/>
          </a:xfrm>
          <a:prstGeom prst="rect">
            <a:avLst/>
          </a:prstGeom>
          <a:noFill/>
        </p:spPr>
        <p:txBody>
          <a:bodyPr wrap="square" rtlCol="0">
            <a:spAutoFit/>
          </a:bodyPr>
          <a:lstStyle/>
          <a:p>
            <a:r>
              <a:rPr lang="it-IT" sz="2000" dirty="0"/>
              <a:t>Questa modalità apre inoltre una vasta gamma di possibilità di personalizzazione, tracciamento e targeting</a:t>
            </a:r>
          </a:p>
        </p:txBody>
      </p:sp>
      <p:sp>
        <p:nvSpPr>
          <p:cNvPr id="14" name="CuadroTexto 13"/>
          <p:cNvSpPr txBox="1"/>
          <p:nvPr/>
        </p:nvSpPr>
        <p:spPr>
          <a:xfrm>
            <a:off x="1615181" y="5056087"/>
            <a:ext cx="5928619" cy="707886"/>
          </a:xfrm>
          <a:prstGeom prst="rect">
            <a:avLst/>
          </a:prstGeom>
          <a:noFill/>
        </p:spPr>
        <p:txBody>
          <a:bodyPr wrap="square" rtlCol="0">
            <a:spAutoFit/>
          </a:bodyPr>
          <a:lstStyle/>
          <a:p>
            <a:r>
              <a:rPr lang="it-IT" sz="2000" dirty="0"/>
              <a:t>L'implementazione dipende in larga misura dal coordinamento e dai servizi alla clientela</a:t>
            </a:r>
            <a:endParaRPr lang="en-US" sz="2000"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822480" y="2328876"/>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7" y="386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6" y="481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489245" cy="923330"/>
          </a:xfrm>
          <a:prstGeom prst="rect">
            <a:avLst/>
          </a:prstGeom>
          <a:noFill/>
        </p:spPr>
        <p:txBody>
          <a:bodyPr wrap="square" rtlCol="0">
            <a:spAutoFit/>
          </a:bodyPr>
          <a:lstStyle/>
          <a:p>
            <a:r>
              <a:rPr lang="it-IT" dirty="0"/>
              <a:t>Cogliere gli elementi essenziali, i punti di forza e di debolezza dell'</a:t>
            </a:r>
            <a:r>
              <a:rPr lang="it-IT" dirty="0" err="1"/>
              <a:t>omnichannel</a:t>
            </a:r>
            <a:endParaRPr lang="en-GB" dirty="0"/>
          </a:p>
        </p:txBody>
      </p:sp>
      <p:sp>
        <p:nvSpPr>
          <p:cNvPr id="13" name="CuadroTexto 12"/>
          <p:cNvSpPr txBox="1"/>
          <p:nvPr/>
        </p:nvSpPr>
        <p:spPr>
          <a:xfrm>
            <a:off x="1615183" y="3719229"/>
            <a:ext cx="3330041" cy="923330"/>
          </a:xfrm>
          <a:prstGeom prst="rect">
            <a:avLst/>
          </a:prstGeom>
          <a:noFill/>
        </p:spPr>
        <p:txBody>
          <a:bodyPr wrap="square" rtlCol="0">
            <a:spAutoFit/>
          </a:bodyPr>
          <a:lstStyle/>
          <a:p>
            <a:r>
              <a:rPr lang="it-IT" dirty="0"/>
              <a:t>Imparare a differenziarle dalle azioni del </a:t>
            </a:r>
            <a:r>
              <a:rPr lang="es-ES" dirty="0"/>
              <a:t>multichannel</a:t>
            </a:r>
            <a:endParaRPr lang="en-GB" dirty="0"/>
          </a:p>
          <a:p>
            <a:endParaRPr lang="en-GB" dirty="0"/>
          </a:p>
        </p:txBody>
      </p:sp>
      <p:sp>
        <p:nvSpPr>
          <p:cNvPr id="14" name="CuadroTexto 13"/>
          <p:cNvSpPr txBox="1"/>
          <p:nvPr/>
        </p:nvSpPr>
        <p:spPr>
          <a:xfrm>
            <a:off x="1597728" y="4656176"/>
            <a:ext cx="3689890" cy="923330"/>
          </a:xfrm>
          <a:prstGeom prst="rect">
            <a:avLst/>
          </a:prstGeom>
          <a:noFill/>
        </p:spPr>
        <p:txBody>
          <a:bodyPr wrap="square" rtlCol="0">
            <a:spAutoFit/>
          </a:bodyPr>
          <a:lstStyle/>
          <a:p>
            <a:r>
              <a:rPr lang="it-IT" dirty="0"/>
              <a:t>Saperne di più sulle strategie </a:t>
            </a:r>
            <a:r>
              <a:rPr lang="it-IT" dirty="0" err="1"/>
              <a:t>omnichannel</a:t>
            </a:r>
            <a:r>
              <a:rPr lang="it-IT" dirty="0"/>
              <a:t> collaudate</a:t>
            </a:r>
            <a:endParaRPr lang="en-GB" dirty="0"/>
          </a:p>
          <a:p>
            <a:endParaRPr lang="en-GB" dirty="0"/>
          </a:p>
        </p:txBody>
      </p:sp>
      <p:sp>
        <p:nvSpPr>
          <p:cNvPr id="17" name="object 2"/>
          <p:cNvSpPr txBox="1">
            <a:spLocks/>
          </p:cNvSpPr>
          <p:nvPr/>
        </p:nvSpPr>
        <p:spPr>
          <a:xfrm>
            <a:off x="480794" y="1302505"/>
            <a:ext cx="561520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126" y="683880"/>
            <a:ext cx="596265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682897"/>
          </a:xfrm>
          <a:prstGeom prst="rect">
            <a:avLst/>
          </a:prstGeom>
          <a:noFill/>
        </p:spPr>
        <p:txBody>
          <a:bodyPr wrap="square" rtlCol="0">
            <a:spAutoFit/>
          </a:bodyPr>
          <a:lstStyle/>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Cos’è</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l’Omnichannel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Le </a:t>
            </a:r>
            <a:r>
              <a:rPr lang="en-US" sz="2000" dirty="0" err="1">
                <a:ea typeface="Lato Light" panose="020F0502020204030203" pitchFamily="34" charset="0"/>
                <a:cs typeface="Abhaya Libre" panose="02000603000000000000" pitchFamily="2" charset="77"/>
              </a:rPr>
              <a:t>differenze</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tra</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l’Omnichannel</a:t>
            </a:r>
            <a:r>
              <a:rPr lang="en-US" sz="2000" dirty="0">
                <a:ea typeface="Lato Light" panose="020F0502020204030203" pitchFamily="34" charset="0"/>
                <a:cs typeface="Abhaya Libre" panose="02000603000000000000" pitchFamily="2" charset="77"/>
              </a:rPr>
              <a:t> e il Multichannel</a:t>
            </a: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Esempi</a:t>
            </a:r>
            <a:r>
              <a:rPr lang="en-US" sz="2000" dirty="0">
                <a:ea typeface="Lato Light" panose="020F0502020204030203" pitchFamily="34" charset="0"/>
                <a:cs typeface="Abhaya Libre" panose="02000603000000000000" pitchFamily="2" charset="77"/>
              </a:rPr>
              <a:t> di </a:t>
            </a:r>
            <a:r>
              <a:rPr lang="en-US" sz="2000" dirty="0" err="1">
                <a:ea typeface="Lato Light" panose="020F0502020204030203" pitchFamily="34" charset="0"/>
                <a:cs typeface="Abhaya Libre" panose="02000603000000000000" pitchFamily="2" charset="77"/>
              </a:rPr>
              <a:t>strategie</a:t>
            </a:r>
            <a:r>
              <a:rPr lang="en-US" sz="2000" dirty="0">
                <a:ea typeface="Lato Light" panose="020F0502020204030203" pitchFamily="34" charset="0"/>
                <a:cs typeface="Abhaya Libre" panose="02000603000000000000" pitchFamily="2" charset="77"/>
              </a:rPr>
              <a:t> di Omnichannel </a:t>
            </a: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Vantaggi</a:t>
            </a:r>
            <a:r>
              <a:rPr lang="en-US" sz="2000" dirty="0">
                <a:ea typeface="Lato Light" panose="020F0502020204030203" pitchFamily="34" charset="0"/>
                <a:cs typeface="Abhaya Libre" panose="02000603000000000000" pitchFamily="2" charset="77"/>
              </a:rPr>
              <a:t> e </a:t>
            </a:r>
            <a:r>
              <a:rPr lang="en-US" sz="2000" dirty="0" err="1">
                <a:ea typeface="Lato Light" panose="020F0502020204030203" pitchFamily="34" charset="0"/>
                <a:cs typeface="Abhaya Libre" panose="02000603000000000000" pitchFamily="2" charset="77"/>
              </a:rPr>
              <a:t>sfide</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6826480" cy="461665"/>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Unit 1: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Nozioni</a:t>
            </a:r>
            <a:r>
              <a:rPr lang="en-US" sz="2400" dirty="0">
                <a:solidFill>
                  <a:srgbClr val="0CA373"/>
                </a:solidFill>
                <a:latin typeface="Oxygen" panose="02000503000000090004" pitchFamily="2" charset="77"/>
                <a:ea typeface="Nunito Bold" charset="0"/>
                <a:cs typeface="Abhaya Libre SemiBold" panose="02000603000000000000" pitchFamily="2" charset="77"/>
              </a:rPr>
              <a:t> di base e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strategie</a:t>
            </a:r>
            <a:r>
              <a:rPr lang="en-US" sz="2400" dirty="0">
                <a:solidFill>
                  <a:srgbClr val="0CA373"/>
                </a:solidFill>
                <a:latin typeface="Oxygen" panose="02000503000000090004" pitchFamily="2" charset="77"/>
                <a:ea typeface="Nunito Bold" charset="0"/>
                <a:cs typeface="Abhaya Libre SemiBold" panose="02000603000000000000" pitchFamily="2" charset="77"/>
              </a:rPr>
              <a:t> Omnichannel</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INDICE</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78758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90888"/>
            <a:ext cx="4301124" cy="611706"/>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1.1.: </a:t>
            </a:r>
            <a:r>
              <a:rPr lang="en-US" sz="2200" spc="50" dirty="0" err="1">
                <a:latin typeface="+mj-lt"/>
                <a:ea typeface="Lato Light" panose="020F0502020204030203" pitchFamily="34" charset="0"/>
                <a:cs typeface="Tahoma"/>
              </a:rPr>
              <a:t>Cos’è</a:t>
            </a:r>
            <a:r>
              <a:rPr lang="en-US" sz="2200" dirty="0">
                <a:latin typeface="+mj-lt"/>
                <a:ea typeface="Lato Light" panose="020F0502020204030203" pitchFamily="34" charset="0"/>
                <a:cs typeface="Abhaya Libre" panose="02000603000000000000" pitchFamily="2" charset="77"/>
              </a:rPr>
              <a:t> Omnichannel</a:t>
            </a:r>
          </a:p>
          <a:p>
            <a:pPr marL="12700">
              <a:lnSpc>
                <a:spcPct val="100000"/>
              </a:lnSpc>
              <a:spcBef>
                <a:spcPts val="110"/>
              </a:spcBef>
            </a:pPr>
            <a:endParaRPr sz="1600" dirty="0">
              <a:latin typeface="+mj-lt"/>
              <a:cs typeface="Tahoma"/>
            </a:endParaRPr>
          </a:p>
        </p:txBody>
      </p:sp>
      <p:sp>
        <p:nvSpPr>
          <p:cNvPr id="4" name="Rectángulo 3"/>
          <p:cNvSpPr/>
          <p:nvPr/>
        </p:nvSpPr>
        <p:spPr>
          <a:xfrm>
            <a:off x="318564" y="2083859"/>
            <a:ext cx="6101285" cy="4001095"/>
          </a:xfrm>
          <a:prstGeom prst="rect">
            <a:avLst/>
          </a:prstGeom>
        </p:spPr>
        <p:txBody>
          <a:bodyPr wrap="square">
            <a:spAutoFit/>
          </a:bodyPr>
          <a:lstStyle/>
          <a:p>
            <a:pPr marL="342900" indent="-342900" defTabSz="914400">
              <a:buFont typeface="Arial" panose="020B0604020202020204" pitchFamily="34" charset="0"/>
              <a:buChar char="•"/>
              <a:defRPr/>
            </a:pPr>
            <a:r>
              <a:rPr lang="en-US" sz="2000" dirty="0">
                <a:solidFill>
                  <a:srgbClr val="000000"/>
                </a:solidFill>
              </a:rPr>
              <a:t>È un </a:t>
            </a:r>
            <a:r>
              <a:rPr lang="en-US" sz="2000" dirty="0" err="1">
                <a:solidFill>
                  <a:srgbClr val="000000"/>
                </a:solidFill>
              </a:rPr>
              <a:t>modello</a:t>
            </a:r>
            <a:r>
              <a:rPr lang="en-US" sz="2000" dirty="0">
                <a:solidFill>
                  <a:srgbClr val="000000"/>
                </a:solidFill>
              </a:rPr>
              <a:t> </a:t>
            </a:r>
            <a:r>
              <a:rPr lang="en-US" sz="2000" dirty="0" err="1">
                <a:solidFill>
                  <a:srgbClr val="000000"/>
                </a:solidFill>
              </a:rPr>
              <a:t>che</a:t>
            </a:r>
            <a:r>
              <a:rPr lang="en-US" sz="2000" dirty="0">
                <a:solidFill>
                  <a:srgbClr val="000000"/>
                </a:solidFill>
              </a:rPr>
              <a:t> </a:t>
            </a:r>
            <a:r>
              <a:rPr lang="en-US" sz="2000" dirty="0" err="1">
                <a:solidFill>
                  <a:srgbClr val="000000"/>
                </a:solidFill>
              </a:rPr>
              <a:t>mira</a:t>
            </a:r>
            <a:r>
              <a:rPr lang="en-US" sz="2000" dirty="0">
                <a:solidFill>
                  <a:srgbClr val="000000"/>
                </a:solidFill>
              </a:rPr>
              <a:t> a </a:t>
            </a:r>
            <a:r>
              <a:rPr lang="en-US" sz="2000" dirty="0" err="1">
                <a:solidFill>
                  <a:srgbClr val="000000"/>
                </a:solidFill>
              </a:rPr>
              <a:t>offrire</a:t>
            </a:r>
            <a:r>
              <a:rPr lang="en-US" sz="2000" dirty="0">
                <a:solidFill>
                  <a:srgbClr val="000000"/>
                </a:solidFill>
              </a:rPr>
              <a:t> ai </a:t>
            </a:r>
            <a:r>
              <a:rPr lang="en-US" sz="2000" dirty="0" err="1">
                <a:solidFill>
                  <a:srgbClr val="000000"/>
                </a:solidFill>
              </a:rPr>
              <a:t>clienti</a:t>
            </a:r>
            <a:r>
              <a:rPr lang="en-US" sz="2000" dirty="0">
                <a:solidFill>
                  <a:srgbClr val="000000"/>
                </a:solidFill>
              </a:rPr>
              <a:t> </a:t>
            </a:r>
            <a:r>
              <a:rPr lang="en-US" sz="2000" dirty="0" err="1">
                <a:solidFill>
                  <a:srgbClr val="000000"/>
                </a:solidFill>
              </a:rPr>
              <a:t>un’esperienza</a:t>
            </a:r>
            <a:r>
              <a:rPr lang="en-US" sz="2000" dirty="0">
                <a:solidFill>
                  <a:srgbClr val="000000"/>
                </a:solidFill>
              </a:rPr>
              <a:t> </a:t>
            </a:r>
            <a:r>
              <a:rPr lang="en-US" sz="2000" dirty="0" err="1">
                <a:solidFill>
                  <a:srgbClr val="000000"/>
                </a:solidFill>
              </a:rPr>
              <a:t>personalizzata</a:t>
            </a:r>
            <a:r>
              <a:rPr lang="en-US" sz="2000" dirty="0">
                <a:solidFill>
                  <a:srgbClr val="000000"/>
                </a:solidFill>
              </a:rPr>
              <a:t> </a:t>
            </a:r>
            <a:r>
              <a:rPr lang="en-US" sz="2000" dirty="0" err="1">
                <a:solidFill>
                  <a:srgbClr val="000000"/>
                </a:solidFill>
              </a:rPr>
              <a:t>attraverso</a:t>
            </a:r>
            <a:r>
              <a:rPr lang="en-US" sz="2000" dirty="0">
                <a:solidFill>
                  <a:srgbClr val="000000"/>
                </a:solidFill>
              </a:rPr>
              <a:t> </a:t>
            </a:r>
            <a:r>
              <a:rPr lang="en-US" sz="2000" dirty="0" err="1">
                <a:solidFill>
                  <a:srgbClr val="000000"/>
                </a:solidFill>
              </a:rPr>
              <a:t>una</a:t>
            </a:r>
            <a:r>
              <a:rPr lang="en-US" sz="2000" dirty="0">
                <a:solidFill>
                  <a:srgbClr val="000000"/>
                </a:solidFill>
              </a:rPr>
              <a:t> </a:t>
            </a:r>
            <a:r>
              <a:rPr lang="en-US" sz="2000" dirty="0" err="1">
                <a:solidFill>
                  <a:srgbClr val="000000"/>
                </a:solidFill>
              </a:rPr>
              <a:t>varietà</a:t>
            </a:r>
            <a:r>
              <a:rPr lang="en-US" sz="2000" dirty="0">
                <a:solidFill>
                  <a:srgbClr val="000000"/>
                </a:solidFill>
              </a:rPr>
              <a:t> di </a:t>
            </a:r>
            <a:r>
              <a:rPr lang="en-US" sz="2000" dirty="0" err="1">
                <a:solidFill>
                  <a:srgbClr val="000000"/>
                </a:solidFill>
              </a:rPr>
              <a:t>canali</a:t>
            </a:r>
            <a:r>
              <a:rPr lang="en-US" sz="2000" dirty="0">
                <a:solidFill>
                  <a:srgbClr val="000000"/>
                </a:solidFill>
              </a:rPr>
              <a:t> di </a:t>
            </a:r>
            <a:r>
              <a:rPr lang="en-US" sz="2000" dirty="0" err="1">
                <a:solidFill>
                  <a:srgbClr val="000000"/>
                </a:solidFill>
              </a:rPr>
              <a:t>comunicazione</a:t>
            </a:r>
            <a:r>
              <a:rPr lang="en-US" sz="2000" dirty="0">
                <a:solidFill>
                  <a:srgbClr val="000000"/>
                </a:solidFill>
              </a:rPr>
              <a:t>, per </a:t>
            </a:r>
            <a:r>
              <a:rPr lang="en-US" sz="2000" dirty="0" err="1">
                <a:solidFill>
                  <a:srgbClr val="000000"/>
                </a:solidFill>
              </a:rPr>
              <a:t>trasformare</a:t>
            </a:r>
            <a:r>
              <a:rPr lang="en-US" sz="2000" dirty="0">
                <a:solidFill>
                  <a:srgbClr val="000000"/>
                </a:solidFill>
              </a:rPr>
              <a:t> le </a:t>
            </a:r>
            <a:r>
              <a:rPr lang="en-US" sz="2000" dirty="0" err="1">
                <a:solidFill>
                  <a:srgbClr val="000000"/>
                </a:solidFill>
              </a:rPr>
              <a:t>visite</a:t>
            </a:r>
            <a:r>
              <a:rPr lang="en-US" sz="2000" dirty="0">
                <a:solidFill>
                  <a:srgbClr val="000000"/>
                </a:solidFill>
              </a:rPr>
              <a:t> in </a:t>
            </a:r>
            <a:r>
              <a:rPr lang="en-US" sz="2000" dirty="0" err="1">
                <a:solidFill>
                  <a:srgbClr val="000000"/>
                </a:solidFill>
              </a:rPr>
              <a:t>vendite</a:t>
            </a:r>
            <a:r>
              <a:rPr lang="en-US" sz="2000" dirty="0">
                <a:solidFill>
                  <a:srgbClr val="000000"/>
                </a:solidFill>
              </a:rPr>
              <a:t>. </a:t>
            </a:r>
          </a:p>
          <a:p>
            <a:pPr marL="342900" indent="-342900" defTabSz="914400">
              <a:buFont typeface="Arial" panose="020B0604020202020204" pitchFamily="34" charset="0"/>
              <a:buChar char="•"/>
              <a:defRPr/>
            </a:pPr>
            <a:r>
              <a:rPr lang="en-US" sz="2000" dirty="0" err="1">
                <a:solidFill>
                  <a:srgbClr val="000000"/>
                </a:solidFill>
              </a:rPr>
              <a:t>Consente</a:t>
            </a:r>
            <a:r>
              <a:rPr lang="en-US" sz="2000" dirty="0">
                <a:solidFill>
                  <a:srgbClr val="000000"/>
                </a:solidFill>
              </a:rPr>
              <a:t> </a:t>
            </a:r>
            <a:r>
              <a:rPr lang="en-US" sz="2000" dirty="0" err="1">
                <a:solidFill>
                  <a:srgbClr val="000000"/>
                </a:solidFill>
              </a:rPr>
              <a:t>una</a:t>
            </a:r>
            <a:r>
              <a:rPr lang="en-US" sz="2000" dirty="0">
                <a:solidFill>
                  <a:srgbClr val="000000"/>
                </a:solidFill>
              </a:rPr>
              <a:t> gamma </a:t>
            </a:r>
            <a:r>
              <a:rPr lang="en-US" sz="2000" dirty="0" err="1">
                <a:solidFill>
                  <a:srgbClr val="000000"/>
                </a:solidFill>
              </a:rPr>
              <a:t>più</a:t>
            </a:r>
            <a:r>
              <a:rPr lang="en-US" sz="2000" dirty="0">
                <a:solidFill>
                  <a:srgbClr val="000000"/>
                </a:solidFill>
              </a:rPr>
              <a:t> </a:t>
            </a:r>
            <a:r>
              <a:rPr lang="en-US" sz="2000" dirty="0" err="1">
                <a:solidFill>
                  <a:srgbClr val="000000"/>
                </a:solidFill>
              </a:rPr>
              <a:t>ampia</a:t>
            </a:r>
            <a:r>
              <a:rPr lang="en-US" sz="2000" dirty="0">
                <a:solidFill>
                  <a:srgbClr val="000000"/>
                </a:solidFill>
              </a:rPr>
              <a:t> di </a:t>
            </a:r>
            <a:r>
              <a:rPr lang="en-US" sz="2000" dirty="0" err="1">
                <a:solidFill>
                  <a:srgbClr val="000000"/>
                </a:solidFill>
              </a:rPr>
              <a:t>opportunità</a:t>
            </a:r>
            <a:r>
              <a:rPr lang="en-US" sz="2000" dirty="0">
                <a:solidFill>
                  <a:srgbClr val="000000"/>
                </a:solidFill>
              </a:rPr>
              <a:t> per </a:t>
            </a:r>
            <a:r>
              <a:rPr lang="en-US" sz="2000" dirty="0" err="1">
                <a:solidFill>
                  <a:srgbClr val="000000"/>
                </a:solidFill>
              </a:rPr>
              <a:t>entrare</a:t>
            </a:r>
            <a:r>
              <a:rPr lang="en-US" sz="2000" dirty="0">
                <a:solidFill>
                  <a:srgbClr val="000000"/>
                </a:solidFill>
              </a:rPr>
              <a:t> in </a:t>
            </a:r>
            <a:r>
              <a:rPr lang="en-US" sz="2000" dirty="0" err="1">
                <a:solidFill>
                  <a:srgbClr val="000000"/>
                </a:solidFill>
              </a:rPr>
              <a:t>contatto</a:t>
            </a:r>
            <a:r>
              <a:rPr lang="en-US" sz="2000" dirty="0">
                <a:solidFill>
                  <a:srgbClr val="000000"/>
                </a:solidFill>
              </a:rPr>
              <a:t> con </a:t>
            </a:r>
            <a:r>
              <a:rPr lang="en-US" sz="2000" dirty="0" err="1">
                <a:solidFill>
                  <a:srgbClr val="000000"/>
                </a:solidFill>
              </a:rPr>
              <a:t>potenziali</a:t>
            </a:r>
            <a:r>
              <a:rPr lang="en-US" sz="2000" dirty="0">
                <a:solidFill>
                  <a:srgbClr val="000000"/>
                </a:solidFill>
              </a:rPr>
              <a:t> </a:t>
            </a:r>
            <a:r>
              <a:rPr lang="en-US" sz="2000" dirty="0" err="1">
                <a:solidFill>
                  <a:srgbClr val="000000"/>
                </a:solidFill>
              </a:rPr>
              <a:t>clienti</a:t>
            </a:r>
            <a:r>
              <a:rPr lang="en-US" sz="2000" dirty="0">
                <a:solidFill>
                  <a:srgbClr val="000000"/>
                </a:solidFill>
              </a:rPr>
              <a:t>. </a:t>
            </a:r>
          </a:p>
          <a:p>
            <a:pPr marL="342900" indent="-342900" defTabSz="914400">
              <a:buFont typeface="Arial" panose="020B0604020202020204" pitchFamily="34" charset="0"/>
              <a:buChar char="•"/>
              <a:defRPr/>
            </a:pPr>
            <a:r>
              <a:rPr lang="en-US" sz="2000" dirty="0">
                <a:solidFill>
                  <a:srgbClr val="000000"/>
                </a:solidFill>
              </a:rPr>
              <a:t>Questa </a:t>
            </a:r>
            <a:r>
              <a:rPr lang="en-US" sz="2000" dirty="0" err="1">
                <a:solidFill>
                  <a:srgbClr val="000000"/>
                </a:solidFill>
              </a:rPr>
              <a:t>esperienza</a:t>
            </a:r>
            <a:r>
              <a:rPr lang="en-US" sz="2000" dirty="0">
                <a:solidFill>
                  <a:srgbClr val="000000"/>
                </a:solidFill>
              </a:rPr>
              <a:t> </a:t>
            </a:r>
            <a:r>
              <a:rPr lang="en-US" sz="2000" dirty="0" err="1">
                <a:solidFill>
                  <a:srgbClr val="000000"/>
                </a:solidFill>
              </a:rPr>
              <a:t>esclusiva</a:t>
            </a:r>
            <a:r>
              <a:rPr lang="en-US" sz="2000" dirty="0">
                <a:solidFill>
                  <a:srgbClr val="000000"/>
                </a:solidFill>
              </a:rPr>
              <a:t> </a:t>
            </a:r>
            <a:r>
              <a:rPr lang="en-US" sz="2000" dirty="0" err="1">
                <a:solidFill>
                  <a:srgbClr val="000000"/>
                </a:solidFill>
              </a:rPr>
              <a:t>comprende</a:t>
            </a:r>
            <a:r>
              <a:rPr lang="en-US" sz="2000" dirty="0">
                <a:solidFill>
                  <a:srgbClr val="000000"/>
                </a:solidFill>
              </a:rPr>
              <a:t>: </a:t>
            </a:r>
          </a:p>
          <a:p>
            <a:pPr marL="800100" lvl="1" indent="-342900" defTabSz="914400">
              <a:buFont typeface="Wingdings" panose="05000000000000000000" pitchFamily="2" charset="2"/>
              <a:buChar char="§"/>
              <a:defRPr/>
            </a:pPr>
            <a:r>
              <a:rPr lang="en-US" sz="1900" b="1" dirty="0" err="1">
                <a:solidFill>
                  <a:srgbClr val="000000"/>
                </a:solidFill>
              </a:rPr>
              <a:t>Visite</a:t>
            </a:r>
            <a:r>
              <a:rPr lang="en-US" sz="1900" b="1" dirty="0">
                <a:solidFill>
                  <a:srgbClr val="000000"/>
                </a:solidFill>
              </a:rPr>
              <a:t> </a:t>
            </a:r>
            <a:r>
              <a:rPr lang="en-US" sz="1900" b="1" dirty="0" err="1">
                <a:solidFill>
                  <a:srgbClr val="000000"/>
                </a:solidFill>
              </a:rPr>
              <a:t>fisiche</a:t>
            </a:r>
            <a:r>
              <a:rPr lang="en-US" sz="1900" b="1" dirty="0">
                <a:solidFill>
                  <a:srgbClr val="000000"/>
                </a:solidFill>
              </a:rPr>
              <a:t> </a:t>
            </a:r>
            <a:r>
              <a:rPr lang="en-US" sz="1900" dirty="0">
                <a:solidFill>
                  <a:srgbClr val="000000"/>
                </a:solidFill>
              </a:rPr>
              <a:t>(per </a:t>
            </a:r>
            <a:r>
              <a:rPr lang="en-US" sz="1900" dirty="0" err="1">
                <a:solidFill>
                  <a:srgbClr val="000000"/>
                </a:solidFill>
              </a:rPr>
              <a:t>negozi</a:t>
            </a:r>
            <a:r>
              <a:rPr lang="en-US" sz="1900" dirty="0">
                <a:solidFill>
                  <a:srgbClr val="000000"/>
                </a:solidFill>
              </a:rPr>
              <a:t>) per </a:t>
            </a:r>
            <a:r>
              <a:rPr lang="en-US" sz="1900" dirty="0" err="1">
                <a:solidFill>
                  <a:srgbClr val="000000"/>
                </a:solidFill>
              </a:rPr>
              <a:t>vedere</a:t>
            </a:r>
            <a:r>
              <a:rPr lang="en-US" sz="1900" dirty="0">
                <a:solidFill>
                  <a:srgbClr val="000000"/>
                </a:solidFill>
              </a:rPr>
              <a:t> e </a:t>
            </a:r>
            <a:r>
              <a:rPr lang="en-US" sz="1900" dirty="0" err="1">
                <a:solidFill>
                  <a:srgbClr val="000000"/>
                </a:solidFill>
              </a:rPr>
              <a:t>toccare</a:t>
            </a:r>
            <a:r>
              <a:rPr lang="en-US" sz="1900" dirty="0">
                <a:solidFill>
                  <a:srgbClr val="000000"/>
                </a:solidFill>
              </a:rPr>
              <a:t> il </a:t>
            </a:r>
            <a:r>
              <a:rPr lang="en-US" sz="1900" dirty="0" err="1">
                <a:solidFill>
                  <a:srgbClr val="000000"/>
                </a:solidFill>
              </a:rPr>
              <a:t>prodotto</a:t>
            </a:r>
            <a:r>
              <a:rPr lang="en-US" sz="1900" dirty="0">
                <a:solidFill>
                  <a:srgbClr val="000000"/>
                </a:solidFill>
              </a:rPr>
              <a:t> </a:t>
            </a:r>
          </a:p>
          <a:p>
            <a:pPr marL="800100" lvl="1" indent="-342900" defTabSz="914400">
              <a:buFont typeface="Wingdings" panose="05000000000000000000" pitchFamily="2" charset="2"/>
              <a:buChar char="§"/>
              <a:defRPr/>
            </a:pPr>
            <a:r>
              <a:rPr lang="en-US" sz="1900" b="1" dirty="0" err="1">
                <a:solidFill>
                  <a:srgbClr val="000000"/>
                </a:solidFill>
              </a:rPr>
              <a:t>Visite</a:t>
            </a:r>
            <a:r>
              <a:rPr lang="en-US" sz="1900" b="1" dirty="0">
                <a:solidFill>
                  <a:srgbClr val="000000"/>
                </a:solidFill>
              </a:rPr>
              <a:t> online </a:t>
            </a:r>
            <a:r>
              <a:rPr lang="en-US" sz="1900" dirty="0">
                <a:solidFill>
                  <a:srgbClr val="000000"/>
                </a:solidFill>
              </a:rPr>
              <a:t>(</a:t>
            </a:r>
            <a:r>
              <a:rPr lang="en-US" sz="1900" dirty="0" err="1">
                <a:solidFill>
                  <a:srgbClr val="000000"/>
                </a:solidFill>
              </a:rPr>
              <a:t>negli</a:t>
            </a:r>
            <a:r>
              <a:rPr lang="en-US" sz="1900" dirty="0">
                <a:solidFill>
                  <a:srgbClr val="000000"/>
                </a:solidFill>
              </a:rPr>
              <a:t> e-shops) e </a:t>
            </a:r>
            <a:r>
              <a:rPr lang="en-US" sz="1900" dirty="0" err="1">
                <a:solidFill>
                  <a:srgbClr val="000000"/>
                </a:solidFill>
              </a:rPr>
              <a:t>dimostrazioni</a:t>
            </a:r>
            <a:r>
              <a:rPr lang="en-US" sz="1900" dirty="0">
                <a:solidFill>
                  <a:srgbClr val="000000"/>
                </a:solidFill>
              </a:rPr>
              <a:t> </a:t>
            </a:r>
            <a:r>
              <a:rPr lang="en-US" sz="1900" dirty="0" err="1">
                <a:solidFill>
                  <a:srgbClr val="000000"/>
                </a:solidFill>
              </a:rPr>
              <a:t>delle</a:t>
            </a:r>
            <a:r>
              <a:rPr lang="en-US" sz="1900" dirty="0">
                <a:solidFill>
                  <a:srgbClr val="000000"/>
                </a:solidFill>
              </a:rPr>
              <a:t> </a:t>
            </a:r>
            <a:r>
              <a:rPr lang="en-US" sz="1900" dirty="0" err="1">
                <a:solidFill>
                  <a:srgbClr val="000000"/>
                </a:solidFill>
              </a:rPr>
              <a:t>caratteristiche</a:t>
            </a:r>
            <a:r>
              <a:rPr lang="en-US" sz="1900" dirty="0">
                <a:solidFill>
                  <a:srgbClr val="000000"/>
                </a:solidFill>
              </a:rPr>
              <a:t> e </a:t>
            </a:r>
            <a:r>
              <a:rPr lang="en-US" sz="1900" dirty="0" err="1">
                <a:solidFill>
                  <a:srgbClr val="000000"/>
                </a:solidFill>
              </a:rPr>
              <a:t>delle</a:t>
            </a:r>
            <a:r>
              <a:rPr lang="en-US" sz="1900" dirty="0">
                <a:solidFill>
                  <a:srgbClr val="000000"/>
                </a:solidFill>
              </a:rPr>
              <a:t> </a:t>
            </a:r>
            <a:r>
              <a:rPr lang="en-US" sz="1900" dirty="0" err="1">
                <a:solidFill>
                  <a:srgbClr val="000000"/>
                </a:solidFill>
              </a:rPr>
              <a:t>specifiche</a:t>
            </a:r>
            <a:r>
              <a:rPr lang="en-US" sz="1900" dirty="0">
                <a:solidFill>
                  <a:srgbClr val="000000"/>
                </a:solidFill>
              </a:rPr>
              <a:t> del </a:t>
            </a:r>
            <a:r>
              <a:rPr lang="en-US" sz="1900" dirty="0" err="1">
                <a:solidFill>
                  <a:srgbClr val="000000"/>
                </a:solidFill>
              </a:rPr>
              <a:t>prodotto</a:t>
            </a:r>
            <a:endParaRPr lang="en-US" sz="1900" dirty="0">
              <a:solidFill>
                <a:srgbClr val="000000"/>
              </a:solidFill>
            </a:endParaRPr>
          </a:p>
          <a:p>
            <a:pPr marL="800100" lvl="1" indent="-342900" defTabSz="914400">
              <a:buFont typeface="Wingdings" panose="05000000000000000000" pitchFamily="2" charset="2"/>
              <a:buChar char="§"/>
              <a:defRPr/>
            </a:pPr>
            <a:r>
              <a:rPr lang="en-US" sz="1900" dirty="0" err="1">
                <a:solidFill>
                  <a:srgbClr val="000000"/>
                </a:solidFill>
              </a:rPr>
              <a:t>Considerazione</a:t>
            </a:r>
            <a:r>
              <a:rPr lang="en-US" sz="1900" dirty="0">
                <a:solidFill>
                  <a:srgbClr val="000000"/>
                </a:solidFill>
              </a:rPr>
              <a:t> </a:t>
            </a:r>
            <a:r>
              <a:rPr lang="en-US" sz="1900" dirty="0" err="1">
                <a:solidFill>
                  <a:srgbClr val="000000"/>
                </a:solidFill>
              </a:rPr>
              <a:t>delle</a:t>
            </a:r>
            <a:r>
              <a:rPr lang="en-US" sz="1900" dirty="0">
                <a:solidFill>
                  <a:srgbClr val="000000"/>
                </a:solidFill>
              </a:rPr>
              <a:t> </a:t>
            </a:r>
            <a:r>
              <a:rPr lang="en-US" sz="1900" b="1" dirty="0" err="1">
                <a:solidFill>
                  <a:srgbClr val="000000"/>
                </a:solidFill>
              </a:rPr>
              <a:t>caratteristiche</a:t>
            </a:r>
            <a:r>
              <a:rPr lang="en-US" sz="1900" dirty="0">
                <a:solidFill>
                  <a:srgbClr val="000000"/>
                </a:solidFill>
              </a:rPr>
              <a:t> e </a:t>
            </a:r>
            <a:r>
              <a:rPr lang="en-US" sz="1900" dirty="0" err="1">
                <a:solidFill>
                  <a:srgbClr val="000000"/>
                </a:solidFill>
              </a:rPr>
              <a:t>dei</a:t>
            </a:r>
            <a:r>
              <a:rPr lang="en-US" sz="1900" dirty="0">
                <a:solidFill>
                  <a:srgbClr val="000000"/>
                </a:solidFill>
              </a:rPr>
              <a:t> desideria </a:t>
            </a:r>
            <a:r>
              <a:rPr lang="en-US" sz="1900" dirty="0" err="1">
                <a:solidFill>
                  <a:srgbClr val="000000"/>
                </a:solidFill>
              </a:rPr>
              <a:t>dei</a:t>
            </a:r>
            <a:r>
              <a:rPr lang="en-US" sz="1900" dirty="0">
                <a:solidFill>
                  <a:srgbClr val="000000"/>
                </a:solidFill>
              </a:rPr>
              <a:t> </a:t>
            </a:r>
            <a:r>
              <a:rPr lang="en-US" sz="1900" dirty="0" err="1">
                <a:solidFill>
                  <a:srgbClr val="000000"/>
                </a:solidFill>
              </a:rPr>
              <a:t>potenziali</a:t>
            </a:r>
            <a:r>
              <a:rPr lang="en-US" sz="1900" dirty="0">
                <a:solidFill>
                  <a:srgbClr val="000000"/>
                </a:solidFill>
              </a:rPr>
              <a:t> </a:t>
            </a:r>
            <a:r>
              <a:rPr lang="en-US" sz="1900" dirty="0" err="1">
                <a:solidFill>
                  <a:srgbClr val="000000"/>
                </a:solidFill>
              </a:rPr>
              <a:t>clienti</a:t>
            </a:r>
            <a:r>
              <a:rPr lang="en-US" sz="1900" dirty="0">
                <a:solidFill>
                  <a:srgbClr val="000000"/>
                </a:solidFill>
              </a:rPr>
              <a:t>, marketing sui social media</a:t>
            </a:r>
          </a:p>
        </p:txBody>
      </p:sp>
      <p:graphicFrame>
        <p:nvGraphicFramePr>
          <p:cNvPr id="9" name="Diagrama 8">
            <a:extLst>
              <a:ext uri="{FF2B5EF4-FFF2-40B4-BE49-F238E27FC236}">
                <a16:creationId xmlns:a16="http://schemas.microsoft.com/office/drawing/2014/main" id="{F89A81C3-3FC2-4A3C-AFC6-F4BE3494450D}"/>
              </a:ext>
            </a:extLst>
          </p:cNvPr>
          <p:cNvGraphicFramePr/>
          <p:nvPr>
            <p:extLst>
              <p:ext uri="{D42A27DB-BD31-4B8C-83A1-F6EECF244321}">
                <p14:modId xmlns:p14="http://schemas.microsoft.com/office/powerpoint/2010/main" val="410828808"/>
              </p:ext>
            </p:extLst>
          </p:nvPr>
        </p:nvGraphicFramePr>
        <p:xfrm>
          <a:off x="6517176" y="2001046"/>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Conector recto 23">
            <a:extLst>
              <a:ext uri="{FF2B5EF4-FFF2-40B4-BE49-F238E27FC236}">
                <a16:creationId xmlns:a16="http://schemas.microsoft.com/office/drawing/2014/main" id="{73234D95-727B-4C6B-B3BB-B259658162F7}"/>
              </a:ext>
            </a:extLst>
          </p:cNvPr>
          <p:cNvCxnSpPr>
            <a:cxnSpLocks/>
          </p:cNvCxnSpPr>
          <p:nvPr/>
        </p:nvCxnSpPr>
        <p:spPr>
          <a:xfrm>
            <a:off x="9691039" y="4424289"/>
            <a:ext cx="1238031" cy="19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D45832AA-AE31-4D20-8169-8EF6A24A355B}"/>
              </a:ext>
            </a:extLst>
          </p:cNvPr>
          <p:cNvCxnSpPr/>
          <p:nvPr/>
        </p:nvCxnSpPr>
        <p:spPr>
          <a:xfrm>
            <a:off x="10311618" y="3742006"/>
            <a:ext cx="0" cy="1364566"/>
          </a:xfrm>
          <a:prstGeom prst="line">
            <a:avLst/>
          </a:prstGeom>
        </p:spPr>
        <p:style>
          <a:lnRef idx="1">
            <a:schemeClr val="accent1"/>
          </a:lnRef>
          <a:fillRef idx="0">
            <a:schemeClr val="accent1"/>
          </a:fillRef>
          <a:effectRef idx="0">
            <a:schemeClr val="accent1"/>
          </a:effectRef>
          <a:fontRef idx="minor">
            <a:schemeClr val="tx1"/>
          </a:fontRef>
        </p:style>
      </p:cxnSp>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95072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852044" cy="611706"/>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1.2.: </a:t>
            </a:r>
            <a:r>
              <a:rPr lang="en-US" sz="2200" dirty="0" err="1">
                <a:latin typeface="+mj-lt"/>
                <a:ea typeface="Lato Light" panose="020F0502020204030203" pitchFamily="34" charset="0"/>
                <a:cs typeface="Abhaya Libre" panose="02000603000000000000" pitchFamily="2" charset="77"/>
              </a:rPr>
              <a:t>Differenze</a:t>
            </a:r>
            <a:r>
              <a:rPr lang="en-US" sz="2200" dirty="0">
                <a:latin typeface="+mj-lt"/>
                <a:ea typeface="Lato Light" panose="020F0502020204030203" pitchFamily="34" charset="0"/>
                <a:cs typeface="Abhaya Libre" panose="02000603000000000000" pitchFamily="2" charset="77"/>
              </a:rPr>
              <a:t> </a:t>
            </a:r>
            <a:r>
              <a:rPr lang="en-US" sz="2200" dirty="0" err="1">
                <a:latin typeface="+mj-lt"/>
                <a:ea typeface="Lato Light" panose="020F0502020204030203" pitchFamily="34" charset="0"/>
                <a:cs typeface="Abhaya Libre" panose="02000603000000000000" pitchFamily="2" charset="77"/>
              </a:rPr>
              <a:t>tra</a:t>
            </a:r>
            <a:r>
              <a:rPr lang="en-US" sz="2200" dirty="0">
                <a:latin typeface="+mj-lt"/>
                <a:ea typeface="Lato Light" panose="020F0502020204030203" pitchFamily="34" charset="0"/>
                <a:cs typeface="Abhaya Libre" panose="02000603000000000000" pitchFamily="2" charset="77"/>
              </a:rPr>
              <a:t> Omnichannel e Multichannel</a:t>
            </a:r>
          </a:p>
          <a:p>
            <a:pPr marL="12700">
              <a:lnSpc>
                <a:spcPct val="100000"/>
              </a:lnSpc>
              <a:spcBef>
                <a:spcPts val="110"/>
              </a:spcBef>
            </a:pPr>
            <a:endParaRPr sz="1600" dirty="0">
              <a:latin typeface="+mj-lt"/>
              <a:cs typeface="Tahoma"/>
            </a:endParaRPr>
          </a:p>
        </p:txBody>
      </p:sp>
      <p:sp>
        <p:nvSpPr>
          <p:cNvPr id="4" name="Rectángulo 3"/>
          <p:cNvSpPr/>
          <p:nvPr/>
        </p:nvSpPr>
        <p:spPr>
          <a:xfrm>
            <a:off x="383809" y="2389984"/>
            <a:ext cx="4722763" cy="2923877"/>
          </a:xfrm>
          <a:prstGeom prst="rect">
            <a:avLst/>
          </a:prstGeom>
        </p:spPr>
        <p:txBody>
          <a:bodyPr wrap="square">
            <a:spAutoFit/>
          </a:bodyPr>
          <a:lstStyle/>
          <a:p>
            <a:pPr marL="342900" indent="-342900" defTabSz="914400">
              <a:buFont typeface="Wingdings" panose="05000000000000000000" pitchFamily="2" charset="2"/>
              <a:buChar char="§"/>
              <a:defRPr/>
            </a:pPr>
            <a:r>
              <a:rPr lang="en-US" sz="2300" b="1" dirty="0">
                <a:solidFill>
                  <a:srgbClr val="000000"/>
                </a:solidFill>
              </a:rPr>
              <a:t>Multichannel</a:t>
            </a:r>
            <a:r>
              <a:rPr lang="en-US" sz="2300" dirty="0">
                <a:solidFill>
                  <a:srgbClr val="000000"/>
                </a:solidFill>
              </a:rPr>
              <a:t>: </a:t>
            </a:r>
            <a:r>
              <a:rPr lang="en-US" sz="2300" dirty="0" err="1">
                <a:solidFill>
                  <a:srgbClr val="000000"/>
                </a:solidFill>
              </a:rPr>
              <a:t>L’utilizzo</a:t>
            </a:r>
            <a:r>
              <a:rPr lang="en-US" sz="2300" dirty="0">
                <a:solidFill>
                  <a:srgbClr val="000000"/>
                </a:solidFill>
              </a:rPr>
              <a:t> di tutti I </a:t>
            </a:r>
            <a:r>
              <a:rPr lang="en-US" sz="2300" dirty="0" err="1">
                <a:solidFill>
                  <a:srgbClr val="000000"/>
                </a:solidFill>
              </a:rPr>
              <a:t>canali</a:t>
            </a:r>
            <a:r>
              <a:rPr lang="en-US" sz="2300" dirty="0">
                <a:solidFill>
                  <a:srgbClr val="000000"/>
                </a:solidFill>
              </a:rPr>
              <a:t> (</a:t>
            </a:r>
            <a:r>
              <a:rPr lang="en-US" sz="2300" dirty="0" err="1">
                <a:solidFill>
                  <a:srgbClr val="000000"/>
                </a:solidFill>
              </a:rPr>
              <a:t>negozio</a:t>
            </a:r>
            <a:r>
              <a:rPr lang="en-US" sz="2300" dirty="0">
                <a:solidFill>
                  <a:srgbClr val="000000"/>
                </a:solidFill>
              </a:rPr>
              <a:t> </a:t>
            </a:r>
            <a:r>
              <a:rPr lang="en-US" sz="2300" dirty="0" err="1">
                <a:solidFill>
                  <a:srgbClr val="000000"/>
                </a:solidFill>
              </a:rPr>
              <a:t>fisico</a:t>
            </a:r>
            <a:r>
              <a:rPr lang="en-US" sz="2300" dirty="0">
                <a:solidFill>
                  <a:srgbClr val="000000"/>
                </a:solidFill>
              </a:rPr>
              <a:t>, mobile, marketing online) per </a:t>
            </a:r>
            <a:r>
              <a:rPr lang="en-US" sz="2300" dirty="0" err="1">
                <a:solidFill>
                  <a:srgbClr val="000000"/>
                </a:solidFill>
              </a:rPr>
              <a:t>contattare</a:t>
            </a:r>
            <a:r>
              <a:rPr lang="en-US" sz="2300" dirty="0">
                <a:solidFill>
                  <a:srgbClr val="000000"/>
                </a:solidFill>
              </a:rPr>
              <a:t> I </a:t>
            </a:r>
            <a:r>
              <a:rPr lang="en-US" sz="2300" dirty="0" err="1">
                <a:solidFill>
                  <a:srgbClr val="000000"/>
                </a:solidFill>
              </a:rPr>
              <a:t>clienti</a:t>
            </a:r>
            <a:r>
              <a:rPr lang="en-US" sz="2300" dirty="0">
                <a:solidFill>
                  <a:srgbClr val="000000"/>
                </a:solidFill>
              </a:rPr>
              <a:t> senza </a:t>
            </a:r>
            <a:r>
              <a:rPr lang="en-US" sz="2300" dirty="0" err="1">
                <a:solidFill>
                  <a:srgbClr val="000000"/>
                </a:solidFill>
              </a:rPr>
              <a:t>che</a:t>
            </a:r>
            <a:r>
              <a:rPr lang="en-US" sz="2300" dirty="0">
                <a:solidFill>
                  <a:srgbClr val="000000"/>
                </a:solidFill>
              </a:rPr>
              <a:t> vi </a:t>
            </a:r>
            <a:r>
              <a:rPr lang="en-US" sz="2300" dirty="0" err="1">
                <a:solidFill>
                  <a:srgbClr val="000000"/>
                </a:solidFill>
              </a:rPr>
              <a:t>sia</a:t>
            </a:r>
            <a:r>
              <a:rPr lang="en-US" sz="2300" dirty="0">
                <a:solidFill>
                  <a:srgbClr val="000000"/>
                </a:solidFill>
              </a:rPr>
              <a:t> </a:t>
            </a:r>
            <a:r>
              <a:rPr lang="en-US" sz="2300" dirty="0" err="1">
                <a:solidFill>
                  <a:srgbClr val="000000"/>
                </a:solidFill>
              </a:rPr>
              <a:t>una</a:t>
            </a:r>
            <a:r>
              <a:rPr lang="en-US" sz="2300" dirty="0">
                <a:solidFill>
                  <a:srgbClr val="000000"/>
                </a:solidFill>
              </a:rPr>
              <a:t> </a:t>
            </a:r>
            <a:r>
              <a:rPr lang="en-US" sz="2300" dirty="0" err="1">
                <a:solidFill>
                  <a:srgbClr val="000000"/>
                </a:solidFill>
              </a:rPr>
              <a:t>connessione</a:t>
            </a:r>
            <a:r>
              <a:rPr lang="en-US" sz="2300" dirty="0">
                <a:solidFill>
                  <a:srgbClr val="000000"/>
                </a:solidFill>
              </a:rPr>
              <a:t> </a:t>
            </a:r>
            <a:r>
              <a:rPr lang="en-US" sz="2300" dirty="0" err="1">
                <a:solidFill>
                  <a:srgbClr val="000000"/>
                </a:solidFill>
              </a:rPr>
              <a:t>tra</a:t>
            </a:r>
            <a:r>
              <a:rPr lang="en-US" sz="2300" dirty="0">
                <a:solidFill>
                  <a:srgbClr val="000000"/>
                </a:solidFill>
              </a:rPr>
              <a:t> </a:t>
            </a:r>
            <a:r>
              <a:rPr lang="en-US" sz="2300" dirty="0" err="1">
                <a:solidFill>
                  <a:srgbClr val="000000"/>
                </a:solidFill>
              </a:rPr>
              <a:t>i</a:t>
            </a:r>
            <a:r>
              <a:rPr lang="en-US" sz="2300" dirty="0">
                <a:solidFill>
                  <a:srgbClr val="000000"/>
                </a:solidFill>
              </a:rPr>
              <a:t> </a:t>
            </a:r>
            <a:r>
              <a:rPr lang="en-US" sz="2300" dirty="0" err="1">
                <a:solidFill>
                  <a:srgbClr val="000000"/>
                </a:solidFill>
              </a:rPr>
              <a:t>canali</a:t>
            </a:r>
            <a:r>
              <a:rPr lang="en-US" sz="2300" dirty="0">
                <a:solidFill>
                  <a:srgbClr val="000000"/>
                </a:solidFill>
              </a:rPr>
              <a:t>. </a:t>
            </a:r>
          </a:p>
          <a:p>
            <a:pPr marL="342900" indent="-342900" defTabSz="914400">
              <a:buFont typeface="Wingdings" panose="05000000000000000000" pitchFamily="2" charset="2"/>
              <a:buChar char="§"/>
              <a:defRPr/>
            </a:pPr>
            <a:r>
              <a:rPr lang="en-US" sz="2300" b="1" dirty="0">
                <a:solidFill>
                  <a:srgbClr val="000000"/>
                </a:solidFill>
              </a:rPr>
              <a:t>Omni-channel</a:t>
            </a:r>
            <a:r>
              <a:rPr lang="en-US" sz="2300" dirty="0">
                <a:solidFill>
                  <a:srgbClr val="000000"/>
                </a:solidFill>
              </a:rPr>
              <a:t>: Una </a:t>
            </a:r>
            <a:r>
              <a:rPr lang="en-US" sz="2300" dirty="0" err="1">
                <a:solidFill>
                  <a:srgbClr val="000000"/>
                </a:solidFill>
              </a:rPr>
              <a:t>modalità</a:t>
            </a:r>
            <a:r>
              <a:rPr lang="en-US" sz="2300" dirty="0">
                <a:solidFill>
                  <a:srgbClr val="000000"/>
                </a:solidFill>
              </a:rPr>
              <a:t> </a:t>
            </a:r>
            <a:r>
              <a:rPr lang="en-US" sz="2300" dirty="0" err="1">
                <a:solidFill>
                  <a:srgbClr val="000000"/>
                </a:solidFill>
              </a:rPr>
              <a:t>che</a:t>
            </a:r>
            <a:r>
              <a:rPr lang="en-US" sz="2300" dirty="0">
                <a:solidFill>
                  <a:srgbClr val="000000"/>
                </a:solidFill>
              </a:rPr>
              <a:t> </a:t>
            </a:r>
            <a:r>
              <a:rPr lang="en-US" sz="2300" dirty="0" err="1">
                <a:solidFill>
                  <a:srgbClr val="000000"/>
                </a:solidFill>
              </a:rPr>
              <a:t>fornisce</a:t>
            </a:r>
            <a:r>
              <a:rPr lang="en-US" sz="2300" dirty="0">
                <a:solidFill>
                  <a:srgbClr val="000000"/>
                </a:solidFill>
              </a:rPr>
              <a:t> </a:t>
            </a:r>
            <a:r>
              <a:rPr lang="en-US" sz="2300" dirty="0" err="1">
                <a:solidFill>
                  <a:srgbClr val="000000"/>
                </a:solidFill>
              </a:rPr>
              <a:t>una</a:t>
            </a:r>
            <a:r>
              <a:rPr lang="en-US" sz="2300" dirty="0">
                <a:solidFill>
                  <a:srgbClr val="000000"/>
                </a:solidFill>
              </a:rPr>
              <a:t> </a:t>
            </a:r>
            <a:r>
              <a:rPr lang="en-US" sz="2300" dirty="0" err="1">
                <a:solidFill>
                  <a:srgbClr val="000000"/>
                </a:solidFill>
              </a:rPr>
              <a:t>perfetta</a:t>
            </a:r>
            <a:r>
              <a:rPr lang="en-US" sz="2300" dirty="0">
                <a:solidFill>
                  <a:srgbClr val="000000"/>
                </a:solidFill>
              </a:rPr>
              <a:t> </a:t>
            </a:r>
            <a:r>
              <a:rPr lang="en-US" sz="2300" dirty="0" err="1">
                <a:solidFill>
                  <a:srgbClr val="000000"/>
                </a:solidFill>
              </a:rPr>
              <a:t>integrazione</a:t>
            </a:r>
            <a:r>
              <a:rPr lang="en-US" sz="2300" dirty="0">
                <a:solidFill>
                  <a:srgbClr val="000000"/>
                </a:solidFill>
              </a:rPr>
              <a:t> e </a:t>
            </a:r>
            <a:r>
              <a:rPr lang="en-US" sz="2300" dirty="0" err="1">
                <a:solidFill>
                  <a:srgbClr val="000000"/>
                </a:solidFill>
              </a:rPr>
              <a:t>risposta</a:t>
            </a:r>
            <a:r>
              <a:rPr lang="en-US" sz="2300" dirty="0">
                <a:solidFill>
                  <a:srgbClr val="000000"/>
                </a:solidFill>
              </a:rPr>
              <a:t> </a:t>
            </a:r>
            <a:r>
              <a:rPr lang="en-US" sz="2300" dirty="0" err="1">
                <a:solidFill>
                  <a:srgbClr val="000000"/>
                </a:solidFill>
              </a:rPr>
              <a:t>tra</a:t>
            </a:r>
            <a:r>
              <a:rPr lang="en-US" sz="2300" dirty="0">
                <a:solidFill>
                  <a:srgbClr val="000000"/>
                </a:solidFill>
              </a:rPr>
              <a:t> </a:t>
            </a:r>
            <a:r>
              <a:rPr lang="en-US" sz="2300" dirty="0" err="1">
                <a:solidFill>
                  <a:srgbClr val="000000"/>
                </a:solidFill>
              </a:rPr>
              <a:t>i</a:t>
            </a:r>
            <a:r>
              <a:rPr lang="en-US" sz="2300" dirty="0">
                <a:solidFill>
                  <a:srgbClr val="000000"/>
                </a:solidFill>
              </a:rPr>
              <a:t> </a:t>
            </a:r>
            <a:r>
              <a:rPr lang="en-US" sz="2300" dirty="0" err="1">
                <a:solidFill>
                  <a:srgbClr val="000000"/>
                </a:solidFill>
              </a:rPr>
              <a:t>canali</a:t>
            </a:r>
            <a:r>
              <a:rPr lang="en-US" sz="2300" dirty="0">
                <a:solidFill>
                  <a:srgbClr val="000000"/>
                </a:solidFill>
              </a:rPr>
              <a:t>. </a:t>
            </a:r>
          </a:p>
        </p:txBody>
      </p:sp>
      <p:graphicFrame>
        <p:nvGraphicFramePr>
          <p:cNvPr id="5" name="Diagrama 4">
            <a:extLst>
              <a:ext uri="{FF2B5EF4-FFF2-40B4-BE49-F238E27FC236}">
                <a16:creationId xmlns:a16="http://schemas.microsoft.com/office/drawing/2014/main" id="{AF303C35-F95D-4D1E-98FA-35E5D5EB8DF8}"/>
              </a:ext>
            </a:extLst>
          </p:cNvPr>
          <p:cNvGraphicFramePr/>
          <p:nvPr>
            <p:extLst>
              <p:ext uri="{D42A27DB-BD31-4B8C-83A1-F6EECF244321}">
                <p14:modId xmlns:p14="http://schemas.microsoft.com/office/powerpoint/2010/main" val="362696012"/>
              </p:ext>
            </p:extLst>
          </p:nvPr>
        </p:nvGraphicFramePr>
        <p:xfrm>
          <a:off x="4885397" y="2950752"/>
          <a:ext cx="3763889" cy="298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91EBD43B-6F85-47B4-A34C-75EA3FA091A9}"/>
              </a:ext>
            </a:extLst>
          </p:cNvPr>
          <p:cNvGraphicFramePr/>
          <p:nvPr>
            <p:extLst>
              <p:ext uri="{D42A27DB-BD31-4B8C-83A1-F6EECF244321}">
                <p14:modId xmlns:p14="http://schemas.microsoft.com/office/powerpoint/2010/main" val="3064117255"/>
              </p:ext>
            </p:extLst>
          </p:nvPr>
        </p:nvGraphicFramePr>
        <p:xfrm>
          <a:off x="8428111" y="2950752"/>
          <a:ext cx="3763889" cy="29858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Texto 9">
            <a:extLst>
              <a:ext uri="{FF2B5EF4-FFF2-40B4-BE49-F238E27FC236}">
                <a16:creationId xmlns:a16="http://schemas.microsoft.com/office/drawing/2014/main" id="{9F83C863-EA8B-4C7B-9E54-6853279B3D0A}"/>
              </a:ext>
            </a:extLst>
          </p:cNvPr>
          <p:cNvSpPr txBox="1"/>
          <p:nvPr/>
        </p:nvSpPr>
        <p:spPr>
          <a:xfrm>
            <a:off x="9350824" y="2213639"/>
            <a:ext cx="1918462" cy="461665"/>
          </a:xfrm>
          <a:prstGeom prst="rect">
            <a:avLst/>
          </a:prstGeom>
          <a:noFill/>
        </p:spPr>
        <p:txBody>
          <a:bodyPr wrap="square">
            <a:spAutoFit/>
          </a:bodyPr>
          <a:lstStyle/>
          <a:p>
            <a:r>
              <a:rPr lang="es-ES" sz="2400" b="1" dirty="0" err="1"/>
              <a:t>Omnichannel</a:t>
            </a:r>
            <a:endParaRPr lang="es-ES" sz="2400" b="1" dirty="0"/>
          </a:p>
        </p:txBody>
      </p:sp>
      <p:sp>
        <p:nvSpPr>
          <p:cNvPr id="11" name="CuadroTexto 10">
            <a:extLst>
              <a:ext uri="{FF2B5EF4-FFF2-40B4-BE49-F238E27FC236}">
                <a16:creationId xmlns:a16="http://schemas.microsoft.com/office/drawing/2014/main" id="{47849810-76A2-4BE7-A46F-E8F61F634E3E}"/>
              </a:ext>
            </a:extLst>
          </p:cNvPr>
          <p:cNvSpPr txBox="1"/>
          <p:nvPr/>
        </p:nvSpPr>
        <p:spPr>
          <a:xfrm>
            <a:off x="5803621" y="2213638"/>
            <a:ext cx="1918462" cy="461665"/>
          </a:xfrm>
          <a:prstGeom prst="rect">
            <a:avLst/>
          </a:prstGeom>
          <a:noFill/>
        </p:spPr>
        <p:txBody>
          <a:bodyPr wrap="square">
            <a:spAutoFit/>
          </a:bodyPr>
          <a:lstStyle/>
          <a:p>
            <a:r>
              <a:rPr lang="es-ES" sz="2400" b="1" dirty="0" err="1"/>
              <a:t>Multichannel</a:t>
            </a:r>
            <a:endParaRPr lang="es-ES" sz="2400" b="1" dirty="0"/>
          </a:p>
        </p:txBody>
      </p:sp>
    </p:spTree>
    <p:extLst>
      <p:ext uri="{BB962C8B-B14F-4D97-AF65-F5344CB8AC3E}">
        <p14:creationId xmlns:p14="http://schemas.microsoft.com/office/powerpoint/2010/main" val="127689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06381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547369" cy="932307"/>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1.3.: </a:t>
            </a:r>
            <a:r>
              <a:rPr lang="en-US" sz="2200" dirty="0" err="1">
                <a:latin typeface="+mj-lt"/>
                <a:ea typeface="Lato Light" panose="020F0502020204030203" pitchFamily="34" charset="0"/>
                <a:cs typeface="Abhaya Libre" panose="02000603000000000000" pitchFamily="2" charset="77"/>
              </a:rPr>
              <a:t>Esempi</a:t>
            </a:r>
            <a:r>
              <a:rPr lang="en-US" sz="2200" dirty="0">
                <a:latin typeface="+mj-lt"/>
                <a:ea typeface="Lato Light" panose="020F0502020204030203" pitchFamily="34" charset="0"/>
                <a:cs typeface="Abhaya Libre" panose="02000603000000000000" pitchFamily="2" charset="77"/>
              </a:rPr>
              <a:t> di </a:t>
            </a:r>
            <a:r>
              <a:rPr lang="en-US" sz="2200" dirty="0" err="1">
                <a:latin typeface="+mj-lt"/>
                <a:ea typeface="Lato Light" panose="020F0502020204030203" pitchFamily="34" charset="0"/>
                <a:cs typeface="Abhaya Libre" panose="02000603000000000000" pitchFamily="2" charset="77"/>
              </a:rPr>
              <a:t>strategie</a:t>
            </a:r>
            <a:r>
              <a:rPr lang="en-US" sz="2200" dirty="0">
                <a:latin typeface="+mj-lt"/>
                <a:ea typeface="Lato Light" panose="020F0502020204030203" pitchFamily="34" charset="0"/>
                <a:cs typeface="Abhaya Libre" panose="02000603000000000000" pitchFamily="2" charset="77"/>
              </a:rPr>
              <a:t> Omnichannel</a:t>
            </a:r>
          </a:p>
          <a:p>
            <a:pPr marL="12700">
              <a:spcBef>
                <a:spcPts val="110"/>
              </a:spcBef>
            </a:pPr>
            <a:endParaRPr lang="en-US" sz="2000" dirty="0">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377556" y="2184714"/>
            <a:ext cx="11436888" cy="3908762"/>
          </a:xfrm>
          <a:prstGeom prst="rect">
            <a:avLst/>
          </a:prstGeom>
        </p:spPr>
        <p:txBody>
          <a:bodyPr wrap="square">
            <a:spAutoFit/>
          </a:bodyPr>
          <a:lstStyle/>
          <a:p>
            <a:pPr defTabSz="914400">
              <a:defRPr/>
            </a:pPr>
            <a:r>
              <a:rPr lang="en-US" sz="2200" dirty="0">
                <a:solidFill>
                  <a:srgbClr val="000000"/>
                </a:solidFill>
              </a:rPr>
              <a:t>Ora, </a:t>
            </a:r>
            <a:r>
              <a:rPr lang="en-US" sz="2200" dirty="0" err="1">
                <a:solidFill>
                  <a:srgbClr val="000000"/>
                </a:solidFill>
              </a:rPr>
              <a:t>vediamo</a:t>
            </a:r>
            <a:r>
              <a:rPr lang="en-US" sz="2200" dirty="0">
                <a:solidFill>
                  <a:srgbClr val="000000"/>
                </a:solidFill>
              </a:rPr>
              <a:t> come </a:t>
            </a:r>
            <a:r>
              <a:rPr lang="en-US" sz="2200" dirty="0" err="1">
                <a:solidFill>
                  <a:srgbClr val="000000"/>
                </a:solidFill>
              </a:rPr>
              <a:t>funziona</a:t>
            </a:r>
            <a:r>
              <a:rPr lang="en-US" sz="2200" dirty="0">
                <a:solidFill>
                  <a:srgbClr val="000000"/>
                </a:solidFill>
              </a:rPr>
              <a:t> </a:t>
            </a:r>
            <a:r>
              <a:rPr lang="en-US" sz="2200" dirty="0" err="1">
                <a:solidFill>
                  <a:srgbClr val="000000"/>
                </a:solidFill>
              </a:rPr>
              <a:t>un’esperienza</a:t>
            </a:r>
            <a:r>
              <a:rPr lang="en-US" sz="2200" dirty="0">
                <a:solidFill>
                  <a:srgbClr val="000000"/>
                </a:solidFill>
              </a:rPr>
              <a:t> omnichannel </a:t>
            </a:r>
            <a:r>
              <a:rPr lang="en-US" sz="2200" dirty="0" err="1">
                <a:solidFill>
                  <a:srgbClr val="000000"/>
                </a:solidFill>
              </a:rPr>
              <a:t>che</a:t>
            </a:r>
            <a:r>
              <a:rPr lang="en-US" sz="2200" dirty="0">
                <a:solidFill>
                  <a:srgbClr val="000000"/>
                </a:solidFill>
              </a:rPr>
              <a:t> </a:t>
            </a:r>
            <a:r>
              <a:rPr lang="en-US" sz="2200" dirty="0" err="1">
                <a:solidFill>
                  <a:srgbClr val="000000"/>
                </a:solidFill>
              </a:rPr>
              <a:t>coinvolge</a:t>
            </a:r>
            <a:r>
              <a:rPr lang="en-US" sz="2200" dirty="0">
                <a:solidFill>
                  <a:srgbClr val="000000"/>
                </a:solidFill>
              </a:rPr>
              <a:t> </a:t>
            </a:r>
            <a:r>
              <a:rPr lang="en-US" sz="2200" dirty="0" err="1">
                <a:solidFill>
                  <a:srgbClr val="000000"/>
                </a:solidFill>
              </a:rPr>
              <a:t>sia</a:t>
            </a:r>
            <a:r>
              <a:rPr lang="en-US" sz="2200" dirty="0">
                <a:solidFill>
                  <a:srgbClr val="000000"/>
                </a:solidFill>
              </a:rPr>
              <a:t> </a:t>
            </a:r>
            <a:r>
              <a:rPr lang="en-US" sz="2200" dirty="0" err="1">
                <a:solidFill>
                  <a:srgbClr val="000000"/>
                </a:solidFill>
              </a:rPr>
              <a:t>gli</a:t>
            </a:r>
            <a:r>
              <a:rPr lang="en-US" sz="2200" dirty="0">
                <a:solidFill>
                  <a:srgbClr val="000000"/>
                </a:solidFill>
              </a:rPr>
              <a:t> store </a:t>
            </a:r>
            <a:r>
              <a:rPr lang="en-US" sz="2200" dirty="0" err="1">
                <a:solidFill>
                  <a:srgbClr val="000000"/>
                </a:solidFill>
              </a:rPr>
              <a:t>fisici</a:t>
            </a:r>
            <a:r>
              <a:rPr lang="en-US" sz="2200" dirty="0">
                <a:solidFill>
                  <a:srgbClr val="000000"/>
                </a:solidFill>
              </a:rPr>
              <a:t> </a:t>
            </a:r>
            <a:r>
              <a:rPr lang="en-US" sz="2200" dirty="0" err="1">
                <a:solidFill>
                  <a:srgbClr val="000000"/>
                </a:solidFill>
              </a:rPr>
              <a:t>che</a:t>
            </a:r>
            <a:r>
              <a:rPr lang="en-US" sz="2200" dirty="0">
                <a:solidFill>
                  <a:srgbClr val="000000"/>
                </a:solidFill>
              </a:rPr>
              <a:t> </a:t>
            </a:r>
            <a:r>
              <a:rPr lang="en-US" sz="2200" dirty="0" err="1">
                <a:solidFill>
                  <a:srgbClr val="000000"/>
                </a:solidFill>
              </a:rPr>
              <a:t>quelli</a:t>
            </a:r>
            <a:r>
              <a:rPr lang="en-US" sz="2200" dirty="0">
                <a:solidFill>
                  <a:srgbClr val="000000"/>
                </a:solidFill>
              </a:rPr>
              <a:t> online:</a:t>
            </a:r>
          </a:p>
          <a:p>
            <a:pPr defTabSz="914400">
              <a:defRPr/>
            </a:pPr>
            <a:endParaRPr lang="en-US" dirty="0">
              <a:solidFill>
                <a:srgbClr val="000000"/>
              </a:solidFill>
            </a:endParaRPr>
          </a:p>
          <a:p>
            <a:pPr marL="457200" indent="-457200" defTabSz="914400">
              <a:buAutoNum type="arabicPeriod"/>
              <a:defRPr/>
            </a:pPr>
            <a:r>
              <a:rPr lang="en-US" sz="2100" b="1" dirty="0">
                <a:solidFill>
                  <a:srgbClr val="000000"/>
                </a:solidFill>
              </a:rPr>
              <a:t>Mobile</a:t>
            </a:r>
            <a:r>
              <a:rPr lang="en-US" sz="2100" dirty="0">
                <a:solidFill>
                  <a:srgbClr val="000000"/>
                </a:solidFill>
              </a:rPr>
              <a:t>. Un </a:t>
            </a:r>
            <a:r>
              <a:rPr lang="en-US" sz="2100" dirty="0" err="1">
                <a:solidFill>
                  <a:srgbClr val="000000"/>
                </a:solidFill>
              </a:rPr>
              <a:t>utenete</a:t>
            </a:r>
            <a:r>
              <a:rPr lang="en-US" sz="2100" dirty="0">
                <a:solidFill>
                  <a:srgbClr val="000000"/>
                </a:solidFill>
              </a:rPr>
              <a:t> </a:t>
            </a:r>
            <a:r>
              <a:rPr lang="en-US" sz="2100" dirty="0" err="1">
                <a:solidFill>
                  <a:srgbClr val="000000"/>
                </a:solidFill>
              </a:rPr>
              <a:t>dei</a:t>
            </a:r>
            <a:r>
              <a:rPr lang="en-US" sz="2100" dirty="0">
                <a:solidFill>
                  <a:srgbClr val="000000"/>
                </a:solidFill>
              </a:rPr>
              <a:t> social media </a:t>
            </a:r>
            <a:r>
              <a:rPr lang="en-US" sz="2100" dirty="0" err="1">
                <a:solidFill>
                  <a:srgbClr val="000000"/>
                </a:solidFill>
              </a:rPr>
              <a:t>vede</a:t>
            </a:r>
            <a:r>
              <a:rPr lang="en-US" sz="2100" dirty="0">
                <a:solidFill>
                  <a:srgbClr val="000000"/>
                </a:solidFill>
              </a:rPr>
              <a:t> </a:t>
            </a:r>
            <a:r>
              <a:rPr lang="en-US" sz="2100" b="1" dirty="0">
                <a:solidFill>
                  <a:srgbClr val="0CA373"/>
                </a:solidFill>
              </a:rPr>
              <a:t>un </a:t>
            </a:r>
            <a:r>
              <a:rPr lang="en-US" sz="2100" b="1" dirty="0" err="1">
                <a:solidFill>
                  <a:srgbClr val="0CA373"/>
                </a:solidFill>
              </a:rPr>
              <a:t>amico</a:t>
            </a:r>
            <a:r>
              <a:rPr lang="en-US" sz="2100" b="1" dirty="0">
                <a:solidFill>
                  <a:srgbClr val="0CA373"/>
                </a:solidFill>
              </a:rPr>
              <a:t> </a:t>
            </a:r>
            <a:r>
              <a:rPr lang="en-US" sz="2100" b="1" dirty="0" err="1">
                <a:solidFill>
                  <a:srgbClr val="0CA373"/>
                </a:solidFill>
              </a:rPr>
              <a:t>che</a:t>
            </a:r>
            <a:r>
              <a:rPr lang="en-US" sz="2100" b="1" dirty="0">
                <a:solidFill>
                  <a:srgbClr val="0CA373"/>
                </a:solidFill>
              </a:rPr>
              <a:t> </a:t>
            </a:r>
            <a:r>
              <a:rPr lang="en-US" sz="2100" b="1" dirty="0" err="1">
                <a:solidFill>
                  <a:srgbClr val="0CA373"/>
                </a:solidFill>
              </a:rPr>
              <a:t>pubblica</a:t>
            </a:r>
            <a:r>
              <a:rPr lang="en-US" sz="2100" b="1" dirty="0">
                <a:solidFill>
                  <a:srgbClr val="0CA373"/>
                </a:solidFill>
              </a:rPr>
              <a:t> un post </a:t>
            </a:r>
            <a:r>
              <a:rPr lang="en-US" sz="2100" b="1" dirty="0" err="1">
                <a:solidFill>
                  <a:srgbClr val="0CA373"/>
                </a:solidFill>
              </a:rPr>
              <a:t>sul</a:t>
            </a:r>
            <a:r>
              <a:rPr lang="en-US" sz="2100" b="1" dirty="0">
                <a:solidFill>
                  <a:srgbClr val="0CA373"/>
                </a:solidFill>
              </a:rPr>
              <a:t> brand del </a:t>
            </a:r>
            <a:r>
              <a:rPr lang="en-US" sz="2100" b="1" dirty="0" err="1">
                <a:solidFill>
                  <a:srgbClr val="0CA373"/>
                </a:solidFill>
              </a:rPr>
              <a:t>suo</a:t>
            </a:r>
            <a:r>
              <a:rPr lang="en-US" sz="2100" b="1" dirty="0">
                <a:solidFill>
                  <a:srgbClr val="0CA373"/>
                </a:solidFill>
              </a:rPr>
              <a:t> nuovo laptop.</a:t>
            </a:r>
            <a:r>
              <a:rPr lang="en-US" sz="2100" b="1" dirty="0">
                <a:solidFill>
                  <a:srgbClr val="000000"/>
                </a:solidFill>
              </a:rPr>
              <a:t> </a:t>
            </a:r>
            <a:r>
              <a:rPr lang="en-US" sz="2100" dirty="0">
                <a:solidFill>
                  <a:srgbClr val="000000"/>
                </a:solidFill>
              </a:rPr>
              <a:t>Per </a:t>
            </a:r>
            <a:r>
              <a:rPr lang="en-US" sz="2100" dirty="0" err="1">
                <a:solidFill>
                  <a:srgbClr val="000000"/>
                </a:solidFill>
              </a:rPr>
              <a:t>coincidenza</a:t>
            </a:r>
            <a:r>
              <a:rPr lang="en-US" sz="2100" dirty="0">
                <a:solidFill>
                  <a:srgbClr val="000000"/>
                </a:solidFill>
              </a:rPr>
              <a:t>, </a:t>
            </a:r>
            <a:r>
              <a:rPr lang="en-US" sz="2100" dirty="0" err="1">
                <a:solidFill>
                  <a:srgbClr val="000000"/>
                </a:solidFill>
              </a:rPr>
              <a:t>anche</a:t>
            </a:r>
            <a:r>
              <a:rPr lang="en-US" sz="2100" dirty="0">
                <a:solidFill>
                  <a:srgbClr val="000000"/>
                </a:solidFill>
              </a:rPr>
              <a:t> </a:t>
            </a:r>
            <a:r>
              <a:rPr lang="en-US" sz="2100" dirty="0" err="1">
                <a:solidFill>
                  <a:srgbClr val="000000"/>
                </a:solidFill>
              </a:rPr>
              <a:t>l’utente</a:t>
            </a:r>
            <a:r>
              <a:rPr lang="en-US" sz="2100" dirty="0">
                <a:solidFill>
                  <a:srgbClr val="000000"/>
                </a:solidFill>
              </a:rPr>
              <a:t> in </a:t>
            </a:r>
            <a:r>
              <a:rPr lang="en-US" sz="2100" dirty="0" err="1">
                <a:solidFill>
                  <a:srgbClr val="000000"/>
                </a:solidFill>
              </a:rPr>
              <a:t>questione</a:t>
            </a:r>
            <a:r>
              <a:rPr lang="en-US" sz="2100" dirty="0">
                <a:solidFill>
                  <a:srgbClr val="000000"/>
                </a:solidFill>
              </a:rPr>
              <a:t> è </a:t>
            </a:r>
            <a:r>
              <a:rPr lang="en-US" sz="2100" dirty="0" err="1">
                <a:solidFill>
                  <a:srgbClr val="000000"/>
                </a:solidFill>
              </a:rPr>
              <a:t>alla</a:t>
            </a:r>
            <a:r>
              <a:rPr lang="en-US" sz="2100" dirty="0">
                <a:solidFill>
                  <a:srgbClr val="000000"/>
                </a:solidFill>
              </a:rPr>
              <a:t> </a:t>
            </a:r>
            <a:r>
              <a:rPr lang="en-US" sz="2100" dirty="0" err="1">
                <a:solidFill>
                  <a:srgbClr val="000000"/>
                </a:solidFill>
              </a:rPr>
              <a:t>ricerca</a:t>
            </a:r>
            <a:r>
              <a:rPr lang="en-US" sz="2100" dirty="0">
                <a:solidFill>
                  <a:srgbClr val="000000"/>
                </a:solidFill>
              </a:rPr>
              <a:t> di un laptop </a:t>
            </a:r>
            <a:r>
              <a:rPr lang="en-US" sz="2100" dirty="0" err="1">
                <a:solidFill>
                  <a:srgbClr val="000000"/>
                </a:solidFill>
              </a:rPr>
              <a:t>quindi</a:t>
            </a:r>
            <a:r>
              <a:rPr lang="en-US" sz="2100" dirty="0">
                <a:solidFill>
                  <a:srgbClr val="000000"/>
                </a:solidFill>
              </a:rPr>
              <a:t> </a:t>
            </a:r>
            <a:r>
              <a:rPr lang="en-US" sz="2100" dirty="0" err="1">
                <a:solidFill>
                  <a:srgbClr val="000000"/>
                </a:solidFill>
              </a:rPr>
              <a:t>inserisce</a:t>
            </a:r>
            <a:r>
              <a:rPr lang="en-US" sz="2100" dirty="0">
                <a:solidFill>
                  <a:srgbClr val="000000"/>
                </a:solidFill>
              </a:rPr>
              <a:t> il link </a:t>
            </a:r>
            <a:r>
              <a:rPr lang="en-US" sz="2100" dirty="0" err="1">
                <a:solidFill>
                  <a:srgbClr val="000000"/>
                </a:solidFill>
              </a:rPr>
              <a:t>che</a:t>
            </a:r>
            <a:r>
              <a:rPr lang="en-US" sz="2100" dirty="0">
                <a:solidFill>
                  <a:srgbClr val="000000"/>
                </a:solidFill>
              </a:rPr>
              <a:t> </a:t>
            </a:r>
            <a:r>
              <a:rPr lang="en-US" sz="2100" dirty="0" err="1">
                <a:solidFill>
                  <a:srgbClr val="000000"/>
                </a:solidFill>
              </a:rPr>
              <a:t>l’amico</a:t>
            </a:r>
            <a:r>
              <a:rPr lang="en-US" sz="2100" dirty="0">
                <a:solidFill>
                  <a:srgbClr val="000000"/>
                </a:solidFill>
              </a:rPr>
              <a:t> ha </a:t>
            </a:r>
            <a:r>
              <a:rPr lang="en-US" sz="2100" dirty="0" err="1">
                <a:solidFill>
                  <a:srgbClr val="000000"/>
                </a:solidFill>
              </a:rPr>
              <a:t>inserito</a:t>
            </a:r>
            <a:r>
              <a:rPr lang="en-US" sz="2100" dirty="0">
                <a:solidFill>
                  <a:srgbClr val="000000"/>
                </a:solidFill>
              </a:rPr>
              <a:t> </a:t>
            </a:r>
            <a:r>
              <a:rPr lang="en-US" sz="2100" dirty="0" err="1">
                <a:solidFill>
                  <a:srgbClr val="000000"/>
                </a:solidFill>
              </a:rPr>
              <a:t>nel</a:t>
            </a:r>
            <a:r>
              <a:rPr lang="en-US" sz="2100" dirty="0">
                <a:solidFill>
                  <a:srgbClr val="000000"/>
                </a:solidFill>
              </a:rPr>
              <a:t> </a:t>
            </a:r>
            <a:r>
              <a:rPr lang="en-US" sz="2100" dirty="0" err="1">
                <a:solidFill>
                  <a:srgbClr val="000000"/>
                </a:solidFill>
              </a:rPr>
              <a:t>suo</a:t>
            </a:r>
            <a:r>
              <a:rPr lang="en-US" sz="2100" dirty="0">
                <a:solidFill>
                  <a:srgbClr val="000000"/>
                </a:solidFill>
              </a:rPr>
              <a:t> post per </a:t>
            </a:r>
            <a:r>
              <a:rPr lang="en-US" sz="2100" dirty="0" err="1">
                <a:solidFill>
                  <a:srgbClr val="000000"/>
                </a:solidFill>
              </a:rPr>
              <a:t>vedere</a:t>
            </a:r>
            <a:r>
              <a:rPr lang="en-US" sz="2100" dirty="0">
                <a:solidFill>
                  <a:srgbClr val="000000"/>
                </a:solidFill>
              </a:rPr>
              <a:t> se le </a:t>
            </a:r>
            <a:r>
              <a:rPr lang="en-US" sz="2100" dirty="0" err="1">
                <a:solidFill>
                  <a:srgbClr val="000000"/>
                </a:solidFill>
              </a:rPr>
              <a:t>specifiche</a:t>
            </a:r>
            <a:r>
              <a:rPr lang="en-US" sz="2100" dirty="0">
                <a:solidFill>
                  <a:srgbClr val="000000"/>
                </a:solidFill>
              </a:rPr>
              <a:t> del </a:t>
            </a:r>
            <a:r>
              <a:rPr lang="en-US" sz="2100" dirty="0" err="1">
                <a:solidFill>
                  <a:srgbClr val="000000"/>
                </a:solidFill>
              </a:rPr>
              <a:t>prodotto</a:t>
            </a:r>
            <a:r>
              <a:rPr lang="en-US" sz="2100" dirty="0">
                <a:solidFill>
                  <a:srgbClr val="000000"/>
                </a:solidFill>
              </a:rPr>
              <a:t> </a:t>
            </a:r>
            <a:r>
              <a:rPr lang="en-US" sz="2100" dirty="0" err="1">
                <a:solidFill>
                  <a:srgbClr val="000000"/>
                </a:solidFill>
              </a:rPr>
              <a:t>corrispondono</a:t>
            </a:r>
            <a:r>
              <a:rPr lang="en-US" sz="2100" dirty="0">
                <a:solidFill>
                  <a:srgbClr val="000000"/>
                </a:solidFill>
              </a:rPr>
              <a:t> a </a:t>
            </a:r>
            <a:r>
              <a:rPr lang="en-US" sz="2100" dirty="0" err="1">
                <a:solidFill>
                  <a:srgbClr val="000000"/>
                </a:solidFill>
              </a:rPr>
              <a:t>ciò</a:t>
            </a:r>
            <a:r>
              <a:rPr lang="en-US" sz="2100" dirty="0">
                <a:solidFill>
                  <a:srgbClr val="000000"/>
                </a:solidFill>
              </a:rPr>
              <a:t> </a:t>
            </a:r>
            <a:r>
              <a:rPr lang="en-US" sz="2100" dirty="0" err="1">
                <a:solidFill>
                  <a:srgbClr val="000000"/>
                </a:solidFill>
              </a:rPr>
              <a:t>che</a:t>
            </a:r>
            <a:r>
              <a:rPr lang="en-US" sz="2100" dirty="0">
                <a:solidFill>
                  <a:srgbClr val="000000"/>
                </a:solidFill>
              </a:rPr>
              <a:t> </a:t>
            </a:r>
            <a:r>
              <a:rPr lang="en-US" sz="2100" dirty="0" err="1">
                <a:solidFill>
                  <a:srgbClr val="000000"/>
                </a:solidFill>
              </a:rPr>
              <a:t>sta</a:t>
            </a:r>
            <a:r>
              <a:rPr lang="en-US" sz="2100" dirty="0">
                <a:solidFill>
                  <a:srgbClr val="000000"/>
                </a:solidFill>
              </a:rPr>
              <a:t> </a:t>
            </a:r>
            <a:r>
              <a:rPr lang="en-US" sz="2100" dirty="0" err="1">
                <a:solidFill>
                  <a:srgbClr val="000000"/>
                </a:solidFill>
              </a:rPr>
              <a:t>cercando</a:t>
            </a:r>
            <a:r>
              <a:rPr lang="en-US" sz="2100" dirty="0">
                <a:solidFill>
                  <a:srgbClr val="000000"/>
                </a:solidFill>
              </a:rPr>
              <a:t>. A </a:t>
            </a:r>
            <a:r>
              <a:rPr lang="en-US" sz="2100" dirty="0" err="1">
                <a:solidFill>
                  <a:srgbClr val="000000"/>
                </a:solidFill>
              </a:rPr>
              <a:t>batteria</a:t>
            </a:r>
            <a:r>
              <a:rPr lang="en-US" sz="2100" dirty="0">
                <a:solidFill>
                  <a:srgbClr val="000000"/>
                </a:solidFill>
              </a:rPr>
              <a:t> quasi </a:t>
            </a:r>
            <a:r>
              <a:rPr lang="en-US" sz="2100" dirty="0" err="1">
                <a:solidFill>
                  <a:srgbClr val="000000"/>
                </a:solidFill>
              </a:rPr>
              <a:t>scarica</a:t>
            </a:r>
            <a:r>
              <a:rPr lang="en-US" sz="2100" dirty="0">
                <a:solidFill>
                  <a:srgbClr val="000000"/>
                </a:solidFill>
              </a:rPr>
              <a:t>, </a:t>
            </a:r>
            <a:r>
              <a:rPr lang="en-US" sz="2100" dirty="0" err="1">
                <a:solidFill>
                  <a:srgbClr val="000000"/>
                </a:solidFill>
              </a:rPr>
              <a:t>l’utente</a:t>
            </a:r>
            <a:r>
              <a:rPr lang="en-US" sz="2100" dirty="0">
                <a:solidFill>
                  <a:srgbClr val="000000"/>
                </a:solidFill>
              </a:rPr>
              <a:t> </a:t>
            </a:r>
            <a:r>
              <a:rPr lang="en-US" sz="2100" dirty="0" err="1">
                <a:solidFill>
                  <a:srgbClr val="000000"/>
                </a:solidFill>
              </a:rPr>
              <a:t>interrompe</a:t>
            </a:r>
            <a:r>
              <a:rPr lang="en-US" sz="2100" dirty="0">
                <a:solidFill>
                  <a:srgbClr val="000000"/>
                </a:solidFill>
              </a:rPr>
              <a:t> la </a:t>
            </a:r>
            <a:r>
              <a:rPr lang="en-US" sz="2100" dirty="0" err="1">
                <a:solidFill>
                  <a:srgbClr val="000000"/>
                </a:solidFill>
              </a:rPr>
              <a:t>ricerca</a:t>
            </a:r>
            <a:r>
              <a:rPr lang="en-US" sz="2100" dirty="0">
                <a:solidFill>
                  <a:srgbClr val="000000"/>
                </a:solidFill>
              </a:rPr>
              <a:t> e </a:t>
            </a:r>
            <a:r>
              <a:rPr lang="en-US" sz="2100" dirty="0" err="1">
                <a:solidFill>
                  <a:srgbClr val="000000"/>
                </a:solidFill>
              </a:rPr>
              <a:t>ripone</a:t>
            </a:r>
            <a:r>
              <a:rPr lang="en-US" sz="2100" dirty="0">
                <a:solidFill>
                  <a:srgbClr val="000000"/>
                </a:solidFill>
              </a:rPr>
              <a:t> il </a:t>
            </a:r>
            <a:r>
              <a:rPr lang="en-US" sz="2100" dirty="0" err="1">
                <a:solidFill>
                  <a:srgbClr val="000000"/>
                </a:solidFill>
              </a:rPr>
              <a:t>telefono</a:t>
            </a:r>
            <a:r>
              <a:rPr lang="en-US" sz="2100" dirty="0">
                <a:solidFill>
                  <a:srgbClr val="000000"/>
                </a:solidFill>
              </a:rPr>
              <a:t>.</a:t>
            </a:r>
          </a:p>
          <a:p>
            <a:pPr marL="457200" indent="-457200" defTabSz="914400">
              <a:buAutoNum type="arabicPeriod"/>
              <a:defRPr/>
            </a:pPr>
            <a:endParaRPr lang="en-US" dirty="0">
              <a:solidFill>
                <a:srgbClr val="000000"/>
              </a:solidFill>
            </a:endParaRPr>
          </a:p>
          <a:p>
            <a:pPr marL="457200" indent="-457200" defTabSz="914400">
              <a:buAutoNum type="arabicPeriod"/>
              <a:defRPr/>
            </a:pPr>
            <a:r>
              <a:rPr lang="en-US" sz="2100" b="1" dirty="0">
                <a:solidFill>
                  <a:srgbClr val="000000"/>
                </a:solidFill>
              </a:rPr>
              <a:t>Online Marketplace</a:t>
            </a:r>
            <a:r>
              <a:rPr lang="en-US" sz="2100" dirty="0">
                <a:solidFill>
                  <a:srgbClr val="000000"/>
                </a:solidFill>
              </a:rPr>
              <a:t>. Una volta a casa, </a:t>
            </a:r>
            <a:r>
              <a:rPr lang="en-US" sz="2100" dirty="0" err="1">
                <a:solidFill>
                  <a:srgbClr val="000000"/>
                </a:solidFill>
              </a:rPr>
              <a:t>l’utente</a:t>
            </a:r>
            <a:r>
              <a:rPr lang="en-US" sz="2100" dirty="0">
                <a:solidFill>
                  <a:srgbClr val="000000"/>
                </a:solidFill>
              </a:rPr>
              <a:t> </a:t>
            </a:r>
            <a:r>
              <a:rPr lang="en-US" sz="2100" dirty="0" err="1">
                <a:solidFill>
                  <a:srgbClr val="000000"/>
                </a:solidFill>
              </a:rPr>
              <a:t>si</a:t>
            </a:r>
            <a:r>
              <a:rPr lang="en-US" sz="2100" dirty="0">
                <a:solidFill>
                  <a:srgbClr val="000000"/>
                </a:solidFill>
              </a:rPr>
              <a:t> </a:t>
            </a:r>
            <a:r>
              <a:rPr lang="en-US" sz="2100" dirty="0" err="1">
                <a:solidFill>
                  <a:srgbClr val="000000"/>
                </a:solidFill>
              </a:rPr>
              <a:t>ricorda</a:t>
            </a:r>
            <a:r>
              <a:rPr lang="en-US" sz="2100" dirty="0">
                <a:solidFill>
                  <a:srgbClr val="000000"/>
                </a:solidFill>
              </a:rPr>
              <a:t> di nuovo del laptop e </a:t>
            </a:r>
            <a:r>
              <a:rPr lang="en-US" sz="2100" dirty="0" err="1">
                <a:solidFill>
                  <a:srgbClr val="000000"/>
                </a:solidFill>
              </a:rPr>
              <a:t>inserisce</a:t>
            </a:r>
            <a:r>
              <a:rPr lang="en-US" sz="2100" dirty="0">
                <a:solidFill>
                  <a:srgbClr val="000000"/>
                </a:solidFill>
              </a:rPr>
              <a:t> il link di </a:t>
            </a:r>
            <a:r>
              <a:rPr lang="en-US" sz="2100" dirty="0" err="1">
                <a:solidFill>
                  <a:srgbClr val="000000"/>
                </a:solidFill>
              </a:rPr>
              <a:t>riferimento</a:t>
            </a:r>
            <a:r>
              <a:rPr lang="en-US" sz="2100" dirty="0">
                <a:solidFill>
                  <a:srgbClr val="000000"/>
                </a:solidFill>
              </a:rPr>
              <a:t>. Il </a:t>
            </a:r>
            <a:r>
              <a:rPr lang="en-US" sz="2100" b="1" dirty="0" err="1">
                <a:solidFill>
                  <a:srgbClr val="0CA373"/>
                </a:solidFill>
              </a:rPr>
              <a:t>negozio</a:t>
            </a:r>
            <a:r>
              <a:rPr lang="en-US" sz="2100" b="1" dirty="0">
                <a:solidFill>
                  <a:srgbClr val="0CA373"/>
                </a:solidFill>
              </a:rPr>
              <a:t> </a:t>
            </a:r>
            <a:r>
              <a:rPr lang="en-US" sz="2100" b="1" dirty="0" err="1">
                <a:solidFill>
                  <a:srgbClr val="0CA373"/>
                </a:solidFill>
              </a:rPr>
              <a:t>riconsoce</a:t>
            </a:r>
            <a:r>
              <a:rPr lang="en-US" sz="2100" b="1" dirty="0">
                <a:solidFill>
                  <a:srgbClr val="0CA373"/>
                </a:solidFill>
              </a:rPr>
              <a:t> </a:t>
            </a:r>
            <a:r>
              <a:rPr lang="en-US" sz="2100" b="1" dirty="0" err="1">
                <a:solidFill>
                  <a:srgbClr val="0CA373"/>
                </a:solidFill>
              </a:rPr>
              <a:t>l’utente</a:t>
            </a:r>
            <a:r>
              <a:rPr lang="en-US" sz="2100" b="1" dirty="0">
                <a:solidFill>
                  <a:srgbClr val="0CA373"/>
                </a:solidFill>
              </a:rPr>
              <a:t> </a:t>
            </a:r>
            <a:r>
              <a:rPr lang="en-US" sz="2100" b="1" dirty="0" err="1">
                <a:solidFill>
                  <a:srgbClr val="0CA373"/>
                </a:solidFill>
              </a:rPr>
              <a:t>che</a:t>
            </a:r>
            <a:r>
              <a:rPr lang="en-US" sz="2100" b="1" dirty="0">
                <a:solidFill>
                  <a:srgbClr val="0CA373"/>
                </a:solidFill>
              </a:rPr>
              <a:t> </a:t>
            </a:r>
            <a:r>
              <a:rPr lang="en-US" sz="2100" b="1" dirty="0" err="1">
                <a:solidFill>
                  <a:srgbClr val="0CA373"/>
                </a:solidFill>
              </a:rPr>
              <a:t>ritorna</a:t>
            </a:r>
            <a:r>
              <a:rPr lang="en-US" sz="2100" b="1" dirty="0">
                <a:solidFill>
                  <a:srgbClr val="0CA373"/>
                </a:solidFill>
              </a:rPr>
              <a:t> </a:t>
            </a:r>
            <a:r>
              <a:rPr lang="en-US" sz="2100" dirty="0">
                <a:solidFill>
                  <a:srgbClr val="000000"/>
                </a:solidFill>
              </a:rPr>
              <a:t>e il laptop compare come </a:t>
            </a:r>
            <a:r>
              <a:rPr lang="en-US" sz="2100" dirty="0" err="1">
                <a:solidFill>
                  <a:srgbClr val="000000"/>
                </a:solidFill>
              </a:rPr>
              <a:t>articolo</a:t>
            </a:r>
            <a:r>
              <a:rPr lang="en-US" sz="2100" dirty="0">
                <a:solidFill>
                  <a:srgbClr val="000000"/>
                </a:solidFill>
              </a:rPr>
              <a:t> visto </a:t>
            </a:r>
            <a:r>
              <a:rPr lang="en-US" sz="2100" dirty="0" err="1">
                <a:solidFill>
                  <a:srgbClr val="000000"/>
                </a:solidFill>
              </a:rPr>
              <a:t>recentemente</a:t>
            </a:r>
            <a:r>
              <a:rPr lang="en-US" sz="2100" dirty="0">
                <a:solidFill>
                  <a:srgbClr val="000000"/>
                </a:solidFill>
              </a:rPr>
              <a:t>. Ora </a:t>
            </a:r>
            <a:r>
              <a:rPr lang="en-US" sz="2100" dirty="0" err="1">
                <a:solidFill>
                  <a:srgbClr val="000000"/>
                </a:solidFill>
              </a:rPr>
              <a:t>l’utente</a:t>
            </a:r>
            <a:r>
              <a:rPr lang="en-US" sz="2100" dirty="0">
                <a:solidFill>
                  <a:srgbClr val="000000"/>
                </a:solidFill>
              </a:rPr>
              <a:t> </a:t>
            </a:r>
            <a:r>
              <a:rPr lang="en-US" sz="2100" dirty="0" err="1">
                <a:solidFill>
                  <a:srgbClr val="000000"/>
                </a:solidFill>
              </a:rPr>
              <a:t>può</a:t>
            </a:r>
            <a:r>
              <a:rPr lang="en-US" sz="2100" dirty="0">
                <a:solidFill>
                  <a:srgbClr val="000000"/>
                </a:solidFill>
              </a:rPr>
              <a:t> dare uno </a:t>
            </a:r>
            <a:r>
              <a:rPr lang="en-US" sz="2100" dirty="0" err="1">
                <a:solidFill>
                  <a:srgbClr val="000000"/>
                </a:solidFill>
              </a:rPr>
              <a:t>sguardo</a:t>
            </a:r>
            <a:r>
              <a:rPr lang="en-US" sz="2100" dirty="0">
                <a:solidFill>
                  <a:srgbClr val="000000"/>
                </a:solidFill>
              </a:rPr>
              <a:t> </a:t>
            </a:r>
            <a:r>
              <a:rPr lang="en-US" sz="2100" dirty="0" err="1">
                <a:solidFill>
                  <a:srgbClr val="000000"/>
                </a:solidFill>
              </a:rPr>
              <a:t>più</a:t>
            </a:r>
            <a:r>
              <a:rPr lang="en-US" sz="2100" dirty="0">
                <a:solidFill>
                  <a:srgbClr val="000000"/>
                </a:solidFill>
              </a:rPr>
              <a:t> </a:t>
            </a:r>
            <a:r>
              <a:rPr lang="en-US" sz="2100" dirty="0" err="1">
                <a:solidFill>
                  <a:srgbClr val="000000"/>
                </a:solidFill>
              </a:rPr>
              <a:t>appprofondito</a:t>
            </a:r>
            <a:r>
              <a:rPr lang="en-US" sz="2100" dirty="0">
                <a:solidFill>
                  <a:srgbClr val="000000"/>
                </a:solidFill>
              </a:rPr>
              <a:t> al laptop e </a:t>
            </a:r>
            <a:r>
              <a:rPr lang="en-US" sz="2100" dirty="0" err="1">
                <a:solidFill>
                  <a:srgbClr val="000000"/>
                </a:solidFill>
              </a:rPr>
              <a:t>confrontarlo</a:t>
            </a:r>
            <a:r>
              <a:rPr lang="en-US" sz="2100" dirty="0">
                <a:solidFill>
                  <a:srgbClr val="000000"/>
                </a:solidFill>
              </a:rPr>
              <a:t> con </a:t>
            </a:r>
            <a:r>
              <a:rPr lang="en-US" sz="2100" dirty="0" err="1">
                <a:solidFill>
                  <a:srgbClr val="000000"/>
                </a:solidFill>
              </a:rPr>
              <a:t>altri</a:t>
            </a:r>
            <a:r>
              <a:rPr lang="en-US" sz="2100" dirty="0">
                <a:solidFill>
                  <a:srgbClr val="000000"/>
                </a:solidFill>
              </a:rPr>
              <a:t> </a:t>
            </a:r>
            <a:r>
              <a:rPr lang="en-US" sz="2100" dirty="0" err="1">
                <a:solidFill>
                  <a:srgbClr val="000000"/>
                </a:solidFill>
              </a:rPr>
              <a:t>modelli</a:t>
            </a:r>
            <a:r>
              <a:rPr lang="en-US" sz="2100" dirty="0">
                <a:solidFill>
                  <a:srgbClr val="000000"/>
                </a:solidFill>
              </a:rPr>
              <a:t> </a:t>
            </a:r>
            <a:r>
              <a:rPr lang="en-US" sz="2100" dirty="0" err="1">
                <a:solidFill>
                  <a:srgbClr val="000000"/>
                </a:solidFill>
              </a:rPr>
              <a:t>disponibili</a:t>
            </a:r>
            <a:endParaRPr lang="en-US" sz="2100" dirty="0">
              <a:solidFill>
                <a:srgbClr val="000000"/>
              </a:solidFill>
            </a:endParaRPr>
          </a:p>
        </p:txBody>
      </p:sp>
    </p:spTree>
    <p:extLst>
      <p:ext uri="{BB962C8B-B14F-4D97-AF65-F5344CB8AC3E}">
        <p14:creationId xmlns:p14="http://schemas.microsoft.com/office/powerpoint/2010/main" val="79473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5879"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90888"/>
            <a:ext cx="7317472" cy="6732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1.3.: Esempi di strategie </a:t>
            </a:r>
            <a:r>
              <a:rPr lang="en-US" sz="2200" dirty="0">
                <a:latin typeface="+mj-lt"/>
                <a:ea typeface="Lato Light" panose="020F0502020204030203" pitchFamily="34" charset="0"/>
                <a:cs typeface="Abhaya Libre" panose="02000603000000000000" pitchFamily="2" charset="77"/>
              </a:rPr>
              <a:t>Omnichannel strategies</a:t>
            </a:r>
          </a:p>
          <a:p>
            <a:pPr marL="12700">
              <a:spcBef>
                <a:spcPts val="110"/>
              </a:spcBef>
            </a:pPr>
            <a:endParaRPr lang="en-US" sz="2000" dirty="0">
              <a:ea typeface="Lato Light" panose="020F0502020204030203" pitchFamily="34" charset="0"/>
              <a:cs typeface="Abhaya Libre" panose="02000603000000000000" pitchFamily="2" charset="77"/>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377556" y="2027518"/>
            <a:ext cx="11292376" cy="4108817"/>
          </a:xfrm>
          <a:prstGeom prst="rect">
            <a:avLst/>
          </a:prstGeom>
        </p:spPr>
        <p:txBody>
          <a:bodyPr wrap="square">
            <a:spAutoFit/>
          </a:bodyPr>
          <a:lstStyle/>
          <a:p>
            <a:pPr marL="457200" indent="-457200" defTabSz="914400">
              <a:buFont typeface="+mj-lt"/>
              <a:buAutoNum type="arabicPeriod" startAt="3"/>
              <a:defRPr/>
            </a:pPr>
            <a:r>
              <a:rPr lang="en-US" sz="2000" b="1" dirty="0">
                <a:solidFill>
                  <a:srgbClr val="000000"/>
                </a:solidFill>
              </a:rPr>
              <a:t>Store </a:t>
            </a:r>
            <a:r>
              <a:rPr lang="en-US" sz="2000" b="1" dirty="0" err="1">
                <a:solidFill>
                  <a:srgbClr val="000000"/>
                </a:solidFill>
              </a:rPr>
              <a:t>fisico</a:t>
            </a:r>
            <a:r>
              <a:rPr lang="en-US" sz="2000" b="1" dirty="0">
                <a:solidFill>
                  <a:srgbClr val="000000"/>
                </a:solidFill>
              </a:rPr>
              <a:t>: </a:t>
            </a:r>
            <a:r>
              <a:rPr lang="en-US" sz="2000" dirty="0">
                <a:solidFill>
                  <a:srgbClr val="000000"/>
                </a:solidFill>
              </a:rPr>
              <a:t>Non </a:t>
            </a:r>
            <a:r>
              <a:rPr lang="en-US" sz="2000" dirty="0" err="1">
                <a:solidFill>
                  <a:srgbClr val="000000"/>
                </a:solidFill>
              </a:rPr>
              <a:t>ancora</a:t>
            </a:r>
            <a:r>
              <a:rPr lang="en-US" sz="2000" dirty="0">
                <a:solidFill>
                  <a:srgbClr val="000000"/>
                </a:solidFill>
              </a:rPr>
              <a:t> </a:t>
            </a:r>
            <a:r>
              <a:rPr lang="en-US" sz="2000" dirty="0" err="1">
                <a:solidFill>
                  <a:srgbClr val="000000"/>
                </a:solidFill>
              </a:rPr>
              <a:t>convinto</a:t>
            </a:r>
            <a:r>
              <a:rPr lang="en-US" sz="2000" dirty="0">
                <a:solidFill>
                  <a:srgbClr val="000000"/>
                </a:solidFill>
              </a:rPr>
              <a:t>, il nostro </a:t>
            </a:r>
            <a:r>
              <a:rPr lang="en-US" sz="2000" dirty="0" err="1">
                <a:solidFill>
                  <a:srgbClr val="000000"/>
                </a:solidFill>
              </a:rPr>
              <a:t>utente</a:t>
            </a:r>
            <a:r>
              <a:rPr lang="en-US" sz="2000" dirty="0">
                <a:solidFill>
                  <a:srgbClr val="000000"/>
                </a:solidFill>
              </a:rPr>
              <a:t> </a:t>
            </a:r>
            <a:r>
              <a:rPr lang="en-US" sz="2000" dirty="0" err="1">
                <a:solidFill>
                  <a:srgbClr val="000000"/>
                </a:solidFill>
              </a:rPr>
              <a:t>vuole</a:t>
            </a:r>
            <a:r>
              <a:rPr lang="en-US" sz="2000" dirty="0">
                <a:solidFill>
                  <a:srgbClr val="000000"/>
                </a:solidFill>
              </a:rPr>
              <a:t> </a:t>
            </a:r>
            <a:r>
              <a:rPr lang="en-US" sz="2000" dirty="0" err="1">
                <a:solidFill>
                  <a:srgbClr val="000000"/>
                </a:solidFill>
              </a:rPr>
              <a:t>vedere</a:t>
            </a:r>
            <a:r>
              <a:rPr lang="en-US" sz="2000" dirty="0">
                <a:solidFill>
                  <a:srgbClr val="000000"/>
                </a:solidFill>
              </a:rPr>
              <a:t> dal vivo il </a:t>
            </a:r>
            <a:r>
              <a:rPr lang="en-US" sz="2000" dirty="0" err="1">
                <a:solidFill>
                  <a:srgbClr val="000000"/>
                </a:solidFill>
              </a:rPr>
              <a:t>prodotto</a:t>
            </a:r>
            <a:r>
              <a:rPr lang="en-US" sz="2000" dirty="0">
                <a:solidFill>
                  <a:srgbClr val="000000"/>
                </a:solidFill>
              </a:rPr>
              <a:t> </a:t>
            </a:r>
            <a:r>
              <a:rPr lang="en-US" sz="2000" dirty="0" err="1">
                <a:solidFill>
                  <a:srgbClr val="000000"/>
                </a:solidFill>
              </a:rPr>
              <a:t>scelto</a:t>
            </a:r>
            <a:r>
              <a:rPr lang="en-US" sz="2000" dirty="0">
                <a:solidFill>
                  <a:srgbClr val="000000"/>
                </a:solidFill>
              </a:rPr>
              <a:t> per </a:t>
            </a:r>
            <a:r>
              <a:rPr lang="en-US" sz="2000" dirty="0" err="1">
                <a:solidFill>
                  <a:srgbClr val="000000"/>
                </a:solidFill>
              </a:rPr>
              <a:t>farsi</a:t>
            </a:r>
            <a:r>
              <a:rPr lang="en-US" sz="2000" dirty="0">
                <a:solidFill>
                  <a:srgbClr val="000000"/>
                </a:solidFill>
              </a:rPr>
              <a:t> </a:t>
            </a:r>
            <a:r>
              <a:rPr lang="en-US" sz="2000" dirty="0" err="1">
                <a:solidFill>
                  <a:srgbClr val="000000"/>
                </a:solidFill>
              </a:rPr>
              <a:t>un’idea</a:t>
            </a:r>
            <a:r>
              <a:rPr lang="en-US" sz="2000" dirty="0">
                <a:solidFill>
                  <a:srgbClr val="000000"/>
                </a:solidFill>
              </a:rPr>
              <a:t> </a:t>
            </a:r>
            <a:r>
              <a:rPr lang="en-US" sz="2000" dirty="0" err="1">
                <a:solidFill>
                  <a:srgbClr val="000000"/>
                </a:solidFill>
              </a:rPr>
              <a:t>più</a:t>
            </a:r>
            <a:r>
              <a:rPr lang="en-US" sz="2000" dirty="0">
                <a:solidFill>
                  <a:srgbClr val="000000"/>
                </a:solidFill>
              </a:rPr>
              <a:t> </a:t>
            </a:r>
            <a:r>
              <a:rPr lang="en-US" sz="2000" dirty="0" err="1">
                <a:solidFill>
                  <a:srgbClr val="000000"/>
                </a:solidFill>
              </a:rPr>
              <a:t>precisa</a:t>
            </a:r>
            <a:r>
              <a:rPr lang="en-US" sz="2000" dirty="0">
                <a:solidFill>
                  <a:srgbClr val="000000"/>
                </a:solidFill>
              </a:rPr>
              <a:t> </a:t>
            </a:r>
            <a:r>
              <a:rPr lang="en-US" sz="2000" dirty="0" err="1">
                <a:solidFill>
                  <a:srgbClr val="000000"/>
                </a:solidFill>
              </a:rPr>
              <a:t>delle</a:t>
            </a:r>
            <a:r>
              <a:rPr lang="en-US" sz="2000" dirty="0">
                <a:solidFill>
                  <a:srgbClr val="000000"/>
                </a:solidFill>
              </a:rPr>
              <a:t> sue </a:t>
            </a:r>
            <a:r>
              <a:rPr lang="en-US" sz="2000" dirty="0" err="1">
                <a:solidFill>
                  <a:srgbClr val="000000"/>
                </a:solidFill>
              </a:rPr>
              <a:t>caratteristiche</a:t>
            </a:r>
            <a:r>
              <a:rPr lang="en-US" sz="2000" dirty="0">
                <a:solidFill>
                  <a:srgbClr val="000000"/>
                </a:solidFill>
              </a:rPr>
              <a:t> </a:t>
            </a:r>
            <a:r>
              <a:rPr lang="en-US" sz="2000" dirty="0" err="1">
                <a:solidFill>
                  <a:srgbClr val="000000"/>
                </a:solidFill>
              </a:rPr>
              <a:t>fisiche</a:t>
            </a:r>
            <a:r>
              <a:rPr lang="en-US" sz="2000" dirty="0">
                <a:solidFill>
                  <a:srgbClr val="000000"/>
                </a:solidFill>
              </a:rPr>
              <a:t> (tattoo, peso, </a:t>
            </a:r>
            <a:r>
              <a:rPr lang="en-US" sz="2000" dirty="0" err="1">
                <a:solidFill>
                  <a:srgbClr val="000000"/>
                </a:solidFill>
              </a:rPr>
              <a:t>dimensioni</a:t>
            </a:r>
            <a:r>
              <a:rPr lang="en-US" sz="2000" dirty="0">
                <a:solidFill>
                  <a:srgbClr val="000000"/>
                </a:solidFill>
              </a:rPr>
              <a:t>, </a:t>
            </a:r>
            <a:r>
              <a:rPr lang="en-US" sz="2000" dirty="0" err="1">
                <a:solidFill>
                  <a:srgbClr val="000000"/>
                </a:solidFill>
              </a:rPr>
              <a:t>ergonomia</a:t>
            </a:r>
            <a:r>
              <a:rPr lang="en-US" sz="2000" dirty="0">
                <a:solidFill>
                  <a:srgbClr val="000000"/>
                </a:solidFill>
              </a:rPr>
              <a:t>…), </a:t>
            </a:r>
            <a:r>
              <a:rPr lang="en-US" sz="2000" dirty="0" err="1">
                <a:solidFill>
                  <a:srgbClr val="000000"/>
                </a:solidFill>
              </a:rPr>
              <a:t>quindi</a:t>
            </a:r>
            <a:r>
              <a:rPr lang="en-US" sz="2000" dirty="0">
                <a:solidFill>
                  <a:srgbClr val="000000"/>
                </a:solidFill>
              </a:rPr>
              <a:t> </a:t>
            </a:r>
            <a:r>
              <a:rPr lang="en-US" sz="2000" dirty="0" err="1">
                <a:solidFill>
                  <a:srgbClr val="000000"/>
                </a:solidFill>
              </a:rPr>
              <a:t>si</a:t>
            </a:r>
            <a:r>
              <a:rPr lang="en-US" sz="2000" dirty="0">
                <a:solidFill>
                  <a:srgbClr val="000000"/>
                </a:solidFill>
              </a:rPr>
              <a:t> </a:t>
            </a:r>
            <a:r>
              <a:rPr lang="en-US" sz="2000" dirty="0" err="1">
                <a:solidFill>
                  <a:srgbClr val="000000"/>
                </a:solidFill>
              </a:rPr>
              <a:t>reca</a:t>
            </a:r>
            <a:r>
              <a:rPr lang="en-US" sz="2000" dirty="0">
                <a:solidFill>
                  <a:srgbClr val="000000"/>
                </a:solidFill>
              </a:rPr>
              <a:t> in uno store </a:t>
            </a:r>
            <a:r>
              <a:rPr lang="en-US" sz="2000" dirty="0" err="1">
                <a:solidFill>
                  <a:srgbClr val="000000"/>
                </a:solidFill>
              </a:rPr>
              <a:t>fisico</a:t>
            </a:r>
            <a:r>
              <a:rPr lang="en-US" sz="2000" dirty="0">
                <a:solidFill>
                  <a:srgbClr val="000000"/>
                </a:solidFill>
              </a:rPr>
              <a:t> </a:t>
            </a:r>
            <a:r>
              <a:rPr lang="en-US" sz="2000" dirty="0" err="1">
                <a:solidFill>
                  <a:srgbClr val="000000"/>
                </a:solidFill>
              </a:rPr>
              <a:t>che</a:t>
            </a:r>
            <a:r>
              <a:rPr lang="en-US" sz="2000" dirty="0">
                <a:solidFill>
                  <a:srgbClr val="000000"/>
                </a:solidFill>
              </a:rPr>
              <a:t> dispone di </a:t>
            </a:r>
            <a:r>
              <a:rPr lang="en-US" sz="2000" dirty="0" err="1">
                <a:solidFill>
                  <a:srgbClr val="000000"/>
                </a:solidFill>
              </a:rPr>
              <a:t>questo</a:t>
            </a:r>
            <a:r>
              <a:rPr lang="en-US" sz="2000" dirty="0">
                <a:solidFill>
                  <a:srgbClr val="000000"/>
                </a:solidFill>
              </a:rPr>
              <a:t> </a:t>
            </a:r>
            <a:r>
              <a:rPr lang="en-US" sz="2000" dirty="0" err="1">
                <a:solidFill>
                  <a:srgbClr val="000000"/>
                </a:solidFill>
              </a:rPr>
              <a:t>dispositivo</a:t>
            </a:r>
            <a:r>
              <a:rPr lang="en-US" sz="2000" dirty="0">
                <a:solidFill>
                  <a:srgbClr val="000000"/>
                </a:solidFill>
              </a:rPr>
              <a:t> </a:t>
            </a:r>
            <a:r>
              <a:rPr lang="en-US" sz="2000" dirty="0" err="1">
                <a:solidFill>
                  <a:srgbClr val="000000"/>
                </a:solidFill>
              </a:rPr>
              <a:t>desiderato</a:t>
            </a:r>
            <a:r>
              <a:rPr lang="en-US" sz="2000" dirty="0">
                <a:solidFill>
                  <a:srgbClr val="000000"/>
                </a:solidFill>
              </a:rPr>
              <a:t>. </a:t>
            </a:r>
            <a:r>
              <a:rPr lang="en-US" sz="2000" b="1" dirty="0" err="1">
                <a:solidFill>
                  <a:srgbClr val="0CA373"/>
                </a:solidFill>
              </a:rPr>
              <a:t>Collegandosi</a:t>
            </a:r>
            <a:r>
              <a:rPr lang="en-US" sz="2000" b="1" dirty="0">
                <a:solidFill>
                  <a:srgbClr val="0CA373"/>
                </a:solidFill>
              </a:rPr>
              <a:t> </a:t>
            </a:r>
            <a:r>
              <a:rPr lang="en-US" sz="2000" b="1" dirty="0" err="1">
                <a:solidFill>
                  <a:srgbClr val="0CA373"/>
                </a:solidFill>
              </a:rPr>
              <a:t>alla</a:t>
            </a:r>
            <a:r>
              <a:rPr lang="en-US" sz="2000" b="1" dirty="0">
                <a:solidFill>
                  <a:srgbClr val="0CA373"/>
                </a:solidFill>
              </a:rPr>
              <a:t> rete mobile del </a:t>
            </a:r>
            <a:r>
              <a:rPr lang="en-US" sz="2000" b="1" dirty="0" err="1">
                <a:solidFill>
                  <a:srgbClr val="0CA373"/>
                </a:solidFill>
              </a:rPr>
              <a:t>negozio</a:t>
            </a:r>
            <a:r>
              <a:rPr lang="en-US" sz="2000" dirty="0">
                <a:solidFill>
                  <a:srgbClr val="000000"/>
                </a:solidFill>
              </a:rPr>
              <a:t>, il </a:t>
            </a:r>
            <a:r>
              <a:rPr lang="en-US" sz="2000" dirty="0" err="1">
                <a:solidFill>
                  <a:srgbClr val="000000"/>
                </a:solidFill>
              </a:rPr>
              <a:t>personale</a:t>
            </a:r>
            <a:r>
              <a:rPr lang="en-US" sz="2000" dirty="0">
                <a:solidFill>
                  <a:srgbClr val="000000"/>
                </a:solidFill>
              </a:rPr>
              <a:t> </a:t>
            </a:r>
            <a:r>
              <a:rPr lang="en-US" sz="2000" dirty="0" err="1">
                <a:solidFill>
                  <a:srgbClr val="000000"/>
                </a:solidFill>
              </a:rPr>
              <a:t>viene</a:t>
            </a:r>
            <a:r>
              <a:rPr lang="en-US" sz="2000" dirty="0">
                <a:solidFill>
                  <a:srgbClr val="000000"/>
                </a:solidFill>
              </a:rPr>
              <a:t> a </a:t>
            </a:r>
            <a:r>
              <a:rPr lang="en-US" sz="2000" dirty="0" err="1">
                <a:solidFill>
                  <a:srgbClr val="000000"/>
                </a:solidFill>
              </a:rPr>
              <a:t>conoscenza</a:t>
            </a:r>
            <a:r>
              <a:rPr lang="en-US" sz="2000" dirty="0">
                <a:solidFill>
                  <a:srgbClr val="000000"/>
                </a:solidFill>
              </a:rPr>
              <a:t> </a:t>
            </a:r>
            <a:r>
              <a:rPr lang="en-US" sz="2000" dirty="0" err="1">
                <a:solidFill>
                  <a:srgbClr val="000000"/>
                </a:solidFill>
              </a:rPr>
              <a:t>delle</a:t>
            </a:r>
            <a:r>
              <a:rPr lang="en-US" sz="2000" dirty="0">
                <a:solidFill>
                  <a:srgbClr val="000000"/>
                </a:solidFill>
              </a:rPr>
              <a:t> </a:t>
            </a:r>
            <a:r>
              <a:rPr lang="en-US" sz="2000" dirty="0" err="1">
                <a:solidFill>
                  <a:srgbClr val="000000"/>
                </a:solidFill>
              </a:rPr>
              <a:t>ricerche</a:t>
            </a:r>
            <a:r>
              <a:rPr lang="en-US" sz="2000" dirty="0">
                <a:solidFill>
                  <a:srgbClr val="000000"/>
                </a:solidFill>
              </a:rPr>
              <a:t> </a:t>
            </a:r>
            <a:r>
              <a:rPr lang="en-US" sz="2000" dirty="0" err="1">
                <a:solidFill>
                  <a:srgbClr val="000000"/>
                </a:solidFill>
              </a:rPr>
              <a:t>effettuate</a:t>
            </a:r>
            <a:r>
              <a:rPr lang="en-US" sz="2000" dirty="0">
                <a:solidFill>
                  <a:srgbClr val="000000"/>
                </a:solidFill>
              </a:rPr>
              <a:t> </a:t>
            </a:r>
            <a:r>
              <a:rPr lang="en-US" sz="2000" dirty="0" err="1">
                <a:solidFill>
                  <a:srgbClr val="000000"/>
                </a:solidFill>
              </a:rPr>
              <a:t>dall’utente</a:t>
            </a:r>
            <a:r>
              <a:rPr lang="en-US" sz="2000" dirty="0">
                <a:solidFill>
                  <a:srgbClr val="000000"/>
                </a:solidFill>
              </a:rPr>
              <a:t> </a:t>
            </a:r>
            <a:r>
              <a:rPr lang="en-US" sz="2000" dirty="0" err="1">
                <a:solidFill>
                  <a:srgbClr val="000000"/>
                </a:solidFill>
              </a:rPr>
              <a:t>sul</a:t>
            </a:r>
            <a:r>
              <a:rPr lang="en-US" sz="2000" dirty="0">
                <a:solidFill>
                  <a:srgbClr val="000000"/>
                </a:solidFill>
              </a:rPr>
              <a:t> laptop il </a:t>
            </a:r>
            <a:r>
              <a:rPr lang="en-US" sz="2000" dirty="0" err="1">
                <a:solidFill>
                  <a:srgbClr val="000000"/>
                </a:solidFill>
              </a:rPr>
              <a:t>che</a:t>
            </a:r>
            <a:r>
              <a:rPr lang="en-US" sz="2000" dirty="0">
                <a:solidFill>
                  <a:srgbClr val="000000"/>
                </a:solidFill>
              </a:rPr>
              <a:t> </a:t>
            </a:r>
            <a:r>
              <a:rPr lang="en-US" sz="2000" dirty="0" err="1">
                <a:solidFill>
                  <a:srgbClr val="000000"/>
                </a:solidFill>
              </a:rPr>
              <a:t>consente</a:t>
            </a:r>
            <a:r>
              <a:rPr lang="en-US" sz="2000" dirty="0">
                <a:solidFill>
                  <a:srgbClr val="000000"/>
                </a:solidFill>
              </a:rPr>
              <a:t> di </a:t>
            </a:r>
            <a:r>
              <a:rPr lang="en-US" sz="2000" dirty="0" err="1">
                <a:solidFill>
                  <a:srgbClr val="000000"/>
                </a:solidFill>
              </a:rPr>
              <a:t>assisterlo</a:t>
            </a:r>
            <a:r>
              <a:rPr lang="en-US" sz="2000" dirty="0">
                <a:solidFill>
                  <a:srgbClr val="000000"/>
                </a:solidFill>
              </a:rPr>
              <a:t> </a:t>
            </a:r>
            <a:r>
              <a:rPr lang="en-US" sz="2000" dirty="0" err="1">
                <a:solidFill>
                  <a:srgbClr val="000000"/>
                </a:solidFill>
              </a:rPr>
              <a:t>meglio</a:t>
            </a:r>
            <a:r>
              <a:rPr lang="en-US" sz="2000" dirty="0">
                <a:solidFill>
                  <a:srgbClr val="000000"/>
                </a:solidFill>
              </a:rPr>
              <a:t> e di </a:t>
            </a:r>
            <a:r>
              <a:rPr lang="en-US" sz="2000" dirty="0" err="1">
                <a:solidFill>
                  <a:srgbClr val="000000"/>
                </a:solidFill>
              </a:rPr>
              <a:t>conseguenza</a:t>
            </a:r>
            <a:r>
              <a:rPr lang="en-US" sz="2000" dirty="0">
                <a:solidFill>
                  <a:srgbClr val="000000"/>
                </a:solidFill>
              </a:rPr>
              <a:t>, di </a:t>
            </a:r>
            <a:r>
              <a:rPr lang="en-US" sz="2000" dirty="0" err="1">
                <a:solidFill>
                  <a:srgbClr val="000000"/>
                </a:solidFill>
              </a:rPr>
              <a:t>avvicinarlo</a:t>
            </a:r>
            <a:r>
              <a:rPr lang="en-US" sz="2000" dirty="0">
                <a:solidFill>
                  <a:srgbClr val="000000"/>
                </a:solidFill>
              </a:rPr>
              <a:t> </a:t>
            </a:r>
            <a:r>
              <a:rPr lang="en-US" sz="2000" dirty="0" err="1">
                <a:solidFill>
                  <a:srgbClr val="000000"/>
                </a:solidFill>
              </a:rPr>
              <a:t>alla</a:t>
            </a:r>
            <a:r>
              <a:rPr lang="en-US" sz="2000" dirty="0">
                <a:solidFill>
                  <a:srgbClr val="000000"/>
                </a:solidFill>
              </a:rPr>
              <a:t> </a:t>
            </a:r>
            <a:r>
              <a:rPr lang="en-US" sz="2000" dirty="0" err="1">
                <a:solidFill>
                  <a:srgbClr val="000000"/>
                </a:solidFill>
              </a:rPr>
              <a:t>vendita</a:t>
            </a:r>
            <a:r>
              <a:rPr lang="en-US" sz="2000" dirty="0">
                <a:solidFill>
                  <a:srgbClr val="000000"/>
                </a:solidFill>
              </a:rPr>
              <a:t>.</a:t>
            </a:r>
          </a:p>
          <a:p>
            <a:pPr marL="457200" indent="-457200" defTabSz="914400">
              <a:buFont typeface="+mj-lt"/>
              <a:buAutoNum type="arabicPeriod" startAt="3"/>
              <a:defRPr/>
            </a:pPr>
            <a:endParaRPr lang="en-US" sz="2100" b="1" dirty="0">
              <a:solidFill>
                <a:srgbClr val="000000"/>
              </a:solidFill>
            </a:endParaRPr>
          </a:p>
          <a:p>
            <a:pPr marL="457200" indent="-457200" defTabSz="914400">
              <a:buFont typeface="+mj-lt"/>
              <a:buAutoNum type="arabicPeriod" startAt="3"/>
              <a:defRPr/>
            </a:pPr>
            <a:r>
              <a:rPr lang="en-US" sz="2000" b="1" dirty="0" err="1">
                <a:solidFill>
                  <a:srgbClr val="000000"/>
                </a:solidFill>
              </a:rPr>
              <a:t>Consegna</a:t>
            </a:r>
            <a:r>
              <a:rPr lang="en-US" sz="2000" b="1" dirty="0">
                <a:solidFill>
                  <a:srgbClr val="000000"/>
                </a:solidFill>
              </a:rPr>
              <a:t>: </a:t>
            </a:r>
            <a:r>
              <a:rPr lang="en-US" sz="2000" dirty="0">
                <a:solidFill>
                  <a:srgbClr val="000000"/>
                </a:solidFill>
              </a:rPr>
              <a:t>Dopo </a:t>
            </a:r>
            <a:r>
              <a:rPr lang="en-US" sz="2000" dirty="0" err="1">
                <a:solidFill>
                  <a:srgbClr val="000000"/>
                </a:solidFill>
              </a:rPr>
              <a:t>l’acquisto</a:t>
            </a:r>
            <a:r>
              <a:rPr lang="en-US" sz="2000" dirty="0">
                <a:solidFill>
                  <a:srgbClr val="000000"/>
                </a:solidFill>
              </a:rPr>
              <a:t>, </a:t>
            </a:r>
            <a:r>
              <a:rPr lang="en-US" sz="2000" dirty="0" err="1">
                <a:solidFill>
                  <a:srgbClr val="000000"/>
                </a:solidFill>
              </a:rPr>
              <a:t>l’utente</a:t>
            </a:r>
            <a:r>
              <a:rPr lang="en-US" sz="2000" dirty="0">
                <a:solidFill>
                  <a:srgbClr val="000000"/>
                </a:solidFill>
              </a:rPr>
              <a:t> </a:t>
            </a:r>
            <a:r>
              <a:rPr lang="en-US" sz="2000" dirty="0" err="1">
                <a:solidFill>
                  <a:srgbClr val="000000"/>
                </a:solidFill>
              </a:rPr>
              <a:t>può</a:t>
            </a:r>
            <a:r>
              <a:rPr lang="en-US" sz="2000" dirty="0">
                <a:solidFill>
                  <a:srgbClr val="000000"/>
                </a:solidFill>
              </a:rPr>
              <a:t> </a:t>
            </a:r>
            <a:r>
              <a:rPr lang="en-US" sz="2000" dirty="0" err="1">
                <a:solidFill>
                  <a:srgbClr val="000000"/>
                </a:solidFill>
              </a:rPr>
              <a:t>scegliere</a:t>
            </a:r>
            <a:r>
              <a:rPr lang="en-US" sz="2000" dirty="0">
                <a:solidFill>
                  <a:srgbClr val="000000"/>
                </a:solidFill>
              </a:rPr>
              <a:t> se </a:t>
            </a:r>
            <a:r>
              <a:rPr lang="en-US" sz="2000" dirty="0" err="1">
                <a:solidFill>
                  <a:srgbClr val="000000"/>
                </a:solidFill>
              </a:rPr>
              <a:t>portare</a:t>
            </a:r>
            <a:r>
              <a:rPr lang="en-US" sz="2000" dirty="0">
                <a:solidFill>
                  <a:srgbClr val="000000"/>
                </a:solidFill>
              </a:rPr>
              <a:t> con </a:t>
            </a:r>
            <a:r>
              <a:rPr lang="en-US" sz="2000" dirty="0" err="1">
                <a:solidFill>
                  <a:srgbClr val="000000"/>
                </a:solidFill>
              </a:rPr>
              <a:t>sè</a:t>
            </a:r>
            <a:r>
              <a:rPr lang="en-US" sz="2000" dirty="0">
                <a:solidFill>
                  <a:srgbClr val="000000"/>
                </a:solidFill>
              </a:rPr>
              <a:t> il </a:t>
            </a:r>
            <a:r>
              <a:rPr lang="en-US" sz="2000" dirty="0" err="1">
                <a:solidFill>
                  <a:srgbClr val="000000"/>
                </a:solidFill>
              </a:rPr>
              <a:t>prodotto</a:t>
            </a:r>
            <a:r>
              <a:rPr lang="en-US" sz="2000" dirty="0">
                <a:solidFill>
                  <a:srgbClr val="000000"/>
                </a:solidFill>
              </a:rPr>
              <a:t> a casa o </a:t>
            </a:r>
            <a:r>
              <a:rPr lang="en-US" sz="2000" dirty="0" err="1">
                <a:solidFill>
                  <a:srgbClr val="000000"/>
                </a:solidFill>
              </a:rPr>
              <a:t>farselo</a:t>
            </a:r>
            <a:r>
              <a:rPr lang="en-US" sz="2000" dirty="0">
                <a:solidFill>
                  <a:srgbClr val="000000"/>
                </a:solidFill>
              </a:rPr>
              <a:t> </a:t>
            </a:r>
            <a:r>
              <a:rPr lang="en-US" sz="2000" dirty="0" err="1">
                <a:solidFill>
                  <a:srgbClr val="000000"/>
                </a:solidFill>
              </a:rPr>
              <a:t>spedire</a:t>
            </a:r>
            <a:r>
              <a:rPr lang="en-US" sz="2000" dirty="0">
                <a:solidFill>
                  <a:srgbClr val="000000"/>
                </a:solidFill>
              </a:rPr>
              <a:t>. </a:t>
            </a:r>
            <a:r>
              <a:rPr lang="en-US" sz="2000" b="1" dirty="0">
                <a:solidFill>
                  <a:srgbClr val="0CA373"/>
                </a:solidFill>
              </a:rPr>
              <a:t>Se </a:t>
            </a:r>
            <a:r>
              <a:rPr lang="en-US" sz="2000" b="1" dirty="0" err="1">
                <a:solidFill>
                  <a:srgbClr val="0CA373"/>
                </a:solidFill>
              </a:rPr>
              <a:t>si</a:t>
            </a:r>
            <a:r>
              <a:rPr lang="en-US" sz="2000" b="1" dirty="0">
                <a:solidFill>
                  <a:srgbClr val="0CA373"/>
                </a:solidFill>
              </a:rPr>
              <a:t> </a:t>
            </a:r>
            <a:r>
              <a:rPr lang="en-US" sz="2000" b="1" dirty="0" err="1">
                <a:solidFill>
                  <a:srgbClr val="0CA373"/>
                </a:solidFill>
              </a:rPr>
              <a:t>sceglie</a:t>
            </a:r>
            <a:r>
              <a:rPr lang="en-US" sz="2000" b="1" dirty="0">
                <a:solidFill>
                  <a:srgbClr val="0CA373"/>
                </a:solidFill>
              </a:rPr>
              <a:t> la </a:t>
            </a:r>
            <a:r>
              <a:rPr lang="en-US" sz="2000" b="1" dirty="0" err="1">
                <a:solidFill>
                  <a:srgbClr val="0CA373"/>
                </a:solidFill>
              </a:rPr>
              <a:t>consegna</a:t>
            </a:r>
            <a:r>
              <a:rPr lang="en-US" sz="2000" b="1" dirty="0">
                <a:solidFill>
                  <a:srgbClr val="0CA373"/>
                </a:solidFill>
              </a:rPr>
              <a:t>, il </a:t>
            </a:r>
            <a:r>
              <a:rPr lang="en-US" sz="2000" b="1" dirty="0" err="1">
                <a:solidFill>
                  <a:srgbClr val="0CA373"/>
                </a:solidFill>
              </a:rPr>
              <a:t>processo</a:t>
            </a:r>
            <a:r>
              <a:rPr lang="en-US" sz="2000" b="1" dirty="0">
                <a:solidFill>
                  <a:srgbClr val="0CA373"/>
                </a:solidFill>
              </a:rPr>
              <a:t> </a:t>
            </a:r>
            <a:r>
              <a:rPr lang="en-US" sz="2000" b="1" dirty="0" err="1">
                <a:solidFill>
                  <a:srgbClr val="0CA373"/>
                </a:solidFill>
              </a:rPr>
              <a:t>può</a:t>
            </a:r>
            <a:r>
              <a:rPr lang="en-US" sz="2000" b="1" dirty="0">
                <a:solidFill>
                  <a:srgbClr val="0CA373"/>
                </a:solidFill>
              </a:rPr>
              <a:t> </a:t>
            </a:r>
            <a:r>
              <a:rPr lang="en-US" sz="2000" b="1" dirty="0" err="1">
                <a:solidFill>
                  <a:srgbClr val="0CA373"/>
                </a:solidFill>
              </a:rPr>
              <a:t>essere</a:t>
            </a:r>
            <a:r>
              <a:rPr lang="en-US" sz="2000" b="1" dirty="0">
                <a:solidFill>
                  <a:srgbClr val="0CA373"/>
                </a:solidFill>
              </a:rPr>
              <a:t> </a:t>
            </a:r>
            <a:r>
              <a:rPr lang="en-US" sz="2000" b="1" dirty="0" err="1">
                <a:solidFill>
                  <a:srgbClr val="0CA373"/>
                </a:solidFill>
              </a:rPr>
              <a:t>tracciato</a:t>
            </a:r>
            <a:r>
              <a:rPr lang="en-US" sz="2000" b="1" dirty="0">
                <a:solidFill>
                  <a:srgbClr val="0CA373"/>
                </a:solidFill>
              </a:rPr>
              <a:t> </a:t>
            </a:r>
            <a:r>
              <a:rPr lang="en-US" sz="2000" dirty="0" err="1">
                <a:solidFill>
                  <a:srgbClr val="000000"/>
                </a:solidFill>
              </a:rPr>
              <a:t>tramite</a:t>
            </a:r>
            <a:r>
              <a:rPr lang="en-US" sz="2000" dirty="0">
                <a:solidFill>
                  <a:srgbClr val="000000"/>
                </a:solidFill>
              </a:rPr>
              <a:t> smartphone, tablet o laptop.</a:t>
            </a:r>
          </a:p>
          <a:p>
            <a:pPr marL="457200" indent="-457200" defTabSz="914400">
              <a:buFont typeface="+mj-lt"/>
              <a:buAutoNum type="arabicPeriod" startAt="3"/>
              <a:defRPr/>
            </a:pPr>
            <a:endParaRPr lang="en-US" sz="2000" b="1" dirty="0">
              <a:solidFill>
                <a:srgbClr val="000000"/>
              </a:solidFill>
            </a:endParaRPr>
          </a:p>
          <a:p>
            <a:pPr marL="457200" indent="-457200" defTabSz="914400">
              <a:buFont typeface="+mj-lt"/>
              <a:buAutoNum type="arabicPeriod" startAt="3"/>
              <a:defRPr/>
            </a:pPr>
            <a:r>
              <a:rPr lang="en-US" sz="2000" b="1" dirty="0">
                <a:solidFill>
                  <a:srgbClr val="000000"/>
                </a:solidFill>
              </a:rPr>
              <a:t>Post-</a:t>
            </a:r>
            <a:r>
              <a:rPr lang="en-US" sz="2000" b="1" dirty="0" err="1">
                <a:solidFill>
                  <a:srgbClr val="000000"/>
                </a:solidFill>
              </a:rPr>
              <a:t>vendita</a:t>
            </a:r>
            <a:r>
              <a:rPr lang="en-US" sz="2000" b="1" dirty="0">
                <a:solidFill>
                  <a:srgbClr val="000000"/>
                </a:solidFill>
              </a:rPr>
              <a:t>: </a:t>
            </a:r>
            <a:r>
              <a:rPr lang="it-IT" sz="2000" dirty="0">
                <a:solidFill>
                  <a:srgbClr val="000000"/>
                </a:solidFill>
              </a:rPr>
              <a:t>Dopo aver verificato che il prodotto è stato ricevuto con successo, il negozio effettua una </a:t>
            </a:r>
            <a:r>
              <a:rPr lang="it-IT" sz="2000" b="1" dirty="0">
                <a:solidFill>
                  <a:srgbClr val="0CA373"/>
                </a:solidFill>
              </a:rPr>
              <a:t>chiamata di follow-up </a:t>
            </a:r>
            <a:r>
              <a:rPr lang="it-IT" sz="2000" dirty="0">
                <a:solidFill>
                  <a:srgbClr val="000000"/>
                </a:solidFill>
              </a:rPr>
              <a:t>per valutare l'attuale (ottimo) livello di soddisfazione dell'utente. Tuttavia, alcuni giorni dopo, l'utente ha delle richieste al servizio clienti; avendo salvato tutte le informazioni sul suo ordine, </a:t>
            </a:r>
            <a:r>
              <a:rPr lang="it-IT" sz="2000" b="1" dirty="0">
                <a:solidFill>
                  <a:srgbClr val="0CA373"/>
                </a:solidFill>
              </a:rPr>
              <a:t>il personale è in grado di rispondere a tutte le sue domande </a:t>
            </a:r>
            <a:r>
              <a:rPr lang="it-IT" sz="2000" dirty="0">
                <a:solidFill>
                  <a:srgbClr val="000000"/>
                </a:solidFill>
              </a:rPr>
              <a:t>in modo rapido ed efficace. </a:t>
            </a:r>
            <a:endParaRPr lang="en-US" sz="2000" b="1" dirty="0">
              <a:solidFill>
                <a:srgbClr val="0CA373"/>
              </a:solidFill>
            </a:endParaRPr>
          </a:p>
        </p:txBody>
      </p:sp>
    </p:spTree>
    <p:extLst>
      <p:ext uri="{BB962C8B-B14F-4D97-AF65-F5344CB8AC3E}">
        <p14:creationId xmlns:p14="http://schemas.microsoft.com/office/powerpoint/2010/main" val="274821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5" y="888937"/>
            <a:ext cx="1131146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07100"/>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1.4.: </a:t>
            </a:r>
            <a:r>
              <a:rPr lang="es-ES" sz="2200" spc="50" dirty="0">
                <a:solidFill>
                  <a:srgbClr val="0CA373"/>
                </a:solidFill>
                <a:latin typeface="+mj-lt"/>
                <a:cs typeface="Tahoma"/>
              </a:rPr>
              <a:t>Vantaggi</a:t>
            </a:r>
            <a:r>
              <a:rPr lang="es-ES" sz="2200" spc="50" dirty="0">
                <a:latin typeface="+mj-lt"/>
                <a:cs typeface="Tahoma"/>
              </a:rPr>
              <a:t> e sfide (1)</a:t>
            </a:r>
            <a:endParaRPr lang="en-US" sz="2200" dirty="0">
              <a:latin typeface="+mj-lt"/>
              <a:ea typeface="Lato Light" panose="020F0502020204030203" pitchFamily="34" charset="0"/>
              <a:cs typeface="Abhaya Libre" panose="02000603000000000000" pitchFamily="2" charset="77"/>
            </a:endParaRP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5" y="2297886"/>
            <a:ext cx="11436889" cy="3908762"/>
          </a:xfrm>
          <a:prstGeom prst="rect">
            <a:avLst/>
          </a:prstGeom>
          <a:noFill/>
        </p:spPr>
        <p:txBody>
          <a:bodyPr wrap="square">
            <a:spAutoFit/>
          </a:bodyPr>
          <a:lstStyle/>
          <a:p>
            <a:pPr marL="342900" indent="-342900">
              <a:buFont typeface="+mj-lt"/>
              <a:buAutoNum type="arabicPeriod"/>
            </a:pPr>
            <a:r>
              <a:rPr lang="en-US" sz="2300" b="1" dirty="0"/>
              <a:t> </a:t>
            </a:r>
            <a:r>
              <a:rPr lang="en-US" sz="2300" b="1" dirty="0" err="1"/>
              <a:t>Comunicazione</a:t>
            </a:r>
            <a:r>
              <a:rPr lang="en-US" sz="2300" b="1" dirty="0"/>
              <a:t> e </a:t>
            </a:r>
            <a:r>
              <a:rPr lang="en-US" sz="2300" b="1" dirty="0" err="1"/>
              <a:t>Analisi</a:t>
            </a:r>
            <a:r>
              <a:rPr lang="en-US" sz="2300" b="1" dirty="0"/>
              <a:t> </a:t>
            </a:r>
            <a:r>
              <a:rPr lang="en-US" sz="2300" b="1" dirty="0" err="1"/>
              <a:t>integrata</a:t>
            </a:r>
            <a:r>
              <a:rPr lang="en-US" sz="2300" dirty="0"/>
              <a:t>. </a:t>
            </a:r>
            <a:r>
              <a:rPr lang="it-IT" sz="2300" dirty="0"/>
              <a:t>Per sfruttare la quantità pressoché infinita di dati generati da tutti i canali di comunicazione, è necessario tenere sempre presenti le esigenze e i desideri dei clienti. A tal fine, un approccio </a:t>
            </a:r>
            <a:r>
              <a:rPr lang="it-IT" sz="2300" dirty="0" err="1"/>
              <a:t>Omnichannel</a:t>
            </a:r>
            <a:r>
              <a:rPr lang="it-IT" sz="2300" dirty="0"/>
              <a:t> apre un mondo di possibilità: </a:t>
            </a:r>
            <a:r>
              <a:rPr lang="it-IT" sz="2300" b="1" dirty="0">
                <a:solidFill>
                  <a:srgbClr val="0CA373"/>
                </a:solidFill>
              </a:rPr>
              <a:t>le sue possibilità trasversali consentono</a:t>
            </a:r>
            <a:r>
              <a:rPr lang="it-IT" sz="2300" dirty="0"/>
              <a:t> alle aziende di gestire efficacemente i dati dei clienti indipendentemente dalla loro fonte e di eseguire confronti di profili a livello di piattaforma.</a:t>
            </a:r>
            <a:endParaRPr lang="en-US" sz="2300" dirty="0"/>
          </a:p>
          <a:p>
            <a:pPr marL="342900" indent="-342900">
              <a:buFont typeface="+mj-lt"/>
              <a:buAutoNum type="arabicPeriod"/>
            </a:pPr>
            <a:endParaRPr lang="en-US" sz="2300" dirty="0"/>
          </a:p>
          <a:p>
            <a:pPr marL="342900" indent="-342900">
              <a:buFont typeface="+mj-lt"/>
              <a:buAutoNum type="arabicPeriod"/>
            </a:pPr>
            <a:r>
              <a:rPr lang="en-US" sz="2300" b="1" dirty="0" err="1"/>
              <a:t>Incontrare</a:t>
            </a:r>
            <a:r>
              <a:rPr lang="en-US" sz="2300" b="1" dirty="0"/>
              <a:t> </a:t>
            </a:r>
            <a:r>
              <a:rPr lang="en-US" sz="2300" b="1" dirty="0" err="1"/>
              <a:t>i</a:t>
            </a:r>
            <a:r>
              <a:rPr lang="en-US" sz="2300" b="1" dirty="0"/>
              <a:t> </a:t>
            </a:r>
            <a:r>
              <a:rPr lang="en-US" sz="2300" b="1" dirty="0" err="1"/>
              <a:t>clienti</a:t>
            </a:r>
            <a:r>
              <a:rPr lang="en-US" sz="2300" b="1" dirty="0"/>
              <a:t> dove </a:t>
            </a:r>
            <a:r>
              <a:rPr lang="en-US" sz="2300" b="1" dirty="0" err="1"/>
              <a:t>sono</a:t>
            </a:r>
            <a:r>
              <a:rPr lang="en-US" sz="2300" b="1" dirty="0"/>
              <a:t>.</a:t>
            </a:r>
            <a:r>
              <a:rPr lang="en-US" sz="2300" dirty="0"/>
              <a:t> </a:t>
            </a:r>
            <a:r>
              <a:rPr lang="it-IT" sz="2300" dirty="0"/>
              <a:t>I profili dei clienti devono essere gestiti come entità singole su tutti i canali, per evitare potenziali perdite o corruzioni di informazioni, il che si tradurrà in </a:t>
            </a:r>
            <a:r>
              <a:rPr lang="it-IT" sz="2300" b="1" dirty="0">
                <a:solidFill>
                  <a:srgbClr val="0CA373"/>
                </a:solidFill>
              </a:rPr>
              <a:t>un servizio clienti di qualità superiore e su misura </a:t>
            </a:r>
            <a:r>
              <a:rPr lang="it-IT" sz="2300" dirty="0"/>
              <a:t>e nella possibilità di premiare i clienti indipendentemente dalla piattaforma scelta per effettuare i loro acquisti. </a:t>
            </a:r>
            <a:endParaRPr lang="en-US" sz="2300" dirty="0"/>
          </a:p>
          <a:p>
            <a:pPr marL="342900" indent="-342900">
              <a:buFont typeface="+mj-lt"/>
              <a:buAutoNum type="arabicPeriod"/>
            </a:pPr>
            <a:endParaRPr lang="en-US" dirty="0"/>
          </a:p>
        </p:txBody>
      </p:sp>
    </p:spTree>
    <p:extLst>
      <p:ext uri="{BB962C8B-B14F-4D97-AF65-F5344CB8AC3E}">
        <p14:creationId xmlns:p14="http://schemas.microsoft.com/office/powerpoint/2010/main" val="62066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54946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Nozioni di base e strategie Omnichannel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1.4.: </a:t>
            </a:r>
            <a:r>
              <a:rPr lang="es-ES" sz="2200" spc="50" dirty="0">
                <a:solidFill>
                  <a:srgbClr val="0CA373"/>
                </a:solidFill>
                <a:latin typeface="+mj-lt"/>
                <a:cs typeface="Tahoma"/>
              </a:rPr>
              <a:t>Vantaggi</a:t>
            </a:r>
            <a:r>
              <a:rPr lang="es-ES" sz="2200" spc="50" dirty="0">
                <a:latin typeface="+mj-lt"/>
                <a:cs typeface="Tahoma"/>
              </a:rPr>
              <a:t> e sfide</a:t>
            </a:r>
            <a:r>
              <a:rPr lang="en-US" sz="2200" dirty="0">
                <a:latin typeface="+mj-lt"/>
                <a:ea typeface="Lato Light" panose="020F0502020204030203" pitchFamily="34" charset="0"/>
                <a:cs typeface="Abhaya Libre" panose="02000603000000000000" pitchFamily="2" charset="77"/>
              </a:rPr>
              <a:t> (2)</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3631763"/>
          </a:xfrm>
          <a:prstGeom prst="rect">
            <a:avLst/>
          </a:prstGeom>
          <a:noFill/>
        </p:spPr>
        <p:txBody>
          <a:bodyPr wrap="square">
            <a:spAutoFit/>
          </a:bodyPr>
          <a:lstStyle/>
          <a:p>
            <a:pPr marL="457200" indent="-457200">
              <a:buFont typeface="+mj-lt"/>
              <a:buAutoNum type="arabicPeriod" startAt="3"/>
            </a:pPr>
            <a:r>
              <a:rPr lang="en-US" sz="2300" b="1" dirty="0" err="1"/>
              <a:t>Ottenere</a:t>
            </a:r>
            <a:r>
              <a:rPr lang="en-US" sz="2300" b="1" dirty="0"/>
              <a:t> </a:t>
            </a:r>
            <a:r>
              <a:rPr lang="en-US" sz="2300" b="1" dirty="0" err="1"/>
              <a:t>dati</a:t>
            </a:r>
            <a:r>
              <a:rPr lang="en-US" sz="2300" b="1" dirty="0"/>
              <a:t> da </a:t>
            </a:r>
            <a:r>
              <a:rPr lang="en-US" sz="2300" b="1" dirty="0" err="1"/>
              <a:t>ogni</a:t>
            </a:r>
            <a:r>
              <a:rPr lang="en-US" sz="2300" b="1" dirty="0"/>
              <a:t> </a:t>
            </a:r>
            <a:r>
              <a:rPr lang="en-US" sz="2300" b="1" dirty="0" err="1"/>
              <a:t>transazione</a:t>
            </a:r>
            <a:r>
              <a:rPr lang="en-US" sz="2300" b="1" dirty="0"/>
              <a:t>. </a:t>
            </a:r>
            <a:r>
              <a:rPr lang="it-IT" sz="2300" dirty="0"/>
              <a:t>Ogni singola transazione è importante. L'insieme di queste informazioni è come una tessera di un mosaico ed è questa "immagine finale" che permetterà alle aziende di </a:t>
            </a:r>
            <a:r>
              <a:rPr lang="it-IT" sz="2300" b="1" dirty="0">
                <a:solidFill>
                  <a:srgbClr val="0CA373"/>
                </a:solidFill>
              </a:rPr>
              <a:t>tracciare e ordinare </a:t>
            </a:r>
            <a:r>
              <a:rPr lang="it-IT" sz="2300" dirty="0"/>
              <a:t>i clienti in base ai dati demografici, ai profili o alle persone che acquistano. A sua volta, questo è un aspetto cruciale della gestione di base dei sistemi aziendali.</a:t>
            </a:r>
            <a:endParaRPr lang="en-US" sz="2300" dirty="0"/>
          </a:p>
          <a:p>
            <a:pPr marL="457200" indent="-457200">
              <a:buFont typeface="+mj-lt"/>
              <a:buAutoNum type="arabicPeriod" startAt="3"/>
            </a:pPr>
            <a:endParaRPr lang="en-US" sz="2300" dirty="0"/>
          </a:p>
          <a:p>
            <a:pPr marL="457200" indent="-457200">
              <a:buFont typeface="+mj-lt"/>
              <a:buAutoNum type="arabicPeriod" startAt="3"/>
            </a:pPr>
            <a:r>
              <a:rPr lang="en-US" sz="2300" b="1" dirty="0"/>
              <a:t>Target Audiences </a:t>
            </a:r>
            <a:r>
              <a:rPr lang="en-US" sz="2300" b="1" dirty="0" err="1"/>
              <a:t>Specifici</a:t>
            </a:r>
            <a:r>
              <a:rPr lang="en-US" sz="2300" b="1" dirty="0"/>
              <a:t>. </a:t>
            </a:r>
            <a:r>
              <a:rPr lang="it-IT" sz="2300" dirty="0"/>
              <a:t>Dopo aver stabilito un'analisi adeguata dei clienti e delle transazioni, le esperienze di marketing e di vendita al dettaglio possono essere fissate su mercati target selezionati. Potete utilizzare i link in entrata </a:t>
            </a:r>
            <a:r>
              <a:rPr lang="it-IT" sz="2300" b="1" dirty="0">
                <a:solidFill>
                  <a:srgbClr val="0CA373"/>
                </a:solidFill>
              </a:rPr>
              <a:t>per adattare le vostre campagne di marketing online </a:t>
            </a:r>
            <a:r>
              <a:rPr lang="it-IT" sz="2300" dirty="0"/>
              <a:t>a un determinato gruppo di persone.</a:t>
            </a:r>
            <a:r>
              <a:rPr lang="en-US" sz="2300" dirty="0">
                <a:solidFill>
                  <a:srgbClr val="000000"/>
                </a:solidFill>
                <a:latin typeface="+mn-lt"/>
                <a:cs typeface="+mn-cs"/>
              </a:rPr>
              <a:t> </a:t>
            </a:r>
            <a:endParaRPr lang="en-US" sz="2300" dirty="0"/>
          </a:p>
        </p:txBody>
      </p:sp>
    </p:spTree>
    <p:extLst>
      <p:ext uri="{BB962C8B-B14F-4D97-AF65-F5344CB8AC3E}">
        <p14:creationId xmlns:p14="http://schemas.microsoft.com/office/powerpoint/2010/main" val="212088986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TotalTime>
  <Words>1287</Words>
  <Application>Microsoft Office PowerPoint</Application>
  <PresentationFormat>Panorámica</PresentationFormat>
  <Paragraphs>116</Paragraphs>
  <Slides>14</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14</vt:i4>
      </vt:variant>
    </vt:vector>
  </HeadingPairs>
  <TitlesOfParts>
    <vt:vector size="24"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163</cp:revision>
  <dcterms:created xsi:type="dcterms:W3CDTF">2021-06-29T11:11:56Z</dcterms:created>
  <dcterms:modified xsi:type="dcterms:W3CDTF">2023-02-06T16:04:22Z</dcterms:modified>
</cp:coreProperties>
</file>