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58" r:id="rId5"/>
    <p:sldId id="287" r:id="rId6"/>
    <p:sldId id="288" r:id="rId7"/>
    <p:sldId id="291" r:id="rId8"/>
    <p:sldId id="289" r:id="rId9"/>
    <p:sldId id="290" r:id="rId10"/>
    <p:sldId id="295" r:id="rId11"/>
    <p:sldId id="296" r:id="rId12"/>
    <p:sldId id="297" r:id="rId13"/>
    <p:sldId id="274" r:id="rId14"/>
    <p:sldId id="299" r:id="rId15"/>
    <p:sldId id="301" r:id="rId16"/>
    <p:sldId id="298"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blog.avast.com/secure-online-transactions-avast" TargetMode="External"/><Relationship Id="rId2" Type="http://schemas.openxmlformats.org/officeDocument/2006/relationships/hyperlink" Target="https://www.safewise.com/online-security-faq/online-transaction-secure/" TargetMode="External"/><Relationship Id="rId1" Type="http://schemas.openxmlformats.org/officeDocument/2006/relationships/slideLayout" Target="../slideLayouts/slideLayout1.xml"/><Relationship Id="rId4" Type="http://schemas.openxmlformats.org/officeDocument/2006/relationships/hyperlink" Target="https://blog.2checkout.com/advantages-and-challenges-of-accepting-payments-onlin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AUMENTAR EL NIVEL DE SEGURIDAD DE LAS TRANSACCIONES ONLINE</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532937"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 </a:t>
            </a:r>
            <a:r>
              <a:rPr lang="es-ES" sz="2200" b="1" spc="50" dirty="0">
                <a:solidFill>
                  <a:srgbClr val="0CA373"/>
                </a:solidFill>
                <a:latin typeface="+mj-lt"/>
                <a:cs typeface="Tahoma"/>
              </a:rPr>
              <a:t>Ventajas</a:t>
            </a:r>
            <a:r>
              <a:rPr lang="es-ES" sz="2200" spc="50" dirty="0">
                <a:latin typeface="+mj-lt"/>
                <a:cs typeface="Tahoma"/>
              </a:rPr>
              <a:t> y desventajas</a:t>
            </a:r>
          </a:p>
        </p:txBody>
      </p:sp>
      <p:sp>
        <p:nvSpPr>
          <p:cNvPr id="5" name="Rectángulo 4">
            <a:extLst>
              <a:ext uri="{FF2B5EF4-FFF2-40B4-BE49-F238E27FC236}">
                <a16:creationId xmlns:a16="http://schemas.microsoft.com/office/drawing/2014/main" id="{3A059082-DD04-8F1C-1A64-49AB92FCB658}"/>
              </a:ext>
            </a:extLst>
          </p:cNvPr>
          <p:cNvSpPr/>
          <p:nvPr/>
        </p:nvSpPr>
        <p:spPr>
          <a:xfrm>
            <a:off x="880220" y="2311102"/>
            <a:ext cx="10391159" cy="3816429"/>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Las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online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generan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muchas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ventajas</a:t>
            </a:r>
            <a:r>
              <a:rPr lang="en-GB" altLang="es-ES" sz="2000" dirty="0">
                <a:latin typeface="Calibri" panose="020F0502020204030204" pitchFamily="34" charset="0"/>
                <a:cs typeface="Calibri" panose="020F0502020204030204" pitchFamily="34" charset="0"/>
              </a:rPr>
              <a:t> para </a:t>
            </a:r>
            <a:r>
              <a:rPr lang="en-GB" altLang="es-ES" sz="2000" dirty="0" err="1">
                <a:latin typeface="Calibri" panose="020F0502020204030204" pitchFamily="34" charset="0"/>
                <a:cs typeface="Calibri" panose="020F0502020204030204" pitchFamily="34" charset="0"/>
              </a:rPr>
              <a:t>clientes</a:t>
            </a:r>
            <a:r>
              <a:rPr lang="en-GB" altLang="es-ES" sz="2000" dirty="0">
                <a:latin typeface="Calibri" panose="020F0502020204030204" pitchFamily="34" charset="0"/>
                <a:cs typeface="Calibri" panose="020F0502020204030204" pitchFamily="34" charset="0"/>
              </a:rPr>
              <a:t> y </a:t>
            </a:r>
            <a:r>
              <a:rPr lang="en-GB" altLang="es-ES" sz="2000" dirty="0" err="1">
                <a:latin typeface="Calibri" panose="020F0502020204030204" pitchFamily="34" charset="0"/>
                <a:cs typeface="Calibri" panose="020F0502020204030204" pitchFamily="34" charset="0"/>
              </a:rPr>
              <a:t>vendedores</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err="1">
                <a:latin typeface="Calibri" panose="020F0502020204030204" pitchFamily="34" charset="0"/>
                <a:cs typeface="Calibri" panose="020F0502020204030204" pitchFamily="34" charset="0"/>
              </a:rPr>
              <a:t>Permiten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pagos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verificados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instantáneos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cualquier</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momento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Esto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tiene</a:t>
            </a:r>
            <a:r>
              <a:rPr lang="en-GB" altLang="es-ES" sz="2000" dirty="0">
                <a:latin typeface="Calibri" panose="020F0502020204030204" pitchFamily="34" charset="0"/>
                <a:cs typeface="Calibri" panose="020F0502020204030204" pitchFamily="34" charset="0"/>
              </a:rPr>
              <a:t> un doble </a:t>
            </a:r>
            <a:r>
              <a:rPr lang="en-GB" altLang="es-ES" sz="2000" dirty="0" err="1">
                <a:latin typeface="Calibri" panose="020F0502020204030204" pitchFamily="34" charset="0"/>
                <a:cs typeface="Calibri" panose="020F0502020204030204" pitchFamily="34" charset="0"/>
              </a:rPr>
              <a:t>efecto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clients no </a:t>
            </a:r>
            <a:r>
              <a:rPr lang="en-GB" altLang="es-ES" sz="2000" dirty="0" err="1">
                <a:latin typeface="Calibri" panose="020F0502020204030204" pitchFamily="34" charset="0"/>
                <a:cs typeface="Calibri" panose="020F0502020204030204" pitchFamily="34" charset="0"/>
              </a:rPr>
              <a:t>tienen</a:t>
            </a:r>
            <a:r>
              <a:rPr lang="en-GB" altLang="es-ES" sz="2000" dirty="0">
                <a:latin typeface="Calibri" panose="020F0502020204030204" pitchFamily="34" charset="0"/>
                <a:cs typeface="Calibri" panose="020F0502020204030204" pitchFamily="34" charset="0"/>
              </a:rPr>
              <a:t> que </a:t>
            </a:r>
            <a:r>
              <a:rPr lang="en-GB" altLang="es-ES" sz="2000" dirty="0" err="1">
                <a:latin typeface="Calibri" panose="020F0502020204030204" pitchFamily="34" charset="0"/>
                <a:cs typeface="Calibri" panose="020F0502020204030204" pitchFamily="34" charset="0"/>
              </a:rPr>
              <a:t>enviar</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comprobante</a:t>
            </a:r>
            <a:r>
              <a:rPr lang="en-GB" altLang="es-ES" sz="2000" dirty="0">
                <a:latin typeface="Calibri" panose="020F0502020204030204" pitchFamily="34" charset="0"/>
                <a:cs typeface="Calibri" panose="020F0502020204030204" pitchFamily="34" charset="0"/>
              </a:rPr>
              <a:t> de </a:t>
            </a:r>
            <a:r>
              <a:rPr lang="en-GB" altLang="es-ES" sz="2000" dirty="0" err="1">
                <a:latin typeface="Calibri" panose="020F0502020204030204" pitchFamily="34" charset="0"/>
                <a:cs typeface="Calibri" panose="020F0502020204030204" pitchFamily="34" charset="0"/>
              </a:rPr>
              <a:t>pago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mientras</a:t>
            </a:r>
            <a:r>
              <a:rPr lang="en-GB" altLang="es-ES" sz="2000" dirty="0">
                <a:latin typeface="Calibri" panose="020F0502020204030204" pitchFamily="34" charset="0"/>
                <a:cs typeface="Calibri" panose="020F0502020204030204" pitchFamily="34" charset="0"/>
              </a:rPr>
              <a:t> que </a:t>
            </a:r>
            <a:r>
              <a:rPr lang="en-GB" altLang="es-ES" sz="2000" dirty="0" err="1">
                <a:latin typeface="Calibri" panose="020F0502020204030204" pitchFamily="34" charset="0"/>
                <a:cs typeface="Calibri" panose="020F0502020204030204" pitchFamily="34" charset="0"/>
              </a:rPr>
              <a:t>facilitan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seguimiento</a:t>
            </a:r>
            <a:r>
              <a:rPr lang="en-GB" altLang="es-ES" sz="2000" dirty="0">
                <a:latin typeface="Calibri" panose="020F0502020204030204" pitchFamily="34" charset="0"/>
                <a:cs typeface="Calibri" panose="020F0502020204030204" pitchFamily="34" charset="0"/>
              </a:rPr>
              <a:t> de las </a:t>
            </a:r>
            <a:r>
              <a:rPr lang="en-GB" altLang="es-ES" sz="2000" dirty="0" err="1">
                <a:latin typeface="Calibri" panose="020F0502020204030204" pitchFamily="34" charset="0"/>
                <a:cs typeface="Calibri" panose="020F0502020204030204" pitchFamily="34" charset="0"/>
              </a:rPr>
              <a:t>ventas</a:t>
            </a:r>
            <a:r>
              <a:rPr lang="en-GB" altLang="es-ES" sz="20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err="1">
                <a:latin typeface="Calibri" panose="020F0502020204030204" pitchFamily="34" charset="0"/>
                <a:cs typeface="Calibri" panose="020F0502020204030204" pitchFamily="34" charset="0"/>
              </a:rPr>
              <a:t>En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caso</a:t>
            </a:r>
            <a:r>
              <a:rPr lang="en-GB" altLang="es-ES" sz="2000" dirty="0">
                <a:latin typeface="Calibri" panose="020F0502020204030204" pitchFamily="34" charset="0"/>
                <a:cs typeface="Calibri" panose="020F0502020204030204" pitchFamily="34" charset="0"/>
              </a:rPr>
              <a:t> de las </a:t>
            </a:r>
            <a:r>
              <a:rPr lang="en-GB" altLang="es-ES" sz="2000" dirty="0" err="1">
                <a:latin typeface="Calibri" panose="020F0502020204030204" pitchFamily="34" charset="0"/>
                <a:cs typeface="Calibri" panose="020F0502020204030204" pitchFamily="34" charset="0"/>
              </a:rPr>
              <a:t>tarjetas</a:t>
            </a:r>
            <a:r>
              <a:rPr lang="en-GB" altLang="es-ES" sz="2000" dirty="0">
                <a:latin typeface="Calibri" panose="020F0502020204030204" pitchFamily="34" charset="0"/>
                <a:cs typeface="Calibri" panose="020F0502020204030204" pitchFamily="34" charset="0"/>
              </a:rPr>
              <a:t> y </a:t>
            </a:r>
            <a:r>
              <a:rPr lang="en-GB" altLang="es-ES" sz="2000" dirty="0" err="1">
                <a:latin typeface="Calibri" panose="020F0502020204030204" pitchFamily="34" charset="0"/>
                <a:cs typeface="Calibri" panose="020F0502020204030204" pitchFamily="34" charset="0"/>
              </a:rPr>
              <a:t>monederos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digitales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también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admiten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fácilmente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pagos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recurrentes</a:t>
            </a:r>
            <a:r>
              <a:rPr lang="en-GB" altLang="es-ES" sz="2000" dirty="0">
                <a:latin typeface="Calibri" panose="020F0502020204030204" pitchFamily="34" charset="0"/>
                <a:cs typeface="Calibri" panose="020F0502020204030204" pitchFamily="34" charset="0"/>
              </a:rPr>
              <a:t> y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reembolsos</a:t>
            </a:r>
            <a:r>
              <a:rPr lang="en-GB" altLang="es-ES" sz="2000" dirty="0">
                <a:latin typeface="Calibri" panose="020F0502020204030204" pitchFamily="34" charset="0"/>
                <a:cs typeface="Calibri" panose="020F0502020204030204" pitchFamily="34" charset="0"/>
              </a:rPr>
              <a:t>.</a:t>
            </a:r>
            <a:br>
              <a:rPr lang="en-GB" altLang="es-ES" sz="2000" dirty="0">
                <a:latin typeface="Calibri" panose="020F0502020204030204" pitchFamily="34" charset="0"/>
                <a:cs typeface="Calibri" panose="020F0502020204030204" pitchFamily="34" charset="0"/>
              </a:rPr>
            </a:b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err="1">
                <a:latin typeface="Calibri" panose="020F0502020204030204" pitchFamily="34" charset="0"/>
                <a:cs typeface="Calibri" panose="020F0502020204030204" pitchFamily="34" charset="0"/>
              </a:rPr>
              <a:t>Expande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una</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escala</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mundial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alcance</a:t>
            </a:r>
            <a:r>
              <a:rPr lang="en-GB" altLang="es-ES" sz="2000" dirty="0">
                <a:latin typeface="Calibri" panose="020F0502020204030204" pitchFamily="34" charset="0"/>
                <a:cs typeface="Calibri" panose="020F0502020204030204" pitchFamily="34" charset="0"/>
              </a:rPr>
              <a:t> de </a:t>
            </a:r>
            <a:r>
              <a:rPr lang="en-GB" altLang="es-ES" sz="2000" dirty="0" err="1">
                <a:latin typeface="Calibri" panose="020F0502020204030204" pitchFamily="34" charset="0"/>
                <a:cs typeface="Calibri" panose="020F0502020204030204" pitchFamily="34" charset="0"/>
              </a:rPr>
              <a:t>operaciones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como</a:t>
            </a:r>
            <a:r>
              <a:rPr lang="en-GB" altLang="es-ES" sz="2000" dirty="0">
                <a:latin typeface="Calibri" panose="020F0502020204030204" pitchFamily="34" charset="0"/>
                <a:cs typeface="Calibri" panose="020F0502020204030204" pitchFamily="34" charset="0"/>
              </a:rPr>
              <a:t> las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y la </a:t>
            </a:r>
            <a:r>
              <a:rPr lang="en-GB" altLang="es-ES" sz="2000" dirty="0" err="1">
                <a:latin typeface="Calibri" panose="020F0502020204030204" pitchFamily="34" charset="0"/>
                <a:cs typeface="Calibri" panose="020F0502020204030204" pitchFamily="34" charset="0"/>
              </a:rPr>
              <a:t>promoción</a:t>
            </a:r>
            <a:r>
              <a:rPr lang="en-GB" altLang="es-ES" sz="2000" dirty="0">
                <a:latin typeface="Calibri" panose="020F0502020204030204" pitchFamily="34" charset="0"/>
                <a:cs typeface="Calibri" panose="020F0502020204030204" pitchFamily="34" charset="0"/>
              </a:rPr>
              <a:t>, que </a:t>
            </a:r>
            <a:r>
              <a:rPr lang="en-GB" altLang="es-ES" sz="2000" dirty="0" err="1">
                <a:latin typeface="Calibri" panose="020F0502020204030204" pitchFamily="34" charset="0"/>
                <a:cs typeface="Calibri" panose="020F0502020204030204" pitchFamily="34" charset="0"/>
              </a:rPr>
              <a:t>también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puede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personalizarse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tras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analizar</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comportamiento</a:t>
            </a:r>
            <a:r>
              <a:rPr lang="en-GB" altLang="es-ES" sz="2000" dirty="0">
                <a:latin typeface="Calibri" panose="020F0502020204030204" pitchFamily="34" charset="0"/>
                <a:cs typeface="Calibri" panose="020F0502020204030204" pitchFamily="34" charset="0"/>
              </a:rPr>
              <a:t> de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clientes</a:t>
            </a:r>
            <a:endParaRPr lang="en-GB" altLang="es-ES" sz="20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51427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 </a:t>
            </a:r>
            <a:r>
              <a:rPr lang="es-ES" sz="2200" b="1" spc="50" dirty="0">
                <a:solidFill>
                  <a:srgbClr val="0CA373"/>
                </a:solidFill>
                <a:latin typeface="+mj-lt"/>
                <a:cs typeface="Tahoma"/>
              </a:rPr>
              <a:t>Ventajas</a:t>
            </a:r>
            <a:r>
              <a:rPr lang="es-ES" sz="2200" spc="50" dirty="0">
                <a:latin typeface="+mj-lt"/>
                <a:cs typeface="Tahoma"/>
              </a:rPr>
              <a:t> y desventajas</a:t>
            </a: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707411" cy="5847755"/>
          </a:xfrm>
          <a:prstGeom prst="rect">
            <a:avLst/>
          </a:prstGeom>
        </p:spPr>
        <p:txBody>
          <a:bodyPr wrap="square">
            <a:spAutoFit/>
          </a:bodyPr>
          <a:lstStyle/>
          <a:p>
            <a:pPr marL="457200" indent="-457200">
              <a:buClr>
                <a:srgbClr val="0CA373"/>
              </a:buClr>
              <a:buFont typeface="+mj-lt"/>
              <a:buAutoNum type="arabicPeriod" startAt="4"/>
              <a:defRPr/>
            </a:pPr>
            <a:r>
              <a:rPr lang="en-GB" altLang="es-ES" sz="2200" dirty="0">
                <a:latin typeface="Calibri" panose="020F0502020204030204" pitchFamily="34" charset="0"/>
                <a:cs typeface="Calibri" panose="020F0502020204030204" pitchFamily="34" charset="0"/>
              </a:rPr>
              <a:t>Los </a:t>
            </a:r>
            <a:r>
              <a:rPr lang="en-GB" altLang="es-ES" sz="2200" dirty="0" err="1">
                <a:latin typeface="Calibri" panose="020F0502020204030204" pitchFamily="34" charset="0"/>
                <a:cs typeface="Calibri" panose="020F0502020204030204" pitchFamily="34" charset="0"/>
              </a:rPr>
              <a:t>pagos</a:t>
            </a:r>
            <a:r>
              <a:rPr lang="en-GB" altLang="es-ES" sz="2200" dirty="0">
                <a:latin typeface="Calibri" panose="020F0502020204030204" pitchFamily="34" charset="0"/>
                <a:cs typeface="Calibri" panose="020F0502020204030204" pitchFamily="34" charset="0"/>
              </a:rPr>
              <a:t> </a:t>
            </a:r>
            <a:r>
              <a:rPr lang="en-GB" altLang="es-ES" sz="2200" i="1" dirty="0">
                <a:latin typeface="Calibri" panose="020F0502020204030204" pitchFamily="34" charset="0"/>
                <a:cs typeface="Calibri" panose="020F0502020204030204" pitchFamily="34" charset="0"/>
              </a:rPr>
              <a:t>online </a:t>
            </a:r>
            <a:r>
              <a:rPr lang="en-GB" altLang="es-ES" sz="2200" dirty="0" err="1">
                <a:latin typeface="Calibri" panose="020F0502020204030204" pitchFamily="34" charset="0"/>
                <a:cs typeface="Calibri" panose="020F0502020204030204" pitchFamily="34" charset="0"/>
              </a:rPr>
              <a:t>mejoran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también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canales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distribución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ya</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permiten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b="1" dirty="0">
                <a:solidFill>
                  <a:srgbClr val="0CA373"/>
                </a:solidFill>
                <a:latin typeface="Calibri" panose="020F0502020204030204" pitchFamily="34" charset="0"/>
                <a:cs typeface="Calibri" panose="020F0502020204030204" pitchFamily="34" charset="0"/>
              </a:rPr>
              <a:t> enlaces </a:t>
            </a:r>
            <a:r>
              <a:rPr lang="en-GB" altLang="es-ES" sz="2200" b="1" dirty="0" err="1">
                <a:solidFill>
                  <a:srgbClr val="0CA373"/>
                </a:solidFill>
                <a:latin typeface="Calibri" panose="020F0502020204030204" pitchFamily="34" charset="0"/>
                <a:cs typeface="Calibri" panose="020F0502020204030204" pitchFamily="34" charset="0"/>
              </a:rPr>
              <a:t>patrocinados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cuales</a:t>
            </a:r>
            <a:r>
              <a:rPr lang="en-GB" altLang="es-ES" sz="2200" dirty="0">
                <a:latin typeface="Calibri" panose="020F0502020204030204" pitchFamily="34" charset="0"/>
                <a:cs typeface="Calibri" panose="020F0502020204030204" pitchFamily="34" charset="0"/>
              </a:rPr>
              <a:t> se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publicar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otras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páginas</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hacer</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publiciten</a:t>
            </a:r>
            <a:r>
              <a:rPr lang="en-GB" altLang="es-ES" sz="2200" dirty="0">
                <a:latin typeface="Calibri" panose="020F0502020204030204" pitchFamily="34" charset="0"/>
                <a:cs typeface="Calibri" panose="020F0502020204030204" pitchFamily="34" charset="0"/>
              </a:rPr>
              <a:t> </a:t>
            </a:r>
            <a:r>
              <a:rPr lang="en-GB" altLang="es-ES" sz="2200" i="1" dirty="0">
                <a:latin typeface="Calibri" panose="020F0502020204030204" pitchFamily="34" charset="0"/>
                <a:cs typeface="Calibri" panose="020F0502020204030204" pitchFamily="34" charset="0"/>
              </a:rPr>
              <a:t>influencers. </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err="1">
                <a:latin typeface="Calibri" panose="020F0502020204030204" pitchFamily="34" charset="0"/>
                <a:cs typeface="Calibri" panose="020F0502020204030204" pitchFamily="34" charset="0"/>
              </a:rPr>
              <a:t>Otro</a:t>
            </a:r>
            <a:r>
              <a:rPr lang="en-GB" altLang="es-ES" sz="2200" dirty="0">
                <a:latin typeface="Calibri" panose="020F0502020204030204" pitchFamily="34" charset="0"/>
                <a:cs typeface="Calibri" panose="020F0502020204030204" pitchFamily="34" charset="0"/>
              </a:rPr>
              <a:t> aspect es que </a:t>
            </a:r>
            <a:r>
              <a:rPr lang="en-GB" altLang="es-ES" sz="2200" dirty="0" err="1">
                <a:latin typeface="Calibri" panose="020F0502020204030204" pitchFamily="34" charset="0"/>
                <a:cs typeface="Calibri" panose="020F0502020204030204" pitchFamily="34" charset="0"/>
              </a:rPr>
              <a:t>debido</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inmediatez</a:t>
            </a:r>
            <a:r>
              <a:rPr lang="en-GB" altLang="es-ES" sz="2200" dirty="0">
                <a:latin typeface="Calibri" panose="020F0502020204030204" pitchFamily="34" charset="0"/>
                <a:cs typeface="Calibri" panose="020F0502020204030204" pitchFamily="34" charset="0"/>
              </a:rPr>
              <a:t>, las </a:t>
            </a:r>
            <a:r>
              <a:rPr lang="en-GB" altLang="es-ES" sz="2200" dirty="0" err="1">
                <a:latin typeface="Calibri" panose="020F0502020204030204" pitchFamily="34" charset="0"/>
                <a:cs typeface="Calibri" panose="020F0502020204030204" pitchFamily="34" charset="0"/>
              </a:rPr>
              <a:t>transacciones</a:t>
            </a:r>
            <a:r>
              <a:rPr lang="en-GB" altLang="es-ES" sz="2200" dirty="0">
                <a:latin typeface="Calibri" panose="020F0502020204030204" pitchFamily="34" charset="0"/>
                <a:cs typeface="Calibri" panose="020F0502020204030204" pitchFamily="34" charset="0"/>
              </a:rPr>
              <a:t> </a:t>
            </a:r>
            <a:r>
              <a:rPr lang="en-GB" altLang="es-ES" sz="2200" i="1" dirty="0">
                <a:latin typeface="Calibri" panose="020F0502020204030204" pitchFamily="34" charset="0"/>
                <a:cs typeface="Calibri" panose="020F0502020204030204" pitchFamily="34" charset="0"/>
              </a:rPr>
              <a:t>online </a:t>
            </a:r>
            <a:r>
              <a:rPr lang="en-GB" altLang="es-ES" sz="2200" dirty="0">
                <a:latin typeface="Calibri" panose="020F0502020204030204" pitchFamily="34" charset="0"/>
                <a:cs typeface="Calibri" panose="020F0502020204030204" pitchFamily="34" charset="0"/>
              </a:rPr>
              <a:t>son </a:t>
            </a:r>
            <a:r>
              <a:rPr lang="en-GB" altLang="es-ES" sz="2200" dirty="0" err="1">
                <a:latin typeface="Calibri" panose="020F0502020204030204" pitchFamily="34" charset="0"/>
                <a:cs typeface="Calibri" panose="020F0502020204030204" pitchFamily="34" charset="0"/>
              </a:rPr>
              <a:t>atractivas</a:t>
            </a:r>
            <a:r>
              <a:rPr lang="en-GB" altLang="es-ES" sz="2200" dirty="0">
                <a:latin typeface="Calibri" panose="020F0502020204030204" pitchFamily="34" charset="0"/>
                <a:cs typeface="Calibri" panose="020F0502020204030204" pitchFamily="34" charset="0"/>
              </a:rPr>
              <a:t> para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compradores</a:t>
            </a:r>
            <a:r>
              <a:rPr lang="en-GB" altLang="es-ES" sz="2200" b="1" dirty="0">
                <a:solidFill>
                  <a:srgbClr val="0CA373"/>
                </a:solidFill>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impulsivos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ser </a:t>
            </a:r>
            <a:r>
              <a:rPr lang="en-GB" altLang="es-ES" sz="2200" dirty="0" err="1">
                <a:latin typeface="Calibri" panose="020F0502020204030204" pitchFamily="34" charset="0"/>
                <a:cs typeface="Calibri" panose="020F0502020204030204" pitchFamily="34" charset="0"/>
              </a:rPr>
              <a:t>convencidos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instante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cualquier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lugar</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momento</a:t>
            </a: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n-GB" altLang="es-ES" sz="2200" dirty="0" err="1">
                <a:latin typeface="Calibri" panose="020F0502020204030204" pitchFamily="34" charset="0"/>
                <a:cs typeface="Calibri" panose="020F0502020204030204" pitchFamily="34" charset="0"/>
              </a:rPr>
              <a:t>Además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disminuye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coste</a:t>
            </a:r>
            <a:r>
              <a:rPr lang="en-GB" altLang="es-ES" sz="2200" b="1" dirty="0">
                <a:solidFill>
                  <a:srgbClr val="0CA373"/>
                </a:solidFill>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por</a:t>
            </a:r>
            <a:r>
              <a:rPr lang="en-GB" altLang="es-ES" sz="2200" b="1" dirty="0">
                <a:solidFill>
                  <a:srgbClr val="0CA373"/>
                </a:solidFill>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transacción</a:t>
            </a:r>
            <a:r>
              <a:rPr lang="en-GB" altLang="es-ES" sz="2200" b="1" dirty="0">
                <a:solidFill>
                  <a:srgbClr val="0CA373"/>
                </a:solidFill>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ya</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elimina</a:t>
            </a:r>
            <a:r>
              <a:rPr lang="en-GB" altLang="es-ES" sz="2200" dirty="0">
                <a:latin typeface="Calibri" panose="020F0502020204030204" pitchFamily="34" charset="0"/>
                <a:cs typeface="Calibri" panose="020F0502020204030204" pitchFamily="34" charset="0"/>
              </a:rPr>
              <a:t> la </a:t>
            </a:r>
            <a:r>
              <a:rPr lang="en-GB" altLang="es-ES" sz="2200" dirty="0" err="1">
                <a:latin typeface="Calibri" panose="020F0502020204030204" pitchFamily="34" charset="0"/>
                <a:cs typeface="Calibri" panose="020F0502020204030204" pitchFamily="34" charset="0"/>
              </a:rPr>
              <a:t>necesidad</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emplear</a:t>
            </a:r>
            <a:r>
              <a:rPr lang="en-GB" altLang="es-ES" sz="2200" dirty="0">
                <a:latin typeface="Calibri" panose="020F0502020204030204" pitchFamily="34" charset="0"/>
                <a:cs typeface="Calibri" panose="020F0502020204030204" pitchFamily="34" charset="0"/>
              </a:rPr>
              <a:t> a un </a:t>
            </a:r>
            <a:r>
              <a:rPr lang="en-GB" altLang="es-ES" sz="2200" dirty="0" err="1">
                <a:latin typeface="Calibri" panose="020F0502020204030204" pitchFamily="34" charset="0"/>
                <a:cs typeface="Calibri" panose="020F0502020204030204" pitchFamily="34" charset="0"/>
              </a:rPr>
              <a:t>cajero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cobrar</a:t>
            </a:r>
            <a:r>
              <a:rPr lang="en-GB" altLang="es-ES" sz="2200" dirty="0">
                <a:latin typeface="Calibri" panose="020F0502020204030204" pitchFamily="34" charset="0"/>
                <a:cs typeface="Calibri" panose="020F0502020204030204" pitchFamily="34" charset="0"/>
              </a:rPr>
              <a:t> cheques, </a:t>
            </a:r>
            <a:r>
              <a:rPr lang="en-GB" altLang="es-ES" sz="2200" dirty="0" err="1">
                <a:latin typeface="Calibri" panose="020F0502020204030204" pitchFamily="34" charset="0"/>
                <a:cs typeface="Calibri" panose="020F0502020204030204" pitchFamily="34" charset="0"/>
              </a:rPr>
              <a:t>lidiar</a:t>
            </a:r>
            <a:r>
              <a:rPr lang="en-GB" altLang="es-ES" sz="2200" dirty="0">
                <a:latin typeface="Calibri" panose="020F0502020204030204" pitchFamily="34" charset="0"/>
                <a:cs typeface="Calibri" panose="020F0502020204030204" pitchFamily="34" charset="0"/>
              </a:rPr>
              <a:t> con </a:t>
            </a:r>
            <a:r>
              <a:rPr lang="en-GB" altLang="es-ES" sz="2200" dirty="0" err="1">
                <a:latin typeface="Calibri" panose="020F0502020204030204" pitchFamily="34" charset="0"/>
                <a:cs typeface="Calibri" panose="020F0502020204030204" pitchFamily="34" charset="0"/>
              </a:rPr>
              <a:t>billetes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falsos</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procesar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comprobantes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pago</a:t>
            </a: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78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71021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3541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 </a:t>
            </a:r>
            <a:r>
              <a:rPr lang="es-ES" sz="2200" b="1" spc="50" dirty="0">
                <a:solidFill>
                  <a:srgbClr val="0CA373"/>
                </a:solidFill>
                <a:latin typeface="+mj-lt"/>
                <a:cs typeface="Tahoma"/>
              </a:rPr>
              <a:t>Ventajas</a:t>
            </a:r>
            <a:r>
              <a:rPr lang="es-ES" sz="2200" spc="50" dirty="0">
                <a:latin typeface="+mj-lt"/>
                <a:cs typeface="Tahoma"/>
              </a:rPr>
              <a:t> y desventajas</a:t>
            </a:r>
          </a:p>
        </p:txBody>
      </p:sp>
      <p:sp>
        <p:nvSpPr>
          <p:cNvPr id="5" name="Rectángulo 4">
            <a:extLst>
              <a:ext uri="{FF2B5EF4-FFF2-40B4-BE49-F238E27FC236}">
                <a16:creationId xmlns:a16="http://schemas.microsoft.com/office/drawing/2014/main" id="{3A059082-DD04-8F1C-1A64-49AB92FCB658}"/>
              </a:ext>
            </a:extLst>
          </p:cNvPr>
          <p:cNvSpPr/>
          <p:nvPr/>
        </p:nvSpPr>
        <p:spPr>
          <a:xfrm>
            <a:off x="880221" y="2385830"/>
            <a:ext cx="10269067" cy="4462760"/>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Sin embargo, </a:t>
            </a:r>
            <a:r>
              <a:rPr lang="en-GB" altLang="es-ES" sz="2000" dirty="0" err="1">
                <a:latin typeface="Calibri" panose="020F0502020204030204" pitchFamily="34" charset="0"/>
                <a:cs typeface="Calibri" panose="020F0502020204030204" pitchFamily="34" charset="0"/>
              </a:rPr>
              <a:t>debido</a:t>
            </a:r>
            <a:r>
              <a:rPr lang="en-GB" altLang="es-ES" sz="2000" dirty="0">
                <a:latin typeface="Calibri" panose="020F0502020204030204" pitchFamily="34" charset="0"/>
                <a:cs typeface="Calibri" panose="020F0502020204030204" pitchFamily="34" charset="0"/>
              </a:rPr>
              <a:t> a sus </a:t>
            </a:r>
            <a:r>
              <a:rPr lang="en-GB" altLang="es-ES" sz="2000" dirty="0" err="1">
                <a:latin typeface="Calibri" panose="020F0502020204030204" pitchFamily="34" charset="0"/>
                <a:cs typeface="Calibri" panose="020F0502020204030204" pitchFamily="34" charset="0"/>
              </a:rPr>
              <a:t>ventajas</a:t>
            </a:r>
            <a:r>
              <a:rPr lang="en-GB" altLang="es-ES" sz="2000" dirty="0">
                <a:latin typeface="Calibri" panose="020F0502020204030204" pitchFamily="34" charset="0"/>
                <a:cs typeface="Calibri" panose="020F0502020204030204" pitchFamily="34" charset="0"/>
              </a:rPr>
              <a:t>, no </a:t>
            </a:r>
            <a:r>
              <a:rPr lang="en-GB" altLang="es-ES" sz="2000" dirty="0" err="1">
                <a:latin typeface="Calibri" panose="020F0502020204030204" pitchFamily="34" charset="0"/>
                <a:cs typeface="Calibri" panose="020F0502020204030204" pitchFamily="34" charset="0"/>
              </a:rPr>
              <a:t>todos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aspectos</a:t>
            </a:r>
            <a:r>
              <a:rPr lang="en-GB" altLang="es-ES" sz="2000" dirty="0">
                <a:latin typeface="Calibri" panose="020F0502020204030204" pitchFamily="34" charset="0"/>
                <a:cs typeface="Calibri" panose="020F0502020204030204" pitchFamily="34" charset="0"/>
              </a:rPr>
              <a:t> de las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online son </a:t>
            </a:r>
            <a:r>
              <a:rPr lang="en-GB" altLang="es-ES" sz="2000" dirty="0" err="1">
                <a:latin typeface="Calibri" panose="020F0502020204030204" pitchFamily="34" charset="0"/>
                <a:cs typeface="Calibri" panose="020F0502020204030204" pitchFamily="34" charset="0"/>
              </a:rPr>
              <a:t>beneficiosos</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a:latin typeface="Calibri" panose="020F0502020204030204" pitchFamily="34" charset="0"/>
                <a:cs typeface="Calibri" panose="020F0502020204030204" pitchFamily="34" charset="0"/>
              </a:rPr>
              <a:t>Los </a:t>
            </a:r>
            <a:r>
              <a:rPr lang="en-GB" altLang="es-ES" sz="2000" dirty="0" err="1">
                <a:latin typeface="Calibri" panose="020F0502020204030204" pitchFamily="34" charset="0"/>
                <a:cs typeface="Calibri" panose="020F0502020204030204" pitchFamily="34" charset="0"/>
              </a:rPr>
              <a:t>problemas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técnicos</a:t>
            </a:r>
            <a:r>
              <a:rPr lang="en-GB" altLang="es-ES" sz="2000" dirty="0">
                <a:latin typeface="Calibri" panose="020F0502020204030204" pitchFamily="34" charset="0"/>
                <a:cs typeface="Calibri" panose="020F0502020204030204" pitchFamily="34" charset="0"/>
              </a:rPr>
              <a:t> y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mantenimiento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aun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siendo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ocasionales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tienden</a:t>
            </a:r>
            <a:r>
              <a:rPr lang="en-GB" altLang="es-ES" sz="2000" dirty="0">
                <a:latin typeface="Calibri" panose="020F0502020204030204" pitchFamily="34" charset="0"/>
                <a:cs typeface="Calibri" panose="020F0502020204030204" pitchFamily="34" charset="0"/>
              </a:rPr>
              <a:t> a </a:t>
            </a:r>
            <a:r>
              <a:rPr lang="en-GB" altLang="es-ES" sz="2000" dirty="0" err="1">
                <a:latin typeface="Calibri" panose="020F0502020204030204" pitchFamily="34" charset="0"/>
                <a:cs typeface="Calibri" panose="020F0502020204030204" pitchFamily="34" charset="0"/>
              </a:rPr>
              <a:t>incluir</a:t>
            </a:r>
            <a:r>
              <a:rPr lang="en-GB" altLang="es-ES" sz="2000" dirty="0">
                <a:latin typeface="Calibri" panose="020F0502020204030204" pitchFamily="34" charset="0"/>
                <a:cs typeface="Calibri" panose="020F0502020204030204" pitchFamily="34" charset="0"/>
              </a:rPr>
              <a:t> </a:t>
            </a:r>
            <a:r>
              <a:rPr lang="en-GB" altLang="es-ES" sz="2000" b="1" dirty="0" err="1">
                <a:solidFill>
                  <a:srgbClr val="0CA373"/>
                </a:solidFill>
                <a:latin typeface="Calibri" panose="020F0502020204030204" pitchFamily="34" charset="0"/>
                <a:cs typeface="Calibri" panose="020F0502020204030204" pitchFamily="34" charset="0"/>
              </a:rPr>
              <a:t>inactividad</a:t>
            </a:r>
            <a:r>
              <a:rPr lang="en-GB" altLang="es-ES" sz="2000" dirty="0">
                <a:latin typeface="Calibri" panose="020F0502020204030204" pitchFamily="34" charset="0"/>
                <a:cs typeface="Calibri" panose="020F0502020204030204" pitchFamily="34" charset="0"/>
              </a:rPr>
              <a:t>, lo que </a:t>
            </a:r>
            <a:r>
              <a:rPr lang="en-GB" altLang="es-ES" sz="2000" dirty="0" err="1">
                <a:latin typeface="Calibri" panose="020F0502020204030204" pitchFamily="34" charset="0"/>
                <a:cs typeface="Calibri" panose="020F0502020204030204" pitchFamily="34" charset="0"/>
              </a:rPr>
              <a:t>significa</a:t>
            </a:r>
            <a:r>
              <a:rPr lang="en-GB" altLang="es-ES" sz="2000" dirty="0">
                <a:latin typeface="Calibri" panose="020F0502020204030204" pitchFamily="34" charset="0"/>
                <a:cs typeface="Calibri" panose="020F0502020204030204" pitchFamily="34" charset="0"/>
              </a:rPr>
              <a:t> que tanto las </a:t>
            </a:r>
            <a:r>
              <a:rPr lang="en-GB" altLang="es-ES" sz="2000" dirty="0" err="1">
                <a:latin typeface="Calibri" panose="020F0502020204030204" pitchFamily="34" charset="0"/>
                <a:cs typeface="Calibri" panose="020F0502020204030204" pitchFamily="34" charset="0"/>
              </a:rPr>
              <a:t>ventas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como</a:t>
            </a:r>
            <a:r>
              <a:rPr lang="en-GB" altLang="es-ES" sz="2000" dirty="0">
                <a:latin typeface="Calibri" panose="020F0502020204030204" pitchFamily="34" charset="0"/>
                <a:cs typeface="Calibri" panose="020F0502020204030204" pitchFamily="34" charset="0"/>
              </a:rPr>
              <a:t> las </a:t>
            </a:r>
            <a:r>
              <a:rPr lang="en-GB" altLang="es-ES" sz="2000" dirty="0" err="1">
                <a:latin typeface="Calibri" panose="020F0502020204030204" pitchFamily="34" charset="0"/>
                <a:cs typeface="Calibri" panose="020F0502020204030204" pitchFamily="34" charset="0"/>
              </a:rPr>
              <a:t>compras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paran</a:t>
            </a:r>
            <a:r>
              <a:rPr lang="en-GB" altLang="es-ES" sz="2000" dirty="0">
                <a:latin typeface="Calibri" panose="020F0502020204030204" pitchFamily="34" charset="0"/>
                <a:cs typeface="Calibri" panose="020F0502020204030204" pitchFamily="34" charset="0"/>
              </a:rPr>
              <a:t>. </a:t>
            </a:r>
            <a:br>
              <a:rPr lang="en-GB" altLang="es-ES" sz="2000" dirty="0">
                <a:latin typeface="Calibri" panose="020F0502020204030204" pitchFamily="34" charset="0"/>
                <a:cs typeface="Calibri" panose="020F0502020204030204" pitchFamily="34" charset="0"/>
              </a:rPr>
            </a:b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a:latin typeface="Calibri" panose="020F0502020204030204" pitchFamily="34" charset="0"/>
                <a:cs typeface="Calibri" panose="020F0502020204030204" pitchFamily="34" charset="0"/>
              </a:rPr>
              <a:t>Como se ha </a:t>
            </a:r>
            <a:r>
              <a:rPr lang="en-GB" altLang="es-ES" sz="2000" dirty="0" err="1">
                <a:latin typeface="Calibri" panose="020F0502020204030204" pitchFamily="34" charset="0"/>
                <a:cs typeface="Calibri" panose="020F0502020204030204" pitchFamily="34" charset="0"/>
              </a:rPr>
              <a:t>explicado</a:t>
            </a:r>
            <a:r>
              <a:rPr lang="en-GB" altLang="es-ES" sz="2000" dirty="0">
                <a:latin typeface="Calibri" panose="020F0502020204030204" pitchFamily="34" charset="0"/>
                <a:cs typeface="Calibri" panose="020F0502020204030204" pitchFamily="34" charset="0"/>
              </a:rPr>
              <a:t>, las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fraudulentas</a:t>
            </a:r>
            <a:r>
              <a:rPr lang="en-GB" altLang="es-ES" sz="2000" dirty="0">
                <a:latin typeface="Calibri" panose="020F0502020204030204" pitchFamily="34" charset="0"/>
                <a:cs typeface="Calibri" panose="020F0502020204030204" pitchFamily="34" charset="0"/>
              </a:rPr>
              <a:t> no solo </a:t>
            </a:r>
            <a:r>
              <a:rPr lang="en-GB" altLang="es-ES" sz="2000" dirty="0" err="1">
                <a:latin typeface="Calibri" panose="020F0502020204030204" pitchFamily="34" charset="0"/>
                <a:cs typeface="Calibri" panose="020F0502020204030204" pitchFamily="34" charset="0"/>
              </a:rPr>
              <a:t>conllevan</a:t>
            </a:r>
            <a:r>
              <a:rPr lang="en-GB" altLang="es-ES" sz="2000" dirty="0">
                <a:latin typeface="Calibri" panose="020F0502020204030204" pitchFamily="34" charset="0"/>
                <a:cs typeface="Calibri" panose="020F0502020204030204" pitchFamily="34" charset="0"/>
              </a:rPr>
              <a:t> sus </a:t>
            </a:r>
            <a:r>
              <a:rPr lang="en-GB" altLang="es-ES" sz="2000" dirty="0" err="1">
                <a:latin typeface="Calibri" panose="020F0502020204030204" pitchFamily="34" charset="0"/>
                <a:cs typeface="Calibri" panose="020F0502020204030204" pitchFamily="34" charset="0"/>
              </a:rPr>
              <a:t>riesgos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inherentes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sino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también</a:t>
            </a:r>
            <a:r>
              <a:rPr lang="en-GB" altLang="es-ES" sz="2000" dirty="0">
                <a:latin typeface="Calibri" panose="020F0502020204030204" pitchFamily="34" charset="0"/>
                <a:cs typeface="Calibri" panose="020F0502020204030204" pitchFamily="34" charset="0"/>
              </a:rPr>
              <a:t> </a:t>
            </a:r>
            <a:r>
              <a:rPr lang="en-GB" altLang="es-ES" sz="2000" b="1" dirty="0" err="1">
                <a:solidFill>
                  <a:srgbClr val="0CA373"/>
                </a:solidFill>
                <a:latin typeface="Calibri" panose="020F0502020204030204" pitchFamily="34" charset="0"/>
                <a:cs typeface="Calibri" panose="020F0502020204030204" pitchFamily="34" charset="0"/>
              </a:rPr>
              <a:t>problemas</a:t>
            </a: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b="1" dirty="0" err="1">
                <a:solidFill>
                  <a:srgbClr val="0CA373"/>
                </a:solidFill>
                <a:latin typeface="Calibri" panose="020F0502020204030204" pitchFamily="34" charset="0"/>
                <a:cs typeface="Calibri" panose="020F0502020204030204" pitchFamily="34" charset="0"/>
              </a:rPr>
              <a:t>potenciales</a:t>
            </a: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con </a:t>
            </a:r>
            <a:r>
              <a:rPr lang="en-GB" altLang="es-ES" sz="2000" dirty="0" err="1">
                <a:latin typeface="Calibri" panose="020F0502020204030204" pitchFamily="34" charset="0"/>
                <a:cs typeface="Calibri" panose="020F0502020204030204" pitchFamily="34" charset="0"/>
              </a:rPr>
              <a:t>los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proveedores</a:t>
            </a:r>
            <a:r>
              <a:rPr lang="en-GB" altLang="es-ES" sz="2000" dirty="0">
                <a:latin typeface="Calibri" panose="020F0502020204030204" pitchFamily="34" charset="0"/>
                <a:cs typeface="Calibri" panose="020F0502020204030204" pitchFamily="34" charset="0"/>
              </a:rPr>
              <a:t> de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S</a:t>
            </a:r>
          </a:p>
          <a:p>
            <a:pPr marL="457200" indent="-457200">
              <a:buClr>
                <a:srgbClr val="0CA373"/>
              </a:buClr>
              <a:buFont typeface="+mj-lt"/>
              <a:buAutoNum type="arabicPeriod"/>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n-GB" altLang="es-ES" sz="2000" dirty="0">
                <a:latin typeface="Calibri" panose="020F0502020204030204" pitchFamily="34" charset="0"/>
                <a:cs typeface="Calibri" panose="020F0502020204030204" pitchFamily="34" charset="0"/>
              </a:rPr>
              <a:t>Una forma de </a:t>
            </a:r>
            <a:r>
              <a:rPr lang="en-GB" altLang="es-ES" sz="2000" dirty="0" err="1">
                <a:latin typeface="Calibri" panose="020F0502020204030204" pitchFamily="34" charset="0"/>
                <a:cs typeface="Calibri" panose="020F0502020204030204" pitchFamily="34" charset="0"/>
              </a:rPr>
              <a:t>fraude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generalmente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ignorada</a:t>
            </a:r>
            <a:r>
              <a:rPr lang="en-GB" altLang="es-ES" sz="2000" dirty="0">
                <a:latin typeface="Calibri" panose="020F0502020204030204" pitchFamily="34" charset="0"/>
                <a:cs typeface="Calibri" panose="020F0502020204030204" pitchFamily="34" charset="0"/>
              </a:rPr>
              <a:t> es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fraude</a:t>
            </a:r>
            <a:r>
              <a:rPr lang="en-GB" altLang="es-ES" sz="2000" dirty="0">
                <a:latin typeface="Calibri" panose="020F0502020204030204" pitchFamily="34" charset="0"/>
                <a:cs typeface="Calibri" panose="020F0502020204030204" pitchFamily="34" charset="0"/>
              </a:rPr>
              <a:t> amigo”, es </a:t>
            </a:r>
            <a:r>
              <a:rPr lang="en-GB" altLang="es-ES" sz="2000" dirty="0" err="1">
                <a:latin typeface="Calibri" panose="020F0502020204030204" pitchFamily="34" charset="0"/>
                <a:cs typeface="Calibri" panose="020F0502020204030204" pitchFamily="34" charset="0"/>
              </a:rPr>
              <a:t>decir</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transacciones</a:t>
            </a:r>
            <a:r>
              <a:rPr lang="en-GB" altLang="es-ES" sz="2000" dirty="0">
                <a:latin typeface="Calibri" panose="020F0502020204030204" pitchFamily="34" charset="0"/>
                <a:cs typeface="Calibri" panose="020F0502020204030204" pitchFamily="34" charset="0"/>
              </a:rPr>
              <a:t> que son </a:t>
            </a:r>
            <a:r>
              <a:rPr lang="en-GB" altLang="es-ES" sz="2000" b="1" dirty="0" err="1">
                <a:solidFill>
                  <a:srgbClr val="0CA373"/>
                </a:solidFill>
                <a:latin typeface="Calibri" panose="020F0502020204030204" pitchFamily="34" charset="0"/>
                <a:cs typeface="Calibri" panose="020F0502020204030204" pitchFamily="34" charset="0"/>
              </a:rPr>
              <a:t>disputadas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más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tarde</a:t>
            </a:r>
            <a:r>
              <a:rPr lang="en-GB" altLang="es-ES" sz="2000" dirty="0">
                <a:latin typeface="Calibri" panose="020F0502020204030204" pitchFamily="34" charset="0"/>
                <a:cs typeface="Calibri" panose="020F0502020204030204" pitchFamily="34" charset="0"/>
              </a:rPr>
              <a:t> por los </a:t>
            </a:r>
            <a:r>
              <a:rPr lang="en-GB" altLang="es-ES" sz="2000" dirty="0" err="1">
                <a:latin typeface="Calibri" panose="020F0502020204030204" pitchFamily="34" charset="0"/>
                <a:cs typeface="Calibri" panose="020F0502020204030204" pitchFamily="34" charset="0"/>
              </a:rPr>
              <a:t>clientes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ya</a:t>
            </a:r>
            <a:r>
              <a:rPr lang="en-GB" altLang="es-ES" sz="2000" dirty="0">
                <a:latin typeface="Calibri" panose="020F0502020204030204" pitchFamily="34" charset="0"/>
                <a:cs typeface="Calibri" panose="020F0502020204030204" pitchFamily="34" charset="0"/>
              </a:rPr>
              <a:t> sea por </a:t>
            </a:r>
            <a:r>
              <a:rPr lang="en-GB" altLang="es-ES" sz="2000" dirty="0" err="1">
                <a:latin typeface="Calibri" panose="020F0502020204030204" pitchFamily="34" charset="0"/>
                <a:cs typeface="Calibri" panose="020F0502020204030204" pitchFamily="34" charset="0"/>
              </a:rPr>
              <a:t>descontento</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errores</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en</a:t>
            </a:r>
            <a:r>
              <a:rPr lang="en-GB" altLang="es-ES" sz="2000" dirty="0">
                <a:latin typeface="Calibri" panose="020F0502020204030204" pitchFamily="34" charset="0"/>
                <a:cs typeface="Calibri" panose="020F0502020204030204" pitchFamily="34" charset="0"/>
              </a:rPr>
              <a:t> la </a:t>
            </a:r>
            <a:r>
              <a:rPr lang="en-GB" altLang="es-ES" sz="2000" dirty="0" err="1">
                <a:latin typeface="Calibri" panose="020F0502020204030204" pitchFamily="34" charset="0"/>
                <a:cs typeface="Calibri" panose="020F0502020204030204" pitchFamily="34" charset="0"/>
              </a:rPr>
              <a:t>compra</a:t>
            </a:r>
            <a:r>
              <a:rPr lang="en-GB" altLang="es-ES" sz="2000" dirty="0">
                <a:latin typeface="Calibri" panose="020F0502020204030204" pitchFamily="34" charset="0"/>
                <a:cs typeface="Calibri" panose="020F0502020204030204" pitchFamily="34" charset="0"/>
              </a:rPr>
              <a:t>, o </a:t>
            </a:r>
            <a:r>
              <a:rPr lang="en-GB" altLang="es-ES" sz="2000" dirty="0" err="1">
                <a:latin typeface="Calibri" panose="020F0502020204030204" pitchFamily="34" charset="0"/>
                <a:cs typeface="Calibri" panose="020F0502020204030204" pitchFamily="34" charset="0"/>
              </a:rPr>
              <a:t>intentar</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tener</a:t>
            </a:r>
            <a:r>
              <a:rPr lang="en-GB" altLang="es-ES" sz="2000" dirty="0">
                <a:latin typeface="Calibri" panose="020F0502020204030204" pitchFamily="34" charset="0"/>
                <a:cs typeface="Calibri" panose="020F0502020204030204" pitchFamily="34" charset="0"/>
              </a:rPr>
              <a:t> una </a:t>
            </a:r>
            <a:r>
              <a:rPr lang="en-GB" altLang="es-ES" sz="2000" dirty="0" err="1">
                <a:latin typeface="Calibri" panose="020F0502020204030204" pitchFamily="34" charset="0"/>
                <a:cs typeface="Calibri" panose="020F0502020204030204" pitchFamily="34" charset="0"/>
              </a:rPr>
              <a:t>devolución</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encima</a:t>
            </a:r>
            <a:r>
              <a:rPr lang="en-GB" altLang="es-ES" sz="2000" dirty="0">
                <a:latin typeface="Calibri" panose="020F0502020204030204" pitchFamily="34" charset="0"/>
                <a:cs typeface="Calibri" panose="020F0502020204030204" pitchFamily="34" charset="0"/>
              </a:rPr>
              <a:t> de </a:t>
            </a:r>
            <a:r>
              <a:rPr lang="en-GB" altLang="es-ES" sz="2000" dirty="0" err="1">
                <a:latin typeface="Calibri" panose="020F0502020204030204" pitchFamily="34" charset="0"/>
                <a:cs typeface="Calibri" panose="020F0502020204030204" pitchFamily="34" charset="0"/>
              </a:rPr>
              <a:t>quedarse</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el</a:t>
            </a:r>
            <a:r>
              <a:rPr lang="en-GB" altLang="es-ES" sz="2000" dirty="0">
                <a:latin typeface="Calibri" panose="020F0502020204030204" pitchFamily="34" charset="0"/>
                <a:cs typeface="Calibri" panose="020F0502020204030204" pitchFamily="34" charset="0"/>
              </a:rPr>
              <a:t> </a:t>
            </a:r>
            <a:r>
              <a:rPr lang="en-GB" altLang="es-ES" sz="2000" dirty="0" err="1">
                <a:latin typeface="Calibri" panose="020F0502020204030204" pitchFamily="34" charset="0"/>
                <a:cs typeface="Calibri" panose="020F0502020204030204" pitchFamily="34" charset="0"/>
              </a:rPr>
              <a:t>producto</a:t>
            </a:r>
            <a:r>
              <a:rPr lang="en-GB" altLang="es-ES" sz="2000" dirty="0">
                <a:latin typeface="Calibri" panose="020F0502020204030204" pitchFamily="34" charset="0"/>
                <a:cs typeface="Calibri" panose="020F0502020204030204" pitchFamily="34" charset="0"/>
              </a:rPr>
              <a:t>. </a:t>
            </a: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3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601544" cy="646331"/>
          </a:xfrm>
          <a:prstGeom prst="rect">
            <a:avLst/>
          </a:prstGeom>
          <a:noFill/>
        </p:spPr>
        <p:txBody>
          <a:bodyPr wrap="square" rtlCol="0">
            <a:spAutoFit/>
          </a:bodyPr>
          <a:lstStyle/>
          <a:p>
            <a:r>
              <a:rPr lang="es-ES" dirty="0"/>
              <a:t>La seguridad no es algo que sólo deban tener en cuenta los clientes, sino también los vendedores</a:t>
            </a:r>
            <a:endParaRPr lang="en-US" dirty="0"/>
          </a:p>
        </p:txBody>
      </p:sp>
      <p:sp>
        <p:nvSpPr>
          <p:cNvPr id="12" name="CuadroTexto 11"/>
          <p:cNvSpPr txBox="1"/>
          <p:nvPr/>
        </p:nvSpPr>
        <p:spPr>
          <a:xfrm>
            <a:off x="1615181" y="3530217"/>
            <a:ext cx="5601544" cy="646331"/>
          </a:xfrm>
          <a:prstGeom prst="rect">
            <a:avLst/>
          </a:prstGeom>
          <a:noFill/>
        </p:spPr>
        <p:txBody>
          <a:bodyPr wrap="square" rtlCol="0">
            <a:spAutoFit/>
          </a:bodyPr>
          <a:lstStyle/>
          <a:p>
            <a:r>
              <a:rPr lang="en-US" dirty="0"/>
              <a:t>El </a:t>
            </a:r>
            <a:r>
              <a:rPr lang="en-US" dirty="0" err="1"/>
              <a:t>sentido</a:t>
            </a:r>
            <a:r>
              <a:rPr lang="en-US" dirty="0"/>
              <a:t> </a:t>
            </a:r>
            <a:r>
              <a:rPr lang="en-US" dirty="0" err="1"/>
              <a:t>común</a:t>
            </a:r>
            <a:r>
              <a:rPr lang="en-US" dirty="0"/>
              <a:t> de </a:t>
            </a:r>
            <a:r>
              <a:rPr lang="en-US" dirty="0" err="1"/>
              <a:t>los</a:t>
            </a:r>
            <a:r>
              <a:rPr lang="en-US" dirty="0"/>
              <a:t> </a:t>
            </a:r>
            <a:r>
              <a:rPr lang="en-US" dirty="0" err="1"/>
              <a:t>clientes</a:t>
            </a:r>
            <a:r>
              <a:rPr lang="en-US" dirty="0"/>
              <a:t> es tan </a:t>
            </a:r>
            <a:r>
              <a:rPr lang="en-US" dirty="0" err="1"/>
              <a:t>útil</a:t>
            </a:r>
            <a:r>
              <a:rPr lang="en-US" dirty="0"/>
              <a:t> </a:t>
            </a:r>
            <a:r>
              <a:rPr lang="en-US" dirty="0" err="1"/>
              <a:t>como</a:t>
            </a:r>
            <a:r>
              <a:rPr lang="en-US" dirty="0"/>
              <a:t> las </a:t>
            </a:r>
            <a:r>
              <a:rPr lang="en-US" dirty="0" err="1"/>
              <a:t>medidas</a:t>
            </a:r>
            <a:r>
              <a:rPr lang="en-US" dirty="0"/>
              <a:t> </a:t>
            </a:r>
            <a:r>
              <a:rPr lang="en-US" dirty="0" err="1"/>
              <a:t>técnicas</a:t>
            </a:r>
            <a:r>
              <a:rPr lang="en-US" dirty="0"/>
              <a:t> para </a:t>
            </a:r>
            <a:r>
              <a:rPr lang="en-US" dirty="0" err="1"/>
              <a:t>evitar</a:t>
            </a:r>
            <a:r>
              <a:rPr lang="en-US" dirty="0"/>
              <a:t> </a:t>
            </a:r>
            <a:r>
              <a:rPr lang="en-US" dirty="0" err="1"/>
              <a:t>el</a:t>
            </a:r>
            <a:r>
              <a:rPr lang="en-US" dirty="0"/>
              <a:t> </a:t>
            </a:r>
            <a:r>
              <a:rPr lang="en-US" dirty="0" err="1"/>
              <a:t>fraude</a:t>
            </a:r>
            <a:r>
              <a:rPr lang="en-US" dirty="0"/>
              <a:t> </a:t>
            </a:r>
            <a:r>
              <a:rPr lang="en-US" i="1" dirty="0"/>
              <a:t>online</a:t>
            </a:r>
            <a:endParaRPr lang="en-US" dirty="0"/>
          </a:p>
        </p:txBody>
      </p:sp>
      <p:sp>
        <p:nvSpPr>
          <p:cNvPr id="13" name="CuadroTexto 12"/>
          <p:cNvSpPr txBox="1"/>
          <p:nvPr/>
        </p:nvSpPr>
        <p:spPr>
          <a:xfrm>
            <a:off x="1605564" y="4284374"/>
            <a:ext cx="5343875" cy="646331"/>
          </a:xfrm>
          <a:prstGeom prst="rect">
            <a:avLst/>
          </a:prstGeom>
          <a:noFill/>
        </p:spPr>
        <p:txBody>
          <a:bodyPr wrap="square" rtlCol="0">
            <a:spAutoFit/>
          </a:bodyPr>
          <a:lstStyle/>
          <a:p>
            <a:r>
              <a:rPr lang="en-US" dirty="0"/>
              <a:t>Las </a:t>
            </a:r>
            <a:r>
              <a:rPr lang="en-US" dirty="0" err="1"/>
              <a:t>transacciones</a:t>
            </a:r>
            <a:r>
              <a:rPr lang="en-US" dirty="0"/>
              <a:t> </a:t>
            </a:r>
            <a:r>
              <a:rPr lang="en-US" i="1" dirty="0"/>
              <a:t>online </a:t>
            </a:r>
            <a:r>
              <a:rPr lang="en-US" dirty="0" err="1"/>
              <a:t>tienen</a:t>
            </a:r>
            <a:r>
              <a:rPr lang="en-US" dirty="0"/>
              <a:t> </a:t>
            </a:r>
            <a:r>
              <a:rPr lang="en-US" dirty="0" err="1"/>
              <a:t>ventajas</a:t>
            </a:r>
            <a:r>
              <a:rPr lang="en-US" dirty="0"/>
              <a:t> </a:t>
            </a:r>
            <a:r>
              <a:rPr lang="en-US" dirty="0" err="1"/>
              <a:t>en</a:t>
            </a:r>
            <a:r>
              <a:rPr lang="en-US" dirty="0"/>
              <a:t> </a:t>
            </a:r>
            <a:r>
              <a:rPr lang="en-US" dirty="0" err="1"/>
              <a:t>cuanto</a:t>
            </a:r>
            <a:r>
              <a:rPr lang="en-US" dirty="0"/>
              <a:t> a la </a:t>
            </a:r>
            <a:r>
              <a:rPr lang="en-US" dirty="0" err="1"/>
              <a:t>logística</a:t>
            </a:r>
            <a:r>
              <a:rPr lang="en-US" dirty="0"/>
              <a:t>, </a:t>
            </a:r>
            <a:r>
              <a:rPr lang="en-US" dirty="0" err="1"/>
              <a:t>disponibilidad</a:t>
            </a:r>
            <a:r>
              <a:rPr lang="en-US" dirty="0"/>
              <a:t> y </a:t>
            </a:r>
            <a:r>
              <a:rPr lang="en-US" dirty="0" err="1"/>
              <a:t>perfil</a:t>
            </a:r>
            <a:r>
              <a:rPr lang="en-US" dirty="0"/>
              <a:t> del </a:t>
            </a:r>
            <a:r>
              <a:rPr lang="en-US" dirty="0" err="1"/>
              <a:t>cliente</a:t>
            </a:r>
            <a:endParaRPr lang="en-US" dirty="0"/>
          </a:p>
        </p:txBody>
      </p:sp>
      <p:sp>
        <p:nvSpPr>
          <p:cNvPr id="14" name="CuadroTexto 13"/>
          <p:cNvSpPr txBox="1"/>
          <p:nvPr/>
        </p:nvSpPr>
        <p:spPr>
          <a:xfrm>
            <a:off x="1578484" y="4994445"/>
            <a:ext cx="6594846" cy="646331"/>
          </a:xfrm>
          <a:prstGeom prst="rect">
            <a:avLst/>
          </a:prstGeom>
          <a:noFill/>
        </p:spPr>
        <p:txBody>
          <a:bodyPr wrap="square" rtlCol="0">
            <a:spAutoFit/>
          </a:bodyPr>
          <a:lstStyle/>
          <a:p>
            <a:r>
              <a:rPr lang="es-ES" dirty="0"/>
              <a:t>A pesar de sus ventajas, las transacciones </a:t>
            </a:r>
            <a:r>
              <a:rPr lang="es-ES" i="1" dirty="0"/>
              <a:t>online </a:t>
            </a:r>
            <a:r>
              <a:rPr lang="es-ES" dirty="0"/>
              <a:t>conllevan algunos problemas tanto para los compradores como para los vendedores</a:t>
            </a:r>
            <a:endParaRPr lang="en-US" dirty="0"/>
          </a:p>
        </p:txBody>
      </p:sp>
      <p:sp>
        <p:nvSpPr>
          <p:cNvPr id="17" name="object 2"/>
          <p:cNvSpPr txBox="1">
            <a:spLocks/>
          </p:cNvSpPr>
          <p:nvPr/>
        </p:nvSpPr>
        <p:spPr>
          <a:xfrm>
            <a:off x="480795" y="1302505"/>
            <a:ext cx="6046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es-ES" b="1" dirty="0"/>
              <a:t>¿Qué significa la "s" de "https"?</a:t>
            </a:r>
          </a:p>
          <a:p>
            <a:endParaRPr lang="es-ES" dirty="0"/>
          </a:p>
          <a:p>
            <a:r>
              <a:rPr lang="es-ES" dirty="0"/>
              <a:t>a.- Seguro</a:t>
            </a:r>
          </a:p>
          <a:p>
            <a:r>
              <a:rPr lang="es-ES" dirty="0"/>
              <a:t>b.- Simultáneo</a:t>
            </a:r>
          </a:p>
          <a:p>
            <a:r>
              <a:rPr lang="es-ES" dirty="0"/>
              <a:t>c.- Sostenido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61018" cy="2862322"/>
          </a:xfrm>
          <a:prstGeom prst="rect">
            <a:avLst/>
          </a:prstGeom>
          <a:noFill/>
        </p:spPr>
        <p:txBody>
          <a:bodyPr wrap="square" rtlCol="0">
            <a:spAutoFit/>
          </a:bodyPr>
          <a:lstStyle/>
          <a:p>
            <a:r>
              <a:rPr lang="es-ES" b="1" dirty="0"/>
              <a:t>2. Un índice suficientemente alto de transacciones fraudulentas dará lugar a que entidades de tarjetas:</a:t>
            </a:r>
          </a:p>
          <a:p>
            <a:endParaRPr lang="es-ES" dirty="0"/>
          </a:p>
          <a:p>
            <a:r>
              <a:rPr lang="es-ES" dirty="0"/>
              <a:t>a.- Feliciten nuestros esfuerzos</a:t>
            </a:r>
          </a:p>
          <a:p>
            <a:r>
              <a:rPr lang="es-ES" dirty="0"/>
              <a:t>b.- Bloqueen sus transacciones en nuestra página</a:t>
            </a:r>
          </a:p>
          <a:p>
            <a:r>
              <a:rPr lang="es-ES" dirty="0"/>
              <a:t>c.- Forzando un cambio de dominio para nuestra página</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2031325"/>
          </a:xfrm>
          <a:prstGeom prst="rect">
            <a:avLst/>
          </a:prstGeom>
          <a:noFill/>
        </p:spPr>
        <p:txBody>
          <a:bodyPr wrap="square" rtlCol="0">
            <a:spAutoFit/>
          </a:bodyPr>
          <a:lstStyle/>
          <a:p>
            <a:r>
              <a:rPr lang="es-ES" b="1" dirty="0"/>
              <a:t>3. ¿Deberían encriptarse los datos?</a:t>
            </a:r>
          </a:p>
          <a:p>
            <a:endParaRPr lang="es-ES" dirty="0"/>
          </a:p>
          <a:p>
            <a:r>
              <a:rPr lang="es-ES" dirty="0"/>
              <a:t>a.- Sí</a:t>
            </a:r>
          </a:p>
          <a:p>
            <a:r>
              <a:rPr lang="es-ES" dirty="0"/>
              <a:t>b.- No</a:t>
            </a:r>
          </a:p>
          <a:p>
            <a:r>
              <a:rPr lang="es-ES" dirty="0"/>
              <a:t>c.- Solo cuando trabajemos desde un lugar público</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¿Cuáles son protocolos de seguridad?</a:t>
            </a:r>
          </a:p>
          <a:p>
            <a:endParaRPr lang="es-ES" dirty="0"/>
          </a:p>
          <a:p>
            <a:r>
              <a:rPr lang="es-ES" dirty="0"/>
              <a:t>a.- SSD and TPM</a:t>
            </a:r>
          </a:p>
          <a:p>
            <a:r>
              <a:rPr lang="es-ES" dirty="0"/>
              <a:t>b.- SMS and TNS</a:t>
            </a:r>
          </a:p>
          <a:p>
            <a:r>
              <a:rPr lang="es-ES" dirty="0"/>
              <a:t>c.- 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3414714" cy="2031325"/>
          </a:xfrm>
          <a:prstGeom prst="rect">
            <a:avLst/>
          </a:prstGeom>
          <a:noFill/>
        </p:spPr>
        <p:txBody>
          <a:bodyPr wrap="square" rtlCol="0">
            <a:spAutoFit/>
          </a:bodyPr>
          <a:lstStyle/>
          <a:p>
            <a:r>
              <a:rPr lang="es-ES" b="1" dirty="0"/>
              <a:t>5. ¿Qué es el “fraude amigo”?</a:t>
            </a:r>
          </a:p>
          <a:p>
            <a:endParaRPr lang="es-ES" dirty="0"/>
          </a:p>
          <a:p>
            <a:r>
              <a:rPr lang="es-ES" dirty="0"/>
              <a:t>a.- Fraude proveniente de amigos</a:t>
            </a:r>
          </a:p>
          <a:p>
            <a:r>
              <a:rPr lang="es-ES" dirty="0"/>
              <a:t>b.- Fraude con buena intención</a:t>
            </a:r>
          </a:p>
          <a:p>
            <a:r>
              <a:rPr lang="es-ES" dirty="0"/>
              <a:t>c.- Transacciones impugnadas posteriormente por clientes insatisfechos</a:t>
            </a:r>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es-ES" b="1" dirty="0"/>
              <a:t>¿Qué significa la "s" de "https"?</a:t>
            </a:r>
          </a:p>
          <a:p>
            <a:endParaRPr lang="es-ES" dirty="0"/>
          </a:p>
          <a:p>
            <a:r>
              <a:rPr lang="es-ES" b="1" dirty="0"/>
              <a:t>a.- Seguro</a:t>
            </a:r>
          </a:p>
          <a:p>
            <a:r>
              <a:rPr lang="es-ES" dirty="0"/>
              <a:t>b.- Simultáneo</a:t>
            </a:r>
          </a:p>
          <a:p>
            <a:r>
              <a:rPr lang="es-ES" dirty="0"/>
              <a:t>c.- Sostenido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61018" cy="2862322"/>
          </a:xfrm>
          <a:prstGeom prst="rect">
            <a:avLst/>
          </a:prstGeom>
          <a:noFill/>
        </p:spPr>
        <p:txBody>
          <a:bodyPr wrap="square" rtlCol="0">
            <a:spAutoFit/>
          </a:bodyPr>
          <a:lstStyle/>
          <a:p>
            <a:r>
              <a:rPr lang="es-ES" b="1" dirty="0"/>
              <a:t>2. Un índice suficientemente alto de transacciones fraudulentas dará lugar a que entidades de tarjetas:</a:t>
            </a:r>
          </a:p>
          <a:p>
            <a:endParaRPr lang="es-ES" dirty="0"/>
          </a:p>
          <a:p>
            <a:r>
              <a:rPr lang="es-ES" dirty="0"/>
              <a:t>a.- Feliciten nuestros esfuerzos</a:t>
            </a:r>
          </a:p>
          <a:p>
            <a:r>
              <a:rPr lang="es-ES" b="1" dirty="0"/>
              <a:t>b.- Bloqueen sus transacciones en nuestra página</a:t>
            </a:r>
          </a:p>
          <a:p>
            <a:r>
              <a:rPr lang="es-ES" dirty="0"/>
              <a:t>c.- Forzando un cambio de dominio para nuestra página</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2031325"/>
          </a:xfrm>
          <a:prstGeom prst="rect">
            <a:avLst/>
          </a:prstGeom>
          <a:noFill/>
        </p:spPr>
        <p:txBody>
          <a:bodyPr wrap="square" rtlCol="0">
            <a:spAutoFit/>
          </a:bodyPr>
          <a:lstStyle/>
          <a:p>
            <a:r>
              <a:rPr lang="es-ES" b="1" dirty="0"/>
              <a:t>3. ¿Deberían encriptarse los datos?</a:t>
            </a:r>
          </a:p>
          <a:p>
            <a:endParaRPr lang="es-ES" dirty="0"/>
          </a:p>
          <a:p>
            <a:r>
              <a:rPr lang="es-ES" b="1" dirty="0"/>
              <a:t>a.- Sí</a:t>
            </a:r>
          </a:p>
          <a:p>
            <a:r>
              <a:rPr lang="es-ES" dirty="0"/>
              <a:t>b.- No</a:t>
            </a:r>
          </a:p>
          <a:p>
            <a:r>
              <a:rPr lang="es-ES" dirty="0"/>
              <a:t>c.- Solo cuando trabajemos desde un lugar público</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¿Cuáles son protocolos de seguridad?</a:t>
            </a:r>
          </a:p>
          <a:p>
            <a:endParaRPr lang="es-ES" dirty="0"/>
          </a:p>
          <a:p>
            <a:r>
              <a:rPr lang="es-ES" dirty="0"/>
              <a:t>a.- SSD and TPM</a:t>
            </a:r>
          </a:p>
          <a:p>
            <a:r>
              <a:rPr lang="es-ES" dirty="0"/>
              <a:t>b.- SMS and TNS</a:t>
            </a:r>
          </a:p>
          <a:p>
            <a:r>
              <a:rPr lang="es-ES" b="1" dirty="0"/>
              <a:t>c.- 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3414714" cy="2031325"/>
          </a:xfrm>
          <a:prstGeom prst="rect">
            <a:avLst/>
          </a:prstGeom>
          <a:noFill/>
        </p:spPr>
        <p:txBody>
          <a:bodyPr wrap="square" rtlCol="0">
            <a:spAutoFit/>
          </a:bodyPr>
          <a:lstStyle/>
          <a:p>
            <a:r>
              <a:rPr lang="es-ES" b="1" dirty="0"/>
              <a:t>5. ¿Qué es el “fraude amigo”?</a:t>
            </a:r>
          </a:p>
          <a:p>
            <a:endParaRPr lang="es-ES" dirty="0"/>
          </a:p>
          <a:p>
            <a:r>
              <a:rPr lang="es-ES" dirty="0"/>
              <a:t>a.- Fraude proveniente de amigos</a:t>
            </a:r>
          </a:p>
          <a:p>
            <a:r>
              <a:rPr lang="es-ES" dirty="0"/>
              <a:t>b.- Fraude con buena intención</a:t>
            </a:r>
          </a:p>
          <a:p>
            <a:r>
              <a:rPr lang="es-ES" b="1" dirty="0"/>
              <a:t>c.- Transacciones impugnadas posteriormente por clientes insatisfechos</a:t>
            </a:r>
          </a:p>
        </p:txBody>
      </p:sp>
    </p:spTree>
    <p:extLst>
      <p:ext uri="{BB962C8B-B14F-4D97-AF65-F5344CB8AC3E}">
        <p14:creationId xmlns:p14="http://schemas.microsoft.com/office/powerpoint/2010/main" val="152765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2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FUENTES</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3170099"/>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Safewise</a:t>
            </a:r>
            <a:r>
              <a:rPr lang="en-GB" altLang="es-ES" sz="2000" dirty="0">
                <a:latin typeface="Calibri" panose="020F0502020204030204" pitchFamily="34" charset="0"/>
                <a:cs typeface="Calibri" panose="020F0502020204030204" pitchFamily="34" charset="0"/>
              </a:rPr>
              <a:t> --- </a:t>
            </a:r>
            <a:r>
              <a:rPr lang="es-ES" sz="2000" dirty="0">
                <a:hlinkClick r:id="rId2"/>
              </a:rPr>
              <a:t>https://www.safewise.com/online-security-faq/online-transaction-secure/</a:t>
            </a:r>
            <a:endParaRPr lang="es-ES" sz="2000" dirty="0"/>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Seon.io --- </a:t>
            </a:r>
            <a:r>
              <a:rPr lang="en-GB" altLang="es-ES" sz="2000" dirty="0">
                <a:latin typeface="Calibri" panose="020F0502020204030204" pitchFamily="34" charset="0"/>
                <a:cs typeface="Calibri" panose="020F0502020204030204" pitchFamily="34" charset="0"/>
                <a:hlinkClick r:id="" action="ppaction://noaction"/>
              </a:rPr>
              <a:t>https://seon.io/resources/which-online-payment-methods-have-the-highest-fraud-risk/</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Avast --- </a:t>
            </a:r>
            <a:r>
              <a:rPr lang="en-GB" altLang="es-ES" sz="2000" dirty="0">
                <a:latin typeface="Calibri" panose="020F0502020204030204" pitchFamily="34" charset="0"/>
                <a:cs typeface="Calibri" panose="020F0502020204030204" pitchFamily="34" charset="0"/>
                <a:hlinkClick r:id="rId3"/>
              </a:rPr>
              <a:t>https://blog.avast.com/secure-online-transactions-avast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2checkout --- </a:t>
            </a:r>
            <a:r>
              <a:rPr lang="en-GB" altLang="es-ES" sz="2000" dirty="0">
                <a:latin typeface="Calibri" panose="020F0502020204030204" pitchFamily="34" charset="0"/>
                <a:cs typeface="Calibri" panose="020F0502020204030204" pitchFamily="34" charset="0"/>
                <a:hlinkClick r:id="rId4"/>
              </a:rPr>
              <a:t>https://blog.2checkout.com/advantages-and-challenges-of-accepting-payments-online/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58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095124" y="2205051"/>
            <a:ext cx="6001752" cy="1569660"/>
          </a:xfrm>
          <a:prstGeom prst="rect">
            <a:avLst/>
          </a:prstGeom>
          <a:noFill/>
        </p:spPr>
        <p:txBody>
          <a:bodyPr wrap="square">
            <a:spAutoFit/>
          </a:bodyPr>
          <a:lstStyle/>
          <a:p>
            <a:r>
              <a:rPr lang="es-ES" sz="9600" b="1" spc="95" dirty="0">
                <a:solidFill>
                  <a:schemeClr val="bg1"/>
                </a:solidFill>
                <a:latin typeface="Roboto"/>
                <a:cs typeface="Roboto"/>
              </a:rPr>
              <a:t>¡Gracias!</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89202" cy="646331"/>
          </a:xfrm>
          <a:prstGeom prst="rect">
            <a:avLst/>
          </a:prstGeom>
          <a:noFill/>
        </p:spPr>
        <p:txBody>
          <a:bodyPr wrap="square" rtlCol="0">
            <a:spAutoFit/>
          </a:bodyPr>
          <a:lstStyle/>
          <a:p>
            <a:r>
              <a:rPr lang="es-ES" dirty="0"/>
              <a:t>Saber en que fijarte al realizar transacciones </a:t>
            </a:r>
            <a:r>
              <a:rPr lang="es-ES" i="1" dirty="0"/>
              <a:t>online</a:t>
            </a:r>
            <a:endParaRPr lang="en-GB" i="1" dirty="0"/>
          </a:p>
        </p:txBody>
      </p:sp>
      <p:sp>
        <p:nvSpPr>
          <p:cNvPr id="12" name="CuadroTexto 11"/>
          <p:cNvSpPr txBox="1"/>
          <p:nvPr/>
        </p:nvSpPr>
        <p:spPr>
          <a:xfrm>
            <a:off x="1615182" y="3530217"/>
            <a:ext cx="3829015" cy="646331"/>
          </a:xfrm>
          <a:prstGeom prst="rect">
            <a:avLst/>
          </a:prstGeom>
          <a:noFill/>
        </p:spPr>
        <p:txBody>
          <a:bodyPr wrap="square" rtlCol="0">
            <a:spAutoFit/>
          </a:bodyPr>
          <a:lstStyle/>
          <a:p>
            <a:r>
              <a:rPr lang="en-GB" dirty="0" err="1"/>
              <a:t>Aprender</a:t>
            </a:r>
            <a:r>
              <a:rPr lang="en-GB" dirty="0"/>
              <a:t> a </a:t>
            </a:r>
            <a:r>
              <a:rPr lang="en-GB" dirty="0" err="1"/>
              <a:t>mejorar</a:t>
            </a:r>
            <a:r>
              <a:rPr lang="en-GB" dirty="0"/>
              <a:t> la </a:t>
            </a:r>
            <a:r>
              <a:rPr lang="en-GB" dirty="0" err="1"/>
              <a:t>seguridad</a:t>
            </a:r>
            <a:r>
              <a:rPr lang="en-GB" dirty="0"/>
              <a:t> de </a:t>
            </a:r>
            <a:r>
              <a:rPr lang="en-GB" dirty="0" err="1"/>
              <a:t>nuestras</a:t>
            </a:r>
            <a:r>
              <a:rPr lang="en-GB" dirty="0"/>
              <a:t> </a:t>
            </a:r>
            <a:r>
              <a:rPr lang="en-GB" dirty="0" err="1"/>
              <a:t>páginas</a:t>
            </a:r>
            <a:endParaRPr lang="en-GB" dirty="0"/>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a:t>Comprender las principales ventajas de las transacciones </a:t>
            </a:r>
            <a:r>
              <a:rPr lang="es-ES" i="1" dirty="0"/>
              <a:t>online</a:t>
            </a:r>
            <a:endParaRPr lang="en-GB" i="1"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a:t>Reconocer las principales desventajas de las transacciones </a:t>
            </a:r>
            <a:r>
              <a:rPr lang="es-ES" i="1" dirty="0"/>
              <a:t>online</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		</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a:t>
            </a:r>
            <a:r>
              <a:rPr lang="en-GB" sz="2000" dirty="0" err="1">
                <a:latin typeface="Calibri" panose="020F0502020204030204" pitchFamily="34" charset="0"/>
                <a:ea typeface="Calibri" panose="020F0502020204030204" pitchFamily="34" charset="0"/>
                <a:cs typeface="Times New Roman" panose="02020603050405020304" pitchFamily="18" charset="0"/>
              </a:rPr>
              <a:t>acabar</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podrás</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544039"/>
            <a:ext cx="5117155" cy="1039708"/>
          </a:xfrm>
          <a:prstGeom prst="rect">
            <a:avLst/>
          </a:prstGeom>
          <a:noFill/>
        </p:spPr>
        <p:txBody>
          <a:bodyPr wrap="square" rtlCol="0">
            <a:spAutoFit/>
          </a:bodyPr>
          <a:lstStyle/>
          <a:p>
            <a:pPr marL="457200" indent="-457200">
              <a:lnSpc>
                <a:spcPts val="2500"/>
              </a:lnSpc>
              <a:buFont typeface="+mj-lt"/>
              <a:buAutoNum type="arabicPeriod"/>
            </a:pPr>
            <a:r>
              <a:rPr lang="en-US" sz="2000" dirty="0" err="1">
                <a:solidFill>
                  <a:srgbClr val="000000"/>
                </a:solidFill>
                <a:latin typeface="Arial" panose="020B0604020202020204" pitchFamily="34" charset="0"/>
              </a:rPr>
              <a:t>Áreas</a:t>
            </a:r>
            <a:r>
              <a:rPr lang="en-US" sz="2000" dirty="0">
                <a:solidFill>
                  <a:srgbClr val="000000"/>
                </a:solidFill>
                <a:latin typeface="Arial" panose="020B0604020202020204" pitchFamily="34" charset="0"/>
              </a:rPr>
              <a:t> de </a:t>
            </a:r>
            <a:r>
              <a:rPr lang="en-US" sz="2000" dirty="0" err="1">
                <a:solidFill>
                  <a:srgbClr val="000000"/>
                </a:solidFill>
                <a:latin typeface="Arial" panose="020B0604020202020204" pitchFamily="34" charset="0"/>
              </a:rPr>
              <a:t>riesgo</a:t>
            </a:r>
            <a:endParaRPr lang="en-US" sz="2000" b="0" i="0" dirty="0">
              <a:solidFill>
                <a:srgbClr val="000000"/>
              </a:solidFill>
              <a:effectLst/>
              <a:latin typeface="Arial" panose="020B0604020202020204" pitchFamily="34" charset="0"/>
            </a:endParaRPr>
          </a:p>
          <a:p>
            <a:pPr marL="457200" indent="-457200">
              <a:lnSpc>
                <a:spcPts val="2500"/>
              </a:lnSpc>
              <a:buFont typeface="+mj-lt"/>
              <a:buAutoNum type="arabicPeriod"/>
            </a:pPr>
            <a:r>
              <a:rPr lang="en-US" sz="2000" b="0" i="0" dirty="0" err="1">
                <a:solidFill>
                  <a:srgbClr val="000000"/>
                </a:solidFill>
                <a:effectLst/>
                <a:latin typeface="Arial" panose="020B0604020202020204" pitchFamily="34" charset="0"/>
              </a:rPr>
              <a:t>Configuración</a:t>
            </a:r>
            <a:r>
              <a:rPr lang="en-US" sz="2000" b="0" i="0" dirty="0">
                <a:solidFill>
                  <a:srgbClr val="000000"/>
                </a:solidFill>
                <a:effectLst/>
                <a:latin typeface="Arial" panose="020B0604020202020204" pitchFamily="34" charset="0"/>
              </a:rPr>
              <a:t> de </a:t>
            </a:r>
            <a:r>
              <a:rPr lang="en-US" sz="2000" b="0" i="0" dirty="0" err="1">
                <a:solidFill>
                  <a:srgbClr val="000000"/>
                </a:solidFill>
                <a:effectLst/>
                <a:latin typeface="Arial" panose="020B0604020202020204" pitchFamily="34" charset="0"/>
              </a:rPr>
              <a:t>seguridad</a:t>
            </a:r>
            <a:r>
              <a:rPr lang="en-US" sz="2000" b="0" i="0" dirty="0">
                <a:solidFill>
                  <a:srgbClr val="000000"/>
                </a:solidFill>
                <a:effectLst/>
                <a:latin typeface="Arial" panose="020B0604020202020204" pitchFamily="34" charset="0"/>
              </a:rPr>
              <a:t> online</a:t>
            </a:r>
          </a:p>
          <a:p>
            <a:pPr marL="457200" indent="-457200">
              <a:lnSpc>
                <a:spcPts val="2500"/>
              </a:lnSpc>
              <a:buFont typeface="+mj-lt"/>
              <a:buAutoNum type="arabicPeriod"/>
            </a:pPr>
            <a:r>
              <a:rPr lang="en-US" sz="2000" b="0" i="0" dirty="0" err="1">
                <a:solidFill>
                  <a:srgbClr val="000000"/>
                </a:solidFill>
                <a:effectLst/>
                <a:latin typeface="Arial" panose="020B0604020202020204" pitchFamily="34" charset="0"/>
              </a:rPr>
              <a:t>Ventajas</a:t>
            </a:r>
            <a:r>
              <a:rPr lang="en-US" sz="2000" b="0" i="0" dirty="0">
                <a:solidFill>
                  <a:srgbClr val="000000"/>
                </a:solidFill>
                <a:effectLst/>
                <a:latin typeface="Arial" panose="020B0604020202020204" pitchFamily="34" charset="0"/>
              </a:rPr>
              <a:t> y </a:t>
            </a:r>
            <a:r>
              <a:rPr lang="en-US" sz="2000" b="0" i="0" dirty="0" err="1">
                <a:solidFill>
                  <a:srgbClr val="000000"/>
                </a:solidFill>
                <a:effectLst/>
                <a:latin typeface="Arial" panose="020B0604020202020204" pitchFamily="34" charset="0"/>
              </a:rPr>
              <a:t>desventajas</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6872356" cy="830997"/>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Qué</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hacer</a:t>
            </a:r>
            <a:r>
              <a:rPr lang="en-US" sz="2400" dirty="0">
                <a:solidFill>
                  <a:srgbClr val="0CA373"/>
                </a:solidFill>
                <a:latin typeface="Oxygen" panose="02000503000000090004" pitchFamily="2" charset="77"/>
                <a:ea typeface="Nunito Bold" charset="0"/>
                <a:cs typeface="Abhaya Libre SemiBold" panose="02000603000000000000" pitchFamily="2" charset="77"/>
              </a:rPr>
              <a:t> y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qué</a:t>
            </a:r>
            <a:r>
              <a:rPr lang="en-US" sz="2400" dirty="0">
                <a:solidFill>
                  <a:srgbClr val="0CA373"/>
                </a:solidFill>
                <a:latin typeface="Oxygen" panose="02000503000000090004" pitchFamily="2" charset="77"/>
                <a:ea typeface="Nunito Bold" charset="0"/>
                <a:cs typeface="Abhaya Libre SemiBold" panose="02000603000000000000" pitchFamily="2" charset="77"/>
              </a:rPr>
              <a:t> no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hacer</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en</a:t>
            </a:r>
            <a:r>
              <a:rPr lang="en-US" sz="2400" dirty="0">
                <a:solidFill>
                  <a:srgbClr val="0CA373"/>
                </a:solidFill>
                <a:latin typeface="Oxygen" panose="02000503000000090004" pitchFamily="2" charset="77"/>
                <a:ea typeface="Nunito Bold" charset="0"/>
                <a:cs typeface="Abhaya Libre SemiBold" panose="02000603000000000000" pitchFamily="2" charset="77"/>
              </a:rPr>
              <a:t> las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transacciones</a:t>
            </a:r>
            <a:r>
              <a:rPr lang="en-US" sz="2400" dirty="0">
                <a:solidFill>
                  <a:srgbClr val="0CA373"/>
                </a:solidFill>
                <a:latin typeface="Oxygen" panose="02000503000000090004" pitchFamily="2" charset="77"/>
                <a:ea typeface="Nunito Bold" charset="0"/>
                <a:cs typeface="Abhaya Libre SemiBold" panose="02000603000000000000" pitchFamily="2" charset="77"/>
              </a:rPr>
              <a:t> online</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66356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Áreas de riesgo</a:t>
            </a:r>
          </a:p>
        </p:txBody>
      </p:sp>
      <p:sp>
        <p:nvSpPr>
          <p:cNvPr id="4" name="Rectángulo 3"/>
          <p:cNvSpPr/>
          <p:nvPr/>
        </p:nvSpPr>
        <p:spPr>
          <a:xfrm>
            <a:off x="742976" y="2324968"/>
            <a:ext cx="9976605" cy="3046988"/>
          </a:xfrm>
          <a:prstGeom prst="rect">
            <a:avLst/>
          </a:prstGeom>
        </p:spPr>
        <p:txBody>
          <a:bodyPr wrap="square">
            <a:spAutoFit/>
          </a:bodyPr>
          <a:lstStyle/>
          <a:p>
            <a:pPr>
              <a:defRPr/>
            </a:pPr>
            <a:r>
              <a:rPr lang="en-GB" altLang="es-ES" sz="2100" dirty="0">
                <a:latin typeface="Calibri" panose="020F0502020204030204" pitchFamily="34" charset="0"/>
                <a:cs typeface="Calibri" panose="020F0502020204030204" pitchFamily="34" charset="0"/>
              </a:rPr>
              <a:t>Las </a:t>
            </a:r>
            <a:r>
              <a:rPr lang="en-GB" altLang="es-ES" sz="2100" dirty="0" err="1">
                <a:latin typeface="Calibri" panose="020F0502020204030204" pitchFamily="34" charset="0"/>
                <a:cs typeface="Calibri" panose="020F0502020204030204" pitchFamily="34" charset="0"/>
              </a:rPr>
              <a:t>transacciones</a:t>
            </a:r>
            <a:r>
              <a:rPr lang="en-GB" altLang="es-ES" sz="2100" dirty="0">
                <a:latin typeface="Calibri" panose="020F0502020204030204" pitchFamily="34" charset="0"/>
                <a:cs typeface="Calibri" panose="020F0502020204030204" pitchFamily="34" charset="0"/>
              </a:rPr>
              <a:t> </a:t>
            </a:r>
            <a:r>
              <a:rPr lang="en-GB" altLang="es-ES" sz="2100" i="1" dirty="0">
                <a:latin typeface="Calibri" panose="020F0502020204030204" pitchFamily="34" charset="0"/>
                <a:cs typeface="Calibri" panose="020F0502020204030204" pitchFamily="34" charset="0"/>
              </a:rPr>
              <a:t>online </a:t>
            </a:r>
            <a:r>
              <a:rPr lang="en-GB" altLang="es-ES" sz="2100" dirty="0" err="1">
                <a:latin typeface="Calibri" panose="020F0502020204030204" pitchFamily="34" charset="0"/>
                <a:cs typeface="Calibri" panose="020F0502020204030204" pitchFamily="34" charset="0"/>
              </a:rPr>
              <a:t>están</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auge. </a:t>
            </a:r>
            <a:r>
              <a:rPr lang="en-GB" altLang="es-ES" sz="2100" dirty="0" err="1">
                <a:latin typeface="Calibri" panose="020F0502020204030204" pitchFamily="34" charset="0"/>
                <a:cs typeface="Calibri" panose="020F0502020204030204" pitchFamily="34" charset="0"/>
              </a:rPr>
              <a:t>Cada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vez</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forman</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más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parte</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nuestras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vidas</a:t>
            </a:r>
            <a:r>
              <a:rPr lang="en-GB" altLang="es-ES" sz="2100" dirty="0">
                <a:latin typeface="Calibri" panose="020F0502020204030204" pitchFamily="34" charset="0"/>
                <a:cs typeface="Calibri" panose="020F0502020204030204" pitchFamily="34" charset="0"/>
              </a:rPr>
              <a:t>, hasta </a:t>
            </a:r>
            <a:r>
              <a:rPr lang="en-GB" altLang="es-ES" sz="2100" dirty="0" err="1">
                <a:latin typeface="Calibri" panose="020F0502020204030204" pitchFamily="34" charset="0"/>
                <a:cs typeface="Calibri" panose="020F0502020204030204" pitchFamily="34" charset="0"/>
              </a:rPr>
              <a:t>el</a:t>
            </a:r>
            <a:r>
              <a:rPr lang="en-GB" altLang="es-ES" sz="2100" dirty="0">
                <a:latin typeface="Calibri" panose="020F0502020204030204" pitchFamily="34" charset="0"/>
                <a:cs typeface="Calibri" panose="020F0502020204030204" pitchFamily="34" charset="0"/>
              </a:rPr>
              <a:t> punto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que, hoy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día, se </a:t>
            </a:r>
            <a:r>
              <a:rPr lang="en-GB" altLang="es-ES" sz="2100" dirty="0" err="1">
                <a:latin typeface="Calibri" panose="020F0502020204030204" pitchFamily="34" charset="0"/>
                <a:cs typeface="Calibri" panose="020F0502020204030204" pitchFamily="34" charset="0"/>
              </a:rPr>
              <a:t>puede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comprar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cualquier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cosa</a:t>
            </a:r>
            <a:r>
              <a:rPr lang="en-GB" altLang="es-ES" sz="2100" dirty="0">
                <a:latin typeface="Calibri" panose="020F0502020204030204" pitchFamily="34" charset="0"/>
                <a:cs typeface="Calibri" panose="020F0502020204030204" pitchFamily="34" charset="0"/>
              </a:rPr>
              <a:t> que se </a:t>
            </a:r>
            <a:r>
              <a:rPr lang="en-GB" altLang="es-ES" sz="2100" dirty="0" err="1">
                <a:latin typeface="Calibri" panose="020F0502020204030204" pitchFamily="34" charset="0"/>
                <a:cs typeface="Calibri" panose="020F0502020204030204" pitchFamily="34" charset="0"/>
              </a:rPr>
              <a:t>nos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ocurra</a:t>
            </a:r>
            <a:r>
              <a:rPr lang="en-GB" altLang="es-ES" sz="2100" dirty="0">
                <a:latin typeface="Calibri" panose="020F0502020204030204" pitchFamily="34" charset="0"/>
                <a:cs typeface="Calibri" panose="020F0502020204030204" pitchFamily="34" charset="0"/>
              </a:rPr>
              <a:t>.</a:t>
            </a:r>
          </a:p>
          <a:p>
            <a:pPr>
              <a:defRPr/>
            </a:pPr>
            <a:r>
              <a:rPr lang="en-GB" altLang="es-ES" sz="2100" dirty="0">
                <a:latin typeface="Calibri" panose="020F0502020204030204" pitchFamily="34" charset="0"/>
                <a:cs typeface="Calibri" panose="020F0502020204030204" pitchFamily="34" charset="0"/>
              </a:rPr>
              <a:t> </a:t>
            </a:r>
          </a:p>
          <a:p>
            <a:pPr>
              <a:defRPr/>
            </a:pPr>
            <a:r>
              <a:rPr lang="en-GB" altLang="es-ES" sz="2100" dirty="0">
                <a:latin typeface="Calibri" panose="020F0502020204030204" pitchFamily="34" charset="0"/>
                <a:cs typeface="Calibri" panose="020F0502020204030204" pitchFamily="34" charset="0"/>
              </a:rPr>
              <a:t>A </a:t>
            </a:r>
            <a:r>
              <a:rPr lang="en-GB" altLang="es-ES" sz="2100" dirty="0" err="1">
                <a:latin typeface="Calibri" panose="020F0502020204030204" pitchFamily="34" charset="0"/>
                <a:cs typeface="Calibri" panose="020F0502020204030204" pitchFamily="34" charset="0"/>
              </a:rPr>
              <a:t>pesar</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hacer</a:t>
            </a:r>
            <a:r>
              <a:rPr lang="en-GB" altLang="es-ES" sz="2100" dirty="0">
                <a:latin typeface="Calibri" panose="020F0502020204030204" pitchFamily="34" charset="0"/>
                <a:cs typeface="Calibri" panose="020F0502020204030204" pitchFamily="34" charset="0"/>
              </a:rPr>
              <a:t> de media </a:t>
            </a:r>
            <a:r>
              <a:rPr lang="en-GB" altLang="es-ES" sz="2100" dirty="0" err="1">
                <a:latin typeface="Calibri" panose="020F0502020204030204" pitchFamily="34" charset="0"/>
                <a:cs typeface="Calibri" panose="020F0502020204030204" pitchFamily="34" charset="0"/>
              </a:rPr>
              <a:t>varias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transacciones</a:t>
            </a:r>
            <a:r>
              <a:rPr lang="en-GB" altLang="es-ES" sz="2100" dirty="0">
                <a:latin typeface="Calibri" panose="020F0502020204030204" pitchFamily="34" charset="0"/>
                <a:cs typeface="Calibri" panose="020F0502020204030204" pitchFamily="34" charset="0"/>
              </a:rPr>
              <a:t> a la </a:t>
            </a:r>
            <a:r>
              <a:rPr lang="en-GB" altLang="es-ES" sz="2100" dirty="0" err="1">
                <a:latin typeface="Calibri" panose="020F0502020204030204" pitchFamily="34" charset="0"/>
                <a:cs typeface="Calibri" panose="020F0502020204030204" pitchFamily="34" charset="0"/>
              </a:rPr>
              <a:t>semana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el</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usuario</a:t>
            </a:r>
            <a:r>
              <a:rPr lang="en-GB" altLang="es-ES" sz="2100" dirty="0">
                <a:latin typeface="Calibri" panose="020F0502020204030204" pitchFamily="34" charset="0"/>
                <a:cs typeface="Calibri" panose="020F0502020204030204" pitchFamily="34" charset="0"/>
              </a:rPr>
              <a:t> medio </a:t>
            </a:r>
            <a:r>
              <a:rPr lang="en-GB" altLang="es-ES" sz="2100" dirty="0" err="1">
                <a:latin typeface="Calibri" panose="020F0502020204030204" pitchFamily="34" charset="0"/>
                <a:cs typeface="Calibri" panose="020F0502020204030204" pitchFamily="34" charset="0"/>
              </a:rPr>
              <a:t>puede</a:t>
            </a:r>
            <a:r>
              <a:rPr lang="en-GB" altLang="es-ES" sz="2100" dirty="0">
                <a:latin typeface="Calibri" panose="020F0502020204030204" pitchFamily="34" charset="0"/>
                <a:cs typeface="Calibri" panose="020F0502020204030204" pitchFamily="34" charset="0"/>
              </a:rPr>
              <a:t> no </a:t>
            </a:r>
            <a:r>
              <a:rPr lang="en-GB" altLang="es-ES" sz="2100" dirty="0" err="1">
                <a:latin typeface="Calibri" panose="020F0502020204030204" pitchFamily="34" charset="0"/>
                <a:cs typeface="Calibri" panose="020F0502020204030204" pitchFamily="34" charset="0"/>
              </a:rPr>
              <a:t>saber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información</a:t>
            </a:r>
            <a:r>
              <a:rPr lang="en-GB" altLang="es-ES" sz="2100" dirty="0">
                <a:latin typeface="Calibri" panose="020F0502020204030204" pitchFamily="34" charset="0"/>
                <a:cs typeface="Calibri" panose="020F0502020204030204" pitchFamily="34" charset="0"/>
              </a:rPr>
              <a:t> vital </a:t>
            </a:r>
            <a:r>
              <a:rPr lang="en-GB" altLang="es-ES" sz="2100" dirty="0" err="1">
                <a:latin typeface="Calibri" panose="020F0502020204030204" pitchFamily="34" charset="0"/>
                <a:cs typeface="Calibri" panose="020F0502020204030204" pitchFamily="34" charset="0"/>
              </a:rPr>
              <a:t>sobre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cómo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salvaguardar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su</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seguridad</a:t>
            </a:r>
            <a:r>
              <a:rPr lang="en-GB" altLang="es-ES" sz="2100" dirty="0">
                <a:latin typeface="Calibri" panose="020F0502020204030204" pitchFamily="34" charset="0"/>
                <a:cs typeface="Calibri" panose="020F0502020204030204" pitchFamily="34" charset="0"/>
              </a:rPr>
              <a:t> al </a:t>
            </a:r>
            <a:r>
              <a:rPr lang="en-GB" altLang="es-ES" sz="2100" dirty="0" err="1">
                <a:latin typeface="Calibri" panose="020F0502020204030204" pitchFamily="34" charset="0"/>
                <a:cs typeface="Calibri" panose="020F0502020204030204" pitchFamily="34" charset="0"/>
              </a:rPr>
              <a:t>comprar</a:t>
            </a:r>
            <a:r>
              <a:rPr lang="en-GB" altLang="es-ES" sz="2100" dirty="0">
                <a:latin typeface="Calibri" panose="020F0502020204030204" pitchFamily="34" charset="0"/>
                <a:cs typeface="Calibri" panose="020F0502020204030204" pitchFamily="34" charset="0"/>
              </a:rPr>
              <a:t> o vender </a:t>
            </a:r>
            <a:r>
              <a:rPr lang="en-GB" altLang="es-ES" sz="2100" i="1" dirty="0">
                <a:latin typeface="Calibri" panose="020F0502020204030204" pitchFamily="34" charset="0"/>
                <a:cs typeface="Calibri" panose="020F0502020204030204" pitchFamily="34" charset="0"/>
              </a:rPr>
              <a:t>online</a:t>
            </a:r>
            <a:r>
              <a:rPr lang="en-GB" altLang="es-ES" sz="2100" dirty="0">
                <a:latin typeface="Calibri" panose="020F0502020204030204" pitchFamily="34" charset="0"/>
                <a:cs typeface="Calibri" panose="020F0502020204030204" pitchFamily="34" charset="0"/>
              </a:rPr>
              <a:t> y </a:t>
            </a:r>
            <a:r>
              <a:rPr lang="en-GB" altLang="es-ES" sz="2100" dirty="0" err="1">
                <a:latin typeface="Calibri" panose="020F0502020204030204" pitchFamily="34" charset="0"/>
                <a:cs typeface="Calibri" panose="020F0502020204030204" pitchFamily="34" charset="0"/>
              </a:rPr>
              <a:t>alejarse</a:t>
            </a:r>
            <a:r>
              <a:rPr lang="en-GB" altLang="es-ES" sz="2100" dirty="0">
                <a:latin typeface="Calibri" panose="020F0502020204030204" pitchFamily="34" charset="0"/>
                <a:cs typeface="Calibri" panose="020F0502020204030204" pitchFamily="34" charset="0"/>
              </a:rPr>
              <a:t> de las </a:t>
            </a:r>
            <a:r>
              <a:rPr lang="en-GB" altLang="es-ES" sz="2100" b="1" dirty="0" err="1">
                <a:solidFill>
                  <a:srgbClr val="0CA373"/>
                </a:solidFill>
                <a:latin typeface="Calibri" panose="020F0502020204030204" pitchFamily="34" charset="0"/>
                <a:cs typeface="Calibri" panose="020F0502020204030204" pitchFamily="34" charset="0"/>
              </a:rPr>
              <a:t>ciberamenazas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como</a:t>
            </a:r>
            <a:r>
              <a:rPr lang="en-GB" altLang="es-ES" sz="2100" dirty="0">
                <a:latin typeface="Calibri" panose="020F0502020204030204" pitchFamily="34" charset="0"/>
                <a:cs typeface="Calibri" panose="020F0502020204030204" pitchFamily="34" charset="0"/>
              </a:rPr>
              <a:t> la </a:t>
            </a:r>
            <a:r>
              <a:rPr lang="en-GB" altLang="es-ES" sz="2100" dirty="0" err="1">
                <a:latin typeface="Calibri" panose="020F0502020204030204" pitchFamily="34" charset="0"/>
                <a:cs typeface="Calibri" panose="020F0502020204030204" pitchFamily="34" charset="0"/>
              </a:rPr>
              <a:t>suplantación</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identidad</a:t>
            </a:r>
            <a:r>
              <a:rPr lang="en-GB" altLang="es-ES" sz="2100" dirty="0">
                <a:latin typeface="Calibri" panose="020F0502020204030204" pitchFamily="34" charset="0"/>
                <a:cs typeface="Calibri" panose="020F0502020204030204" pitchFamily="34" charset="0"/>
              </a:rPr>
              <a:t> o las </a:t>
            </a:r>
            <a:r>
              <a:rPr lang="en-GB" altLang="es-ES" sz="2100" dirty="0" err="1">
                <a:latin typeface="Calibri" panose="020F0502020204030204" pitchFamily="34" charset="0"/>
                <a:cs typeface="Calibri" panose="020F0502020204030204" pitchFamily="34" charset="0"/>
              </a:rPr>
              <a:t>diversas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estafas</a:t>
            </a:r>
            <a:endParaRPr lang="en-GB" altLang="es-ES" sz="2100" i="1"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a:latin typeface="Calibri" panose="020F0502020204030204" pitchFamily="34" charset="0"/>
                <a:cs typeface="Calibri" panose="020F0502020204030204" pitchFamily="34" charset="0"/>
              </a:rPr>
              <a:t>Pero no </a:t>
            </a:r>
            <a:r>
              <a:rPr lang="en-GB" altLang="es-ES" sz="2200" dirty="0" err="1">
                <a:latin typeface="Calibri" panose="020F0502020204030204" pitchFamily="34" charset="0"/>
                <a:cs typeface="Calibri" panose="020F0502020204030204" pitchFamily="34" charset="0"/>
              </a:rPr>
              <a:t>está</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perdido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ya</a:t>
            </a:r>
            <a:r>
              <a:rPr lang="en-GB" altLang="es-ES" sz="2200" dirty="0">
                <a:latin typeface="Calibri" panose="020F0502020204030204" pitchFamily="34" charset="0"/>
                <a:cs typeface="Calibri" panose="020F0502020204030204" pitchFamily="34" charset="0"/>
              </a:rPr>
              <a:t> que hay </a:t>
            </a:r>
            <a:r>
              <a:rPr lang="en-GB" altLang="es-ES" sz="2200" b="1" dirty="0" err="1">
                <a:solidFill>
                  <a:srgbClr val="0CA373"/>
                </a:solidFill>
                <a:latin typeface="Calibri" panose="020F0502020204030204" pitchFamily="34" charset="0"/>
                <a:cs typeface="Calibri" panose="020F0502020204030204" pitchFamily="34" charset="0"/>
              </a:rPr>
              <a:t>medidas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usuarios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tomar</a:t>
            </a:r>
            <a:r>
              <a:rPr lang="en-GB" altLang="es-ES" sz="2200" dirty="0">
                <a:latin typeface="Calibri" panose="020F0502020204030204" pitchFamily="34" charset="0"/>
                <a:cs typeface="Calibri" panose="020F0502020204030204" pitchFamily="34" charset="0"/>
              </a:rPr>
              <a:t> para </a:t>
            </a:r>
            <a:r>
              <a:rPr lang="en-GB" altLang="es-ES" sz="2200" dirty="0" err="1">
                <a:latin typeface="Calibri" panose="020F0502020204030204" pitchFamily="34" charset="0"/>
                <a:cs typeface="Calibri" panose="020F0502020204030204" pitchFamily="34" charset="0"/>
              </a:rPr>
              <a:t>evitar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estas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amenazas</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mantener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información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valiosa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información</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buen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recaudo</a:t>
            </a:r>
            <a:r>
              <a:rPr lang="en-GB" altLang="es-ES" sz="2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57025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Áreas de riesgo</a:t>
            </a: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607907"/>
            <a:ext cx="9599790" cy="2800767"/>
          </a:xfrm>
          <a:prstGeom prst="rect">
            <a:avLst/>
          </a:prstGeom>
        </p:spPr>
        <p:txBody>
          <a:bodyPr wrap="square">
            <a:spAutoFit/>
          </a:bodyPr>
          <a:lstStyle/>
          <a:p>
            <a:pPr>
              <a:defRPr/>
            </a:pPr>
            <a:r>
              <a:rPr lang="en-GB" altLang="es-ES" sz="2200" dirty="0" err="1">
                <a:latin typeface="Calibri" panose="020F0502020204030204" pitchFamily="34" charset="0"/>
                <a:cs typeface="Calibri" panose="020F0502020204030204" pitchFamily="34" charset="0"/>
              </a:rPr>
              <a:t>Cada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usuario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recibe</a:t>
            </a:r>
            <a:r>
              <a:rPr lang="en-GB" altLang="es-ES" sz="2200" dirty="0">
                <a:latin typeface="Calibri" panose="020F0502020204030204" pitchFamily="34" charset="0"/>
                <a:cs typeface="Calibri" panose="020F0502020204030204" pitchFamily="34" charset="0"/>
              </a:rPr>
              <a:t> </a:t>
            </a:r>
            <a:r>
              <a:rPr lang="en-GB" altLang="es-ES" sz="2200" b="1" dirty="0">
                <a:solidFill>
                  <a:srgbClr val="0CA373"/>
                </a:solidFill>
                <a:latin typeface="Calibri" panose="020F0502020204030204" pitchFamily="34" charset="0"/>
                <a:cs typeface="Calibri" panose="020F0502020204030204" pitchFamily="34" charset="0"/>
              </a:rPr>
              <a:t>spam</a:t>
            </a:r>
            <a:r>
              <a:rPr lang="en-GB" altLang="es-ES" sz="2200" dirty="0">
                <a:latin typeface="Calibri" panose="020F0502020204030204" pitchFamily="34" charset="0"/>
                <a:cs typeface="Calibri" panose="020F0502020204030204" pitchFamily="34" charset="0"/>
              </a:rPr>
              <a:t>, es </a:t>
            </a:r>
            <a:r>
              <a:rPr lang="en-GB" altLang="es-ES" sz="2200" dirty="0" err="1">
                <a:latin typeface="Calibri" panose="020F0502020204030204" pitchFamily="34" charset="0"/>
                <a:cs typeface="Calibri" panose="020F0502020204030204" pitchFamily="34" charset="0"/>
              </a:rPr>
              <a:t>decir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mensajes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repetitivos</a:t>
            </a:r>
            <a:r>
              <a:rPr lang="en-GB" altLang="es-ES" sz="2200" dirty="0">
                <a:latin typeface="Calibri" panose="020F0502020204030204" pitchFamily="34" charset="0"/>
                <a:cs typeface="Calibri" panose="020F0502020204030204" pitchFamily="34" charset="0"/>
              </a:rPr>
              <a:t> no </a:t>
            </a:r>
            <a:r>
              <a:rPr lang="en-GB" altLang="es-ES" sz="2200" dirty="0" err="1">
                <a:latin typeface="Calibri" panose="020F0502020204030204" pitchFamily="34" charset="0"/>
                <a:cs typeface="Calibri" panose="020F0502020204030204" pitchFamily="34" charset="0"/>
              </a:rPr>
              <a:t>solicitados</a:t>
            </a:r>
            <a:r>
              <a:rPr lang="en-GB" altLang="es-ES" sz="2200" dirty="0">
                <a:latin typeface="Calibri" panose="020F0502020204030204" pitchFamily="34" charset="0"/>
                <a:cs typeface="Calibri" panose="020F0502020204030204" pitchFamily="34" charset="0"/>
              </a:rPr>
              <a:t> via </a:t>
            </a:r>
            <a:r>
              <a:rPr lang="en-GB" altLang="es-ES" sz="2200" dirty="0" err="1">
                <a:latin typeface="Calibri" panose="020F0502020204030204" pitchFamily="34" charset="0"/>
                <a:cs typeface="Calibri" panose="020F0502020204030204" pitchFamily="34" charset="0"/>
              </a:rPr>
              <a:t>correo</a:t>
            </a:r>
            <a:r>
              <a:rPr lang="en-GB" altLang="es-ES" sz="2200" dirty="0">
                <a:latin typeface="Calibri" panose="020F0502020204030204" pitchFamily="34" charset="0"/>
                <a:cs typeface="Calibri" panose="020F0502020204030204" pitchFamily="34" charset="0"/>
              </a:rPr>
              <a:t>, SMS o </a:t>
            </a:r>
            <a:r>
              <a:rPr lang="en-GB" altLang="es-ES" sz="2200" dirty="0" err="1">
                <a:latin typeface="Calibri" panose="020F0502020204030204" pitchFamily="34" charset="0"/>
                <a:cs typeface="Calibri" panose="020F0502020204030204" pitchFamily="34" charset="0"/>
              </a:rPr>
              <a:t>cualquier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otro</a:t>
            </a:r>
            <a:r>
              <a:rPr lang="en-GB" altLang="es-ES" sz="2200" dirty="0">
                <a:latin typeface="Calibri" panose="020F0502020204030204" pitchFamily="34" charset="0"/>
                <a:cs typeface="Calibri" panose="020F0502020204030204" pitchFamily="34" charset="0"/>
              </a:rPr>
              <a:t> medio digital. La </a:t>
            </a:r>
            <a:r>
              <a:rPr lang="en-GB" altLang="es-ES" sz="2200" dirty="0" err="1">
                <a:latin typeface="Calibri" panose="020F0502020204030204" pitchFamily="34" charset="0"/>
                <a:cs typeface="Calibri" panose="020F0502020204030204" pitchFamily="34" charset="0"/>
              </a:rPr>
              <a:t>mayoría</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esos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mensajes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tienen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propósitos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comerciales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promociones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ofertas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personalizadas</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lanzamiento</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nuevos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productos</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servicios</a:t>
            </a:r>
            <a:r>
              <a:rPr lang="en-GB" altLang="es-ES" sz="2200" dirty="0">
                <a:latin typeface="Calibri" panose="020F0502020204030204" pitchFamily="34" charset="0"/>
                <a:cs typeface="Calibri" panose="020F0502020204030204" pitchFamily="34" charset="0"/>
              </a:rPr>
              <a:t>.  </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err="1">
                <a:latin typeface="Calibri" panose="020F0502020204030204" pitchFamily="34" charset="0"/>
                <a:cs typeface="Calibri" panose="020F0502020204030204" pitchFamily="34" charset="0"/>
              </a:rPr>
              <a:t>Aunque</a:t>
            </a:r>
            <a:r>
              <a:rPr lang="en-GB" altLang="es-ES" sz="2200" dirty="0">
                <a:latin typeface="Calibri" panose="020F0502020204030204" pitchFamily="34" charset="0"/>
                <a:cs typeface="Calibri" panose="020F0502020204030204" pitchFamily="34" charset="0"/>
              </a:rPr>
              <a:t> la </a:t>
            </a:r>
            <a:r>
              <a:rPr lang="en-GB" altLang="es-ES" sz="2200" dirty="0" err="1">
                <a:latin typeface="Calibri" panose="020F0502020204030204" pitchFamily="34" charset="0"/>
                <a:cs typeface="Calibri" panose="020F0502020204030204" pitchFamily="34" charset="0"/>
              </a:rPr>
              <a:t>mayoría</a:t>
            </a:r>
            <a:r>
              <a:rPr lang="en-GB" altLang="es-ES" sz="2200" dirty="0">
                <a:latin typeface="Calibri" panose="020F0502020204030204" pitchFamily="34" charset="0"/>
                <a:cs typeface="Calibri" panose="020F0502020204030204" pitchFamily="34" charset="0"/>
              </a:rPr>
              <a:t> no son </a:t>
            </a:r>
            <a:r>
              <a:rPr lang="en-GB" altLang="es-ES" sz="2200" dirty="0" err="1">
                <a:latin typeface="Calibri" panose="020F0502020204030204" pitchFamily="34" charset="0"/>
                <a:cs typeface="Calibri" panose="020F0502020204030204" pitchFamily="34" charset="0"/>
              </a:rPr>
              <a:t>más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molestias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borrar</a:t>
            </a:r>
            <a:r>
              <a:rPr lang="en-GB" altLang="es-ES" sz="2200" dirty="0">
                <a:latin typeface="Calibri" panose="020F0502020204030204" pitchFamily="34" charset="0"/>
                <a:cs typeface="Calibri" panose="020F0502020204030204" pitchFamily="34" charset="0"/>
              </a:rPr>
              <a:t> nada </a:t>
            </a:r>
            <a:r>
              <a:rPr lang="en-GB" altLang="es-ES" sz="2200" dirty="0" err="1">
                <a:latin typeface="Calibri" panose="020F0502020204030204" pitchFamily="34" charset="0"/>
                <a:cs typeface="Calibri" panose="020F0502020204030204" pitchFamily="34" charset="0"/>
              </a:rPr>
              <a:t>más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algunos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incluyen</a:t>
            </a:r>
            <a:r>
              <a:rPr lang="en-GB" altLang="es-ES" sz="2200" dirty="0">
                <a:latin typeface="Calibri" panose="020F0502020204030204" pitchFamily="34" charset="0"/>
                <a:cs typeface="Calibri" panose="020F0502020204030204" pitchFamily="34" charset="0"/>
              </a:rPr>
              <a:t> enlaces </a:t>
            </a:r>
            <a:r>
              <a:rPr lang="en-GB" altLang="es-ES" sz="2200" b="1" dirty="0" err="1">
                <a:solidFill>
                  <a:srgbClr val="0CA373"/>
                </a:solidFill>
                <a:latin typeface="Calibri" panose="020F0502020204030204" pitchFamily="34" charset="0"/>
                <a:cs typeface="Calibri" panose="020F0502020204030204" pitchFamily="34" charset="0"/>
              </a:rPr>
              <a:t>perjudiciales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llevan</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páginas</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imitan</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auténticos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ejemplo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banco o tienda </a:t>
            </a:r>
            <a:r>
              <a:rPr lang="en-GB" altLang="es-ES" sz="2200" dirty="0" err="1">
                <a:latin typeface="Calibri" panose="020F0502020204030204" pitchFamily="34" charset="0"/>
                <a:cs typeface="Calibri" panose="020F0502020204030204" pitchFamily="34" charset="0"/>
              </a:rPr>
              <a:t>favorita</a:t>
            </a:r>
            <a:r>
              <a:rPr lang="en-GB" altLang="es-ES" sz="2200" dirty="0">
                <a:latin typeface="Calibri" panose="020F0502020204030204" pitchFamily="34" charset="0"/>
                <a:cs typeface="Calibri" panose="020F0502020204030204" pitchFamily="34" charset="0"/>
              </a:rPr>
              <a:t> </a:t>
            </a:r>
            <a:r>
              <a:rPr lang="en-GB" altLang="es-ES" sz="2200" i="1" dirty="0">
                <a:latin typeface="Calibri" panose="020F0502020204030204" pitchFamily="34" charset="0"/>
                <a:cs typeface="Calibri" panose="020F0502020204030204" pitchFamily="34" charset="0"/>
              </a:rPr>
              <a:t>online</a:t>
            </a:r>
            <a:r>
              <a:rPr lang="en-GB" altLang="es-ES" sz="2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002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5049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Áreas de riesgo</a:t>
            </a: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945024" cy="3647152"/>
          </a:xfrm>
          <a:prstGeom prst="rect">
            <a:avLst/>
          </a:prstGeom>
        </p:spPr>
        <p:txBody>
          <a:bodyPr wrap="square">
            <a:spAutoFit/>
          </a:bodyPr>
          <a:lstStyle/>
          <a:p>
            <a:pPr>
              <a:defRPr/>
            </a:pPr>
            <a:r>
              <a:rPr lang="en-GB" altLang="es-ES" sz="2100" dirty="0">
                <a:latin typeface="Calibri" panose="020F0502020204030204" pitchFamily="34" charset="0"/>
                <a:cs typeface="Calibri" panose="020F0502020204030204" pitchFamily="34" charset="0"/>
              </a:rPr>
              <a:t>Para </a:t>
            </a:r>
            <a:r>
              <a:rPr lang="en-GB" altLang="es-ES" sz="2100" dirty="0" err="1">
                <a:latin typeface="Calibri" panose="020F0502020204030204" pitchFamily="34" charset="0"/>
                <a:cs typeface="Calibri" panose="020F0502020204030204" pitchFamily="34" charset="0"/>
              </a:rPr>
              <a:t>evitarlo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debemos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tener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cuidado</a:t>
            </a:r>
            <a:r>
              <a:rPr lang="en-GB" altLang="es-ES" sz="2100" dirty="0">
                <a:latin typeface="Calibri" panose="020F0502020204030204" pitchFamily="34" charset="0"/>
                <a:cs typeface="Calibri" panose="020F0502020204030204" pitchFamily="34" charset="0"/>
              </a:rPr>
              <a:t> al </a:t>
            </a:r>
            <a:r>
              <a:rPr lang="en-GB" altLang="es-ES" sz="2100" dirty="0" err="1">
                <a:latin typeface="Calibri" panose="020F0502020204030204" pitchFamily="34" charset="0"/>
                <a:cs typeface="Calibri" panose="020F0502020204030204" pitchFamily="34" charset="0"/>
              </a:rPr>
              <a:t>clicar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los</a:t>
            </a:r>
            <a:r>
              <a:rPr lang="en-GB" altLang="es-ES" sz="2100" dirty="0">
                <a:latin typeface="Calibri" panose="020F0502020204030204" pitchFamily="34" charset="0"/>
                <a:cs typeface="Calibri" panose="020F0502020204030204" pitchFamily="34" charset="0"/>
              </a:rPr>
              <a:t> enlaces, </a:t>
            </a:r>
            <a:r>
              <a:rPr lang="en-GB" altLang="es-ES" sz="2100" dirty="0" err="1">
                <a:latin typeface="Calibri" panose="020F0502020204030204" pitchFamily="34" charset="0"/>
                <a:cs typeface="Calibri" panose="020F0502020204030204" pitchFamily="34" charset="0"/>
              </a:rPr>
              <a:t>especialmente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los</a:t>
            </a:r>
            <a:r>
              <a:rPr lang="en-GB" altLang="es-ES" sz="2100" dirty="0">
                <a:latin typeface="Calibri" panose="020F0502020204030204" pitchFamily="34" charset="0"/>
                <a:cs typeface="Calibri" panose="020F0502020204030204" pitchFamily="34" charset="0"/>
              </a:rPr>
              <a:t> que </a:t>
            </a:r>
            <a:r>
              <a:rPr lang="en-GB" altLang="es-ES" sz="2100" dirty="0" err="1">
                <a:latin typeface="Calibri" panose="020F0502020204030204" pitchFamily="34" charset="0"/>
                <a:cs typeface="Calibri" panose="020F0502020204030204" pitchFamily="34" charset="0"/>
              </a:rPr>
              <a:t>vienen</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fuentes</a:t>
            </a:r>
            <a:r>
              <a:rPr lang="en-GB" altLang="es-ES" sz="2100" dirty="0">
                <a:latin typeface="Calibri" panose="020F0502020204030204" pitchFamily="34" charset="0"/>
                <a:cs typeface="Calibri" panose="020F0502020204030204" pitchFamily="34" charset="0"/>
              </a:rPr>
              <a:t> sin </a:t>
            </a:r>
            <a:r>
              <a:rPr lang="en-GB" altLang="es-ES" sz="2100" dirty="0" err="1">
                <a:latin typeface="Calibri" panose="020F0502020204030204" pitchFamily="34" charset="0"/>
                <a:cs typeface="Calibri" panose="020F0502020204030204" pitchFamily="34" charset="0"/>
              </a:rPr>
              <a:t>verificar</a:t>
            </a:r>
            <a:r>
              <a:rPr lang="en-GB" altLang="es-ES" sz="2100" dirty="0">
                <a:latin typeface="Calibri" panose="020F0502020204030204" pitchFamily="34" charset="0"/>
                <a:cs typeface="Calibri" panose="020F0502020204030204" pitchFamily="34" charset="0"/>
              </a:rPr>
              <a:t>, y </a:t>
            </a:r>
            <a:r>
              <a:rPr lang="en-GB" altLang="es-ES" sz="2100" dirty="0" err="1">
                <a:latin typeface="Calibri" panose="020F0502020204030204" pitchFamily="34" charset="0"/>
                <a:cs typeface="Calibri" panose="020F0502020204030204" pitchFamily="34" charset="0"/>
              </a:rPr>
              <a:t>asegurarnos</a:t>
            </a:r>
            <a:r>
              <a:rPr lang="en-GB" altLang="es-ES" sz="2100" dirty="0">
                <a:latin typeface="Calibri" panose="020F0502020204030204" pitchFamily="34" charset="0"/>
                <a:cs typeface="Calibri" panose="020F0502020204030204" pitchFamily="34" charset="0"/>
              </a:rPr>
              <a:t> de que </a:t>
            </a:r>
            <a:r>
              <a:rPr lang="en-GB" altLang="es-ES" sz="2100" dirty="0" err="1">
                <a:latin typeface="Calibri" panose="020F0502020204030204" pitchFamily="34" charset="0"/>
                <a:cs typeface="Calibri" panose="020F0502020204030204" pitchFamily="34" charset="0"/>
              </a:rPr>
              <a:t>todos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empiecen</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por</a:t>
            </a:r>
            <a:r>
              <a:rPr lang="en-GB" altLang="es-ES" sz="2100" dirty="0">
                <a:latin typeface="Calibri" panose="020F0502020204030204" pitchFamily="34" charset="0"/>
                <a:cs typeface="Calibri" panose="020F0502020204030204" pitchFamily="34" charset="0"/>
              </a:rPr>
              <a:t> </a:t>
            </a:r>
            <a:r>
              <a:rPr lang="en-GB" altLang="es-ES" sz="2100" b="1" dirty="0">
                <a:solidFill>
                  <a:srgbClr val="0CA373"/>
                </a:solidFill>
                <a:latin typeface="Calibri" panose="020F0502020204030204" pitchFamily="34" charset="0"/>
                <a:cs typeface="Calibri" panose="020F0502020204030204" pitchFamily="34" charset="0"/>
              </a:rPr>
              <a:t>httpS://. </a:t>
            </a:r>
            <a:r>
              <a:rPr lang="en-GB" altLang="es-ES" sz="2100" dirty="0" err="1">
                <a:latin typeface="Calibri" panose="020F0502020204030204" pitchFamily="34" charset="0"/>
                <a:cs typeface="Calibri" panose="020F0502020204030204" pitchFamily="34" charset="0"/>
              </a:rPr>
              <a:t>También</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representada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por</a:t>
            </a:r>
            <a:r>
              <a:rPr lang="en-GB" altLang="es-ES" sz="2100" dirty="0">
                <a:latin typeface="Calibri" panose="020F0502020204030204" pitchFamily="34" charset="0"/>
                <a:cs typeface="Calibri" panose="020F0502020204030204" pitchFamily="34" charset="0"/>
              </a:rPr>
              <a:t> un </a:t>
            </a:r>
            <a:r>
              <a:rPr lang="en-GB" altLang="es-ES" sz="2100" dirty="0" err="1">
                <a:latin typeface="Calibri" panose="020F0502020204030204" pitchFamily="34" charset="0"/>
                <a:cs typeface="Calibri" panose="020F0502020204030204" pitchFamily="34" charset="0"/>
              </a:rPr>
              <a:t>candado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la barra de </a:t>
            </a:r>
            <a:r>
              <a:rPr lang="en-GB" altLang="es-ES" sz="2100" dirty="0" err="1">
                <a:latin typeface="Calibri" panose="020F0502020204030204" pitchFamily="34" charset="0"/>
                <a:cs typeface="Calibri" panose="020F0502020204030204" pitchFamily="34" charset="0"/>
              </a:rPr>
              <a:t>direcciones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esta</a:t>
            </a:r>
            <a:r>
              <a:rPr lang="en-GB" altLang="es-ES" sz="2100" dirty="0">
                <a:latin typeface="Calibri" panose="020F0502020204030204" pitchFamily="34" charset="0"/>
                <a:cs typeface="Calibri" panose="020F0502020204030204" pitchFamily="34" charset="0"/>
              </a:rPr>
              <a:t> “S” </a:t>
            </a:r>
            <a:r>
              <a:rPr lang="en-GB" altLang="es-ES" sz="2100" dirty="0" err="1">
                <a:latin typeface="Calibri" panose="020F0502020204030204" pitchFamily="34" charset="0"/>
                <a:cs typeface="Calibri" panose="020F0502020204030204" pitchFamily="34" charset="0"/>
              </a:rPr>
              <a:t>significa</a:t>
            </a:r>
            <a:r>
              <a:rPr lang="en-GB" altLang="es-ES" sz="2100" dirty="0">
                <a:latin typeface="Calibri" panose="020F0502020204030204" pitchFamily="34" charset="0"/>
                <a:cs typeface="Calibri" panose="020F0502020204030204" pitchFamily="34" charset="0"/>
              </a:rPr>
              <a:t> “</a:t>
            </a:r>
            <a:r>
              <a:rPr lang="en-GB" altLang="es-ES" sz="2100" b="1" dirty="0" err="1">
                <a:solidFill>
                  <a:srgbClr val="0CA373"/>
                </a:solidFill>
                <a:latin typeface="Calibri" panose="020F0502020204030204" pitchFamily="34" charset="0"/>
                <a:cs typeface="Calibri" panose="020F0502020204030204" pitchFamily="34" charset="0"/>
              </a:rPr>
              <a:t>segura</a:t>
            </a:r>
            <a:r>
              <a:rPr lang="en-GB" altLang="es-ES" sz="2100" dirty="0">
                <a:latin typeface="Calibri" panose="020F0502020204030204" pitchFamily="34" charset="0"/>
                <a:cs typeface="Calibri" panose="020F0502020204030204" pitchFamily="34" charset="0"/>
              </a:rPr>
              <a:t>” y </a:t>
            </a:r>
            <a:r>
              <a:rPr lang="en-GB" altLang="es-ES" sz="2100" dirty="0" err="1">
                <a:latin typeface="Calibri" panose="020F0502020204030204" pitchFamily="34" charset="0"/>
                <a:cs typeface="Calibri" panose="020F0502020204030204" pitchFamily="34" charset="0"/>
              </a:rPr>
              <a:t>significa</a:t>
            </a:r>
            <a:r>
              <a:rPr lang="en-GB" altLang="es-ES" sz="2100" dirty="0">
                <a:latin typeface="Calibri" panose="020F0502020204030204" pitchFamily="34" charset="0"/>
                <a:cs typeface="Calibri" panose="020F0502020204030204" pitchFamily="34" charset="0"/>
              </a:rPr>
              <a:t> que la </a:t>
            </a:r>
            <a:r>
              <a:rPr lang="en-GB" altLang="es-ES" sz="2100" dirty="0" err="1">
                <a:latin typeface="Calibri" panose="020F0502020204030204" pitchFamily="34" charset="0"/>
                <a:cs typeface="Calibri" panose="020F0502020204030204" pitchFamily="34" charset="0"/>
              </a:rPr>
              <a:t>página</a:t>
            </a:r>
            <a:r>
              <a:rPr lang="en-GB" altLang="es-ES" sz="2100" dirty="0">
                <a:latin typeface="Calibri" panose="020F0502020204030204" pitchFamily="34" charset="0"/>
                <a:cs typeface="Calibri" panose="020F0502020204030204" pitchFamily="34" charset="0"/>
              </a:rPr>
              <a:t> es </a:t>
            </a:r>
            <a:r>
              <a:rPr lang="en-GB" altLang="es-ES" sz="2100" dirty="0" err="1">
                <a:latin typeface="Calibri" panose="020F0502020204030204" pitchFamily="34" charset="0"/>
                <a:cs typeface="Calibri" panose="020F0502020204030204" pitchFamily="34" charset="0"/>
              </a:rPr>
              <a:t>auténtica</a:t>
            </a:r>
            <a:r>
              <a:rPr lang="en-GB" altLang="es-ES" sz="2100" dirty="0">
                <a:latin typeface="Calibri" panose="020F0502020204030204" pitchFamily="34" charset="0"/>
                <a:cs typeface="Calibri" panose="020F0502020204030204" pitchFamily="34" charset="0"/>
              </a:rPr>
              <a:t>. </a:t>
            </a:r>
          </a:p>
          <a:p>
            <a:pPr>
              <a:defRPr/>
            </a:pPr>
            <a:endParaRPr lang="en-GB" altLang="es-ES" sz="2100" dirty="0">
              <a:latin typeface="Calibri" panose="020F0502020204030204" pitchFamily="34" charset="0"/>
              <a:cs typeface="Calibri" panose="020F0502020204030204" pitchFamily="34" charset="0"/>
            </a:endParaRPr>
          </a:p>
          <a:p>
            <a:pPr>
              <a:defRPr/>
            </a:pPr>
            <a:r>
              <a:rPr lang="en-GB" altLang="es-ES" sz="2100" dirty="0">
                <a:latin typeface="Calibri" panose="020F0502020204030204" pitchFamily="34" charset="0"/>
                <a:cs typeface="Calibri" panose="020F0502020204030204" pitchFamily="34" charset="0"/>
              </a:rPr>
              <a:t>Pero no </a:t>
            </a:r>
            <a:r>
              <a:rPr lang="en-GB" altLang="es-ES" sz="2100" dirty="0" err="1">
                <a:latin typeface="Calibri" panose="020F0502020204030204" pitchFamily="34" charset="0"/>
                <a:cs typeface="Calibri" panose="020F0502020204030204" pitchFamily="34" charset="0"/>
              </a:rPr>
              <a:t>acaba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aquí</a:t>
            </a:r>
            <a:r>
              <a:rPr lang="en-GB" altLang="es-ES" sz="2100" dirty="0">
                <a:latin typeface="Calibri" panose="020F0502020204030204" pitchFamily="34" charset="0"/>
                <a:cs typeface="Calibri" panose="020F0502020204030204" pitchFamily="34" charset="0"/>
              </a:rPr>
              <a:t>, la </a:t>
            </a:r>
            <a:r>
              <a:rPr lang="en-GB" altLang="es-ES" sz="2100" dirty="0" err="1">
                <a:latin typeface="Calibri" panose="020F0502020204030204" pitchFamily="34" charset="0"/>
                <a:cs typeface="Calibri" panose="020F0502020204030204" pitchFamily="34" charset="0"/>
              </a:rPr>
              <a:t>página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puede</a:t>
            </a:r>
            <a:r>
              <a:rPr lang="en-GB" altLang="es-ES" sz="2100" dirty="0">
                <a:latin typeface="Calibri" panose="020F0502020204030204" pitchFamily="34" charset="0"/>
                <a:cs typeface="Calibri" panose="020F0502020204030204" pitchFamily="34" charset="0"/>
              </a:rPr>
              <a:t> ser </a:t>
            </a:r>
            <a:r>
              <a:rPr lang="en-GB" altLang="es-ES" sz="2100" dirty="0" err="1">
                <a:latin typeface="Calibri" panose="020F0502020204030204" pitchFamily="34" charset="0"/>
                <a:cs typeface="Calibri" panose="020F0502020204030204" pitchFamily="34" charset="0"/>
              </a:rPr>
              <a:t>auténtica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pero</a:t>
            </a:r>
            <a:r>
              <a:rPr lang="en-GB" altLang="es-ES" sz="2100" dirty="0">
                <a:latin typeface="Calibri" panose="020F0502020204030204" pitchFamily="34" charset="0"/>
                <a:cs typeface="Calibri" panose="020F0502020204030204" pitchFamily="34" charset="0"/>
              </a:rPr>
              <a:t> las </a:t>
            </a:r>
            <a:r>
              <a:rPr lang="en-GB" altLang="es-ES" sz="2100" dirty="0" err="1">
                <a:latin typeface="Calibri" panose="020F0502020204030204" pitchFamily="34" charset="0"/>
                <a:cs typeface="Calibri" panose="020F0502020204030204" pitchFamily="34" charset="0"/>
              </a:rPr>
              <a:t>ofertas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pueden</a:t>
            </a:r>
            <a:r>
              <a:rPr lang="en-GB" altLang="es-ES" sz="2100" dirty="0">
                <a:latin typeface="Calibri" panose="020F0502020204030204" pitchFamily="34" charset="0"/>
                <a:cs typeface="Calibri" panose="020F0502020204030204" pitchFamily="34" charset="0"/>
              </a:rPr>
              <a:t> ser </a:t>
            </a:r>
            <a:r>
              <a:rPr lang="en-GB" altLang="es-ES" sz="2100" b="1" dirty="0" err="1">
                <a:solidFill>
                  <a:srgbClr val="0CA373"/>
                </a:solidFill>
                <a:latin typeface="Calibri" panose="020F0502020204030204" pitchFamily="34" charset="0"/>
                <a:cs typeface="Calibri" panose="020F0502020204030204" pitchFamily="34" charset="0"/>
              </a:rPr>
              <a:t>demasiado</a:t>
            </a:r>
            <a:r>
              <a:rPr lang="en-GB" altLang="es-ES" sz="2100" b="1" dirty="0">
                <a:solidFill>
                  <a:srgbClr val="0CA373"/>
                </a:solidFill>
                <a:latin typeface="Calibri" panose="020F0502020204030204" pitchFamily="34" charset="0"/>
                <a:cs typeface="Calibri" panose="020F0502020204030204" pitchFamily="34" charset="0"/>
              </a:rPr>
              <a:t> </a:t>
            </a:r>
            <a:r>
              <a:rPr lang="en-GB" altLang="es-ES" sz="2100" b="1" dirty="0" err="1">
                <a:solidFill>
                  <a:srgbClr val="0CA373"/>
                </a:solidFill>
                <a:latin typeface="Calibri" panose="020F0502020204030204" pitchFamily="34" charset="0"/>
                <a:cs typeface="Calibri" panose="020F0502020204030204" pitchFamily="34" charset="0"/>
              </a:rPr>
              <a:t>buenas</a:t>
            </a:r>
            <a:r>
              <a:rPr lang="en-GB" altLang="es-ES" sz="2100" b="1" dirty="0">
                <a:solidFill>
                  <a:srgbClr val="0CA373"/>
                </a:solidFill>
                <a:latin typeface="Calibri" panose="020F0502020204030204" pitchFamily="34" charset="0"/>
                <a:cs typeface="Calibri" panose="020F0502020204030204" pitchFamily="34" charset="0"/>
              </a:rPr>
              <a:t> para ser </a:t>
            </a:r>
            <a:r>
              <a:rPr lang="en-GB" altLang="es-ES" sz="2100" b="1" dirty="0" err="1">
                <a:solidFill>
                  <a:srgbClr val="0CA373"/>
                </a:solidFill>
                <a:latin typeface="Calibri" panose="020F0502020204030204" pitchFamily="34" charset="0"/>
                <a:cs typeface="Calibri" panose="020F0502020204030204" pitchFamily="34" charset="0"/>
              </a:rPr>
              <a:t>ciertas</a:t>
            </a:r>
            <a:r>
              <a:rPr lang="en-GB" altLang="es-ES" sz="2100" b="1" dirty="0">
                <a:solidFill>
                  <a:srgbClr val="0CA373"/>
                </a:solidFill>
                <a:latin typeface="Calibri" panose="020F0502020204030204" pitchFamily="34" charset="0"/>
                <a:cs typeface="Calibri" panose="020F0502020204030204" pitchFamily="34" charset="0"/>
              </a:rPr>
              <a:t> </a:t>
            </a:r>
            <a:r>
              <a:rPr lang="en-GB" altLang="es-ES" sz="2100" dirty="0">
                <a:latin typeface="Calibri" panose="020F0502020204030204" pitchFamily="34" charset="0"/>
                <a:cs typeface="Calibri" panose="020F0502020204030204" pitchFamily="34" charset="0"/>
              </a:rPr>
              <a:t>(</a:t>
            </a:r>
            <a:r>
              <a:rPr lang="en-GB" altLang="es-ES" sz="2100" dirty="0" err="1">
                <a:latin typeface="Calibri" panose="020F0502020204030204" pitchFamily="34" charset="0"/>
                <a:cs typeface="Calibri" panose="020F0502020204030204" pitchFamily="34" charset="0"/>
              </a:rPr>
              <a:t>por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ejemplo</a:t>
            </a:r>
            <a:r>
              <a:rPr lang="en-GB" altLang="es-ES" sz="2100" dirty="0">
                <a:latin typeface="Calibri" panose="020F0502020204030204" pitchFamily="34" charset="0"/>
                <a:cs typeface="Calibri" panose="020F0502020204030204" pitchFamily="34" charset="0"/>
              </a:rPr>
              <a:t>, la </a:t>
            </a:r>
            <a:r>
              <a:rPr lang="en-GB" altLang="es-ES" sz="2100" dirty="0" err="1">
                <a:latin typeface="Calibri" panose="020F0502020204030204" pitchFamily="34" charset="0"/>
                <a:cs typeface="Calibri" panose="020F0502020204030204" pitchFamily="34" charset="0"/>
              </a:rPr>
              <a:t>mejor</a:t>
            </a:r>
            <a:r>
              <a:rPr lang="en-GB" altLang="es-ES" sz="2100" dirty="0">
                <a:latin typeface="Calibri" panose="020F0502020204030204" pitchFamily="34" charset="0"/>
                <a:cs typeface="Calibri" panose="020F0502020204030204" pitchFamily="34" charset="0"/>
              </a:rPr>
              <a:t> TV del mercado </a:t>
            </a:r>
            <a:r>
              <a:rPr lang="en-GB" altLang="es-ES" sz="2100" dirty="0" err="1">
                <a:latin typeface="Calibri" panose="020F0502020204030204" pitchFamily="34" charset="0"/>
                <a:cs typeface="Calibri" panose="020F0502020204030204" pitchFamily="34" charset="0"/>
              </a:rPr>
              <a:t>por</a:t>
            </a:r>
            <a:r>
              <a:rPr lang="en-GB" altLang="es-ES" sz="2100" dirty="0">
                <a:latin typeface="Calibri" panose="020F0502020204030204" pitchFamily="34" charset="0"/>
                <a:cs typeface="Calibri" panose="020F0502020204030204" pitchFamily="34" charset="0"/>
              </a:rPr>
              <a:t> solo 100 €), no </a:t>
            </a:r>
            <a:r>
              <a:rPr lang="en-GB" altLang="es-ES" sz="2100" dirty="0" err="1">
                <a:latin typeface="Calibri" panose="020F0502020204030204" pitchFamily="34" charset="0"/>
                <a:cs typeface="Calibri" panose="020F0502020204030204" pitchFamily="34" charset="0"/>
              </a:rPr>
              <a:t>tener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comentarios</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usuarios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reales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una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falta</a:t>
            </a:r>
            <a:r>
              <a:rPr lang="en-GB" altLang="es-ES" sz="2100" dirty="0">
                <a:latin typeface="Calibri" panose="020F0502020204030204" pitchFamily="34" charset="0"/>
                <a:cs typeface="Calibri" panose="020F0502020204030204" pitchFamily="34" charset="0"/>
              </a:rPr>
              <a:t> total de </a:t>
            </a:r>
            <a:r>
              <a:rPr lang="en-GB" altLang="es-ES" sz="2100" dirty="0" err="1">
                <a:latin typeface="Calibri" panose="020F0502020204030204" pitchFamily="34" charset="0"/>
                <a:cs typeface="Calibri" panose="020F0502020204030204" pitchFamily="34" charset="0"/>
              </a:rPr>
              <a:t>imágenes</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calidad</a:t>
            </a:r>
            <a:r>
              <a:rPr lang="en-GB" altLang="es-ES" sz="2100" dirty="0">
                <a:latin typeface="Calibri" panose="020F0502020204030204" pitchFamily="34" charset="0"/>
                <a:cs typeface="Calibri" panose="020F0502020204030204" pitchFamily="34" charset="0"/>
              </a:rPr>
              <a:t> o </a:t>
            </a:r>
            <a:r>
              <a:rPr lang="en-GB" altLang="es-ES" sz="2100" dirty="0" err="1">
                <a:latin typeface="Calibri" panose="020F0502020204030204" pitchFamily="34" charset="0"/>
                <a:cs typeface="Calibri" panose="020F0502020204030204" pitchFamily="34" charset="0"/>
              </a:rPr>
              <a:t>carecer</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contenido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coherente</a:t>
            </a:r>
            <a:r>
              <a:rPr lang="en-GB" altLang="es-ES" sz="2100" dirty="0">
                <a:latin typeface="Calibri" panose="020F0502020204030204" pitchFamily="34" charset="0"/>
                <a:cs typeface="Calibri" panose="020F0502020204030204" pitchFamily="34" charset="0"/>
              </a:rPr>
              <a:t>.  </a:t>
            </a:r>
          </a:p>
          <a:p>
            <a:pPr>
              <a:defRPr/>
            </a:pPr>
            <a:endParaRPr lang="en-GB" altLang="es-ES" sz="2100" dirty="0">
              <a:latin typeface="Calibri" panose="020F0502020204030204" pitchFamily="34" charset="0"/>
              <a:cs typeface="Calibri" panose="020F0502020204030204" pitchFamily="34" charset="0"/>
            </a:endParaRPr>
          </a:p>
          <a:p>
            <a:pPr>
              <a:defRPr/>
            </a:pPr>
            <a:r>
              <a:rPr lang="en-GB" altLang="es-ES" sz="2100" dirty="0" err="1">
                <a:latin typeface="Calibri" panose="020F0502020204030204" pitchFamily="34" charset="0"/>
                <a:cs typeface="Calibri" panose="020F0502020204030204" pitchFamily="34" charset="0"/>
              </a:rPr>
              <a:t>Éstos</a:t>
            </a:r>
            <a:r>
              <a:rPr lang="en-GB" altLang="es-ES" sz="2100" dirty="0">
                <a:latin typeface="Calibri" panose="020F0502020204030204" pitchFamily="34" charset="0"/>
                <a:cs typeface="Calibri" panose="020F0502020204030204" pitchFamily="34" charset="0"/>
              </a:rPr>
              <a:t> son </a:t>
            </a:r>
            <a:r>
              <a:rPr lang="en-GB" altLang="es-ES" sz="2100" dirty="0" err="1">
                <a:latin typeface="Calibri" panose="020F0502020204030204" pitchFamily="34" charset="0"/>
                <a:cs typeface="Calibri" panose="020F0502020204030204" pitchFamily="34" charset="0"/>
              </a:rPr>
              <a:t>los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signos</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una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página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fraudulenta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la que no </a:t>
            </a:r>
            <a:r>
              <a:rPr lang="en-GB" altLang="es-ES" sz="2100" dirty="0" err="1">
                <a:latin typeface="Calibri" panose="020F0502020204030204" pitchFamily="34" charset="0"/>
                <a:cs typeface="Calibri" panose="020F0502020204030204" pitchFamily="34" charset="0"/>
              </a:rPr>
              <a:t>hacer</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ninguna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transacción</a:t>
            </a:r>
            <a:r>
              <a:rPr lang="en-GB" altLang="es-ES" sz="21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3224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5049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36346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Áreas de riesgo</a:t>
            </a:r>
          </a:p>
        </p:txBody>
      </p:sp>
      <p:sp>
        <p:nvSpPr>
          <p:cNvPr id="5" name="Rectángulo 4">
            <a:extLst>
              <a:ext uri="{FF2B5EF4-FFF2-40B4-BE49-F238E27FC236}">
                <a16:creationId xmlns:a16="http://schemas.microsoft.com/office/drawing/2014/main" id="{3A059082-DD04-8F1C-1A64-49AB92FCB658}"/>
              </a:ext>
            </a:extLst>
          </p:cNvPr>
          <p:cNvSpPr/>
          <p:nvPr/>
        </p:nvSpPr>
        <p:spPr>
          <a:xfrm>
            <a:off x="785181" y="2422360"/>
            <a:ext cx="9802452" cy="2800767"/>
          </a:xfrm>
          <a:prstGeom prst="rect">
            <a:avLst/>
          </a:prstGeom>
        </p:spPr>
        <p:txBody>
          <a:bodyPr wrap="square">
            <a:spAutoFit/>
          </a:bodyPr>
          <a:lstStyle/>
          <a:p>
            <a:pPr>
              <a:defRPr/>
            </a:pPr>
            <a:r>
              <a:rPr lang="en-GB" altLang="es-ES" sz="2200" dirty="0" err="1">
                <a:latin typeface="Calibri" panose="020F0502020204030204" pitchFamily="34" charset="0"/>
                <a:cs typeface="Calibri" panose="020F0502020204030204" pitchFamily="34" charset="0"/>
              </a:rPr>
              <a:t>Asegurarse</a:t>
            </a:r>
            <a:r>
              <a:rPr lang="en-GB" altLang="es-ES" sz="2200" dirty="0">
                <a:latin typeface="Calibri" panose="020F0502020204030204" pitchFamily="34" charset="0"/>
                <a:cs typeface="Calibri" panose="020F0502020204030204" pitchFamily="34" charset="0"/>
              </a:rPr>
              <a:t> de que las </a:t>
            </a:r>
            <a:r>
              <a:rPr lang="en-GB" altLang="es-ES" sz="2200" dirty="0" err="1">
                <a:latin typeface="Calibri" panose="020F0502020204030204" pitchFamily="34" charset="0"/>
                <a:cs typeface="Calibri" panose="020F0502020204030204" pitchFamily="34" charset="0"/>
              </a:rPr>
              <a:t>tarjetas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compradores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sean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válidas</a:t>
            </a:r>
            <a:r>
              <a:rPr lang="en-GB" altLang="es-ES" sz="2200" dirty="0">
                <a:latin typeface="Calibri" panose="020F0502020204030204" pitchFamily="34" charset="0"/>
                <a:cs typeface="Calibri" panose="020F0502020204030204" pitchFamily="34" charset="0"/>
              </a:rPr>
              <a:t> es crucial al </a:t>
            </a:r>
            <a:r>
              <a:rPr lang="en-GB" altLang="es-ES" sz="2200" b="1" dirty="0">
                <a:solidFill>
                  <a:srgbClr val="0CA373"/>
                </a:solidFill>
                <a:latin typeface="Calibri" panose="020F0502020204030204" pitchFamily="34" charset="0"/>
                <a:cs typeface="Calibri" panose="020F0502020204030204" pitchFamily="34" charset="0"/>
              </a:rPr>
              <a:t>vender</a:t>
            </a:r>
            <a:r>
              <a:rPr lang="en-GB" altLang="es-ES" sz="2200" dirty="0">
                <a:latin typeface="Calibri" panose="020F0502020204030204" pitchFamily="34" charset="0"/>
                <a:cs typeface="Calibri" panose="020F0502020204030204" pitchFamily="34" charset="0"/>
              </a:rPr>
              <a:t> online, </a:t>
            </a:r>
            <a:r>
              <a:rPr lang="en-GB" altLang="es-ES" sz="2200" dirty="0" err="1">
                <a:latin typeface="Calibri" panose="020F0502020204030204" pitchFamily="34" charset="0"/>
                <a:cs typeface="Calibri" panose="020F0502020204030204" pitchFamily="34" charset="0"/>
              </a:rPr>
              <a:t>ya</a:t>
            </a:r>
            <a:r>
              <a:rPr lang="en-GB" altLang="es-ES" sz="2200" dirty="0">
                <a:latin typeface="Calibri" panose="020F0502020204030204" pitchFamily="34" charset="0"/>
                <a:cs typeface="Calibri" panose="020F0502020204030204" pitchFamily="34" charset="0"/>
              </a:rPr>
              <a:t> sea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un marketplace online o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propia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Las </a:t>
            </a:r>
            <a:r>
              <a:rPr lang="en-GB" altLang="es-ES" sz="2200" dirty="0" err="1">
                <a:latin typeface="Calibri" panose="020F0502020204030204" pitchFamily="34" charset="0"/>
                <a:cs typeface="Calibri" panose="020F0502020204030204" pitchFamily="34" charset="0"/>
              </a:rPr>
              <a:t>transacciones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fraudulentas</a:t>
            </a:r>
            <a:r>
              <a:rPr lang="en-GB" altLang="es-ES" sz="2200" dirty="0">
                <a:latin typeface="Calibri" panose="020F0502020204030204" pitchFamily="34" charset="0"/>
                <a:cs typeface="Calibri" panose="020F0502020204030204" pitchFamily="34" charset="0"/>
              </a:rPr>
              <a:t> son </a:t>
            </a:r>
            <a:r>
              <a:rPr lang="en-GB" altLang="es-ES" sz="2200" dirty="0" err="1">
                <a:latin typeface="Calibri" panose="020F0502020204030204" pitchFamily="34" charset="0"/>
                <a:cs typeface="Calibri" panose="020F0502020204030204" pitchFamily="34" charset="0"/>
              </a:rPr>
              <a:t>transacciones</a:t>
            </a:r>
            <a:r>
              <a:rPr lang="en-GB" altLang="es-ES" sz="2200" dirty="0">
                <a:latin typeface="Calibri" panose="020F0502020204030204" pitchFamily="34" charset="0"/>
                <a:cs typeface="Calibri" panose="020F0502020204030204" pitchFamily="34" charset="0"/>
              </a:rPr>
              <a:t> que se </a:t>
            </a:r>
            <a:r>
              <a:rPr lang="en-GB" altLang="es-ES" sz="2200" dirty="0" err="1">
                <a:latin typeface="Calibri" panose="020F0502020204030204" pitchFamily="34" charset="0"/>
                <a:cs typeface="Calibri" panose="020F0502020204030204" pitchFamily="34" charset="0"/>
              </a:rPr>
              <a:t>pierden</a:t>
            </a:r>
            <a:r>
              <a:rPr lang="en-GB" altLang="es-ES" sz="2200" dirty="0">
                <a:latin typeface="Calibri" panose="020F0502020204030204" pitchFamily="34" charset="0"/>
                <a:cs typeface="Calibri" panose="020F0502020204030204" pitchFamily="34" charset="0"/>
              </a:rPr>
              <a:t>. </a:t>
            </a:r>
          </a:p>
          <a:p>
            <a:pPr>
              <a:defRPr/>
            </a:pPr>
            <a:endParaRPr lang="en-GB" altLang="es-ES" sz="2200" dirty="0">
              <a:latin typeface="Calibri" panose="020F0502020204030204" pitchFamily="34" charset="0"/>
              <a:cs typeface="Calibri" panose="020F0502020204030204" pitchFamily="34" charset="0"/>
            </a:endParaRPr>
          </a:p>
          <a:p>
            <a:pPr>
              <a:defRPr/>
            </a:pPr>
            <a:r>
              <a:rPr lang="en-GB" altLang="es-ES" sz="2200" dirty="0" err="1">
                <a:latin typeface="Calibri" panose="020F0502020204030204" pitchFamily="34" charset="0"/>
                <a:cs typeface="Calibri" panose="020F0502020204030204" pitchFamily="34" charset="0"/>
              </a:rPr>
              <a:t>Esto</a:t>
            </a:r>
            <a:r>
              <a:rPr lang="en-GB" altLang="es-ES" sz="2200" dirty="0">
                <a:latin typeface="Calibri" panose="020F0502020204030204" pitchFamily="34" charset="0"/>
                <a:cs typeface="Calibri" panose="020F0502020204030204" pitchFamily="34" charset="0"/>
              </a:rPr>
              <a:t> no es solo </a:t>
            </a:r>
            <a:r>
              <a:rPr lang="en-GB" altLang="es-ES" sz="2200" dirty="0" err="1">
                <a:latin typeface="Calibri" panose="020F0502020204030204" pitchFamily="34" charset="0"/>
                <a:cs typeface="Calibri" panose="020F0502020204030204" pitchFamily="34" charset="0"/>
              </a:rPr>
              <a:t>debido</a:t>
            </a:r>
            <a:r>
              <a:rPr lang="en-GB" altLang="es-ES" sz="2200" dirty="0">
                <a:latin typeface="Calibri" panose="020F0502020204030204" pitchFamily="34" charset="0"/>
                <a:cs typeface="Calibri" panose="020F0502020204030204" pitchFamily="34" charset="0"/>
              </a:rPr>
              <a:t> al </a:t>
            </a:r>
            <a:r>
              <a:rPr lang="en-GB" altLang="es-ES" sz="2200" dirty="0" err="1">
                <a:latin typeface="Calibri" panose="020F0502020204030204" pitchFamily="34" charset="0"/>
                <a:cs typeface="Calibri" panose="020F0502020204030204" pitchFamily="34" charset="0"/>
              </a:rPr>
              <a:t>riesgo</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fraude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inherente</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también</a:t>
            </a:r>
            <a:r>
              <a:rPr lang="en-GB" altLang="es-ES" sz="2200" dirty="0">
                <a:latin typeface="Calibri" panose="020F0502020204030204" pitchFamily="34" charset="0"/>
                <a:cs typeface="Calibri" panose="020F0502020204030204" pitchFamily="34" charset="0"/>
              </a:rPr>
              <a:t> al </a:t>
            </a:r>
            <a:r>
              <a:rPr lang="en-GB" altLang="es-ES" sz="2200" dirty="0" err="1">
                <a:latin typeface="Calibri" panose="020F0502020204030204" pitchFamily="34" charset="0"/>
                <a:cs typeface="Calibri" panose="020F0502020204030204" pitchFamily="34" charset="0"/>
              </a:rPr>
              <a:t>hecho</a:t>
            </a:r>
            <a:r>
              <a:rPr lang="en-GB" altLang="es-ES" sz="2200" dirty="0">
                <a:latin typeface="Calibri" panose="020F0502020204030204" pitchFamily="34" charset="0"/>
                <a:cs typeface="Calibri" panose="020F0502020204030204" pitchFamily="34" charset="0"/>
              </a:rPr>
              <a:t> de que </a:t>
            </a:r>
            <a:r>
              <a:rPr lang="en-GB" altLang="es-ES" sz="2200" b="1" dirty="0" err="1">
                <a:solidFill>
                  <a:srgbClr val="0CA373"/>
                </a:solidFill>
                <a:latin typeface="Calibri" panose="020F0502020204030204" pitchFamily="34" charset="0"/>
                <a:cs typeface="Calibri" panose="020F0502020204030204" pitchFamily="34" charset="0"/>
              </a:rPr>
              <a:t>demasiadas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transacciones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fraudulentas</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peticiones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devolución</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cobros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harán</a:t>
            </a:r>
            <a:r>
              <a:rPr lang="en-GB" altLang="es-ES" sz="2200" dirty="0">
                <a:latin typeface="Calibri" panose="020F0502020204030204" pitchFamily="34" charset="0"/>
                <a:cs typeface="Calibri" panose="020F0502020204030204" pitchFamily="34" charset="0"/>
              </a:rPr>
              <a:t> que Visa, Mastercard o American Express </a:t>
            </a:r>
            <a:r>
              <a:rPr lang="en-GB" altLang="es-ES" sz="2200" dirty="0" err="1">
                <a:latin typeface="Calibri" panose="020F0502020204030204" pitchFamily="34" charset="0"/>
                <a:cs typeface="Calibri" panose="020F0502020204030204" pitchFamily="34" charset="0"/>
              </a:rPr>
              <a:t>coloquen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listas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negras</a:t>
            </a:r>
            <a:r>
              <a:rPr lang="en-GB" altLang="es-ES" sz="2200" dirty="0">
                <a:latin typeface="Calibri" panose="020F0502020204030204" pitchFamily="34" charset="0"/>
                <a:cs typeface="Calibri" panose="020F0502020204030204" pitchFamily="34" charset="0"/>
              </a:rPr>
              <a:t> o que </a:t>
            </a:r>
            <a:r>
              <a:rPr lang="en-GB" altLang="es-ES" sz="2200" dirty="0" err="1">
                <a:latin typeface="Calibri" panose="020F0502020204030204" pitchFamily="34" charset="0"/>
                <a:cs typeface="Calibri" panose="020F0502020204030204" pitchFamily="34" charset="0"/>
              </a:rPr>
              <a:t>directamente</a:t>
            </a:r>
            <a:r>
              <a:rPr lang="en-GB" altLang="es-ES" sz="2200" dirty="0">
                <a:latin typeface="Calibri" panose="020F0502020204030204" pitchFamily="34" charset="0"/>
                <a:cs typeface="Calibri" panose="020F0502020204030204" pitchFamily="34" charset="0"/>
              </a:rPr>
              <a:t> no </a:t>
            </a:r>
            <a:r>
              <a:rPr lang="en-GB" altLang="es-ES" sz="2200" dirty="0" err="1">
                <a:latin typeface="Calibri" panose="020F0502020204030204" pitchFamily="34" charset="0"/>
                <a:cs typeface="Calibri" panose="020F0502020204030204" pitchFamily="34" charset="0"/>
              </a:rPr>
              <a:t>permitan</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negocio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aceptar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transacciones</a:t>
            </a:r>
            <a:r>
              <a:rPr lang="en-GB" altLang="es-ES" sz="2200" dirty="0">
                <a:latin typeface="Calibri" panose="020F0502020204030204" pitchFamily="34" charset="0"/>
                <a:cs typeface="Calibri" panose="020F0502020204030204" pitchFamily="34" charset="0"/>
              </a:rPr>
              <a:t> con sus </a:t>
            </a:r>
            <a:r>
              <a:rPr lang="en-GB" altLang="es-ES" sz="2200" dirty="0" err="1">
                <a:latin typeface="Calibri" panose="020F0502020204030204" pitchFamily="34" charset="0"/>
                <a:cs typeface="Calibri" panose="020F0502020204030204" pitchFamily="34" charset="0"/>
              </a:rPr>
              <a:t>tarjetas</a:t>
            </a:r>
            <a:r>
              <a:rPr lang="en-GB" altLang="es-ES" sz="2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6492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0088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1773775"/>
            <a:ext cx="6247178"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 Configuración de seguridad online</a:t>
            </a:r>
          </a:p>
          <a:p>
            <a:pPr marL="12700">
              <a:lnSpc>
                <a:spcPct val="100000"/>
              </a:lnSpc>
              <a:spcBef>
                <a:spcPts val="110"/>
              </a:spcBef>
            </a:pP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935693" cy="3477875"/>
          </a:xfrm>
          <a:prstGeom prst="rect">
            <a:avLst/>
          </a:prstGeom>
        </p:spPr>
        <p:txBody>
          <a:bodyPr wrap="square">
            <a:spAutoFit/>
          </a:bodyPr>
          <a:lstStyle/>
          <a:p>
            <a:pPr>
              <a:defRPr/>
            </a:pPr>
            <a:r>
              <a:rPr lang="en-GB" altLang="es-ES" sz="2200" dirty="0" err="1">
                <a:latin typeface="Calibri" panose="020F0502020204030204" pitchFamily="34" charset="0"/>
                <a:cs typeface="Calibri" panose="020F0502020204030204" pitchFamily="34" charset="0"/>
              </a:rPr>
              <a:t>Además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suponiendo</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estemos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usando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verificada</a:t>
            </a:r>
            <a:r>
              <a:rPr lang="en-GB" altLang="es-ES" sz="2200" dirty="0">
                <a:latin typeface="Calibri" panose="020F0502020204030204" pitchFamily="34" charset="0"/>
                <a:cs typeface="Calibri" panose="020F0502020204030204" pitchFamily="34" charset="0"/>
              </a:rPr>
              <a:t> y de </a:t>
            </a:r>
            <a:r>
              <a:rPr lang="en-GB" altLang="es-ES" sz="2200" dirty="0" err="1">
                <a:latin typeface="Calibri" panose="020F0502020204030204" pitchFamily="34" charset="0"/>
                <a:cs typeface="Calibri" panose="020F0502020204030204" pitchFamily="34" charset="0"/>
              </a:rPr>
              <a:t>confianza,se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siguen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necesitando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algunas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medidas</a:t>
            </a:r>
            <a:r>
              <a:rPr lang="en-GB" altLang="es-ES" sz="2200" dirty="0">
                <a:latin typeface="Calibri" panose="020F0502020204030204" pitchFamily="34" charset="0"/>
                <a:cs typeface="Calibri" panose="020F0502020204030204" pitchFamily="34" charset="0"/>
              </a:rPr>
              <a:t> referents a la </a:t>
            </a:r>
            <a:r>
              <a:rPr lang="en-GB" altLang="es-ES" sz="2200" dirty="0" err="1">
                <a:latin typeface="Calibri" panose="020F0502020204030204" pitchFamily="34" charset="0"/>
                <a:cs typeface="Calibri" panose="020F0502020204030204" pitchFamily="34" charset="0"/>
              </a:rPr>
              <a:t>información</a:t>
            </a:r>
            <a:r>
              <a:rPr lang="en-GB" altLang="es-ES" sz="2200" dirty="0">
                <a:latin typeface="Calibri" panose="020F0502020204030204" pitchFamily="34" charset="0"/>
                <a:cs typeface="Calibri" panose="020F0502020204030204" pitchFamily="34" charset="0"/>
              </a:rPr>
              <a:t> sensible:</a:t>
            </a:r>
            <a:br>
              <a:rPr lang="en-GB" altLang="es-ES" sz="2200" dirty="0">
                <a:latin typeface="Calibri" panose="020F0502020204030204" pitchFamily="34" charset="0"/>
                <a:cs typeface="Calibri" panose="020F0502020204030204" pitchFamily="34" charset="0"/>
              </a:rPr>
            </a:b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Contraseñas</a:t>
            </a:r>
            <a:r>
              <a:rPr lang="en-GB" altLang="es-ES" sz="2200" dirty="0">
                <a:latin typeface="Calibri" panose="020F0502020204030204" pitchFamily="34" charset="0"/>
                <a:cs typeface="Calibri" panose="020F0502020204030204" pitchFamily="34" charset="0"/>
              </a:rPr>
              <a:t>: Deben </a:t>
            </a:r>
            <a:r>
              <a:rPr lang="en-GB" altLang="es-ES" sz="2200" dirty="0" err="1">
                <a:latin typeface="Calibri" panose="020F0502020204030204" pitchFamily="34" charset="0"/>
                <a:cs typeface="Calibri" panose="020F0502020204030204" pitchFamily="34" charset="0"/>
              </a:rPr>
              <a:t>tener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más</a:t>
            </a:r>
            <a:r>
              <a:rPr lang="en-GB" altLang="es-ES" sz="2200" dirty="0">
                <a:latin typeface="Calibri" panose="020F0502020204030204" pitchFamily="34" charset="0"/>
                <a:cs typeface="Calibri" panose="020F0502020204030204" pitchFamily="34" charset="0"/>
              </a:rPr>
              <a:t> de 8 </a:t>
            </a:r>
            <a:r>
              <a:rPr lang="en-GB" altLang="es-ES" sz="2200" dirty="0" err="1">
                <a:latin typeface="Calibri" panose="020F0502020204030204" pitchFamily="34" charset="0"/>
                <a:cs typeface="Calibri" panose="020F0502020204030204" pitchFamily="34" charset="0"/>
              </a:rPr>
              <a:t>caracteres</a:t>
            </a:r>
            <a:r>
              <a:rPr lang="en-GB" altLang="es-ES" sz="2200" dirty="0">
                <a:latin typeface="Calibri" panose="020F0502020204030204" pitchFamily="34" charset="0"/>
                <a:cs typeface="Calibri" panose="020F0502020204030204" pitchFamily="34" charset="0"/>
              </a:rPr>
              <a:t> e </a:t>
            </a:r>
            <a:r>
              <a:rPr lang="en-GB" altLang="es-ES" sz="2200" dirty="0" err="1">
                <a:latin typeface="Calibri" panose="020F0502020204030204" pitchFamily="34" charset="0"/>
                <a:cs typeface="Calibri" panose="020F0502020204030204" pitchFamily="34" charset="0"/>
              </a:rPr>
              <a:t>incluir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tantas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mayúsculas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símbolos</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números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como</a:t>
            </a:r>
            <a:r>
              <a:rPr lang="en-GB" altLang="es-ES" sz="2200" dirty="0">
                <a:latin typeface="Calibri" panose="020F0502020204030204" pitchFamily="34" charset="0"/>
                <a:cs typeface="Calibri" panose="020F0502020204030204" pitchFamily="34" charset="0"/>
              </a:rPr>
              <a:t> sea </a:t>
            </a:r>
            <a:r>
              <a:rPr lang="en-GB" altLang="es-ES" sz="2200" dirty="0" err="1">
                <a:latin typeface="Calibri" panose="020F0502020204030204" pitchFamily="34" charset="0"/>
                <a:cs typeface="Calibri" panose="020F0502020204030204" pitchFamily="34" charset="0"/>
              </a:rPr>
              <a:t>posible</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Datos</a:t>
            </a:r>
            <a:r>
              <a:rPr lang="en-GB" altLang="es-ES" sz="2200" b="1" dirty="0">
                <a:latin typeface="Calibri" panose="020F0502020204030204" pitchFamily="34" charset="0"/>
                <a:cs typeface="Calibri" panose="020F0502020204030204" pitchFamily="34" charset="0"/>
              </a:rPr>
              <a:t> de la </a:t>
            </a:r>
            <a:r>
              <a:rPr lang="en-GB" altLang="es-ES" sz="2200" b="1" dirty="0" err="1">
                <a:latin typeface="Calibri" panose="020F0502020204030204" pitchFamily="34" charset="0"/>
                <a:cs typeface="Calibri" panose="020F0502020204030204" pitchFamily="34" charset="0"/>
              </a:rPr>
              <a:t>tarjeta</a:t>
            </a:r>
            <a:r>
              <a:rPr lang="en-GB" altLang="es-ES" sz="2200" b="1"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Incluso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tras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haber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confirmado</a:t>
            </a:r>
            <a:r>
              <a:rPr lang="en-GB" altLang="es-ES" sz="2200" dirty="0">
                <a:latin typeface="Calibri" panose="020F0502020204030204" pitchFamily="34" charset="0"/>
                <a:cs typeface="Calibri" panose="020F0502020204030204" pitchFamily="34" charset="0"/>
              </a:rPr>
              <a:t> que la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es </a:t>
            </a:r>
            <a:r>
              <a:rPr lang="en-GB" altLang="es-ES" sz="2200" dirty="0" err="1">
                <a:latin typeface="Calibri" panose="020F0502020204030204" pitchFamily="34" charset="0"/>
                <a:cs typeface="Calibri" panose="020F0502020204030204" pitchFamily="34" charset="0"/>
              </a:rPr>
              <a:t>auténtica</a:t>
            </a:r>
            <a:r>
              <a:rPr lang="en-GB" altLang="es-ES" sz="2200" dirty="0">
                <a:latin typeface="Calibri" panose="020F0502020204030204" pitchFamily="34" charset="0"/>
                <a:cs typeface="Calibri" panose="020F0502020204030204" pitchFamily="34" charset="0"/>
              </a:rPr>
              <a:t>, no </a:t>
            </a:r>
            <a:r>
              <a:rPr lang="en-GB" altLang="es-ES" sz="2200" dirty="0" err="1">
                <a:latin typeface="Calibri" panose="020F0502020204030204" pitchFamily="34" charset="0"/>
                <a:cs typeface="Calibri" panose="020F0502020204030204" pitchFamily="34" charset="0"/>
              </a:rPr>
              <a:t>guardes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tus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ella</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navegador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aunque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te</a:t>
            </a:r>
            <a:r>
              <a:rPr lang="en-GB" altLang="es-ES" sz="2200" dirty="0">
                <a:latin typeface="Calibri" panose="020F0502020204030204" pitchFamily="34" charset="0"/>
                <a:cs typeface="Calibri" panose="020F0502020204030204" pitchFamily="34" charset="0"/>
              </a:rPr>
              <a:t> lo pidan). De </a:t>
            </a:r>
            <a:r>
              <a:rPr lang="en-GB" altLang="es-ES" sz="2200" dirty="0" err="1">
                <a:latin typeface="Calibri" panose="020F0502020204030204" pitchFamily="34" charset="0"/>
                <a:cs typeface="Calibri" panose="020F0502020204030204" pitchFamily="34" charset="0"/>
              </a:rPr>
              <a:t>esta</a:t>
            </a:r>
            <a:r>
              <a:rPr lang="en-GB" altLang="es-ES" sz="2200" dirty="0">
                <a:latin typeface="Calibri" panose="020F0502020204030204" pitchFamily="34" charset="0"/>
                <a:cs typeface="Calibri" panose="020F0502020204030204" pitchFamily="34" charset="0"/>
              </a:rPr>
              <a:t> forma, </a:t>
            </a:r>
            <a:r>
              <a:rPr lang="en-GB" altLang="es-ES" sz="2200" dirty="0" err="1">
                <a:latin typeface="Calibri" panose="020F0502020204030204" pitchFamily="34" charset="0"/>
                <a:cs typeface="Calibri" panose="020F0502020204030204" pitchFamily="34" charset="0"/>
              </a:rPr>
              <a:t>una</a:t>
            </a:r>
            <a:r>
              <a:rPr lang="en-GB" altLang="es-ES" sz="2200" dirty="0">
                <a:latin typeface="Calibri" panose="020F0502020204030204" pitchFamily="34" charset="0"/>
                <a:cs typeface="Calibri" panose="020F0502020204030204" pitchFamily="34" charset="0"/>
              </a:rPr>
              <a:t> persona con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contraseña</a:t>
            </a:r>
            <a:r>
              <a:rPr lang="en-GB" altLang="es-ES" sz="2200" dirty="0">
                <a:latin typeface="Calibri" panose="020F0502020204030204" pitchFamily="34" charset="0"/>
                <a:cs typeface="Calibri" panose="020F0502020204030204" pitchFamily="34" charset="0"/>
              </a:rPr>
              <a:t> no </a:t>
            </a:r>
            <a:r>
              <a:rPr lang="en-GB" altLang="es-ES" sz="2200" dirty="0" err="1">
                <a:latin typeface="Calibri" panose="020F0502020204030204" pitchFamily="34" charset="0"/>
                <a:cs typeface="Calibri" panose="020F0502020204030204" pitchFamily="34" charset="0"/>
              </a:rPr>
              <a:t>tendrá</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acceso</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tarjeta</a:t>
            </a:r>
            <a:r>
              <a:rPr lang="en-GB" altLang="es-ES" sz="22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Tarjetas</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temporales</a:t>
            </a:r>
            <a:r>
              <a:rPr lang="en-GB" altLang="es-ES" sz="2200" b="1" dirty="0">
                <a:latin typeface="Calibri" panose="020F0502020204030204" pitchFamily="34" charset="0"/>
                <a:cs typeface="Calibri" panose="020F0502020204030204" pitchFamily="34" charset="0"/>
              </a:rPr>
              <a:t> y </a:t>
            </a:r>
            <a:r>
              <a:rPr lang="en-GB" altLang="es-ES" sz="2200" b="1" dirty="0" err="1">
                <a:latin typeface="Calibri" panose="020F0502020204030204" pitchFamily="34" charset="0"/>
                <a:cs typeface="Calibri" panose="020F0502020204030204" pitchFamily="34" charset="0"/>
              </a:rPr>
              <a:t>virtuales</a:t>
            </a:r>
            <a:r>
              <a:rPr lang="en-GB" altLang="es-ES" sz="2200" b="1"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Ofrecidas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algunos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bancos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consisten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respectivamente</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números</a:t>
            </a:r>
            <a:r>
              <a:rPr lang="en-GB" altLang="es-ES" sz="2200" dirty="0">
                <a:latin typeface="Calibri" panose="020F0502020204030204" pitchFamily="34" charset="0"/>
                <a:cs typeface="Calibri" panose="020F0502020204030204" pitchFamily="34" charset="0"/>
              </a:rPr>
              <a:t> de un solo </a:t>
            </a:r>
            <a:r>
              <a:rPr lang="en-GB" altLang="es-ES" sz="2200" dirty="0" err="1">
                <a:latin typeface="Calibri" panose="020F0502020204030204" pitchFamily="34" charset="0"/>
                <a:cs typeface="Calibri" panose="020F0502020204030204" pitchFamily="34" charset="0"/>
              </a:rPr>
              <a:t>uso</a:t>
            </a:r>
            <a:r>
              <a:rPr lang="en-GB" altLang="es-ES" sz="2200" dirty="0">
                <a:latin typeface="Calibri" panose="020F0502020204030204" pitchFamily="34" charset="0"/>
                <a:cs typeface="Calibri" panose="020F0502020204030204" pitchFamily="34" charset="0"/>
              </a:rPr>
              <a:t> y un </a:t>
            </a:r>
            <a:r>
              <a:rPr lang="en-GB" altLang="es-ES" sz="2200" dirty="0" err="1">
                <a:latin typeface="Calibri" panose="020F0502020204030204" pitchFamily="34" charset="0"/>
                <a:cs typeface="Calibri" panose="020F0502020204030204" pitchFamily="34" charset="0"/>
              </a:rPr>
              <a:t>generador</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números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tarjeta</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0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5829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 Qué hacer y qué no hacer en las transacciones </a:t>
            </a:r>
            <a:r>
              <a:rPr lang="es-ES" sz="3600" i="1" kern="0" spc="-150" dirty="0">
                <a:solidFill>
                  <a:schemeClr val="tx1"/>
                </a:solidFill>
                <a:latin typeface="+mj-lt"/>
                <a:ea typeface="Tahoma" panose="020B0604030504040204" pitchFamily="34" charset="0"/>
                <a:cs typeface="Tahoma" panose="020B0604030504040204" pitchFamily="34" charset="0"/>
              </a:rPr>
              <a:t>online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17253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 Configuración de seguridad online</a:t>
            </a:r>
          </a:p>
        </p:txBody>
      </p:sp>
      <p:sp>
        <p:nvSpPr>
          <p:cNvPr id="5" name="Rectángulo 4">
            <a:extLst>
              <a:ext uri="{FF2B5EF4-FFF2-40B4-BE49-F238E27FC236}">
                <a16:creationId xmlns:a16="http://schemas.microsoft.com/office/drawing/2014/main" id="{3A059082-DD04-8F1C-1A64-49AB92FCB658}"/>
              </a:ext>
            </a:extLst>
          </p:cNvPr>
          <p:cNvSpPr/>
          <p:nvPr/>
        </p:nvSpPr>
        <p:spPr>
          <a:xfrm>
            <a:off x="827385" y="2311102"/>
            <a:ext cx="9865497" cy="3816429"/>
          </a:xfrm>
          <a:prstGeom prst="rect">
            <a:avLst/>
          </a:prstGeom>
        </p:spPr>
        <p:txBody>
          <a:bodyPr wrap="square">
            <a:spAutoFit/>
          </a:bodyPr>
          <a:lstStyle/>
          <a:p>
            <a:pPr>
              <a:defRPr/>
            </a:pPr>
            <a:r>
              <a:rPr lang="en-GB" altLang="es-ES" sz="2200" dirty="0">
                <a:latin typeface="Calibri" panose="020F0502020204030204" pitchFamily="34" charset="0"/>
                <a:cs typeface="Calibri" panose="020F0502020204030204" pitchFamily="34" charset="0"/>
              </a:rPr>
              <a:t>Por </a:t>
            </a:r>
            <a:r>
              <a:rPr lang="en-GB" altLang="es-ES" sz="2200" dirty="0" err="1">
                <a:latin typeface="Calibri" panose="020F0502020204030204" pitchFamily="34" charset="0"/>
                <a:cs typeface="Calibri" panose="020F0502020204030204" pitchFamily="34" charset="0"/>
              </a:rPr>
              <a:t>otro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lado</a:t>
            </a:r>
            <a:r>
              <a:rPr lang="en-GB" altLang="es-ES" sz="2200" dirty="0">
                <a:latin typeface="Calibri" panose="020F0502020204030204" pitchFamily="34" charset="0"/>
                <a:cs typeface="Calibri" panose="020F0502020204030204" pitchFamily="34" charset="0"/>
              </a:rPr>
              <a:t>, al vender </a:t>
            </a:r>
            <a:r>
              <a:rPr lang="en-GB" altLang="es-ES" sz="2200" dirty="0" err="1">
                <a:latin typeface="Calibri" panose="020F0502020204030204" pitchFamily="34" charset="0"/>
                <a:cs typeface="Calibri" panose="020F0502020204030204" pitchFamily="34" charset="0"/>
              </a:rPr>
              <a:t>artículos</a:t>
            </a:r>
            <a:r>
              <a:rPr lang="en-GB" altLang="es-ES" sz="2200" dirty="0">
                <a:latin typeface="Calibri" panose="020F0502020204030204" pitchFamily="34" charset="0"/>
                <a:cs typeface="Calibri" panose="020F0502020204030204" pitchFamily="34" charset="0"/>
              </a:rPr>
              <a:t> </a:t>
            </a:r>
            <a:r>
              <a:rPr lang="en-GB" altLang="es-ES" sz="2200" i="1" dirty="0">
                <a:latin typeface="Calibri" panose="020F0502020204030204" pitchFamily="34" charset="0"/>
                <a:cs typeface="Calibri" panose="020F0502020204030204" pitchFamily="34" charset="0"/>
              </a:rPr>
              <a:t>online </a:t>
            </a:r>
            <a:r>
              <a:rPr lang="en-GB" altLang="es-ES" sz="2200" dirty="0">
                <a:latin typeface="Calibri" panose="020F0502020204030204" pitchFamily="34" charset="0"/>
                <a:cs typeface="Calibri" panose="020F0502020204030204" pitchFamily="34" charset="0"/>
              </a:rPr>
              <a:t>de </a:t>
            </a:r>
            <a:r>
              <a:rPr lang="en-GB" altLang="es-ES" sz="2200" dirty="0" err="1">
                <a:latin typeface="Calibri" panose="020F0502020204030204" pitchFamily="34" charset="0"/>
                <a:cs typeface="Calibri" panose="020F0502020204030204" pitchFamily="34" charset="0"/>
              </a:rPr>
              <a:t>nuestra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propia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algunos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ajustes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mejorar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enormemente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seguridad</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potencial</a:t>
            </a:r>
            <a:r>
              <a:rPr lang="en-GB" altLang="es-ES" sz="2200" dirty="0">
                <a:latin typeface="Calibri" panose="020F0502020204030204" pitchFamily="34" charset="0"/>
                <a:cs typeface="Calibri" panose="020F0502020204030204" pitchFamily="34" charset="0"/>
              </a:rPr>
              <a:t>:</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200" dirty="0" err="1">
                <a:latin typeface="Calibri" panose="020F0502020204030204" pitchFamily="34" charset="0"/>
                <a:cs typeface="Calibri" panose="020F0502020204030204" pitchFamily="34" charset="0"/>
              </a:rPr>
              <a:t>Comprueba</a:t>
            </a:r>
            <a:r>
              <a:rPr lang="en-GB" altLang="es-ES" sz="2200" dirty="0">
                <a:latin typeface="Calibri" panose="020F0502020204030204" pitchFamily="34" charset="0"/>
                <a:cs typeface="Calibri" panose="020F0502020204030204" pitchFamily="34" charset="0"/>
              </a:rPr>
              <a:t> que </a:t>
            </a:r>
            <a:r>
              <a:rPr lang="en-GB" altLang="es-ES" sz="2200" dirty="0" err="1">
                <a:latin typeface="Calibri" panose="020F0502020204030204" pitchFamily="34" charset="0"/>
                <a:cs typeface="Calibri" panose="020F0502020204030204" pitchFamily="34" charset="0"/>
              </a:rPr>
              <a:t>tu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servidor</a:t>
            </a:r>
            <a:r>
              <a:rPr lang="en-GB" altLang="es-ES" sz="2200" dirty="0">
                <a:latin typeface="Calibri" panose="020F0502020204030204" pitchFamily="34" charset="0"/>
                <a:cs typeface="Calibri" panose="020F0502020204030204" pitchFamily="34" charset="0"/>
              </a:rPr>
              <a:t> web </a:t>
            </a:r>
            <a:r>
              <a:rPr lang="en-GB" altLang="es-ES" sz="2200" dirty="0" err="1">
                <a:latin typeface="Calibri" panose="020F0502020204030204" pitchFamily="34" charset="0"/>
                <a:cs typeface="Calibri" panose="020F0502020204030204" pitchFamily="34" charset="0"/>
              </a:rPr>
              <a:t>tiene</a:t>
            </a:r>
            <a:r>
              <a:rPr lang="en-GB" altLang="es-ES" sz="2200" dirty="0">
                <a:latin typeface="Calibri" panose="020F0502020204030204" pitchFamily="34" charset="0"/>
                <a:cs typeface="Calibri" panose="020F0502020204030204" pitchFamily="34" charset="0"/>
              </a:rPr>
              <a:t> </a:t>
            </a:r>
            <a:r>
              <a:rPr lang="en-GB" altLang="es-ES" sz="2200" b="1" dirty="0" err="1">
                <a:solidFill>
                  <a:srgbClr val="0CA373"/>
                </a:solidFill>
                <a:latin typeface="Calibri" panose="020F0502020204030204" pitchFamily="34" charset="0"/>
                <a:cs typeface="Calibri" panose="020F0502020204030204" pitchFamily="34" charset="0"/>
              </a:rPr>
              <a:t>protocolos</a:t>
            </a:r>
            <a:r>
              <a:rPr lang="en-GB" altLang="es-ES" sz="2200" b="1" dirty="0">
                <a:solidFill>
                  <a:srgbClr val="0CA373"/>
                </a:solidFill>
                <a:latin typeface="Calibri" panose="020F0502020204030204" pitchFamily="34" charset="0"/>
                <a:cs typeface="Calibri" panose="020F0502020204030204" pitchFamily="34" charset="0"/>
              </a:rPr>
              <a:t> de </a:t>
            </a:r>
            <a:r>
              <a:rPr lang="en-GB" altLang="es-ES" sz="2200" b="1" dirty="0" err="1">
                <a:solidFill>
                  <a:srgbClr val="0CA373"/>
                </a:solidFill>
                <a:latin typeface="Calibri" panose="020F0502020204030204" pitchFamily="34" charset="0"/>
                <a:cs typeface="Calibri" panose="020F0502020204030204" pitchFamily="34" charset="0"/>
              </a:rPr>
              <a:t>seguridad</a:t>
            </a:r>
            <a:r>
              <a:rPr lang="en-GB" altLang="es-ES" sz="2200" b="1" dirty="0">
                <a:solidFill>
                  <a:srgbClr val="0CA373"/>
                </a:solidFill>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implementados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SSL o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TLS,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cuales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encriptarán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sensibles</a:t>
            </a:r>
            <a:r>
              <a:rPr lang="en-GB" altLang="es-ES" sz="2200" dirty="0">
                <a:latin typeface="Calibri" panose="020F0502020204030204" pitchFamily="34" charset="0"/>
                <a:cs typeface="Calibri" panose="020F0502020204030204" pitchFamily="34" charset="0"/>
              </a:rPr>
              <a:t> y es </a:t>
            </a:r>
            <a:r>
              <a:rPr lang="en-GB" altLang="es-ES" sz="2200" dirty="0" err="1">
                <a:latin typeface="Calibri" panose="020F0502020204030204" pitchFamily="34" charset="0"/>
                <a:cs typeface="Calibri" panose="020F0502020204030204" pitchFamily="34" charset="0"/>
              </a:rPr>
              <a:t>necesario</a:t>
            </a:r>
            <a:r>
              <a:rPr lang="en-GB" altLang="es-ES" sz="2200" dirty="0">
                <a:latin typeface="Calibri" panose="020F0502020204030204" pitchFamily="34" charset="0"/>
                <a:cs typeface="Calibri" panose="020F0502020204030204" pitchFamily="34" charset="0"/>
              </a:rPr>
              <a:t> para </a:t>
            </a:r>
            <a:r>
              <a:rPr lang="en-GB" altLang="es-ES" sz="2200" dirty="0" err="1">
                <a:latin typeface="Calibri" panose="020F0502020204030204" pitchFamily="34" charset="0"/>
                <a:cs typeface="Calibri" panose="020F0502020204030204" pitchFamily="34" charset="0"/>
              </a:rPr>
              <a:t>implementar</a:t>
            </a:r>
            <a:r>
              <a:rPr lang="en-GB" altLang="es-ES" sz="2200" dirty="0">
                <a:latin typeface="Calibri" panose="020F0502020204030204" pitchFamily="34" charset="0"/>
                <a:cs typeface="Calibri" panose="020F0502020204030204" pitchFamily="34" charset="0"/>
              </a:rPr>
              <a:t> la </a:t>
            </a:r>
            <a:r>
              <a:rPr lang="en-GB" altLang="es-ES" sz="2200" dirty="0" err="1">
                <a:latin typeface="Calibri" panose="020F0502020204030204" pitchFamily="34" charset="0"/>
                <a:cs typeface="Calibri" panose="020F0502020204030204" pitchFamily="34" charset="0"/>
              </a:rPr>
              <a:t>mayoría</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sistemas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pago</a:t>
            </a:r>
            <a:r>
              <a:rPr lang="en-GB" altLang="es-ES" sz="22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defRPr/>
            </a:pPr>
            <a:r>
              <a:rPr lang="en-GB" altLang="es-ES" sz="2200" dirty="0">
                <a:latin typeface="Calibri" panose="020F0502020204030204" pitchFamily="34" charset="0"/>
                <a:cs typeface="Calibri" panose="020F0502020204030204" pitchFamily="34" charset="0"/>
              </a:rPr>
              <a:t>Nuestra </a:t>
            </a:r>
            <a:r>
              <a:rPr lang="en-GB" altLang="es-ES" sz="2200" dirty="0" err="1">
                <a:latin typeface="Calibri" panose="020F0502020204030204" pitchFamily="34" charset="0"/>
                <a:cs typeface="Calibri" panose="020F0502020204030204" pitchFamily="34" charset="0"/>
              </a:rPr>
              <a:t>página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debería</a:t>
            </a:r>
            <a:r>
              <a:rPr lang="en-GB" altLang="es-ES" sz="2200" dirty="0">
                <a:latin typeface="Calibri" panose="020F0502020204030204" pitchFamily="34" charset="0"/>
                <a:cs typeface="Calibri" panose="020F0502020204030204" pitchFamily="34" charset="0"/>
              </a:rPr>
              <a:t> solo </a:t>
            </a:r>
            <a:r>
              <a:rPr lang="en-GB" altLang="es-ES" sz="2200" dirty="0" err="1">
                <a:latin typeface="Calibri" panose="020F0502020204030204" pitchFamily="34" charset="0"/>
                <a:cs typeface="Calibri" panose="020F0502020204030204" pitchFamily="34" charset="0"/>
              </a:rPr>
              <a:t>guardar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esenciales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como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entrega</a:t>
            </a:r>
            <a:r>
              <a:rPr lang="en-GB" altLang="es-ES" sz="2200" dirty="0">
                <a:latin typeface="Calibri" panose="020F0502020204030204" pitchFamily="34" charset="0"/>
                <a:cs typeface="Calibri" panose="020F0502020204030204" pitchFamily="34" charset="0"/>
              </a:rPr>
              <a:t> (y no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de la </a:t>
            </a:r>
            <a:r>
              <a:rPr lang="en-GB" altLang="es-ES" sz="2200" dirty="0" err="1">
                <a:latin typeface="Calibri" panose="020F0502020204030204" pitchFamily="34" charset="0"/>
                <a:cs typeface="Calibri" panose="020F0502020204030204" pitchFamily="34" charset="0"/>
              </a:rPr>
              <a:t>tarjeta</a:t>
            </a:r>
            <a:r>
              <a:rPr lang="en-GB" altLang="es-ES" sz="22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n-GB" altLang="es-ES" sz="2200" dirty="0">
                <a:latin typeface="Calibri" panose="020F0502020204030204" pitchFamily="34" charset="0"/>
                <a:cs typeface="Calibri" panose="020F0502020204030204" pitchFamily="34" charset="0"/>
              </a:rPr>
              <a:t>Los </a:t>
            </a:r>
            <a:r>
              <a:rPr lang="en-GB" altLang="es-ES" sz="2200" dirty="0" err="1">
                <a:latin typeface="Calibri" panose="020F0502020204030204" pitchFamily="34" charset="0"/>
                <a:cs typeface="Calibri" panose="020F0502020204030204" pitchFamily="34" charset="0"/>
              </a:rPr>
              <a:t>datos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guardados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servidor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deberían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tokenizarse</a:t>
            </a:r>
            <a:r>
              <a:rPr lang="en-GB" altLang="es-ES" sz="2200" dirty="0">
                <a:latin typeface="Calibri" panose="020F0502020204030204" pitchFamily="34" charset="0"/>
                <a:cs typeface="Calibri" panose="020F0502020204030204" pitchFamily="34" charset="0"/>
              </a:rPr>
              <a:t> y </a:t>
            </a:r>
            <a:r>
              <a:rPr lang="en-GB" altLang="es-ES" sz="2200" b="1" dirty="0" err="1">
                <a:solidFill>
                  <a:srgbClr val="0CA373"/>
                </a:solidFill>
                <a:latin typeface="Calibri" panose="020F0502020204030204" pitchFamily="34" charset="0"/>
                <a:cs typeface="Calibri" panose="020F0502020204030204" pitchFamily="34" charset="0"/>
              </a:rPr>
              <a:t>encriptarse</a:t>
            </a:r>
            <a:r>
              <a:rPr lang="en-GB" altLang="es-ES" sz="2200" b="1" dirty="0">
                <a:latin typeface="Calibri" panose="020F0502020204030204" pitchFamily="34" charset="0"/>
                <a:cs typeface="Calibri" panose="020F0502020204030204" pitchFamily="34" charset="0"/>
              </a:rPr>
              <a:t>, </a:t>
            </a:r>
            <a:r>
              <a:rPr lang="en-GB" altLang="es-ES" sz="2200" dirty="0">
                <a:latin typeface="Calibri" panose="020F0502020204030204" pitchFamily="34" charset="0"/>
                <a:cs typeface="Calibri" panose="020F0502020204030204" pitchFamily="34" charset="0"/>
              </a:rPr>
              <a:t>lo que </a:t>
            </a:r>
            <a:r>
              <a:rPr lang="en-GB" altLang="es-ES" sz="2200" dirty="0" err="1">
                <a:latin typeface="Calibri" panose="020F0502020204030204" pitchFamily="34" charset="0"/>
                <a:cs typeface="Calibri" panose="020F0502020204030204" pitchFamily="34" charset="0"/>
              </a:rPr>
              <a:t>significa</a:t>
            </a:r>
            <a:r>
              <a:rPr lang="en-GB" altLang="es-ES" sz="2200" dirty="0">
                <a:latin typeface="Calibri" panose="020F0502020204030204" pitchFamily="34" charset="0"/>
                <a:cs typeface="Calibri" panose="020F0502020204030204" pitchFamily="34" charset="0"/>
              </a:rPr>
              <a:t> que no son </a:t>
            </a:r>
            <a:r>
              <a:rPr lang="en-GB" altLang="es-ES" sz="2200" dirty="0" err="1">
                <a:latin typeface="Calibri" panose="020F0502020204030204" pitchFamily="34" charset="0"/>
                <a:cs typeface="Calibri" panose="020F0502020204030204" pitchFamily="34" charset="0"/>
              </a:rPr>
              <a:t>recuperables</a:t>
            </a:r>
            <a:r>
              <a:rPr lang="en-GB" altLang="es-ES" sz="2200" dirty="0">
                <a:latin typeface="Calibri" panose="020F0502020204030204" pitchFamily="34" charset="0"/>
                <a:cs typeface="Calibri" panose="020F0502020204030204" pitchFamily="34" charset="0"/>
              </a:rPr>
              <a:t> y </a:t>
            </a:r>
            <a:r>
              <a:rPr lang="en-GB" altLang="es-ES" sz="2200" dirty="0" err="1">
                <a:latin typeface="Calibri" panose="020F0502020204030204" pitchFamily="34" charset="0"/>
                <a:cs typeface="Calibri" panose="020F0502020204030204" pitchFamily="34" charset="0"/>
              </a:rPr>
              <a:t>si</a:t>
            </a:r>
            <a:r>
              <a:rPr lang="en-GB" altLang="es-ES" sz="2200" dirty="0">
                <a:latin typeface="Calibri" panose="020F0502020204030204" pitchFamily="34" charset="0"/>
                <a:cs typeface="Calibri" panose="020F0502020204030204" pitchFamily="34" charset="0"/>
              </a:rPr>
              <a:t> se </a:t>
            </a:r>
            <a:r>
              <a:rPr lang="en-GB" altLang="es-ES" sz="2200" dirty="0" err="1">
                <a:latin typeface="Calibri" panose="020F0502020204030204" pitchFamily="34" charset="0"/>
                <a:cs typeface="Calibri" panose="020F0502020204030204" pitchFamily="34" charset="0"/>
              </a:rPr>
              <a:t>olvidan</a:t>
            </a:r>
            <a:r>
              <a:rPr lang="en-GB" altLang="es-ES" sz="2200" dirty="0">
                <a:latin typeface="Calibri" panose="020F0502020204030204" pitchFamily="34" charset="0"/>
                <a:cs typeface="Calibri" panose="020F0502020204030204" pitchFamily="34" charset="0"/>
              </a:rPr>
              <a:t>, solo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restablecerse</a:t>
            </a:r>
            <a:r>
              <a:rPr lang="en-GB" altLang="es-ES" sz="2200" dirty="0">
                <a:latin typeface="Calibri" panose="020F0502020204030204" pitchFamily="34" charset="0"/>
                <a:cs typeface="Calibri" panose="020F0502020204030204" pitchFamily="34" charset="0"/>
              </a:rPr>
              <a:t> con las </a:t>
            </a:r>
            <a:r>
              <a:rPr lang="en-GB" altLang="es-ES" sz="2200" dirty="0" err="1">
                <a:latin typeface="Calibri" panose="020F0502020204030204" pitchFamily="34" charset="0"/>
                <a:cs typeface="Calibri" panose="020F0502020204030204" pitchFamily="34" charset="0"/>
              </a:rPr>
              <a:t>credenciales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usuario</a:t>
            </a:r>
            <a:r>
              <a:rPr lang="en-GB" altLang="es-ES" sz="2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368375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TotalTime>
  <Words>1626</Words>
  <Application>Microsoft Office PowerPoint</Application>
  <PresentationFormat>Panorámica</PresentationFormat>
  <Paragraphs>147</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150</cp:revision>
  <dcterms:created xsi:type="dcterms:W3CDTF">2021-06-29T11:11:56Z</dcterms:created>
  <dcterms:modified xsi:type="dcterms:W3CDTF">2023-02-06T16:05:17Z</dcterms:modified>
</cp:coreProperties>
</file>