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68" r:id="rId3"/>
    <p:sldId id="269" r:id="rId4"/>
    <p:sldId id="258" r:id="rId5"/>
    <p:sldId id="287" r:id="rId6"/>
    <p:sldId id="288" r:id="rId7"/>
    <p:sldId id="291" r:id="rId8"/>
    <p:sldId id="289" r:id="rId9"/>
    <p:sldId id="290" r:id="rId10"/>
    <p:sldId id="295" r:id="rId11"/>
    <p:sldId id="296" r:id="rId12"/>
    <p:sldId id="297" r:id="rId13"/>
    <p:sldId id="274" r:id="rId14"/>
    <p:sldId id="299" r:id="rId15"/>
    <p:sldId id="298"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blog.avast.com/secure-online-transactions-avast" TargetMode="External"/><Relationship Id="rId2" Type="http://schemas.openxmlformats.org/officeDocument/2006/relationships/hyperlink" Target="https://www.safewise.com/online-security-faq/online-transaction-secure/" TargetMode="External"/><Relationship Id="rId1" Type="http://schemas.openxmlformats.org/officeDocument/2006/relationships/slideLayout" Target="../slideLayouts/slideLayout1.xml"/><Relationship Id="rId4" Type="http://schemas.openxmlformats.org/officeDocument/2006/relationships/hyperlink" Target="https://blog.2checkout.com/advantages-and-challenges-of-accepting-payments-onlin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sz="1800" b="1" dirty="0">
                <a:effectLst/>
                <a:latin typeface="Bahnschrift Light" panose="020B0502040204020203" pitchFamily="34" charset="0"/>
                <a:ea typeface="Calibri" panose="020F0502020204030204" pitchFamily="34" charset="0"/>
              </a:rPr>
              <a:t>Ενίσχυση της ανθεκτικότητας των ΜΜΕ 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n-US" sz="1800" b="1" dirty="0">
                <a:effectLst/>
                <a:latin typeface="Bahnschrift Light" panose="020B0502040204020203" pitchFamily="34" charset="0"/>
                <a:ea typeface="Calibri" panose="020F0502020204030204" pitchFamily="34" charset="0"/>
              </a:rPr>
              <a:t>)</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Αύξηση του επιπέδου ασφάλειας των ηλεκτρονικών συναλλαγών</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205612"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1.3.: Πλεονεκτήματα και μειονεκτήματα 
</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880222" y="2385830"/>
            <a:ext cx="9971280" cy="3693319"/>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Οι ηλεκτρονικές συναλλαγές φέρνουν πολλά πλεονεκτήματα τόσο για τους πελάτες όσο και για τους πωλητές, όπως</a:t>
            </a:r>
            <a:r>
              <a:rPr lang="en-GB" altLang="es-ES" dirty="0">
                <a:latin typeface="Calibri" panose="020F0502020204030204" pitchFamily="34" charset="0"/>
                <a:cs typeface="Calibri" panose="020F0502020204030204" pitchFamily="34" charset="0"/>
              </a:rPr>
              <a:t>:</a:t>
            </a:r>
          </a:p>
          <a:p>
            <a:pPr marL="457200" indent="-457200">
              <a:buFont typeface="+mj-lt"/>
              <a:buAutoNum type="arabicPeriod"/>
              <a:defRPr/>
            </a:pPr>
            <a:endParaRPr lang="en-GB" altLang="es-ES"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l-GR" altLang="es-ES" dirty="0">
                <a:latin typeface="Calibri" panose="020F0502020204030204" pitchFamily="34" charset="0"/>
                <a:cs typeface="Calibri" panose="020F0502020204030204" pitchFamily="34" charset="0"/>
              </a:rPr>
              <a:t>Επιτρέπει άμεσες, 24 ώρες το 24ωρο, 7 ημέρες την εβδομάδα, επαληθεύσιμες πληρωμές. Αυτό έχει διπλό αποτέλεσμα: οι πελάτες δεν υποχρεούνται να στέλνουν απόδειξη πληρωμής, ενώ παράλληλα διευκολύνουν την παρακολούθηση των πωλήσεων</a:t>
            </a:r>
            <a:r>
              <a:rPr lang="en-GB" altLang="es-ES" dirty="0">
                <a:latin typeface="Calibri" panose="020F0502020204030204" pitchFamily="34" charset="0"/>
                <a:cs typeface="Calibri" panose="020F0502020204030204" pitchFamily="34" charset="0"/>
              </a:rPr>
              <a:t>. </a:t>
            </a:r>
          </a:p>
          <a:p>
            <a:pPr marL="457200" indent="-457200">
              <a:buClr>
                <a:srgbClr val="0CA373"/>
              </a:buClr>
              <a:buFont typeface="+mj-lt"/>
              <a:buAutoNum type="arabicPeriod"/>
              <a:defRPr/>
            </a:pPr>
            <a:endParaRPr lang="en-GB" altLang="es-ES"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l-GR" altLang="es-ES" dirty="0">
                <a:latin typeface="Calibri" panose="020F0502020204030204" pitchFamily="34" charset="0"/>
                <a:cs typeface="Calibri" panose="020F0502020204030204" pitchFamily="34" charset="0"/>
              </a:rPr>
              <a:t>Στην περίπτωση καρτών και ψηφιακών πορτοφολιών, υποστηρίζουν επίσης εύκολα επαναλαμβανόμενες πληρωμές και επιστροφές χρημάτων</a:t>
            </a:r>
            <a:r>
              <a:rPr lang="en-GB" altLang="es-ES" dirty="0">
                <a:latin typeface="Calibri" panose="020F0502020204030204" pitchFamily="34" charset="0"/>
                <a:cs typeface="Calibri" panose="020F0502020204030204" pitchFamily="34" charset="0"/>
              </a:rPr>
              <a:t>.</a:t>
            </a:r>
          </a:p>
          <a:p>
            <a:pPr marL="457200" indent="-457200">
              <a:buClr>
                <a:srgbClr val="0CA373"/>
              </a:buClr>
              <a:buFont typeface="+mj-lt"/>
              <a:buAutoNum type="arabicPeriod"/>
              <a:defRPr/>
            </a:pPr>
            <a:endParaRPr lang="en-GB" altLang="es-ES"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l-GR" altLang="es-ES" dirty="0">
                <a:latin typeface="Calibri" panose="020F0502020204030204" pitchFamily="34" charset="0"/>
                <a:cs typeface="Calibri" panose="020F0502020204030204" pitchFamily="34" charset="0"/>
              </a:rPr>
              <a:t>Επεκτείνει την εμβέλεια της επιχείρησης σε παγκόσμια κλίμακα τόσο για συναλλαγές όσο και για προώθηση, η οποία μπορεί επίσης να προσαρμοστεί μετά από ανάλυση της συμπεριφοράς των πελατών</a:t>
            </a:r>
            <a:r>
              <a:rPr lang="en-GB" altLang="es-ES" dirty="0">
                <a:latin typeface="Calibri" panose="020F0502020204030204" pitchFamily="34" charset="0"/>
                <a:cs typeface="Calibri" panose="020F0502020204030204" pitchFamily="34" charset="0"/>
              </a:rPr>
              <a:t>.</a:t>
            </a:r>
          </a:p>
        </p:txBody>
      </p:sp>
      <p:sp>
        <p:nvSpPr>
          <p:cNvPr id="4" name="object 2">
            <a:extLst>
              <a:ext uri="{FF2B5EF4-FFF2-40B4-BE49-F238E27FC236}">
                <a16:creationId xmlns:a16="http://schemas.microsoft.com/office/drawing/2014/main" id="{E5D7BF2A-1CE3-1180-5795-F5FD456539ED}"/>
              </a:ext>
            </a:extLst>
          </p:cNvPr>
          <p:cNvSpPr txBox="1">
            <a:spLocks/>
          </p:cNvSpPr>
          <p:nvPr/>
        </p:nvSpPr>
        <p:spPr>
          <a:xfrm>
            <a:off x="318565" y="1022287"/>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5622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425068"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1.3.: Πλεονεκτήματα και μειονεκτήματα 
</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880222" y="2385830"/>
            <a:ext cx="9707411" cy="3816429"/>
          </a:xfrm>
          <a:prstGeom prst="rect">
            <a:avLst/>
          </a:prstGeom>
        </p:spPr>
        <p:txBody>
          <a:bodyPr wrap="square">
            <a:spAutoFit/>
          </a:bodyPr>
          <a:lstStyle/>
          <a:p>
            <a:pPr marL="457200" indent="-457200">
              <a:buClr>
                <a:srgbClr val="0CA373"/>
              </a:buClr>
              <a:buFont typeface="+mj-lt"/>
              <a:buAutoNum type="arabicPeriod" startAt="4"/>
              <a:defRPr/>
            </a:pPr>
            <a:r>
              <a:rPr lang="el-GR" altLang="es-ES" sz="2200" dirty="0">
                <a:latin typeface="Calibri" panose="020F0502020204030204" pitchFamily="34" charset="0"/>
                <a:cs typeface="Calibri" panose="020F0502020204030204" pitchFamily="34" charset="0"/>
              </a:rPr>
              <a:t>Η ηλεκτρονική πληρωμή βελτιώνει επίσης τα κανάλια διανομής, καθώς επιτρέπει συνδέσμους συνεργατών, οι οποίοι μπορούν είτε να αναρτηθούν σε άλλους </a:t>
            </a:r>
            <a:r>
              <a:rPr lang="el-GR" altLang="es-ES" sz="2200" dirty="0" err="1">
                <a:latin typeface="Calibri" panose="020F0502020204030204" pitchFamily="34" charset="0"/>
                <a:cs typeface="Calibri" panose="020F0502020204030204" pitchFamily="34" charset="0"/>
              </a:rPr>
              <a:t>ιστότοπους</a:t>
            </a:r>
            <a:r>
              <a:rPr lang="el-GR" altLang="es-ES" sz="2200" dirty="0">
                <a:latin typeface="Calibri" panose="020F0502020204030204" pitchFamily="34" charset="0"/>
                <a:cs typeface="Calibri" panose="020F0502020204030204" pitchFamily="34" charset="0"/>
              </a:rPr>
              <a:t> είτε να προωθηθούν από </a:t>
            </a:r>
            <a:r>
              <a:rPr lang="el-GR" altLang="es-ES" sz="2200" dirty="0" err="1">
                <a:latin typeface="Calibri" panose="020F0502020204030204" pitchFamily="34" charset="0"/>
                <a:cs typeface="Calibri" panose="020F0502020204030204" pitchFamily="34" charset="0"/>
              </a:rPr>
              <a:t>επηρεαστές</a:t>
            </a:r>
            <a:r>
              <a:rPr lang="en-GB" altLang="es-ES" sz="2200" dirty="0">
                <a:latin typeface="Calibri" panose="020F0502020204030204" pitchFamily="34" charset="0"/>
                <a:cs typeface="Calibri" panose="020F0502020204030204" pitchFamily="34" charset="0"/>
              </a:rPr>
              <a:t>.</a:t>
            </a:r>
          </a:p>
          <a:p>
            <a:pPr marL="457200" indent="-457200">
              <a:buClr>
                <a:srgbClr val="0CA373"/>
              </a:buClr>
              <a:buFont typeface="+mj-lt"/>
              <a:buAutoNum type="arabicPeriod" startAt="4"/>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r>
              <a:rPr lang="el-GR" altLang="es-ES" sz="2200" dirty="0">
                <a:latin typeface="Calibri" panose="020F0502020204030204" pitchFamily="34" charset="0"/>
                <a:cs typeface="Calibri" panose="020F0502020204030204" pitchFamily="34" charset="0"/>
              </a:rPr>
              <a:t>Μια άλλη πτυχή είναι ότι, λόγω της αμεσότητάς τους, οι διαδικτυακές συναλλαγές είναι ελκυστικές για τους αγοραστές ώθησης, οι οποίοι μπορούν να πειστούν επί τόπου, οπουδήποτε, ανά πάσα στιγμή</a:t>
            </a:r>
            <a:r>
              <a:rPr lang="en-GB" altLang="es-ES" sz="2200" dirty="0">
                <a:latin typeface="Calibri" panose="020F0502020204030204" pitchFamily="34" charset="0"/>
                <a:cs typeface="Calibri" panose="020F0502020204030204" pitchFamily="34" charset="0"/>
              </a:rPr>
              <a:t>.</a:t>
            </a:r>
          </a:p>
          <a:p>
            <a:pPr marL="457200" indent="-457200">
              <a:buClr>
                <a:srgbClr val="0CA373"/>
              </a:buClr>
              <a:buFont typeface="+mj-lt"/>
              <a:buAutoNum type="arabicPeriod" startAt="4"/>
              <a:defRPr/>
            </a:pPr>
            <a:endParaRPr lang="en-GB" altLang="es-ES" sz="22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startAt="4"/>
              <a:defRPr/>
            </a:pPr>
            <a:r>
              <a:rPr lang="el-GR" altLang="es-ES" sz="2200" dirty="0">
                <a:latin typeface="Calibri" panose="020F0502020204030204" pitchFamily="34" charset="0"/>
                <a:cs typeface="Calibri" panose="020F0502020204030204" pitchFamily="34" charset="0"/>
              </a:rPr>
              <a:t>Επιπλέον, μειώνει το κόστος συναλλαγής, καθώς εξαλείφει την ανάγκη πρόσληψης ταμείου, χωρίς να χρειάζεται να μετρητά επιταγές, να ασχολείται με πλαστά τραπεζογραμμάτια ή να επεξεργάζεται δελτία πληρωμής</a:t>
            </a:r>
            <a:r>
              <a:rPr lang="en-GB" altLang="es-ES" sz="2200" dirty="0">
                <a:latin typeface="Calibri" panose="020F0502020204030204" pitchFamily="34" charset="0"/>
                <a:cs typeface="Calibri" panose="020F0502020204030204" pitchFamily="34" charset="0"/>
              </a:rPr>
              <a:t>.</a:t>
            </a:r>
          </a:p>
        </p:txBody>
      </p:sp>
      <p:sp>
        <p:nvSpPr>
          <p:cNvPr id="4" name="object 2">
            <a:extLst>
              <a:ext uri="{FF2B5EF4-FFF2-40B4-BE49-F238E27FC236}">
                <a16:creationId xmlns:a16="http://schemas.microsoft.com/office/drawing/2014/main" id="{D84B1954-13DD-C94E-57E1-F53F69D575B5}"/>
              </a:ext>
            </a:extLst>
          </p:cNvPr>
          <p:cNvSpPr txBox="1">
            <a:spLocks/>
          </p:cNvSpPr>
          <p:nvPr/>
        </p:nvSpPr>
        <p:spPr>
          <a:xfrm>
            <a:off x="318565" y="1022287"/>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78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156844"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1.3.: Πλεονεκτήματα και μειονεκτήματα 
</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77556" y="2385830"/>
            <a:ext cx="11546219" cy="3416320"/>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Ωστόσο, παρά τα πλεονεκτήματά του, δεν είναι όλες οι πτυχές των διαδικτυακών συναλλαγών επωφελείς</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l-GR" altLang="es-ES" sz="2000" dirty="0">
                <a:latin typeface="Calibri" panose="020F0502020204030204" pitchFamily="34" charset="0"/>
                <a:cs typeface="Calibri" panose="020F0502020204030204" pitchFamily="34" charset="0"/>
              </a:rPr>
              <a:t>Τα τεχνικά προβλήματα και η συντήρηση, ακόμη και όταν είναι περιστασιακά, τείνουν να συνεπάγονται διακοπή λειτουργίας, πράγμα που σημαίνει ότι τόσο οι πωλήσεις όσο και οι αγορές σταματούν</a:t>
            </a:r>
            <a:r>
              <a:rPr lang="en-GB" altLang="es-ES" sz="2000" dirty="0">
                <a:latin typeface="Calibri" panose="020F0502020204030204" pitchFamily="34" charset="0"/>
                <a:cs typeface="Calibri" panose="020F0502020204030204" pitchFamily="34" charset="0"/>
              </a:rPr>
              <a:t>. </a:t>
            </a:r>
          </a:p>
          <a:p>
            <a:pPr marL="457200" indent="-457200">
              <a:buClr>
                <a:srgbClr val="0CA373"/>
              </a:buClr>
              <a:buFont typeface="+mj-lt"/>
              <a:buAutoNum type="arabicPeriod"/>
              <a:defRPr/>
            </a:pP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l-GR" altLang="es-ES" sz="2000" dirty="0">
                <a:latin typeface="Calibri" panose="020F0502020204030204" pitchFamily="34" charset="0"/>
                <a:cs typeface="Calibri" panose="020F0502020204030204" pitchFamily="34" charset="0"/>
              </a:rPr>
              <a:t>Όπως αναφέρθηκε προηγουμένως, οι δόλιες συναλλαγές συνεπάγονται όχι μόνο εγγενείς κινδύνους αλλά και πιθανά προβλήματα με τους </a:t>
            </a:r>
            <a:r>
              <a:rPr lang="el-GR" altLang="es-ES" sz="2000" dirty="0" err="1">
                <a:latin typeface="Calibri" panose="020F0502020204030204" pitchFamily="34" charset="0"/>
                <a:cs typeface="Calibri" panose="020F0502020204030204" pitchFamily="34" charset="0"/>
              </a:rPr>
              <a:t>παρόχους</a:t>
            </a:r>
            <a:r>
              <a:rPr lang="el-GR" altLang="es-ES" sz="2000" dirty="0">
                <a:latin typeface="Calibri" panose="020F0502020204030204" pitchFamily="34" charset="0"/>
                <a:cs typeface="Calibri" panose="020F0502020204030204" pitchFamily="34" charset="0"/>
              </a:rPr>
              <a:t> συναλλαγών</a:t>
            </a:r>
            <a:r>
              <a:rPr lang="en-GB" altLang="es-ES" sz="2000" dirty="0">
                <a:latin typeface="Calibri" panose="020F0502020204030204" pitchFamily="34" charset="0"/>
                <a:cs typeface="Calibri" panose="020F0502020204030204" pitchFamily="34" charset="0"/>
              </a:rPr>
              <a:t>.</a:t>
            </a:r>
          </a:p>
          <a:p>
            <a:pPr marL="457200" indent="-457200">
              <a:buClr>
                <a:srgbClr val="0CA373"/>
              </a:buClr>
              <a:buFont typeface="+mj-lt"/>
              <a:buAutoNum type="arabicPeriod"/>
              <a:defRPr/>
            </a:pPr>
            <a:endParaRPr lang="en-GB" altLang="es-ES" sz="2000" dirty="0">
              <a:latin typeface="Calibri" panose="020F0502020204030204" pitchFamily="34" charset="0"/>
              <a:cs typeface="Calibri" panose="020F0502020204030204" pitchFamily="34" charset="0"/>
            </a:endParaRPr>
          </a:p>
          <a:p>
            <a:pPr marL="457200" indent="-457200">
              <a:buClr>
                <a:srgbClr val="0CA373"/>
              </a:buClr>
              <a:buFont typeface="+mj-lt"/>
              <a:buAutoNum type="arabicPeriod"/>
              <a:defRPr/>
            </a:pPr>
            <a:r>
              <a:rPr lang="el-GR" altLang="es-ES" dirty="0">
                <a:latin typeface="Calibri" panose="020F0502020204030204" pitchFamily="34" charset="0"/>
                <a:cs typeface="Calibri" panose="020F0502020204030204" pitchFamily="34" charset="0"/>
              </a:rPr>
              <a:t>Μια μορφή απάτης που συχνά </a:t>
            </a:r>
            <a:r>
              <a:rPr lang="el-GR" altLang="es-ES" dirty="0" err="1">
                <a:latin typeface="Calibri" panose="020F0502020204030204" pitchFamily="34" charset="0"/>
                <a:cs typeface="Calibri" panose="020F0502020204030204" pitchFamily="34" charset="0"/>
              </a:rPr>
              <a:t>παραβλέπεται</a:t>
            </a:r>
            <a:r>
              <a:rPr lang="el-GR" altLang="es-ES" dirty="0">
                <a:latin typeface="Calibri" panose="020F0502020204030204" pitchFamily="34" charset="0"/>
                <a:cs typeface="Calibri" panose="020F0502020204030204" pitchFamily="34" charset="0"/>
              </a:rPr>
              <a:t> είναι η "φιλική απάτη", δηλαδή οι έγκυρες συναλλαγές που αμφισβητούνται αργότερα από τους πελάτες είτε λόγω δυσαρέσκειας, σφαλμάτων αγοράς ή ελπίδων επιστροφής χρημάτων εκτός από τη διατήρηση του αντικειμένου ή της υπηρεσίας</a:t>
            </a:r>
            <a:r>
              <a:rPr lang="en-GB" altLang="es-ES" sz="2000" dirty="0">
                <a:latin typeface="Calibri" panose="020F0502020204030204" pitchFamily="34" charset="0"/>
                <a:cs typeface="Calibri" panose="020F0502020204030204" pitchFamily="34" charset="0"/>
              </a:rPr>
              <a:t>.</a:t>
            </a:r>
          </a:p>
        </p:txBody>
      </p:sp>
      <p:sp>
        <p:nvSpPr>
          <p:cNvPr id="4" name="object 2">
            <a:extLst>
              <a:ext uri="{FF2B5EF4-FFF2-40B4-BE49-F238E27FC236}">
                <a16:creationId xmlns:a16="http://schemas.microsoft.com/office/drawing/2014/main" id="{56628B05-7076-6C17-DB8F-110977393D23}"/>
              </a:ext>
            </a:extLst>
          </p:cNvPr>
          <p:cNvSpPr txBox="1">
            <a:spLocks/>
          </p:cNvSpPr>
          <p:nvPr/>
        </p:nvSpPr>
        <p:spPr>
          <a:xfrm>
            <a:off x="477061" y="815023"/>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73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7455666" cy="646331"/>
          </a:xfrm>
          <a:prstGeom prst="rect">
            <a:avLst/>
          </a:prstGeom>
          <a:noFill/>
        </p:spPr>
        <p:txBody>
          <a:bodyPr wrap="square" rtlCol="0">
            <a:spAutoFit/>
          </a:bodyPr>
          <a:lstStyle/>
          <a:p>
            <a:r>
              <a:rPr lang="el-GR" dirty="0"/>
              <a:t>Η ασφάλεια δεν είναι κάτι που πρέπει να γνωρίζουν μόνο οι πελάτες, αλλά εφαρμόζεται και από τους πωλητές</a:t>
            </a:r>
            <a:endParaRPr lang="en-US" dirty="0"/>
          </a:p>
        </p:txBody>
      </p:sp>
      <p:sp>
        <p:nvSpPr>
          <p:cNvPr id="12" name="CuadroTexto 11"/>
          <p:cNvSpPr txBox="1"/>
          <p:nvPr/>
        </p:nvSpPr>
        <p:spPr>
          <a:xfrm>
            <a:off x="1615180" y="3530217"/>
            <a:ext cx="7187443" cy="646331"/>
          </a:xfrm>
          <a:prstGeom prst="rect">
            <a:avLst/>
          </a:prstGeom>
          <a:noFill/>
        </p:spPr>
        <p:txBody>
          <a:bodyPr wrap="square" rtlCol="0">
            <a:spAutoFit/>
          </a:bodyPr>
          <a:lstStyle/>
          <a:p>
            <a:r>
              <a:rPr lang="el-GR" dirty="0"/>
              <a:t>Η κοινή λογική των πελατών είναι εξίσου χρήσιμη με τα τεχνικά μέτρα για την αποφυγή της ηλεκτρονικής απάτης</a:t>
            </a:r>
            <a:endParaRPr lang="en-US" dirty="0"/>
          </a:p>
        </p:txBody>
      </p:sp>
      <p:sp>
        <p:nvSpPr>
          <p:cNvPr id="13" name="CuadroTexto 12"/>
          <p:cNvSpPr txBox="1"/>
          <p:nvPr/>
        </p:nvSpPr>
        <p:spPr>
          <a:xfrm>
            <a:off x="1605564" y="4284374"/>
            <a:ext cx="8050499" cy="923330"/>
          </a:xfrm>
          <a:prstGeom prst="rect">
            <a:avLst/>
          </a:prstGeom>
          <a:noFill/>
        </p:spPr>
        <p:txBody>
          <a:bodyPr wrap="square" rtlCol="0">
            <a:spAutoFit/>
          </a:bodyPr>
          <a:lstStyle/>
          <a:p>
            <a:r>
              <a:rPr lang="el-GR" dirty="0"/>
              <a:t>Οι ηλεκτρονικές συναλλαγές έχουν πλεονεκτήματα διαθεσιμότητας, εφοδιαστικής και δημιουργίας προφίλ πελατών
</a:t>
            </a:r>
            <a:endParaRPr lang="en-US" dirty="0"/>
          </a:p>
        </p:txBody>
      </p:sp>
      <p:sp>
        <p:nvSpPr>
          <p:cNvPr id="14" name="CuadroTexto 13"/>
          <p:cNvSpPr txBox="1"/>
          <p:nvPr/>
        </p:nvSpPr>
        <p:spPr>
          <a:xfrm>
            <a:off x="1578483" y="4994445"/>
            <a:ext cx="7821549" cy="923330"/>
          </a:xfrm>
          <a:prstGeom prst="rect">
            <a:avLst/>
          </a:prstGeom>
          <a:noFill/>
        </p:spPr>
        <p:txBody>
          <a:bodyPr wrap="square" rtlCol="0">
            <a:spAutoFit/>
          </a:bodyPr>
          <a:lstStyle/>
          <a:p>
            <a:r>
              <a:rPr lang="el-GR" dirty="0"/>
              <a:t>Παρά τα πλεονεκτήματά του, οι διαδικτυακές συναλλαγές συνεπάγονται ορισμένα ζητήματα τόσο για τους αγοραστές όσο και για τους πωλητές
</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Τεστ αξιολόγησης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475914" cy="1754326"/>
          </a:xfrm>
          <a:prstGeom prst="rect">
            <a:avLst/>
          </a:prstGeom>
          <a:noFill/>
        </p:spPr>
        <p:txBody>
          <a:bodyPr wrap="square" rtlCol="0">
            <a:spAutoFit/>
          </a:bodyPr>
          <a:lstStyle/>
          <a:p>
            <a:r>
              <a:rPr lang="el-GR" b="1" dirty="0"/>
              <a:t>Τι σημαίνει το "s" στο "</a:t>
            </a:r>
            <a:r>
              <a:rPr lang="el-GR" b="1" dirty="0" err="1"/>
              <a:t>https</a:t>
            </a:r>
            <a:r>
              <a:rPr lang="el-GR" b="1" dirty="0"/>
              <a:t>";
</a:t>
            </a:r>
            <a:endParaRPr lang="es-ES" dirty="0"/>
          </a:p>
          <a:p>
            <a:r>
              <a:rPr lang="es-ES" dirty="0"/>
              <a:t>a.- </a:t>
            </a:r>
            <a:r>
              <a:rPr lang="el-GR" dirty="0"/>
              <a:t>Ασφαλής</a:t>
            </a:r>
            <a:endParaRPr lang="es-ES" dirty="0"/>
          </a:p>
          <a:p>
            <a:r>
              <a:rPr lang="es-ES" dirty="0"/>
              <a:t>b.- </a:t>
            </a:r>
            <a:r>
              <a:rPr lang="el-GR" dirty="0"/>
              <a:t>Ασφάλεια</a:t>
            </a:r>
            <a:endParaRPr lang="es-ES" dirty="0"/>
          </a:p>
          <a:p>
            <a:r>
              <a:rPr lang="es-ES" dirty="0"/>
              <a:t>c.- </a:t>
            </a:r>
            <a:r>
              <a:rPr lang="el-GR" dirty="0"/>
              <a:t>Συνεχή</a:t>
            </a:r>
            <a:r>
              <a:rPr lang="es-ES" dirty="0"/>
              <a:t>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427828" y="1773775"/>
            <a:ext cx="4050542" cy="2862322"/>
          </a:xfrm>
          <a:prstGeom prst="rect">
            <a:avLst/>
          </a:prstGeom>
          <a:noFill/>
        </p:spPr>
        <p:txBody>
          <a:bodyPr wrap="square" rtlCol="0">
            <a:spAutoFit/>
          </a:bodyPr>
          <a:lstStyle/>
          <a:p>
            <a:r>
              <a:rPr lang="es-ES" b="1" dirty="0"/>
              <a:t>2</a:t>
            </a:r>
            <a:r>
              <a:rPr lang="el-GR" b="1" dirty="0"/>
              <a:t>. Ένα αρκετά υψηλό ποσοστό δόλιων συναλλαγών θα έχει ως αποτέλεσμα οντότητες καρτών:
</a:t>
            </a:r>
            <a:endParaRPr lang="es-ES" dirty="0"/>
          </a:p>
          <a:p>
            <a:r>
              <a:rPr lang="es-ES" dirty="0"/>
              <a:t>a.- </a:t>
            </a:r>
            <a:r>
              <a:rPr lang="el-GR" dirty="0"/>
              <a:t>Συγχαρητήρια για τις προσπάθειές μας</a:t>
            </a:r>
            <a:endParaRPr lang="es-ES" dirty="0"/>
          </a:p>
          <a:p>
            <a:r>
              <a:rPr lang="es-ES" dirty="0"/>
              <a:t>b.- </a:t>
            </a:r>
            <a:r>
              <a:rPr lang="el-GR" dirty="0"/>
              <a:t>Αποκλεισμός των συναλλαγών τους στον </a:t>
            </a:r>
            <a:r>
              <a:rPr lang="el-GR" dirty="0" err="1"/>
              <a:t>ιστότοπό</a:t>
            </a:r>
            <a:r>
              <a:rPr lang="el-GR" dirty="0"/>
              <a:t> μας</a:t>
            </a:r>
            <a:endParaRPr lang="es-ES" dirty="0"/>
          </a:p>
          <a:p>
            <a:r>
              <a:rPr lang="es-ES" dirty="0"/>
              <a:t>c.- </a:t>
            </a:r>
            <a:r>
              <a:rPr lang="el-GR" dirty="0"/>
              <a:t>Επιβολή αλλαγής τομέα για τον </a:t>
            </a:r>
            <a:r>
              <a:rPr lang="el-GR" dirty="0" err="1"/>
              <a:t>ιστότοπό</a:t>
            </a:r>
            <a:r>
              <a:rPr lang="el-GR" dirty="0"/>
              <a:t> μας</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509600"/>
            <a:ext cx="2991729" cy="2031325"/>
          </a:xfrm>
          <a:prstGeom prst="rect">
            <a:avLst/>
          </a:prstGeom>
          <a:noFill/>
        </p:spPr>
        <p:txBody>
          <a:bodyPr wrap="square" rtlCol="0">
            <a:spAutoFit/>
          </a:bodyPr>
          <a:lstStyle/>
          <a:p>
            <a:r>
              <a:rPr lang="es-ES" b="1" dirty="0"/>
              <a:t>3. </a:t>
            </a:r>
            <a:r>
              <a:rPr lang="el-GR" b="1" dirty="0"/>
              <a:t>Πρέπει τα δεδομένα να είναι κρυπτογραφημένα;</a:t>
            </a:r>
            <a:endParaRPr lang="es-ES" b="1" dirty="0"/>
          </a:p>
          <a:p>
            <a:endParaRPr lang="es-ES" dirty="0"/>
          </a:p>
          <a:p>
            <a:r>
              <a:rPr lang="es-ES" dirty="0"/>
              <a:t>a.- </a:t>
            </a:r>
            <a:r>
              <a:rPr lang="el-GR" dirty="0"/>
              <a:t>Ναι</a:t>
            </a:r>
            <a:endParaRPr lang="es-ES" dirty="0"/>
          </a:p>
          <a:p>
            <a:r>
              <a:rPr lang="es-ES" dirty="0"/>
              <a:t>b.- </a:t>
            </a:r>
            <a:r>
              <a:rPr lang="el-GR" dirty="0"/>
              <a:t>Όχι</a:t>
            </a:r>
            <a:endParaRPr lang="es-ES" dirty="0"/>
          </a:p>
          <a:p>
            <a:r>
              <a:rPr lang="es-ES" dirty="0"/>
              <a:t>c.- </a:t>
            </a:r>
            <a:r>
              <a:rPr lang="el-GR" dirty="0"/>
              <a:t>Μόνο όταν εργάζεστε από δημόσιο χώρο</a:t>
            </a:r>
            <a:endParaRPr lang="es-E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2031325"/>
          </a:xfrm>
          <a:prstGeom prst="rect">
            <a:avLst/>
          </a:prstGeom>
          <a:noFill/>
        </p:spPr>
        <p:txBody>
          <a:bodyPr wrap="square" rtlCol="0">
            <a:spAutoFit/>
          </a:bodyPr>
          <a:lstStyle/>
          <a:p>
            <a:r>
              <a:rPr lang="es-ES" b="1" dirty="0"/>
              <a:t>4. </a:t>
            </a:r>
            <a:r>
              <a:rPr lang="el-GR" b="1" dirty="0"/>
              <a:t>Ποιο από τα ακόλουθα πρωτόκολλα ασφαλείας ονόματος;</a:t>
            </a:r>
            <a:endParaRPr lang="es-ES" b="1" dirty="0"/>
          </a:p>
          <a:p>
            <a:endParaRPr lang="es-ES" dirty="0"/>
          </a:p>
          <a:p>
            <a:r>
              <a:rPr lang="es-ES" dirty="0"/>
              <a:t>a.- SSD </a:t>
            </a:r>
            <a:r>
              <a:rPr lang="el-GR" dirty="0"/>
              <a:t>και </a:t>
            </a:r>
            <a:r>
              <a:rPr lang="es-ES" dirty="0"/>
              <a:t>TPM</a:t>
            </a:r>
          </a:p>
          <a:p>
            <a:r>
              <a:rPr lang="es-ES" dirty="0"/>
              <a:t>b.- SMS </a:t>
            </a:r>
            <a:r>
              <a:rPr lang="el-GR" dirty="0"/>
              <a:t>και</a:t>
            </a:r>
            <a:r>
              <a:rPr lang="es-ES" dirty="0"/>
              <a:t> TNS</a:t>
            </a:r>
          </a:p>
          <a:p>
            <a:r>
              <a:rPr lang="es-ES" dirty="0"/>
              <a:t>c.- SSL </a:t>
            </a:r>
            <a:r>
              <a:rPr lang="el-GR" dirty="0"/>
              <a:t>και</a:t>
            </a:r>
            <a:r>
              <a:rPr lang="es-ES" dirty="0"/>
              <a:t> TLS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6435"/>
            <a:ext cx="2991729" cy="2308324"/>
          </a:xfrm>
          <a:prstGeom prst="rect">
            <a:avLst/>
          </a:prstGeom>
          <a:noFill/>
        </p:spPr>
        <p:txBody>
          <a:bodyPr wrap="square" rtlCol="0">
            <a:spAutoFit/>
          </a:bodyPr>
          <a:lstStyle/>
          <a:p>
            <a:r>
              <a:rPr lang="es-ES" b="1" dirty="0"/>
              <a:t>5. </a:t>
            </a:r>
            <a:r>
              <a:rPr lang="el-GR" b="1" dirty="0"/>
              <a:t>Τι είναι η φιλική απάτη;
</a:t>
            </a:r>
            <a:endParaRPr lang="es-ES" dirty="0"/>
          </a:p>
          <a:p>
            <a:r>
              <a:rPr lang="es-ES" dirty="0"/>
              <a:t>a.- </a:t>
            </a:r>
            <a:r>
              <a:rPr lang="el-GR" dirty="0"/>
              <a:t>Απάτη που προέρχεται από φίλους</a:t>
            </a:r>
            <a:endParaRPr lang="es-ES" dirty="0"/>
          </a:p>
          <a:p>
            <a:r>
              <a:rPr lang="es-ES" dirty="0"/>
              <a:t>b.- </a:t>
            </a:r>
            <a:r>
              <a:rPr lang="el-GR" dirty="0"/>
              <a:t>Καλοπροαίρετη απάτη</a:t>
            </a:r>
            <a:endParaRPr lang="es-ES" dirty="0"/>
          </a:p>
          <a:p>
            <a:r>
              <a:rPr lang="es-ES" dirty="0"/>
              <a:t>c.- </a:t>
            </a:r>
            <a:r>
              <a:rPr lang="el-GR" dirty="0"/>
              <a:t>Συναλλαγές που αργότερα αμφισβητήθηκαν από δυσαρεστημένους πελάτες</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ΠΗΓΈΣ</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3170099"/>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err="1">
                <a:latin typeface="Calibri" panose="020F0502020204030204" pitchFamily="34" charset="0"/>
                <a:cs typeface="Calibri" panose="020F0502020204030204" pitchFamily="34" charset="0"/>
              </a:rPr>
              <a:t>Safewise</a:t>
            </a:r>
            <a:r>
              <a:rPr lang="en-GB" altLang="es-ES" sz="2000" dirty="0">
                <a:latin typeface="Calibri" panose="020F0502020204030204" pitchFamily="34" charset="0"/>
                <a:cs typeface="Calibri" panose="020F0502020204030204" pitchFamily="34" charset="0"/>
              </a:rPr>
              <a:t> --- </a:t>
            </a:r>
            <a:r>
              <a:rPr lang="es-ES" sz="2000" dirty="0">
                <a:hlinkClick r:id="rId2"/>
              </a:rPr>
              <a:t>https://www.safewise.com/online-security-faq/online-transaction-secure/</a:t>
            </a:r>
            <a:endParaRPr lang="es-ES" sz="2000" dirty="0"/>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Seon.io --- </a:t>
            </a:r>
            <a:r>
              <a:rPr lang="en-GB" altLang="es-ES" sz="2000" dirty="0">
                <a:latin typeface="Calibri" panose="020F0502020204030204" pitchFamily="34" charset="0"/>
                <a:cs typeface="Calibri" panose="020F0502020204030204" pitchFamily="34" charset="0"/>
                <a:hlinkClick r:id="" action="ppaction://noaction"/>
              </a:rPr>
              <a:t>https://seon.io/resources/which-online-payment-methods-have-the-highest-fraud-risk/</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Avast --- </a:t>
            </a:r>
            <a:r>
              <a:rPr lang="en-GB" altLang="es-ES" sz="2000" dirty="0">
                <a:latin typeface="Calibri" panose="020F0502020204030204" pitchFamily="34" charset="0"/>
                <a:cs typeface="Calibri" panose="020F0502020204030204" pitchFamily="34" charset="0"/>
                <a:hlinkClick r:id="rId3"/>
              </a:rPr>
              <a:t>https://blog.avast.com/secure-online-transactions-avast</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2checkout --- </a:t>
            </a:r>
            <a:r>
              <a:rPr lang="en-GB" altLang="es-ES" sz="2000" dirty="0">
                <a:latin typeface="Calibri" panose="020F0502020204030204" pitchFamily="34" charset="0"/>
                <a:cs typeface="Calibri" panose="020F0502020204030204" pitchFamily="34" charset="0"/>
                <a:hlinkClick r:id="rId4"/>
              </a:rPr>
              <a:t>https://blog.2checkout.com/advantages-and-challenges-of-accepting-payments-online/</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707E9AD7-750B-7E83-EB98-0E5F16EE3A64}"/>
              </a:ext>
            </a:extLst>
          </p:cNvPr>
          <p:cNvSpPr txBox="1">
            <a:spLocks/>
          </p:cNvSpPr>
          <p:nvPr/>
        </p:nvSpPr>
        <p:spPr>
          <a:xfrm>
            <a:off x="318565" y="1022287"/>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9583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989202" cy="646331"/>
          </a:xfrm>
          <a:prstGeom prst="rect">
            <a:avLst/>
          </a:prstGeom>
          <a:noFill/>
        </p:spPr>
        <p:txBody>
          <a:bodyPr wrap="square" rtlCol="0">
            <a:spAutoFit/>
          </a:bodyPr>
          <a:lstStyle/>
          <a:p>
            <a:r>
              <a:rPr lang="el-GR" dirty="0"/>
              <a:t>Μάθετε τι πρέπει να προσέχετε κατά την εκτέλεση διαδικτυακών συναλλαγών</a:t>
            </a:r>
            <a:endParaRPr lang="en-GB" dirty="0"/>
          </a:p>
        </p:txBody>
      </p:sp>
      <p:sp>
        <p:nvSpPr>
          <p:cNvPr id="12" name="CuadroTexto 11"/>
          <p:cNvSpPr txBox="1"/>
          <p:nvPr/>
        </p:nvSpPr>
        <p:spPr>
          <a:xfrm>
            <a:off x="1615182" y="3530217"/>
            <a:ext cx="3829015" cy="646331"/>
          </a:xfrm>
          <a:prstGeom prst="rect">
            <a:avLst/>
          </a:prstGeom>
          <a:noFill/>
        </p:spPr>
        <p:txBody>
          <a:bodyPr wrap="square" rtlCol="0">
            <a:spAutoFit/>
          </a:bodyPr>
          <a:lstStyle/>
          <a:p>
            <a:r>
              <a:rPr lang="el-GR" dirty="0"/>
              <a:t>Μάθετε πώς μπορείτε να ενισχύσετε την ασφάλεια των </a:t>
            </a:r>
            <a:r>
              <a:rPr lang="el-GR" dirty="0" err="1"/>
              <a:t>ιστότοπών</a:t>
            </a:r>
            <a:r>
              <a:rPr lang="el-GR" dirty="0"/>
              <a:t> μας</a:t>
            </a:r>
            <a:endParaRPr lang="en-GB" dirty="0"/>
          </a:p>
        </p:txBody>
      </p:sp>
      <p:sp>
        <p:nvSpPr>
          <p:cNvPr id="13" name="CuadroTexto 12"/>
          <p:cNvSpPr txBox="1"/>
          <p:nvPr/>
        </p:nvSpPr>
        <p:spPr>
          <a:xfrm>
            <a:off x="1605565" y="4284374"/>
            <a:ext cx="4982052" cy="923330"/>
          </a:xfrm>
          <a:prstGeom prst="rect">
            <a:avLst/>
          </a:prstGeom>
          <a:noFill/>
        </p:spPr>
        <p:txBody>
          <a:bodyPr wrap="square" rtlCol="0">
            <a:spAutoFit/>
          </a:bodyPr>
          <a:lstStyle/>
          <a:p>
            <a:r>
              <a:rPr lang="el-GR" dirty="0"/>
              <a:t>Κατανόηση των βασικών πλεονεκτημάτων των ηλεκτρονικών συναλλαγών
</a:t>
            </a:r>
            <a:endParaRPr lang="en-GB" dirty="0"/>
          </a:p>
        </p:txBody>
      </p:sp>
      <p:sp>
        <p:nvSpPr>
          <p:cNvPr id="14" name="CuadroTexto 13"/>
          <p:cNvSpPr txBox="1"/>
          <p:nvPr/>
        </p:nvSpPr>
        <p:spPr>
          <a:xfrm>
            <a:off x="1578484" y="4994445"/>
            <a:ext cx="4982052" cy="923330"/>
          </a:xfrm>
          <a:prstGeom prst="rect">
            <a:avLst/>
          </a:prstGeom>
          <a:noFill/>
        </p:spPr>
        <p:txBody>
          <a:bodyPr wrap="square" rtlCol="0">
            <a:spAutoFit/>
          </a:bodyPr>
          <a:lstStyle/>
          <a:p>
            <a:r>
              <a:rPr lang="el-GR" dirty="0"/>
              <a:t>Αναγνώριση των κύριων μειονεκτημάτων των ηλεκτρονικών συναλλαγών
</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6047831" cy="629660"/>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7288" y="758722"/>
            <a:ext cx="3829015"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934838" y="4041054"/>
            <a:ext cx="5117155" cy="1039708"/>
          </a:xfrm>
          <a:prstGeom prst="rect">
            <a:avLst/>
          </a:prstGeom>
          <a:noFill/>
        </p:spPr>
        <p:txBody>
          <a:bodyPr wrap="square" rtlCol="0">
            <a:spAutoFit/>
          </a:bodyPr>
          <a:lstStyle/>
          <a:p>
            <a:pPr marL="457200" indent="-457200">
              <a:lnSpc>
                <a:spcPts val="2500"/>
              </a:lnSpc>
              <a:buFont typeface="+mj-lt"/>
              <a:buAutoNum type="arabicPeriod"/>
            </a:pPr>
            <a:r>
              <a:rPr lang="el-GR" sz="2000" dirty="0">
                <a:solidFill>
                  <a:srgbClr val="000000"/>
                </a:solidFill>
                <a:latin typeface="Arial" panose="020B0604020202020204" pitchFamily="34" charset="0"/>
              </a:rPr>
              <a:t>Περιοχές κινδύνου
Ηλεκτρονικές ρυθμίσεις ασφαλείας
Πλεονεκτήματα και μειονεκτήματα </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6566360" cy="1200329"/>
          </a:xfrm>
          <a:prstGeom prst="rect">
            <a:avLst/>
          </a:prstGeom>
          <a:noFill/>
        </p:spPr>
        <p:txBody>
          <a:bodyPr wrap="square" rtlCol="0">
            <a:spAutoFit/>
          </a:bodyPr>
          <a:lstStyle/>
          <a:p>
            <a:r>
              <a:rPr lang="el-GR" sz="2400" dirty="0">
                <a:solidFill>
                  <a:srgbClr val="0CA373"/>
                </a:solidFill>
                <a:latin typeface="Oxygen" panose="02000503000000090004" pitchFamily="2" charset="77"/>
                <a:ea typeface="Nunito Bold" charset="0"/>
                <a:cs typeface="Abhaya Libre SemiBold" panose="02000603000000000000" pitchFamily="2" charset="77"/>
              </a:rPr>
              <a:t>Ενότητα 1: Τι πρέπει και τι δεν πρέπει να κάνετε των ηλεκτρονικών συναλλαγών
</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366510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ΕΥΡΕΤΉΡΙΟ</a:t>
            </a:r>
            <a:endParaRPr lang="es-ES" sz="4800" b="1" spc="-150" dirty="0"/>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254891"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Περιοχές κινδύνου
</a:t>
            </a:r>
            <a:endParaRPr lang="es-ES" sz="2200" spc="50" dirty="0">
              <a:latin typeface="+mj-lt"/>
              <a:cs typeface="Tahoma"/>
            </a:endParaRPr>
          </a:p>
        </p:txBody>
      </p:sp>
      <p:sp>
        <p:nvSpPr>
          <p:cNvPr id="4" name="Rectángulo 3"/>
          <p:cNvSpPr/>
          <p:nvPr/>
        </p:nvSpPr>
        <p:spPr>
          <a:xfrm>
            <a:off x="742976" y="2324968"/>
            <a:ext cx="9976605" cy="3785652"/>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Οι ηλεκτρονικές συναλλαγές αυξάνονται. Έχουν γίνει όλο και περισσότερο μέρος της ζωής μας, σε σημείο που, σήμερα, οτιδήποτε φανταζόμαστε μπορεί να αγοραστεί στο διαδίκτυο</a:t>
            </a:r>
            <a:r>
              <a:rPr lang="en-GB" altLang="es-ES" sz="2000" dirty="0">
                <a:latin typeface="Calibri" panose="020F0502020204030204" pitchFamily="34" charset="0"/>
                <a:cs typeface="Calibri" panose="020F0502020204030204" pitchFamily="34" charset="0"/>
              </a:rPr>
              <a:t>. </a:t>
            </a:r>
          </a:p>
          <a:p>
            <a:pPr>
              <a:defRPr/>
            </a:pPr>
            <a:endParaRPr lang="en-GB" altLang="es-ES" sz="2000" dirty="0">
              <a:latin typeface="Calibri" panose="020F0502020204030204" pitchFamily="34" charset="0"/>
              <a:cs typeface="Calibri" panose="020F0502020204030204" pitchFamily="34" charset="0"/>
            </a:endParaRPr>
          </a:p>
          <a:p>
            <a:pPr>
              <a:defRPr/>
            </a:pPr>
            <a:r>
              <a:rPr lang="el-GR" altLang="es-ES" sz="2000" dirty="0">
                <a:latin typeface="Calibri" panose="020F0502020204030204" pitchFamily="34" charset="0"/>
                <a:cs typeface="Calibri" panose="020F0502020204030204" pitchFamily="34" charset="0"/>
              </a:rPr>
              <a:t>Παρά το γεγονός ότι κάνουν κατά μέσο όρο αρκετές συναλλαγές την εβδομάδα, οι μέσοι χρήστες ενδέχεται να μην γνωρίζουν ζωτικές πληροφορίες σχετικά με τον τρόπο προστασίας της ασφάλειάς τους κατά την αγορά ή την πώληση στο διαδίκτυο και να μείνουν μακριά από κάθε είδους απειλές στον κυβερνοχώρο, όπως απάτη ταυτότητας, κλοπή ή κακόβουλο λογισμικό</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a:defRPr/>
            </a:pPr>
            <a:r>
              <a:rPr lang="el-GR" altLang="es-ES" sz="2000" dirty="0">
                <a:latin typeface="Calibri" panose="020F0502020204030204" pitchFamily="34" charset="0"/>
                <a:cs typeface="Calibri" panose="020F0502020204030204" pitchFamily="34" charset="0"/>
              </a:rPr>
              <a:t>Αλλά δεν χάνονται όλα, εξακολουθούν να υπάρχουν μέτρα που μπορούν να λάβουν οι χρήστες για να αποφύγουν αυτούς τους κινδύνους και να διατηρήσουν τις πολύτιμες πληροφορίες τους ασφαλείς</a:t>
            </a:r>
            <a:r>
              <a:rPr lang="en-GB" altLang="es-ES" sz="2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07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876939"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Περιοχές κινδύνου
</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607907"/>
            <a:ext cx="10145416" cy="3477875"/>
          </a:xfrm>
          <a:prstGeom prst="rect">
            <a:avLst/>
          </a:prstGeom>
        </p:spPr>
        <p:txBody>
          <a:bodyPr wrap="square">
            <a:spAutoFit/>
          </a:bodyPr>
          <a:lstStyle/>
          <a:p>
            <a:pPr>
              <a:defRPr/>
            </a:pPr>
            <a:r>
              <a:rPr lang="el-GR" altLang="es-ES" sz="2200" dirty="0">
                <a:latin typeface="Calibri" panose="020F0502020204030204" pitchFamily="34" charset="0"/>
                <a:cs typeface="Calibri" panose="020F0502020204030204" pitchFamily="34" charset="0"/>
              </a:rPr>
              <a:t>Κάθε χρήστης του Διαδικτύου λαμβάνει ανεπιθύμητα μηνύματα, δηλαδή ανεπιθύμητα, επαναλαμβανόμενα μηνύματα που αποστέλλονται μέσω κειμένου, ηλεκτρονικού ταχυδρομείου ή σε οποιοδήποτε ψηφιακό κανάλι. Ένας μεγάλος αριθμός έχει εμπορικούς σκοπούς, όπως προωθητικές ενέργειες, </a:t>
            </a:r>
            <a:r>
              <a:rPr lang="el-GR" altLang="es-ES" sz="2200" dirty="0" err="1">
                <a:latin typeface="Calibri" panose="020F0502020204030204" pitchFamily="34" charset="0"/>
                <a:cs typeface="Calibri" panose="020F0502020204030204" pitchFamily="34" charset="0"/>
              </a:rPr>
              <a:t>στοχευμένες</a:t>
            </a:r>
            <a:r>
              <a:rPr lang="el-GR" altLang="es-ES" sz="2200" dirty="0">
                <a:latin typeface="Calibri" panose="020F0502020204030204" pitchFamily="34" charset="0"/>
                <a:cs typeface="Calibri" panose="020F0502020204030204" pitchFamily="34" charset="0"/>
              </a:rPr>
              <a:t> προσφορές ή το λανσάρισμα νέων προϊόντων ή υπηρεσιών</a:t>
            </a:r>
            <a:r>
              <a:rPr lang="en-GB" altLang="es-ES" sz="2200" dirty="0">
                <a:latin typeface="Calibri" panose="020F0502020204030204" pitchFamily="34" charset="0"/>
                <a:cs typeface="Calibri" panose="020F0502020204030204" pitchFamily="34" charset="0"/>
              </a:rPr>
              <a:t>. </a:t>
            </a:r>
          </a:p>
          <a:p>
            <a:pPr>
              <a:defRPr/>
            </a:pPr>
            <a:endParaRPr lang="en-GB" altLang="es-ES" sz="2200" dirty="0">
              <a:latin typeface="Calibri" panose="020F0502020204030204" pitchFamily="34" charset="0"/>
              <a:cs typeface="Calibri" panose="020F0502020204030204" pitchFamily="34" charset="0"/>
            </a:endParaRPr>
          </a:p>
          <a:p>
            <a:pPr>
              <a:defRPr/>
            </a:pPr>
            <a:r>
              <a:rPr lang="el-GR" altLang="es-ES" sz="2200" dirty="0">
                <a:latin typeface="Calibri" panose="020F0502020204030204" pitchFamily="34" charset="0"/>
                <a:cs typeface="Calibri" panose="020F0502020204030204" pitchFamily="34" charset="0"/>
              </a:rPr>
              <a:t>Αν και τα περισσότερα από αυτά δεν είναι τίποτα περισσότερο από ενοχλήσεις για διαγραφή, μερικά περιλαμβάνουν επιβλαβείς συνδέσμους που οδηγούν σε </a:t>
            </a:r>
            <a:r>
              <a:rPr lang="el-GR" altLang="es-ES" sz="2200" dirty="0" err="1">
                <a:latin typeface="Calibri" panose="020F0502020204030204" pitchFamily="34" charset="0"/>
                <a:cs typeface="Calibri" panose="020F0502020204030204" pitchFamily="34" charset="0"/>
              </a:rPr>
              <a:t>ιστότοπους</a:t>
            </a:r>
            <a:r>
              <a:rPr lang="el-GR" altLang="es-ES" sz="2200" dirty="0">
                <a:latin typeface="Calibri" panose="020F0502020204030204" pitchFamily="34" charset="0"/>
                <a:cs typeface="Calibri" panose="020F0502020204030204" pitchFamily="34" charset="0"/>
              </a:rPr>
              <a:t> που μιμούνται τους πραγματικούς, για παράδειγμα, την τράπεζά σας ή το αγαπημένο σας ηλεκτρονικό κατάστημα</a:t>
            </a:r>
            <a:r>
              <a:rPr lang="en-GB" altLang="es-ES" sz="2200" dirty="0">
                <a:latin typeface="Calibri" panose="020F0502020204030204" pitchFamily="34" charset="0"/>
                <a:cs typeface="Calibri" panose="020F0502020204030204" pitchFamily="34" charset="0"/>
              </a:rPr>
              <a:t>.</a:t>
            </a:r>
          </a:p>
        </p:txBody>
      </p:sp>
      <p:sp>
        <p:nvSpPr>
          <p:cNvPr id="6" name="object 2">
            <a:extLst>
              <a:ext uri="{FF2B5EF4-FFF2-40B4-BE49-F238E27FC236}">
                <a16:creationId xmlns:a16="http://schemas.microsoft.com/office/drawing/2014/main" id="{5D785F9F-4034-B761-7400-9D97FF7A1D4F}"/>
              </a:ext>
            </a:extLst>
          </p:cNvPr>
          <p:cNvSpPr txBox="1">
            <a:spLocks/>
          </p:cNvSpPr>
          <p:nvPr/>
        </p:nvSpPr>
        <p:spPr>
          <a:xfrm>
            <a:off x="377557" y="913374"/>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0027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474091"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Περιοχές κινδύνου
</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0" y="2399648"/>
            <a:ext cx="9898371" cy="4093428"/>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Για να αποφευχθεί αυτό, πρέπει να είμαστε προσεκτικοί όταν κάνουμε κλικ σε συνδέσμους, ειδικά εκείνους που προέρχονται από μη επαληθευμένες πηγές, και βεβαιωθείτε ότι όλα ξεκινούν από httpS://. Αντιπροσωπεύεται επίσης από ένα λουκέτο στη γραμμή διευθύνσεων, αυτό το "S" σημαίνει "ασφαλές" και σημαίνει ότι ο </a:t>
            </a:r>
            <a:r>
              <a:rPr lang="el-GR" altLang="es-ES" sz="2000" dirty="0" err="1">
                <a:latin typeface="Calibri" panose="020F0502020204030204" pitchFamily="34" charset="0"/>
                <a:cs typeface="Calibri" panose="020F0502020204030204" pitchFamily="34" charset="0"/>
              </a:rPr>
              <a:t>ιστότοπος</a:t>
            </a:r>
            <a:r>
              <a:rPr lang="el-GR" altLang="es-ES" sz="2000" dirty="0">
                <a:latin typeface="Calibri" panose="020F0502020204030204" pitchFamily="34" charset="0"/>
                <a:cs typeface="Calibri" panose="020F0502020204030204" pitchFamily="34" charset="0"/>
              </a:rPr>
              <a:t> είναι αυθεντικός</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a:defRPr/>
            </a:pPr>
            <a:r>
              <a:rPr lang="el-GR" altLang="es-ES" sz="2000" dirty="0">
                <a:latin typeface="Calibri" panose="020F0502020204030204" pitchFamily="34" charset="0"/>
                <a:cs typeface="Calibri" panose="020F0502020204030204" pitchFamily="34" charset="0"/>
              </a:rPr>
              <a:t>Αλλά δεν τελειώνει εδώ, ο </a:t>
            </a:r>
            <a:r>
              <a:rPr lang="el-GR" altLang="es-ES" sz="2000" dirty="0" err="1">
                <a:latin typeface="Calibri" panose="020F0502020204030204" pitchFamily="34" charset="0"/>
                <a:cs typeface="Calibri" panose="020F0502020204030204" pitchFamily="34" charset="0"/>
              </a:rPr>
              <a:t>ιστότοπος</a:t>
            </a:r>
            <a:r>
              <a:rPr lang="el-GR" altLang="es-ES" sz="2000" dirty="0">
                <a:latin typeface="Calibri" panose="020F0502020204030204" pitchFamily="34" charset="0"/>
                <a:cs typeface="Calibri" panose="020F0502020204030204" pitchFamily="34" charset="0"/>
              </a:rPr>
              <a:t> πρέπει να είναι νόμιμος, αλλά οι προσφορές εκεί μπορεί να είναι πολύ καλές για να είναι αληθινές (δηλαδή, η καλύτερη τηλεόραση στην αγορά μόνο για 100 €), να μην έχουν πραγματικά σχόλια χρηστών, πλήρη έλλειψη ποιοτικών εικόνων ή συνεκτικού περιεχομένου</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a:defRPr/>
            </a:pPr>
            <a:r>
              <a:rPr lang="el-GR" altLang="es-ES" sz="2000" dirty="0">
                <a:latin typeface="Calibri" panose="020F0502020204030204" pitchFamily="34" charset="0"/>
                <a:cs typeface="Calibri" panose="020F0502020204030204" pitchFamily="34" charset="0"/>
              </a:rPr>
              <a:t>Αυτά είναι σημάδια ενός δόλιου </a:t>
            </a:r>
            <a:r>
              <a:rPr lang="el-GR" altLang="es-ES" sz="2000" dirty="0" err="1">
                <a:latin typeface="Calibri" panose="020F0502020204030204" pitchFamily="34" charset="0"/>
                <a:cs typeface="Calibri" panose="020F0502020204030204" pitchFamily="34" charset="0"/>
              </a:rPr>
              <a:t>ιστότοπου</a:t>
            </a:r>
            <a:r>
              <a:rPr lang="el-GR" altLang="es-ES" sz="2000" dirty="0">
                <a:latin typeface="Calibri" panose="020F0502020204030204" pitchFamily="34" charset="0"/>
                <a:cs typeface="Calibri" panose="020F0502020204030204" pitchFamily="34" charset="0"/>
              </a:rPr>
              <a:t> στον οποίο δεν πρέπει να πραγματοποιήσετε συναλλαγές.
</a:t>
            </a:r>
            <a:endParaRPr lang="en-GB" altLang="es-ES" sz="2000" dirty="0">
              <a:latin typeface="Calibri" panose="020F0502020204030204" pitchFamily="34" charset="0"/>
              <a:cs typeface="Calibri" panose="020F0502020204030204" pitchFamily="34" charset="0"/>
            </a:endParaRPr>
          </a:p>
        </p:txBody>
      </p:sp>
      <p:sp>
        <p:nvSpPr>
          <p:cNvPr id="6" name="object 2">
            <a:extLst>
              <a:ext uri="{FF2B5EF4-FFF2-40B4-BE49-F238E27FC236}">
                <a16:creationId xmlns:a16="http://schemas.microsoft.com/office/drawing/2014/main" id="{D78012B1-48C1-F433-B2F8-830B6ED16647}"/>
              </a:ext>
            </a:extLst>
          </p:cNvPr>
          <p:cNvSpPr txBox="1">
            <a:spLocks/>
          </p:cNvSpPr>
          <p:nvPr/>
        </p:nvSpPr>
        <p:spPr>
          <a:xfrm>
            <a:off x="318565" y="1022287"/>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32242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01195"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Περιοχές κινδύνου
</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422360"/>
            <a:ext cx="9802452" cy="3139321"/>
          </a:xfrm>
          <a:prstGeom prst="rect">
            <a:avLst/>
          </a:prstGeom>
        </p:spPr>
        <p:txBody>
          <a:bodyPr wrap="square">
            <a:spAutoFit/>
          </a:bodyPr>
          <a:lstStyle/>
          <a:p>
            <a:pPr>
              <a:defRPr/>
            </a:pPr>
            <a:r>
              <a:rPr lang="el-GR" altLang="es-ES" sz="2200" dirty="0">
                <a:latin typeface="Calibri" panose="020F0502020204030204" pitchFamily="34" charset="0"/>
                <a:cs typeface="Calibri" panose="020F0502020204030204" pitchFamily="34" charset="0"/>
              </a:rPr>
              <a:t>Η διασφάλιση της εγκυρότητας των καρτών αγοραστή είναι ζωτικής σημασίας κατά την πώληση στο διαδίκτυο, είτε σε διαδικτυακή αγορά είτε στον δικό σας </a:t>
            </a:r>
            <a:r>
              <a:rPr lang="el-GR" altLang="es-ES" sz="2200" dirty="0" err="1">
                <a:latin typeface="Calibri" panose="020F0502020204030204" pitchFamily="34" charset="0"/>
                <a:cs typeface="Calibri" panose="020F0502020204030204" pitchFamily="34" charset="0"/>
              </a:rPr>
              <a:t>ιστότοπο</a:t>
            </a:r>
            <a:r>
              <a:rPr lang="el-GR" altLang="es-ES" sz="2200" dirty="0">
                <a:latin typeface="Calibri" panose="020F0502020204030204" pitchFamily="34" charset="0"/>
                <a:cs typeface="Calibri" panose="020F0502020204030204" pitchFamily="34" charset="0"/>
              </a:rPr>
              <a:t>. Οι δόλιες συναλλαγές είναι χαμένες συναλλαγές</a:t>
            </a:r>
            <a:r>
              <a:rPr lang="en-GB" altLang="es-ES" sz="2200" dirty="0">
                <a:latin typeface="Calibri" panose="020F0502020204030204" pitchFamily="34" charset="0"/>
                <a:cs typeface="Calibri" panose="020F0502020204030204" pitchFamily="34" charset="0"/>
              </a:rPr>
              <a:t>. </a:t>
            </a:r>
          </a:p>
          <a:p>
            <a:pPr>
              <a:defRPr/>
            </a:pPr>
            <a:endParaRPr lang="en-GB" altLang="es-ES" sz="2200" dirty="0">
              <a:latin typeface="Calibri" panose="020F0502020204030204" pitchFamily="34" charset="0"/>
              <a:cs typeface="Calibri" panose="020F0502020204030204" pitchFamily="34" charset="0"/>
            </a:endParaRPr>
          </a:p>
          <a:p>
            <a:pPr>
              <a:defRPr/>
            </a:pPr>
            <a:r>
              <a:rPr lang="el-GR" altLang="es-ES" sz="2200" dirty="0">
                <a:latin typeface="Calibri" panose="020F0502020204030204" pitchFamily="34" charset="0"/>
                <a:cs typeface="Calibri" panose="020F0502020204030204" pitchFamily="34" charset="0"/>
              </a:rPr>
              <a:t>Αυτό δεν οφείλεται μόνο στον προφανή κίνδυνο απάτης, αλλά και στο γεγονός ότι πάρα πολλές δόλιες συναλλαγές και αιτήματα αντιστροφής χρέωσης θα έχουν ως αποτέλεσμα η </a:t>
            </a:r>
            <a:r>
              <a:rPr lang="el-GR" altLang="es-ES" sz="2200" dirty="0" err="1">
                <a:latin typeface="Calibri" panose="020F0502020204030204" pitchFamily="34" charset="0"/>
                <a:cs typeface="Calibri" panose="020F0502020204030204" pitchFamily="34" charset="0"/>
              </a:rPr>
              <a:t>Visa</a:t>
            </a:r>
            <a:r>
              <a:rPr lang="el-GR" altLang="es-ES" sz="2200" dirty="0">
                <a:latin typeface="Calibri" panose="020F0502020204030204" pitchFamily="34" charset="0"/>
                <a:cs typeface="Calibri" panose="020F0502020204030204" pitchFamily="34" charset="0"/>
              </a:rPr>
              <a:t>, η </a:t>
            </a:r>
            <a:r>
              <a:rPr lang="el-GR" altLang="es-ES" sz="2200" dirty="0" err="1">
                <a:latin typeface="Calibri" panose="020F0502020204030204" pitchFamily="34" charset="0"/>
                <a:cs typeface="Calibri" panose="020F0502020204030204" pitchFamily="34" charset="0"/>
              </a:rPr>
              <a:t>Mastercard</a:t>
            </a:r>
            <a:r>
              <a:rPr lang="el-GR" altLang="es-ES" sz="2200" dirty="0">
                <a:latin typeface="Calibri" panose="020F0502020204030204" pitchFamily="34" charset="0"/>
                <a:cs typeface="Calibri" panose="020F0502020204030204" pitchFamily="34" charset="0"/>
              </a:rPr>
              <a:t> ή η American Express να τοποθετήσουν τον </a:t>
            </a:r>
            <a:r>
              <a:rPr lang="el-GR" altLang="es-ES" sz="2200" dirty="0" err="1">
                <a:latin typeface="Calibri" panose="020F0502020204030204" pitchFamily="34" charset="0"/>
                <a:cs typeface="Calibri" panose="020F0502020204030204" pitchFamily="34" charset="0"/>
              </a:rPr>
              <a:t>ιστότοπό</a:t>
            </a:r>
            <a:r>
              <a:rPr lang="el-GR" altLang="es-ES" sz="2200" dirty="0">
                <a:latin typeface="Calibri" panose="020F0502020204030204" pitchFamily="34" charset="0"/>
                <a:cs typeface="Calibri" panose="020F0502020204030204" pitchFamily="34" charset="0"/>
              </a:rPr>
              <a:t> σας σε λίστες υψηλού κινδύνου ή απλά να μην επιτρέψουν στην επιχείρησή σας να δεχτεί συναλλαγές με τις κάρτες τους</a:t>
            </a:r>
            <a:r>
              <a:rPr lang="en-GB" altLang="es-ES" sz="2200" dirty="0">
                <a:latin typeface="Calibri" panose="020F0502020204030204" pitchFamily="34" charset="0"/>
                <a:cs typeface="Calibri" panose="020F0502020204030204" pitchFamily="34" charset="0"/>
              </a:rPr>
              <a:t>.</a:t>
            </a:r>
          </a:p>
        </p:txBody>
      </p:sp>
      <p:sp>
        <p:nvSpPr>
          <p:cNvPr id="4" name="object 2">
            <a:extLst>
              <a:ext uri="{FF2B5EF4-FFF2-40B4-BE49-F238E27FC236}">
                <a16:creationId xmlns:a16="http://schemas.microsoft.com/office/drawing/2014/main" id="{43661433-A4A2-AA39-4FB4-83F39ED04DDF}"/>
              </a:ext>
            </a:extLst>
          </p:cNvPr>
          <p:cNvSpPr txBox="1">
            <a:spLocks/>
          </p:cNvSpPr>
          <p:nvPr/>
        </p:nvSpPr>
        <p:spPr>
          <a:xfrm>
            <a:off x="318565" y="1022287"/>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492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705739"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1.2.: Ηλεκτρονικές ρυθμίσεις ασφαλείας
</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0" y="2399648"/>
            <a:ext cx="9802453" cy="3139321"/>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Επιπλέον, υποθέτοντας ότι χρησιμοποιούσαμε έναν επαληθευμένο, αξιόπιστο </a:t>
            </a:r>
            <a:r>
              <a:rPr lang="el-GR" altLang="es-ES" dirty="0" err="1">
                <a:latin typeface="Calibri" panose="020F0502020204030204" pitchFamily="34" charset="0"/>
                <a:cs typeface="Calibri" panose="020F0502020204030204" pitchFamily="34" charset="0"/>
              </a:rPr>
              <a:t>ιστότοπο</a:t>
            </a:r>
            <a:r>
              <a:rPr lang="el-GR" altLang="es-ES" dirty="0">
                <a:latin typeface="Calibri" panose="020F0502020204030204" pitchFamily="34" charset="0"/>
                <a:cs typeface="Calibri" panose="020F0502020204030204" pitchFamily="34" charset="0"/>
              </a:rPr>
              <a:t>, εξακολουθούν να απαιτούνται ορισμένα μέτρα σχετικά με ευαίσθητες πληροφορίες</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b="1" dirty="0">
                <a:latin typeface="Calibri" panose="020F0502020204030204" pitchFamily="34" charset="0"/>
                <a:cs typeface="Calibri" panose="020F0502020204030204" pitchFamily="34" charset="0"/>
              </a:rPr>
              <a:t>Κωδικούς πρόσβασης</a:t>
            </a:r>
            <a:r>
              <a:rPr lang="en-GB"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Θα πρέπει να είναι μεγαλύτερα από 8 χαρακτήρες και να περιλαμβάνουν όσο το δυνατόν περισσότερα κεφαλαία γράμματα, σύμβολα και αριθμούς</a:t>
            </a:r>
            <a:r>
              <a:rPr lang="en-GB" altLang="es-ES"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r>
              <a:rPr lang="el-GR" altLang="es-ES" b="1" dirty="0">
                <a:latin typeface="Calibri" panose="020F0502020204030204" pitchFamily="34" charset="0"/>
                <a:cs typeface="Calibri" panose="020F0502020204030204" pitchFamily="34" charset="0"/>
              </a:rPr>
              <a:t>Στοιχεία κάρτας</a:t>
            </a:r>
            <a:r>
              <a:rPr lang="en-GB"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Ακόμα και αφού επιβεβαιώσετε ότι ο </a:t>
            </a:r>
            <a:r>
              <a:rPr lang="el-GR" altLang="es-ES" dirty="0" err="1">
                <a:latin typeface="Calibri" panose="020F0502020204030204" pitchFamily="34" charset="0"/>
                <a:cs typeface="Calibri" panose="020F0502020204030204" pitchFamily="34" charset="0"/>
              </a:rPr>
              <a:t>ιστότοπος</a:t>
            </a:r>
            <a:r>
              <a:rPr lang="el-GR" altLang="es-ES" dirty="0">
                <a:latin typeface="Calibri" panose="020F0502020204030204" pitchFamily="34" charset="0"/>
                <a:cs typeface="Calibri" panose="020F0502020204030204" pitchFamily="34" charset="0"/>
              </a:rPr>
              <a:t> είναι γνήσιος, μην αποθηκεύετε τα τραπεζικά σας στοιχεία στη σελίδα ή στο πρόγραμμα περιήγησης (και οι δύο πιθανότατα θα σας το ζητήσουν). Με αυτόν τον τρόπο, ένα άτομο με τον κωδικό πρόσβασής σας δεν θα έχει πρόσβαση στα τραπεζικά σας στοιχεία</a:t>
            </a:r>
            <a:r>
              <a:rPr lang="en-GB" altLang="es-ES"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r>
              <a:rPr lang="el-GR" altLang="es-ES" b="1" dirty="0">
                <a:latin typeface="Calibri" panose="020F0502020204030204" pitchFamily="34" charset="0"/>
                <a:cs typeface="Calibri" panose="020F0502020204030204" pitchFamily="34" charset="0"/>
              </a:rPr>
              <a:t>Προσωρινές και εικονικές κάρτες</a:t>
            </a:r>
            <a:r>
              <a:rPr lang="en-GB"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Προσφέρονται από ορισμένες τράπεζες, αποτελούνται αντίστοιχα από έναν εφάπαξ αριθμό και μια γεννήτρια τυχαίων αριθμών καρτών</a:t>
            </a:r>
            <a:r>
              <a:rPr lang="en-GB" altLang="es-ES" dirty="0">
                <a:latin typeface="Calibri" panose="020F0502020204030204" pitchFamily="34" charset="0"/>
                <a:cs typeface="Calibri" panose="020F0502020204030204" pitchFamily="34" charset="0"/>
              </a:rPr>
              <a:t>.</a:t>
            </a:r>
          </a:p>
        </p:txBody>
      </p:sp>
      <p:sp>
        <p:nvSpPr>
          <p:cNvPr id="6" name="object 2">
            <a:extLst>
              <a:ext uri="{FF2B5EF4-FFF2-40B4-BE49-F238E27FC236}">
                <a16:creationId xmlns:a16="http://schemas.microsoft.com/office/drawing/2014/main" id="{E2436E87-6757-FBBB-C611-555C732FE42C}"/>
              </a:ext>
            </a:extLst>
          </p:cNvPr>
          <p:cNvSpPr txBox="1">
            <a:spLocks/>
          </p:cNvSpPr>
          <p:nvPr/>
        </p:nvSpPr>
        <p:spPr>
          <a:xfrm>
            <a:off x="318565" y="1022287"/>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504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888620"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1.2.: Ηλεκτρονικές ρυθμίσεις ασφαλείας
</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827385" y="2357838"/>
            <a:ext cx="10987059" cy="3816429"/>
          </a:xfrm>
          <a:prstGeom prst="rect">
            <a:avLst/>
          </a:prstGeom>
        </p:spPr>
        <p:txBody>
          <a:bodyPr wrap="square">
            <a:spAutoFit/>
          </a:bodyPr>
          <a:lstStyle/>
          <a:p>
            <a:pPr>
              <a:defRPr/>
            </a:pPr>
            <a:r>
              <a:rPr lang="el-GR" altLang="es-ES" sz="2200" dirty="0">
                <a:latin typeface="Calibri" panose="020F0502020204030204" pitchFamily="34" charset="0"/>
                <a:cs typeface="Calibri" panose="020F0502020204030204" pitchFamily="34" charset="0"/>
              </a:rPr>
              <a:t>Από την άλλη, κατά την πώληση αντικειμένων στο διαδίκτυο στον δικό μας </a:t>
            </a:r>
            <a:r>
              <a:rPr lang="el-GR" altLang="es-ES" sz="2200" dirty="0" err="1">
                <a:latin typeface="Calibri" panose="020F0502020204030204" pitchFamily="34" charset="0"/>
                <a:cs typeface="Calibri" panose="020F0502020204030204" pitchFamily="34" charset="0"/>
              </a:rPr>
              <a:t>ιστότοπο</a:t>
            </a:r>
            <a:r>
              <a:rPr lang="el-GR" altLang="es-ES" sz="2200" dirty="0">
                <a:latin typeface="Calibri" panose="020F0502020204030204" pitchFamily="34" charset="0"/>
                <a:cs typeface="Calibri" panose="020F0502020204030204" pitchFamily="34" charset="0"/>
              </a:rPr>
              <a:t>, ορισμένες ρυθμίσεις μπορούν να βελτιώσουν σημαντικά τις δυνατότητες ασφαλείας του</a:t>
            </a:r>
            <a:r>
              <a:rPr lang="en-GB" altLang="es-ES" sz="2200" dirty="0">
                <a:latin typeface="Calibri" panose="020F0502020204030204" pitchFamily="34" charset="0"/>
                <a:cs typeface="Calibri" panose="020F0502020204030204" pitchFamily="34" charset="0"/>
              </a:rPr>
              <a:t>:</a:t>
            </a:r>
          </a:p>
          <a:p>
            <a:pPr>
              <a:defRPr/>
            </a:pP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200" dirty="0">
                <a:latin typeface="Calibri" panose="020F0502020204030204" pitchFamily="34" charset="0"/>
                <a:cs typeface="Calibri" panose="020F0502020204030204" pitchFamily="34" charset="0"/>
              </a:rPr>
              <a:t>Βεβαιωθείτε ότι ο διακομιστής ιστού μας διαθέτει πρωτόκολλα ασφαλείας όπως SSL και TLS</a:t>
            </a:r>
            <a:r>
              <a:rPr lang="en-GB" altLang="es-ES" sz="2200" dirty="0">
                <a:latin typeface="Calibri" panose="020F0502020204030204" pitchFamily="34" charset="0"/>
                <a:cs typeface="Calibri" panose="020F0502020204030204" pitchFamily="34" charset="0"/>
              </a:rPr>
              <a:t>. </a:t>
            </a:r>
            <a:r>
              <a:rPr lang="el-GR" altLang="es-ES" sz="2200" dirty="0">
                <a:latin typeface="Calibri" panose="020F0502020204030204" pitchFamily="34" charset="0"/>
                <a:cs typeface="Calibri" panose="020F0502020204030204" pitchFamily="34" charset="0"/>
              </a:rPr>
              <a:t>Θα κρυπτογραφήσουν ευαίσθητα δεδομένα και είναι πράγματι απαραίτητο για τα περισσότερα συστήματα πληρωμών</a:t>
            </a:r>
            <a:r>
              <a:rPr lang="en-GB" altLang="es-ES" sz="22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r>
              <a:rPr lang="el-GR" altLang="es-ES" sz="2200" dirty="0">
                <a:latin typeface="Calibri" panose="020F0502020204030204" pitchFamily="34" charset="0"/>
                <a:cs typeface="Calibri" panose="020F0502020204030204" pitchFamily="34" charset="0"/>
              </a:rPr>
              <a:t>Ο </a:t>
            </a:r>
            <a:r>
              <a:rPr lang="el-GR" altLang="es-ES" sz="2200" dirty="0" err="1">
                <a:latin typeface="Calibri" panose="020F0502020204030204" pitchFamily="34" charset="0"/>
                <a:cs typeface="Calibri" panose="020F0502020204030204" pitchFamily="34" charset="0"/>
              </a:rPr>
              <a:t>ιστότοπός</a:t>
            </a:r>
            <a:r>
              <a:rPr lang="el-GR" altLang="es-ES" sz="2200" dirty="0">
                <a:latin typeface="Calibri" panose="020F0502020204030204" pitchFamily="34" charset="0"/>
                <a:cs typeface="Calibri" panose="020F0502020204030204" pitchFamily="34" charset="0"/>
              </a:rPr>
              <a:t> μας θα πρέπει να διατηρεί μόνο βασικά δεδομένα, όπως διεύθυνση παράδοσης (και όχι στοιχεία κάρτας</a:t>
            </a:r>
            <a:r>
              <a:rPr lang="en-GB" altLang="es-ES" sz="22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r>
              <a:rPr lang="el-GR" altLang="es-ES" sz="2200" dirty="0">
                <a:latin typeface="Calibri" panose="020F0502020204030204" pitchFamily="34" charset="0"/>
                <a:cs typeface="Calibri" panose="020F0502020204030204" pitchFamily="34" charset="0"/>
              </a:rPr>
              <a:t>Τα δεδομένα που διατηρούνται στον διακομιστή θα πρέπει να είναι διακριτικά και κρυπτογραφημένα, πράγμα που σημαίνει ότι δεν είναι ανακτήσιμα και, εάν ξεχαστούν, μπορούν να επαναφερθούν μόνο με διαπιστευτήρια χρήστη</a:t>
            </a:r>
            <a:r>
              <a:rPr lang="en-GB" altLang="es-ES" sz="2200" dirty="0">
                <a:latin typeface="Calibri" panose="020F0502020204030204" pitchFamily="34" charset="0"/>
                <a:cs typeface="Calibri" panose="020F0502020204030204" pitchFamily="34" charset="0"/>
              </a:rPr>
              <a:t>. </a:t>
            </a:r>
          </a:p>
        </p:txBody>
      </p:sp>
      <p:sp>
        <p:nvSpPr>
          <p:cNvPr id="4" name="object 2">
            <a:extLst>
              <a:ext uri="{FF2B5EF4-FFF2-40B4-BE49-F238E27FC236}">
                <a16:creationId xmlns:a16="http://schemas.microsoft.com/office/drawing/2014/main" id="{9D912659-113B-0D15-C46F-2ADED5081D48}"/>
              </a:ext>
            </a:extLst>
          </p:cNvPr>
          <p:cNvSpPr txBox="1">
            <a:spLocks/>
          </p:cNvSpPr>
          <p:nvPr/>
        </p:nvSpPr>
        <p:spPr>
          <a:xfrm>
            <a:off x="318565" y="1022287"/>
            <a:ext cx="10269068"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ΕΝΟΤΗΤΑ 1: Τι πρέπει και τι δεν πρέπει να κάνετε των ηλεκτρονικών συναλλαγών</a:t>
            </a:r>
            <a:endParaRPr lang="es-ES" sz="2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68375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1538</Words>
  <Application>Microsoft Office PowerPoint</Application>
  <PresentationFormat>Panorámica</PresentationFormat>
  <Paragraphs>114</Paragraphs>
  <Slides>16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108</cp:revision>
  <dcterms:created xsi:type="dcterms:W3CDTF">2021-06-29T11:11:56Z</dcterms:created>
  <dcterms:modified xsi:type="dcterms:W3CDTF">2023-02-06T16:05:33Z</dcterms:modified>
</cp:coreProperties>
</file>