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69" r:id="rId4"/>
    <p:sldId id="258" r:id="rId5"/>
    <p:sldId id="287" r:id="rId6"/>
    <p:sldId id="288" r:id="rId7"/>
    <p:sldId id="291" r:id="rId8"/>
    <p:sldId id="289" r:id="rId9"/>
    <p:sldId id="290" r:id="rId10"/>
    <p:sldId id="295" r:id="rId11"/>
    <p:sldId id="296" r:id="rId12"/>
    <p:sldId id="297" r:id="rId13"/>
    <p:sldId id="274" r:id="rId14"/>
    <p:sldId id="299" r:id="rId15"/>
    <p:sldId id="298" r:id="rId16"/>
    <p:sldId id="264" r:id="rId17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540504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avast.com/secure-online-transactions-avast" TargetMode="External"/><Relationship Id="rId2" Type="http://schemas.openxmlformats.org/officeDocument/2006/relationships/hyperlink" Target="https://www.safewise.com/online-security-faq/online-transaction-secure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log.2checkout.com/advantages-and-challenges-of-accepting-payments-online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“Poboljšanje otpornosti malih i srednjih poduzeća nakon lockdowna”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2761287" y="4093428"/>
            <a:ext cx="60975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POVEĆANJE RAZINE SIGURNOSTI ONLINE TRANSAKCIJA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endParaRPr lang="en-US" b="1" spc="-114" dirty="0">
              <a:solidFill>
                <a:srgbClr val="0CA37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: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IWS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Što treba i što </a:t>
            </a:r>
            <a:r>
              <a:rPr lang="hr" sz="32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 treba raditi </a:t>
            </a: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 online transakcijama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435415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1.3.: </a:t>
            </a:r>
            <a:r>
              <a:rPr lang="hr" sz="2200" b="1" spc="50" dirty="0" err="1">
                <a:solidFill>
                  <a:srgbClr val="0CA373"/>
                </a:solidFill>
                <a:latin typeface="+mj-lt"/>
                <a:cs typeface="Tahoma"/>
              </a:rPr>
              <a:t>Prednosti </a:t>
            </a:r>
            <a:r>
              <a:rPr lang="hr" sz="2200" spc="50" dirty="0">
                <a:latin typeface="+mj-lt"/>
                <a:cs typeface="Tahoma"/>
              </a:rPr>
              <a:t>i </a:t>
            </a:r>
            <a:r>
              <a:rPr lang="hr" sz="2200" spc="50" dirty="0" err="1">
                <a:latin typeface="+mj-lt"/>
                <a:cs typeface="Tahoma"/>
              </a:rPr>
              <a:t>nedostaci</a:t>
            </a:r>
            <a:r>
              <a:rPr lang="hr" sz="2200" spc="50" dirty="0">
                <a:latin typeface="+mj-lt"/>
                <a:cs typeface="Tahoma"/>
              </a:rPr>
              <a:t>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880222" y="2385830"/>
            <a:ext cx="99712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Online transakcije donose brojne prednosti i za kupce i za prodavače, kao što su: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0CA373"/>
              </a:buClr>
              <a:buFont typeface="+mj-lt"/>
              <a:buAutoNum type="arabicPeriod"/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Omogućuje trenutna, 24 sata dnevno, provjerljiva plaćanja. Ovo ima dvostruki učinak: od kupaca se ne traži slanje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dokaza o plaćanju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, a istovremeno olakšava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praćenje prodaje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buClr>
                <a:srgbClr val="0CA373"/>
              </a:buClr>
              <a:buFont typeface="+mj-lt"/>
              <a:buAutoNum type="arabicPeriod"/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0CA373"/>
              </a:buClr>
              <a:buFont typeface="+mj-lt"/>
              <a:buAutoNum type="arabicPeriod"/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U slučaju kartica i digitalnih novčanika, oni također lako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podržavaju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ponavljajuća plaćanja i povrate novca.</a:t>
            </a:r>
          </a:p>
          <a:p>
            <a:pPr marL="457200" indent="-457200">
              <a:buClr>
                <a:srgbClr val="0CA373"/>
              </a:buClr>
              <a:buFont typeface="+mj-lt"/>
              <a:buAutoNum type="arabicPeriod"/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0CA373"/>
              </a:buClr>
              <a:buFont typeface="+mj-lt"/>
              <a:buAutoNum type="arabicPeriod"/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Proširuje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doseg poslovanja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na svjetsku razinu i za transakcije i za promociju, što se također može prilagoditi nakon analize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ponašanja kupaca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227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Što treba i što </a:t>
            </a:r>
            <a:r>
              <a:rPr lang="hr" sz="32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 treba raditi </a:t>
            </a: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 online transakcijama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435415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1.3.: </a:t>
            </a:r>
            <a:r>
              <a:rPr lang="hr" sz="2200" b="1" spc="50" dirty="0" err="1">
                <a:solidFill>
                  <a:srgbClr val="0CA373"/>
                </a:solidFill>
                <a:latin typeface="+mj-lt"/>
                <a:cs typeface="Tahoma"/>
              </a:rPr>
              <a:t>Prednosti </a:t>
            </a:r>
            <a:r>
              <a:rPr lang="hr" sz="2200" spc="50" dirty="0">
                <a:latin typeface="+mj-lt"/>
                <a:cs typeface="Tahoma"/>
              </a:rPr>
              <a:t>i </a:t>
            </a:r>
            <a:r>
              <a:rPr lang="hr" sz="2200" spc="50" dirty="0" err="1">
                <a:latin typeface="+mj-lt"/>
                <a:cs typeface="Tahoma"/>
              </a:rPr>
              <a:t>nedostaci</a:t>
            </a:r>
            <a:r>
              <a:rPr lang="hr" sz="2200" spc="50" dirty="0">
                <a:latin typeface="+mj-lt"/>
                <a:cs typeface="Tahoma"/>
              </a:rPr>
              <a:t>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880222" y="2385830"/>
            <a:ext cx="9707411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CA373"/>
              </a:buClr>
              <a:buFont typeface="+mj-lt"/>
              <a:buAutoNum type="arabicPeriod" startAt="4"/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Online plaćanje također poboljšava distribucijske kanale, budući da omogućuje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affiliate poveznice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, koje mogu biti objavljene na drugim web stranicama ili promovirane od strane influencera.</a:t>
            </a:r>
          </a:p>
          <a:p>
            <a:pPr marL="457200" indent="-457200">
              <a:buClr>
                <a:srgbClr val="0CA373"/>
              </a:buClr>
              <a:buFont typeface="+mj-lt"/>
              <a:buAutoNum type="arabicPeriod" startAt="4"/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0CA373"/>
              </a:buClr>
              <a:buFont typeface="+mj-lt"/>
              <a:buAutoNum type="arabicPeriod" startAt="4"/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Drugi aspekt je da su, zbog svoje neposrednosti, online transakcije privlačne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impulzivnim kupcima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, u koje se mogu uvjeriti na licu mjesta, bilo gdje, u bilo koje vrijeme.</a:t>
            </a:r>
          </a:p>
          <a:p>
            <a:pPr marL="457200" indent="-457200">
              <a:buClr>
                <a:srgbClr val="0CA373"/>
              </a:buClr>
              <a:buFont typeface="+mj-lt"/>
              <a:buAutoNum type="arabicPeriod" startAt="4"/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0CA373"/>
              </a:buClr>
              <a:buFont typeface="+mj-lt"/>
              <a:buAutoNum type="arabicPeriod" startAt="4"/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Štoviše, smanjuje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troškove transakcije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jer eliminira potrebu za zapošljavanjem blagajnika, bez potrebe za unovčavanjem čekova, rukovanjem krivotvorenim novčanicama ili obradom uplatnica.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16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Što treba i što </a:t>
            </a:r>
            <a:r>
              <a:rPr lang="hr" sz="32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 treba raditi </a:t>
            </a: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 online transakcijama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435415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1.3.: </a:t>
            </a:r>
            <a:r>
              <a:rPr lang="hr" sz="2200" spc="50" dirty="0" err="1">
                <a:latin typeface="+mj-lt"/>
                <a:cs typeface="Tahoma"/>
              </a:rPr>
              <a:t>Prednosti </a:t>
            </a:r>
            <a:r>
              <a:rPr lang="hr" sz="2200" spc="50" dirty="0">
                <a:latin typeface="+mj-lt"/>
                <a:cs typeface="Tahoma"/>
              </a:rPr>
              <a:t>i </a:t>
            </a:r>
            <a:r>
              <a:rPr lang="hr" sz="2200" b="1" spc="50" dirty="0" err="1">
                <a:solidFill>
                  <a:srgbClr val="0CA373"/>
                </a:solidFill>
                <a:latin typeface="+mj-lt"/>
                <a:cs typeface="Tahoma"/>
              </a:rPr>
              <a:t>nedostaci</a:t>
            </a:r>
            <a:r>
              <a:rPr lang="hr" sz="2200" spc="50" dirty="0">
                <a:latin typeface="+mj-lt"/>
                <a:cs typeface="Tahoma"/>
              </a:rPr>
              <a:t>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880221" y="2385830"/>
            <a:ext cx="1026906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Međutim, unatoč prednostima, nisu svi aspekti online transakcija korisni:</a:t>
            </a:r>
          </a:p>
          <a:p>
            <a:pPr>
              <a:defRPr/>
            </a:pPr>
            <a:endParaRPr lang="en-GB" altLang="es-E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0CA373"/>
              </a:buClr>
              <a:buFont typeface="+mj-lt"/>
              <a:buAutoNum type="arabicPeriod"/>
              <a:defRPr/>
            </a:pPr>
            <a:r>
              <a:rPr lang="hr" alt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Tehnički problemi i održavanje, čak i kada su povremeni, obično uključuju </a:t>
            </a:r>
            <a:r>
              <a:rPr lang="hr" altLang="es-ES" sz="2100" b="1" dirty="0">
                <a:latin typeface="Calibri" panose="020F0502020204030204" pitchFamily="34" charset="0"/>
                <a:cs typeface="Calibri" panose="020F0502020204030204" pitchFamily="34" charset="0"/>
              </a:rPr>
              <a:t>zastoje </a:t>
            </a:r>
            <a:r>
              <a:rPr lang="hr" alt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, što znači da se zaustavljaju i prodaja i kupnja.</a:t>
            </a:r>
          </a:p>
          <a:p>
            <a:pPr marL="457200" indent="-457200">
              <a:buClr>
                <a:srgbClr val="0CA373"/>
              </a:buClr>
              <a:buFont typeface="+mj-lt"/>
              <a:buAutoNum type="arabicPeriod"/>
              <a:defRPr/>
            </a:pPr>
            <a:endParaRPr lang="en-GB" altLang="es-E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0CA373"/>
              </a:buClr>
              <a:buFont typeface="+mj-lt"/>
              <a:buAutoNum type="arabicPeriod"/>
              <a:defRPr/>
            </a:pPr>
            <a:r>
              <a:rPr lang="hr" alt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Kao što je prije navedeno, lažne transakcije ne uključuju samo inherentne rizike, već i </a:t>
            </a:r>
            <a:r>
              <a:rPr lang="hr" altLang="es-ES" sz="2100" b="1" dirty="0">
                <a:latin typeface="Calibri" panose="020F0502020204030204" pitchFamily="34" charset="0"/>
                <a:cs typeface="Calibri" panose="020F0502020204030204" pitchFamily="34" charset="0"/>
              </a:rPr>
              <a:t>potencijalne probleme </a:t>
            </a:r>
            <a:r>
              <a:rPr lang="hr" alt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s pružateljima transakcija.</a:t>
            </a:r>
          </a:p>
          <a:p>
            <a:pPr marL="457200" indent="-457200">
              <a:buClr>
                <a:srgbClr val="0CA373"/>
              </a:buClr>
              <a:buFont typeface="+mj-lt"/>
              <a:buAutoNum type="arabicPeriod"/>
              <a:defRPr/>
            </a:pPr>
            <a:endParaRPr lang="en-GB" altLang="es-E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0CA373"/>
              </a:buClr>
              <a:buFont typeface="+mj-lt"/>
              <a:buAutoNum type="arabicPeriod"/>
              <a:defRPr/>
            </a:pPr>
            <a:r>
              <a:rPr lang="hr" alt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Često zanemaren oblik prijevare je “prijateljska prijevara”, tj. važeće transakcije koje kupci kasnije </a:t>
            </a:r>
            <a:r>
              <a:rPr lang="hr" altLang="es-ES" sz="2100" b="1" dirty="0">
                <a:latin typeface="Calibri" panose="020F0502020204030204" pitchFamily="34" charset="0"/>
                <a:cs typeface="Calibri" panose="020F0502020204030204" pitchFamily="34" charset="0"/>
              </a:rPr>
              <a:t>osporavaju </a:t>
            </a:r>
            <a:r>
              <a:rPr lang="hr" alt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bilo zbog nezadovoljstva, pogrešaka pri kupnji ili nade da će dobiti povrat novca povrh zadržavanja artikla ili usluge.</a:t>
            </a: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2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2" y="2814121"/>
            <a:ext cx="5601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Sigurnost nije nešto čega bi trebali biti svjesni samo kupci, već ju implementiraju i prodavači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615181" y="3530217"/>
            <a:ext cx="5601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Zdrav razum kupaca jednako je koristan kao i tehničke mjere za izbjegavanje online prijevara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605565" y="4284374"/>
            <a:ext cx="4407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Online transakcije imaju prednosti dostupnosti, logistike i profiliranja kupaca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578483" y="4994445"/>
            <a:ext cx="6862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Unatoč svojim prednostima, internetske transakcije povlače za sobom neke probleme i za kupce i za prodavače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49613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Ključni zaključci: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996" y="4623758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990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Provjera znanja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93D046-13B6-A431-F6B7-F1751CE0719B}"/>
              </a:ext>
            </a:extLst>
          </p:cNvPr>
          <p:cNvSpPr txBox="1"/>
          <p:nvPr/>
        </p:nvSpPr>
        <p:spPr>
          <a:xfrm>
            <a:off x="436098" y="1869768"/>
            <a:ext cx="24759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" b="1" dirty="0"/>
              <a:t>Što " s" u "https" znači ?</a:t>
            </a:r>
          </a:p>
          <a:p>
            <a:endParaRPr lang="es-ES" dirty="0"/>
          </a:p>
          <a:p>
            <a:r>
              <a:rPr lang="hr" b="1" dirty="0"/>
              <a:t>a.- </a:t>
            </a:r>
            <a:r>
              <a:rPr lang="hr" b="1" dirty="0" err="1"/>
              <a:t>Sigurno</a:t>
            </a:r>
            <a:endParaRPr lang="es-ES" b="1" dirty="0"/>
          </a:p>
          <a:p>
            <a:r>
              <a:rPr lang="hr" dirty="0"/>
              <a:t>b.- Sigurnost</a:t>
            </a:r>
          </a:p>
          <a:p>
            <a:r>
              <a:rPr lang="hr" dirty="0"/>
              <a:t>c.- </a:t>
            </a:r>
            <a:r>
              <a:rPr lang="hr" dirty="0" err="1"/>
              <a:t>Pridržava se</a:t>
            </a:r>
            <a:r>
              <a:rPr lang="hr" dirty="0"/>
              <a:t>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CBB8D56-9B34-66DA-42F2-9AEEF77103E8}"/>
              </a:ext>
            </a:extLst>
          </p:cNvPr>
          <p:cNvSpPr txBox="1"/>
          <p:nvPr/>
        </p:nvSpPr>
        <p:spPr>
          <a:xfrm>
            <a:off x="3957234" y="1773775"/>
            <a:ext cx="29917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2. Visoka stopa prevarantskih transakcija će rezultirati kod kartičnih entiteta:</a:t>
            </a:r>
          </a:p>
          <a:p>
            <a:endParaRPr lang="es-ES" dirty="0"/>
          </a:p>
          <a:p>
            <a:r>
              <a:rPr lang="hr" dirty="0"/>
              <a:t>a.- Nagradit će naše napore</a:t>
            </a:r>
            <a:endParaRPr lang="es-ES" dirty="0"/>
          </a:p>
          <a:p>
            <a:r>
              <a:rPr lang="hr" b="1" dirty="0"/>
              <a:t>b.- Blokiranje njihovih transakcija na našim stranicama</a:t>
            </a:r>
          </a:p>
          <a:p>
            <a:r>
              <a:rPr lang="hr" dirty="0"/>
              <a:t>c.- Forsiranje promjene domene za naše stranice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CFC1708-71AC-F087-74E0-130A56C9B741}"/>
              </a:ext>
            </a:extLst>
          </p:cNvPr>
          <p:cNvSpPr txBox="1"/>
          <p:nvPr/>
        </p:nvSpPr>
        <p:spPr>
          <a:xfrm>
            <a:off x="7994185" y="1869768"/>
            <a:ext cx="29917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3. </a:t>
            </a:r>
            <a:r>
              <a:rPr lang="hr" b="1" dirty="0" err="1"/>
              <a:t>Trebaju li </a:t>
            </a:r>
            <a:r>
              <a:rPr lang="hr" b="1" dirty="0"/>
              <a:t>podaci biti </a:t>
            </a:r>
            <a:r>
              <a:rPr lang="hr" b="1" dirty="0" err="1"/>
              <a:t>šifrirani </a:t>
            </a:r>
            <a:r>
              <a:rPr lang="hr" b="1" dirty="0"/>
              <a:t>?</a:t>
            </a:r>
          </a:p>
          <a:p>
            <a:endParaRPr lang="es-ES" dirty="0"/>
          </a:p>
          <a:p>
            <a:r>
              <a:rPr lang="hr" b="1" dirty="0"/>
              <a:t>a.- Da</a:t>
            </a:r>
          </a:p>
          <a:p>
            <a:r>
              <a:rPr lang="hr" dirty="0"/>
              <a:t>b.- Ne</a:t>
            </a:r>
          </a:p>
          <a:p>
            <a:r>
              <a:rPr lang="hr" dirty="0"/>
              <a:t>c.- Samo kada radimo s javnog mjesta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83D507A-6406-66B3-0BAD-63E9CDCFA0AC}"/>
              </a:ext>
            </a:extLst>
          </p:cNvPr>
          <p:cNvSpPr txBox="1"/>
          <p:nvPr/>
        </p:nvSpPr>
        <p:spPr>
          <a:xfrm>
            <a:off x="436098" y="4111069"/>
            <a:ext cx="29917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4. Koji od slijedećih su sigurnosni protokoli ?</a:t>
            </a:r>
          </a:p>
          <a:p>
            <a:endParaRPr lang="es-ES" dirty="0"/>
          </a:p>
          <a:p>
            <a:r>
              <a:rPr lang="hr" dirty="0"/>
              <a:t>a.- SSD i TPM</a:t>
            </a:r>
          </a:p>
          <a:p>
            <a:r>
              <a:rPr lang="hr" dirty="0"/>
              <a:t>b.- SMS i TNS</a:t>
            </a:r>
          </a:p>
          <a:p>
            <a:r>
              <a:rPr lang="hr" b="1" dirty="0"/>
              <a:t>c.- SSL i TLS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CCF0B17-1259-31B4-F377-F0EE02922A47}"/>
              </a:ext>
            </a:extLst>
          </p:cNvPr>
          <p:cNvSpPr txBox="1"/>
          <p:nvPr/>
        </p:nvSpPr>
        <p:spPr>
          <a:xfrm>
            <a:off x="7994184" y="4111069"/>
            <a:ext cx="29917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5. Što je prijateljska prevara ?</a:t>
            </a:r>
          </a:p>
          <a:p>
            <a:endParaRPr lang="es-ES" dirty="0"/>
          </a:p>
          <a:p>
            <a:r>
              <a:rPr lang="hr" dirty="0"/>
              <a:t>a.- Prijevara koja dolazi od prijatelja</a:t>
            </a:r>
            <a:endParaRPr lang="es-ES" dirty="0"/>
          </a:p>
          <a:p>
            <a:r>
              <a:rPr lang="hr" dirty="0"/>
              <a:t>b.- Dobronamjerna prijevara</a:t>
            </a:r>
            <a:endParaRPr lang="es-ES" dirty="0"/>
          </a:p>
          <a:p>
            <a:r>
              <a:rPr lang="hr" b="1" dirty="0"/>
              <a:t>c.- Transakcije kasnije osporavane od nezadovoljnih kupaca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693177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Što treba i što </a:t>
            </a:r>
            <a:r>
              <a:rPr lang="hr" sz="32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 treba raditi </a:t>
            </a: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 online transakcijama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07152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IZVORI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" alt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Safewise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--- </a:t>
            </a:r>
            <a:r>
              <a:rPr lang="hr" sz="2000" dirty="0">
                <a:hlinkClick r:id="rId2"/>
              </a:rPr>
              <a:t>https://www.safewise.com/online-security-faq/online-transaction-secure/</a:t>
            </a: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  <a:hlinkClick r:id="" action="ppaction://noaction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Seon.io ---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  <a:hlinkClick r:id="" action="ppaction://noaction"/>
              </a:rPr>
              <a:t>https://seon.io/resources/which-online-payment-methods-have-the-highest-fraud-risk/</a:t>
            </a: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Avast ---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https://blog.avast.com/secure-online-transactions-avast</a:t>
            </a: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2checkout ---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https://blog.2checkout.com/advantages-and-challenges-of-accepting-payments-online/</a:t>
            </a: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83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 dirty="0">
                <a:solidFill>
                  <a:schemeClr val="bg1"/>
                </a:solidFill>
                <a:latin typeface="Roboto"/>
                <a:cs typeface="Roboto"/>
              </a:rPr>
              <a:t>Hvala </a:t>
            </a:r>
            <a:r>
              <a:rPr lang="hr" sz="9600" b="1" spc="-50" dirty="0">
                <a:solidFill>
                  <a:schemeClr val="bg1"/>
                </a:solidFill>
                <a:latin typeface="Roboto"/>
                <a:cs typeface="Roboto"/>
              </a:rPr>
              <a:t>vam !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3" y="2814121"/>
            <a:ext cx="3989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Znati na što paziti pri obavljanju online transakcija </a:t>
            </a:r>
            <a:endParaRPr lang="en-GB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15182" y="3530217"/>
            <a:ext cx="3829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Saznati kako ojačati sigurnost vaših stranica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605565" y="4284374"/>
            <a:ext cx="4025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Razumjeti prednosti online transakcija </a:t>
            </a:r>
            <a:endParaRPr lang="en-GB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578484" y="4994445"/>
            <a:ext cx="4025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Prepoznati glavne nedostatke online transakcija </a:t>
            </a:r>
            <a:endParaRPr lang="en-GB"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50012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CILJEVI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just"/>
            <a:r>
              <a:rPr lang="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ovog modula moći ćete: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884" y="758722"/>
            <a:ext cx="580042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934838" y="3683294"/>
            <a:ext cx="5117155" cy="1039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Područja rizika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Online sigurnosne postavke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Prednosti i nedostatci</a:t>
            </a:r>
            <a:endParaRPr lang="en-US" sz="2000" dirty="0"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12820" y="2713042"/>
            <a:ext cx="6480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400" dirty="0">
                <a:solidFill>
                  <a:srgbClr val="0CA373"/>
                </a:solidFill>
                <a:latin typeface="Oxygen" panose="02000503000000090004" pitchFamily="2" charset="77"/>
                <a:ea typeface="Nunito Bold" charset="0"/>
                <a:cs typeface="Abhaya Libre SemiBold" panose="02000603000000000000" pitchFamily="2" charset="77"/>
              </a:rPr>
              <a:t>Jedinica 1: Što treba i što </a:t>
            </a:r>
            <a:r>
              <a:rPr lang="hr" sz="2400" dirty="0" err="1">
                <a:solidFill>
                  <a:srgbClr val="0CA373"/>
                </a:solidFill>
                <a:latin typeface="Oxygen" panose="02000503000000090004" pitchFamily="2" charset="77"/>
                <a:ea typeface="Nunito Bold" charset="0"/>
                <a:cs typeface="Abhaya Libre SemiBold" panose="02000603000000000000" pitchFamily="2" charset="77"/>
              </a:rPr>
              <a:t>ne treba raditi </a:t>
            </a:r>
            <a:r>
              <a:rPr lang="hr" sz="2400" dirty="0">
                <a:solidFill>
                  <a:srgbClr val="0CA373"/>
                </a:solidFill>
                <a:latin typeface="Oxygen" panose="02000503000000090004" pitchFamily="2" charset="77"/>
                <a:ea typeface="Nunito Bold" charset="0"/>
                <a:cs typeface="Abhaya Libre SemiBold" panose="02000603000000000000" pitchFamily="2" charset="77"/>
              </a:rPr>
              <a:t>u online transakcijama</a:t>
            </a:r>
          </a:p>
        </p:txBody>
      </p:sp>
      <p:sp>
        <p:nvSpPr>
          <p:cNvPr id="42" name="object 16"/>
          <p:cNvSpPr txBox="1">
            <a:spLocks/>
          </p:cNvSpPr>
          <p:nvPr/>
        </p:nvSpPr>
        <p:spPr>
          <a:xfrm>
            <a:off x="4881487" y="205899"/>
            <a:ext cx="18743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INDEKS</a:t>
            </a:r>
          </a:p>
        </p:txBody>
      </p:sp>
      <p:sp>
        <p:nvSpPr>
          <p:cNvPr id="6" name="Shape 2633">
            <a:extLst>
              <a:ext uri="{FF2B5EF4-FFF2-40B4-BE49-F238E27FC236}">
                <a16:creationId xmlns:a16="http://schemas.microsoft.com/office/drawing/2014/main" id="{0776730D-6C06-469C-8B7A-E64EC5C87016}"/>
              </a:ext>
            </a:extLst>
          </p:cNvPr>
          <p:cNvSpPr/>
          <p:nvPr/>
        </p:nvSpPr>
        <p:spPr>
          <a:xfrm>
            <a:off x="5493416" y="2047415"/>
            <a:ext cx="537944" cy="537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rgbClr val="0CA373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algn="ctr" defTabSz="228526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400" dirty="0">
              <a:solidFill>
                <a:srgbClr val="0CA373"/>
              </a:solidFill>
              <a:latin typeface="Oxygen" panose="02000503000000090004" pitchFamily="2" charset="77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6409385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Što treba i što </a:t>
            </a:r>
            <a:r>
              <a:rPr lang="hr" sz="32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 treba raditi </a:t>
            </a: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 online transakcijama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403133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1.1.: Rizična područja</a:t>
            </a:r>
            <a:endParaRPr lang="es-ES" sz="2200" spc="5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42976" y="2324968"/>
            <a:ext cx="997660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Online transakcije su u porastu. One sve više postaju dio naših života, do te mjere da se danas sve što zamislimo može kupiti online.</a:t>
            </a: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Unatoč tome što u prosjeku obavljaju nekoliko transakcija tjedno, prosječni korisnici možda ne znaju vitalne informacije o tome kako zaštititi svoju sigurnost prilikom kupnje ili prodaje na mreži i držati se podalje od svih vrsta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kibernetičkih prijetnji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kao što su prijevara identiteta, krađa ili zlonamjerni softver.</a:t>
            </a: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Ali nije sve izgubljeno, još uvijek postoje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mjere koje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korisnici mogu poduzeti kako bi izbjegli ove opasnosti i sačuvali svoje vrijedne informacije na sigurnom:</a:t>
            </a:r>
          </a:p>
        </p:txBody>
      </p:sp>
    </p:spTree>
    <p:extLst>
      <p:ext uri="{BB962C8B-B14F-4D97-AF65-F5344CB8AC3E}">
        <p14:creationId xmlns:p14="http://schemas.microsoft.com/office/powerpoint/2010/main" val="42074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Što treba i što </a:t>
            </a:r>
            <a:r>
              <a:rPr lang="hr" sz="32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 treba raditi </a:t>
            </a: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 online transakcijama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7" y="1773775"/>
            <a:ext cx="4520264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1.1.: Rizična područja</a:t>
            </a:r>
            <a:endParaRPr lang="es-ES" sz="2200" spc="5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85181" y="2637804"/>
            <a:ext cx="96811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785181" y="2607907"/>
            <a:ext cx="1014541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Svaki korisnik interneta prima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spam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, tj. neželjene poruke koje se ponavljaju poslane putem SMS-a, e-pošte ili bilo kojeg digitalnog kanala. Velik broj ima komercijalne svrhe, kao što su promocije, ciljane ponude ili lansiranje novih proizvoda ili usluga.</a:t>
            </a: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Iako većina njih nije ništa više od smetnji za brisanje na licu mjesta, neki uključuju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štetne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veze koje vode na web stranice koje oponašaju stvarne, na primjer, vašu banku ili vašu omiljenu internetsku trgovinu.</a:t>
            </a:r>
          </a:p>
        </p:txBody>
      </p:sp>
    </p:spTree>
    <p:extLst>
      <p:ext uri="{BB962C8B-B14F-4D97-AF65-F5344CB8AC3E}">
        <p14:creationId xmlns:p14="http://schemas.microsoft.com/office/powerpoint/2010/main" val="1100277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Što treba i što </a:t>
            </a:r>
            <a:r>
              <a:rPr lang="hr" sz="32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 treba raditi </a:t>
            </a: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 online transakcijama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7" y="1773775"/>
            <a:ext cx="4656898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1.1.: Rizična područja</a:t>
            </a:r>
            <a:endParaRPr lang="es-ES" sz="2200" spc="5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85181" y="2637804"/>
            <a:ext cx="96811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785180" y="2399648"/>
            <a:ext cx="98983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Da bismo to izbjegli, moramo biti oprezni kada klikamo na linkove, posebno one koji dolaze iz neprovjerenih izvora, te paziti da svi počinju s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httpS://.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Također predstavljeno lokotom u adresnoj traci, ovo "S" označava "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sigurno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" i znači da je web mjesto autentično.</a:t>
            </a: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Ali ne završava ovdje, stranica mora biti legitimna, ali ponude tamo mogu biti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previše dobre da bi bile istinite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(tj. najbolji televizor na tržištu za samo 100 €), ne sadrže stvarne komentare korisnika, potpuni nedostatak kvalitetne slike ili koherentan sadržaj.</a:t>
            </a: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Ovo su znakovi lažne stranice na kojoj se ne smiju provoditi nikakve transakcije.</a:t>
            </a:r>
          </a:p>
        </p:txBody>
      </p:sp>
    </p:spTree>
    <p:extLst>
      <p:ext uri="{BB962C8B-B14F-4D97-AF65-F5344CB8AC3E}">
        <p14:creationId xmlns:p14="http://schemas.microsoft.com/office/powerpoint/2010/main" val="73224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Što treba i što </a:t>
            </a:r>
            <a:r>
              <a:rPr lang="hr" sz="32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 treba raditi </a:t>
            </a: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 online transakcijama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03527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1.1.: Rizična područja</a:t>
            </a:r>
            <a:endParaRPr lang="es-ES" sz="2200" spc="50" dirty="0">
              <a:latin typeface="+mj-lt"/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785181" y="2422360"/>
            <a:ext cx="98024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Osiguravanje valjanosti kartica kupaca ključno je kada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prodajete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na mreži, bilo na internetskoj tržnici ili na vlastitom mjestu. Prijevarne transakcije izgubljene su transakcije.</a:t>
            </a: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To nije samo zbog očitog rizika prijevare, već i zbog činjenice da će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previše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lažnih transakcija i zahtjeva za povratom uplate rezultirati time da će Visa, Mastercard ili American Express staviti vašu web-lokaciju na popise visokog rizika ili jednostavno neće dopustiti vašoj tvrtki da prihvaća transakcije s njihove kartice.</a:t>
            </a:r>
          </a:p>
        </p:txBody>
      </p:sp>
    </p:spTree>
    <p:extLst>
      <p:ext uri="{BB962C8B-B14F-4D97-AF65-F5344CB8AC3E}">
        <p14:creationId xmlns:p14="http://schemas.microsoft.com/office/powerpoint/2010/main" val="164927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Što treba i što </a:t>
            </a:r>
            <a:r>
              <a:rPr lang="hr" sz="32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 treba raditi </a:t>
            </a: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 online transakcijama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529257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1.2.: Online sigurnosne postavke</a:t>
            </a:r>
            <a:endParaRPr lang="es-ES" sz="2200" spc="5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85181" y="2637804"/>
            <a:ext cx="96811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785180" y="2399648"/>
            <a:ext cx="980245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Osim toga, pod pretpostavkom da koristimo provjerenu, pouzdanu stranicu, još uvijek su potrebne neke mjere u vezi s osjetljivim informacijama:</a:t>
            </a: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Lozinke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: Trebale bi biti duže od 8 znakova i sadržavati što više velikih slova, simbola i brojeva.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Podaci o kartici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: Čak i nakon što potvrdite da je web mjesto autentično, nemojte spremati svoje bankovne podatke na stranicu ili u preglednik (obojica će vas to vjerojatno tražiti). Na taj način osoba s vašom lozinkom neće imati pristup vašim bankovnim podacima.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Privremene i virtualne kartice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: koje nude određene banke, sastoje se od jednokratnog broja i generatora nasumičnog broja kartice.</a:t>
            </a:r>
          </a:p>
        </p:txBody>
      </p:sp>
    </p:spTree>
    <p:extLst>
      <p:ext uri="{BB962C8B-B14F-4D97-AF65-F5344CB8AC3E}">
        <p14:creationId xmlns:p14="http://schemas.microsoft.com/office/powerpoint/2010/main" val="2175041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2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Što treba i što </a:t>
            </a:r>
            <a:r>
              <a:rPr lang="hr" sz="28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 treba raditi </a:t>
            </a:r>
            <a:r>
              <a:rPr lang="hr" sz="2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 online transakcijama</a:t>
            </a:r>
            <a:endParaRPr lang="es-ES" sz="2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07152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1.2.: Online sigurnosne postavke</a:t>
            </a:r>
            <a:endParaRPr lang="es-ES" sz="2200" spc="50" dirty="0">
              <a:latin typeface="+mj-lt"/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827385" y="2357838"/>
            <a:ext cx="986549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S druge strane, kada prodajemo artikle online na vlastitoj stranici, neke postavke mogu uvelike poboljšati njegov sigurnosni potencijal:</a:t>
            </a:r>
          </a:p>
          <a:p>
            <a:pPr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Provjerite ima li vaš web poslužitelj implementirane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sigurnosne protokole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poput SSL i TLS. Oni će šifrirati osjetljive podatke i to je doista neophodno za većinu sustava plaćanja.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Naša web stranica treba sadržavati samo bitne podatke kao što je adresa za dostavu (a ne podatke o kartici).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Podaci koji se čuvaju na poslužitelju trebali bi biti tokenizirani i 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šifrirani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, što znači da se ne mogu povratiti i, ako se zaborave, mogu se poništiti samo s korisničkim vjerodajnicama.</a:t>
            </a:r>
          </a:p>
        </p:txBody>
      </p:sp>
    </p:spTree>
    <p:extLst>
      <p:ext uri="{BB962C8B-B14F-4D97-AF65-F5344CB8AC3E}">
        <p14:creationId xmlns:p14="http://schemas.microsoft.com/office/powerpoint/2010/main" val="213683751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1354</Words>
  <Application>Microsoft Office PowerPoint</Application>
  <PresentationFormat>Panorámica</PresentationFormat>
  <Paragraphs>126</Paragraphs>
  <Slides>16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5" baseType="lpstr">
      <vt:lpstr>Arial</vt:lpstr>
      <vt:lpstr>Bahnschrift Light</vt:lpstr>
      <vt:lpstr>Calibri</vt:lpstr>
      <vt:lpstr>Calibri Light</vt:lpstr>
      <vt:lpstr>Oxygen</vt:lpstr>
      <vt:lpstr>Roboto</vt:lpstr>
      <vt:lpstr>Tahoma</vt:lpstr>
      <vt:lpstr>YADLjI9qxTA 0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107</cp:revision>
  <dcterms:created xsi:type="dcterms:W3CDTF">2021-06-29T11:11:56Z</dcterms:created>
  <dcterms:modified xsi:type="dcterms:W3CDTF">2023-02-06T16:05:45Z</dcterms:modified>
</cp:coreProperties>
</file>