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58" r:id="rId5"/>
    <p:sldId id="287" r:id="rId6"/>
    <p:sldId id="288" r:id="rId7"/>
    <p:sldId id="291" r:id="rId8"/>
    <p:sldId id="289" r:id="rId9"/>
    <p:sldId id="290" r:id="rId10"/>
    <p:sldId id="295" r:id="rId11"/>
    <p:sldId id="296" r:id="rId12"/>
    <p:sldId id="297" r:id="rId13"/>
    <p:sldId id="274" r:id="rId14"/>
    <p:sldId id="299" r:id="rId15"/>
    <p:sldId id="300" r:id="rId16"/>
    <p:sldId id="298"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blog.avast.com/secure-online-transactions-avast" TargetMode="External"/><Relationship Id="rId2" Type="http://schemas.openxmlformats.org/officeDocument/2006/relationships/hyperlink" Target="https://www.safewise.com/online-security-faq/online-transaction-secure/" TargetMode="External"/><Relationship Id="rId1" Type="http://schemas.openxmlformats.org/officeDocument/2006/relationships/slideLayout" Target="../slideLayouts/slideLayout1.xml"/><Relationship Id="rId4" Type="http://schemas.openxmlformats.org/officeDocument/2006/relationships/hyperlink" Target="https://blog.2checkout.com/advantages-and-challenges-of-accepting-payments-onlin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870773"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b="1" dirty="0" err="1">
                <a:latin typeface="Bahnschrift Light" panose="020B0502040204020203" pitchFamily="34" charset="0"/>
                <a:ea typeface="Calibri" panose="020F0502020204030204" pitchFamily="34" charset="0"/>
              </a:rPr>
              <a:t>Migliorare</a:t>
            </a:r>
            <a:r>
              <a:rPr lang="en-GB" b="1" dirty="0">
                <a:latin typeface="Bahnschrift Light" panose="020B0502040204020203" pitchFamily="34" charset="0"/>
                <a:ea typeface="Calibri" panose="020F0502020204030204" pitchFamily="34" charset="0"/>
              </a:rPr>
              <a:t> la </a:t>
            </a:r>
            <a:r>
              <a:rPr lang="en-GB" b="1" dirty="0" err="1">
                <a:latin typeface="Bahnschrift Light" panose="020B0502040204020203" pitchFamily="34" charset="0"/>
                <a:ea typeface="Calibri" panose="020F0502020204030204" pitchFamily="34" charset="0"/>
              </a:rPr>
              <a:t>resilienza</a:t>
            </a:r>
            <a:r>
              <a:rPr lang="en-GB" b="1" dirty="0">
                <a:latin typeface="Bahnschrift Light" panose="020B0502040204020203" pitchFamily="34" charset="0"/>
                <a:ea typeface="Calibri" panose="020F0502020204030204" pitchFamily="34" charset="0"/>
              </a:rPr>
              <a:t> </a:t>
            </a:r>
            <a:r>
              <a:rPr lang="en-GB" b="1" dirty="0" err="1">
                <a:latin typeface="Bahnschrift Light" panose="020B0502040204020203" pitchFamily="34" charset="0"/>
                <a:ea typeface="Calibri" panose="020F0502020204030204" pitchFamily="34" charset="0"/>
              </a:rPr>
              <a:t>delle</a:t>
            </a:r>
            <a:r>
              <a:rPr lang="en-GB" b="1" dirty="0">
                <a:latin typeface="Bahnschrift Light" panose="020B0502040204020203" pitchFamily="34" charset="0"/>
                <a:ea typeface="Calibri" panose="020F0502020204030204" pitchFamily="34" charset="0"/>
              </a:rPr>
              <a:t> PMI dopo il Lock Down</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AUMENTARE</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IL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LIVELLO</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DI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SICUREZZA</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DELLE</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TRANSAZIONI</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ONLINE</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Cosa fare e </a:t>
            </a:r>
            <a:r>
              <a:rPr lang="en-US" sz="4200" kern="0" spc="-150" dirty="0" err="1">
                <a:solidFill>
                  <a:schemeClr val="tx1"/>
                </a:solidFill>
                <a:latin typeface="+mj-lt"/>
                <a:ea typeface="Tahoma" panose="020B0604030504040204" pitchFamily="34" charset="0"/>
                <a:cs typeface="Tahoma" panose="020B0604030504040204" pitchFamily="34" charset="0"/>
              </a:rPr>
              <a:t>cosa</a:t>
            </a:r>
            <a:r>
              <a:rPr lang="en-US" sz="4200" kern="0" spc="-150" dirty="0">
                <a:solidFill>
                  <a:schemeClr val="tx1"/>
                </a:solidFill>
                <a:latin typeface="+mj-lt"/>
                <a:ea typeface="Tahoma" panose="020B0604030504040204" pitchFamily="34" charset="0"/>
                <a:cs typeface="Tahoma" panose="020B0604030504040204" pitchFamily="34" charset="0"/>
              </a:rPr>
              <a:t> non fare con le </a:t>
            </a:r>
            <a:r>
              <a:rPr lang="en-US" sz="4200" kern="0" spc="-150" dirty="0" err="1">
                <a:solidFill>
                  <a:schemeClr val="tx1"/>
                </a:solidFill>
                <a:latin typeface="+mj-lt"/>
                <a:ea typeface="Tahoma" panose="020B0604030504040204" pitchFamily="34" charset="0"/>
                <a:cs typeface="Tahoma" panose="020B0604030504040204" pitchFamily="34" charset="0"/>
              </a:rPr>
              <a:t>transazioni</a:t>
            </a:r>
            <a:r>
              <a:rPr lang="en-US" sz="4200" kern="0" spc="-150" dirty="0">
                <a:solidFill>
                  <a:schemeClr val="tx1"/>
                </a:solidFill>
                <a:latin typeface="+mj-lt"/>
                <a:ea typeface="Tahoma" panose="020B0604030504040204" pitchFamily="34" charset="0"/>
                <a:cs typeface="Tahoma" panose="020B0604030504040204" pitchFamily="34" charset="0"/>
              </a:rPr>
              <a:t> online</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673247"/>
            <a:ext cx="543541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1.3.: </a:t>
            </a:r>
            <a:r>
              <a:rPr lang="es-ES" sz="2200" spc="50" dirty="0">
                <a:solidFill>
                  <a:srgbClr val="0CA373"/>
                </a:solidFill>
                <a:latin typeface="+mj-lt"/>
                <a:cs typeface="Tahoma"/>
              </a:rPr>
              <a:t>Vantaggi</a:t>
            </a:r>
            <a:r>
              <a:rPr lang="es-ES" sz="2200" spc="50" dirty="0">
                <a:latin typeface="+mj-lt"/>
                <a:cs typeface="Tahoma"/>
              </a:rPr>
              <a:t> e svantaggi</a:t>
            </a:r>
          </a:p>
        </p:txBody>
      </p:sp>
      <p:sp>
        <p:nvSpPr>
          <p:cNvPr id="5" name="Rectángulo 4">
            <a:extLst>
              <a:ext uri="{FF2B5EF4-FFF2-40B4-BE49-F238E27FC236}">
                <a16:creationId xmlns:a16="http://schemas.microsoft.com/office/drawing/2014/main" id="{3A059082-DD04-8F1C-1A64-49AB92FCB658}"/>
              </a:ext>
            </a:extLst>
          </p:cNvPr>
          <p:cNvSpPr/>
          <p:nvPr/>
        </p:nvSpPr>
        <p:spPr>
          <a:xfrm>
            <a:off x="941867" y="2025908"/>
            <a:ext cx="9971280" cy="4832092"/>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Le </a:t>
            </a:r>
            <a:r>
              <a:rPr lang="en-GB" altLang="es-ES" sz="2200" dirty="0" err="1">
                <a:latin typeface="Calibri" panose="020F0502020204030204" pitchFamily="34" charset="0"/>
                <a:cs typeface="Calibri" panose="020F0502020204030204" pitchFamily="34" charset="0"/>
              </a:rPr>
              <a:t>transazioni</a:t>
            </a:r>
            <a:r>
              <a:rPr lang="en-GB" altLang="es-ES" sz="2200" dirty="0">
                <a:latin typeface="Calibri" panose="020F0502020204030204" pitchFamily="34" charset="0"/>
                <a:cs typeface="Calibri" panose="020F0502020204030204" pitchFamily="34" charset="0"/>
              </a:rPr>
              <a:t> online </a:t>
            </a:r>
            <a:r>
              <a:rPr lang="en-GB" altLang="es-ES" sz="2200" dirty="0" err="1">
                <a:latin typeface="Calibri" panose="020F0502020204030204" pitchFamily="34" charset="0"/>
                <a:cs typeface="Calibri" panose="020F0502020204030204" pitchFamily="34" charset="0"/>
              </a:rPr>
              <a:t>portano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molti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vantaggi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sia</a:t>
            </a:r>
            <a:r>
              <a:rPr lang="en-GB" altLang="es-ES" sz="2200" dirty="0">
                <a:latin typeface="Calibri" panose="020F0502020204030204" pitchFamily="34" charset="0"/>
                <a:cs typeface="Calibri" panose="020F0502020204030204" pitchFamily="34" charset="0"/>
              </a:rPr>
              <a:t> ai client </a:t>
            </a:r>
            <a:r>
              <a:rPr lang="en-GB" altLang="es-ES" sz="2200" dirty="0" err="1">
                <a:latin typeface="Calibri" panose="020F0502020204030204" pitchFamily="34" charset="0"/>
                <a:cs typeface="Calibri" panose="020F0502020204030204" pitchFamily="34" charset="0"/>
              </a:rPr>
              <a:t>che</a:t>
            </a:r>
            <a:r>
              <a:rPr lang="en-GB" altLang="es-ES" sz="2200" dirty="0">
                <a:latin typeface="Calibri" panose="020F0502020204030204" pitchFamily="34" charset="0"/>
                <a:cs typeface="Calibri" panose="020F0502020204030204" pitchFamily="34" charset="0"/>
              </a:rPr>
              <a:t> ai </a:t>
            </a:r>
            <a:r>
              <a:rPr lang="en-GB" altLang="es-ES" sz="2200" dirty="0" err="1">
                <a:latin typeface="Calibri" panose="020F0502020204030204" pitchFamily="34" charset="0"/>
                <a:cs typeface="Calibri" panose="020F0502020204030204" pitchFamily="34" charset="0"/>
              </a:rPr>
              <a:t>venditori</a:t>
            </a:r>
            <a:r>
              <a:rPr lang="en-GB" altLang="es-ES" sz="2200" dirty="0">
                <a:latin typeface="Calibri" panose="020F0502020204030204" pitchFamily="34" charset="0"/>
                <a:cs typeface="Calibri" panose="020F0502020204030204" pitchFamily="34" charset="0"/>
              </a:rPr>
              <a:t>, come: </a:t>
            </a:r>
          </a:p>
          <a:p>
            <a:pPr marL="457200" indent="-457200">
              <a:buFont typeface="+mj-lt"/>
              <a:buAutoNum type="arabicPeriod"/>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200" dirty="0" err="1">
                <a:latin typeface="Calibri" panose="020F0502020204030204" pitchFamily="34" charset="0"/>
                <a:cs typeface="Calibri" panose="020F0502020204030204" pitchFamily="34" charset="0"/>
              </a:rPr>
              <a:t>Consente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pagamenti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istantanei</a:t>
            </a:r>
            <a:r>
              <a:rPr lang="en-GB" altLang="es-ES" sz="2200" dirty="0">
                <a:latin typeface="Calibri" panose="020F0502020204030204" pitchFamily="34" charset="0"/>
                <a:cs typeface="Calibri" panose="020F0502020204030204" pitchFamily="34" charset="0"/>
              </a:rPr>
              <a:t>, 24/7, </a:t>
            </a:r>
            <a:r>
              <a:rPr lang="en-GB" altLang="es-ES" sz="2200" dirty="0" err="1">
                <a:latin typeface="Calibri" panose="020F0502020204030204" pitchFamily="34" charset="0"/>
                <a:cs typeface="Calibri" panose="020F0502020204030204" pitchFamily="34" charset="0"/>
              </a:rPr>
              <a:t>verificabili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Questo</a:t>
            </a:r>
            <a:r>
              <a:rPr lang="en-GB" altLang="es-ES" sz="2200" dirty="0">
                <a:latin typeface="Calibri" panose="020F0502020204030204" pitchFamily="34" charset="0"/>
                <a:cs typeface="Calibri" panose="020F0502020204030204" pitchFamily="34" charset="0"/>
              </a:rPr>
              <a:t> ha un </a:t>
            </a:r>
            <a:r>
              <a:rPr lang="en-GB" altLang="es-ES" sz="2200" dirty="0" err="1">
                <a:latin typeface="Calibri" panose="020F0502020204030204" pitchFamily="34" charset="0"/>
                <a:cs typeface="Calibri" panose="020F0502020204030204" pitchFamily="34" charset="0"/>
              </a:rPr>
              <a:t>duplice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effetto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clienti</a:t>
            </a:r>
            <a:r>
              <a:rPr lang="en-GB" altLang="es-ES" sz="2200" dirty="0">
                <a:latin typeface="Calibri" panose="020F0502020204030204" pitchFamily="34" charset="0"/>
                <a:cs typeface="Calibri" panose="020F0502020204030204" pitchFamily="34" charset="0"/>
              </a:rPr>
              <a:t> non </a:t>
            </a:r>
            <a:r>
              <a:rPr lang="en-GB" altLang="es-ES" sz="2200" dirty="0" err="1">
                <a:latin typeface="Calibri" panose="020F0502020204030204" pitchFamily="34" charset="0"/>
                <a:cs typeface="Calibri" panose="020F0502020204030204" pitchFamily="34" charset="0"/>
              </a:rPr>
              <a:t>sono</a:t>
            </a:r>
            <a:r>
              <a:rPr lang="en-GB" altLang="es-ES" sz="2200" dirty="0">
                <a:latin typeface="Calibri" panose="020F0502020204030204" pitchFamily="34" charset="0"/>
                <a:cs typeface="Calibri" panose="020F0502020204030204" pitchFamily="34" charset="0"/>
              </a:rPr>
              <a:t> tenuti a dover </a:t>
            </a:r>
            <a:r>
              <a:rPr lang="en-GB" altLang="es-ES" sz="2200" dirty="0" err="1">
                <a:latin typeface="Calibri" panose="020F0502020204030204" pitchFamily="34" charset="0"/>
                <a:cs typeface="Calibri" panose="020F0502020204030204" pitchFamily="34" charset="0"/>
              </a:rPr>
              <a:t>inviare</a:t>
            </a:r>
            <a:r>
              <a:rPr lang="en-GB" altLang="es-ES" sz="2200" dirty="0">
                <a:latin typeface="Calibri" panose="020F0502020204030204" pitchFamily="34" charset="0"/>
                <a:cs typeface="Calibri" panose="020F0502020204030204" pitchFamily="34" charset="0"/>
              </a:rPr>
              <a:t> </a:t>
            </a:r>
            <a:r>
              <a:rPr lang="en-GB" altLang="es-ES" sz="2200" b="1" dirty="0">
                <a:latin typeface="Calibri" panose="020F0502020204030204" pitchFamily="34" charset="0"/>
                <a:cs typeface="Calibri" panose="020F0502020204030204" pitchFamily="34" charset="0"/>
              </a:rPr>
              <a:t>la </a:t>
            </a:r>
            <a:r>
              <a:rPr lang="en-GB" altLang="es-ES" sz="2200" b="1" dirty="0" err="1">
                <a:latin typeface="Calibri" panose="020F0502020204030204" pitchFamily="34" charset="0"/>
                <a:cs typeface="Calibri" panose="020F0502020204030204" pitchFamily="34" charset="0"/>
              </a:rPr>
              <a:t>prova</a:t>
            </a:r>
            <a:r>
              <a:rPr lang="en-GB" altLang="es-ES" sz="2200" b="1" dirty="0">
                <a:latin typeface="Calibri" panose="020F0502020204030204" pitchFamily="34" charset="0"/>
                <a:cs typeface="Calibri" panose="020F0502020204030204" pitchFamily="34" charset="0"/>
              </a:rPr>
              <a:t> del </a:t>
            </a:r>
            <a:r>
              <a:rPr lang="en-GB" altLang="es-ES" sz="2200" b="1" dirty="0" err="1">
                <a:latin typeface="Calibri" panose="020F0502020204030204" pitchFamily="34" charset="0"/>
                <a:cs typeface="Calibri" panose="020F0502020204030204" pitchFamily="34" charset="0"/>
              </a:rPr>
              <a:t>pagamento</a:t>
            </a:r>
            <a:r>
              <a:rPr lang="en-GB" altLang="es-ES" sz="2200" b="1" dirty="0">
                <a:latin typeface="Calibri" panose="020F0502020204030204" pitchFamily="34" charset="0"/>
                <a:cs typeface="Calibri" panose="020F0502020204030204" pitchFamily="34" charset="0"/>
              </a:rPr>
              <a:t> </a:t>
            </a:r>
            <a:r>
              <a:rPr lang="en-GB" altLang="es-ES" sz="2200" dirty="0">
                <a:latin typeface="Calibri" panose="020F0502020204030204" pitchFamily="34" charset="0"/>
                <a:cs typeface="Calibri" panose="020F0502020204030204" pitchFamily="34" charset="0"/>
              </a:rPr>
              <a:t>e </a:t>
            </a:r>
            <a:r>
              <a:rPr lang="en-GB" altLang="es-ES" sz="2200" dirty="0" err="1">
                <a:latin typeface="Calibri" panose="020F0502020204030204" pitchFamily="34" charset="0"/>
                <a:cs typeface="Calibri" panose="020F0502020204030204" pitchFamily="34" charset="0"/>
              </a:rPr>
              <a:t>allo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stesso</a:t>
            </a:r>
            <a:r>
              <a:rPr lang="en-GB" altLang="es-ES" sz="2200" dirty="0">
                <a:latin typeface="Calibri" panose="020F0502020204030204" pitchFamily="34" charset="0"/>
                <a:cs typeface="Calibri" panose="020F0502020204030204" pitchFamily="34" charset="0"/>
              </a:rPr>
              <a:t> tempo </a:t>
            </a:r>
            <a:r>
              <a:rPr lang="en-GB" altLang="es-ES" sz="2200" dirty="0" err="1">
                <a:latin typeface="Calibri" panose="020F0502020204030204" pitchFamily="34" charset="0"/>
                <a:cs typeface="Calibri" panose="020F0502020204030204" pitchFamily="34" charset="0"/>
              </a:rPr>
              <a:t>facilitano</a:t>
            </a:r>
            <a:r>
              <a:rPr lang="en-GB" altLang="es-ES" sz="2200" dirty="0">
                <a:latin typeface="Calibri" panose="020F0502020204030204" pitchFamily="34" charset="0"/>
                <a:cs typeface="Calibri" panose="020F0502020204030204" pitchFamily="34" charset="0"/>
              </a:rPr>
              <a:t> il </a:t>
            </a:r>
            <a:r>
              <a:rPr lang="en-GB" altLang="es-ES" sz="2200" b="1" dirty="0" err="1">
                <a:latin typeface="Calibri" panose="020F0502020204030204" pitchFamily="34" charset="0"/>
                <a:cs typeface="Calibri" panose="020F0502020204030204" pitchFamily="34" charset="0"/>
              </a:rPr>
              <a:t>monitoraggio</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delle</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vendite</a:t>
            </a:r>
            <a:r>
              <a:rPr lang="en-GB" altLang="es-ES" sz="2200" dirty="0">
                <a:latin typeface="Calibri" panose="020F0502020204030204" pitchFamily="34" charset="0"/>
                <a:cs typeface="Calibri" panose="020F0502020204030204" pitchFamily="34" charset="0"/>
              </a:rPr>
              <a:t>. </a:t>
            </a:r>
          </a:p>
          <a:p>
            <a:pPr marL="457200" indent="-457200">
              <a:buClr>
                <a:srgbClr val="0CA373"/>
              </a:buClr>
              <a:buFont typeface="+mj-lt"/>
              <a:buAutoNum type="arabicPeriod"/>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it-IT" altLang="es-ES" sz="2200" dirty="0">
                <a:latin typeface="Calibri" panose="020F0502020204030204" pitchFamily="34" charset="0"/>
                <a:cs typeface="Calibri" panose="020F0502020204030204" pitchFamily="34" charset="0"/>
              </a:rPr>
              <a:t>Nel caso delle carte e dei portafogli digitali, essi </a:t>
            </a:r>
            <a:r>
              <a:rPr lang="it-IT" altLang="es-ES" sz="2200" b="1" dirty="0">
                <a:latin typeface="Calibri" panose="020F0502020204030204" pitchFamily="34" charset="0"/>
                <a:cs typeface="Calibri" panose="020F0502020204030204" pitchFamily="34" charset="0"/>
              </a:rPr>
              <a:t>supportano</a:t>
            </a:r>
            <a:r>
              <a:rPr lang="it-IT" altLang="es-ES" sz="2200" dirty="0">
                <a:latin typeface="Calibri" panose="020F0502020204030204" pitchFamily="34" charset="0"/>
                <a:cs typeface="Calibri" panose="020F0502020204030204" pitchFamily="34" charset="0"/>
              </a:rPr>
              <a:t> facilmente anche i pagamenti ricorrenti e i rimborsi.</a:t>
            </a: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it-IT" altLang="es-ES" sz="2200" dirty="0">
                <a:latin typeface="Calibri" panose="020F0502020204030204" pitchFamily="34" charset="0"/>
                <a:cs typeface="Calibri" panose="020F0502020204030204" pitchFamily="34" charset="0"/>
              </a:rPr>
              <a:t>Il sistema </a:t>
            </a:r>
            <a:r>
              <a:rPr lang="it-IT" altLang="es-ES" sz="2200" b="1" dirty="0">
                <a:latin typeface="Calibri" panose="020F0502020204030204" pitchFamily="34" charset="0"/>
                <a:cs typeface="Calibri" panose="020F0502020204030204" pitchFamily="34" charset="0"/>
              </a:rPr>
              <a:t>espande</a:t>
            </a:r>
            <a:r>
              <a:rPr lang="it-IT" altLang="es-ES" sz="2200" dirty="0">
                <a:latin typeface="Calibri" panose="020F0502020204030204" pitchFamily="34" charset="0"/>
                <a:cs typeface="Calibri" panose="020F0502020204030204" pitchFamily="34" charset="0"/>
              </a:rPr>
              <a:t> il raggio d'azione dell'azienda su scala mondiale sia per le transazioni che per le promozioni, che possono essere personalizzate anche in base all'analisi del </a:t>
            </a:r>
            <a:r>
              <a:rPr lang="it-IT" altLang="es-ES" sz="2200" b="1" dirty="0">
                <a:latin typeface="Calibri" panose="020F0502020204030204" pitchFamily="34" charset="0"/>
                <a:cs typeface="Calibri" panose="020F0502020204030204" pitchFamily="34" charset="0"/>
              </a:rPr>
              <a:t>comportamento</a:t>
            </a:r>
            <a:r>
              <a:rPr lang="it-IT" altLang="es-ES" sz="2200" dirty="0">
                <a:latin typeface="Calibri" panose="020F0502020204030204" pitchFamily="34" charset="0"/>
                <a:cs typeface="Calibri" panose="020F0502020204030204" pitchFamily="34" charset="0"/>
              </a:rPr>
              <a:t> dei clienti.</a:t>
            </a: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22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Cosa fare e </a:t>
            </a:r>
            <a:r>
              <a:rPr lang="en-US" sz="4200" kern="0" spc="-150" dirty="0" err="1">
                <a:solidFill>
                  <a:schemeClr val="tx1"/>
                </a:solidFill>
                <a:latin typeface="+mj-lt"/>
                <a:ea typeface="Tahoma" panose="020B0604030504040204" pitchFamily="34" charset="0"/>
                <a:cs typeface="Tahoma" panose="020B0604030504040204" pitchFamily="34" charset="0"/>
              </a:rPr>
              <a:t>cosa</a:t>
            </a:r>
            <a:r>
              <a:rPr lang="en-US" sz="4200" kern="0" spc="-150" dirty="0">
                <a:solidFill>
                  <a:schemeClr val="tx1"/>
                </a:solidFill>
                <a:latin typeface="+mj-lt"/>
                <a:ea typeface="Tahoma" panose="020B0604030504040204" pitchFamily="34" charset="0"/>
                <a:cs typeface="Tahoma" panose="020B0604030504040204" pitchFamily="34" charset="0"/>
              </a:rPr>
              <a:t> non fare con le </a:t>
            </a:r>
            <a:r>
              <a:rPr lang="en-US" sz="4200" kern="0" spc="-150" dirty="0" err="1">
                <a:solidFill>
                  <a:schemeClr val="tx1"/>
                </a:solidFill>
                <a:latin typeface="+mj-lt"/>
                <a:ea typeface="Tahoma" panose="020B0604030504040204" pitchFamily="34" charset="0"/>
                <a:cs typeface="Tahoma" panose="020B0604030504040204" pitchFamily="34" charset="0"/>
              </a:rPr>
              <a:t>transazioni</a:t>
            </a:r>
            <a:r>
              <a:rPr lang="en-US" sz="4200" kern="0" spc="-150" dirty="0">
                <a:solidFill>
                  <a:schemeClr val="tx1"/>
                </a:solidFill>
                <a:latin typeface="+mj-lt"/>
                <a:ea typeface="Tahoma" panose="020B0604030504040204" pitchFamily="34" charset="0"/>
                <a:cs typeface="Tahoma" panose="020B0604030504040204" pitchFamily="34" charset="0"/>
              </a:rPr>
              <a:t> online</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009563"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1.3.: </a:t>
            </a:r>
            <a:r>
              <a:rPr lang="es-ES" sz="2200" spc="50" dirty="0">
                <a:solidFill>
                  <a:srgbClr val="0CA373"/>
                </a:solidFill>
                <a:latin typeface="+mj-lt"/>
                <a:cs typeface="Tahoma"/>
              </a:rPr>
              <a:t>Vantaggi</a:t>
            </a:r>
            <a:r>
              <a:rPr lang="es-ES" sz="2200" spc="50" dirty="0">
                <a:latin typeface="+mj-lt"/>
                <a:cs typeface="Tahoma"/>
              </a:rPr>
              <a:t> e svantaggi</a:t>
            </a:r>
          </a:p>
        </p:txBody>
      </p:sp>
      <p:sp>
        <p:nvSpPr>
          <p:cNvPr id="5" name="Rectángulo 4">
            <a:extLst>
              <a:ext uri="{FF2B5EF4-FFF2-40B4-BE49-F238E27FC236}">
                <a16:creationId xmlns:a16="http://schemas.microsoft.com/office/drawing/2014/main" id="{3A059082-DD04-8F1C-1A64-49AB92FCB658}"/>
              </a:ext>
            </a:extLst>
          </p:cNvPr>
          <p:cNvSpPr/>
          <p:nvPr/>
        </p:nvSpPr>
        <p:spPr>
          <a:xfrm>
            <a:off x="890496" y="2218769"/>
            <a:ext cx="9707411" cy="5847755"/>
          </a:xfrm>
          <a:prstGeom prst="rect">
            <a:avLst/>
          </a:prstGeom>
        </p:spPr>
        <p:txBody>
          <a:bodyPr wrap="square">
            <a:spAutoFit/>
          </a:bodyPr>
          <a:lstStyle/>
          <a:p>
            <a:pPr marL="457200" indent="-457200">
              <a:buClr>
                <a:srgbClr val="0CA373"/>
              </a:buClr>
              <a:buFont typeface="+mj-lt"/>
              <a:buAutoNum type="arabicPeriod" startAt="4"/>
              <a:defRPr/>
            </a:pPr>
            <a:r>
              <a:rPr lang="en-GB" altLang="es-ES" sz="2200" dirty="0">
                <a:latin typeface="Calibri" panose="020F0502020204030204" pitchFamily="34" charset="0"/>
                <a:cs typeface="Calibri" panose="020F0502020204030204" pitchFamily="34" charset="0"/>
              </a:rPr>
              <a:t>Il </a:t>
            </a:r>
            <a:r>
              <a:rPr lang="en-GB" altLang="es-ES" sz="2200" dirty="0" err="1">
                <a:latin typeface="Calibri" panose="020F0502020204030204" pitchFamily="34" charset="0"/>
                <a:cs typeface="Calibri" panose="020F0502020204030204" pitchFamily="34" charset="0"/>
              </a:rPr>
              <a:t>pagamento</a:t>
            </a:r>
            <a:r>
              <a:rPr lang="en-GB" altLang="es-ES" sz="2200" dirty="0">
                <a:latin typeface="Calibri" panose="020F0502020204030204" pitchFamily="34" charset="0"/>
                <a:cs typeface="Calibri" panose="020F0502020204030204" pitchFamily="34" charset="0"/>
              </a:rPr>
              <a:t> online </a:t>
            </a:r>
            <a:r>
              <a:rPr lang="en-GB" altLang="es-ES" sz="2200" dirty="0" err="1">
                <a:latin typeface="Calibri" panose="020F0502020204030204" pitchFamily="34" charset="0"/>
                <a:cs typeface="Calibri" panose="020F0502020204030204" pitchFamily="34" charset="0"/>
              </a:rPr>
              <a:t>migliora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anche</a:t>
            </a:r>
            <a:r>
              <a:rPr lang="en-GB" altLang="es-ES" sz="2200" dirty="0">
                <a:latin typeface="Calibri" panose="020F0502020204030204" pitchFamily="34" charset="0"/>
                <a:cs typeface="Calibri" panose="020F0502020204030204" pitchFamily="34" charset="0"/>
              </a:rPr>
              <a:t> il </a:t>
            </a:r>
            <a:r>
              <a:rPr lang="en-GB" altLang="es-ES" sz="2200" dirty="0" err="1">
                <a:latin typeface="Calibri" panose="020F0502020204030204" pitchFamily="34" charset="0"/>
                <a:cs typeface="Calibri" panose="020F0502020204030204" pitchFamily="34" charset="0"/>
              </a:rPr>
              <a:t>canale</a:t>
            </a:r>
            <a:r>
              <a:rPr lang="en-GB" altLang="es-ES" sz="2200" dirty="0">
                <a:latin typeface="Calibri" panose="020F0502020204030204" pitchFamily="34" charset="0"/>
                <a:cs typeface="Calibri" panose="020F0502020204030204" pitchFamily="34" charset="0"/>
              </a:rPr>
              <a:t> di </a:t>
            </a:r>
            <a:r>
              <a:rPr lang="en-GB" altLang="es-ES" sz="2200" dirty="0" err="1">
                <a:latin typeface="Calibri" panose="020F0502020204030204" pitchFamily="34" charset="0"/>
                <a:cs typeface="Calibri" panose="020F0502020204030204" pitchFamily="34" charset="0"/>
              </a:rPr>
              <a:t>distribuzione</a:t>
            </a:r>
            <a:r>
              <a:rPr lang="en-GB" altLang="es-ES" sz="2200" dirty="0">
                <a:latin typeface="Calibri" panose="020F0502020204030204" pitchFamily="34" charset="0"/>
                <a:cs typeface="Calibri" panose="020F0502020204030204" pitchFamily="34" charset="0"/>
              </a:rPr>
              <a:t> in </a:t>
            </a:r>
            <a:r>
              <a:rPr lang="en-GB" altLang="es-ES" sz="2200" dirty="0" err="1">
                <a:latin typeface="Calibri" panose="020F0502020204030204" pitchFamily="34" charset="0"/>
                <a:cs typeface="Calibri" panose="020F0502020204030204" pitchFamily="34" charset="0"/>
              </a:rPr>
              <a:t>quanto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consente</a:t>
            </a:r>
            <a:r>
              <a:rPr lang="en-GB" altLang="es-ES" sz="2200" dirty="0">
                <a:latin typeface="Calibri" panose="020F0502020204030204" pitchFamily="34" charset="0"/>
                <a:cs typeface="Calibri" panose="020F0502020204030204" pitchFamily="34" charset="0"/>
              </a:rPr>
              <a:t> di </a:t>
            </a:r>
            <a:r>
              <a:rPr lang="en-GB" altLang="es-ES" sz="2200" dirty="0" err="1">
                <a:latin typeface="Calibri" panose="020F0502020204030204" pitchFamily="34" charset="0"/>
                <a:cs typeface="Calibri" panose="020F0502020204030204" pitchFamily="34" charset="0"/>
              </a:rPr>
              <a:t>creare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dei</a:t>
            </a:r>
            <a:r>
              <a:rPr lang="en-GB" altLang="es-ES" sz="2200" dirty="0">
                <a:latin typeface="Calibri" panose="020F0502020204030204" pitchFamily="34" charset="0"/>
                <a:cs typeface="Calibri" panose="020F0502020204030204" pitchFamily="34" charset="0"/>
              </a:rPr>
              <a:t> </a:t>
            </a:r>
            <a:r>
              <a:rPr lang="en-GB" altLang="es-ES" sz="2200" b="1" dirty="0">
                <a:latin typeface="Calibri" panose="020F0502020204030204" pitchFamily="34" charset="0"/>
                <a:cs typeface="Calibri" panose="020F0502020204030204" pitchFamily="34" charset="0"/>
              </a:rPr>
              <a:t>link di </a:t>
            </a:r>
            <a:r>
              <a:rPr lang="en-GB" altLang="es-ES" sz="2200" b="1" dirty="0" err="1">
                <a:latin typeface="Calibri" panose="020F0502020204030204" pitchFamily="34" charset="0"/>
                <a:cs typeface="Calibri" panose="020F0502020204030204" pitchFamily="34" charset="0"/>
              </a:rPr>
              <a:t>affiliazione</a:t>
            </a:r>
            <a:r>
              <a:rPr lang="en-GB" altLang="es-ES" sz="2200" dirty="0">
                <a:latin typeface="Calibri" panose="020F0502020204030204" pitchFamily="34" charset="0"/>
                <a:cs typeface="Calibri" panose="020F0502020204030204" pitchFamily="34" charset="0"/>
              </a:rPr>
              <a:t>,</a:t>
            </a:r>
            <a:r>
              <a:rPr lang="en-GB" altLang="es-ES" sz="2200" b="1"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che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possono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essere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pubblicati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altri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siti</a:t>
            </a:r>
            <a:r>
              <a:rPr lang="en-GB" altLang="es-ES" sz="2200" dirty="0">
                <a:latin typeface="Calibri" panose="020F0502020204030204" pitchFamily="34" charset="0"/>
                <a:cs typeface="Calibri" panose="020F0502020204030204" pitchFamily="34" charset="0"/>
              </a:rPr>
              <a:t> web o </a:t>
            </a:r>
            <a:r>
              <a:rPr lang="en-GB" altLang="es-ES" sz="2200" dirty="0" err="1">
                <a:latin typeface="Calibri" panose="020F0502020204030204" pitchFamily="34" charset="0"/>
                <a:cs typeface="Calibri" panose="020F0502020204030204" pitchFamily="34" charset="0"/>
              </a:rPr>
              <a:t>sponsorizzati</a:t>
            </a:r>
            <a:r>
              <a:rPr lang="en-GB" altLang="es-ES" sz="2200" dirty="0">
                <a:latin typeface="Calibri" panose="020F0502020204030204" pitchFamily="34" charset="0"/>
                <a:cs typeface="Calibri" panose="020F0502020204030204" pitchFamily="34" charset="0"/>
              </a:rPr>
              <a:t> da influencers. </a:t>
            </a:r>
          </a:p>
          <a:p>
            <a:pPr marL="457200" indent="-457200">
              <a:buClr>
                <a:srgbClr val="0CA373"/>
              </a:buClr>
              <a:buFont typeface="+mj-lt"/>
              <a:buAutoNum type="arabicPeriod" startAt="4"/>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startAt="4"/>
              <a:defRPr/>
            </a:pPr>
            <a:r>
              <a:rPr lang="en-GB" altLang="es-ES" sz="2200" dirty="0">
                <a:latin typeface="Calibri" panose="020F0502020204030204" pitchFamily="34" charset="0"/>
                <a:cs typeface="Calibri" panose="020F0502020204030204" pitchFamily="34" charset="0"/>
              </a:rPr>
              <a:t>Un </a:t>
            </a:r>
            <a:r>
              <a:rPr lang="en-GB" altLang="es-ES" sz="2200" dirty="0" err="1">
                <a:latin typeface="Calibri" panose="020F0502020204030204" pitchFamily="34" charset="0"/>
                <a:cs typeface="Calibri" panose="020F0502020204030204" pitchFamily="34" charset="0"/>
              </a:rPr>
              <a:t>altro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aspetto</a:t>
            </a:r>
            <a:r>
              <a:rPr lang="en-GB" altLang="es-ES" sz="2200" dirty="0">
                <a:latin typeface="Calibri" panose="020F0502020204030204" pitchFamily="34" charset="0"/>
                <a:cs typeface="Calibri" panose="020F0502020204030204" pitchFamily="34" charset="0"/>
              </a:rPr>
              <a:t> è </a:t>
            </a:r>
            <a:r>
              <a:rPr lang="en-GB" altLang="es-ES" sz="2200" dirty="0" err="1">
                <a:latin typeface="Calibri" panose="020F0502020204030204" pitchFamily="34" charset="0"/>
                <a:cs typeface="Calibri" panose="020F0502020204030204" pitchFamily="34" charset="0"/>
              </a:rPr>
              <a:t>che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grazie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alla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sua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immediatezza</a:t>
            </a:r>
            <a:r>
              <a:rPr lang="en-GB" altLang="es-ES" sz="2200" dirty="0">
                <a:latin typeface="Calibri" panose="020F0502020204030204" pitchFamily="34" charset="0"/>
                <a:cs typeface="Calibri" panose="020F0502020204030204" pitchFamily="34" charset="0"/>
              </a:rPr>
              <a:t>, le </a:t>
            </a:r>
            <a:r>
              <a:rPr lang="en-GB" altLang="es-ES" sz="2200" dirty="0" err="1">
                <a:latin typeface="Calibri" panose="020F0502020204030204" pitchFamily="34" charset="0"/>
                <a:cs typeface="Calibri" panose="020F0502020204030204" pitchFamily="34" charset="0"/>
              </a:rPr>
              <a:t>transazioni</a:t>
            </a:r>
            <a:r>
              <a:rPr lang="en-GB" altLang="es-ES" sz="2200" dirty="0">
                <a:latin typeface="Calibri" panose="020F0502020204030204" pitchFamily="34" charset="0"/>
                <a:cs typeface="Calibri" panose="020F0502020204030204" pitchFamily="34" charset="0"/>
              </a:rPr>
              <a:t> online </a:t>
            </a:r>
            <a:r>
              <a:rPr lang="en-GB" altLang="es-ES" sz="2200" dirty="0" err="1">
                <a:latin typeface="Calibri" panose="020F0502020204030204" pitchFamily="34" charset="0"/>
                <a:cs typeface="Calibri" panose="020F0502020204030204" pitchFamily="34" charset="0"/>
              </a:rPr>
              <a:t>attraggono</a:t>
            </a:r>
            <a:r>
              <a:rPr lang="en-GB" altLang="es-ES" sz="2200"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gli</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acquirenti</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d’impulso</a:t>
            </a:r>
            <a:r>
              <a:rPr lang="en-GB" altLang="es-ES" sz="2200" b="1"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che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possono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essere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convinti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sul</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posto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ovunque</a:t>
            </a:r>
            <a:r>
              <a:rPr lang="en-GB" altLang="es-ES" sz="2200" dirty="0">
                <a:latin typeface="Calibri" panose="020F0502020204030204" pitchFamily="34" charset="0"/>
                <a:cs typeface="Calibri" panose="020F0502020204030204" pitchFamily="34" charset="0"/>
              </a:rPr>
              <a:t> e in </a:t>
            </a:r>
            <a:r>
              <a:rPr lang="en-GB" altLang="es-ES" sz="2200" dirty="0" err="1">
                <a:latin typeface="Calibri" panose="020F0502020204030204" pitchFamily="34" charset="0"/>
                <a:cs typeface="Calibri" panose="020F0502020204030204" pitchFamily="34" charset="0"/>
              </a:rPr>
              <a:t>qualsiasi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momento</a:t>
            </a:r>
            <a:r>
              <a:rPr lang="en-GB" altLang="es-ES" sz="2200" dirty="0">
                <a:latin typeface="Calibri" panose="020F0502020204030204" pitchFamily="34" charset="0"/>
                <a:cs typeface="Calibri" panose="020F0502020204030204" pitchFamily="34" charset="0"/>
              </a:rPr>
              <a:t>.</a:t>
            </a:r>
          </a:p>
          <a:p>
            <a:pPr marL="457200" indent="-457200">
              <a:buClr>
                <a:srgbClr val="0CA373"/>
              </a:buClr>
              <a:buFont typeface="+mj-lt"/>
              <a:buAutoNum type="arabicPeriod" startAt="4"/>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startAt="4"/>
              <a:defRPr/>
            </a:pPr>
            <a:r>
              <a:rPr lang="en-GB" altLang="es-ES" sz="2200" dirty="0" err="1">
                <a:latin typeface="Calibri" panose="020F0502020204030204" pitchFamily="34" charset="0"/>
                <a:cs typeface="Calibri" panose="020F0502020204030204" pitchFamily="34" charset="0"/>
              </a:rPr>
              <a:t>Inoltre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riduce</a:t>
            </a:r>
            <a:r>
              <a:rPr lang="en-GB" altLang="es-ES" sz="2200"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i</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costi</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della</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transazione</a:t>
            </a:r>
            <a:r>
              <a:rPr lang="en-GB" altLang="es-ES" sz="2200" dirty="0">
                <a:latin typeface="Calibri" panose="020F0502020204030204" pitchFamily="34" charset="0"/>
                <a:cs typeface="Calibri" panose="020F0502020204030204" pitchFamily="34" charset="0"/>
              </a:rPr>
              <a:t>, in </a:t>
            </a:r>
            <a:r>
              <a:rPr lang="en-GB" altLang="es-ES" sz="2200" dirty="0" err="1">
                <a:latin typeface="Calibri" panose="020F0502020204030204" pitchFamily="34" charset="0"/>
                <a:cs typeface="Calibri" panose="020F0502020204030204" pitchFamily="34" charset="0"/>
              </a:rPr>
              <a:t>quanto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elimina</a:t>
            </a:r>
            <a:r>
              <a:rPr lang="en-GB" altLang="es-ES" sz="2200" dirty="0">
                <a:latin typeface="Calibri" panose="020F0502020204030204" pitchFamily="34" charset="0"/>
                <a:cs typeface="Calibri" panose="020F0502020204030204" pitchFamily="34" charset="0"/>
              </a:rPr>
              <a:t> la </a:t>
            </a:r>
            <a:r>
              <a:rPr lang="en-GB" altLang="es-ES" sz="2200" dirty="0" err="1">
                <a:latin typeface="Calibri" panose="020F0502020204030204" pitchFamily="34" charset="0"/>
                <a:cs typeface="Calibri" panose="020F0502020204030204" pitchFamily="34" charset="0"/>
              </a:rPr>
              <a:t>necessità</a:t>
            </a:r>
            <a:r>
              <a:rPr lang="en-GB" altLang="es-ES" sz="2200" dirty="0">
                <a:latin typeface="Calibri" panose="020F0502020204030204" pitchFamily="34" charset="0"/>
                <a:cs typeface="Calibri" panose="020F0502020204030204" pitchFamily="34" charset="0"/>
              </a:rPr>
              <a:t> di </a:t>
            </a:r>
            <a:r>
              <a:rPr lang="en-GB" altLang="es-ES" sz="2200" dirty="0" err="1">
                <a:latin typeface="Calibri" panose="020F0502020204030204" pitchFamily="34" charset="0"/>
                <a:cs typeface="Calibri" panose="020F0502020204030204" pitchFamily="34" charset="0"/>
              </a:rPr>
              <a:t>impiegare</a:t>
            </a:r>
            <a:r>
              <a:rPr lang="en-GB" altLang="es-ES" sz="2200" dirty="0">
                <a:latin typeface="Calibri" panose="020F0502020204030204" pitchFamily="34" charset="0"/>
                <a:cs typeface="Calibri" panose="020F0502020204030204" pitchFamily="34" charset="0"/>
              </a:rPr>
              <a:t> un </a:t>
            </a:r>
            <a:r>
              <a:rPr lang="en-GB" altLang="es-ES" sz="2200" dirty="0" err="1">
                <a:latin typeface="Calibri" panose="020F0502020204030204" pitchFamily="34" charset="0"/>
                <a:cs typeface="Calibri" panose="020F0502020204030204" pitchFamily="34" charset="0"/>
              </a:rPr>
              <a:t>cassiere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incassare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assegni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avere</a:t>
            </a:r>
            <a:r>
              <a:rPr lang="en-GB" altLang="es-ES" sz="2200" dirty="0">
                <a:latin typeface="Calibri" panose="020F0502020204030204" pitchFamily="34" charset="0"/>
                <a:cs typeface="Calibri" panose="020F0502020204030204" pitchFamily="34" charset="0"/>
              </a:rPr>
              <a:t> a </a:t>
            </a:r>
            <a:r>
              <a:rPr lang="en-GB" altLang="es-ES" sz="2200" dirty="0" err="1">
                <a:latin typeface="Calibri" panose="020F0502020204030204" pitchFamily="34" charset="0"/>
                <a:cs typeface="Calibri" panose="020F0502020204030204" pitchFamily="34" charset="0"/>
              </a:rPr>
              <a:t>che</a:t>
            </a:r>
            <a:r>
              <a:rPr lang="en-GB" altLang="es-ES" sz="2200" dirty="0">
                <a:latin typeface="Calibri" panose="020F0502020204030204" pitchFamily="34" charset="0"/>
                <a:cs typeface="Calibri" panose="020F0502020204030204" pitchFamily="34" charset="0"/>
              </a:rPr>
              <a:t> fare con </a:t>
            </a:r>
            <a:r>
              <a:rPr lang="en-GB" altLang="es-ES" sz="2200" dirty="0" err="1">
                <a:latin typeface="Calibri" panose="020F0502020204030204" pitchFamily="34" charset="0"/>
                <a:cs typeface="Calibri" panose="020F0502020204030204" pitchFamily="34" charset="0"/>
              </a:rPr>
              <a:t>banconote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contraffatte</a:t>
            </a:r>
            <a:r>
              <a:rPr lang="en-GB" altLang="es-ES" sz="2200" dirty="0">
                <a:latin typeface="Calibri" panose="020F0502020204030204" pitchFamily="34" charset="0"/>
                <a:cs typeface="Calibri" panose="020F0502020204030204" pitchFamily="34" charset="0"/>
              </a:rPr>
              <a:t> o </a:t>
            </a:r>
            <a:r>
              <a:rPr lang="en-GB" altLang="es-ES" sz="2200" dirty="0" err="1">
                <a:latin typeface="Calibri" panose="020F0502020204030204" pitchFamily="34" charset="0"/>
                <a:cs typeface="Calibri" panose="020F0502020204030204" pitchFamily="34" charset="0"/>
              </a:rPr>
              <a:t>elaborare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ricevute</a:t>
            </a:r>
            <a:r>
              <a:rPr lang="en-GB" altLang="es-ES" sz="2200" dirty="0">
                <a:latin typeface="Calibri" panose="020F0502020204030204" pitchFamily="34" charset="0"/>
                <a:cs typeface="Calibri" panose="020F0502020204030204" pitchFamily="34" charset="0"/>
              </a:rPr>
              <a:t> di </a:t>
            </a:r>
            <a:r>
              <a:rPr lang="en-GB" altLang="es-ES" sz="2200" dirty="0" err="1">
                <a:latin typeface="Calibri" panose="020F0502020204030204" pitchFamily="34" charset="0"/>
                <a:cs typeface="Calibri" panose="020F0502020204030204" pitchFamily="34" charset="0"/>
              </a:rPr>
              <a:t>pagamento</a:t>
            </a:r>
            <a:r>
              <a:rPr lang="en-GB" altLang="es-ES" sz="220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78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5" y="945946"/>
            <a:ext cx="11250136"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Cosa fare e </a:t>
            </a:r>
            <a:r>
              <a:rPr lang="en-US" sz="4200" kern="0" spc="-150" dirty="0" err="1">
                <a:solidFill>
                  <a:schemeClr val="tx1"/>
                </a:solidFill>
                <a:latin typeface="+mj-lt"/>
                <a:ea typeface="Tahoma" panose="020B0604030504040204" pitchFamily="34" charset="0"/>
                <a:cs typeface="Tahoma" panose="020B0604030504040204" pitchFamily="34" charset="0"/>
              </a:rPr>
              <a:t>cosa</a:t>
            </a:r>
            <a:r>
              <a:rPr lang="en-US" sz="4200" kern="0" spc="-150" dirty="0">
                <a:solidFill>
                  <a:schemeClr val="tx1"/>
                </a:solidFill>
                <a:latin typeface="+mj-lt"/>
                <a:ea typeface="Tahoma" panose="020B0604030504040204" pitchFamily="34" charset="0"/>
                <a:cs typeface="Tahoma" panose="020B0604030504040204" pitchFamily="34" charset="0"/>
              </a:rPr>
              <a:t> non fare </a:t>
            </a:r>
            <a:r>
              <a:rPr lang="en-US" sz="4200" kern="0" spc="-150" dirty="0" err="1">
                <a:solidFill>
                  <a:schemeClr val="tx1"/>
                </a:solidFill>
                <a:latin typeface="+mj-lt"/>
                <a:ea typeface="Tahoma" panose="020B0604030504040204" pitchFamily="34" charset="0"/>
                <a:cs typeface="Tahoma" panose="020B0604030504040204" pitchFamily="34" charset="0"/>
              </a:rPr>
              <a:t>nelle</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transazioni</a:t>
            </a:r>
            <a:r>
              <a:rPr lang="en-US" sz="4200" kern="0" spc="-150" dirty="0">
                <a:solidFill>
                  <a:schemeClr val="tx1"/>
                </a:solidFill>
                <a:latin typeface="+mj-lt"/>
                <a:ea typeface="Tahoma" panose="020B0604030504040204" pitchFamily="34" charset="0"/>
                <a:cs typeface="Tahoma" panose="020B0604030504040204" pitchFamily="34" charset="0"/>
              </a:rPr>
              <a:t> online</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512634"/>
            <a:ext cx="543541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1.3.: Vantaggi e </a:t>
            </a:r>
            <a:r>
              <a:rPr lang="es-ES" sz="2200" b="1" spc="50" dirty="0">
                <a:solidFill>
                  <a:srgbClr val="0CA373"/>
                </a:solidFill>
                <a:latin typeface="+mj-lt"/>
                <a:cs typeface="Tahoma"/>
              </a:rPr>
              <a:t>svantaggi</a:t>
            </a:r>
            <a:r>
              <a:rPr lang="es-ES" sz="2200" spc="50" dirty="0">
                <a:latin typeface="+mj-lt"/>
                <a:cs typeface="Tahoma"/>
              </a:rPr>
              <a:t> </a:t>
            </a:r>
          </a:p>
        </p:txBody>
      </p:sp>
      <p:sp>
        <p:nvSpPr>
          <p:cNvPr id="5" name="Rectángulo 4">
            <a:extLst>
              <a:ext uri="{FF2B5EF4-FFF2-40B4-BE49-F238E27FC236}">
                <a16:creationId xmlns:a16="http://schemas.microsoft.com/office/drawing/2014/main" id="{3A059082-DD04-8F1C-1A64-49AB92FCB658}"/>
              </a:ext>
            </a:extLst>
          </p:cNvPr>
          <p:cNvSpPr/>
          <p:nvPr/>
        </p:nvSpPr>
        <p:spPr>
          <a:xfrm>
            <a:off x="678436" y="1865295"/>
            <a:ext cx="10269067" cy="4970591"/>
          </a:xfrm>
          <a:prstGeom prst="rect">
            <a:avLst/>
          </a:prstGeom>
        </p:spPr>
        <p:txBody>
          <a:bodyPr wrap="square">
            <a:spAutoFit/>
          </a:bodyPr>
          <a:lstStyle/>
          <a:p>
            <a:pPr>
              <a:defRPr/>
            </a:pPr>
            <a:r>
              <a:rPr lang="en-GB" altLang="es-ES" sz="2100" dirty="0" err="1">
                <a:latin typeface="Calibri" panose="020F0502020204030204" pitchFamily="34" charset="0"/>
                <a:cs typeface="Calibri" panose="020F0502020204030204" pitchFamily="34" charset="0"/>
              </a:rPr>
              <a:t>Tuttavia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nonostante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suoi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vantaggi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non tutti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gli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aspetti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delle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transazioni</a:t>
            </a:r>
            <a:r>
              <a:rPr lang="en-GB" altLang="es-ES" sz="2100" dirty="0">
                <a:latin typeface="Calibri" panose="020F0502020204030204" pitchFamily="34" charset="0"/>
                <a:cs typeface="Calibri" panose="020F0502020204030204" pitchFamily="34" charset="0"/>
              </a:rPr>
              <a:t> online </a:t>
            </a:r>
            <a:r>
              <a:rPr lang="en-GB" altLang="es-ES" sz="2100" dirty="0" err="1">
                <a:latin typeface="Calibri" panose="020F0502020204030204" pitchFamily="34" charset="0"/>
                <a:cs typeface="Calibri" panose="020F0502020204030204" pitchFamily="34" charset="0"/>
              </a:rPr>
              <a:t>sono</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vantaggiosi</a:t>
            </a:r>
            <a:r>
              <a:rPr lang="en-GB" altLang="es-ES" sz="2100" dirty="0">
                <a:latin typeface="Calibri" panose="020F0502020204030204" pitchFamily="34" charset="0"/>
                <a:cs typeface="Calibri" panose="020F0502020204030204" pitchFamily="34" charset="0"/>
              </a:rPr>
              <a:t>:</a:t>
            </a:r>
          </a:p>
          <a:p>
            <a:pPr>
              <a:defRPr/>
            </a:pPr>
            <a:endParaRPr lang="en-GB" altLang="es-ES" sz="21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100" dirty="0">
                <a:latin typeface="Calibri" panose="020F0502020204030204" pitchFamily="34" charset="0"/>
                <a:cs typeface="Calibri" panose="020F0502020204030204" pitchFamily="34" charset="0"/>
              </a:rPr>
              <a:t>I </a:t>
            </a:r>
            <a:r>
              <a:rPr lang="en-GB" altLang="es-ES" sz="2100" dirty="0" err="1">
                <a:latin typeface="Calibri" panose="020F0502020204030204" pitchFamily="34" charset="0"/>
                <a:cs typeface="Calibri" panose="020F0502020204030204" pitchFamily="34" charset="0"/>
              </a:rPr>
              <a:t>problemi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tecnici</a:t>
            </a:r>
            <a:r>
              <a:rPr lang="en-GB" altLang="es-ES" sz="2100" dirty="0">
                <a:latin typeface="Calibri" panose="020F0502020204030204" pitchFamily="34" charset="0"/>
                <a:cs typeface="Calibri" panose="020F0502020204030204" pitchFamily="34" charset="0"/>
              </a:rPr>
              <a:t> e di </a:t>
            </a:r>
            <a:r>
              <a:rPr lang="en-GB" altLang="es-ES" sz="2100" dirty="0" err="1">
                <a:latin typeface="Calibri" panose="020F0502020204030204" pitchFamily="34" charset="0"/>
                <a:cs typeface="Calibri" panose="020F0502020204030204" pitchFamily="34" charset="0"/>
              </a:rPr>
              <a:t>manutenzione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anche</a:t>
            </a:r>
            <a:r>
              <a:rPr lang="en-GB" altLang="es-ES" sz="2100" dirty="0">
                <a:latin typeface="Calibri" panose="020F0502020204030204" pitchFamily="34" charset="0"/>
                <a:cs typeface="Calibri" panose="020F0502020204030204" pitchFamily="34" charset="0"/>
              </a:rPr>
              <a:t> se </a:t>
            </a:r>
            <a:r>
              <a:rPr lang="en-GB" altLang="es-ES" sz="2100" dirty="0" err="1">
                <a:latin typeface="Calibri" panose="020F0502020204030204" pitchFamily="34" charset="0"/>
                <a:cs typeface="Calibri" panose="020F0502020204030204" pitchFamily="34" charset="0"/>
              </a:rPr>
              <a:t>occasionali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implicano</a:t>
            </a:r>
            <a:r>
              <a:rPr lang="en-GB" altLang="es-ES" sz="2100" dirty="0">
                <a:latin typeface="Calibri" panose="020F0502020204030204" pitchFamily="34" charset="0"/>
                <a:cs typeface="Calibri" panose="020F0502020204030204" pitchFamily="34" charset="0"/>
              </a:rPr>
              <a:t> </a:t>
            </a:r>
            <a:r>
              <a:rPr lang="en-GB" altLang="es-ES" sz="2100" b="1" dirty="0">
                <a:latin typeface="Calibri" panose="020F0502020204030204" pitchFamily="34" charset="0"/>
                <a:cs typeface="Calibri" panose="020F0502020204030204" pitchFamily="34" charset="0"/>
              </a:rPr>
              <a:t>tempi di </a:t>
            </a:r>
            <a:r>
              <a:rPr lang="en-GB" altLang="es-ES" sz="2100" b="1" dirty="0" err="1">
                <a:latin typeface="Calibri" panose="020F0502020204030204" pitchFamily="34" charset="0"/>
                <a:cs typeface="Calibri" panose="020F0502020204030204" pitchFamily="34" charset="0"/>
              </a:rPr>
              <a:t>inattività</a:t>
            </a:r>
            <a:r>
              <a:rPr lang="en-GB" altLang="es-ES" sz="2100" b="1" dirty="0">
                <a:latin typeface="Calibri" panose="020F0502020204030204" pitchFamily="34" charset="0"/>
                <a:cs typeface="Calibri" panose="020F0502020204030204" pitchFamily="34" charset="0"/>
              </a:rPr>
              <a:t> </a:t>
            </a:r>
            <a:r>
              <a:rPr lang="en-GB" altLang="es-ES" sz="2100" dirty="0">
                <a:latin typeface="Calibri" panose="020F0502020204030204" pitchFamily="34" charset="0"/>
                <a:cs typeface="Calibri" panose="020F0502020204030204" pitchFamily="34" charset="0"/>
              </a:rPr>
              <a:t>con </a:t>
            </a:r>
            <a:r>
              <a:rPr lang="en-GB" altLang="es-ES" sz="2100" dirty="0" err="1">
                <a:latin typeface="Calibri" panose="020F0502020204030204" pitchFamily="34" charset="0"/>
                <a:cs typeface="Calibri" panose="020F0502020204030204" pitchFamily="34" charset="0"/>
              </a:rPr>
              <a:t>conseguente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blocco</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delle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vendite</a:t>
            </a:r>
            <a:r>
              <a:rPr lang="en-GB" altLang="es-ES" sz="2100" dirty="0">
                <a:latin typeface="Calibri" panose="020F0502020204030204" pitchFamily="34" charset="0"/>
                <a:cs typeface="Calibri" panose="020F0502020204030204" pitchFamily="34" charset="0"/>
              </a:rPr>
              <a:t> e </a:t>
            </a:r>
            <a:r>
              <a:rPr lang="en-GB" altLang="es-ES" sz="2100" dirty="0" err="1">
                <a:latin typeface="Calibri" panose="020F0502020204030204" pitchFamily="34" charset="0"/>
                <a:cs typeface="Calibri" panose="020F0502020204030204" pitchFamily="34" charset="0"/>
              </a:rPr>
              <a:t>degli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acquisti</a:t>
            </a:r>
            <a:r>
              <a:rPr lang="en-GB" altLang="es-ES" sz="2100" dirty="0">
                <a:latin typeface="Calibri" panose="020F0502020204030204" pitchFamily="34" charset="0"/>
                <a:cs typeface="Calibri" panose="020F0502020204030204" pitchFamily="34" charset="0"/>
              </a:rPr>
              <a:t>. </a:t>
            </a:r>
          </a:p>
          <a:p>
            <a:pPr marL="457200" indent="-457200">
              <a:buClr>
                <a:srgbClr val="0CA373"/>
              </a:buClr>
              <a:buFont typeface="+mj-lt"/>
              <a:buAutoNum type="arabicPeriod"/>
              <a:defRPr/>
            </a:pPr>
            <a:endParaRPr lang="en-GB" altLang="es-ES" sz="21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100" dirty="0">
                <a:latin typeface="Calibri" panose="020F0502020204030204" pitchFamily="34" charset="0"/>
                <a:cs typeface="Calibri" panose="020F0502020204030204" pitchFamily="34" charset="0"/>
              </a:rPr>
              <a:t>Come </a:t>
            </a:r>
            <a:r>
              <a:rPr lang="en-GB" altLang="es-ES" sz="2100" dirty="0" err="1">
                <a:latin typeface="Calibri" panose="020F0502020204030204" pitchFamily="34" charset="0"/>
                <a:cs typeface="Calibri" panose="020F0502020204030204" pitchFamily="34" charset="0"/>
              </a:rPr>
              <a:t>detto</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precedentemente</a:t>
            </a:r>
            <a:r>
              <a:rPr lang="en-GB" altLang="es-ES" sz="2100" dirty="0">
                <a:latin typeface="Calibri" panose="020F0502020204030204" pitchFamily="34" charset="0"/>
                <a:cs typeface="Calibri" panose="020F0502020204030204" pitchFamily="34" charset="0"/>
              </a:rPr>
              <a:t>, le </a:t>
            </a:r>
            <a:r>
              <a:rPr lang="en-GB" altLang="es-ES" sz="2100" dirty="0" err="1">
                <a:latin typeface="Calibri" panose="020F0502020204030204" pitchFamily="34" charset="0"/>
                <a:cs typeface="Calibri" panose="020F0502020204030204" pitchFamily="34" charset="0"/>
              </a:rPr>
              <a:t>transazioni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fraudolente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comportano</a:t>
            </a:r>
            <a:r>
              <a:rPr lang="en-GB" altLang="es-ES" sz="2100" dirty="0">
                <a:latin typeface="Calibri" panose="020F0502020204030204" pitchFamily="34" charset="0"/>
                <a:cs typeface="Calibri" panose="020F0502020204030204" pitchFamily="34" charset="0"/>
              </a:rPr>
              <a:t> non solo </a:t>
            </a:r>
            <a:r>
              <a:rPr lang="en-GB" altLang="es-ES" sz="2100" dirty="0" err="1">
                <a:latin typeface="Calibri" panose="020F0502020204030204" pitchFamily="34" charset="0"/>
                <a:cs typeface="Calibri" panose="020F0502020204030204" pitchFamily="34" charset="0"/>
              </a:rPr>
              <a:t>rischi</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intrinseci</a:t>
            </a:r>
            <a:r>
              <a:rPr lang="en-GB" altLang="es-ES" sz="2100" dirty="0">
                <a:latin typeface="Calibri" panose="020F0502020204030204" pitchFamily="34" charset="0"/>
                <a:cs typeface="Calibri" panose="020F0502020204030204" pitchFamily="34" charset="0"/>
              </a:rPr>
              <a:t>, ma </a:t>
            </a:r>
            <a:r>
              <a:rPr lang="en-GB" altLang="es-ES" sz="2100" dirty="0" err="1">
                <a:latin typeface="Calibri" panose="020F0502020204030204" pitchFamily="34" charset="0"/>
                <a:cs typeface="Calibri" panose="020F0502020204030204" pitchFamily="34" charset="0"/>
              </a:rPr>
              <a:t>anche</a:t>
            </a:r>
            <a:r>
              <a:rPr lang="en-GB" altLang="es-ES" sz="2100" dirty="0">
                <a:latin typeface="Calibri" panose="020F0502020204030204" pitchFamily="34" charset="0"/>
                <a:cs typeface="Calibri" panose="020F0502020204030204" pitchFamily="34" charset="0"/>
              </a:rPr>
              <a:t> </a:t>
            </a:r>
            <a:r>
              <a:rPr lang="en-GB" altLang="es-ES" sz="2100" b="1" dirty="0" err="1">
                <a:latin typeface="Calibri" panose="020F0502020204030204" pitchFamily="34" charset="0"/>
                <a:cs typeface="Calibri" panose="020F0502020204030204" pitchFamily="34" charset="0"/>
              </a:rPr>
              <a:t>potenziali</a:t>
            </a:r>
            <a:r>
              <a:rPr lang="en-GB" altLang="es-ES" sz="2100" b="1" dirty="0">
                <a:latin typeface="Calibri" panose="020F0502020204030204" pitchFamily="34" charset="0"/>
                <a:cs typeface="Calibri" panose="020F0502020204030204" pitchFamily="34" charset="0"/>
              </a:rPr>
              <a:t> </a:t>
            </a:r>
            <a:r>
              <a:rPr lang="en-GB" altLang="es-ES" sz="2100" b="1" dirty="0" err="1">
                <a:latin typeface="Calibri" panose="020F0502020204030204" pitchFamily="34" charset="0"/>
                <a:cs typeface="Calibri" panose="020F0502020204030204" pitchFamily="34" charset="0"/>
              </a:rPr>
              <a:t>problemi</a:t>
            </a:r>
            <a:r>
              <a:rPr lang="en-GB" altLang="es-ES" sz="2100" b="1" dirty="0">
                <a:latin typeface="Calibri" panose="020F0502020204030204" pitchFamily="34" charset="0"/>
                <a:cs typeface="Calibri" panose="020F0502020204030204" pitchFamily="34" charset="0"/>
              </a:rPr>
              <a:t> </a:t>
            </a:r>
            <a:r>
              <a:rPr lang="en-GB" altLang="es-ES" sz="2100" dirty="0">
                <a:latin typeface="Calibri" panose="020F0502020204030204" pitchFamily="34" charset="0"/>
                <a:cs typeface="Calibri" panose="020F0502020204030204" pitchFamily="34" charset="0"/>
              </a:rPr>
              <a:t>con chi </a:t>
            </a:r>
            <a:r>
              <a:rPr lang="en-GB" altLang="es-ES" sz="2100" dirty="0" err="1">
                <a:latin typeface="Calibri" panose="020F0502020204030204" pitchFamily="34" charset="0"/>
                <a:cs typeface="Calibri" panose="020F0502020204030204" pitchFamily="34" charset="0"/>
              </a:rPr>
              <a:t>fornisce</a:t>
            </a:r>
            <a:r>
              <a:rPr lang="en-GB" altLang="es-ES" sz="2100" dirty="0">
                <a:latin typeface="Calibri" panose="020F0502020204030204" pitchFamily="34" charset="0"/>
                <a:cs typeface="Calibri" panose="020F0502020204030204" pitchFamily="34" charset="0"/>
              </a:rPr>
              <a:t> e </a:t>
            </a:r>
            <a:r>
              <a:rPr lang="en-GB" altLang="es-ES" sz="2100" dirty="0" err="1">
                <a:latin typeface="Calibri" panose="020F0502020204030204" pitchFamily="34" charset="0"/>
                <a:cs typeface="Calibri" panose="020F0502020204030204" pitchFamily="34" charset="0"/>
              </a:rPr>
              <a:t>presta</a:t>
            </a:r>
            <a:r>
              <a:rPr lang="en-GB" altLang="es-ES" sz="2100" dirty="0">
                <a:latin typeface="Calibri" panose="020F0502020204030204" pitchFamily="34" charset="0"/>
                <a:cs typeface="Calibri" panose="020F0502020204030204" pitchFamily="34" charset="0"/>
              </a:rPr>
              <a:t> le </a:t>
            </a:r>
            <a:r>
              <a:rPr lang="en-GB" altLang="es-ES" sz="2100" dirty="0" err="1">
                <a:latin typeface="Calibri" panose="020F0502020204030204" pitchFamily="34" charset="0"/>
                <a:cs typeface="Calibri" panose="020F0502020204030204" pitchFamily="34" charset="0"/>
              </a:rPr>
              <a:t>transazioni</a:t>
            </a:r>
            <a:r>
              <a:rPr lang="en-GB" altLang="es-ES" sz="2100" dirty="0">
                <a:latin typeface="Calibri" panose="020F0502020204030204" pitchFamily="34" charset="0"/>
                <a:cs typeface="Calibri" panose="020F0502020204030204" pitchFamily="34" charset="0"/>
              </a:rPr>
              <a:t>. </a:t>
            </a:r>
          </a:p>
          <a:p>
            <a:pPr marL="457200" indent="-457200">
              <a:buClr>
                <a:srgbClr val="0CA373"/>
              </a:buClr>
              <a:buFont typeface="+mj-lt"/>
              <a:buAutoNum type="arabicPeriod"/>
              <a:defRPr/>
            </a:pPr>
            <a:endParaRPr lang="en-GB" altLang="es-ES" sz="21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100" dirty="0">
                <a:latin typeface="Calibri" panose="020F0502020204030204" pitchFamily="34" charset="0"/>
                <a:cs typeface="Calibri" panose="020F0502020204030204" pitchFamily="34" charset="0"/>
              </a:rPr>
              <a:t>Una forma di </a:t>
            </a:r>
            <a:r>
              <a:rPr lang="en-GB" altLang="es-ES" sz="2100" dirty="0" err="1">
                <a:latin typeface="Calibri" panose="020F0502020204030204" pitchFamily="34" charset="0"/>
                <a:cs typeface="Calibri" panose="020F0502020204030204" pitchFamily="34" charset="0"/>
              </a:rPr>
              <a:t>frode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spesso</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trascurata</a:t>
            </a:r>
            <a:r>
              <a:rPr lang="en-GB" altLang="es-ES" sz="2100" dirty="0">
                <a:latin typeface="Calibri" panose="020F0502020204030204" pitchFamily="34" charset="0"/>
                <a:cs typeface="Calibri" panose="020F0502020204030204" pitchFamily="34" charset="0"/>
              </a:rPr>
              <a:t> è la “</a:t>
            </a:r>
            <a:r>
              <a:rPr lang="en-GB" altLang="es-ES" sz="2100" dirty="0" err="1">
                <a:latin typeface="Calibri" panose="020F0502020204030204" pitchFamily="34" charset="0"/>
                <a:cs typeface="Calibri" panose="020F0502020204030204" pitchFamily="34" charset="0"/>
              </a:rPr>
              <a:t>frode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amichevole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ovvero</a:t>
            </a:r>
            <a:r>
              <a:rPr lang="en-GB" altLang="es-ES" sz="2100" dirty="0">
                <a:latin typeface="Calibri" panose="020F0502020204030204" pitchFamily="34" charset="0"/>
                <a:cs typeface="Calibri" panose="020F0502020204030204" pitchFamily="34" charset="0"/>
              </a:rPr>
              <a:t>, </a:t>
            </a:r>
            <a:r>
              <a:rPr lang="it-IT" altLang="es-ES" sz="2100" dirty="0">
                <a:latin typeface="Calibri" panose="020F0502020204030204" pitchFamily="34" charset="0"/>
                <a:cs typeface="Calibri" panose="020F0502020204030204" pitchFamily="34" charset="0"/>
              </a:rPr>
              <a:t>ovvero transazioni valide che vengono successivamente </a:t>
            </a:r>
            <a:r>
              <a:rPr lang="it-IT" altLang="es-ES" sz="2100" b="1" dirty="0">
                <a:latin typeface="Calibri" panose="020F0502020204030204" pitchFamily="34" charset="0"/>
                <a:cs typeface="Calibri" panose="020F0502020204030204" pitchFamily="34" charset="0"/>
              </a:rPr>
              <a:t>contestate</a:t>
            </a:r>
            <a:r>
              <a:rPr lang="it-IT" altLang="es-ES" sz="2100" dirty="0">
                <a:latin typeface="Calibri" panose="020F0502020204030204" pitchFamily="34" charset="0"/>
                <a:cs typeface="Calibri" panose="020F0502020204030204" pitchFamily="34" charset="0"/>
              </a:rPr>
              <a:t> dai clienti per insoddisfazione, errori di acquisto o per la speranza di ottenere un rimborso oltre al mantenimento dell'articolo o del servizio.</a:t>
            </a: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732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601544" cy="646331"/>
          </a:xfrm>
          <a:prstGeom prst="rect">
            <a:avLst/>
          </a:prstGeom>
          <a:noFill/>
        </p:spPr>
        <p:txBody>
          <a:bodyPr wrap="square" rtlCol="0">
            <a:spAutoFit/>
          </a:bodyPr>
          <a:lstStyle/>
          <a:p>
            <a:r>
              <a:rPr lang="it-IT" dirty="0"/>
              <a:t>La sicurezza non è un aspetto di cui devono essere consapevoli solo i clienti, ma anche i venditori.</a:t>
            </a:r>
            <a:endParaRPr lang="en-US" dirty="0"/>
          </a:p>
        </p:txBody>
      </p:sp>
      <p:sp>
        <p:nvSpPr>
          <p:cNvPr id="12" name="CuadroTexto 11"/>
          <p:cNvSpPr txBox="1"/>
          <p:nvPr/>
        </p:nvSpPr>
        <p:spPr>
          <a:xfrm>
            <a:off x="1615181" y="3530217"/>
            <a:ext cx="5601544" cy="646331"/>
          </a:xfrm>
          <a:prstGeom prst="rect">
            <a:avLst/>
          </a:prstGeom>
          <a:noFill/>
        </p:spPr>
        <p:txBody>
          <a:bodyPr wrap="square" rtlCol="0">
            <a:spAutoFit/>
          </a:bodyPr>
          <a:lstStyle/>
          <a:p>
            <a:r>
              <a:rPr lang="it-IT" dirty="0"/>
              <a:t>Il buon senso dei clienti è utile quanto le misure tecniche per evitare le frodi online.</a:t>
            </a:r>
            <a:endParaRPr lang="en-US" dirty="0"/>
          </a:p>
        </p:txBody>
      </p:sp>
      <p:sp>
        <p:nvSpPr>
          <p:cNvPr id="13" name="CuadroTexto 12"/>
          <p:cNvSpPr txBox="1"/>
          <p:nvPr/>
        </p:nvSpPr>
        <p:spPr>
          <a:xfrm>
            <a:off x="1605564" y="4284374"/>
            <a:ext cx="5319217" cy="646331"/>
          </a:xfrm>
          <a:prstGeom prst="rect">
            <a:avLst/>
          </a:prstGeom>
          <a:noFill/>
        </p:spPr>
        <p:txBody>
          <a:bodyPr wrap="square" rtlCol="0">
            <a:spAutoFit/>
          </a:bodyPr>
          <a:lstStyle/>
          <a:p>
            <a:r>
              <a:rPr lang="it-IT" dirty="0"/>
              <a:t>Le transazioni online presentano vantaggi in termini di disponibilità, logistica e profilazione dei clienti.</a:t>
            </a:r>
            <a:endParaRPr lang="en-US" dirty="0"/>
          </a:p>
        </p:txBody>
      </p:sp>
      <p:sp>
        <p:nvSpPr>
          <p:cNvPr id="14" name="CuadroTexto 13"/>
          <p:cNvSpPr txBox="1"/>
          <p:nvPr/>
        </p:nvSpPr>
        <p:spPr>
          <a:xfrm>
            <a:off x="1578483" y="4994445"/>
            <a:ext cx="6862131" cy="646331"/>
          </a:xfrm>
          <a:prstGeom prst="rect">
            <a:avLst/>
          </a:prstGeom>
          <a:noFill/>
        </p:spPr>
        <p:txBody>
          <a:bodyPr wrap="square" rtlCol="0">
            <a:spAutoFit/>
          </a:bodyPr>
          <a:lstStyle/>
          <a:p>
            <a:r>
              <a:rPr lang="it-IT" dirty="0"/>
              <a:t>Nonostante i vantaggi, le transazioni online comportano alcuni problemi sia per gli acquirenti che per i venditori.</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Punti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chiave</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di valutazione</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475914" cy="1754326"/>
          </a:xfrm>
          <a:prstGeom prst="rect">
            <a:avLst/>
          </a:prstGeom>
          <a:noFill/>
        </p:spPr>
        <p:txBody>
          <a:bodyPr wrap="square" rtlCol="0">
            <a:spAutoFit/>
          </a:bodyPr>
          <a:lstStyle/>
          <a:p>
            <a:pPr marL="342900" indent="-342900">
              <a:buAutoNum type="arabicPeriod"/>
            </a:pPr>
            <a:r>
              <a:rPr lang="es-ES" b="1" dirty="0"/>
              <a:t>Per cosa sta la “s” di “https”?</a:t>
            </a:r>
          </a:p>
          <a:p>
            <a:endParaRPr lang="es-ES" dirty="0"/>
          </a:p>
          <a:p>
            <a:r>
              <a:rPr lang="es-ES" dirty="0"/>
              <a:t>a.- Sicuro</a:t>
            </a:r>
          </a:p>
          <a:p>
            <a:r>
              <a:rPr lang="es-ES" dirty="0"/>
              <a:t>b.- Sicurezza</a:t>
            </a:r>
          </a:p>
          <a:p>
            <a:r>
              <a:rPr lang="es-ES" dirty="0"/>
              <a:t>c.- Sostenuto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3139321"/>
          </a:xfrm>
          <a:prstGeom prst="rect">
            <a:avLst/>
          </a:prstGeom>
          <a:noFill/>
        </p:spPr>
        <p:txBody>
          <a:bodyPr wrap="square" rtlCol="0">
            <a:spAutoFit/>
          </a:bodyPr>
          <a:lstStyle/>
          <a:p>
            <a:r>
              <a:rPr lang="es-ES" b="1" dirty="0"/>
              <a:t>2. </a:t>
            </a:r>
            <a:r>
              <a:rPr lang="it-IT" b="1" dirty="0"/>
              <a:t>Un tasso sufficientemente alto di transazioni fraudolente porterà a un'entità della carta:</a:t>
            </a:r>
          </a:p>
          <a:p>
            <a:endParaRPr lang="es-ES" dirty="0"/>
          </a:p>
          <a:p>
            <a:r>
              <a:rPr lang="it-IT" dirty="0"/>
              <a:t>a.- Congratulazioni per i nostri sforzi</a:t>
            </a:r>
          </a:p>
          <a:p>
            <a:r>
              <a:rPr lang="it-IT" dirty="0"/>
              <a:t>b.- Bloccando le loro transazioni sul nostro sito</a:t>
            </a:r>
          </a:p>
          <a:p>
            <a:r>
              <a:rPr lang="it-IT" dirty="0"/>
              <a:t>c.- Costringere a cambiare il dominio del nostro sito</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3" y="1788260"/>
            <a:ext cx="2991729" cy="2031325"/>
          </a:xfrm>
          <a:prstGeom prst="rect">
            <a:avLst/>
          </a:prstGeom>
          <a:noFill/>
        </p:spPr>
        <p:txBody>
          <a:bodyPr wrap="square" rtlCol="0">
            <a:spAutoFit/>
          </a:bodyPr>
          <a:lstStyle/>
          <a:p>
            <a:r>
              <a:rPr lang="es-ES" b="1" dirty="0"/>
              <a:t>3. I dati devono essere criptati?</a:t>
            </a:r>
          </a:p>
          <a:p>
            <a:endParaRPr lang="es-ES" dirty="0"/>
          </a:p>
          <a:p>
            <a:r>
              <a:rPr lang="es-ES" dirty="0"/>
              <a:t>a.- Si</a:t>
            </a:r>
          </a:p>
          <a:p>
            <a:r>
              <a:rPr lang="es-ES" dirty="0"/>
              <a:t>b.- No</a:t>
            </a:r>
          </a:p>
          <a:p>
            <a:r>
              <a:rPr lang="es-ES" dirty="0"/>
              <a:t>c.- Solo quando si lavora da un luogo pubblico</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2031325"/>
          </a:xfrm>
          <a:prstGeom prst="rect">
            <a:avLst/>
          </a:prstGeom>
          <a:noFill/>
        </p:spPr>
        <p:txBody>
          <a:bodyPr wrap="square" rtlCol="0">
            <a:spAutoFit/>
          </a:bodyPr>
          <a:lstStyle/>
          <a:p>
            <a:r>
              <a:rPr lang="es-ES" b="1" dirty="0"/>
              <a:t>4. Quali dei seguenti sono nomi dei protocolli di sicureezza?</a:t>
            </a:r>
          </a:p>
          <a:p>
            <a:endParaRPr lang="es-ES" dirty="0"/>
          </a:p>
          <a:p>
            <a:r>
              <a:rPr lang="es-ES" dirty="0"/>
              <a:t>a.- SSD and TPM</a:t>
            </a:r>
          </a:p>
          <a:p>
            <a:r>
              <a:rPr lang="es-ES" dirty="0"/>
              <a:t>b.- SMS and TNS</a:t>
            </a:r>
          </a:p>
          <a:p>
            <a:r>
              <a:rPr lang="es-ES" dirty="0"/>
              <a:t>c.- SSL and TLS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3" y="3834070"/>
            <a:ext cx="2968343" cy="2308324"/>
          </a:xfrm>
          <a:prstGeom prst="rect">
            <a:avLst/>
          </a:prstGeom>
          <a:noFill/>
        </p:spPr>
        <p:txBody>
          <a:bodyPr wrap="square" rtlCol="0">
            <a:spAutoFit/>
          </a:bodyPr>
          <a:lstStyle/>
          <a:p>
            <a:r>
              <a:rPr lang="es-ES" b="1" dirty="0"/>
              <a:t>5. Cos’è una frode amichevole?</a:t>
            </a:r>
          </a:p>
          <a:p>
            <a:endParaRPr lang="es-ES" dirty="0"/>
          </a:p>
          <a:p>
            <a:r>
              <a:rPr lang="es-ES" dirty="0"/>
              <a:t>a.- Frodi provenienti da amici </a:t>
            </a:r>
          </a:p>
          <a:p>
            <a:r>
              <a:rPr lang="es-ES" dirty="0"/>
              <a:t>b.- Buoni intenditori di frodi</a:t>
            </a:r>
          </a:p>
          <a:p>
            <a:r>
              <a:rPr lang="es-ES" dirty="0"/>
              <a:t>c.- </a:t>
            </a:r>
            <a:r>
              <a:rPr lang="it-IT" dirty="0"/>
              <a:t>Transazioni successivamente contestate da clienti insoddisfatti</a:t>
            </a:r>
            <a:endParaRPr lang="es-ES" dirty="0"/>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di valutazione</a:t>
            </a:r>
          </a:p>
        </p:txBody>
      </p:sp>
      <p:sp>
        <p:nvSpPr>
          <p:cNvPr id="4" name="CuadroTexto 5">
            <a:extLst>
              <a:ext uri="{FF2B5EF4-FFF2-40B4-BE49-F238E27FC236}">
                <a16:creationId xmlns:a16="http://schemas.microsoft.com/office/drawing/2014/main" id="{3B527AF7-561A-BBC9-28F7-7DA39964E675}"/>
              </a:ext>
            </a:extLst>
          </p:cNvPr>
          <p:cNvSpPr txBox="1"/>
          <p:nvPr/>
        </p:nvSpPr>
        <p:spPr>
          <a:xfrm>
            <a:off x="508017" y="1951962"/>
            <a:ext cx="2475914" cy="1754326"/>
          </a:xfrm>
          <a:prstGeom prst="rect">
            <a:avLst/>
          </a:prstGeom>
          <a:noFill/>
        </p:spPr>
        <p:txBody>
          <a:bodyPr wrap="square" rtlCol="0">
            <a:spAutoFit/>
          </a:bodyPr>
          <a:lstStyle/>
          <a:p>
            <a:pPr marL="342900" indent="-342900">
              <a:buAutoNum type="arabicPeriod"/>
            </a:pPr>
            <a:r>
              <a:rPr lang="es-ES" b="1" dirty="0"/>
              <a:t>Per cosa sta la “s” di “https”?</a:t>
            </a:r>
          </a:p>
          <a:p>
            <a:endParaRPr lang="es-ES" dirty="0"/>
          </a:p>
          <a:p>
            <a:r>
              <a:rPr lang="es-ES" b="1" dirty="0"/>
              <a:t>a.- Sicuro</a:t>
            </a:r>
          </a:p>
          <a:p>
            <a:r>
              <a:rPr lang="es-ES" dirty="0"/>
              <a:t>b.- Sicurezza</a:t>
            </a:r>
          </a:p>
          <a:p>
            <a:r>
              <a:rPr lang="es-ES" dirty="0"/>
              <a:t>c.- Sostenuto </a:t>
            </a:r>
          </a:p>
        </p:txBody>
      </p:sp>
      <p:sp>
        <p:nvSpPr>
          <p:cNvPr id="11" name="CuadroTexto 8">
            <a:extLst>
              <a:ext uri="{FF2B5EF4-FFF2-40B4-BE49-F238E27FC236}">
                <a16:creationId xmlns:a16="http://schemas.microsoft.com/office/drawing/2014/main" id="{935351F6-A75D-24EE-09E9-7A1C3E7214C5}"/>
              </a:ext>
            </a:extLst>
          </p:cNvPr>
          <p:cNvSpPr txBox="1"/>
          <p:nvPr/>
        </p:nvSpPr>
        <p:spPr>
          <a:xfrm>
            <a:off x="436098" y="4111069"/>
            <a:ext cx="2991729" cy="2031325"/>
          </a:xfrm>
          <a:prstGeom prst="rect">
            <a:avLst/>
          </a:prstGeom>
          <a:noFill/>
        </p:spPr>
        <p:txBody>
          <a:bodyPr wrap="square" rtlCol="0">
            <a:spAutoFit/>
          </a:bodyPr>
          <a:lstStyle/>
          <a:p>
            <a:r>
              <a:rPr lang="es-ES" b="1" dirty="0"/>
              <a:t>4. Quali dei seguenti sono nomi dei protocolli di sicureezza?</a:t>
            </a:r>
          </a:p>
          <a:p>
            <a:endParaRPr lang="es-ES" dirty="0"/>
          </a:p>
          <a:p>
            <a:r>
              <a:rPr lang="es-ES" dirty="0"/>
              <a:t>a.- SSD and TPM</a:t>
            </a:r>
          </a:p>
          <a:p>
            <a:r>
              <a:rPr lang="es-ES" dirty="0"/>
              <a:t>b.- SMS and TNS</a:t>
            </a:r>
          </a:p>
          <a:p>
            <a:r>
              <a:rPr lang="es-ES" b="1" dirty="0"/>
              <a:t>c.- SSL and TLS</a:t>
            </a:r>
          </a:p>
        </p:txBody>
      </p:sp>
      <p:sp>
        <p:nvSpPr>
          <p:cNvPr id="13" name="CuadroTexto 6">
            <a:extLst>
              <a:ext uri="{FF2B5EF4-FFF2-40B4-BE49-F238E27FC236}">
                <a16:creationId xmlns:a16="http://schemas.microsoft.com/office/drawing/2014/main" id="{345E220B-BE90-2208-FB91-8DD6DB1A8A9C}"/>
              </a:ext>
            </a:extLst>
          </p:cNvPr>
          <p:cNvSpPr txBox="1"/>
          <p:nvPr/>
        </p:nvSpPr>
        <p:spPr>
          <a:xfrm>
            <a:off x="3957234" y="1773775"/>
            <a:ext cx="2991729" cy="3139321"/>
          </a:xfrm>
          <a:prstGeom prst="rect">
            <a:avLst/>
          </a:prstGeom>
          <a:noFill/>
        </p:spPr>
        <p:txBody>
          <a:bodyPr wrap="square" rtlCol="0">
            <a:spAutoFit/>
          </a:bodyPr>
          <a:lstStyle/>
          <a:p>
            <a:r>
              <a:rPr lang="es-ES" b="1" dirty="0"/>
              <a:t>2. </a:t>
            </a:r>
            <a:r>
              <a:rPr lang="it-IT" b="1" dirty="0"/>
              <a:t>Un tasso sufficientemente alto di transazioni fraudolente porterà a un'entità della carta:</a:t>
            </a:r>
          </a:p>
          <a:p>
            <a:endParaRPr lang="es-ES" dirty="0"/>
          </a:p>
          <a:p>
            <a:r>
              <a:rPr lang="it-IT" dirty="0"/>
              <a:t>a.- Congratulazioni per i nostri sforzi</a:t>
            </a:r>
          </a:p>
          <a:p>
            <a:r>
              <a:rPr lang="it-IT" b="1" dirty="0"/>
              <a:t>b.- Bloccando le loro transazioni sul nostro sito</a:t>
            </a:r>
          </a:p>
          <a:p>
            <a:r>
              <a:rPr lang="it-IT" dirty="0"/>
              <a:t>c.- Costringere a cambiare il dominio del nostro sito</a:t>
            </a:r>
            <a:endParaRPr lang="es-ES" dirty="0"/>
          </a:p>
        </p:txBody>
      </p:sp>
      <p:sp>
        <p:nvSpPr>
          <p:cNvPr id="15" name="CuadroTexto 7">
            <a:extLst>
              <a:ext uri="{FF2B5EF4-FFF2-40B4-BE49-F238E27FC236}">
                <a16:creationId xmlns:a16="http://schemas.microsoft.com/office/drawing/2014/main" id="{54C4F72F-AD9C-9D70-FDBE-E9361619634C}"/>
              </a:ext>
            </a:extLst>
          </p:cNvPr>
          <p:cNvSpPr txBox="1"/>
          <p:nvPr/>
        </p:nvSpPr>
        <p:spPr>
          <a:xfrm>
            <a:off x="7994183" y="1788260"/>
            <a:ext cx="2991729" cy="2031325"/>
          </a:xfrm>
          <a:prstGeom prst="rect">
            <a:avLst/>
          </a:prstGeom>
          <a:noFill/>
        </p:spPr>
        <p:txBody>
          <a:bodyPr wrap="square" rtlCol="0">
            <a:spAutoFit/>
          </a:bodyPr>
          <a:lstStyle/>
          <a:p>
            <a:r>
              <a:rPr lang="es-ES" b="1" dirty="0"/>
              <a:t>3. I dati devono essere criptati?</a:t>
            </a:r>
          </a:p>
          <a:p>
            <a:endParaRPr lang="es-ES" dirty="0"/>
          </a:p>
          <a:p>
            <a:r>
              <a:rPr lang="es-ES" b="1" dirty="0"/>
              <a:t>a.- Si</a:t>
            </a:r>
          </a:p>
          <a:p>
            <a:r>
              <a:rPr lang="es-ES" dirty="0"/>
              <a:t>b.- No</a:t>
            </a:r>
          </a:p>
          <a:p>
            <a:r>
              <a:rPr lang="es-ES" dirty="0"/>
              <a:t>c.- Solo quando si lavora da un luogo pubblico</a:t>
            </a:r>
          </a:p>
        </p:txBody>
      </p:sp>
      <p:sp>
        <p:nvSpPr>
          <p:cNvPr id="17" name="CuadroTexto 9">
            <a:extLst>
              <a:ext uri="{FF2B5EF4-FFF2-40B4-BE49-F238E27FC236}">
                <a16:creationId xmlns:a16="http://schemas.microsoft.com/office/drawing/2014/main" id="{4D94080E-642D-7C12-EFA4-5D81D3921761}"/>
              </a:ext>
            </a:extLst>
          </p:cNvPr>
          <p:cNvSpPr txBox="1"/>
          <p:nvPr/>
        </p:nvSpPr>
        <p:spPr>
          <a:xfrm>
            <a:off x="7994183" y="3834070"/>
            <a:ext cx="2968343" cy="2308324"/>
          </a:xfrm>
          <a:prstGeom prst="rect">
            <a:avLst/>
          </a:prstGeom>
          <a:noFill/>
        </p:spPr>
        <p:txBody>
          <a:bodyPr wrap="square" rtlCol="0">
            <a:spAutoFit/>
          </a:bodyPr>
          <a:lstStyle/>
          <a:p>
            <a:r>
              <a:rPr lang="es-ES" b="1" dirty="0"/>
              <a:t>5. Cos’è una frode amichevole?</a:t>
            </a:r>
          </a:p>
          <a:p>
            <a:endParaRPr lang="es-ES" dirty="0"/>
          </a:p>
          <a:p>
            <a:r>
              <a:rPr lang="es-ES" dirty="0"/>
              <a:t>a.- Frodi provenienti da amici </a:t>
            </a:r>
          </a:p>
          <a:p>
            <a:r>
              <a:rPr lang="es-ES" dirty="0"/>
              <a:t>b.- Buoni intenditori di frodi</a:t>
            </a:r>
          </a:p>
          <a:p>
            <a:r>
              <a:rPr lang="es-ES" b="1" dirty="0"/>
              <a:t>c.- </a:t>
            </a:r>
            <a:r>
              <a:rPr lang="it-IT" b="1" dirty="0"/>
              <a:t>Transazioni successivamente contestate da clienti insoddisfatti</a:t>
            </a:r>
            <a:endParaRPr lang="es-ES" b="1" dirty="0"/>
          </a:p>
        </p:txBody>
      </p:sp>
    </p:spTree>
    <p:extLst>
      <p:ext uri="{BB962C8B-B14F-4D97-AF65-F5344CB8AC3E}">
        <p14:creationId xmlns:p14="http://schemas.microsoft.com/office/powerpoint/2010/main" val="4220889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33564" y="1020276"/>
            <a:ext cx="13798127" cy="72071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500" kern="0" spc="-150" dirty="0">
                <a:solidFill>
                  <a:schemeClr val="tx1"/>
                </a:solidFill>
                <a:latin typeface="+mj-lt"/>
                <a:ea typeface="Tahoma" panose="020B0604030504040204" pitchFamily="34" charset="0"/>
                <a:cs typeface="Tahoma" panose="020B0604030504040204" pitchFamily="34" charset="0"/>
              </a:rPr>
              <a:t>UNIT 1: </a:t>
            </a:r>
            <a:r>
              <a:rPr lang="en-US" sz="4500" kern="0" spc="-150" dirty="0">
                <a:solidFill>
                  <a:schemeClr val="tx1"/>
                </a:solidFill>
                <a:latin typeface="+mj-lt"/>
                <a:ea typeface="Tahoma" panose="020B0604030504040204" pitchFamily="34" charset="0"/>
                <a:cs typeface="Tahoma" panose="020B0604030504040204" pitchFamily="34" charset="0"/>
              </a:rPr>
              <a:t>Cosa fare e </a:t>
            </a:r>
            <a:r>
              <a:rPr lang="en-US" sz="4500" kern="0" spc="-150" dirty="0" err="1">
                <a:solidFill>
                  <a:schemeClr val="tx1"/>
                </a:solidFill>
                <a:latin typeface="+mj-lt"/>
                <a:ea typeface="Tahoma" panose="020B0604030504040204" pitchFamily="34" charset="0"/>
                <a:cs typeface="Tahoma" panose="020B0604030504040204" pitchFamily="34" charset="0"/>
              </a:rPr>
              <a:t>cosa</a:t>
            </a:r>
            <a:r>
              <a:rPr lang="en-US" sz="4500" kern="0" spc="-150" dirty="0">
                <a:solidFill>
                  <a:schemeClr val="tx1"/>
                </a:solidFill>
                <a:latin typeface="+mj-lt"/>
                <a:ea typeface="Tahoma" panose="020B0604030504040204" pitchFamily="34" charset="0"/>
                <a:cs typeface="Tahoma" panose="020B0604030504040204" pitchFamily="34" charset="0"/>
              </a:rPr>
              <a:t> non fare </a:t>
            </a:r>
            <a:r>
              <a:rPr lang="en-US" sz="4500" kern="0" spc="-150" dirty="0" err="1">
                <a:solidFill>
                  <a:schemeClr val="tx1"/>
                </a:solidFill>
                <a:latin typeface="+mj-lt"/>
                <a:ea typeface="Tahoma" panose="020B0604030504040204" pitchFamily="34" charset="0"/>
                <a:cs typeface="Tahoma" panose="020B0604030504040204" pitchFamily="34" charset="0"/>
              </a:rPr>
              <a:t>nelle</a:t>
            </a:r>
            <a:r>
              <a:rPr lang="en-US" sz="4500" kern="0" spc="-150" dirty="0">
                <a:solidFill>
                  <a:schemeClr val="tx1"/>
                </a:solidFill>
                <a:latin typeface="+mj-lt"/>
                <a:ea typeface="Tahoma" panose="020B0604030504040204" pitchFamily="34" charset="0"/>
                <a:cs typeface="Tahoma" panose="020B0604030504040204" pitchFamily="34" charset="0"/>
              </a:rPr>
              <a:t> </a:t>
            </a:r>
            <a:r>
              <a:rPr lang="en-US" sz="4500" kern="0" spc="-150" dirty="0" err="1">
                <a:solidFill>
                  <a:schemeClr val="tx1"/>
                </a:solidFill>
                <a:latin typeface="+mj-lt"/>
                <a:ea typeface="Tahoma" panose="020B0604030504040204" pitchFamily="34" charset="0"/>
                <a:cs typeface="Tahoma" panose="020B0604030504040204" pitchFamily="34" charset="0"/>
              </a:rPr>
              <a:t>transazioni</a:t>
            </a:r>
            <a:r>
              <a:rPr lang="en-US" sz="4500" kern="0" spc="-150" dirty="0">
                <a:solidFill>
                  <a:schemeClr val="tx1"/>
                </a:solidFill>
                <a:latin typeface="+mj-lt"/>
                <a:ea typeface="Tahoma" panose="020B0604030504040204" pitchFamily="34" charset="0"/>
                <a:cs typeface="Tahoma" panose="020B0604030504040204" pitchFamily="34" charset="0"/>
              </a:rPr>
              <a:t> online</a:t>
            </a:r>
            <a:endParaRPr lang="es-ES" sz="45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FONTI</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3170099"/>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err="1">
                <a:latin typeface="Calibri" panose="020F0502020204030204" pitchFamily="34" charset="0"/>
                <a:cs typeface="Calibri" panose="020F0502020204030204" pitchFamily="34" charset="0"/>
              </a:rPr>
              <a:t>Safewise</a:t>
            </a:r>
            <a:r>
              <a:rPr lang="en-GB" altLang="es-ES" sz="2000" dirty="0">
                <a:latin typeface="Calibri" panose="020F0502020204030204" pitchFamily="34" charset="0"/>
                <a:cs typeface="Calibri" panose="020F0502020204030204" pitchFamily="34" charset="0"/>
              </a:rPr>
              <a:t> --- </a:t>
            </a:r>
            <a:r>
              <a:rPr lang="es-ES" sz="2000" dirty="0">
                <a:hlinkClick r:id="rId2"/>
              </a:rPr>
              <a:t>https://www.safewise.com/online-security-faq/online-transaction-secure/</a:t>
            </a:r>
            <a:endParaRPr lang="es-ES" sz="2000" dirty="0"/>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Seon.io --- </a:t>
            </a:r>
            <a:r>
              <a:rPr lang="en-GB" altLang="es-ES" sz="2000" dirty="0">
                <a:latin typeface="Calibri" panose="020F0502020204030204" pitchFamily="34" charset="0"/>
                <a:cs typeface="Calibri" panose="020F0502020204030204" pitchFamily="34" charset="0"/>
                <a:hlinkClick r:id="" action="ppaction://noaction"/>
              </a:rPr>
              <a:t>https://seon.io/resources/which-online-payment-methods-have-the-highest-fraud-risk/</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Avast --- </a:t>
            </a:r>
            <a:r>
              <a:rPr lang="en-GB" altLang="es-ES" sz="2000" dirty="0">
                <a:latin typeface="Calibri" panose="020F0502020204030204" pitchFamily="34" charset="0"/>
                <a:cs typeface="Calibri" panose="020F0502020204030204" pitchFamily="34" charset="0"/>
                <a:hlinkClick r:id="rId3"/>
              </a:rPr>
              <a:t>https://blog.avast.com/secure-online-transactions-avast</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2checkout --- </a:t>
            </a:r>
            <a:r>
              <a:rPr lang="en-GB" altLang="es-ES" sz="2000" dirty="0">
                <a:latin typeface="Calibri" panose="020F0502020204030204" pitchFamily="34" charset="0"/>
                <a:cs typeface="Calibri" panose="020F0502020204030204" pitchFamily="34" charset="0"/>
                <a:hlinkClick r:id="rId4"/>
              </a:rPr>
              <a:t>https://blog.2checkout.com/advantages-and-challenges-of-accepting-payments-online/</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583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782881" y="2328341"/>
            <a:ext cx="7185135"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4480817" cy="646331"/>
          </a:xfrm>
          <a:prstGeom prst="rect">
            <a:avLst/>
          </a:prstGeom>
          <a:noFill/>
        </p:spPr>
        <p:txBody>
          <a:bodyPr wrap="square" rtlCol="0">
            <a:spAutoFit/>
          </a:bodyPr>
          <a:lstStyle/>
          <a:p>
            <a:r>
              <a:rPr lang="es-ES" dirty="0"/>
              <a:t>Sapere a cosa si deve prestare attenzione quando si effettuano transazioni online</a:t>
            </a:r>
            <a:endParaRPr lang="en-GB" dirty="0"/>
          </a:p>
        </p:txBody>
      </p:sp>
      <p:sp>
        <p:nvSpPr>
          <p:cNvPr id="12" name="CuadroTexto 11"/>
          <p:cNvSpPr txBox="1"/>
          <p:nvPr/>
        </p:nvSpPr>
        <p:spPr>
          <a:xfrm>
            <a:off x="1615182" y="3530217"/>
            <a:ext cx="4117798" cy="646331"/>
          </a:xfrm>
          <a:prstGeom prst="rect">
            <a:avLst/>
          </a:prstGeom>
          <a:noFill/>
        </p:spPr>
        <p:txBody>
          <a:bodyPr wrap="square" rtlCol="0">
            <a:spAutoFit/>
          </a:bodyPr>
          <a:lstStyle/>
          <a:p>
            <a:r>
              <a:rPr lang="en-GB" dirty="0" err="1"/>
              <a:t>Imparare</a:t>
            </a:r>
            <a:r>
              <a:rPr lang="en-GB" dirty="0"/>
              <a:t> a </a:t>
            </a:r>
            <a:r>
              <a:rPr lang="en-GB" dirty="0" err="1"/>
              <a:t>rafforzare</a:t>
            </a:r>
            <a:r>
              <a:rPr lang="en-GB" dirty="0"/>
              <a:t> la </a:t>
            </a:r>
            <a:r>
              <a:rPr lang="en-GB" dirty="0" err="1"/>
              <a:t>sicurezza</a:t>
            </a:r>
            <a:r>
              <a:rPr lang="en-GB" dirty="0"/>
              <a:t> </a:t>
            </a:r>
            <a:r>
              <a:rPr lang="en-GB" dirty="0" err="1"/>
              <a:t>dei</a:t>
            </a:r>
            <a:r>
              <a:rPr lang="en-GB" dirty="0"/>
              <a:t> </a:t>
            </a:r>
            <a:r>
              <a:rPr lang="en-GB" dirty="0" err="1"/>
              <a:t>propri</a:t>
            </a:r>
            <a:r>
              <a:rPr lang="en-GB" dirty="0"/>
              <a:t> </a:t>
            </a:r>
            <a:r>
              <a:rPr lang="en-GB" dirty="0" err="1"/>
              <a:t>siti</a:t>
            </a:r>
            <a:endParaRPr lang="en-GB" dirty="0"/>
          </a:p>
        </p:txBody>
      </p:sp>
      <p:sp>
        <p:nvSpPr>
          <p:cNvPr id="13" name="CuadroTexto 12"/>
          <p:cNvSpPr txBox="1"/>
          <p:nvPr/>
        </p:nvSpPr>
        <p:spPr>
          <a:xfrm>
            <a:off x="1605565" y="4284374"/>
            <a:ext cx="4025901" cy="646331"/>
          </a:xfrm>
          <a:prstGeom prst="rect">
            <a:avLst/>
          </a:prstGeom>
          <a:noFill/>
        </p:spPr>
        <p:txBody>
          <a:bodyPr wrap="square" rtlCol="0">
            <a:spAutoFit/>
          </a:bodyPr>
          <a:lstStyle/>
          <a:p>
            <a:r>
              <a:rPr lang="es-ES" dirty="0"/>
              <a:t>Comprendere i principali vantaggi delle transazioni online</a:t>
            </a:r>
            <a:endParaRPr lang="en-GB" dirty="0"/>
          </a:p>
        </p:txBody>
      </p:sp>
      <p:sp>
        <p:nvSpPr>
          <p:cNvPr id="14" name="CuadroTexto 13"/>
          <p:cNvSpPr txBox="1"/>
          <p:nvPr/>
        </p:nvSpPr>
        <p:spPr>
          <a:xfrm>
            <a:off x="1578484" y="4994445"/>
            <a:ext cx="4025901" cy="646331"/>
          </a:xfrm>
          <a:prstGeom prst="rect">
            <a:avLst/>
          </a:prstGeom>
          <a:noFill/>
        </p:spPr>
        <p:txBody>
          <a:bodyPr wrap="square" rtlCol="0">
            <a:spAutoFit/>
          </a:bodyPr>
          <a:lstStyle/>
          <a:p>
            <a:r>
              <a:rPr lang="es-ES" dirty="0"/>
              <a:t>Riconoscere i principali svantaggi delle transazioni online</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OBIETTIVI E SCOPI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Alla</a:t>
            </a:r>
            <a:r>
              <a:rPr lang="en-GB" sz="2000" dirty="0">
                <a:latin typeface="Calibri" panose="020F0502020204030204" pitchFamily="34" charset="0"/>
                <a:ea typeface="Calibri" panose="020F0502020204030204" pitchFamily="34" charset="0"/>
                <a:cs typeface="Times New Roman" panose="02020603050405020304" pitchFamily="18" charset="0"/>
              </a:rPr>
              <a:t> fine di </a:t>
            </a:r>
            <a:r>
              <a:rPr lang="en-GB" sz="2000" dirty="0" err="1">
                <a:latin typeface="Calibri" panose="020F0502020204030204" pitchFamily="34" charset="0"/>
                <a:ea typeface="Calibri" panose="020F0502020204030204" pitchFamily="34" charset="0"/>
                <a:cs typeface="Times New Roman" panose="02020603050405020304" pitchFamily="18" charset="0"/>
              </a:rPr>
              <a:t>questo</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sarete</a:t>
            </a:r>
            <a:r>
              <a:rPr lang="en-GB" sz="2000" dirty="0">
                <a:latin typeface="Calibri" panose="020F0502020204030204" pitchFamily="34" charset="0"/>
                <a:ea typeface="Calibri" panose="020F0502020204030204" pitchFamily="34" charset="0"/>
                <a:cs typeface="Times New Roman" panose="02020603050405020304" pitchFamily="18" charset="0"/>
              </a:rPr>
              <a:t> in </a:t>
            </a:r>
            <a:r>
              <a:rPr lang="en-GB" sz="2000" dirty="0" err="1">
                <a:latin typeface="Calibri" panose="020F0502020204030204" pitchFamily="34" charset="0"/>
                <a:ea typeface="Calibri" panose="020F0502020204030204" pitchFamily="34" charset="0"/>
                <a:cs typeface="Times New Roman" panose="02020603050405020304" pitchFamily="18" charset="0"/>
              </a:rPr>
              <a:t>grado</a:t>
            </a:r>
            <a:r>
              <a:rPr lang="en-GB" sz="2000" dirty="0">
                <a:latin typeface="Calibri" panose="020F0502020204030204" pitchFamily="34" charset="0"/>
                <a:ea typeface="Calibri" panose="020F0502020204030204" pitchFamily="34" charset="0"/>
                <a:cs typeface="Times New Roman" panose="02020603050405020304" pitchFamily="18" charset="0"/>
              </a:rPr>
              <a:t> di:</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039708"/>
          </a:xfrm>
          <a:prstGeom prst="rect">
            <a:avLst/>
          </a:prstGeom>
          <a:noFill/>
        </p:spPr>
        <p:txBody>
          <a:bodyPr wrap="square" rtlCol="0">
            <a:spAutoFit/>
          </a:bodyPr>
          <a:lstStyle/>
          <a:p>
            <a:pPr marL="457200" indent="-457200">
              <a:lnSpc>
                <a:spcPts val="2500"/>
              </a:lnSpc>
              <a:buFont typeface="+mj-lt"/>
              <a:buAutoNum type="arabicPeriod"/>
            </a:pPr>
            <a:r>
              <a:rPr lang="en-US" sz="2000" dirty="0" err="1">
                <a:solidFill>
                  <a:srgbClr val="000000"/>
                </a:solidFill>
                <a:latin typeface="Arial" panose="020B0604020202020204" pitchFamily="34" charset="0"/>
              </a:rPr>
              <a:t>Aree</a:t>
            </a:r>
            <a:r>
              <a:rPr lang="en-US" sz="2000" dirty="0">
                <a:solidFill>
                  <a:srgbClr val="000000"/>
                </a:solidFill>
                <a:latin typeface="Arial" panose="020B0604020202020204" pitchFamily="34" charset="0"/>
              </a:rPr>
              <a:t> di </a:t>
            </a:r>
            <a:r>
              <a:rPr lang="en-US" sz="2000" dirty="0" err="1">
                <a:solidFill>
                  <a:srgbClr val="000000"/>
                </a:solidFill>
                <a:latin typeface="Arial" panose="020B0604020202020204" pitchFamily="34" charset="0"/>
              </a:rPr>
              <a:t>rischio</a:t>
            </a:r>
            <a:endParaRPr lang="en-US" sz="2000" b="0" i="0" dirty="0">
              <a:solidFill>
                <a:srgbClr val="000000"/>
              </a:solidFill>
              <a:effectLst/>
              <a:latin typeface="Arial" panose="020B0604020202020204" pitchFamily="34" charset="0"/>
            </a:endParaRPr>
          </a:p>
          <a:p>
            <a:pPr marL="457200" indent="-457200">
              <a:lnSpc>
                <a:spcPts val="2500"/>
              </a:lnSpc>
              <a:buFont typeface="+mj-lt"/>
              <a:buAutoNum type="arabicPeriod"/>
            </a:pPr>
            <a:r>
              <a:rPr lang="en-US" sz="2000" dirty="0" err="1">
                <a:solidFill>
                  <a:srgbClr val="000000"/>
                </a:solidFill>
                <a:latin typeface="Arial" panose="020B0604020202020204" pitchFamily="34" charset="0"/>
              </a:rPr>
              <a:t>Impostazioni</a:t>
            </a:r>
            <a:r>
              <a:rPr lang="en-US" sz="2000" dirty="0">
                <a:solidFill>
                  <a:srgbClr val="000000"/>
                </a:solidFill>
                <a:latin typeface="Arial" panose="020B0604020202020204" pitchFamily="34" charset="0"/>
              </a:rPr>
              <a:t> di </a:t>
            </a:r>
            <a:r>
              <a:rPr lang="en-US" sz="2000" dirty="0" err="1">
                <a:solidFill>
                  <a:srgbClr val="000000"/>
                </a:solidFill>
                <a:latin typeface="Arial" panose="020B0604020202020204" pitchFamily="34" charset="0"/>
              </a:rPr>
              <a:t>sicurezza</a:t>
            </a:r>
            <a:r>
              <a:rPr lang="en-US" sz="2000" dirty="0">
                <a:solidFill>
                  <a:srgbClr val="000000"/>
                </a:solidFill>
                <a:latin typeface="Arial" panose="020B0604020202020204" pitchFamily="34" charset="0"/>
              </a:rPr>
              <a:t> online</a:t>
            </a:r>
            <a:endParaRPr lang="en-US" sz="2000" b="0" i="0" dirty="0">
              <a:solidFill>
                <a:srgbClr val="000000"/>
              </a:solidFill>
              <a:effectLst/>
              <a:latin typeface="Arial" panose="020B0604020202020204" pitchFamily="34" charset="0"/>
            </a:endParaRPr>
          </a:p>
          <a:p>
            <a:pPr marL="457200" indent="-457200">
              <a:lnSpc>
                <a:spcPts val="2500"/>
              </a:lnSpc>
              <a:buFont typeface="+mj-lt"/>
              <a:buAutoNum type="arabicPeriod"/>
            </a:pPr>
            <a:r>
              <a:rPr lang="en-US" sz="2000" b="0" i="0" dirty="0" err="1">
                <a:solidFill>
                  <a:srgbClr val="000000"/>
                </a:solidFill>
                <a:effectLst/>
                <a:latin typeface="Arial" panose="020B0604020202020204" pitchFamily="34" charset="0"/>
              </a:rPr>
              <a:t>Vantaggi</a:t>
            </a:r>
            <a:r>
              <a:rPr lang="en-US" sz="2000" b="0" i="0" dirty="0">
                <a:solidFill>
                  <a:srgbClr val="000000"/>
                </a:solidFill>
                <a:effectLst/>
                <a:latin typeface="Arial" panose="020B0604020202020204" pitchFamily="34" charset="0"/>
              </a:rPr>
              <a:t> e </a:t>
            </a:r>
            <a:r>
              <a:rPr lang="en-US" sz="2000" b="0" i="0" dirty="0" err="1">
                <a:solidFill>
                  <a:srgbClr val="000000"/>
                </a:solidFill>
                <a:effectLst/>
                <a:latin typeface="Arial" panose="020B0604020202020204" pitchFamily="34" charset="0"/>
              </a:rPr>
              <a:t>svantaggi</a:t>
            </a:r>
            <a:r>
              <a:rPr lang="en-US" sz="2000" b="0" i="0" dirty="0">
                <a:solidFill>
                  <a:srgbClr val="000000"/>
                </a:solidFill>
                <a:effectLst/>
                <a:latin typeface="Arial" panose="020B0604020202020204" pitchFamily="34" charset="0"/>
              </a:rPr>
              <a:t> </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713042"/>
            <a:ext cx="8190802" cy="461665"/>
          </a:xfrm>
          <a:prstGeom prst="rect">
            <a:avLst/>
          </a:prstGeom>
          <a:noFill/>
        </p:spPr>
        <p:txBody>
          <a:bodyPr wrap="square" rtlCol="0">
            <a:spAutoFit/>
          </a:bodyPr>
          <a:lstStyle/>
          <a:p>
            <a:r>
              <a:rPr lang="en-US" sz="2400" dirty="0">
                <a:solidFill>
                  <a:srgbClr val="0CA373"/>
                </a:solidFill>
                <a:latin typeface="Oxygen" panose="02000503000000090004" pitchFamily="2" charset="77"/>
                <a:ea typeface="Nunito Bold" charset="0"/>
                <a:cs typeface="Abhaya Libre SemiBold" panose="02000603000000000000" pitchFamily="2" charset="77"/>
              </a:rPr>
              <a:t>Unit 1:  Cosa fare e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cosa</a:t>
            </a:r>
            <a:r>
              <a:rPr lang="en-US" sz="2400" dirty="0">
                <a:solidFill>
                  <a:srgbClr val="0CA373"/>
                </a:solidFill>
                <a:latin typeface="Oxygen" panose="02000503000000090004" pitchFamily="2" charset="77"/>
                <a:ea typeface="Nunito Bold" charset="0"/>
                <a:cs typeface="Abhaya Libre SemiBold" panose="02000603000000000000" pitchFamily="2" charset="77"/>
              </a:rPr>
              <a:t> non fare con le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transazione</a:t>
            </a:r>
            <a:r>
              <a:rPr lang="en-US" sz="2400" dirty="0">
                <a:solidFill>
                  <a:srgbClr val="0CA373"/>
                </a:solidFill>
                <a:latin typeface="Oxygen" panose="02000503000000090004" pitchFamily="2" charset="77"/>
                <a:ea typeface="Nunito Bold" charset="0"/>
                <a:cs typeface="Abhaya Libre SemiBold" panose="02000603000000000000" pitchFamily="2" charset="77"/>
              </a:rPr>
              <a:t> online </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INDICE</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130459"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Cosa fare e </a:t>
            </a:r>
            <a:r>
              <a:rPr lang="en-US" sz="4200" kern="0" spc="-150" dirty="0" err="1">
                <a:solidFill>
                  <a:schemeClr val="tx1"/>
                </a:solidFill>
                <a:latin typeface="+mj-lt"/>
                <a:ea typeface="Tahoma" panose="020B0604030504040204" pitchFamily="34" charset="0"/>
                <a:cs typeface="Tahoma" panose="020B0604030504040204" pitchFamily="34" charset="0"/>
              </a:rPr>
              <a:t>cosa</a:t>
            </a:r>
            <a:r>
              <a:rPr lang="en-US" sz="4200" kern="0" spc="-150" dirty="0">
                <a:solidFill>
                  <a:schemeClr val="tx1"/>
                </a:solidFill>
                <a:latin typeface="+mj-lt"/>
                <a:ea typeface="Tahoma" panose="020B0604030504040204" pitchFamily="34" charset="0"/>
                <a:cs typeface="Tahoma" panose="020B0604030504040204" pitchFamily="34" charset="0"/>
              </a:rPr>
              <a:t> non fare con le </a:t>
            </a:r>
            <a:r>
              <a:rPr lang="en-US" sz="4200" kern="0" spc="-150" dirty="0" err="1">
                <a:solidFill>
                  <a:schemeClr val="tx1"/>
                </a:solidFill>
                <a:latin typeface="+mj-lt"/>
                <a:ea typeface="Tahoma" panose="020B0604030504040204" pitchFamily="34" charset="0"/>
                <a:cs typeface="Tahoma" panose="020B0604030504040204" pitchFamily="34" charset="0"/>
              </a:rPr>
              <a:t>transazioni</a:t>
            </a:r>
            <a:r>
              <a:rPr lang="en-US" sz="4200" kern="0" spc="-150" dirty="0">
                <a:solidFill>
                  <a:schemeClr val="tx1"/>
                </a:solidFill>
                <a:latin typeface="+mj-lt"/>
                <a:ea typeface="Tahoma" panose="020B0604030504040204" pitchFamily="34" charset="0"/>
                <a:cs typeface="Tahoma" panose="020B0604030504040204" pitchFamily="34" charset="0"/>
              </a:rPr>
              <a:t> online</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Aree di rischio</a:t>
            </a:r>
          </a:p>
        </p:txBody>
      </p:sp>
      <p:sp>
        <p:nvSpPr>
          <p:cNvPr id="4" name="Rectángulo 3"/>
          <p:cNvSpPr/>
          <p:nvPr/>
        </p:nvSpPr>
        <p:spPr>
          <a:xfrm>
            <a:off x="742976" y="2324968"/>
            <a:ext cx="9976605" cy="3816429"/>
          </a:xfrm>
          <a:prstGeom prst="rect">
            <a:avLst/>
          </a:prstGeom>
        </p:spPr>
        <p:txBody>
          <a:bodyPr wrap="square">
            <a:spAutoFit/>
          </a:bodyPr>
          <a:lstStyle/>
          <a:p>
            <a:pPr>
              <a:defRPr/>
            </a:pPr>
            <a:r>
              <a:rPr lang="it-IT" altLang="es-ES" sz="2200" dirty="0">
                <a:latin typeface="Calibri" panose="020F0502020204030204" pitchFamily="34" charset="0"/>
                <a:cs typeface="Calibri" panose="020F0502020204030204" pitchFamily="34" charset="0"/>
              </a:rPr>
              <a:t>Le transazioni online sono in aumento. Sono diventate sempre più parte della nostra vita, al punto che, al giorno d'oggi, tutto ciò che immaginiamo può essere acquistato online. </a:t>
            </a:r>
          </a:p>
          <a:p>
            <a:pPr>
              <a:defRPr/>
            </a:pPr>
            <a:endParaRPr lang="it-IT" altLang="es-ES" sz="2200" dirty="0">
              <a:latin typeface="Calibri" panose="020F0502020204030204" pitchFamily="34" charset="0"/>
              <a:cs typeface="Calibri" panose="020F0502020204030204" pitchFamily="34" charset="0"/>
            </a:endParaRPr>
          </a:p>
          <a:p>
            <a:pPr>
              <a:defRPr/>
            </a:pPr>
            <a:r>
              <a:rPr lang="it-IT" altLang="es-ES" sz="2200" dirty="0">
                <a:latin typeface="Calibri" panose="020F0502020204030204" pitchFamily="34" charset="0"/>
                <a:cs typeface="Calibri" panose="020F0502020204030204" pitchFamily="34" charset="0"/>
              </a:rPr>
              <a:t>Nonostante effettuino in media diverse transazioni alla settimana, gli utenti medi potrebbero non conoscere informazioni fondamentali su come salvaguardare la propria sicurezza quando acquistano o vendono online e stare alla larga da tutti i tipi di </a:t>
            </a:r>
            <a:r>
              <a:rPr lang="it-IT" altLang="es-ES" sz="2200" b="1" dirty="0">
                <a:latin typeface="Calibri" panose="020F0502020204030204" pitchFamily="34" charset="0"/>
                <a:cs typeface="Calibri" panose="020F0502020204030204" pitchFamily="34" charset="0"/>
              </a:rPr>
              <a:t>minacce informatiche </a:t>
            </a:r>
            <a:r>
              <a:rPr lang="it-IT" altLang="es-ES" sz="2200" dirty="0">
                <a:latin typeface="Calibri" panose="020F0502020204030204" pitchFamily="34" charset="0"/>
                <a:cs typeface="Calibri" panose="020F0502020204030204" pitchFamily="34" charset="0"/>
              </a:rPr>
              <a:t>come frodi d'identità, furti o malware.</a:t>
            </a:r>
          </a:p>
          <a:p>
            <a:pPr>
              <a:defRPr/>
            </a:pPr>
            <a:endParaRPr lang="it-IT" altLang="es-ES" sz="2200" dirty="0">
              <a:latin typeface="Calibri" panose="020F0502020204030204" pitchFamily="34" charset="0"/>
              <a:cs typeface="Calibri" panose="020F0502020204030204" pitchFamily="34" charset="0"/>
            </a:endParaRPr>
          </a:p>
          <a:p>
            <a:pPr>
              <a:defRPr/>
            </a:pPr>
            <a:r>
              <a:rPr lang="it-IT" altLang="es-ES" sz="2200" dirty="0">
                <a:latin typeface="Calibri" panose="020F0502020204030204" pitchFamily="34" charset="0"/>
                <a:cs typeface="Calibri" panose="020F0502020204030204" pitchFamily="34" charset="0"/>
              </a:rPr>
              <a:t>Ma non tutto è perduto, ci sono ancora </a:t>
            </a:r>
            <a:r>
              <a:rPr lang="it-IT" altLang="es-ES" sz="2200" b="1" dirty="0">
                <a:latin typeface="Calibri" panose="020F0502020204030204" pitchFamily="34" charset="0"/>
                <a:cs typeface="Calibri" panose="020F0502020204030204" pitchFamily="34" charset="0"/>
              </a:rPr>
              <a:t>misure </a:t>
            </a:r>
            <a:r>
              <a:rPr lang="it-IT" altLang="es-ES" sz="2200" dirty="0">
                <a:latin typeface="Calibri" panose="020F0502020204030204" pitchFamily="34" charset="0"/>
                <a:cs typeface="Calibri" panose="020F0502020204030204" pitchFamily="34" charset="0"/>
              </a:rPr>
              <a:t>che gli utenti possono adottare per evitare questi pericoli e tenere al sicuro le loro preziose informazioni:</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59282" y="962726"/>
            <a:ext cx="11873435"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Cosa fare e </a:t>
            </a:r>
            <a:r>
              <a:rPr lang="en-US" sz="4200" kern="0" spc="-150" dirty="0" err="1">
                <a:solidFill>
                  <a:schemeClr val="tx1"/>
                </a:solidFill>
                <a:latin typeface="+mj-lt"/>
                <a:ea typeface="Tahoma" panose="020B0604030504040204" pitchFamily="34" charset="0"/>
                <a:cs typeface="Tahoma" panose="020B0604030504040204" pitchFamily="34" charset="0"/>
              </a:rPr>
              <a:t>cosa</a:t>
            </a:r>
            <a:r>
              <a:rPr lang="en-US" sz="4200" kern="0" spc="-150" dirty="0">
                <a:solidFill>
                  <a:schemeClr val="tx1"/>
                </a:solidFill>
                <a:latin typeface="+mj-lt"/>
                <a:ea typeface="Tahoma" panose="020B0604030504040204" pitchFamily="34" charset="0"/>
                <a:cs typeface="Tahoma" panose="020B0604030504040204" pitchFamily="34" charset="0"/>
              </a:rPr>
              <a:t> non fare con le </a:t>
            </a:r>
            <a:r>
              <a:rPr lang="en-US" sz="4200" kern="0" spc="-150" dirty="0" err="1">
                <a:solidFill>
                  <a:schemeClr val="tx1"/>
                </a:solidFill>
                <a:latin typeface="+mj-lt"/>
                <a:ea typeface="Tahoma" panose="020B0604030504040204" pitchFamily="34" charset="0"/>
                <a:cs typeface="Tahoma" panose="020B0604030504040204" pitchFamily="34" charset="0"/>
              </a:rPr>
              <a:t>transazioni</a:t>
            </a:r>
            <a:r>
              <a:rPr lang="en-US" sz="4200" kern="0" spc="-150" dirty="0">
                <a:solidFill>
                  <a:schemeClr val="tx1"/>
                </a:solidFill>
                <a:latin typeface="+mj-lt"/>
                <a:ea typeface="Tahoma" panose="020B0604030504040204" pitchFamily="34" charset="0"/>
                <a:cs typeface="Tahoma" panose="020B0604030504040204" pitchFamily="34" charset="0"/>
              </a:rPr>
              <a:t> online</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Aree di rischio</a:t>
            </a: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1" y="2607907"/>
            <a:ext cx="10145416" cy="2462213"/>
          </a:xfrm>
          <a:prstGeom prst="rect">
            <a:avLst/>
          </a:prstGeom>
        </p:spPr>
        <p:txBody>
          <a:bodyPr wrap="square">
            <a:spAutoFit/>
          </a:bodyPr>
          <a:lstStyle/>
          <a:p>
            <a:pPr>
              <a:defRPr/>
            </a:pPr>
            <a:r>
              <a:rPr lang="it-IT" altLang="es-ES" sz="2200" dirty="0">
                <a:latin typeface="Calibri" panose="020F0502020204030204" pitchFamily="34" charset="0"/>
                <a:cs typeface="Calibri" panose="020F0502020204030204" pitchFamily="34" charset="0"/>
              </a:rPr>
              <a:t>Tutti gli utenti di Internet ricevono </a:t>
            </a:r>
            <a:r>
              <a:rPr lang="it-IT" altLang="es-ES" sz="2200" b="1" dirty="0">
                <a:latin typeface="Calibri" panose="020F0502020204030204" pitchFamily="34" charset="0"/>
                <a:cs typeface="Calibri" panose="020F0502020204030204" pitchFamily="34" charset="0"/>
              </a:rPr>
              <a:t>spam</a:t>
            </a:r>
            <a:r>
              <a:rPr lang="it-IT" altLang="es-ES" sz="2200" dirty="0">
                <a:latin typeface="Calibri" panose="020F0502020204030204" pitchFamily="34" charset="0"/>
                <a:cs typeface="Calibri" panose="020F0502020204030204" pitchFamily="34" charset="0"/>
              </a:rPr>
              <a:t>, ossia messaggi ripetitivi e non richiesti inviati via SMS, e-mail o su qualsiasi canale digitale. Molti hanno finalità commerciali, come promozioni, offerte mirate o il lancio di nuovi prodotti o servizi. </a:t>
            </a:r>
          </a:p>
          <a:p>
            <a:pPr>
              <a:defRPr/>
            </a:pPr>
            <a:endParaRPr lang="it-IT" altLang="es-ES" sz="2200" dirty="0">
              <a:latin typeface="Calibri" panose="020F0502020204030204" pitchFamily="34" charset="0"/>
              <a:cs typeface="Calibri" panose="020F0502020204030204" pitchFamily="34" charset="0"/>
            </a:endParaRPr>
          </a:p>
          <a:p>
            <a:pPr>
              <a:defRPr/>
            </a:pPr>
            <a:r>
              <a:rPr lang="it-IT" altLang="es-ES" sz="2200" dirty="0">
                <a:latin typeface="Calibri" panose="020F0502020204030204" pitchFamily="34" charset="0"/>
                <a:cs typeface="Calibri" panose="020F0502020204030204" pitchFamily="34" charset="0"/>
              </a:rPr>
              <a:t>Sebbene la maggior parte di essi non sia altro che un fastidio da cancellare a vista, alcuni includono link </a:t>
            </a:r>
            <a:r>
              <a:rPr lang="it-IT" altLang="es-ES" sz="2200" b="1" dirty="0">
                <a:latin typeface="Calibri" panose="020F0502020204030204" pitchFamily="34" charset="0"/>
                <a:cs typeface="Calibri" panose="020F0502020204030204" pitchFamily="34" charset="0"/>
              </a:rPr>
              <a:t>dannosi </a:t>
            </a:r>
            <a:r>
              <a:rPr lang="it-IT" altLang="es-ES" sz="2200" dirty="0">
                <a:latin typeface="Calibri" panose="020F0502020204030204" pitchFamily="34" charset="0"/>
                <a:cs typeface="Calibri" panose="020F0502020204030204" pitchFamily="34" charset="0"/>
              </a:rPr>
              <a:t>che portano a siti che imitano quelli reali, ad esempio la vostra banca o il vostro negozio online preferito.</a:t>
            </a:r>
            <a:r>
              <a:rPr lang="en-GB" altLang="es-ES" sz="22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10027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73426"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Cosa fare e </a:t>
            </a:r>
            <a:r>
              <a:rPr lang="en-US" sz="4200" kern="0" spc="-150" dirty="0" err="1">
                <a:solidFill>
                  <a:schemeClr val="tx1"/>
                </a:solidFill>
                <a:latin typeface="+mj-lt"/>
                <a:ea typeface="Tahoma" panose="020B0604030504040204" pitchFamily="34" charset="0"/>
                <a:cs typeface="Tahoma" panose="020B0604030504040204" pitchFamily="34" charset="0"/>
              </a:rPr>
              <a:t>cosa</a:t>
            </a:r>
            <a:r>
              <a:rPr lang="en-US" sz="4200" kern="0" spc="-150" dirty="0">
                <a:solidFill>
                  <a:schemeClr val="tx1"/>
                </a:solidFill>
                <a:latin typeface="+mj-lt"/>
                <a:ea typeface="Tahoma" panose="020B0604030504040204" pitchFamily="34" charset="0"/>
                <a:cs typeface="Tahoma" panose="020B0604030504040204" pitchFamily="34" charset="0"/>
              </a:rPr>
              <a:t> non fare con le </a:t>
            </a:r>
            <a:r>
              <a:rPr lang="en-US" sz="4200" kern="0" spc="-150" dirty="0" err="1">
                <a:solidFill>
                  <a:schemeClr val="tx1"/>
                </a:solidFill>
                <a:latin typeface="+mj-lt"/>
                <a:ea typeface="Tahoma" panose="020B0604030504040204" pitchFamily="34" charset="0"/>
                <a:cs typeface="Tahoma" panose="020B0604030504040204" pitchFamily="34" charset="0"/>
              </a:rPr>
              <a:t>transazioni</a:t>
            </a:r>
            <a:r>
              <a:rPr lang="en-US" sz="4200" kern="0" spc="-150" dirty="0">
                <a:solidFill>
                  <a:schemeClr val="tx1"/>
                </a:solidFill>
                <a:latin typeface="+mj-lt"/>
                <a:ea typeface="Tahoma" panose="020B0604030504040204" pitchFamily="34" charset="0"/>
                <a:cs typeface="Tahoma" panose="020B0604030504040204" pitchFamily="34" charset="0"/>
              </a:rPr>
              <a:t> online</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681442"/>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Aree di rischio</a:t>
            </a: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579698" y="2136396"/>
            <a:ext cx="10621638" cy="3816429"/>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Per </a:t>
            </a:r>
            <a:r>
              <a:rPr lang="en-GB" altLang="es-ES" sz="2200" dirty="0" err="1">
                <a:latin typeface="Calibri" panose="020F0502020204030204" pitchFamily="34" charset="0"/>
                <a:cs typeface="Calibri" panose="020F0502020204030204" pitchFamily="34" charset="0"/>
              </a:rPr>
              <a:t>evitare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questo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dobbiamo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essere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attenti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quando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clicchiamo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dei</a:t>
            </a:r>
            <a:r>
              <a:rPr lang="en-GB" altLang="es-ES" sz="2200" dirty="0">
                <a:latin typeface="Calibri" panose="020F0502020204030204" pitchFamily="34" charset="0"/>
                <a:cs typeface="Calibri" panose="020F0502020204030204" pitchFamily="34" charset="0"/>
              </a:rPr>
              <a:t> links, in particular modo con </a:t>
            </a:r>
            <a:r>
              <a:rPr lang="en-GB" altLang="es-ES" sz="2200" dirty="0" err="1">
                <a:latin typeface="Calibri" panose="020F0502020204030204" pitchFamily="34" charset="0"/>
                <a:cs typeface="Calibri" panose="020F0502020204030204" pitchFamily="34" charset="0"/>
              </a:rPr>
              <a:t>quelli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che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provengono</a:t>
            </a:r>
            <a:r>
              <a:rPr lang="en-GB" altLang="es-ES" sz="2200" dirty="0">
                <a:latin typeface="Calibri" panose="020F0502020204030204" pitchFamily="34" charset="0"/>
                <a:cs typeface="Calibri" panose="020F0502020204030204" pitchFamily="34" charset="0"/>
              </a:rPr>
              <a:t> da </a:t>
            </a:r>
            <a:r>
              <a:rPr lang="en-GB" altLang="es-ES" sz="2200" dirty="0" err="1">
                <a:latin typeface="Calibri" panose="020F0502020204030204" pitchFamily="34" charset="0"/>
                <a:cs typeface="Calibri" panose="020F0502020204030204" pitchFamily="34" charset="0"/>
              </a:rPr>
              <a:t>fonti</a:t>
            </a:r>
            <a:r>
              <a:rPr lang="en-GB" altLang="es-ES" sz="2200" dirty="0">
                <a:latin typeface="Calibri" panose="020F0502020204030204" pitchFamily="34" charset="0"/>
                <a:cs typeface="Calibri" panose="020F0502020204030204" pitchFamily="34" charset="0"/>
              </a:rPr>
              <a:t> non </a:t>
            </a:r>
            <a:r>
              <a:rPr lang="en-GB" altLang="es-ES" sz="2200" dirty="0" err="1">
                <a:latin typeface="Calibri" panose="020F0502020204030204" pitchFamily="34" charset="0"/>
                <a:cs typeface="Calibri" panose="020F0502020204030204" pitchFamily="34" charset="0"/>
              </a:rPr>
              <a:t>verificate</a:t>
            </a:r>
            <a:r>
              <a:rPr lang="en-GB" altLang="es-ES" sz="2200" dirty="0">
                <a:latin typeface="Calibri" panose="020F0502020204030204" pitchFamily="34" charset="0"/>
                <a:cs typeface="Calibri" panose="020F0502020204030204" pitchFamily="34" charset="0"/>
              </a:rPr>
              <a:t> e </a:t>
            </a:r>
            <a:r>
              <a:rPr lang="en-GB" altLang="es-ES" sz="2200" dirty="0" err="1">
                <a:latin typeface="Calibri" panose="020F0502020204030204" pitchFamily="34" charset="0"/>
                <a:cs typeface="Calibri" panose="020F0502020204030204" pitchFamily="34" charset="0"/>
              </a:rPr>
              <a:t>bisogna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essere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certi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che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tutte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siano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precedute</a:t>
            </a:r>
            <a:r>
              <a:rPr lang="en-GB" altLang="es-ES" sz="2200" dirty="0">
                <a:latin typeface="Calibri" panose="020F0502020204030204" pitchFamily="34" charset="0"/>
                <a:cs typeface="Calibri" panose="020F0502020204030204" pitchFamily="34" charset="0"/>
              </a:rPr>
              <a:t> da </a:t>
            </a:r>
            <a:r>
              <a:rPr lang="en-GB" altLang="es-ES" sz="2200" b="1" dirty="0">
                <a:latin typeface="Calibri" panose="020F0502020204030204" pitchFamily="34" charset="0"/>
                <a:cs typeface="Calibri" panose="020F0502020204030204" pitchFamily="34" charset="0"/>
              </a:rPr>
              <a:t>httpS://. </a:t>
            </a:r>
            <a:r>
              <a:rPr lang="en-GB" altLang="es-ES" sz="2200" dirty="0" err="1">
                <a:latin typeface="Calibri" panose="020F0502020204030204" pitchFamily="34" charset="0"/>
                <a:cs typeface="Calibri" panose="020F0502020204030204" pitchFamily="34" charset="0"/>
              </a:rPr>
              <a:t>Anche</a:t>
            </a:r>
            <a:r>
              <a:rPr lang="en-GB" altLang="es-ES" sz="2200" dirty="0">
                <a:latin typeface="Calibri" panose="020F0502020204030204" pitchFamily="34" charset="0"/>
                <a:cs typeface="Calibri" panose="020F0502020204030204" pitchFamily="34" charset="0"/>
              </a:rPr>
              <a:t> quelle </a:t>
            </a:r>
            <a:r>
              <a:rPr lang="en-GB" altLang="es-ES" sz="2200" dirty="0" err="1">
                <a:latin typeface="Calibri" panose="020F0502020204030204" pitchFamily="34" charset="0"/>
                <a:cs typeface="Calibri" panose="020F0502020204030204" pitchFamily="34" charset="0"/>
              </a:rPr>
              <a:t>precedute</a:t>
            </a:r>
            <a:r>
              <a:rPr lang="en-GB" altLang="es-ES" sz="2200" dirty="0">
                <a:latin typeface="Calibri" panose="020F0502020204030204" pitchFamily="34" charset="0"/>
                <a:cs typeface="Calibri" panose="020F0502020204030204" pitchFamily="34" charset="0"/>
              </a:rPr>
              <a:t> da un </a:t>
            </a:r>
            <a:r>
              <a:rPr lang="en-GB" altLang="es-ES" sz="2200" dirty="0" err="1">
                <a:latin typeface="Calibri" panose="020F0502020204030204" pitchFamily="34" charset="0"/>
                <a:cs typeface="Calibri" panose="020F0502020204030204" pitchFamily="34" charset="0"/>
              </a:rPr>
              <a:t>lucchetto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nel</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loro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indirizzo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nella</a:t>
            </a:r>
            <a:r>
              <a:rPr lang="en-GB" altLang="es-ES" sz="2200" dirty="0">
                <a:latin typeface="Calibri" panose="020F0502020204030204" pitchFamily="34" charset="0"/>
                <a:cs typeface="Calibri" panose="020F0502020204030204" pitchFamily="34" charset="0"/>
              </a:rPr>
              <a:t> barra di ricercar, </a:t>
            </a:r>
            <a:r>
              <a:rPr lang="en-GB" altLang="es-ES" sz="2200" dirty="0" err="1">
                <a:latin typeface="Calibri" panose="020F0502020204030204" pitchFamily="34" charset="0"/>
                <a:cs typeface="Calibri" panose="020F0502020204030204" pitchFamily="34" charset="0"/>
              </a:rPr>
              <a:t>questa</a:t>
            </a:r>
            <a:r>
              <a:rPr lang="en-GB" altLang="es-ES" sz="2200" dirty="0">
                <a:latin typeface="Calibri" panose="020F0502020204030204" pitchFamily="34" charset="0"/>
                <a:cs typeface="Calibri" panose="020F0502020204030204" pitchFamily="34" charset="0"/>
              </a:rPr>
              <a:t> “S” </a:t>
            </a:r>
            <a:r>
              <a:rPr lang="en-GB" altLang="es-ES" sz="2200" dirty="0" err="1">
                <a:latin typeface="Calibri" panose="020F0502020204030204" pitchFamily="34" charset="0"/>
                <a:cs typeface="Calibri" panose="020F0502020204030204" pitchFamily="34" charset="0"/>
              </a:rPr>
              <a:t>sta</a:t>
            </a:r>
            <a:r>
              <a:rPr lang="en-GB" altLang="es-ES" sz="2200" dirty="0">
                <a:latin typeface="Calibri" panose="020F0502020204030204" pitchFamily="34" charset="0"/>
                <a:cs typeface="Calibri" panose="020F0502020204030204" pitchFamily="34" charset="0"/>
              </a:rPr>
              <a:t> per </a:t>
            </a:r>
            <a:r>
              <a:rPr lang="en-GB" altLang="es-ES" sz="2200" b="1" dirty="0">
                <a:latin typeface="Calibri" panose="020F0502020204030204" pitchFamily="34" charset="0"/>
                <a:cs typeface="Calibri" panose="020F0502020204030204" pitchFamily="34" charset="0"/>
              </a:rPr>
              <a:t>“</a:t>
            </a:r>
            <a:r>
              <a:rPr lang="en-GB" altLang="es-ES" sz="2200" b="1" dirty="0" err="1">
                <a:latin typeface="Calibri" panose="020F0502020204030204" pitchFamily="34" charset="0"/>
                <a:cs typeface="Calibri" panose="020F0502020204030204" pitchFamily="34" charset="0"/>
              </a:rPr>
              <a:t>sicuro</a:t>
            </a:r>
            <a:r>
              <a:rPr lang="en-GB" altLang="es-ES" sz="2200" b="1" dirty="0">
                <a:latin typeface="Calibri" panose="020F0502020204030204" pitchFamily="34" charset="0"/>
                <a:cs typeface="Calibri" panose="020F0502020204030204" pitchFamily="34" charset="0"/>
              </a:rPr>
              <a:t>” </a:t>
            </a:r>
            <a:r>
              <a:rPr lang="en-GB" altLang="es-ES" sz="2200" dirty="0">
                <a:latin typeface="Calibri" panose="020F0502020204030204" pitchFamily="34" charset="0"/>
                <a:cs typeface="Calibri" panose="020F0502020204030204" pitchFamily="34" charset="0"/>
              </a:rPr>
              <a:t>e </a:t>
            </a:r>
            <a:r>
              <a:rPr lang="en-GB" altLang="es-ES" sz="2200" dirty="0" err="1">
                <a:latin typeface="Calibri" panose="020F0502020204030204" pitchFamily="34" charset="0"/>
                <a:cs typeface="Calibri" panose="020F0502020204030204" pitchFamily="34" charset="0"/>
              </a:rPr>
              <a:t>vuol</a:t>
            </a:r>
            <a:r>
              <a:rPr lang="en-GB" altLang="es-ES" sz="2200" dirty="0">
                <a:latin typeface="Calibri" panose="020F0502020204030204" pitchFamily="34" charset="0"/>
                <a:cs typeface="Calibri" panose="020F0502020204030204" pitchFamily="34" charset="0"/>
              </a:rPr>
              <a:t> dire </a:t>
            </a:r>
            <a:r>
              <a:rPr lang="en-GB" altLang="es-ES" sz="2200" dirty="0" err="1">
                <a:latin typeface="Calibri" panose="020F0502020204030204" pitchFamily="34" charset="0"/>
                <a:cs typeface="Calibri" panose="020F0502020204030204" pitchFamily="34" charset="0"/>
              </a:rPr>
              <a:t>che</a:t>
            </a:r>
            <a:r>
              <a:rPr lang="en-GB" altLang="es-ES" sz="2200" dirty="0">
                <a:latin typeface="Calibri" panose="020F0502020204030204" pitchFamily="34" charset="0"/>
                <a:cs typeface="Calibri" panose="020F0502020204030204" pitchFamily="34" charset="0"/>
              </a:rPr>
              <a:t> il </a:t>
            </a:r>
            <a:r>
              <a:rPr lang="en-GB" altLang="es-ES" sz="2200" dirty="0" err="1">
                <a:latin typeface="Calibri" panose="020F0502020204030204" pitchFamily="34" charset="0"/>
                <a:cs typeface="Calibri" panose="020F0502020204030204" pitchFamily="34" charset="0"/>
              </a:rPr>
              <a:t>sito</a:t>
            </a:r>
            <a:r>
              <a:rPr lang="en-GB" altLang="es-ES" sz="2200" dirty="0">
                <a:latin typeface="Calibri" panose="020F0502020204030204" pitchFamily="34" charset="0"/>
                <a:cs typeface="Calibri" panose="020F0502020204030204" pitchFamily="34" charset="0"/>
              </a:rPr>
              <a:t> è </a:t>
            </a:r>
            <a:r>
              <a:rPr lang="en-GB" altLang="es-ES" sz="2200" dirty="0" err="1">
                <a:latin typeface="Calibri" panose="020F0502020204030204" pitchFamily="34" charset="0"/>
                <a:cs typeface="Calibri" panose="020F0502020204030204" pitchFamily="34" charset="0"/>
              </a:rPr>
              <a:t>autentico</a:t>
            </a:r>
            <a:r>
              <a:rPr lang="en-GB" altLang="es-ES" sz="2200" dirty="0">
                <a:latin typeface="Calibri" panose="020F0502020204030204" pitchFamily="34" charset="0"/>
                <a:cs typeface="Calibri" panose="020F0502020204030204" pitchFamily="34" charset="0"/>
              </a:rPr>
              <a:t>.</a:t>
            </a:r>
          </a:p>
          <a:p>
            <a:pPr>
              <a:defRPr/>
            </a:pPr>
            <a:endParaRPr lang="en-GB" altLang="es-ES" sz="2200" dirty="0">
              <a:latin typeface="Calibri" panose="020F0502020204030204" pitchFamily="34" charset="0"/>
              <a:cs typeface="Calibri" panose="020F0502020204030204" pitchFamily="34" charset="0"/>
            </a:endParaRPr>
          </a:p>
          <a:p>
            <a:pPr>
              <a:defRPr/>
            </a:pPr>
            <a:r>
              <a:rPr lang="it-IT" altLang="es-ES" sz="2200" dirty="0">
                <a:latin typeface="Calibri" panose="020F0502020204030204" pitchFamily="34" charset="0"/>
                <a:cs typeface="Calibri" panose="020F0502020204030204" pitchFamily="34" charset="0"/>
              </a:rPr>
              <a:t>Ma non finisce qui, il sito deve essere legittimo, ma le offerte </a:t>
            </a:r>
            <a:r>
              <a:rPr lang="it-IT" altLang="es-ES" sz="2200" b="1" dirty="0">
                <a:latin typeface="Calibri" panose="020F0502020204030204" pitchFamily="34" charset="0"/>
                <a:cs typeface="Calibri" panose="020F0502020204030204" pitchFamily="34" charset="0"/>
              </a:rPr>
              <a:t>potrebbero essere troppo belle per essere vere </a:t>
            </a:r>
            <a:r>
              <a:rPr lang="it-IT" altLang="es-ES" sz="2200" dirty="0">
                <a:latin typeface="Calibri" panose="020F0502020204030204" pitchFamily="34" charset="0"/>
                <a:cs typeface="Calibri" panose="020F0502020204030204" pitchFamily="34" charset="0"/>
              </a:rPr>
              <a:t>(ad esempio, il miglior televisore sul mercato a soli 100 euro), non avere commenti reali degli utenti, una totale mancanza di immagini di qualità o contenuti coerenti.</a:t>
            </a:r>
          </a:p>
          <a:p>
            <a:pPr>
              <a:defRPr/>
            </a:pPr>
            <a:endParaRPr lang="it-IT" altLang="es-ES" sz="2200" dirty="0">
              <a:latin typeface="Calibri" panose="020F0502020204030204" pitchFamily="34" charset="0"/>
              <a:cs typeface="Calibri" panose="020F0502020204030204" pitchFamily="34" charset="0"/>
            </a:endParaRPr>
          </a:p>
          <a:p>
            <a:pPr>
              <a:defRPr/>
            </a:pPr>
            <a:r>
              <a:rPr lang="it-IT" altLang="es-ES" sz="2200" dirty="0">
                <a:latin typeface="Calibri" panose="020F0502020204030204" pitchFamily="34" charset="0"/>
                <a:cs typeface="Calibri" panose="020F0502020204030204" pitchFamily="34" charset="0"/>
              </a:rPr>
              <a:t>Questi sono i segni di un sito fraudolento su cui non effettuare alcuna transazione.</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2242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83700"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Cosa fare e cosa non fare con le transazioni 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681442"/>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Aree di rischio</a:t>
            </a:r>
          </a:p>
        </p:txBody>
      </p:sp>
      <p:sp>
        <p:nvSpPr>
          <p:cNvPr id="5" name="Rectángulo 4">
            <a:extLst>
              <a:ext uri="{FF2B5EF4-FFF2-40B4-BE49-F238E27FC236}">
                <a16:creationId xmlns:a16="http://schemas.microsoft.com/office/drawing/2014/main" id="{3A059082-DD04-8F1C-1A64-49AB92FCB658}"/>
              </a:ext>
            </a:extLst>
          </p:cNvPr>
          <p:cNvSpPr/>
          <p:nvPr/>
        </p:nvSpPr>
        <p:spPr>
          <a:xfrm>
            <a:off x="805729" y="2586746"/>
            <a:ext cx="9802452" cy="3139321"/>
          </a:xfrm>
          <a:prstGeom prst="rect">
            <a:avLst/>
          </a:prstGeom>
        </p:spPr>
        <p:txBody>
          <a:bodyPr wrap="square">
            <a:spAutoFit/>
          </a:bodyPr>
          <a:lstStyle/>
          <a:p>
            <a:pPr>
              <a:defRPr/>
            </a:pPr>
            <a:r>
              <a:rPr lang="it-IT" altLang="es-ES" sz="2200" dirty="0">
                <a:latin typeface="Calibri" panose="020F0502020204030204" pitchFamily="34" charset="0"/>
                <a:cs typeface="Calibri" panose="020F0502020204030204" pitchFamily="34" charset="0"/>
              </a:rPr>
              <a:t>Assicurarsi che le carte degli acquirenti siano valide è fondamentale quando </a:t>
            </a:r>
            <a:r>
              <a:rPr lang="it-IT" altLang="es-ES" sz="2200" b="1" dirty="0">
                <a:latin typeface="Calibri" panose="020F0502020204030204" pitchFamily="34" charset="0"/>
                <a:cs typeface="Calibri" panose="020F0502020204030204" pitchFamily="34" charset="0"/>
              </a:rPr>
              <a:t>si vende </a:t>
            </a:r>
            <a:r>
              <a:rPr lang="it-IT" altLang="es-ES" sz="2200" dirty="0">
                <a:latin typeface="Calibri" panose="020F0502020204030204" pitchFamily="34" charset="0"/>
                <a:cs typeface="Calibri" panose="020F0502020204030204" pitchFamily="34" charset="0"/>
              </a:rPr>
              <a:t>online, sia su un mercato online che sul proprio sito. Le transazioni fraudolente sono transazioni perse. </a:t>
            </a:r>
          </a:p>
          <a:p>
            <a:pPr>
              <a:defRPr/>
            </a:pPr>
            <a:endParaRPr lang="it-IT" altLang="es-ES" sz="2200" dirty="0">
              <a:latin typeface="Calibri" panose="020F0502020204030204" pitchFamily="34" charset="0"/>
              <a:cs typeface="Calibri" panose="020F0502020204030204" pitchFamily="34" charset="0"/>
            </a:endParaRPr>
          </a:p>
          <a:p>
            <a:pPr>
              <a:defRPr/>
            </a:pPr>
            <a:r>
              <a:rPr lang="it-IT" altLang="es-ES" sz="2200" dirty="0">
                <a:latin typeface="Calibri" panose="020F0502020204030204" pitchFamily="34" charset="0"/>
                <a:cs typeface="Calibri" panose="020F0502020204030204" pitchFamily="34" charset="0"/>
              </a:rPr>
              <a:t>Ciò non è dovuto solo all'ovvio rischio di frode, ma anche al fatto che </a:t>
            </a:r>
            <a:r>
              <a:rPr lang="it-IT" altLang="es-ES" sz="2200" b="1" dirty="0">
                <a:latin typeface="Calibri" panose="020F0502020204030204" pitchFamily="34" charset="0"/>
                <a:cs typeface="Calibri" panose="020F0502020204030204" pitchFamily="34" charset="0"/>
              </a:rPr>
              <a:t>un numero eccessivo</a:t>
            </a:r>
            <a:r>
              <a:rPr lang="it-IT" altLang="es-ES" sz="2200" dirty="0">
                <a:latin typeface="Calibri" panose="020F0502020204030204" pitchFamily="34" charset="0"/>
                <a:cs typeface="Calibri" panose="020F0502020204030204" pitchFamily="34" charset="0"/>
              </a:rPr>
              <a:t> di transazioni fraudolente e di richieste di </a:t>
            </a:r>
            <a:r>
              <a:rPr lang="it-IT" altLang="es-ES" sz="2200" dirty="0" err="1">
                <a:latin typeface="Calibri" panose="020F0502020204030204" pitchFamily="34" charset="0"/>
                <a:cs typeface="Calibri" panose="020F0502020204030204" pitchFamily="34" charset="0"/>
              </a:rPr>
              <a:t>chargeback</a:t>
            </a:r>
            <a:r>
              <a:rPr lang="it-IT" altLang="es-ES" sz="2200" dirty="0">
                <a:latin typeface="Calibri" panose="020F0502020204030204" pitchFamily="34" charset="0"/>
                <a:cs typeface="Calibri" panose="020F0502020204030204" pitchFamily="34" charset="0"/>
              </a:rPr>
              <a:t> farà sì che Visa, Mastercard o American Express inseriscano il vostro sito in elenchi ad alto rischio o semplicemente non permettano alla vostra attività di accettare transazioni con le loro carte.</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92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02199"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Cosa fare e </a:t>
            </a:r>
            <a:r>
              <a:rPr lang="en-US" sz="4200" kern="0" spc="-150" dirty="0" err="1">
                <a:solidFill>
                  <a:schemeClr val="tx1"/>
                </a:solidFill>
                <a:latin typeface="+mj-lt"/>
                <a:ea typeface="Tahoma" panose="020B0604030504040204" pitchFamily="34" charset="0"/>
                <a:cs typeface="Tahoma" panose="020B0604030504040204" pitchFamily="34" charset="0"/>
              </a:rPr>
              <a:t>cosa</a:t>
            </a:r>
            <a:r>
              <a:rPr lang="en-US" sz="4200" kern="0" spc="-150" dirty="0">
                <a:solidFill>
                  <a:schemeClr val="tx1"/>
                </a:solidFill>
                <a:latin typeface="+mj-lt"/>
                <a:ea typeface="Tahoma" panose="020B0604030504040204" pitchFamily="34" charset="0"/>
                <a:cs typeface="Tahoma" panose="020B0604030504040204" pitchFamily="34" charset="0"/>
              </a:rPr>
              <a:t> non fare con le </a:t>
            </a:r>
            <a:r>
              <a:rPr lang="en-US" sz="4200" kern="0" spc="-150" dirty="0" err="1">
                <a:solidFill>
                  <a:schemeClr val="tx1"/>
                </a:solidFill>
                <a:latin typeface="+mj-lt"/>
                <a:ea typeface="Tahoma" panose="020B0604030504040204" pitchFamily="34" charset="0"/>
                <a:cs typeface="Tahoma" panose="020B0604030504040204" pitchFamily="34" charset="0"/>
              </a:rPr>
              <a:t>transazioni</a:t>
            </a:r>
            <a:r>
              <a:rPr lang="en-US" sz="4200" kern="0" spc="-150" dirty="0">
                <a:solidFill>
                  <a:schemeClr val="tx1"/>
                </a:solidFill>
                <a:latin typeface="+mj-lt"/>
                <a:ea typeface="Tahoma" panose="020B0604030504040204" pitchFamily="34" charset="0"/>
                <a:cs typeface="Tahoma" panose="020B0604030504040204" pitchFamily="34" charset="0"/>
              </a:rPr>
              <a:t> online</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558145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1.2.: Impostazioni di sicurezza online</a:t>
            </a: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1" y="2218769"/>
            <a:ext cx="9802453" cy="3816429"/>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In </a:t>
            </a:r>
            <a:r>
              <a:rPr lang="en-GB" altLang="es-ES" sz="2200" dirty="0" err="1">
                <a:latin typeface="Calibri" panose="020F0502020204030204" pitchFamily="34" charset="0"/>
                <a:cs typeface="Calibri" panose="020F0502020204030204" pitchFamily="34" charset="0"/>
              </a:rPr>
              <a:t>aggiunta</a:t>
            </a:r>
            <a:r>
              <a:rPr lang="en-GB" altLang="es-ES" sz="2200" dirty="0">
                <a:latin typeface="Calibri" panose="020F0502020204030204" pitchFamily="34" charset="0"/>
                <a:cs typeface="Calibri" panose="020F0502020204030204" pitchFamily="34" charset="0"/>
              </a:rPr>
              <a:t>, </a:t>
            </a:r>
            <a:r>
              <a:rPr lang="it-IT" altLang="es-ES" sz="2200" dirty="0">
                <a:latin typeface="Calibri" panose="020F0502020204030204" pitchFamily="34" charset="0"/>
                <a:cs typeface="Calibri" panose="020F0502020204030204" pitchFamily="34" charset="0"/>
              </a:rPr>
              <a:t>supponendo di utilizzare un sito verificato e affidabile, sono comunque necessarie alcune misure relative alle informazioni sensibili:</a:t>
            </a:r>
          </a:p>
          <a:p>
            <a:pPr>
              <a:defRPr/>
            </a:pP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Passwords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dovrebbero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essere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più</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lunghe</a:t>
            </a:r>
            <a:r>
              <a:rPr lang="en-GB" altLang="es-ES" sz="2200" dirty="0">
                <a:latin typeface="Calibri" panose="020F0502020204030204" pitchFamily="34" charset="0"/>
                <a:cs typeface="Calibri" panose="020F0502020204030204" pitchFamily="34" charset="0"/>
              </a:rPr>
              <a:t> di 8 </a:t>
            </a:r>
            <a:r>
              <a:rPr lang="en-GB" altLang="es-ES" sz="2200" dirty="0" err="1">
                <a:latin typeface="Calibri" panose="020F0502020204030204" pitchFamily="34" charset="0"/>
                <a:cs typeface="Calibri" panose="020F0502020204030204" pitchFamily="34" charset="0"/>
              </a:rPr>
              <a:t>caratteri</a:t>
            </a:r>
            <a:r>
              <a:rPr lang="en-GB" altLang="es-ES" sz="2200" dirty="0">
                <a:latin typeface="Calibri" panose="020F0502020204030204" pitchFamily="34" charset="0"/>
                <a:cs typeface="Calibri" panose="020F0502020204030204" pitchFamily="34" charset="0"/>
              </a:rPr>
              <a:t> e </a:t>
            </a:r>
            <a:r>
              <a:rPr lang="en-GB" altLang="es-ES" sz="2200" dirty="0" err="1">
                <a:latin typeface="Calibri" panose="020F0502020204030204" pitchFamily="34" charset="0"/>
                <a:cs typeface="Calibri" panose="020F0502020204030204" pitchFamily="34" charset="0"/>
              </a:rPr>
              <a:t>includere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lettere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maiuscole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simboli</a:t>
            </a:r>
            <a:r>
              <a:rPr lang="en-GB" altLang="es-ES" sz="2200" dirty="0">
                <a:latin typeface="Calibri" panose="020F0502020204030204" pitchFamily="34" charset="0"/>
                <a:cs typeface="Calibri" panose="020F0502020204030204" pitchFamily="34" charset="0"/>
              </a:rPr>
              <a:t>, e numeri se </a:t>
            </a:r>
            <a:r>
              <a:rPr lang="en-GB" altLang="es-ES" sz="2200" dirty="0" err="1">
                <a:latin typeface="Calibri" panose="020F0502020204030204" pitchFamily="34" charset="0"/>
                <a:cs typeface="Calibri" panose="020F0502020204030204" pitchFamily="34" charset="0"/>
              </a:rPr>
              <a:t>possibile</a:t>
            </a:r>
            <a:r>
              <a:rPr lang="en-GB" altLang="es-ES" sz="220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defRPr/>
            </a:pPr>
            <a:r>
              <a:rPr lang="en-GB" altLang="es-ES" sz="2200" b="1" dirty="0" err="1">
                <a:latin typeface="Calibri" panose="020F0502020204030204" pitchFamily="34" charset="0"/>
                <a:cs typeface="Calibri" panose="020F0502020204030204" pitchFamily="34" charset="0"/>
              </a:rPr>
              <a:t>Dettagli</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della</a:t>
            </a:r>
            <a:r>
              <a:rPr lang="en-GB" altLang="es-ES" sz="2200" b="1" dirty="0">
                <a:latin typeface="Calibri" panose="020F0502020204030204" pitchFamily="34" charset="0"/>
                <a:cs typeface="Calibri" panose="020F0502020204030204" pitchFamily="34" charset="0"/>
              </a:rPr>
              <a:t> carta</a:t>
            </a:r>
            <a:r>
              <a:rPr lang="en-GB" altLang="es-ES" sz="2200" dirty="0">
                <a:latin typeface="Calibri" panose="020F0502020204030204" pitchFamily="34" charset="0"/>
                <a:cs typeface="Calibri" panose="020F0502020204030204" pitchFamily="34" charset="0"/>
              </a:rPr>
              <a:t>: </a:t>
            </a:r>
            <a:r>
              <a:rPr lang="it-IT" altLang="es-ES" sz="2200" dirty="0">
                <a:latin typeface="Calibri" panose="020F0502020204030204" pitchFamily="34" charset="0"/>
                <a:cs typeface="Calibri" panose="020F0502020204030204" pitchFamily="34" charset="0"/>
              </a:rPr>
              <a:t>Anche dopo aver confermato che il sito web è autentico, non salvate i vostri dati bancari sulla pagina o nel browser (entrambi probabilmente ve lo chiederanno). In questo modo, una persona in possesso della vostra password non avrà accesso alle vostre coordinate bancarie.</a:t>
            </a:r>
            <a:r>
              <a:rPr lang="en-GB" altLang="es-ES" sz="220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Carte </a:t>
            </a:r>
            <a:r>
              <a:rPr lang="en-GB" altLang="es-ES" sz="2200" b="1" dirty="0" err="1">
                <a:latin typeface="Calibri" panose="020F0502020204030204" pitchFamily="34" charset="0"/>
                <a:cs typeface="Calibri" panose="020F0502020204030204" pitchFamily="34" charset="0"/>
              </a:rPr>
              <a:t>virtuali</a:t>
            </a:r>
            <a:r>
              <a:rPr lang="en-GB" altLang="es-ES" sz="2200" b="1" dirty="0">
                <a:latin typeface="Calibri" panose="020F0502020204030204" pitchFamily="34" charset="0"/>
                <a:cs typeface="Calibri" panose="020F0502020204030204" pitchFamily="34" charset="0"/>
              </a:rPr>
              <a:t> e </a:t>
            </a:r>
            <a:r>
              <a:rPr lang="en-GB" altLang="es-ES" sz="2200" b="1" dirty="0" err="1">
                <a:latin typeface="Calibri" panose="020F0502020204030204" pitchFamily="34" charset="0"/>
                <a:cs typeface="Calibri" panose="020F0502020204030204" pitchFamily="34" charset="0"/>
              </a:rPr>
              <a:t>temporanee</a:t>
            </a:r>
            <a:r>
              <a:rPr lang="en-GB" altLang="es-ES" sz="2200" dirty="0">
                <a:latin typeface="Calibri" panose="020F0502020204030204" pitchFamily="34" charset="0"/>
                <a:cs typeface="Calibri" panose="020F0502020204030204" pitchFamily="34" charset="0"/>
              </a:rPr>
              <a:t>: </a:t>
            </a:r>
            <a:r>
              <a:rPr lang="it-IT" altLang="es-ES" sz="2200" dirty="0">
                <a:latin typeface="Calibri" panose="020F0502020204030204" pitchFamily="34" charset="0"/>
                <a:cs typeface="Calibri" panose="020F0502020204030204" pitchFamily="34" charset="0"/>
              </a:rPr>
              <a:t>Offerti da alcune banche, consistono rispettivamente in un numero unico e in un generatore casuale di numeri di carta.</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504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157669"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Cosa fare e </a:t>
            </a:r>
            <a:r>
              <a:rPr lang="en-US" sz="4200" kern="0" spc="-150" dirty="0" err="1">
                <a:solidFill>
                  <a:schemeClr val="tx1"/>
                </a:solidFill>
                <a:latin typeface="+mj-lt"/>
                <a:ea typeface="Tahoma" panose="020B0604030504040204" pitchFamily="34" charset="0"/>
                <a:cs typeface="Tahoma" panose="020B0604030504040204" pitchFamily="34" charset="0"/>
              </a:rPr>
              <a:t>cosa</a:t>
            </a:r>
            <a:r>
              <a:rPr lang="en-US" sz="4200" kern="0" spc="-150" dirty="0">
                <a:solidFill>
                  <a:schemeClr val="tx1"/>
                </a:solidFill>
                <a:latin typeface="+mj-lt"/>
                <a:ea typeface="Tahoma" panose="020B0604030504040204" pitchFamily="34" charset="0"/>
                <a:cs typeface="Tahoma" panose="020B0604030504040204" pitchFamily="34" charset="0"/>
              </a:rPr>
              <a:t> non fare con le </a:t>
            </a:r>
            <a:r>
              <a:rPr lang="en-US" sz="4200" kern="0" spc="-150" dirty="0" err="1">
                <a:solidFill>
                  <a:schemeClr val="tx1"/>
                </a:solidFill>
                <a:latin typeface="+mj-lt"/>
                <a:ea typeface="Tahoma" panose="020B0604030504040204" pitchFamily="34" charset="0"/>
                <a:cs typeface="Tahoma" panose="020B0604030504040204" pitchFamily="34" charset="0"/>
              </a:rPr>
              <a:t>transazioni</a:t>
            </a:r>
            <a:r>
              <a:rPr lang="en-US" sz="4200" kern="0" spc="-150" dirty="0">
                <a:solidFill>
                  <a:schemeClr val="tx1"/>
                </a:solidFill>
                <a:latin typeface="+mj-lt"/>
                <a:ea typeface="Tahoma" panose="020B0604030504040204" pitchFamily="34" charset="0"/>
                <a:cs typeface="Tahoma" panose="020B0604030504040204" pitchFamily="34" charset="0"/>
              </a:rPr>
              <a:t> online</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20817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1.2.: Impostazioni di sicurezza online</a:t>
            </a:r>
          </a:p>
        </p:txBody>
      </p:sp>
      <p:sp>
        <p:nvSpPr>
          <p:cNvPr id="5" name="Rectángulo 4">
            <a:extLst>
              <a:ext uri="{FF2B5EF4-FFF2-40B4-BE49-F238E27FC236}">
                <a16:creationId xmlns:a16="http://schemas.microsoft.com/office/drawing/2014/main" id="{3A059082-DD04-8F1C-1A64-49AB92FCB658}"/>
              </a:ext>
            </a:extLst>
          </p:cNvPr>
          <p:cNvSpPr/>
          <p:nvPr/>
        </p:nvSpPr>
        <p:spPr>
          <a:xfrm>
            <a:off x="827385" y="2218769"/>
            <a:ext cx="9865497" cy="3816429"/>
          </a:xfrm>
          <a:prstGeom prst="rect">
            <a:avLst/>
          </a:prstGeom>
        </p:spPr>
        <p:txBody>
          <a:bodyPr wrap="square">
            <a:spAutoFit/>
          </a:bodyPr>
          <a:lstStyle/>
          <a:p>
            <a:pPr>
              <a:defRPr/>
            </a:pPr>
            <a:r>
              <a:rPr lang="it-IT" altLang="es-ES" sz="2200" dirty="0">
                <a:latin typeface="Calibri" panose="020F0502020204030204" pitchFamily="34" charset="0"/>
                <a:cs typeface="Calibri" panose="020F0502020204030204" pitchFamily="34" charset="0"/>
              </a:rPr>
              <a:t>D'altra parte, quando si vendono articoli online sul proprio sito, alcune impostazioni possono migliorare notevolmente il suo potenziale di sicurezza:</a:t>
            </a:r>
          </a:p>
          <a:p>
            <a:pPr>
              <a:defRPr/>
            </a:pP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200" dirty="0" err="1">
                <a:latin typeface="Calibri" panose="020F0502020204030204" pitchFamily="34" charset="0"/>
                <a:cs typeface="Calibri" panose="020F0502020204030204" pitchFamily="34" charset="0"/>
              </a:rPr>
              <a:t>Assicurarsi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che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nostri</a:t>
            </a:r>
            <a:r>
              <a:rPr lang="en-GB" altLang="es-ES" sz="2200" dirty="0">
                <a:latin typeface="Calibri" panose="020F0502020204030204" pitchFamily="34" charset="0"/>
                <a:cs typeface="Calibri" panose="020F0502020204030204" pitchFamily="34" charset="0"/>
              </a:rPr>
              <a:t> server web </a:t>
            </a:r>
            <a:r>
              <a:rPr lang="en-GB" altLang="es-ES" sz="2200" dirty="0" err="1">
                <a:latin typeface="Calibri" panose="020F0502020204030204" pitchFamily="34" charset="0"/>
                <a:cs typeface="Calibri" panose="020F0502020204030204" pitchFamily="34" charset="0"/>
              </a:rPr>
              <a:t>abbiano</a:t>
            </a:r>
            <a:r>
              <a:rPr lang="en-GB" altLang="es-ES" sz="2200"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protocolli</a:t>
            </a:r>
            <a:r>
              <a:rPr lang="en-GB" altLang="es-ES" sz="2200" b="1" dirty="0">
                <a:latin typeface="Calibri" panose="020F0502020204030204" pitchFamily="34" charset="0"/>
                <a:cs typeface="Calibri" panose="020F0502020204030204" pitchFamily="34" charset="0"/>
              </a:rPr>
              <a:t> di </a:t>
            </a:r>
            <a:r>
              <a:rPr lang="en-GB" altLang="es-ES" sz="2200" b="1" dirty="0" err="1">
                <a:latin typeface="Calibri" panose="020F0502020204030204" pitchFamily="34" charset="0"/>
                <a:cs typeface="Calibri" panose="020F0502020204030204" pitchFamily="34" charset="0"/>
              </a:rPr>
              <a:t>sicurezza</a:t>
            </a:r>
            <a:r>
              <a:rPr lang="en-GB" altLang="es-ES" sz="2200" b="1"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attivi</a:t>
            </a:r>
            <a:r>
              <a:rPr lang="en-GB" altLang="es-ES" sz="2200" dirty="0">
                <a:latin typeface="Calibri" panose="020F0502020204030204" pitchFamily="34" charset="0"/>
                <a:cs typeface="Calibri" panose="020F0502020204030204" pitchFamily="34" charset="0"/>
              </a:rPr>
              <a:t> come SSL e TLS. </a:t>
            </a:r>
            <a:r>
              <a:rPr lang="it-IT" altLang="es-ES" sz="2200" dirty="0">
                <a:latin typeface="Calibri" panose="020F0502020204030204" pitchFamily="34" charset="0"/>
                <a:cs typeface="Calibri" panose="020F0502020204030204" pitchFamily="34" charset="0"/>
              </a:rPr>
              <a:t>Crittografano i dati sensibili ed è effettivamente necessario per la maggior parte dei sistemi di pagamento.</a:t>
            </a:r>
            <a:r>
              <a:rPr lang="en-GB" altLang="es-ES" sz="220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defRPr/>
            </a:pPr>
            <a:r>
              <a:rPr lang="it-IT" altLang="es-ES" sz="2200" dirty="0">
                <a:latin typeface="Calibri" panose="020F0502020204030204" pitchFamily="34" charset="0"/>
                <a:cs typeface="Calibri" panose="020F0502020204030204" pitchFamily="34" charset="0"/>
              </a:rPr>
              <a:t>Il nostro sito web dovrebbe conservare solo i dati essenziali come l'indirizzo di consegna (e non i dati della carta).</a:t>
            </a:r>
            <a:r>
              <a:rPr lang="en-GB" altLang="es-ES" sz="220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defRPr/>
            </a:pPr>
            <a:r>
              <a:rPr lang="it-IT" altLang="es-ES" sz="2200" dirty="0">
                <a:latin typeface="Calibri" panose="020F0502020204030204" pitchFamily="34" charset="0"/>
                <a:cs typeface="Calibri" panose="020F0502020204030204" pitchFamily="34" charset="0"/>
              </a:rPr>
              <a:t>I dati conservati sul server devono essere </a:t>
            </a:r>
            <a:r>
              <a:rPr lang="it-IT" altLang="es-ES" sz="2200" dirty="0" err="1">
                <a:latin typeface="Calibri" panose="020F0502020204030204" pitchFamily="34" charset="0"/>
                <a:cs typeface="Calibri" panose="020F0502020204030204" pitchFamily="34" charset="0"/>
              </a:rPr>
              <a:t>tokenizzati</a:t>
            </a:r>
            <a:r>
              <a:rPr lang="it-IT" altLang="es-ES" sz="2200" dirty="0">
                <a:latin typeface="Calibri" panose="020F0502020204030204" pitchFamily="34" charset="0"/>
                <a:cs typeface="Calibri" panose="020F0502020204030204" pitchFamily="34" charset="0"/>
              </a:rPr>
              <a:t> e </a:t>
            </a:r>
            <a:r>
              <a:rPr lang="it-IT" altLang="es-ES" sz="2200" b="1" dirty="0">
                <a:latin typeface="Calibri" panose="020F0502020204030204" pitchFamily="34" charset="0"/>
                <a:cs typeface="Calibri" panose="020F0502020204030204" pitchFamily="34" charset="0"/>
              </a:rPr>
              <a:t>crittografati</a:t>
            </a:r>
            <a:r>
              <a:rPr lang="it-IT" altLang="es-ES" sz="2200" dirty="0">
                <a:latin typeface="Calibri" panose="020F0502020204030204" pitchFamily="34" charset="0"/>
                <a:cs typeface="Calibri" panose="020F0502020204030204" pitchFamily="34" charset="0"/>
              </a:rPr>
              <a:t>, il che significa che non sono recuperabili e, se dimenticati, possono essere ripristinati solo con le credenziali dell'utente. </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8375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1223</TotalTime>
  <Words>1653</Words>
  <Application>Microsoft Office PowerPoint</Application>
  <PresentationFormat>Panorámica</PresentationFormat>
  <Paragraphs>150</Paragraphs>
  <Slides>17</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125</cp:revision>
  <dcterms:created xsi:type="dcterms:W3CDTF">2021-06-29T11:11:56Z</dcterms:created>
  <dcterms:modified xsi:type="dcterms:W3CDTF">2023-02-06T16:05:55Z</dcterms:modified>
</cp:coreProperties>
</file>