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58" r:id="rId5"/>
    <p:sldId id="287" r:id="rId6"/>
    <p:sldId id="288" r:id="rId7"/>
    <p:sldId id="291" r:id="rId8"/>
    <p:sldId id="289" r:id="rId9"/>
    <p:sldId id="290" r:id="rId10"/>
    <p:sldId id="295" r:id="rId11"/>
    <p:sldId id="296" r:id="rId12"/>
    <p:sldId id="297" r:id="rId13"/>
    <p:sldId id="274" r:id="rId14"/>
    <p:sldId id="299" r:id="rId15"/>
    <p:sldId id="300" r:id="rId16"/>
    <p:sldId id="298"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Wzmacnianie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ZWIĘKSZENIE POZIOMU BEZPIECZEŃSTWA TRANSAKCJI INTERNETOWYCH</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656178" y="890132"/>
            <a:ext cx="867893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656178" y="1435877"/>
            <a:ext cx="6036815"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1.3.: </a:t>
            </a:r>
            <a:r>
              <a:rPr lang="pl-PL" sz="2200" b="1" spc="50" dirty="0">
                <a:solidFill>
                  <a:srgbClr val="0CA373"/>
                </a:solidFill>
                <a:latin typeface="+mj-lt"/>
                <a:cs typeface="Tahoma"/>
              </a:rPr>
              <a:t>Zalety</a:t>
            </a:r>
            <a:r>
              <a:rPr lang="es-ES" sz="2200" spc="50" dirty="0">
                <a:latin typeface="+mj-lt"/>
                <a:cs typeface="Tahoma"/>
              </a:rPr>
              <a:t> </a:t>
            </a:r>
            <a:r>
              <a:rPr lang="pl-PL" sz="2200" spc="50" dirty="0">
                <a:latin typeface="+mj-lt"/>
                <a:cs typeface="Tahoma"/>
              </a:rPr>
              <a:t>i wady</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577048" y="2187347"/>
            <a:ext cx="10274454" cy="4154984"/>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Transakcje internetowe przynoszą wiele korzyści zarówno dla klientów jak i sprzedawców, takich jak:</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solidFill>
                  <a:srgbClr val="0CA373"/>
                </a:solidFill>
                <a:latin typeface="Calibri" panose="020F0502020204030204" pitchFamily="34" charset="0"/>
                <a:cs typeface="Calibri" panose="020F0502020204030204" pitchFamily="34" charset="0"/>
              </a:rPr>
              <a:t>1</a:t>
            </a:r>
            <a:r>
              <a:rPr lang="pl-PL" altLang="es-ES" sz="2200" dirty="0">
                <a:latin typeface="Calibri" panose="020F0502020204030204" pitchFamily="34" charset="0"/>
                <a:cs typeface="Calibri" panose="020F0502020204030204" pitchFamily="34" charset="0"/>
              </a:rPr>
              <a:t>. Pozwala na natychmiastowe, 24/7, weryfikowalne płatności. Ma to podwójny efekt: klienci nie muszą wysyłać </a:t>
            </a:r>
            <a:r>
              <a:rPr lang="pl-PL" altLang="es-ES" sz="2200" b="1" dirty="0">
                <a:latin typeface="Calibri" panose="020F0502020204030204" pitchFamily="34" charset="0"/>
                <a:cs typeface="Calibri" panose="020F0502020204030204" pitchFamily="34" charset="0"/>
              </a:rPr>
              <a:t>dowodu zapłaty</a:t>
            </a:r>
            <a:r>
              <a:rPr lang="pl-PL" altLang="es-ES" sz="2200" dirty="0">
                <a:latin typeface="Calibri" panose="020F0502020204030204" pitchFamily="34" charset="0"/>
                <a:cs typeface="Calibri" panose="020F0502020204030204" pitchFamily="34" charset="0"/>
              </a:rPr>
              <a:t>, a jednocześnie ułatwia śledzenie sprzedaży. </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solidFill>
                  <a:srgbClr val="0CA373"/>
                </a:solidFill>
                <a:latin typeface="Calibri" panose="020F0502020204030204" pitchFamily="34" charset="0"/>
                <a:cs typeface="Calibri" panose="020F0502020204030204" pitchFamily="34" charset="0"/>
              </a:rPr>
              <a:t>2</a:t>
            </a:r>
            <a:r>
              <a:rPr lang="pl-PL" altLang="es-ES" sz="2200" dirty="0">
                <a:latin typeface="Calibri" panose="020F0502020204030204" pitchFamily="34" charset="0"/>
                <a:cs typeface="Calibri" panose="020F0502020204030204" pitchFamily="34" charset="0"/>
              </a:rPr>
              <a:t>. W przypadku kart i portfeli cyfrowych, łatwo obsługują one również powtarzające się płatności i zwroty.</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solidFill>
                  <a:srgbClr val="0CA373"/>
                </a:solidFill>
                <a:latin typeface="Calibri" panose="020F0502020204030204" pitchFamily="34" charset="0"/>
                <a:cs typeface="Calibri" panose="020F0502020204030204" pitchFamily="34" charset="0"/>
              </a:rPr>
              <a:t>3</a:t>
            </a:r>
            <a:r>
              <a:rPr lang="pl-PL" altLang="es-ES" sz="2200" dirty="0">
                <a:latin typeface="Calibri" panose="020F0502020204030204" pitchFamily="34" charset="0"/>
                <a:cs typeface="Calibri" panose="020F0502020204030204" pitchFamily="34" charset="0"/>
              </a:rPr>
              <a:t>. Rozszerza to zasięg działania firmy na skalę światową zarówno w zakresie transakcji, jak i promocji, która może być również dopasowana po analizie </a:t>
            </a:r>
            <a:r>
              <a:rPr lang="pl-PL" altLang="es-ES" sz="2200" b="1" dirty="0" err="1">
                <a:latin typeface="Calibri" panose="020F0502020204030204" pitchFamily="34" charset="0"/>
                <a:cs typeface="Calibri" panose="020F0502020204030204" pitchFamily="34" charset="0"/>
              </a:rPr>
              <a:t>zachowań</a:t>
            </a:r>
            <a:r>
              <a:rPr lang="pl-PL" altLang="es-ES" sz="2200" dirty="0">
                <a:latin typeface="Calibri" panose="020F0502020204030204" pitchFamily="34" charset="0"/>
                <a:cs typeface="Calibri" panose="020F0502020204030204" pitchFamily="34" charset="0"/>
              </a:rPr>
              <a:t> klientów.</a:t>
            </a: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22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695530" y="889986"/>
            <a:ext cx="866117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695530" y="1456808"/>
            <a:ext cx="5930283"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1.3.: </a:t>
            </a:r>
            <a:r>
              <a:rPr lang="pl-PL" sz="2200" b="1" spc="50" dirty="0">
                <a:solidFill>
                  <a:srgbClr val="0CA373"/>
                </a:solidFill>
                <a:latin typeface="+mj-lt"/>
                <a:cs typeface="Tahoma"/>
              </a:rPr>
              <a:t>Zalety</a:t>
            </a:r>
            <a:r>
              <a:rPr lang="es-ES" sz="2200" spc="50" dirty="0">
                <a:latin typeface="+mj-lt"/>
                <a:cs typeface="Tahoma"/>
              </a:rPr>
              <a:t> </a:t>
            </a:r>
            <a:r>
              <a:rPr lang="pl-PL" sz="2200" spc="50" dirty="0">
                <a:latin typeface="+mj-lt"/>
                <a:cs typeface="Tahoma"/>
              </a:rPr>
              <a:t>i wady</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80222" y="2385830"/>
            <a:ext cx="9707411" cy="5847755"/>
          </a:xfrm>
          <a:prstGeom prst="rect">
            <a:avLst/>
          </a:prstGeom>
        </p:spPr>
        <p:txBody>
          <a:bodyPr wrap="square">
            <a:spAutoFit/>
          </a:bodyPr>
          <a:lstStyle/>
          <a:p>
            <a:pPr marL="457200" indent="-457200" algn="just">
              <a:buClr>
                <a:srgbClr val="0CA373"/>
              </a:buClr>
              <a:buFont typeface="+mj-lt"/>
              <a:buAutoNum type="arabicPeriod" startAt="4"/>
              <a:defRPr/>
            </a:pPr>
            <a:r>
              <a:rPr lang="pl-PL" altLang="es-ES" sz="2200" dirty="0">
                <a:latin typeface="Calibri" panose="020F0502020204030204" pitchFamily="34" charset="0"/>
                <a:cs typeface="Calibri" panose="020F0502020204030204" pitchFamily="34" charset="0"/>
              </a:rPr>
              <a:t>Płatność online usprawnia również kanały dystrybucji, ponieważ umożliwia umieszczanie </a:t>
            </a:r>
            <a:r>
              <a:rPr lang="pl-PL" altLang="es-ES" sz="2200" b="1" dirty="0">
                <a:latin typeface="Calibri" panose="020F0502020204030204" pitchFamily="34" charset="0"/>
                <a:cs typeface="Calibri" panose="020F0502020204030204" pitchFamily="34" charset="0"/>
              </a:rPr>
              <a:t>linków</a:t>
            </a:r>
            <a:r>
              <a:rPr lang="pl-PL" altLang="es-ES" sz="2200" dirty="0">
                <a:latin typeface="Calibri" panose="020F0502020204030204" pitchFamily="34" charset="0"/>
                <a:cs typeface="Calibri" panose="020F0502020204030204" pitchFamily="34" charset="0"/>
              </a:rPr>
              <a:t> </a:t>
            </a:r>
            <a:r>
              <a:rPr lang="pl-PL" altLang="es-ES" sz="2200" b="1" dirty="0">
                <a:latin typeface="Calibri" panose="020F0502020204030204" pitchFamily="34" charset="0"/>
                <a:cs typeface="Calibri" panose="020F0502020204030204" pitchFamily="34" charset="0"/>
              </a:rPr>
              <a:t>afiliacyjnych</a:t>
            </a:r>
            <a:r>
              <a:rPr lang="pl-PL" altLang="es-ES" sz="2200" dirty="0">
                <a:latin typeface="Calibri" panose="020F0502020204030204" pitchFamily="34" charset="0"/>
                <a:cs typeface="Calibri" panose="020F0502020204030204" pitchFamily="34" charset="0"/>
              </a:rPr>
              <a:t>, które mogą być zamieszczane na innych stronach internetowych lub promowane przez </a:t>
            </a:r>
            <a:r>
              <a:rPr lang="pl-PL" altLang="es-ES" sz="2200" dirty="0" err="1">
                <a:latin typeface="Calibri" panose="020F0502020204030204" pitchFamily="34" charset="0"/>
                <a:cs typeface="Calibri" panose="020F0502020204030204" pitchFamily="34" charset="0"/>
              </a:rPr>
              <a:t>influencerów</a:t>
            </a:r>
            <a:r>
              <a:rPr lang="pl-PL" altLang="es-ES" sz="2200" dirty="0">
                <a:latin typeface="Calibri" panose="020F0502020204030204" pitchFamily="34" charset="0"/>
                <a:cs typeface="Calibri" panose="020F0502020204030204" pitchFamily="34" charset="0"/>
              </a:rPr>
              <a:t>.</a:t>
            </a:r>
          </a:p>
          <a:p>
            <a:pPr marL="457200" indent="-457200" algn="just">
              <a:buClr>
                <a:srgbClr val="0CA373"/>
              </a:buClr>
              <a:buFont typeface="+mj-lt"/>
              <a:buAutoNum type="arabicPeriod" startAt="4"/>
              <a:defRPr/>
            </a:pPr>
            <a:endParaRPr lang="pl-PL" altLang="es-ES" sz="2200" dirty="0">
              <a:latin typeface="Calibri" panose="020F0502020204030204" pitchFamily="34" charset="0"/>
              <a:cs typeface="Calibri" panose="020F0502020204030204" pitchFamily="34" charset="0"/>
            </a:endParaRPr>
          </a:p>
          <a:p>
            <a:pPr marL="457200" indent="-457200" algn="just">
              <a:buClr>
                <a:srgbClr val="0CA373"/>
              </a:buClr>
              <a:buFont typeface="+mj-lt"/>
              <a:buAutoNum type="arabicPeriod" startAt="4"/>
              <a:defRPr/>
            </a:pPr>
            <a:r>
              <a:rPr lang="pl-PL" altLang="es-ES" sz="2200" dirty="0">
                <a:latin typeface="Calibri" panose="020F0502020204030204" pitchFamily="34" charset="0"/>
                <a:cs typeface="Calibri" panose="020F0502020204030204" pitchFamily="34" charset="0"/>
              </a:rPr>
              <a:t>Innym aspektem jest to, że ze względu na natychmiastowość, transakcje online są atrakcyjne dla </a:t>
            </a:r>
            <a:r>
              <a:rPr lang="pl-PL" altLang="es-ES" sz="2200" b="1" dirty="0">
                <a:latin typeface="Calibri" panose="020F0502020204030204" pitchFamily="34" charset="0"/>
                <a:cs typeface="Calibri" panose="020F0502020204030204" pitchFamily="34" charset="0"/>
              </a:rPr>
              <a:t>nabywców</a:t>
            </a:r>
            <a:r>
              <a:rPr lang="pl-PL" altLang="es-ES" sz="2200" dirty="0">
                <a:latin typeface="Calibri" panose="020F0502020204030204" pitchFamily="34" charset="0"/>
                <a:cs typeface="Calibri" panose="020F0502020204030204" pitchFamily="34" charset="0"/>
              </a:rPr>
              <a:t> </a:t>
            </a:r>
            <a:r>
              <a:rPr lang="pl-PL" altLang="es-ES" sz="2200" b="1" dirty="0">
                <a:latin typeface="Calibri" panose="020F0502020204030204" pitchFamily="34" charset="0"/>
                <a:cs typeface="Calibri" panose="020F0502020204030204" pitchFamily="34" charset="0"/>
              </a:rPr>
              <a:t>impulsowych</a:t>
            </a:r>
            <a:r>
              <a:rPr lang="pl-PL" altLang="es-ES" sz="2200" dirty="0">
                <a:latin typeface="Calibri" panose="020F0502020204030204" pitchFamily="34" charset="0"/>
                <a:cs typeface="Calibri" panose="020F0502020204030204" pitchFamily="34" charset="0"/>
              </a:rPr>
              <a:t>, których można przekonać na miejscu, w dowolnym miejscu i czasie.</a:t>
            </a:r>
          </a:p>
          <a:p>
            <a:pPr marL="457200" indent="-457200" algn="just">
              <a:buClr>
                <a:srgbClr val="0CA373"/>
              </a:buClr>
              <a:buFont typeface="+mj-lt"/>
              <a:buAutoNum type="arabicPeriod" startAt="4"/>
              <a:defRPr/>
            </a:pPr>
            <a:endParaRPr lang="pl-PL" altLang="es-ES" sz="2200" dirty="0">
              <a:latin typeface="Calibri" panose="020F0502020204030204" pitchFamily="34" charset="0"/>
              <a:cs typeface="Calibri" panose="020F0502020204030204" pitchFamily="34" charset="0"/>
            </a:endParaRPr>
          </a:p>
          <a:p>
            <a:pPr marL="457200" indent="-457200" algn="just">
              <a:buClr>
                <a:srgbClr val="0CA373"/>
              </a:buClr>
              <a:buFont typeface="+mj-lt"/>
              <a:buAutoNum type="arabicPeriod" startAt="4"/>
              <a:defRPr/>
            </a:pPr>
            <a:r>
              <a:rPr lang="pl-PL" altLang="es-ES" sz="2200" dirty="0">
                <a:latin typeface="Calibri" panose="020F0502020204030204" pitchFamily="34" charset="0"/>
                <a:cs typeface="Calibri" panose="020F0502020204030204" pitchFamily="34" charset="0"/>
              </a:rPr>
              <a:t>Ponadto obniża </a:t>
            </a:r>
            <a:r>
              <a:rPr lang="pl-PL" altLang="es-ES" sz="2200" b="1" dirty="0">
                <a:latin typeface="Calibri" panose="020F0502020204030204" pitchFamily="34" charset="0"/>
                <a:cs typeface="Calibri" panose="020F0502020204030204" pitchFamily="34" charset="0"/>
              </a:rPr>
              <a:t>koszty</a:t>
            </a:r>
            <a:r>
              <a:rPr lang="pl-PL" altLang="es-ES" sz="2200" dirty="0">
                <a:latin typeface="Calibri" panose="020F0502020204030204" pitchFamily="34" charset="0"/>
                <a:cs typeface="Calibri" panose="020F0502020204030204" pitchFamily="34" charset="0"/>
              </a:rPr>
              <a:t> </a:t>
            </a:r>
            <a:r>
              <a:rPr lang="pl-PL" altLang="es-ES" sz="2200" b="1" dirty="0">
                <a:latin typeface="Calibri" panose="020F0502020204030204" pitchFamily="34" charset="0"/>
                <a:cs typeface="Calibri" panose="020F0502020204030204" pitchFamily="34" charset="0"/>
              </a:rPr>
              <a:t>transakcji</a:t>
            </a:r>
            <a:r>
              <a:rPr lang="pl-PL" altLang="es-ES" sz="2200" dirty="0">
                <a:latin typeface="Calibri" panose="020F0502020204030204" pitchFamily="34" charset="0"/>
                <a:cs typeface="Calibri" panose="020F0502020204030204" pitchFamily="34" charset="0"/>
              </a:rPr>
              <a:t>, ponieważ eliminuje konieczność zatrudnienia kasjera, bez konieczności realizacji czeków, radzenia sobie z fałszywymi banknotami czy przetwarzania dowodów płatności.</a:t>
            </a:r>
            <a:endParaRPr lang="en-GB" altLang="es-ES" sz="2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78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717812" y="1079388"/>
            <a:ext cx="85724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717812" y="1646210"/>
            <a:ext cx="6152224"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1.3.: </a:t>
            </a:r>
            <a:r>
              <a:rPr lang="pl-PL" sz="2200" spc="50" dirty="0">
                <a:latin typeface="+mj-lt"/>
                <a:cs typeface="Tahoma"/>
              </a:rPr>
              <a:t>Zalety i </a:t>
            </a:r>
            <a:r>
              <a:rPr lang="es-ES" sz="2200" spc="50" dirty="0">
                <a:latin typeface="+mj-lt"/>
                <a:cs typeface="Tahoma"/>
              </a:rPr>
              <a:t> </a:t>
            </a:r>
            <a:r>
              <a:rPr lang="pl-PL" sz="2200" b="1" spc="50" dirty="0">
                <a:solidFill>
                  <a:srgbClr val="0CA373"/>
                </a:solidFill>
                <a:latin typeface="+mj-lt"/>
                <a:cs typeface="Tahoma"/>
              </a:rPr>
              <a:t>wady</a:t>
            </a:r>
            <a:r>
              <a:rPr lang="es-ES" sz="2200" spc="50" dirty="0">
                <a:latin typeface="+mj-lt"/>
                <a:cs typeface="Tahoma"/>
              </a:rPr>
              <a:t> </a:t>
            </a:r>
          </a:p>
        </p:txBody>
      </p:sp>
      <p:sp>
        <p:nvSpPr>
          <p:cNvPr id="5" name="Rectángulo 4">
            <a:extLst>
              <a:ext uri="{FF2B5EF4-FFF2-40B4-BE49-F238E27FC236}">
                <a16:creationId xmlns:a16="http://schemas.microsoft.com/office/drawing/2014/main" id="{3A059082-DD04-8F1C-1A64-49AB92FCB658}"/>
              </a:ext>
            </a:extLst>
          </p:cNvPr>
          <p:cNvSpPr/>
          <p:nvPr/>
        </p:nvSpPr>
        <p:spPr>
          <a:xfrm>
            <a:off x="880221" y="2385830"/>
            <a:ext cx="10269067" cy="4324261"/>
          </a:xfrm>
          <a:prstGeom prst="rect">
            <a:avLst/>
          </a:prstGeom>
        </p:spPr>
        <p:txBody>
          <a:bodyPr wrap="square">
            <a:spAutoFit/>
          </a:bodyPr>
          <a:lstStyle/>
          <a:p>
            <a:pPr algn="just">
              <a:defRPr/>
            </a:pPr>
            <a:r>
              <a:rPr lang="pl-PL" altLang="es-ES" sz="2100" dirty="0">
                <a:latin typeface="Calibri" panose="020F0502020204030204" pitchFamily="34" charset="0"/>
                <a:cs typeface="Calibri" panose="020F0502020204030204" pitchFamily="34" charset="0"/>
              </a:rPr>
              <a:t>Jednak pomimo swoich zalet, nie wszystkie aspekty transakcji online są korzystne:</a:t>
            </a:r>
          </a:p>
          <a:p>
            <a:pPr algn="just">
              <a:defRPr/>
            </a:pPr>
            <a:endParaRPr lang="pl-PL" altLang="es-ES" sz="2100" dirty="0">
              <a:latin typeface="Calibri" panose="020F0502020204030204" pitchFamily="34" charset="0"/>
              <a:cs typeface="Calibri" panose="020F0502020204030204" pitchFamily="34" charset="0"/>
            </a:endParaRPr>
          </a:p>
          <a:p>
            <a:pPr algn="just">
              <a:defRPr/>
            </a:pPr>
            <a:r>
              <a:rPr lang="pl-PL" altLang="es-ES" sz="2100" dirty="0">
                <a:solidFill>
                  <a:srgbClr val="0CA373"/>
                </a:solidFill>
                <a:latin typeface="Calibri" panose="020F0502020204030204" pitchFamily="34" charset="0"/>
                <a:cs typeface="Calibri" panose="020F0502020204030204" pitchFamily="34" charset="0"/>
              </a:rPr>
              <a:t>1.</a:t>
            </a:r>
            <a:r>
              <a:rPr lang="pl-PL" altLang="es-ES" sz="2100" dirty="0">
                <a:latin typeface="Calibri" panose="020F0502020204030204" pitchFamily="34" charset="0"/>
                <a:cs typeface="Calibri" panose="020F0502020204030204" pitchFamily="34" charset="0"/>
              </a:rPr>
              <a:t> Problemy techniczne i konserwacja, nawet jeśli są sporadyczne, zwykle wiążą się z </a:t>
            </a:r>
            <a:r>
              <a:rPr lang="pl-PL" altLang="es-ES" sz="2100" b="1" dirty="0">
                <a:latin typeface="Calibri" panose="020F0502020204030204" pitchFamily="34" charset="0"/>
                <a:cs typeface="Calibri" panose="020F0502020204030204" pitchFamily="34" charset="0"/>
              </a:rPr>
              <a:t>przestojami</a:t>
            </a:r>
            <a:r>
              <a:rPr lang="pl-PL" altLang="es-ES" sz="2100" dirty="0">
                <a:latin typeface="Calibri" panose="020F0502020204030204" pitchFamily="34" charset="0"/>
                <a:cs typeface="Calibri" panose="020F0502020204030204" pitchFamily="34" charset="0"/>
              </a:rPr>
              <a:t>, co oznacza zatrzymanie zarówno sprzedaży, jak i zakupów. </a:t>
            </a:r>
          </a:p>
          <a:p>
            <a:pPr algn="just">
              <a:defRPr/>
            </a:pPr>
            <a:endParaRPr lang="pl-PL" altLang="es-ES" sz="2100" dirty="0">
              <a:latin typeface="Calibri" panose="020F0502020204030204" pitchFamily="34" charset="0"/>
              <a:cs typeface="Calibri" panose="020F0502020204030204" pitchFamily="34" charset="0"/>
            </a:endParaRPr>
          </a:p>
          <a:p>
            <a:pPr algn="just">
              <a:defRPr/>
            </a:pPr>
            <a:r>
              <a:rPr lang="pl-PL" altLang="es-ES" sz="2100" dirty="0">
                <a:solidFill>
                  <a:srgbClr val="0CA373"/>
                </a:solidFill>
                <a:latin typeface="Calibri" panose="020F0502020204030204" pitchFamily="34" charset="0"/>
                <a:cs typeface="Calibri" panose="020F0502020204030204" pitchFamily="34" charset="0"/>
              </a:rPr>
              <a:t>2.</a:t>
            </a:r>
            <a:r>
              <a:rPr lang="pl-PL" altLang="es-ES" sz="2100" dirty="0">
                <a:latin typeface="Calibri" panose="020F0502020204030204" pitchFamily="34" charset="0"/>
                <a:cs typeface="Calibri" panose="020F0502020204030204" pitchFamily="34" charset="0"/>
              </a:rPr>
              <a:t> Jak już wspomniano, transakcje oszukańcze wiążą się nie tylko z ryzykiem wewnętrznym, ale także z </a:t>
            </a:r>
            <a:r>
              <a:rPr lang="pl-PL" altLang="es-ES" sz="2100" b="1" dirty="0">
                <a:latin typeface="Calibri" panose="020F0502020204030204" pitchFamily="34" charset="0"/>
                <a:cs typeface="Calibri" panose="020F0502020204030204" pitchFamily="34" charset="0"/>
              </a:rPr>
              <a:t>potencjalnymi problemami</a:t>
            </a:r>
            <a:r>
              <a:rPr lang="pl-PL" altLang="es-ES" sz="2100" dirty="0">
                <a:latin typeface="Calibri" panose="020F0502020204030204" pitchFamily="34" charset="0"/>
                <a:cs typeface="Calibri" panose="020F0502020204030204" pitchFamily="34" charset="0"/>
              </a:rPr>
              <a:t> z dostawcami transakcji.</a:t>
            </a:r>
          </a:p>
          <a:p>
            <a:pPr algn="just">
              <a:defRPr/>
            </a:pPr>
            <a:endParaRPr lang="pl-PL" altLang="es-ES" sz="2100" dirty="0">
              <a:latin typeface="Calibri" panose="020F0502020204030204" pitchFamily="34" charset="0"/>
              <a:cs typeface="Calibri" panose="020F0502020204030204" pitchFamily="34" charset="0"/>
            </a:endParaRPr>
          </a:p>
          <a:p>
            <a:pPr algn="just">
              <a:defRPr/>
            </a:pPr>
            <a:r>
              <a:rPr lang="pl-PL" altLang="es-ES" sz="2100" dirty="0">
                <a:solidFill>
                  <a:srgbClr val="0CA373"/>
                </a:solidFill>
                <a:latin typeface="Calibri" panose="020F0502020204030204" pitchFamily="34" charset="0"/>
                <a:cs typeface="Calibri" panose="020F0502020204030204" pitchFamily="34" charset="0"/>
              </a:rPr>
              <a:t>3. </a:t>
            </a:r>
            <a:r>
              <a:rPr lang="pl-PL" altLang="es-ES" sz="2100" dirty="0">
                <a:latin typeface="Calibri" panose="020F0502020204030204" pitchFamily="34" charset="0"/>
                <a:cs typeface="Calibri" panose="020F0502020204030204" pitchFamily="34" charset="0"/>
              </a:rPr>
              <a:t>Często pomijaną formą oszustwa jest "przyjazne oszustwo", tzn. ważne transakcje, które są później </a:t>
            </a:r>
            <a:r>
              <a:rPr lang="pl-PL" altLang="es-ES" sz="2100" b="1" dirty="0">
                <a:latin typeface="Calibri" panose="020F0502020204030204" pitchFamily="34" charset="0"/>
                <a:cs typeface="Calibri" panose="020F0502020204030204" pitchFamily="34" charset="0"/>
              </a:rPr>
              <a:t>kwestionowane</a:t>
            </a:r>
            <a:r>
              <a:rPr lang="pl-PL" altLang="es-ES" sz="2100" dirty="0">
                <a:latin typeface="Calibri" panose="020F0502020204030204" pitchFamily="34" charset="0"/>
                <a:cs typeface="Calibri" panose="020F0502020204030204" pitchFamily="34" charset="0"/>
              </a:rPr>
              <a:t> przez klientów z powodu niezadowolenia, błędów w zakupie lub nadziei na uzyskanie zwrotu pieniędzy w zamian za zatrzymanie przedmiotu lub usługi.</a:t>
            </a: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a:p>
            <a:pPr>
              <a:defRPr/>
            </a:pP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73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4" y="432071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2575" y="512837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713390" y="2798038"/>
            <a:ext cx="6312024" cy="646331"/>
          </a:xfrm>
          <a:prstGeom prst="rect">
            <a:avLst/>
          </a:prstGeom>
          <a:noFill/>
        </p:spPr>
        <p:txBody>
          <a:bodyPr wrap="square" rtlCol="0">
            <a:spAutoFit/>
          </a:bodyPr>
          <a:lstStyle/>
          <a:p>
            <a:pPr algn="just"/>
            <a:r>
              <a:rPr lang="pl-PL" dirty="0"/>
              <a:t>Bezpieczeństwo nie jest czymś, o czym powinni wiedzieć tylko klienci, ale co powinni wdrożyć również sprzedawcy</a:t>
            </a:r>
            <a:endParaRPr lang="en-US" dirty="0"/>
          </a:p>
        </p:txBody>
      </p:sp>
      <p:sp>
        <p:nvSpPr>
          <p:cNvPr id="12" name="CuadroTexto 11"/>
          <p:cNvSpPr txBox="1"/>
          <p:nvPr/>
        </p:nvSpPr>
        <p:spPr>
          <a:xfrm>
            <a:off x="1713390" y="3494748"/>
            <a:ext cx="6312024" cy="646331"/>
          </a:xfrm>
          <a:prstGeom prst="rect">
            <a:avLst/>
          </a:prstGeom>
          <a:noFill/>
        </p:spPr>
        <p:txBody>
          <a:bodyPr wrap="square" rtlCol="0">
            <a:spAutoFit/>
          </a:bodyPr>
          <a:lstStyle/>
          <a:p>
            <a:pPr algn="just"/>
            <a:r>
              <a:rPr lang="pl-PL" dirty="0"/>
              <a:t>Zdrowy rozsądek klientów jest równie przydatny jak środki techniczne w celu uniknięcia oszustw internetowych</a:t>
            </a:r>
            <a:endParaRPr lang="en-US" dirty="0"/>
          </a:p>
        </p:txBody>
      </p:sp>
      <p:sp>
        <p:nvSpPr>
          <p:cNvPr id="13" name="CuadroTexto 12"/>
          <p:cNvSpPr txBox="1"/>
          <p:nvPr/>
        </p:nvSpPr>
        <p:spPr>
          <a:xfrm>
            <a:off x="1713389" y="4219407"/>
            <a:ext cx="6312025" cy="646331"/>
          </a:xfrm>
          <a:prstGeom prst="rect">
            <a:avLst/>
          </a:prstGeom>
          <a:noFill/>
        </p:spPr>
        <p:txBody>
          <a:bodyPr wrap="square" rtlCol="0">
            <a:spAutoFit/>
          </a:bodyPr>
          <a:lstStyle/>
          <a:p>
            <a:pPr algn="just"/>
            <a:r>
              <a:rPr lang="pl-PL" dirty="0"/>
              <a:t>Transakcje internetowe mają zalety w zakresie dostępności, logistyki i profilowania klientów</a:t>
            </a:r>
            <a:endParaRPr lang="en-US" dirty="0"/>
          </a:p>
        </p:txBody>
      </p:sp>
      <p:sp>
        <p:nvSpPr>
          <p:cNvPr id="14" name="CuadroTexto 13"/>
          <p:cNvSpPr txBox="1"/>
          <p:nvPr/>
        </p:nvSpPr>
        <p:spPr>
          <a:xfrm>
            <a:off x="1713390" y="4994445"/>
            <a:ext cx="6727224" cy="646331"/>
          </a:xfrm>
          <a:prstGeom prst="rect">
            <a:avLst/>
          </a:prstGeom>
          <a:noFill/>
        </p:spPr>
        <p:txBody>
          <a:bodyPr wrap="square" rtlCol="0">
            <a:spAutoFit/>
          </a:bodyPr>
          <a:lstStyle/>
          <a:p>
            <a:r>
              <a:rPr lang="pl-PL" dirty="0"/>
              <a:t> Pomimo swoich zalet, transakcje internetowe wiążą się z pewnymi  problemami zarówno dla kupujących, jak i sprzedających</a:t>
            </a:r>
            <a:endParaRPr lang="en-US" dirty="0"/>
          </a:p>
        </p:txBody>
      </p:sp>
      <p:sp>
        <p:nvSpPr>
          <p:cNvPr id="17" name="object 2"/>
          <p:cNvSpPr txBox="1">
            <a:spLocks/>
          </p:cNvSpPr>
          <p:nvPr/>
        </p:nvSpPr>
        <p:spPr>
          <a:xfrm>
            <a:off x="507428" y="1278139"/>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pl-PL" b="1" dirty="0"/>
              <a:t>Co oznacza </a:t>
            </a:r>
            <a:r>
              <a:rPr lang="es-ES" b="1" dirty="0"/>
              <a:t>“s” </a:t>
            </a:r>
            <a:r>
              <a:rPr lang="pl-PL" b="1" dirty="0"/>
              <a:t>w</a:t>
            </a:r>
            <a:r>
              <a:rPr lang="es-ES" b="1" dirty="0"/>
              <a:t> “https”?</a:t>
            </a:r>
          </a:p>
          <a:p>
            <a:endParaRPr lang="es-ES" dirty="0"/>
          </a:p>
          <a:p>
            <a:r>
              <a:rPr lang="es-ES" dirty="0"/>
              <a:t>a.- </a:t>
            </a:r>
            <a:r>
              <a:rPr lang="pl-PL" dirty="0"/>
              <a:t>zabezpieczony</a:t>
            </a:r>
            <a:endParaRPr lang="es-ES" dirty="0"/>
          </a:p>
          <a:p>
            <a:r>
              <a:rPr lang="es-ES" dirty="0"/>
              <a:t>b.- </a:t>
            </a:r>
            <a:r>
              <a:rPr lang="pl-PL" dirty="0"/>
              <a:t>bezpieczny</a:t>
            </a:r>
            <a:endParaRPr lang="es-ES" dirty="0"/>
          </a:p>
          <a:p>
            <a:r>
              <a:rPr lang="es-ES" dirty="0"/>
              <a:t>c.- </a:t>
            </a:r>
            <a:r>
              <a:rPr lang="pl-PL" dirty="0"/>
              <a:t>trwały</a:t>
            </a:r>
            <a:r>
              <a:rPr lang="es-ES" dirty="0"/>
              <a:t>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862322"/>
          </a:xfrm>
          <a:prstGeom prst="rect">
            <a:avLst/>
          </a:prstGeom>
          <a:noFill/>
        </p:spPr>
        <p:txBody>
          <a:bodyPr wrap="square" rtlCol="0">
            <a:spAutoFit/>
          </a:bodyPr>
          <a:lstStyle/>
          <a:p>
            <a:r>
              <a:rPr lang="es-ES" b="1" dirty="0"/>
              <a:t>2. </a:t>
            </a:r>
            <a:r>
              <a:rPr lang="pl-PL" b="1" dirty="0"/>
              <a:t>Wystarczająco wysoki wskaźnik transakcji oszukańczych spowoduje, że podmioty kartowe</a:t>
            </a:r>
            <a:r>
              <a:rPr lang="es-ES" b="1" dirty="0"/>
              <a:t>:</a:t>
            </a:r>
          </a:p>
          <a:p>
            <a:endParaRPr lang="es-ES" dirty="0"/>
          </a:p>
          <a:p>
            <a:r>
              <a:rPr lang="es-ES" dirty="0"/>
              <a:t>a.- </a:t>
            </a:r>
            <a:r>
              <a:rPr lang="pl-PL" dirty="0"/>
              <a:t>pochwalą nasze wysiłki</a:t>
            </a:r>
            <a:endParaRPr lang="es-ES" dirty="0"/>
          </a:p>
          <a:p>
            <a:r>
              <a:rPr lang="es-ES" dirty="0"/>
              <a:t>b.- </a:t>
            </a:r>
            <a:r>
              <a:rPr lang="pl-PL" dirty="0"/>
              <a:t>zablokują swoje transakcje na naszej stronie</a:t>
            </a:r>
            <a:endParaRPr lang="es-ES" dirty="0"/>
          </a:p>
          <a:p>
            <a:r>
              <a:rPr lang="es-ES" dirty="0"/>
              <a:t>c.- </a:t>
            </a:r>
            <a:r>
              <a:rPr lang="pl-PL" dirty="0"/>
              <a:t>wymuszą zmianę domeny na naszej stronie</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2031325"/>
          </a:xfrm>
          <a:prstGeom prst="rect">
            <a:avLst/>
          </a:prstGeom>
          <a:noFill/>
        </p:spPr>
        <p:txBody>
          <a:bodyPr wrap="square" rtlCol="0">
            <a:spAutoFit/>
          </a:bodyPr>
          <a:lstStyle/>
          <a:p>
            <a:r>
              <a:rPr lang="es-ES" b="1" dirty="0"/>
              <a:t>3. </a:t>
            </a:r>
            <a:r>
              <a:rPr lang="pl-PL" b="1" dirty="0"/>
              <a:t>Czy dane powinny być zakodowane</a:t>
            </a:r>
            <a:r>
              <a:rPr lang="es-ES" b="1" dirty="0"/>
              <a:t>?</a:t>
            </a:r>
          </a:p>
          <a:p>
            <a:endParaRPr lang="es-ES" dirty="0"/>
          </a:p>
          <a:p>
            <a:r>
              <a:rPr lang="es-ES" dirty="0"/>
              <a:t>a.- </a:t>
            </a:r>
            <a:r>
              <a:rPr lang="pl-PL" dirty="0"/>
              <a:t>Tak</a:t>
            </a:r>
            <a:endParaRPr lang="es-ES" dirty="0"/>
          </a:p>
          <a:p>
            <a:r>
              <a:rPr lang="es-ES" dirty="0"/>
              <a:t>b.- </a:t>
            </a:r>
            <a:r>
              <a:rPr lang="pl-PL" dirty="0"/>
              <a:t>Nie</a:t>
            </a:r>
            <a:endParaRPr lang="es-ES" dirty="0"/>
          </a:p>
          <a:p>
            <a:r>
              <a:rPr lang="es-ES" dirty="0"/>
              <a:t>c.- </a:t>
            </a:r>
            <a:r>
              <a:rPr lang="pl-PL" dirty="0"/>
              <a:t>Tylko podczas pracy w miejscu publicznym</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pl-PL" b="1" dirty="0"/>
              <a:t>Który z poniższych to protokół bezpieczeństwa</a:t>
            </a:r>
            <a:r>
              <a:rPr lang="es-ES" b="1" dirty="0"/>
              <a:t>?</a:t>
            </a:r>
          </a:p>
          <a:p>
            <a:endParaRPr lang="es-ES" dirty="0"/>
          </a:p>
          <a:p>
            <a:r>
              <a:rPr lang="es-ES" dirty="0"/>
              <a:t>a.- SSD and TPM</a:t>
            </a:r>
          </a:p>
          <a:p>
            <a:r>
              <a:rPr lang="es-ES" dirty="0"/>
              <a:t>b.- SMS and TNS</a:t>
            </a:r>
          </a:p>
          <a:p>
            <a:r>
              <a:rPr lang="es-ES" dirty="0"/>
              <a:t>c.- 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4111069"/>
            <a:ext cx="3901894" cy="1754326"/>
          </a:xfrm>
          <a:prstGeom prst="rect">
            <a:avLst/>
          </a:prstGeom>
          <a:noFill/>
        </p:spPr>
        <p:txBody>
          <a:bodyPr wrap="square" rtlCol="0">
            <a:spAutoFit/>
          </a:bodyPr>
          <a:lstStyle/>
          <a:p>
            <a:r>
              <a:rPr lang="es-ES" b="1" dirty="0"/>
              <a:t>5. </a:t>
            </a:r>
            <a:r>
              <a:rPr lang="pl-PL" b="1" dirty="0"/>
              <a:t>Co to jest przyjazne oszustwo</a:t>
            </a:r>
            <a:r>
              <a:rPr lang="es-ES" b="1" dirty="0"/>
              <a:t>?</a:t>
            </a:r>
          </a:p>
          <a:p>
            <a:endParaRPr lang="pl-PL" dirty="0"/>
          </a:p>
          <a:p>
            <a:r>
              <a:rPr lang="es-ES" dirty="0"/>
              <a:t>a.- </a:t>
            </a:r>
            <a:r>
              <a:rPr lang="pl-PL" dirty="0"/>
              <a:t>Oszustwo pochodzące od przyjaciół</a:t>
            </a:r>
            <a:endParaRPr lang="es-ES" dirty="0"/>
          </a:p>
          <a:p>
            <a:r>
              <a:rPr lang="es-ES" dirty="0"/>
              <a:t>b.- </a:t>
            </a:r>
            <a:r>
              <a:rPr lang="pl-PL" dirty="0"/>
              <a:t>celowe oszustwo</a:t>
            </a:r>
            <a:endParaRPr lang="es-ES" dirty="0"/>
          </a:p>
          <a:p>
            <a:r>
              <a:rPr lang="es-ES" dirty="0"/>
              <a:t>c.- </a:t>
            </a:r>
            <a:r>
              <a:rPr lang="pl-PL" dirty="0"/>
              <a:t>transakcje kwestionowane później przez niezadowolonych klientów</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475914" cy="1754326"/>
          </a:xfrm>
          <a:prstGeom prst="rect">
            <a:avLst/>
          </a:prstGeom>
          <a:noFill/>
        </p:spPr>
        <p:txBody>
          <a:bodyPr wrap="square" rtlCol="0">
            <a:spAutoFit/>
          </a:bodyPr>
          <a:lstStyle/>
          <a:p>
            <a:pPr marL="342900" indent="-342900">
              <a:buAutoNum type="arabicPeriod"/>
            </a:pPr>
            <a:r>
              <a:rPr lang="pl-PL" b="1" dirty="0"/>
              <a:t>Co oznacza </a:t>
            </a:r>
            <a:r>
              <a:rPr lang="es-ES" b="1" dirty="0"/>
              <a:t>“s” </a:t>
            </a:r>
            <a:r>
              <a:rPr lang="pl-PL" b="1" dirty="0"/>
              <a:t>w</a:t>
            </a:r>
            <a:r>
              <a:rPr lang="es-ES" b="1" dirty="0"/>
              <a:t> “https”?</a:t>
            </a:r>
          </a:p>
          <a:p>
            <a:endParaRPr lang="es-ES" dirty="0"/>
          </a:p>
          <a:p>
            <a:r>
              <a:rPr lang="es-ES" dirty="0"/>
              <a:t>a.- </a:t>
            </a:r>
            <a:r>
              <a:rPr lang="pl-PL" b="1" dirty="0"/>
              <a:t>Zabezpieczony</a:t>
            </a:r>
            <a:endParaRPr lang="es-ES" b="1" dirty="0"/>
          </a:p>
          <a:p>
            <a:r>
              <a:rPr lang="es-ES" dirty="0"/>
              <a:t>b.- </a:t>
            </a:r>
            <a:r>
              <a:rPr lang="pl-PL" dirty="0" err="1"/>
              <a:t>Sezpieczny</a:t>
            </a:r>
            <a:endParaRPr lang="es-ES" dirty="0"/>
          </a:p>
          <a:p>
            <a:r>
              <a:rPr lang="es-ES" dirty="0"/>
              <a:t>c.- </a:t>
            </a:r>
            <a:r>
              <a:rPr lang="pl-PL" dirty="0"/>
              <a:t>Trwały</a:t>
            </a:r>
            <a:r>
              <a:rPr lang="es-ES" dirty="0"/>
              <a:t> </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862322"/>
          </a:xfrm>
          <a:prstGeom prst="rect">
            <a:avLst/>
          </a:prstGeom>
          <a:noFill/>
        </p:spPr>
        <p:txBody>
          <a:bodyPr wrap="square" rtlCol="0">
            <a:spAutoFit/>
          </a:bodyPr>
          <a:lstStyle/>
          <a:p>
            <a:r>
              <a:rPr lang="es-ES" b="1" dirty="0"/>
              <a:t>2. </a:t>
            </a:r>
            <a:r>
              <a:rPr lang="pl-PL" b="1" dirty="0"/>
              <a:t>Wystarczająco wysoki wskaźnik transakcji oszukańczych spowoduje, że podmioty kartowe</a:t>
            </a:r>
            <a:r>
              <a:rPr lang="es-ES" b="1" dirty="0"/>
              <a:t>:</a:t>
            </a:r>
          </a:p>
          <a:p>
            <a:endParaRPr lang="es-ES" dirty="0"/>
          </a:p>
          <a:p>
            <a:r>
              <a:rPr lang="es-ES" dirty="0"/>
              <a:t>a.- </a:t>
            </a:r>
            <a:r>
              <a:rPr lang="pl-PL" dirty="0"/>
              <a:t>Pochwalą nasze wysiłki</a:t>
            </a:r>
            <a:endParaRPr lang="es-ES" dirty="0"/>
          </a:p>
          <a:p>
            <a:r>
              <a:rPr lang="es-ES" dirty="0"/>
              <a:t>b.- </a:t>
            </a:r>
            <a:r>
              <a:rPr lang="pl-PL" dirty="0"/>
              <a:t>Z</a:t>
            </a:r>
            <a:r>
              <a:rPr lang="pl-PL" b="1" dirty="0"/>
              <a:t>ablokują swoje transakcje na naszej stronie</a:t>
            </a:r>
            <a:endParaRPr lang="es-ES" b="1" dirty="0"/>
          </a:p>
          <a:p>
            <a:r>
              <a:rPr lang="es-ES" dirty="0"/>
              <a:t>c.- </a:t>
            </a:r>
            <a:r>
              <a:rPr lang="pl-PL" dirty="0"/>
              <a:t>Wymuszą zmianę domeny na naszej stronie</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2991729" cy="2031325"/>
          </a:xfrm>
          <a:prstGeom prst="rect">
            <a:avLst/>
          </a:prstGeom>
          <a:noFill/>
        </p:spPr>
        <p:txBody>
          <a:bodyPr wrap="square" rtlCol="0">
            <a:spAutoFit/>
          </a:bodyPr>
          <a:lstStyle/>
          <a:p>
            <a:r>
              <a:rPr lang="es-ES" b="1" dirty="0"/>
              <a:t>3. </a:t>
            </a:r>
            <a:r>
              <a:rPr lang="pl-PL" b="1" dirty="0"/>
              <a:t>Czy dane powinny być zakodowane</a:t>
            </a:r>
            <a:r>
              <a:rPr lang="es-ES" b="1" dirty="0"/>
              <a:t>?</a:t>
            </a:r>
          </a:p>
          <a:p>
            <a:endParaRPr lang="es-ES" dirty="0"/>
          </a:p>
          <a:p>
            <a:r>
              <a:rPr lang="es-ES" dirty="0"/>
              <a:t>a.- </a:t>
            </a:r>
            <a:r>
              <a:rPr lang="pl-PL" b="1" dirty="0"/>
              <a:t>Tak</a:t>
            </a:r>
            <a:endParaRPr lang="es-ES" b="1" dirty="0"/>
          </a:p>
          <a:p>
            <a:r>
              <a:rPr lang="es-ES" dirty="0"/>
              <a:t>b.- </a:t>
            </a:r>
            <a:r>
              <a:rPr lang="pl-PL" dirty="0"/>
              <a:t>Nie</a:t>
            </a:r>
            <a:endParaRPr lang="es-ES" dirty="0"/>
          </a:p>
          <a:p>
            <a:r>
              <a:rPr lang="es-ES" dirty="0"/>
              <a:t>c.- </a:t>
            </a:r>
            <a:r>
              <a:rPr lang="pl-PL" dirty="0"/>
              <a:t>Tylko podczas pracy w miejscu publicznym</a:t>
            </a:r>
            <a:endParaRPr lang="es-ES"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1754326"/>
          </a:xfrm>
          <a:prstGeom prst="rect">
            <a:avLst/>
          </a:prstGeom>
          <a:noFill/>
        </p:spPr>
        <p:txBody>
          <a:bodyPr wrap="square" rtlCol="0">
            <a:spAutoFit/>
          </a:bodyPr>
          <a:lstStyle/>
          <a:p>
            <a:r>
              <a:rPr lang="es-ES" b="1" dirty="0"/>
              <a:t>4. </a:t>
            </a:r>
            <a:r>
              <a:rPr lang="pl-PL" b="1" dirty="0"/>
              <a:t>Który z poniższych to protokół bezpieczeństwa</a:t>
            </a:r>
            <a:r>
              <a:rPr lang="es-ES" b="1" dirty="0"/>
              <a:t>?</a:t>
            </a:r>
          </a:p>
          <a:p>
            <a:endParaRPr lang="es-ES" dirty="0"/>
          </a:p>
          <a:p>
            <a:r>
              <a:rPr lang="es-ES" dirty="0"/>
              <a:t>a.- SSD and TPM</a:t>
            </a:r>
          </a:p>
          <a:p>
            <a:r>
              <a:rPr lang="es-ES" dirty="0"/>
              <a:t>b.- SMS and TNS</a:t>
            </a:r>
          </a:p>
          <a:p>
            <a:r>
              <a:rPr lang="es-ES" dirty="0"/>
              <a:t>c.- </a:t>
            </a:r>
            <a:r>
              <a:rPr lang="es-ES" b="1" dirty="0"/>
              <a:t>SSL and TLS</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4111069"/>
            <a:ext cx="3901894" cy="1754326"/>
          </a:xfrm>
          <a:prstGeom prst="rect">
            <a:avLst/>
          </a:prstGeom>
          <a:noFill/>
        </p:spPr>
        <p:txBody>
          <a:bodyPr wrap="square" rtlCol="0">
            <a:spAutoFit/>
          </a:bodyPr>
          <a:lstStyle/>
          <a:p>
            <a:r>
              <a:rPr lang="es-ES" b="1" dirty="0"/>
              <a:t>5. </a:t>
            </a:r>
            <a:r>
              <a:rPr lang="pl-PL" b="1" dirty="0"/>
              <a:t>Co to jest przyjazne oszustwo</a:t>
            </a:r>
            <a:r>
              <a:rPr lang="es-ES" b="1" dirty="0"/>
              <a:t>?</a:t>
            </a:r>
          </a:p>
          <a:p>
            <a:endParaRPr lang="pl-PL" dirty="0"/>
          </a:p>
          <a:p>
            <a:r>
              <a:rPr lang="es-ES" dirty="0"/>
              <a:t>a.- </a:t>
            </a:r>
            <a:r>
              <a:rPr lang="pl-PL" dirty="0"/>
              <a:t>Oszustwo pochodzące od przyjaciół</a:t>
            </a:r>
            <a:endParaRPr lang="es-ES" dirty="0"/>
          </a:p>
          <a:p>
            <a:r>
              <a:rPr lang="es-ES" dirty="0"/>
              <a:t>b.- </a:t>
            </a:r>
            <a:r>
              <a:rPr lang="pl-PL" dirty="0"/>
              <a:t>Celowe oszustwo</a:t>
            </a:r>
            <a:endParaRPr lang="es-ES" dirty="0"/>
          </a:p>
          <a:p>
            <a:r>
              <a:rPr lang="es-ES" dirty="0"/>
              <a:t>c.- </a:t>
            </a:r>
            <a:r>
              <a:rPr lang="pl-PL" b="1" dirty="0"/>
              <a:t>Transakcje kwestionowane później przez niezadowolonych klientów</a:t>
            </a:r>
            <a:endParaRPr lang="es-ES" b="1" dirty="0"/>
          </a:p>
        </p:txBody>
      </p:sp>
    </p:spTree>
    <p:extLst>
      <p:ext uri="{BB962C8B-B14F-4D97-AF65-F5344CB8AC3E}">
        <p14:creationId xmlns:p14="http://schemas.microsoft.com/office/powerpoint/2010/main" val="129786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34888"/>
            <a:ext cx="8794344"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Źródła</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3170099"/>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Safewise</a:t>
            </a:r>
            <a:r>
              <a:rPr lang="en-GB" altLang="es-ES" sz="2000" dirty="0">
                <a:latin typeface="Calibri" panose="020F0502020204030204" pitchFamily="34" charset="0"/>
                <a:cs typeface="Calibri" panose="020F0502020204030204" pitchFamily="34" charset="0"/>
              </a:rPr>
              <a:t> --- </a:t>
            </a:r>
            <a:r>
              <a:rPr lang="es-ES" sz="2000" dirty="0">
                <a:hlinkClick r:id="rId2"/>
              </a:rPr>
              <a:t>https://www.safewise.com/online-security-faq/online-transaction-secure/</a:t>
            </a:r>
            <a:endParaRPr lang="es-ES" sz="2000" dirty="0"/>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Seon.io --- </a:t>
            </a:r>
            <a:r>
              <a:rPr lang="en-GB" altLang="es-ES" sz="2000" dirty="0">
                <a:latin typeface="Calibri" panose="020F0502020204030204" pitchFamily="34" charset="0"/>
                <a:cs typeface="Calibri" panose="020F0502020204030204" pitchFamily="34" charset="0"/>
                <a:hlinkClick r:id="" action="ppaction://noaction"/>
              </a:rPr>
              <a:t>https://seon.io/resources/which-online-payment-methods-have-the-highest-fraud-risk/</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Avast --- </a:t>
            </a:r>
            <a:r>
              <a:rPr lang="en-GB" altLang="es-ES" sz="2000" dirty="0">
                <a:latin typeface="Calibri" panose="020F0502020204030204" pitchFamily="34" charset="0"/>
                <a:cs typeface="Calibri" panose="020F0502020204030204" pitchFamily="34" charset="0"/>
                <a:hlinkClick r:id="rId2"/>
              </a:rPr>
              <a:t>https://blog.avast.com/secure-online-transactions-avast</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2checkout --- </a:t>
            </a:r>
            <a:r>
              <a:rPr lang="en-GB" altLang="es-ES" sz="2000" dirty="0">
                <a:latin typeface="Calibri" panose="020F0502020204030204" pitchFamily="34" charset="0"/>
                <a:cs typeface="Calibri" panose="020F0502020204030204" pitchFamily="34" charset="0"/>
                <a:hlinkClick r:id="rId2"/>
              </a:rPr>
              <a:t>https://blog.2checkout.com/advantages-and-challenges-of-accepting-payments-online/</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583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708031" y="2618290"/>
            <a:ext cx="9071842" cy="1015663"/>
          </a:xfrm>
          <a:prstGeom prst="rect">
            <a:avLst/>
          </a:prstGeom>
          <a:noFill/>
        </p:spPr>
        <p:txBody>
          <a:bodyPr wrap="square">
            <a:spAutoFit/>
          </a:bodyPr>
          <a:lstStyle/>
          <a:p>
            <a:r>
              <a:rPr lang="pl-PL" sz="6000" b="1" dirty="0">
                <a:solidFill>
                  <a:schemeClr val="bg1"/>
                </a:solidFill>
              </a:rPr>
              <a:t>Dziękujemy za uwagę!</a:t>
            </a:r>
            <a:endParaRPr lang="es-ES" sz="6000" b="1"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989202" cy="646331"/>
          </a:xfrm>
          <a:prstGeom prst="rect">
            <a:avLst/>
          </a:prstGeom>
          <a:noFill/>
        </p:spPr>
        <p:txBody>
          <a:bodyPr wrap="square" rtlCol="0">
            <a:spAutoFit/>
          </a:bodyPr>
          <a:lstStyle/>
          <a:p>
            <a:r>
              <a:rPr lang="pl-PL" dirty="0"/>
              <a:t>Wiedzieć na co uważać przy dokonywaniu transakcji internetowych</a:t>
            </a:r>
            <a:endParaRPr lang="en-GB" dirty="0"/>
          </a:p>
        </p:txBody>
      </p:sp>
      <p:sp>
        <p:nvSpPr>
          <p:cNvPr id="12" name="CuadroTexto 11"/>
          <p:cNvSpPr txBox="1"/>
          <p:nvPr/>
        </p:nvSpPr>
        <p:spPr>
          <a:xfrm>
            <a:off x="1615182" y="3530217"/>
            <a:ext cx="3829015" cy="646331"/>
          </a:xfrm>
          <a:prstGeom prst="rect">
            <a:avLst/>
          </a:prstGeom>
          <a:noFill/>
        </p:spPr>
        <p:txBody>
          <a:bodyPr wrap="square" rtlCol="0">
            <a:spAutoFit/>
          </a:bodyPr>
          <a:lstStyle/>
          <a:p>
            <a:r>
              <a:rPr lang="pl-PL" dirty="0"/>
              <a:t>Dowiedzieć się, jak wzmocnić bezpieczeństwo naszych witryn</a:t>
            </a:r>
            <a:endParaRPr lang="en-GB" dirty="0"/>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pl-PL" dirty="0"/>
              <a:t>Zrozumieć istotne zalety transakcji internetowych</a:t>
            </a:r>
            <a:endParaRPr lang="en-GB" dirty="0"/>
          </a:p>
        </p:txBody>
      </p:sp>
      <p:sp>
        <p:nvSpPr>
          <p:cNvPr id="14" name="CuadroTexto 13"/>
          <p:cNvSpPr txBox="1"/>
          <p:nvPr/>
        </p:nvSpPr>
        <p:spPr>
          <a:xfrm>
            <a:off x="1578484" y="4994445"/>
            <a:ext cx="4025901" cy="646331"/>
          </a:xfrm>
          <a:prstGeom prst="rect">
            <a:avLst/>
          </a:prstGeom>
          <a:noFill/>
        </p:spPr>
        <p:txBody>
          <a:bodyPr wrap="square" rtlCol="0">
            <a:spAutoFit/>
          </a:bodyPr>
          <a:lstStyle/>
          <a:p>
            <a:r>
              <a:rPr lang="pl-PL" dirty="0"/>
              <a:t>Identyfikować główne wady transakcji internetowych</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ZAŁOŻENIA I 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zapoznaniu się z niniejszymi informacjami będziesz w stanie: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039708"/>
          </a:xfrm>
          <a:prstGeom prst="rect">
            <a:avLst/>
          </a:prstGeom>
          <a:noFill/>
        </p:spPr>
        <p:txBody>
          <a:bodyPr wrap="square" rtlCol="0">
            <a:spAutoFit/>
          </a:bodyPr>
          <a:lstStyle/>
          <a:p>
            <a:pPr marL="457200" indent="-457200">
              <a:lnSpc>
                <a:spcPts val="2500"/>
              </a:lnSpc>
              <a:buFont typeface="+mj-lt"/>
              <a:buAutoNum type="arabicPeriod"/>
            </a:pPr>
            <a:r>
              <a:rPr lang="pl-PL" sz="2000" b="0" i="0" dirty="0">
                <a:solidFill>
                  <a:srgbClr val="000000"/>
                </a:solidFill>
                <a:effectLst/>
                <a:latin typeface="Arial" panose="020B0604020202020204" pitchFamily="34" charset="0"/>
              </a:rPr>
              <a:t>Obszary ryzyka</a:t>
            </a:r>
            <a:endParaRPr lang="en-US" sz="2000" b="0" i="0" dirty="0">
              <a:solidFill>
                <a:srgbClr val="000000"/>
              </a:solidFill>
              <a:effectLst/>
              <a:latin typeface="Arial" panose="020B0604020202020204" pitchFamily="34" charset="0"/>
            </a:endParaRPr>
          </a:p>
          <a:p>
            <a:pPr marL="457200" indent="-457200">
              <a:lnSpc>
                <a:spcPts val="2500"/>
              </a:lnSpc>
              <a:buFont typeface="+mj-lt"/>
              <a:buAutoNum type="arabicPeriod"/>
            </a:pPr>
            <a:r>
              <a:rPr lang="en-US" sz="2000" b="0" i="0" dirty="0" err="1">
                <a:solidFill>
                  <a:srgbClr val="000000"/>
                </a:solidFill>
                <a:effectLst/>
                <a:latin typeface="Arial" panose="020B0604020202020204" pitchFamily="34" charset="0"/>
              </a:rPr>
              <a:t>Ustawienia</a:t>
            </a:r>
            <a:r>
              <a:rPr lang="en-US" sz="2000" b="0" i="0" dirty="0">
                <a:solidFill>
                  <a:srgbClr val="000000"/>
                </a:solidFill>
                <a:effectLst/>
                <a:latin typeface="Arial" panose="020B0604020202020204" pitchFamily="34" charset="0"/>
              </a:rPr>
              <a:t> </a:t>
            </a:r>
            <a:r>
              <a:rPr lang="en-US" sz="2000" b="0" i="0" dirty="0" err="1">
                <a:solidFill>
                  <a:srgbClr val="000000"/>
                </a:solidFill>
                <a:effectLst/>
                <a:latin typeface="Arial" panose="020B0604020202020204" pitchFamily="34" charset="0"/>
              </a:rPr>
              <a:t>bezpieczeństwa</a:t>
            </a:r>
            <a:r>
              <a:rPr lang="en-US" sz="2000" b="0" i="0" dirty="0">
                <a:solidFill>
                  <a:srgbClr val="000000"/>
                </a:solidFill>
                <a:effectLst/>
                <a:latin typeface="Arial" panose="020B0604020202020204" pitchFamily="34" charset="0"/>
              </a:rPr>
              <a:t> online</a:t>
            </a:r>
            <a:endParaRPr lang="pl-PL" sz="2000" b="0" i="0" dirty="0">
              <a:solidFill>
                <a:srgbClr val="000000"/>
              </a:solidFill>
              <a:effectLst/>
              <a:latin typeface="Arial" panose="020B0604020202020204" pitchFamily="34" charset="0"/>
            </a:endParaRPr>
          </a:p>
          <a:p>
            <a:pPr marL="457200" indent="-457200">
              <a:lnSpc>
                <a:spcPts val="2500"/>
              </a:lnSpc>
              <a:buFont typeface="+mj-lt"/>
              <a:buAutoNum type="arabicPeriod"/>
            </a:pPr>
            <a:r>
              <a:rPr lang="pl-PL" sz="2000" b="0" i="0" dirty="0">
                <a:solidFill>
                  <a:srgbClr val="000000"/>
                </a:solidFill>
                <a:effectLst/>
                <a:latin typeface="Arial" panose="020B0604020202020204" pitchFamily="34" charset="0"/>
              </a:rPr>
              <a:t>Wady i zalety</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6480470" cy="461665"/>
          </a:xfrm>
          <a:prstGeom prst="rect">
            <a:avLst/>
          </a:prstGeom>
          <a:noFill/>
        </p:spPr>
        <p:txBody>
          <a:bodyPr wrap="square" rtlCol="0">
            <a:spAutoFit/>
          </a:bodyPr>
          <a:lstStyle/>
          <a:p>
            <a:r>
              <a:rPr lang="pl-PL" sz="2400" dirty="0">
                <a:solidFill>
                  <a:srgbClr val="0CA373"/>
                </a:solidFill>
                <a:latin typeface="Oxygen" panose="02000503000000090004" pitchFamily="2" charset="77"/>
                <a:ea typeface="Nunito Bold" charset="0"/>
                <a:cs typeface="Abhaya Libre SemiBold" panose="02000603000000000000" pitchFamily="2" charset="77"/>
              </a:rPr>
              <a:t>Rozdział</a:t>
            </a:r>
            <a:r>
              <a:rPr lang="en-US" sz="2400" dirty="0">
                <a:solidFill>
                  <a:srgbClr val="0CA373"/>
                </a:solidFill>
                <a:latin typeface="Oxygen" panose="02000503000000090004" pitchFamily="2" charset="77"/>
                <a:ea typeface="Nunito Bold" charset="0"/>
                <a:cs typeface="Abhaya Libre SemiBold" panose="02000603000000000000" pitchFamily="2" charset="77"/>
              </a:rPr>
              <a:t> 1:  </a:t>
            </a:r>
            <a:r>
              <a:rPr lang="pl-PL" sz="2400" dirty="0">
                <a:solidFill>
                  <a:srgbClr val="0CA373"/>
                </a:solidFill>
                <a:latin typeface="Oxygen" panose="02000503000000090004" pitchFamily="2" charset="77"/>
                <a:ea typeface="Nunito Bold" charset="0"/>
                <a:cs typeface="Abhaya Libre SemiBold" panose="02000603000000000000" pitchFamily="2" charset="77"/>
              </a:rPr>
              <a:t>Za i przeciw transakcjom online</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709615" y="787561"/>
            <a:ext cx="872332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a:t>
            </a:r>
            <a:r>
              <a:rPr lang="es-ES" sz="3600" kern="0" spc="-150" dirty="0">
                <a:solidFill>
                  <a:schemeClr val="tx1"/>
                </a:solidFill>
                <a:latin typeface="+mj-lt"/>
                <a:ea typeface="Tahoma" panose="020B0604030504040204" pitchFamily="34" charset="0"/>
                <a:cs typeface="Tahoma" panose="020B0604030504040204" pitchFamily="34" charset="0"/>
              </a:rPr>
              <a:t> 1: </a:t>
            </a:r>
            <a:r>
              <a:rPr lang="pl-PL" sz="3600" kern="0" spc="-150" dirty="0">
                <a:solidFill>
                  <a:schemeClr val="tx1"/>
                </a:solidFill>
                <a:latin typeface="+mj-lt"/>
                <a:ea typeface="Tahoma" panose="020B0604030504040204" pitchFamily="34" charset="0"/>
                <a:cs typeface="Tahoma" panose="020B0604030504040204" pitchFamily="34" charset="0"/>
              </a:rPr>
              <a:t>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709615" y="1348467"/>
            <a:ext cx="3364093"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Obszary ryzyka</a:t>
            </a:r>
            <a:endParaRPr lang="es-ES" sz="2200" spc="50" dirty="0">
              <a:latin typeface="+mj-lt"/>
              <a:cs typeface="Tahoma"/>
            </a:endParaRPr>
          </a:p>
        </p:txBody>
      </p:sp>
      <p:sp>
        <p:nvSpPr>
          <p:cNvPr id="4" name="Rectángulo 3"/>
          <p:cNvSpPr/>
          <p:nvPr/>
        </p:nvSpPr>
        <p:spPr>
          <a:xfrm>
            <a:off x="648069" y="1978623"/>
            <a:ext cx="10071512" cy="4154984"/>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Transakcje internetowe są na fali wznoszącej. Coraz częściej stają się one częścią naszego życia, do tego stopnia, że obecnie wszystko, co sobie wyobrazimy, można kupić w sieci. </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latin typeface="Calibri" panose="020F0502020204030204" pitchFamily="34" charset="0"/>
                <a:cs typeface="Calibri" panose="020F0502020204030204" pitchFamily="34" charset="0"/>
              </a:rPr>
              <a:t>Pomimo dokonywania średnio kilku transakcji tygodniowo, przeciętni użytkownicy mogą nie znać istotnych informacji na temat tego, jak zapewnić sobie bezpieczeństwo podczas kupowania lub sprzedawania online i uchronić się przed wszelkiego rodzaju </a:t>
            </a:r>
            <a:r>
              <a:rPr lang="pl-PL" altLang="es-ES" sz="2200" dirty="0" err="1">
                <a:latin typeface="Calibri" panose="020F0502020204030204" pitchFamily="34" charset="0"/>
                <a:cs typeface="Calibri" panose="020F0502020204030204" pitchFamily="34" charset="0"/>
              </a:rPr>
              <a:t>cyber</a:t>
            </a:r>
            <a:r>
              <a:rPr lang="pl-PL" altLang="es-ES" sz="2200" dirty="0">
                <a:latin typeface="Calibri" panose="020F0502020204030204" pitchFamily="34" charset="0"/>
                <a:cs typeface="Calibri" panose="020F0502020204030204" pitchFamily="34" charset="0"/>
              </a:rPr>
              <a:t> zagrożeniami, takimi jak oszustwa dotyczące tożsamości, kradzież czy złośliwe oprogramowanie.</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latin typeface="Calibri" panose="020F0502020204030204" pitchFamily="34" charset="0"/>
                <a:cs typeface="Calibri" panose="020F0502020204030204" pitchFamily="34" charset="0"/>
              </a:rPr>
              <a:t>Ale nie wszystko stracone, nadal istnieją środki, które użytkownicy mogą podjąć, aby uniknąć tych zagrożeń i zachować bezpieczeństwo swoich cennych informacji</a:t>
            </a:r>
            <a:r>
              <a:rPr lang="en-GB" altLang="es-ES" sz="2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714843" y="1106543"/>
            <a:ext cx="874995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785181" y="1688313"/>
            <a:ext cx="377301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DZIAŁ 1.1.: </a:t>
            </a:r>
            <a:r>
              <a:rPr lang="pl-PL" sz="2200" spc="50" dirty="0">
                <a:latin typeface="+mj-lt"/>
                <a:cs typeface="Tahoma"/>
              </a:rPr>
              <a:t>Obszary ryzyka</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607907"/>
            <a:ext cx="10145416" cy="2800767"/>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Każdy użytkownik Internetu otrzymuje </a:t>
            </a:r>
            <a:r>
              <a:rPr lang="pl-PL" altLang="es-ES" sz="2200" b="1" dirty="0">
                <a:latin typeface="Calibri" panose="020F0502020204030204" pitchFamily="34" charset="0"/>
                <a:cs typeface="Calibri" panose="020F0502020204030204" pitchFamily="34" charset="0"/>
              </a:rPr>
              <a:t>spam</a:t>
            </a:r>
            <a:r>
              <a:rPr lang="pl-PL" altLang="es-ES" sz="2200" dirty="0">
                <a:latin typeface="Calibri" panose="020F0502020204030204" pitchFamily="34" charset="0"/>
                <a:cs typeface="Calibri" panose="020F0502020204030204" pitchFamily="34" charset="0"/>
              </a:rPr>
              <a:t>, czyli niezamówione, powtarzające się wiadomości wysyłane za pośrednictwem tekstu, poczty elektronicznej lub dowolnego kanału cyfrowego. Wiele z nich ma cele komercyjne, takie jak promocje, ukierunkowane oferty lub wprowadzenie nowych produktów lub usług. </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latin typeface="Calibri" panose="020F0502020204030204" pitchFamily="34" charset="0"/>
                <a:cs typeface="Calibri" panose="020F0502020204030204" pitchFamily="34" charset="0"/>
              </a:rPr>
              <a:t>Chociaż większość z nich to nic więcej niż irytujące wiadomości, które należy od razu usunąć, niektóre zawierają </a:t>
            </a:r>
            <a:r>
              <a:rPr lang="pl-PL" altLang="es-ES" sz="2200" b="1" dirty="0">
                <a:latin typeface="Calibri" panose="020F0502020204030204" pitchFamily="34" charset="0"/>
                <a:cs typeface="Calibri" panose="020F0502020204030204" pitchFamily="34" charset="0"/>
              </a:rPr>
              <a:t>szkodliwe</a:t>
            </a:r>
            <a:r>
              <a:rPr lang="pl-PL" altLang="es-ES" sz="2200" dirty="0">
                <a:latin typeface="Calibri" panose="020F0502020204030204" pitchFamily="34" charset="0"/>
                <a:cs typeface="Calibri" panose="020F0502020204030204" pitchFamily="34" charset="0"/>
              </a:rPr>
              <a:t> łącza, które prowadzą do stron naśladujących prawdziwe, na przykład do banku lub ulubionego sklepu internetowego</a:t>
            </a:r>
            <a:r>
              <a:rPr lang="en-GB" altLang="es-ES" sz="2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10027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709785" y="940802"/>
            <a:ext cx="861679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709785" y="1507624"/>
            <a:ext cx="384403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DZIAŁ 1.1.: </a:t>
            </a:r>
            <a:r>
              <a:rPr lang="pl-PL" sz="2200" spc="50" dirty="0">
                <a:latin typeface="+mj-lt"/>
                <a:cs typeface="Tahoma"/>
              </a:rPr>
              <a:t>Obszary ryzyka</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16908" y="2119458"/>
            <a:ext cx="10017727" cy="3816429"/>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Aby tego uniknąć, musimy być ostrożni przy klikaniu linków, zwłaszcza tych pochodzących z niezweryfikowanych źródeł, i upewnić się, że wszystkie zaczynają się od </a:t>
            </a:r>
            <a:r>
              <a:rPr lang="pl-PL" altLang="es-ES" sz="2200" b="1" dirty="0">
                <a:latin typeface="Calibri" panose="020F0502020204030204" pitchFamily="34" charset="0"/>
                <a:cs typeface="Calibri" panose="020F0502020204030204" pitchFamily="34" charset="0"/>
              </a:rPr>
              <a:t>httpS</a:t>
            </a:r>
            <a:r>
              <a:rPr lang="pl-PL" altLang="es-ES" sz="2200" dirty="0">
                <a:latin typeface="Calibri" panose="020F0502020204030204" pitchFamily="34" charset="0"/>
                <a:cs typeface="Calibri" panose="020F0502020204030204" pitchFamily="34" charset="0"/>
              </a:rPr>
              <a:t>://. Reprezentowane również przez kłódkę w pasku adresu, to "S" oznacza "</a:t>
            </a:r>
            <a:r>
              <a:rPr lang="pl-PL" altLang="es-ES" sz="2200" b="1" dirty="0" err="1">
                <a:latin typeface="Calibri" panose="020F0502020204030204" pitchFamily="34" charset="0"/>
                <a:cs typeface="Calibri" panose="020F0502020204030204" pitchFamily="34" charset="0"/>
              </a:rPr>
              <a:t>secure</a:t>
            </a:r>
            <a:r>
              <a:rPr lang="pl-PL" altLang="es-ES" sz="2200" dirty="0">
                <a:latin typeface="Calibri" panose="020F0502020204030204" pitchFamily="34" charset="0"/>
                <a:cs typeface="Calibri" panose="020F0502020204030204" pitchFamily="34" charset="0"/>
              </a:rPr>
              <a:t>" i oznacza, że strona jest autentyczna.</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latin typeface="Calibri" panose="020F0502020204030204" pitchFamily="34" charset="0"/>
                <a:cs typeface="Calibri" panose="020F0502020204030204" pitchFamily="34" charset="0"/>
              </a:rPr>
              <a:t>Ale to nie koniec, strona musi być legalna, ale oferty tam mogą być po prostu </a:t>
            </a:r>
            <a:r>
              <a:rPr lang="pl-PL" altLang="es-ES" sz="2200" b="1" dirty="0">
                <a:latin typeface="Calibri" panose="020F0502020204030204" pitchFamily="34" charset="0"/>
                <a:cs typeface="Calibri" panose="020F0502020204030204" pitchFamily="34" charset="0"/>
              </a:rPr>
              <a:t>zbyt dobre, aby były prawdziwe</a:t>
            </a:r>
            <a:r>
              <a:rPr lang="pl-PL" altLang="es-ES" sz="2200" dirty="0">
                <a:latin typeface="Calibri" panose="020F0502020204030204" pitchFamily="34" charset="0"/>
                <a:cs typeface="Calibri" panose="020F0502020204030204" pitchFamily="34" charset="0"/>
              </a:rPr>
              <a:t> (tj. najlepszy telewizor na rynku za jedyne 100 euro), nie mają prawdziwych komentarzy użytkowników, całkowity brak zdjęć jakości lub spójnej treści.</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latin typeface="Calibri" panose="020F0502020204030204" pitchFamily="34" charset="0"/>
                <a:cs typeface="Calibri" panose="020F0502020204030204" pitchFamily="34" charset="0"/>
              </a:rPr>
              <a:t>Są to oznaki fałszywej strony, na której nie należy przeprowadzać żadnych transakcji.</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224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785181" y="1068051"/>
            <a:ext cx="86523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Za i przeciw transakcjom internetowych</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785181" y="1675955"/>
            <a:ext cx="408791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Obszary ryzyka</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785181" y="2422360"/>
            <a:ext cx="9802452" cy="2800767"/>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Upewnienie się, że karty kupujących są ważne, jest kluczowe podczas </a:t>
            </a:r>
            <a:r>
              <a:rPr lang="pl-PL" altLang="es-ES" sz="2200" b="1" dirty="0">
                <a:latin typeface="Calibri" panose="020F0502020204030204" pitchFamily="34" charset="0"/>
                <a:cs typeface="Calibri" panose="020F0502020204030204" pitchFamily="34" charset="0"/>
              </a:rPr>
              <a:t>sprzedaży</a:t>
            </a:r>
            <a:r>
              <a:rPr lang="pl-PL" altLang="es-ES" sz="2200" dirty="0">
                <a:latin typeface="Calibri" panose="020F0502020204030204" pitchFamily="34" charset="0"/>
                <a:cs typeface="Calibri" panose="020F0502020204030204" pitchFamily="34" charset="0"/>
              </a:rPr>
              <a:t> online, czy to na rynku internetowym, czy na własnej stronie. Fałszywe transakcje to transakcje stracone. </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dirty="0">
                <a:latin typeface="Calibri" panose="020F0502020204030204" pitchFamily="34" charset="0"/>
                <a:cs typeface="Calibri" panose="020F0502020204030204" pitchFamily="34" charset="0"/>
              </a:rPr>
              <a:t>Wynika to nie tylko z oczywistego ryzyka oszustwa, ale także z faktu, że </a:t>
            </a:r>
            <a:r>
              <a:rPr lang="pl-PL" altLang="es-ES" sz="2200" b="1" dirty="0">
                <a:latin typeface="Calibri" panose="020F0502020204030204" pitchFamily="34" charset="0"/>
                <a:cs typeface="Calibri" panose="020F0502020204030204" pitchFamily="34" charset="0"/>
              </a:rPr>
              <a:t>zbyt wiele </a:t>
            </a:r>
            <a:r>
              <a:rPr lang="pl-PL" altLang="es-ES" sz="2200" dirty="0">
                <a:latin typeface="Calibri" panose="020F0502020204030204" pitchFamily="34" charset="0"/>
                <a:cs typeface="Calibri" panose="020F0502020204030204" pitchFamily="34" charset="0"/>
              </a:rPr>
              <a:t>oszukańczych transakcji i wniosków o obciążenie zwrotne spowoduje, że Visa, Mastercard lub American Express umieści Twoją stronę na liście wysokiego ryzyka lub po prostu nie pozwoli Twojej firmie akceptować transakcji przy użyciu ich kart.</a:t>
            </a:r>
          </a:p>
        </p:txBody>
      </p:sp>
    </p:spTree>
    <p:extLst>
      <p:ext uri="{BB962C8B-B14F-4D97-AF65-F5344CB8AC3E}">
        <p14:creationId xmlns:p14="http://schemas.microsoft.com/office/powerpoint/2010/main" val="16492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586011" y="812117"/>
            <a:ext cx="864342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586011" y="1356183"/>
            <a:ext cx="6276514"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1.2.: </a:t>
            </a:r>
            <a:r>
              <a:rPr lang="pl-PL" sz="2200" spc="50" dirty="0">
                <a:latin typeface="+mj-lt"/>
                <a:cs typeface="Tahoma"/>
              </a:rPr>
              <a:t>Ustawienia bezpieczeństwa w </a:t>
            </a:r>
            <a:r>
              <a:rPr lang="pl-PL" sz="2200" spc="50" dirty="0" err="1">
                <a:latin typeface="+mj-lt"/>
                <a:cs typeface="Tahoma"/>
              </a:rPr>
              <a:t>internecie</a:t>
            </a:r>
            <a:endParaRPr lang="es-ES" sz="2200" spc="50" dirty="0">
              <a:latin typeface="+mj-lt"/>
              <a:cs typeface="Tahoma"/>
            </a:endParaRPr>
          </a:p>
        </p:txBody>
      </p:sp>
      <p:sp>
        <p:nvSpPr>
          <p:cNvPr id="4" name="Rectángulo 3"/>
          <p:cNvSpPr/>
          <p:nvPr/>
        </p:nvSpPr>
        <p:spPr>
          <a:xfrm>
            <a:off x="785181" y="2637804"/>
            <a:ext cx="9681182" cy="707886"/>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501180" y="1987501"/>
            <a:ext cx="9802453" cy="4154984"/>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Dodatkowo, zakładając, że korzystamy ze sprawdzonej, godnej zaufania strony, nadal potrzebne są pewne środki dotyczące wrażliwych informacji:</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b="1" dirty="0">
                <a:latin typeface="Calibri" panose="020F0502020204030204" pitchFamily="34" charset="0"/>
                <a:cs typeface="Calibri" panose="020F0502020204030204" pitchFamily="34" charset="0"/>
              </a:rPr>
              <a:t>Hasła</a:t>
            </a:r>
            <a:r>
              <a:rPr lang="pl-PL" altLang="es-ES" sz="2200" dirty="0">
                <a:latin typeface="Calibri" panose="020F0502020204030204" pitchFamily="34" charset="0"/>
                <a:cs typeface="Calibri" panose="020F0502020204030204" pitchFamily="34" charset="0"/>
              </a:rPr>
              <a:t>: Powinny być dłuższe niż 8 znaków i zawierać jak najwięcej dużych liter, symboli i cyfr.</a:t>
            </a:r>
          </a:p>
          <a:p>
            <a:pPr algn="just">
              <a:defRPr/>
            </a:pPr>
            <a:endParaRPr lang="pl-PL" altLang="es-ES" sz="2200" dirty="0">
              <a:latin typeface="Calibri" panose="020F0502020204030204" pitchFamily="34" charset="0"/>
              <a:cs typeface="Calibri" panose="020F0502020204030204" pitchFamily="34" charset="0"/>
            </a:endParaRPr>
          </a:p>
          <a:p>
            <a:pPr algn="just">
              <a:defRPr/>
            </a:pPr>
            <a:r>
              <a:rPr lang="pl-PL" altLang="es-ES" sz="2200" b="1" dirty="0">
                <a:latin typeface="Calibri" panose="020F0502020204030204" pitchFamily="34" charset="0"/>
                <a:cs typeface="Calibri" panose="020F0502020204030204" pitchFamily="34" charset="0"/>
              </a:rPr>
              <a:t>Szczegóły karty</a:t>
            </a:r>
            <a:r>
              <a:rPr lang="pl-PL" altLang="es-ES" sz="2200" dirty="0">
                <a:latin typeface="Calibri" panose="020F0502020204030204" pitchFamily="34" charset="0"/>
                <a:cs typeface="Calibri" panose="020F0502020204030204" pitchFamily="34" charset="0"/>
              </a:rPr>
              <a:t>: Nawet po potwierdzeniu, że strona jest autentyczna, nie zapisuj swoich danych bankowych na stronie ani w przeglądarce (w obu przypadkach prawdopodobnie pojawi się taka prośba). W ten sposób osoba posiadająca Twoje hasło nie będzie miała dostępu do Twoich danych bankowych.</a:t>
            </a:r>
          </a:p>
          <a:p>
            <a:pPr algn="just">
              <a:defRPr/>
            </a:pPr>
            <a:r>
              <a:rPr lang="pl-PL" altLang="es-ES" sz="2200" b="1" dirty="0">
                <a:latin typeface="Calibri" panose="020F0502020204030204" pitchFamily="34" charset="0"/>
                <a:cs typeface="Calibri" panose="020F0502020204030204" pitchFamily="34" charset="0"/>
              </a:rPr>
              <a:t>Karty tymczasowe i wirtualne</a:t>
            </a:r>
            <a:r>
              <a:rPr lang="pl-PL" altLang="es-ES" sz="2200" dirty="0">
                <a:latin typeface="Calibri" panose="020F0502020204030204" pitchFamily="34" charset="0"/>
                <a:cs typeface="Calibri" panose="020F0502020204030204" pitchFamily="34" charset="0"/>
              </a:rPr>
              <a:t>: Oferowane przez niektóre banki, składają się odpowiednio z numeru jednorazowego i generatora losowych numerów kart.</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504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827384" y="974213"/>
            <a:ext cx="860791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 Za i przeciw transakcjom internetowym</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27384" y="1541035"/>
            <a:ext cx="670975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DZIAŁ 1.2.: </a:t>
            </a:r>
            <a:r>
              <a:rPr lang="pl-PL" sz="2200" spc="50" dirty="0">
                <a:latin typeface="+mj-lt"/>
                <a:cs typeface="Tahoma"/>
              </a:rPr>
              <a:t>Ustawienia bezpieczeństwa w </a:t>
            </a:r>
            <a:r>
              <a:rPr lang="pl-PL" sz="2200" spc="50" dirty="0" err="1">
                <a:latin typeface="+mj-lt"/>
                <a:cs typeface="Tahoma"/>
              </a:rPr>
              <a:t>internecie</a:t>
            </a:r>
            <a:endParaRPr lang="es-ES" sz="2200" spc="50" dirty="0">
              <a:latin typeface="+mj-lt"/>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827384" y="2489723"/>
            <a:ext cx="9865497" cy="3477875"/>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Z drugiej strony, gdy sprzedajemy przedmioty online na naszej własnej stronie, niektóre ustawienia mogą znacznie poprawić jej potencjał bezpieczeństwa:</a:t>
            </a:r>
          </a:p>
          <a:p>
            <a:pPr marL="342900" indent="-342900" algn="just">
              <a:buFont typeface="Arial" panose="020B0604020202020204" pitchFamily="34" charset="0"/>
              <a:buChar char="•"/>
              <a:defRPr/>
            </a:pPr>
            <a:r>
              <a:rPr lang="pl-PL" altLang="es-ES" sz="2200" dirty="0">
                <a:latin typeface="Calibri" panose="020F0502020204030204" pitchFamily="34" charset="0"/>
                <a:cs typeface="Calibri" panose="020F0502020204030204" pitchFamily="34" charset="0"/>
              </a:rPr>
              <a:t>Upewnij się, że nasz serwer internetowy ma zaimplementowane </a:t>
            </a:r>
            <a:r>
              <a:rPr lang="pl-PL" altLang="es-ES" sz="2200" b="1" dirty="0">
                <a:latin typeface="Calibri" panose="020F0502020204030204" pitchFamily="34" charset="0"/>
                <a:cs typeface="Calibri" panose="020F0502020204030204" pitchFamily="34" charset="0"/>
              </a:rPr>
              <a:t>protokoły bezpieczeństwa</a:t>
            </a:r>
            <a:r>
              <a:rPr lang="pl-PL" altLang="es-ES" sz="2200" dirty="0">
                <a:latin typeface="Calibri" panose="020F0502020204030204" pitchFamily="34" charset="0"/>
                <a:cs typeface="Calibri" panose="020F0502020204030204" pitchFamily="34" charset="0"/>
              </a:rPr>
              <a:t> takie jak SSL i TLS. Szyfrują one wrażliwe dane i są wręcz niezbędne dla większości systemów płatności.</a:t>
            </a:r>
          </a:p>
          <a:p>
            <a:pPr marL="342900" indent="-342900" algn="just">
              <a:buFont typeface="Arial" panose="020B0604020202020204" pitchFamily="34" charset="0"/>
              <a:buChar char="•"/>
              <a:defRPr/>
            </a:pPr>
            <a:r>
              <a:rPr lang="pl-PL" altLang="es-ES" sz="2200" dirty="0">
                <a:latin typeface="Calibri" panose="020F0502020204030204" pitchFamily="34" charset="0"/>
                <a:cs typeface="Calibri" panose="020F0502020204030204" pitchFamily="34" charset="0"/>
              </a:rPr>
              <a:t>Nasza strona powinna przechowywać tylko istotne dane, takie jak adres dostawy                  (a nie dane karty).</a:t>
            </a:r>
          </a:p>
          <a:p>
            <a:pPr marL="342900" indent="-342900" algn="just">
              <a:buFont typeface="Arial" panose="020B0604020202020204" pitchFamily="34" charset="0"/>
              <a:buChar char="•"/>
              <a:defRPr/>
            </a:pPr>
            <a:r>
              <a:rPr lang="pl-PL" altLang="es-ES" sz="2200" dirty="0">
                <a:latin typeface="Calibri" panose="020F0502020204030204" pitchFamily="34" charset="0"/>
                <a:cs typeface="Calibri" panose="020F0502020204030204" pitchFamily="34" charset="0"/>
              </a:rPr>
              <a:t>Dane przechowywane na serwerze powinny być </a:t>
            </a:r>
            <a:r>
              <a:rPr lang="pl-PL" altLang="es-ES" sz="2200" dirty="0" err="1">
                <a:latin typeface="Calibri" panose="020F0502020204030204" pitchFamily="34" charset="0"/>
                <a:cs typeface="Calibri" panose="020F0502020204030204" pitchFamily="34" charset="0"/>
              </a:rPr>
              <a:t>tokenizowane</a:t>
            </a:r>
            <a:r>
              <a:rPr lang="pl-PL" altLang="es-ES" sz="2200" dirty="0">
                <a:latin typeface="Calibri" panose="020F0502020204030204" pitchFamily="34" charset="0"/>
                <a:cs typeface="Calibri" panose="020F0502020204030204" pitchFamily="34" charset="0"/>
              </a:rPr>
              <a:t> i </a:t>
            </a:r>
            <a:r>
              <a:rPr lang="pl-PL" altLang="es-ES" sz="2200" b="1" dirty="0">
                <a:latin typeface="Calibri" panose="020F0502020204030204" pitchFamily="34" charset="0"/>
                <a:cs typeface="Calibri" panose="020F0502020204030204" pitchFamily="34" charset="0"/>
              </a:rPr>
              <a:t>szyfrowane</a:t>
            </a:r>
            <a:r>
              <a:rPr lang="pl-PL" altLang="es-ES" sz="2200" dirty="0">
                <a:latin typeface="Calibri" panose="020F0502020204030204" pitchFamily="34" charset="0"/>
                <a:cs typeface="Calibri" panose="020F0502020204030204" pitchFamily="34" charset="0"/>
              </a:rPr>
              <a:t>, co oznacza, że nie można ich odzyskać, a w przypadku zapomnienia można je zresetować jedynie za pomocą danych uwierzytelniających użytkownika. </a:t>
            </a:r>
          </a:p>
        </p:txBody>
      </p:sp>
    </p:spTree>
    <p:extLst>
      <p:ext uri="{BB962C8B-B14F-4D97-AF65-F5344CB8AC3E}">
        <p14:creationId xmlns:p14="http://schemas.microsoft.com/office/powerpoint/2010/main" val="21368375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TotalTime>
  <Words>1466</Words>
  <Application>Microsoft Office PowerPoint</Application>
  <PresentationFormat>Panorámica</PresentationFormat>
  <Paragraphs>149</Paragraphs>
  <Slides>17</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17</vt:i4>
      </vt:variant>
    </vt:vector>
  </HeadingPairs>
  <TitlesOfParts>
    <vt:vector size="25" baseType="lpstr">
      <vt:lpstr>Arial</vt:lpstr>
      <vt:lpstr>Bahnschrift Light</vt:lpstr>
      <vt:lpstr>Calibri</vt:lpstr>
      <vt:lpstr>Calibri Light</vt:lpstr>
      <vt:lpstr>Oxygen</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119</cp:revision>
  <dcterms:created xsi:type="dcterms:W3CDTF">2021-06-29T11:11:56Z</dcterms:created>
  <dcterms:modified xsi:type="dcterms:W3CDTF">2023-02-06T16:06:06Z</dcterms:modified>
</cp:coreProperties>
</file>