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8"/>
  </p:notes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 id="272" r:id="rId16"/>
    <p:sldId id="273" r:id="rId17"/>
  </p:sldIdLst>
  <p:sldSz cx="12192000" cy="6858000"/>
  <p:notesSz cx="6858000" cy="9144000"/>
  <p:embeddedFontLst>
    <p:embeddedFont>
      <p:font typeface="Calibri" panose="020F0502020204030204" pitchFamily="34" charset="0"/>
      <p:regular r:id="rId19"/>
      <p:bold r:id="rId20"/>
      <p:italic r:id="rId21"/>
      <p:boldItalic r:id="rId22"/>
    </p:embeddedFont>
    <p:embeddedFont>
      <p:font typeface="Georgia" panose="02040502050405020303" pitchFamily="18" charset="0"/>
      <p:regular r:id="rId23"/>
      <p:bold r:id="rId24"/>
      <p:italic r:id="rId25"/>
      <p:boldItalic r:id="rId26"/>
    </p:embeddedFont>
    <p:embeddedFont>
      <p:font typeface="Oxygen" panose="02000503000000000000" pitchFamily="2" charset="0"/>
      <p:regular r:id="rId27"/>
      <p:bold r:id="rId28"/>
    </p:embeddedFont>
    <p:embeddedFont>
      <p:font typeface="Tahoma" panose="020B0604030504040204" pitchFamily="34" charset="0"/>
      <p:regular r:id="rId29"/>
      <p:bold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6" roundtripDataSignature="AMtx7mjXfwy2Iva92SVrf30jbS9DHV3Qw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7" d="100"/>
          <a:sy n="107" d="100"/>
        </p:scale>
        <p:origin x="71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36" Type="http://customschemas.google.com/relationships/presentationmetadata" Target="metadata"/><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
        <p:cNvGrpSpPr/>
        <p:nvPr/>
      </p:nvGrpSpPr>
      <p:grpSpPr>
        <a:xfrm>
          <a:off x="0" y="0"/>
          <a:ext cx="0" cy="0"/>
          <a:chOff x="0" y="0"/>
          <a:chExt cx="0" cy="0"/>
        </a:xfrm>
      </p:grpSpPr>
      <p:sp>
        <p:nvSpPr>
          <p:cNvPr id="21" name="Google Shape;21;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 name="Google Shape;2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5" name="Google Shape;215;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4" name="Google Shape;234;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3" name="Google Shape;24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14:notes"/>
          <p:cNvSpPr>
            <a:spLocks noGrp="1" noRot="1" noChangeAspect="1"/>
          </p:cNvSpPr>
          <p:nvPr>
            <p:ph type="sldImg" idx="2"/>
          </p:nvPr>
        </p:nvSpPr>
        <p:spPr>
          <a:xfrm>
            <a:off x="-16992600" y="-11796713"/>
            <a:ext cx="22159913" cy="12465051"/>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299" name="Google Shape;299;p14:notes"/>
          <p:cNvSpPr txBox="1">
            <a:spLocks noGrp="1"/>
          </p:cNvSpPr>
          <p:nvPr>
            <p:ph type="body" idx="1"/>
          </p:nvPr>
        </p:nvSpPr>
        <p:spPr>
          <a:xfrm>
            <a:off x="685800" y="4343400"/>
            <a:ext cx="5457825" cy="40862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2" name="Google Shape;312;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2" name="Google Shape;332;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9" name="Google Shape;339;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
        <p:cNvGrpSpPr/>
        <p:nvPr/>
      </p:nvGrpSpPr>
      <p:grpSpPr>
        <a:xfrm>
          <a:off x="0" y="0"/>
          <a:ext cx="0" cy="0"/>
          <a:chOff x="0" y="0"/>
          <a:chExt cx="0" cy="0"/>
        </a:xfrm>
      </p:grpSpPr>
      <p:sp>
        <p:nvSpPr>
          <p:cNvPr id="32" name="Google Shape;32;p2:notes"/>
          <p:cNvSpPr>
            <a:spLocks noGrp="1" noRot="1" noChangeAspect="1"/>
          </p:cNvSpPr>
          <p:nvPr>
            <p:ph type="sldImg" idx="2"/>
          </p:nvPr>
        </p:nvSpPr>
        <p:spPr>
          <a:xfrm>
            <a:off x="-16992600" y="-11796713"/>
            <a:ext cx="22159913" cy="12465051"/>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33" name="Google Shape;33;p2:notes"/>
          <p:cNvSpPr txBox="1">
            <a:spLocks noGrp="1"/>
          </p:cNvSpPr>
          <p:nvPr>
            <p:ph type="body" idx="1"/>
          </p:nvPr>
        </p:nvSpPr>
        <p:spPr>
          <a:xfrm>
            <a:off x="685800" y="4343400"/>
            <a:ext cx="5457825" cy="40862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7" name="Google Shape;6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5" name="Google Shape;7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0" name="Google Shape;15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 name="Google Shape;161;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3" name="Google Shape;203;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4"/>
        <p:cNvGrpSpPr/>
        <p:nvPr/>
      </p:nvGrpSpPr>
      <p:grpSpPr>
        <a:xfrm>
          <a:off x="0" y="0"/>
          <a:ext cx="0" cy="0"/>
          <a:chOff x="0" y="0"/>
          <a:chExt cx="0" cy="0"/>
        </a:xfrm>
      </p:grpSpPr>
      <p:sp>
        <p:nvSpPr>
          <p:cNvPr id="15" name="Google Shape;15;p2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6" name="Google Shape;16;p2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reative Break Picture">
  <p:cSld name="Creative Break Picture">
    <p:spTree>
      <p:nvGrpSpPr>
        <p:cNvPr id="1" name="Shape 17"/>
        <p:cNvGrpSpPr/>
        <p:nvPr/>
      </p:nvGrpSpPr>
      <p:grpSpPr>
        <a:xfrm>
          <a:off x="0" y="0"/>
          <a:ext cx="0" cy="0"/>
          <a:chOff x="0" y="0"/>
          <a:chExt cx="0" cy="0"/>
        </a:xfrm>
      </p:grpSpPr>
      <p:sp>
        <p:nvSpPr>
          <p:cNvPr id="18" name="Google Shape;18;p21"/>
          <p:cNvSpPr>
            <a:spLocks noGrp="1"/>
          </p:cNvSpPr>
          <p:nvPr>
            <p:ph type="pic" idx="2"/>
          </p:nvPr>
        </p:nvSpPr>
        <p:spPr>
          <a:xfrm>
            <a:off x="6096000" y="0"/>
            <a:ext cx="6096000" cy="6858000"/>
          </a:xfrm>
          <a:prstGeom prst="rect">
            <a:avLst/>
          </a:prstGeom>
          <a:solidFill>
            <a:srgbClr val="F2F2F2"/>
          </a:solidFill>
          <a:ln>
            <a:noFill/>
          </a:ln>
        </p:spPr>
      </p:sp>
    </p:spTree>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4_General Slide_Left">
  <p:cSld name="4_General Slide_Left">
    <p:spTree>
      <p:nvGrpSpPr>
        <p:cNvPr id="1" name="Shape 19"/>
        <p:cNvGrpSpPr/>
        <p:nvPr/>
      </p:nvGrpSpPr>
      <p:grpSpPr>
        <a:xfrm>
          <a:off x="0" y="0"/>
          <a:ext cx="0" cy="0"/>
          <a:chOff x="0" y="0"/>
          <a:chExt cx="0" cy="0"/>
        </a:xfrm>
      </p:grpSpPr>
    </p:spTree>
  </p:cSld>
  <p:clrMapOvr>
    <a:masterClrMapping/>
  </p:clrMapOvr>
  <p:extLst>
    <p:ext uri="{DCECCB84-F9BA-43D5-87BE-67443E8EF086}">
      <p15:sldGuideLst xmlns:p15="http://schemas.microsoft.com/office/powerpoint/2012/main">
        <p15:guide id="1" pos="1912">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9"/>
          <p:cNvSpPr/>
          <p:nvPr/>
        </p:nvSpPr>
        <p:spPr>
          <a:xfrm>
            <a:off x="-1" y="6146800"/>
            <a:ext cx="12192001" cy="711200"/>
          </a:xfrm>
          <a:custGeom>
            <a:avLst/>
            <a:gdLst/>
            <a:ahLst/>
            <a:cxnLst/>
            <a:rect l="l" t="t" r="r" b="b"/>
            <a:pathLst>
              <a:path w="18278475" h="1419225" extrusionOk="0">
                <a:moveTo>
                  <a:pt x="18278473" y="1419224"/>
                </a:moveTo>
                <a:lnTo>
                  <a:pt x="0" y="1419224"/>
                </a:lnTo>
                <a:lnTo>
                  <a:pt x="0" y="0"/>
                </a:lnTo>
                <a:lnTo>
                  <a:pt x="18278473" y="0"/>
                </a:lnTo>
                <a:lnTo>
                  <a:pt x="18278473" y="1419224"/>
                </a:lnTo>
                <a:close/>
              </a:path>
            </a:pathLst>
          </a:custGeom>
          <a:solidFill>
            <a:srgbClr val="0CA37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1" name="Google Shape;11;p19"/>
          <p:cNvPicPr preferRelativeResize="0"/>
          <p:nvPr/>
        </p:nvPicPr>
        <p:blipFill rotWithShape="1">
          <a:blip r:embed="rId5">
            <a:alphaModFix/>
          </a:blip>
          <a:srcRect/>
          <a:stretch/>
        </p:blipFill>
        <p:spPr>
          <a:xfrm>
            <a:off x="291886" y="6314302"/>
            <a:ext cx="1985322" cy="432844"/>
          </a:xfrm>
          <a:prstGeom prst="rect">
            <a:avLst/>
          </a:prstGeom>
          <a:noFill/>
          <a:ln>
            <a:noFill/>
          </a:ln>
        </p:spPr>
      </p:pic>
      <p:pic>
        <p:nvPicPr>
          <p:cNvPr id="12" name="Google Shape;12;p19"/>
          <p:cNvPicPr preferRelativeResize="0"/>
          <p:nvPr/>
        </p:nvPicPr>
        <p:blipFill rotWithShape="1">
          <a:blip r:embed="rId6">
            <a:alphaModFix/>
          </a:blip>
          <a:srcRect l="21019" t="12308" r="11457" b="51795"/>
          <a:stretch/>
        </p:blipFill>
        <p:spPr>
          <a:xfrm>
            <a:off x="96715" y="110854"/>
            <a:ext cx="1740877" cy="916251"/>
          </a:xfrm>
          <a:prstGeom prst="rect">
            <a:avLst/>
          </a:prstGeom>
          <a:noFill/>
          <a:ln>
            <a:noFill/>
          </a:ln>
        </p:spPr>
      </p:pic>
      <p:sp>
        <p:nvSpPr>
          <p:cNvPr id="13" name="Google Shape;13;p19"/>
          <p:cNvSpPr txBox="1"/>
          <p:nvPr/>
        </p:nvSpPr>
        <p:spPr>
          <a:xfrm>
            <a:off x="2373745" y="6271567"/>
            <a:ext cx="9526369"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0" i="0" u="none" strike="noStrike">
                <a:solidFill>
                  <a:schemeClr val="lt1"/>
                </a:solidFill>
                <a:latin typeface="Arial"/>
                <a:ea typeface="Arial"/>
                <a:cs typeface="Arial"/>
                <a:sym typeface="Arial"/>
              </a:rPr>
              <a:t>With the support of the Erasmus+ programme of the European Union. This document and its contents reflects the views only of the authors, and the Commission cannot be held responsible for any use which may be made of the information contained therein. </a:t>
            </a:r>
            <a:endParaRPr sz="1200">
              <a:solidFill>
                <a:schemeClr val="lt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www.outboundengine.com/blog/social-media-etiquette-for-business-25-dos-donts/"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hyperlink" Target="https://www.business-opportunities.biz/2020/05/05/netiquette-master-online-business-communication/" TargetMode="External"/><Relationship Id="rId4" Type="http://schemas.openxmlformats.org/officeDocument/2006/relationships/hyperlink" Target="https://www.getapp.com/resources/business-chat-etiquette-rules-for-small-business/"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
        <p:cNvGrpSpPr/>
        <p:nvPr/>
      </p:nvGrpSpPr>
      <p:grpSpPr>
        <a:xfrm>
          <a:off x="0" y="0"/>
          <a:ext cx="0" cy="0"/>
          <a:chOff x="0" y="0"/>
          <a:chExt cx="0" cy="0"/>
        </a:xfrm>
      </p:grpSpPr>
      <p:sp>
        <p:nvSpPr>
          <p:cNvPr id="24" name="Google Shape;24;p1"/>
          <p:cNvSpPr txBox="1"/>
          <p:nvPr/>
        </p:nvSpPr>
        <p:spPr>
          <a:xfrm>
            <a:off x="3258328" y="3257551"/>
            <a:ext cx="5103472"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1800" b="1" dirty="0">
                <a:solidFill>
                  <a:schemeClr val="dk1"/>
                </a:solidFill>
                <a:latin typeface="Arial"/>
                <a:ea typeface="Arial"/>
                <a:cs typeface="Arial"/>
                <a:sym typeface="Arial"/>
              </a:rPr>
              <a:t>Ενίσχυση της ανθεκτικότητας των ΜΜΕ</a:t>
            </a:r>
          </a:p>
          <a:p>
            <a:pPr marL="0" marR="0" lvl="0" indent="0" algn="l" rtl="0">
              <a:spcBef>
                <a:spcPts val="0"/>
              </a:spcBef>
              <a:spcAft>
                <a:spcPts val="0"/>
              </a:spcAft>
              <a:buNone/>
            </a:pPr>
            <a:r>
              <a:rPr lang="el-GR" sz="1800" b="1" dirty="0">
                <a:solidFill>
                  <a:schemeClr val="dk1"/>
                </a:solidFill>
                <a:latin typeface="Arial"/>
                <a:ea typeface="Arial"/>
                <a:cs typeface="Arial"/>
                <a:sym typeface="Arial"/>
              </a:rPr>
              <a:t>μετά τα περιοριστικά μέτρα (</a:t>
            </a:r>
            <a:r>
              <a:rPr lang="el-GR" sz="1800" b="1" dirty="0" err="1">
                <a:solidFill>
                  <a:schemeClr val="dk1"/>
                </a:solidFill>
                <a:latin typeface="Arial"/>
                <a:ea typeface="Arial"/>
                <a:cs typeface="Arial"/>
                <a:sym typeface="Arial"/>
              </a:rPr>
              <a:t>lock-down</a:t>
            </a:r>
            <a:r>
              <a:rPr lang="en-US" sz="1800" b="1" dirty="0">
                <a:solidFill>
                  <a:schemeClr val="dk1"/>
                </a:solidFill>
                <a:latin typeface="Arial"/>
                <a:ea typeface="Arial"/>
                <a:cs typeface="Arial"/>
                <a:sym typeface="Arial"/>
              </a:rPr>
              <a:t>)</a:t>
            </a:r>
            <a:endParaRPr sz="1800" b="1" dirty="0">
              <a:solidFill>
                <a:schemeClr val="dk1"/>
              </a:solidFill>
              <a:latin typeface="Arial"/>
              <a:ea typeface="Arial"/>
              <a:cs typeface="Arial"/>
              <a:sym typeface="Arial"/>
            </a:endParaRPr>
          </a:p>
        </p:txBody>
      </p:sp>
      <p:sp>
        <p:nvSpPr>
          <p:cNvPr id="25" name="Google Shape;25;p1"/>
          <p:cNvSpPr txBox="1"/>
          <p:nvPr/>
        </p:nvSpPr>
        <p:spPr>
          <a:xfrm>
            <a:off x="2761287" y="4093428"/>
            <a:ext cx="6097554" cy="646331"/>
          </a:xfrm>
          <a:prstGeom prst="rect">
            <a:avLst/>
          </a:prstGeom>
          <a:noFill/>
          <a:ln>
            <a:noFill/>
          </a:ln>
        </p:spPr>
        <p:txBody>
          <a:bodyPr spcFirstLastPara="1" wrap="square" lIns="91425" tIns="45700" rIns="91425" bIns="45700" anchor="t" anchorCtr="0">
            <a:spAutoFit/>
          </a:bodyPr>
          <a:lstStyle/>
          <a:p>
            <a:pPr lvl="0" algn="ctr">
              <a:buClr>
                <a:srgbClr val="0CA373"/>
              </a:buClr>
              <a:buSzPts val="1800"/>
            </a:pPr>
            <a:r>
              <a:rPr lang="en-US" sz="1800" b="1" dirty="0">
                <a:solidFill>
                  <a:srgbClr val="0CA373"/>
                </a:solidFill>
                <a:latin typeface="Tahoma"/>
                <a:ea typeface="Tahoma"/>
                <a:cs typeface="Tahoma"/>
                <a:sym typeface="Tahoma"/>
              </a:rPr>
              <a:t>NET-IQUETTE </a:t>
            </a:r>
            <a:r>
              <a:rPr lang="el-GR" sz="1800" b="1" dirty="0">
                <a:solidFill>
                  <a:srgbClr val="0CA373"/>
                </a:solidFill>
                <a:latin typeface="Tahoma"/>
                <a:ea typeface="Tahoma"/>
                <a:cs typeface="Tahoma"/>
                <a:sym typeface="Tahoma"/>
              </a:rPr>
              <a:t>ΣΕ ΕΠΙΧΕΙΡΗΜΑΤΙΚΑ ΠΛΑΙΣΙΑ
Από</a:t>
            </a:r>
            <a:r>
              <a:rPr lang="en-US" sz="1800" b="1" i="0" u="none" strike="noStrike" cap="none" dirty="0">
                <a:solidFill>
                  <a:srgbClr val="0CA373"/>
                </a:solidFill>
                <a:latin typeface="Tahoma"/>
                <a:ea typeface="Tahoma"/>
                <a:cs typeface="Tahoma"/>
                <a:sym typeface="Tahoma"/>
              </a:rPr>
              <a:t>: </a:t>
            </a:r>
            <a:r>
              <a:rPr lang="en-US" sz="1800" b="1" i="0" u="none" strike="noStrike" cap="none" dirty="0">
                <a:solidFill>
                  <a:schemeClr val="dk1"/>
                </a:solidFill>
                <a:latin typeface="Tahoma"/>
                <a:ea typeface="Tahoma"/>
                <a:cs typeface="Tahoma"/>
                <a:sym typeface="Tahoma"/>
              </a:rPr>
              <a:t>IHF</a:t>
            </a:r>
            <a:endParaRPr sz="1800" b="1" i="0" u="none" strike="noStrike" cap="none" dirty="0">
              <a:solidFill>
                <a:schemeClr val="dk1"/>
              </a:solidFill>
              <a:latin typeface="Tahoma"/>
              <a:ea typeface="Tahoma"/>
              <a:cs typeface="Tahoma"/>
              <a:sym typeface="Tahoma"/>
            </a:endParaRPr>
          </a:p>
        </p:txBody>
      </p:sp>
      <p:pic>
        <p:nvPicPr>
          <p:cNvPr id="26" name="Google Shape;26;p1"/>
          <p:cNvPicPr preferRelativeResize="0"/>
          <p:nvPr/>
        </p:nvPicPr>
        <p:blipFill rotWithShape="1">
          <a:blip r:embed="rId3">
            <a:alphaModFix/>
          </a:blip>
          <a:srcRect l="21046" t="12687" r="9066" b="49999"/>
          <a:stretch/>
        </p:blipFill>
        <p:spPr>
          <a:xfrm>
            <a:off x="3683242" y="921747"/>
            <a:ext cx="4531601" cy="2395275"/>
          </a:xfrm>
          <a:prstGeom prst="rect">
            <a:avLst/>
          </a:prstGeom>
          <a:noFill/>
          <a:ln>
            <a:noFill/>
          </a:ln>
        </p:spPr>
      </p:pic>
      <p:sp>
        <p:nvSpPr>
          <p:cNvPr id="27" name="Google Shape;27;p1"/>
          <p:cNvSpPr/>
          <p:nvPr/>
        </p:nvSpPr>
        <p:spPr>
          <a:xfrm>
            <a:off x="11920635" y="0"/>
            <a:ext cx="71543" cy="6195848"/>
          </a:xfrm>
          <a:custGeom>
            <a:avLst/>
            <a:gdLst/>
            <a:ahLst/>
            <a:cxnLst/>
            <a:rect l="l" t="t" r="r" b="b"/>
            <a:pathLst>
              <a:path w="6330950" h="10287000" extrusionOk="0">
                <a:moveTo>
                  <a:pt x="6330933" y="10286992"/>
                </a:moveTo>
                <a:lnTo>
                  <a:pt x="0" y="10286992"/>
                </a:lnTo>
                <a:lnTo>
                  <a:pt x="0" y="0"/>
                </a:lnTo>
                <a:lnTo>
                  <a:pt x="6330933" y="0"/>
                </a:lnTo>
                <a:lnTo>
                  <a:pt x="6330933" y="10286992"/>
                </a:lnTo>
                <a:close/>
              </a:path>
            </a:pathLst>
          </a:custGeom>
          <a:solidFill>
            <a:srgbClr val="0CA37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 name="Google Shape;28;p1"/>
          <p:cNvSpPr/>
          <p:nvPr/>
        </p:nvSpPr>
        <p:spPr>
          <a:xfrm rot="-5400000" flipH="1">
            <a:off x="8667826" y="-3293392"/>
            <a:ext cx="53498" cy="6994850"/>
          </a:xfrm>
          <a:custGeom>
            <a:avLst/>
            <a:gdLst/>
            <a:ahLst/>
            <a:cxnLst/>
            <a:rect l="l" t="t" r="r" b="b"/>
            <a:pathLst>
              <a:path w="6330950" h="10287000" extrusionOk="0">
                <a:moveTo>
                  <a:pt x="6330933" y="10286992"/>
                </a:moveTo>
                <a:lnTo>
                  <a:pt x="0" y="10286992"/>
                </a:lnTo>
                <a:lnTo>
                  <a:pt x="0" y="0"/>
                </a:lnTo>
                <a:lnTo>
                  <a:pt x="6330933" y="0"/>
                </a:lnTo>
                <a:lnTo>
                  <a:pt x="6330933" y="10286992"/>
                </a:lnTo>
                <a:close/>
              </a:path>
            </a:pathLst>
          </a:custGeom>
          <a:solidFill>
            <a:srgbClr val="0CA37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 name="Google Shape;29;p1"/>
          <p:cNvSpPr/>
          <p:nvPr/>
        </p:nvSpPr>
        <p:spPr>
          <a:xfrm rot="10800000">
            <a:off x="186595" y="1100896"/>
            <a:ext cx="45719" cy="5094952"/>
          </a:xfrm>
          <a:custGeom>
            <a:avLst/>
            <a:gdLst/>
            <a:ahLst/>
            <a:cxnLst/>
            <a:rect l="l" t="t" r="r" b="b"/>
            <a:pathLst>
              <a:path w="6330950" h="10287000" extrusionOk="0">
                <a:moveTo>
                  <a:pt x="6330933" y="10286992"/>
                </a:moveTo>
                <a:lnTo>
                  <a:pt x="0" y="10286992"/>
                </a:lnTo>
                <a:lnTo>
                  <a:pt x="0" y="0"/>
                </a:lnTo>
                <a:lnTo>
                  <a:pt x="6330933" y="0"/>
                </a:lnTo>
                <a:lnTo>
                  <a:pt x="6330933" y="10286992"/>
                </a:lnTo>
                <a:close/>
              </a:path>
            </a:pathLst>
          </a:custGeom>
          <a:solidFill>
            <a:srgbClr val="0CA37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 name="Google Shape;30;p1"/>
          <p:cNvSpPr/>
          <p:nvPr/>
        </p:nvSpPr>
        <p:spPr>
          <a:xfrm rot="5400000" flipH="1">
            <a:off x="3209704" y="2697741"/>
            <a:ext cx="53501" cy="6472908"/>
          </a:xfrm>
          <a:custGeom>
            <a:avLst/>
            <a:gdLst/>
            <a:ahLst/>
            <a:cxnLst/>
            <a:rect l="l" t="t" r="r" b="b"/>
            <a:pathLst>
              <a:path w="6330950" h="10287000" extrusionOk="0">
                <a:moveTo>
                  <a:pt x="6330933" y="10286992"/>
                </a:moveTo>
                <a:lnTo>
                  <a:pt x="0" y="10286992"/>
                </a:lnTo>
                <a:lnTo>
                  <a:pt x="0" y="0"/>
                </a:lnTo>
                <a:lnTo>
                  <a:pt x="6330933" y="0"/>
                </a:lnTo>
                <a:lnTo>
                  <a:pt x="6330933" y="10286992"/>
                </a:lnTo>
                <a:close/>
              </a:path>
            </a:pathLst>
          </a:custGeom>
          <a:solidFill>
            <a:srgbClr val="0CA37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grpSp>
        <p:nvGrpSpPr>
          <p:cNvPr id="217" name="Google Shape;217;p11"/>
          <p:cNvGrpSpPr/>
          <p:nvPr/>
        </p:nvGrpSpPr>
        <p:grpSpPr>
          <a:xfrm>
            <a:off x="827315" y="1780590"/>
            <a:ext cx="10408357" cy="3873515"/>
            <a:chOff x="-2349252" y="948489"/>
            <a:chExt cx="16683708" cy="5758287"/>
          </a:xfrm>
        </p:grpSpPr>
        <p:sp>
          <p:nvSpPr>
            <p:cNvPr id="218" name="Google Shape;218;p11"/>
            <p:cNvSpPr/>
            <p:nvPr/>
          </p:nvSpPr>
          <p:spPr>
            <a:xfrm>
              <a:off x="-2349252" y="2430562"/>
              <a:ext cx="7624820" cy="4274055"/>
            </a:xfrm>
            <a:prstGeom prst="rect">
              <a:avLst/>
            </a:prstGeom>
            <a:solidFill>
              <a:srgbClr val="97F7D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Calibri"/>
                <a:buNone/>
              </a:pPr>
              <a:endParaRPr sz="1350" b="0" i="0" u="none" strike="noStrike" cap="none">
                <a:solidFill>
                  <a:srgbClr val="FFFFFF"/>
                </a:solidFill>
                <a:latin typeface="Calibri"/>
                <a:ea typeface="Calibri"/>
                <a:cs typeface="Calibri"/>
                <a:sym typeface="Calibri"/>
              </a:endParaRPr>
            </a:p>
          </p:txBody>
        </p:sp>
        <p:sp>
          <p:nvSpPr>
            <p:cNvPr id="219" name="Google Shape;219;p11"/>
            <p:cNvSpPr/>
            <p:nvPr/>
          </p:nvSpPr>
          <p:spPr>
            <a:xfrm>
              <a:off x="7972002" y="2430561"/>
              <a:ext cx="6362454" cy="4274056"/>
            </a:xfrm>
            <a:prstGeom prst="rect">
              <a:avLst/>
            </a:prstGeom>
            <a:solidFill>
              <a:srgbClr val="FFE0D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Calibri"/>
                <a:buNone/>
              </a:pPr>
              <a:endParaRPr sz="1350" b="0" i="0" u="none" strike="noStrike" cap="none">
                <a:solidFill>
                  <a:srgbClr val="FFFFFF"/>
                </a:solidFill>
                <a:latin typeface="Calibri"/>
                <a:ea typeface="Calibri"/>
                <a:cs typeface="Calibri"/>
                <a:sym typeface="Calibri"/>
              </a:endParaRPr>
            </a:p>
          </p:txBody>
        </p:sp>
        <p:sp>
          <p:nvSpPr>
            <p:cNvPr id="220" name="Google Shape;220;p11"/>
            <p:cNvSpPr txBox="1"/>
            <p:nvPr/>
          </p:nvSpPr>
          <p:spPr>
            <a:xfrm>
              <a:off x="-2095177" y="3870124"/>
              <a:ext cx="7370745" cy="2836652"/>
            </a:xfrm>
            <a:prstGeom prst="rect">
              <a:avLst/>
            </a:prstGeom>
            <a:noFill/>
            <a:ln>
              <a:noFill/>
            </a:ln>
          </p:spPr>
          <p:txBody>
            <a:bodyPr spcFirstLastPara="1" wrap="square" lIns="0" tIns="45700" rIns="0" bIns="45700" anchor="t" anchorCtr="0">
              <a:spAutoFit/>
            </a:bodyPr>
            <a:lstStyle/>
            <a:p>
              <a:pPr marL="285750" lvl="0" indent="-285750">
                <a:buSzPts val="1800"/>
                <a:buFont typeface="Arial"/>
                <a:buChar char="•"/>
              </a:pPr>
              <a:r>
                <a:rPr lang="el-GR" sz="1800" dirty="0" err="1">
                  <a:latin typeface="Calibri"/>
                  <a:ea typeface="Calibri"/>
                  <a:cs typeface="Calibri"/>
                  <a:sym typeface="Calibri"/>
                </a:rPr>
                <a:t>αλληλεπιδρούν</a:t>
              </a:r>
              <a:r>
                <a:rPr lang="el-GR" sz="1800" dirty="0">
                  <a:latin typeface="Calibri"/>
                  <a:ea typeface="Calibri"/>
                  <a:cs typeface="Calibri"/>
                  <a:sym typeface="Calibri"/>
                </a:rPr>
                <a:t> με τους ακόλουθους / πελάτες
να είστε οπτικοί
ξεχωριστή επαγγελματική και προσωπική ζωή</a:t>
              </a:r>
              <a:endParaRPr dirty="0"/>
            </a:p>
            <a:p>
              <a:pPr marL="285750" lvl="0" indent="-285750">
                <a:spcBef>
                  <a:spcPts val="600"/>
                </a:spcBef>
                <a:buSzPts val="1800"/>
                <a:buFont typeface="Arial"/>
                <a:buChar char="•"/>
              </a:pPr>
              <a:r>
                <a:rPr lang="el-GR" sz="1800" dirty="0">
                  <a:latin typeface="Calibri"/>
                  <a:ea typeface="Calibri"/>
                  <a:cs typeface="Calibri"/>
                  <a:sym typeface="Calibri"/>
                </a:rPr>
                <a:t>δημοσιεύστε τακτικά
Χειριστείτε απαλά την κριτική</a:t>
              </a:r>
              <a:endParaRPr dirty="0"/>
            </a:p>
          </p:txBody>
        </p:sp>
        <p:pic>
          <p:nvPicPr>
            <p:cNvPr id="221" name="Google Shape;221;p11" descr="Close"/>
            <p:cNvPicPr preferRelativeResize="0"/>
            <p:nvPr/>
          </p:nvPicPr>
          <p:blipFill rotWithShape="1">
            <a:blip r:embed="rId3">
              <a:alphaModFix/>
            </a:blip>
            <a:srcRect/>
            <a:stretch/>
          </p:blipFill>
          <p:spPr>
            <a:xfrm>
              <a:off x="9420511" y="948489"/>
              <a:ext cx="2156914" cy="2156914"/>
            </a:xfrm>
            <a:prstGeom prst="rect">
              <a:avLst/>
            </a:prstGeom>
            <a:noFill/>
            <a:ln>
              <a:noFill/>
            </a:ln>
          </p:spPr>
        </p:pic>
        <p:pic>
          <p:nvPicPr>
            <p:cNvPr id="222" name="Google Shape;222;p11" descr="Checkmark"/>
            <p:cNvPicPr preferRelativeResize="0"/>
            <p:nvPr/>
          </p:nvPicPr>
          <p:blipFill rotWithShape="1">
            <a:blip r:embed="rId4">
              <a:alphaModFix/>
            </a:blip>
            <a:srcRect/>
            <a:stretch/>
          </p:blipFill>
          <p:spPr>
            <a:xfrm>
              <a:off x="614575" y="948489"/>
              <a:ext cx="2156914" cy="2156914"/>
            </a:xfrm>
            <a:prstGeom prst="rect">
              <a:avLst/>
            </a:prstGeom>
            <a:noFill/>
            <a:ln>
              <a:noFill/>
            </a:ln>
          </p:spPr>
        </p:pic>
        <p:sp>
          <p:nvSpPr>
            <p:cNvPr id="223" name="Google Shape;223;p11"/>
            <p:cNvSpPr/>
            <p:nvPr/>
          </p:nvSpPr>
          <p:spPr>
            <a:xfrm>
              <a:off x="3169971" y="1045664"/>
              <a:ext cx="2757949" cy="2769798"/>
            </a:xfrm>
            <a:custGeom>
              <a:avLst/>
              <a:gdLst/>
              <a:ahLst/>
              <a:cxnLst/>
              <a:rect l="l" t="t" r="r" b="b"/>
              <a:pathLst>
                <a:path w="2757949" h="2769798" extrusionOk="0">
                  <a:moveTo>
                    <a:pt x="268760" y="0"/>
                  </a:moveTo>
                  <a:lnTo>
                    <a:pt x="764626" y="0"/>
                  </a:lnTo>
                  <a:lnTo>
                    <a:pt x="2258131" y="0"/>
                  </a:lnTo>
                  <a:lnTo>
                    <a:pt x="2272723" y="0"/>
                  </a:lnTo>
                  <a:cubicBezTo>
                    <a:pt x="2540706" y="0"/>
                    <a:pt x="2757949" y="217243"/>
                    <a:pt x="2757949" y="485226"/>
                  </a:cubicBezTo>
                  <a:lnTo>
                    <a:pt x="2757949" y="511666"/>
                  </a:lnTo>
                  <a:lnTo>
                    <a:pt x="2757949" y="2230904"/>
                  </a:lnTo>
                  <a:lnTo>
                    <a:pt x="2757949" y="2501037"/>
                  </a:lnTo>
                  <a:cubicBezTo>
                    <a:pt x="2757949" y="2649469"/>
                    <a:pt x="2637621" y="2769797"/>
                    <a:pt x="2489189" y="2769797"/>
                  </a:cubicBezTo>
                  <a:lnTo>
                    <a:pt x="1993333" y="2769797"/>
                  </a:lnTo>
                  <a:lnTo>
                    <a:pt x="1993323" y="2769798"/>
                  </a:lnTo>
                  <a:lnTo>
                    <a:pt x="485226" y="2769798"/>
                  </a:lnTo>
                  <a:cubicBezTo>
                    <a:pt x="217243" y="2769798"/>
                    <a:pt x="0" y="2552555"/>
                    <a:pt x="0" y="2284572"/>
                  </a:cubicBezTo>
                  <a:lnTo>
                    <a:pt x="0" y="2258131"/>
                  </a:lnTo>
                  <a:lnTo>
                    <a:pt x="0" y="538894"/>
                  </a:lnTo>
                  <a:lnTo>
                    <a:pt x="0" y="268760"/>
                  </a:lnTo>
                  <a:cubicBezTo>
                    <a:pt x="0" y="120328"/>
                    <a:pt x="120328" y="0"/>
                    <a:pt x="268760" y="0"/>
                  </a:cubicBezTo>
                  <a:close/>
                </a:path>
              </a:pathLst>
            </a:custGeom>
            <a:solidFill>
              <a:srgbClr val="0CA37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Calibri"/>
                <a:buNone/>
              </a:pPr>
              <a:endParaRPr sz="1350" b="0" i="0" u="none" strike="noStrike" cap="none">
                <a:solidFill>
                  <a:srgbClr val="FFFFFF"/>
                </a:solidFill>
                <a:latin typeface="Calibri"/>
                <a:ea typeface="Calibri"/>
                <a:cs typeface="Calibri"/>
                <a:sym typeface="Calibri"/>
              </a:endParaRPr>
            </a:p>
          </p:txBody>
        </p:sp>
        <p:sp>
          <p:nvSpPr>
            <p:cNvPr id="224" name="Google Shape;224;p11"/>
            <p:cNvSpPr/>
            <p:nvPr/>
          </p:nvSpPr>
          <p:spPr>
            <a:xfrm>
              <a:off x="3169971" y="1045664"/>
              <a:ext cx="2526891" cy="2526891"/>
            </a:xfrm>
            <a:prstGeom prst="roundRect">
              <a:avLst>
                <a:gd name="adj" fmla="val 10636"/>
              </a:avLst>
            </a:prstGeom>
            <a:solidFill>
              <a:srgbClr val="17EDA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Calibri"/>
                <a:buNone/>
              </a:pPr>
              <a:endParaRPr sz="1350" b="0" i="0" u="none" strike="noStrike" cap="none">
                <a:solidFill>
                  <a:srgbClr val="FFFFFF"/>
                </a:solidFill>
                <a:latin typeface="Calibri"/>
                <a:ea typeface="Calibri"/>
                <a:cs typeface="Calibri"/>
                <a:sym typeface="Calibri"/>
              </a:endParaRPr>
            </a:p>
          </p:txBody>
        </p:sp>
        <p:sp>
          <p:nvSpPr>
            <p:cNvPr id="225" name="Google Shape;225;p11"/>
            <p:cNvSpPr/>
            <p:nvPr/>
          </p:nvSpPr>
          <p:spPr>
            <a:xfrm flipH="1">
              <a:off x="6264081" y="1045664"/>
              <a:ext cx="2757949" cy="2769798"/>
            </a:xfrm>
            <a:custGeom>
              <a:avLst/>
              <a:gdLst/>
              <a:ahLst/>
              <a:cxnLst/>
              <a:rect l="l" t="t" r="r" b="b"/>
              <a:pathLst>
                <a:path w="2757949" h="2769798" extrusionOk="0">
                  <a:moveTo>
                    <a:pt x="268760" y="0"/>
                  </a:moveTo>
                  <a:lnTo>
                    <a:pt x="764626" y="0"/>
                  </a:lnTo>
                  <a:lnTo>
                    <a:pt x="2258131" y="0"/>
                  </a:lnTo>
                  <a:lnTo>
                    <a:pt x="2272723" y="0"/>
                  </a:lnTo>
                  <a:cubicBezTo>
                    <a:pt x="2540706" y="0"/>
                    <a:pt x="2757949" y="217243"/>
                    <a:pt x="2757949" y="485226"/>
                  </a:cubicBezTo>
                  <a:lnTo>
                    <a:pt x="2757949" y="511666"/>
                  </a:lnTo>
                  <a:lnTo>
                    <a:pt x="2757949" y="2230904"/>
                  </a:lnTo>
                  <a:lnTo>
                    <a:pt x="2757949" y="2501037"/>
                  </a:lnTo>
                  <a:cubicBezTo>
                    <a:pt x="2757949" y="2649469"/>
                    <a:pt x="2637621" y="2769797"/>
                    <a:pt x="2489189" y="2769797"/>
                  </a:cubicBezTo>
                  <a:lnTo>
                    <a:pt x="1993333" y="2769797"/>
                  </a:lnTo>
                  <a:lnTo>
                    <a:pt x="1993323" y="2769798"/>
                  </a:lnTo>
                  <a:lnTo>
                    <a:pt x="485226" y="2769798"/>
                  </a:lnTo>
                  <a:cubicBezTo>
                    <a:pt x="217243" y="2769798"/>
                    <a:pt x="0" y="2552555"/>
                    <a:pt x="0" y="2284572"/>
                  </a:cubicBezTo>
                  <a:lnTo>
                    <a:pt x="0" y="2258131"/>
                  </a:lnTo>
                  <a:lnTo>
                    <a:pt x="0" y="538894"/>
                  </a:lnTo>
                  <a:lnTo>
                    <a:pt x="0" y="268760"/>
                  </a:lnTo>
                  <a:cubicBezTo>
                    <a:pt x="0" y="120328"/>
                    <a:pt x="120328" y="0"/>
                    <a:pt x="268760" y="0"/>
                  </a:cubicBezTo>
                  <a:close/>
                </a:path>
              </a:pathLst>
            </a:custGeom>
            <a:solidFill>
              <a:srgbClr val="FB180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Calibri"/>
                <a:buNone/>
              </a:pPr>
              <a:endParaRPr sz="1350" b="0" i="0" u="none" strike="noStrike" cap="none">
                <a:solidFill>
                  <a:srgbClr val="FFFFFF"/>
                </a:solidFill>
                <a:latin typeface="Calibri"/>
                <a:ea typeface="Calibri"/>
                <a:cs typeface="Calibri"/>
                <a:sym typeface="Calibri"/>
              </a:endParaRPr>
            </a:p>
          </p:txBody>
        </p:sp>
        <p:sp>
          <p:nvSpPr>
            <p:cNvPr id="226" name="Google Shape;226;p11"/>
            <p:cNvSpPr/>
            <p:nvPr/>
          </p:nvSpPr>
          <p:spPr>
            <a:xfrm>
              <a:off x="6495139" y="1045664"/>
              <a:ext cx="2526891" cy="2526891"/>
            </a:xfrm>
            <a:prstGeom prst="roundRect">
              <a:avLst>
                <a:gd name="adj" fmla="val 10636"/>
              </a:avLst>
            </a:prstGeom>
            <a:solidFill>
              <a:srgbClr val="FD6D6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Calibri"/>
                <a:buNone/>
              </a:pPr>
              <a:endParaRPr sz="1350" b="0" i="0" u="none" strike="noStrike" cap="none">
                <a:solidFill>
                  <a:srgbClr val="FFFFFF"/>
                </a:solidFill>
                <a:latin typeface="Calibri"/>
                <a:ea typeface="Calibri"/>
                <a:cs typeface="Calibri"/>
                <a:sym typeface="Calibri"/>
              </a:endParaRPr>
            </a:p>
          </p:txBody>
        </p:sp>
        <p:sp>
          <p:nvSpPr>
            <p:cNvPr id="227" name="Google Shape;227;p11"/>
            <p:cNvSpPr txBox="1"/>
            <p:nvPr/>
          </p:nvSpPr>
          <p:spPr>
            <a:xfrm>
              <a:off x="3384467" y="1955166"/>
              <a:ext cx="2097898" cy="754931"/>
            </a:xfrm>
            <a:prstGeom prst="rect">
              <a:avLst/>
            </a:prstGeom>
            <a:noFill/>
            <a:ln>
              <a:noFill/>
            </a:ln>
          </p:spPr>
          <p:txBody>
            <a:bodyPr spcFirstLastPara="1" wrap="square" lIns="91425" tIns="45700" rIns="91425" bIns="45700" anchor="t" anchorCtr="0">
              <a:spAutoFit/>
            </a:bodyPr>
            <a:lstStyle/>
            <a:p>
              <a:pPr lvl="0" algn="ctr">
                <a:buClr>
                  <a:srgbClr val="FFFFFF"/>
                </a:buClr>
                <a:buSzPts val="2700"/>
              </a:pPr>
              <a:r>
                <a:rPr lang="el-GR" sz="2700" b="1" dirty="0">
                  <a:solidFill>
                    <a:srgbClr val="FFFFFF"/>
                  </a:solidFill>
                  <a:latin typeface="Calibri"/>
                  <a:ea typeface="Calibri"/>
                  <a:cs typeface="Calibri"/>
                  <a:sym typeface="Calibri"/>
                </a:rPr>
                <a:t>Ναι</a:t>
              </a:r>
              <a:endParaRPr sz="2700" b="1" i="0" u="none" strike="noStrike" cap="none" dirty="0">
                <a:solidFill>
                  <a:srgbClr val="FFFFFF"/>
                </a:solidFill>
                <a:latin typeface="Calibri"/>
                <a:ea typeface="Calibri"/>
                <a:cs typeface="Calibri"/>
                <a:sym typeface="Calibri"/>
              </a:endParaRPr>
            </a:p>
          </p:txBody>
        </p:sp>
        <p:sp>
          <p:nvSpPr>
            <p:cNvPr id="228" name="Google Shape;228;p11"/>
            <p:cNvSpPr txBox="1"/>
            <p:nvPr/>
          </p:nvSpPr>
          <p:spPr>
            <a:xfrm>
              <a:off x="6709636" y="1955166"/>
              <a:ext cx="2097898" cy="754931"/>
            </a:xfrm>
            <a:prstGeom prst="rect">
              <a:avLst/>
            </a:prstGeom>
            <a:noFill/>
            <a:ln>
              <a:noFill/>
            </a:ln>
          </p:spPr>
          <p:txBody>
            <a:bodyPr spcFirstLastPara="1" wrap="square" lIns="91425" tIns="45700" rIns="91425" bIns="45700" anchor="t" anchorCtr="0">
              <a:spAutoFit/>
            </a:bodyPr>
            <a:lstStyle/>
            <a:p>
              <a:pPr lvl="0" algn="ctr">
                <a:buClr>
                  <a:srgbClr val="FFFFFF"/>
                </a:buClr>
                <a:buSzPts val="2700"/>
              </a:pPr>
              <a:r>
                <a:rPr lang="el-GR" sz="2700" b="1" dirty="0" err="1">
                  <a:solidFill>
                    <a:srgbClr val="FFFFFF"/>
                  </a:solidFill>
                  <a:latin typeface="Calibri"/>
                  <a:ea typeface="Calibri"/>
                  <a:cs typeface="Calibri"/>
                  <a:sym typeface="Calibri"/>
                </a:rPr>
                <a:t>Οχι</a:t>
              </a:r>
              <a:endParaRPr sz="2700" b="1" i="0" u="none" strike="noStrike" cap="none" dirty="0">
                <a:solidFill>
                  <a:srgbClr val="FFFFFF"/>
                </a:solidFill>
                <a:latin typeface="Calibri"/>
                <a:ea typeface="Calibri"/>
                <a:cs typeface="Calibri"/>
                <a:sym typeface="Calibri"/>
              </a:endParaRPr>
            </a:p>
          </p:txBody>
        </p:sp>
      </p:grpSp>
      <p:sp>
        <p:nvSpPr>
          <p:cNvPr id="229" name="Google Shape;229;p11"/>
          <p:cNvSpPr txBox="1"/>
          <p:nvPr/>
        </p:nvSpPr>
        <p:spPr>
          <a:xfrm>
            <a:off x="7621056" y="3615334"/>
            <a:ext cx="3692857" cy="2185173"/>
          </a:xfrm>
          <a:prstGeom prst="rect">
            <a:avLst/>
          </a:prstGeom>
          <a:noFill/>
          <a:ln>
            <a:noFill/>
          </a:ln>
        </p:spPr>
        <p:txBody>
          <a:bodyPr spcFirstLastPara="1" wrap="square" lIns="0" tIns="45700" rIns="0" bIns="45700" anchor="t" anchorCtr="0">
            <a:spAutoFit/>
          </a:bodyPr>
          <a:lstStyle/>
          <a:p>
            <a:pPr marL="285750" lvl="0" indent="-285750">
              <a:buSzPts val="1800"/>
              <a:buFont typeface="Arial"/>
              <a:buChar char="•"/>
            </a:pPr>
            <a:r>
              <a:rPr lang="el-GR" sz="1800" dirty="0">
                <a:latin typeface="Calibri"/>
                <a:ea typeface="Calibri"/>
                <a:cs typeface="Calibri"/>
                <a:sym typeface="Calibri"/>
              </a:rPr>
              <a:t>γίνετε αποστολέας ανεπιθύμητης αλληλογραφίας
μοιραστείτε την ίδια ακριβώς ανάρτηση αρκετές φορές</a:t>
            </a:r>
            <a:endParaRPr dirty="0"/>
          </a:p>
          <a:p>
            <a:pPr marL="285750" lvl="0" indent="-285750">
              <a:spcBef>
                <a:spcPts val="600"/>
              </a:spcBef>
              <a:buSzPts val="1800"/>
              <a:buFont typeface="Arial"/>
              <a:buChar char="•"/>
            </a:pPr>
            <a:r>
              <a:rPr lang="el-GR" sz="1800" dirty="0">
                <a:latin typeface="Calibri"/>
                <a:ea typeface="Calibri"/>
                <a:cs typeface="Calibri"/>
                <a:sym typeface="Calibri"/>
              </a:rPr>
              <a:t>υπερβολική χρήση </a:t>
            </a:r>
            <a:r>
              <a:rPr lang="en-US" sz="1800" dirty="0">
                <a:latin typeface="Calibri"/>
                <a:ea typeface="Calibri"/>
                <a:cs typeface="Calibri"/>
                <a:sym typeface="Calibri"/>
              </a:rPr>
              <a:t>hashtag
</a:t>
            </a:r>
            <a:r>
              <a:rPr lang="el-GR" sz="1800" dirty="0">
                <a:latin typeface="Calibri"/>
                <a:ea typeface="Calibri"/>
                <a:cs typeface="Calibri"/>
                <a:sym typeface="Calibri"/>
              </a:rPr>
              <a:t>μοιραστείτε πληροφορίες χωρίς προηγούμενο έλεγχο </a:t>
            </a:r>
            <a:endParaRPr dirty="0"/>
          </a:p>
        </p:txBody>
      </p:sp>
      <p:sp>
        <p:nvSpPr>
          <p:cNvPr id="231" name="Google Shape;231;p11"/>
          <p:cNvSpPr txBox="1"/>
          <p:nvPr/>
        </p:nvSpPr>
        <p:spPr>
          <a:xfrm>
            <a:off x="1864416" y="1172506"/>
            <a:ext cx="9371256" cy="950240"/>
          </a:xfrm>
          <a:prstGeom prst="rect">
            <a:avLst/>
          </a:prstGeom>
          <a:noFill/>
          <a:ln>
            <a:noFill/>
          </a:ln>
        </p:spPr>
        <p:txBody>
          <a:bodyPr spcFirstLastPara="1" wrap="square" lIns="0" tIns="13950" rIns="0" bIns="0" anchor="t" anchorCtr="0">
            <a:spAutoFit/>
          </a:bodyPr>
          <a:lstStyle/>
          <a:p>
            <a:pPr marL="12700" lvl="0"/>
            <a:r>
              <a:rPr lang="el-GR" sz="2200" dirty="0">
                <a:solidFill>
                  <a:schemeClr val="dk1"/>
                </a:solidFill>
                <a:latin typeface="Calibri"/>
                <a:ea typeface="Calibri"/>
                <a:cs typeface="Calibri"/>
                <a:sym typeface="Calibri"/>
              </a:rPr>
              <a:t>ΤΜΗΜΑ 1.4.: Μέσα κοινωνικής δικτύωσης και επιχειρηματική επικοινωνία (2)
</a:t>
            </a:r>
            <a:endParaRPr sz="2200" dirty="0">
              <a:solidFill>
                <a:schemeClr val="dk1"/>
              </a:solidFill>
              <a:latin typeface="Calibri"/>
              <a:ea typeface="Calibri"/>
              <a:cs typeface="Calibri"/>
              <a:sym typeface="Calibri"/>
            </a:endParaRPr>
          </a:p>
          <a:p>
            <a:pPr marL="12700" marR="0" lvl="0" indent="0" algn="l" rtl="0">
              <a:lnSpc>
                <a:spcPct val="100000"/>
              </a:lnSpc>
              <a:spcBef>
                <a:spcPts val="110"/>
              </a:spcBef>
              <a:spcAft>
                <a:spcPts val="0"/>
              </a:spcAft>
              <a:buNone/>
            </a:pPr>
            <a:endParaRPr sz="1600" dirty="0">
              <a:solidFill>
                <a:schemeClr val="dk1"/>
              </a:solidFill>
              <a:latin typeface="Calibri"/>
              <a:ea typeface="Calibri"/>
              <a:cs typeface="Calibri"/>
              <a:sym typeface="Calibri"/>
            </a:endParaRPr>
          </a:p>
        </p:txBody>
      </p:sp>
      <p:sp>
        <p:nvSpPr>
          <p:cNvPr id="2" name="Google Shape;77;p5">
            <a:extLst>
              <a:ext uri="{FF2B5EF4-FFF2-40B4-BE49-F238E27FC236}">
                <a16:creationId xmlns:a16="http://schemas.microsoft.com/office/drawing/2014/main" id="{E3D529DC-3DBD-181E-B024-30329F019D6E}"/>
              </a:ext>
            </a:extLst>
          </p:cNvPr>
          <p:cNvSpPr txBox="1"/>
          <p:nvPr/>
        </p:nvSpPr>
        <p:spPr>
          <a:xfrm>
            <a:off x="1840992" y="62043"/>
            <a:ext cx="10249830" cy="997709"/>
          </a:xfrm>
          <a:prstGeom prst="rect">
            <a:avLst/>
          </a:prstGeom>
          <a:noFill/>
          <a:ln>
            <a:noFill/>
          </a:ln>
        </p:spPr>
        <p:txBody>
          <a:bodyPr spcFirstLastPara="1" wrap="square" lIns="0" tIns="12700" rIns="0" bIns="0" anchor="t" anchorCtr="0">
            <a:spAutoFit/>
          </a:bodyPr>
          <a:lstStyle/>
          <a:p>
            <a:pPr marL="12700" lvl="0"/>
            <a:r>
              <a:rPr lang="el-GR" sz="3200" b="1" dirty="0">
                <a:solidFill>
                  <a:schemeClr val="dk1"/>
                </a:solidFill>
                <a:latin typeface="Calibri"/>
                <a:ea typeface="Calibri"/>
                <a:cs typeface="Calibri"/>
                <a:sym typeface="Calibri"/>
              </a:rPr>
              <a:t>ΕΝΟΤΗΤΑ 1: Βασικές αρχές της διαδικτυακής επικοινωνίας για ΜΜΕ</a:t>
            </a:r>
            <a:endParaRPr sz="3200" b="1" i="0" dirty="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12"/>
          <p:cNvSpPr/>
          <p:nvPr/>
        </p:nvSpPr>
        <p:spPr>
          <a:xfrm>
            <a:off x="7864604" y="0"/>
            <a:ext cx="4327396" cy="6148552"/>
          </a:xfrm>
          <a:custGeom>
            <a:avLst/>
            <a:gdLst/>
            <a:ahLst/>
            <a:cxnLst/>
            <a:rect l="l" t="t" r="r" b="b"/>
            <a:pathLst>
              <a:path w="10277475" h="10287000" extrusionOk="0">
                <a:moveTo>
                  <a:pt x="10277474" y="10286999"/>
                </a:moveTo>
                <a:lnTo>
                  <a:pt x="0" y="10286999"/>
                </a:lnTo>
                <a:lnTo>
                  <a:pt x="0" y="0"/>
                </a:lnTo>
                <a:lnTo>
                  <a:pt x="10277474" y="0"/>
                </a:lnTo>
                <a:lnTo>
                  <a:pt x="10277474" y="10286999"/>
                </a:lnTo>
                <a:close/>
              </a:path>
            </a:pathLst>
          </a:custGeom>
          <a:solidFill>
            <a:srgbClr val="0CA37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8" name="Google Shape;238;p12"/>
          <p:cNvSpPr txBox="1"/>
          <p:nvPr/>
        </p:nvSpPr>
        <p:spPr>
          <a:xfrm>
            <a:off x="1716133" y="1095250"/>
            <a:ext cx="7697518" cy="785964"/>
          </a:xfrm>
          <a:prstGeom prst="rect">
            <a:avLst/>
          </a:prstGeom>
          <a:noFill/>
          <a:ln>
            <a:noFill/>
          </a:ln>
        </p:spPr>
        <p:txBody>
          <a:bodyPr spcFirstLastPara="1" wrap="square" lIns="0" tIns="13950" rIns="0" bIns="0" anchor="t" anchorCtr="0">
            <a:spAutoFit/>
          </a:bodyPr>
          <a:lstStyle/>
          <a:p>
            <a:pPr lvl="0">
              <a:lnSpc>
                <a:spcPct val="113636"/>
              </a:lnSpc>
            </a:pPr>
            <a:r>
              <a:rPr lang="el-GR" sz="2200" dirty="0">
                <a:solidFill>
                  <a:schemeClr val="dk1"/>
                </a:solidFill>
                <a:latin typeface="Calibri"/>
                <a:ea typeface="Calibri"/>
                <a:cs typeface="Calibri"/>
                <a:sym typeface="Calibri"/>
              </a:rPr>
              <a:t>ΤΜΗΜΑ 1.5.: </a:t>
            </a:r>
            <a:r>
              <a:rPr lang="el-GR" sz="2200" dirty="0" err="1">
                <a:solidFill>
                  <a:schemeClr val="dk1"/>
                </a:solidFill>
                <a:latin typeface="Calibri"/>
                <a:ea typeface="Calibri"/>
                <a:cs typeface="Calibri"/>
                <a:sym typeface="Calibri"/>
              </a:rPr>
              <a:t>Βιντεοκλήσεις</a:t>
            </a:r>
            <a:r>
              <a:rPr lang="el-GR" sz="2200" dirty="0">
                <a:solidFill>
                  <a:schemeClr val="dk1"/>
                </a:solidFill>
                <a:latin typeface="Calibri"/>
                <a:ea typeface="Calibri"/>
                <a:cs typeface="Calibri"/>
                <a:sym typeface="Calibri"/>
              </a:rPr>
              <a:t> για επιχειρηματική επικοινωνία (1)
</a:t>
            </a:r>
            <a:endParaRPr sz="1600" dirty="0">
              <a:solidFill>
                <a:schemeClr val="dk1"/>
              </a:solidFill>
              <a:latin typeface="Calibri"/>
              <a:ea typeface="Calibri"/>
              <a:cs typeface="Calibri"/>
              <a:sym typeface="Calibri"/>
            </a:endParaRPr>
          </a:p>
        </p:txBody>
      </p:sp>
      <p:pic>
        <p:nvPicPr>
          <p:cNvPr id="239" name="Google Shape;239;p12"/>
          <p:cNvPicPr preferRelativeResize="0"/>
          <p:nvPr/>
        </p:nvPicPr>
        <p:blipFill rotWithShape="1">
          <a:blip r:embed="rId3">
            <a:alphaModFix/>
          </a:blip>
          <a:srcRect/>
          <a:stretch/>
        </p:blipFill>
        <p:spPr>
          <a:xfrm>
            <a:off x="9568502" y="2750928"/>
            <a:ext cx="919600" cy="919600"/>
          </a:xfrm>
          <a:prstGeom prst="rect">
            <a:avLst/>
          </a:prstGeom>
          <a:noFill/>
          <a:ln>
            <a:noFill/>
          </a:ln>
        </p:spPr>
      </p:pic>
      <p:sp>
        <p:nvSpPr>
          <p:cNvPr id="240" name="Google Shape;240;p12"/>
          <p:cNvSpPr/>
          <p:nvPr/>
        </p:nvSpPr>
        <p:spPr>
          <a:xfrm>
            <a:off x="987328" y="1569410"/>
            <a:ext cx="6538183" cy="2800726"/>
          </a:xfrm>
          <a:prstGeom prst="rect">
            <a:avLst/>
          </a:prstGeom>
          <a:noFill/>
          <a:ln>
            <a:noFill/>
          </a:ln>
        </p:spPr>
        <p:txBody>
          <a:bodyPr spcFirstLastPara="1" wrap="square" lIns="91425" tIns="45700" rIns="91425" bIns="45700" anchor="t" anchorCtr="0">
            <a:spAutoFit/>
          </a:bodyPr>
          <a:lstStyle/>
          <a:p>
            <a:pPr lvl="0"/>
            <a:r>
              <a:rPr lang="el-GR" sz="2200" dirty="0" err="1">
                <a:solidFill>
                  <a:schemeClr val="dk1"/>
                </a:solidFill>
                <a:latin typeface="Calibri"/>
                <a:ea typeface="Calibri"/>
                <a:cs typeface="Calibri"/>
                <a:sym typeface="Calibri"/>
              </a:rPr>
              <a:t>Βιντεοκλήσεις</a:t>
            </a:r>
            <a:r>
              <a:rPr lang="en-US" sz="2200" dirty="0">
                <a:solidFill>
                  <a:schemeClr val="dk1"/>
                </a:solidFill>
                <a:latin typeface="Calibri"/>
                <a:ea typeface="Calibri"/>
                <a:cs typeface="Calibri"/>
                <a:sym typeface="Calibri"/>
              </a:rPr>
              <a:t>:</a:t>
            </a:r>
            <a:endParaRPr sz="2200" dirty="0">
              <a:solidFill>
                <a:schemeClr val="dk1"/>
              </a:solidFill>
              <a:latin typeface="Calibri"/>
              <a:ea typeface="Calibri"/>
              <a:cs typeface="Calibri"/>
              <a:sym typeface="Calibri"/>
            </a:endParaRPr>
          </a:p>
          <a:p>
            <a:pPr marL="0" marR="0" lvl="0" indent="0" algn="l" rtl="0">
              <a:spcBef>
                <a:spcPts val="0"/>
              </a:spcBef>
              <a:spcAft>
                <a:spcPts val="0"/>
              </a:spcAft>
              <a:buNone/>
            </a:pPr>
            <a:endParaRPr sz="2200" dirty="0">
              <a:solidFill>
                <a:schemeClr val="dk1"/>
              </a:solidFill>
              <a:latin typeface="Calibri"/>
              <a:ea typeface="Calibri"/>
              <a:cs typeface="Calibri"/>
              <a:sym typeface="Calibri"/>
            </a:endParaRPr>
          </a:p>
          <a:p>
            <a:pPr marL="285750" lvl="0" indent="-285750">
              <a:buClr>
                <a:schemeClr val="dk1"/>
              </a:buClr>
              <a:buSzPts val="2200"/>
              <a:buFont typeface="Noto Sans Symbols"/>
              <a:buChar char="⮚"/>
            </a:pPr>
            <a:r>
              <a:rPr lang="el-GR" sz="2200" dirty="0">
                <a:solidFill>
                  <a:schemeClr val="dk1"/>
                </a:solidFill>
                <a:latin typeface="Calibri"/>
                <a:ea typeface="Calibri"/>
                <a:cs typeface="Calibri"/>
                <a:sym typeface="Calibri"/>
              </a:rPr>
              <a:t>Πρόσωπο με πρόσωπο εργαλείο επικοινωνίας χωρίς μετακίνηση σε άλλη τοποθεσία</a:t>
            </a:r>
            <a:endParaRPr sz="2200" dirty="0">
              <a:solidFill>
                <a:schemeClr val="dk1"/>
              </a:solidFill>
              <a:latin typeface="Calibri"/>
              <a:ea typeface="Calibri"/>
              <a:cs typeface="Calibri"/>
              <a:sym typeface="Calibri"/>
            </a:endParaRPr>
          </a:p>
          <a:p>
            <a:pPr marL="285750" lvl="0" indent="-285750">
              <a:buClr>
                <a:schemeClr val="dk1"/>
              </a:buClr>
              <a:buSzPts val="2200"/>
              <a:buFont typeface="Noto Sans Symbols"/>
              <a:buChar char="⮚"/>
            </a:pPr>
            <a:r>
              <a:rPr lang="el-GR" sz="2200" dirty="0">
                <a:solidFill>
                  <a:schemeClr val="dk1"/>
                </a:solidFill>
                <a:latin typeface="Calibri"/>
                <a:ea typeface="Calibri"/>
                <a:cs typeface="Calibri"/>
                <a:sym typeface="Calibri"/>
              </a:rPr>
              <a:t>Διευκόλυνση της ταχύτερης ολοκλήρωσης των έργων </a:t>
            </a:r>
            <a:endParaRPr sz="2200" dirty="0">
              <a:solidFill>
                <a:schemeClr val="dk1"/>
              </a:solidFill>
              <a:latin typeface="Calibri"/>
              <a:ea typeface="Calibri"/>
              <a:cs typeface="Calibri"/>
              <a:sym typeface="Calibri"/>
            </a:endParaRPr>
          </a:p>
          <a:p>
            <a:pPr marL="285750" lvl="0" indent="-285750">
              <a:buClr>
                <a:schemeClr val="dk1"/>
              </a:buClr>
              <a:buSzPts val="2200"/>
              <a:buFont typeface="Noto Sans Symbols"/>
              <a:buChar char="⮚"/>
            </a:pPr>
            <a:r>
              <a:rPr lang="el-GR" sz="2200" dirty="0">
                <a:solidFill>
                  <a:schemeClr val="dk1"/>
                </a:solidFill>
                <a:latin typeface="Calibri"/>
                <a:ea typeface="Calibri"/>
                <a:cs typeface="Calibri"/>
                <a:sym typeface="Calibri"/>
              </a:rPr>
              <a:t>Βοηθά στην οριστικοποίηση συμφωνιών σε σύντομο χρονικό διάστημα</a:t>
            </a:r>
            <a:endParaRPr sz="2200" dirty="0">
              <a:solidFill>
                <a:schemeClr val="dk1"/>
              </a:solidFill>
              <a:latin typeface="Calibri"/>
              <a:ea typeface="Calibri"/>
              <a:cs typeface="Calibri"/>
              <a:sym typeface="Calibri"/>
            </a:endParaRPr>
          </a:p>
        </p:txBody>
      </p:sp>
      <p:sp>
        <p:nvSpPr>
          <p:cNvPr id="2" name="Google Shape;77;p5">
            <a:extLst>
              <a:ext uri="{FF2B5EF4-FFF2-40B4-BE49-F238E27FC236}">
                <a16:creationId xmlns:a16="http://schemas.microsoft.com/office/drawing/2014/main" id="{8C1BD37C-1198-ACBB-EB4F-9F12E172D2C8}"/>
              </a:ext>
            </a:extLst>
          </p:cNvPr>
          <p:cNvSpPr txBox="1"/>
          <p:nvPr/>
        </p:nvSpPr>
        <p:spPr>
          <a:xfrm>
            <a:off x="1840992" y="62043"/>
            <a:ext cx="10249830" cy="997709"/>
          </a:xfrm>
          <a:prstGeom prst="rect">
            <a:avLst/>
          </a:prstGeom>
          <a:noFill/>
          <a:ln>
            <a:noFill/>
          </a:ln>
        </p:spPr>
        <p:txBody>
          <a:bodyPr spcFirstLastPara="1" wrap="square" lIns="0" tIns="12700" rIns="0" bIns="0" anchor="t" anchorCtr="0">
            <a:spAutoFit/>
          </a:bodyPr>
          <a:lstStyle/>
          <a:p>
            <a:pPr marL="12700" lvl="0"/>
            <a:r>
              <a:rPr lang="el-GR" sz="3200" b="1" dirty="0">
                <a:solidFill>
                  <a:schemeClr val="dk1"/>
                </a:solidFill>
                <a:latin typeface="Calibri"/>
                <a:ea typeface="Calibri"/>
                <a:cs typeface="Calibri"/>
                <a:sym typeface="Calibri"/>
              </a:rPr>
              <a:t>ΕΝΟΤΗΤΑ 1: Βασικές αρχές της διαδικτυακής επικοινωνίας για ΜΜΕ</a:t>
            </a:r>
            <a:endParaRPr sz="3200" b="1" i="0" dirty="0">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grpSp>
        <p:nvGrpSpPr>
          <p:cNvPr id="245" name="Google Shape;245;p13"/>
          <p:cNvGrpSpPr/>
          <p:nvPr/>
        </p:nvGrpSpPr>
        <p:grpSpPr>
          <a:xfrm>
            <a:off x="512063" y="1319763"/>
            <a:ext cx="11310041" cy="4200202"/>
            <a:chOff x="-1294215" y="873102"/>
            <a:chExt cx="15080055" cy="5600271"/>
          </a:xfrm>
        </p:grpSpPr>
        <p:sp>
          <p:nvSpPr>
            <p:cNvPr id="246" name="Google Shape;246;p13"/>
            <p:cNvSpPr/>
            <p:nvPr/>
          </p:nvSpPr>
          <p:spPr>
            <a:xfrm>
              <a:off x="-1294214" y="1446761"/>
              <a:ext cx="6638093" cy="5026612"/>
            </a:xfrm>
            <a:prstGeom prst="rect">
              <a:avLst/>
            </a:prstGeom>
            <a:solidFill>
              <a:schemeClr val="lt1"/>
            </a:solidFill>
            <a:ln w="12700" cap="flat" cmpd="sng">
              <a:solidFill>
                <a:srgbClr val="D8D8D8"/>
              </a:solidFill>
              <a:prstDash val="solid"/>
              <a:miter lim="800000"/>
              <a:headEnd type="none" w="sm" len="sm"/>
              <a:tailEnd type="none" w="sm" len="sm"/>
            </a:ln>
            <a:effectLst>
              <a:outerShdw blurRad="50800" dist="38100" dir="5400000" algn="t" rotWithShape="0">
                <a:srgbClr val="000000">
                  <a:alpha val="1294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247" name="Google Shape;247;p13"/>
            <p:cNvSpPr/>
            <p:nvPr/>
          </p:nvSpPr>
          <p:spPr>
            <a:xfrm>
              <a:off x="6619520" y="1345709"/>
              <a:ext cx="6638093" cy="5050974"/>
            </a:xfrm>
            <a:prstGeom prst="rect">
              <a:avLst/>
            </a:prstGeom>
            <a:solidFill>
              <a:schemeClr val="lt1"/>
            </a:solidFill>
            <a:ln w="12700" cap="flat" cmpd="sng">
              <a:solidFill>
                <a:srgbClr val="D8D8D8"/>
              </a:solidFill>
              <a:prstDash val="solid"/>
              <a:miter lim="800000"/>
              <a:headEnd type="none" w="sm" len="sm"/>
              <a:tailEnd type="none" w="sm" len="sm"/>
            </a:ln>
            <a:effectLst>
              <a:outerShdw blurRad="50800" dist="38100" dir="5400000" algn="t" rotWithShape="0">
                <a:srgbClr val="000000">
                  <a:alpha val="1294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248" name="Google Shape;248;p13"/>
            <p:cNvSpPr/>
            <p:nvPr/>
          </p:nvSpPr>
          <p:spPr>
            <a:xfrm>
              <a:off x="-1294215" y="1286933"/>
              <a:ext cx="6638094" cy="1049867"/>
            </a:xfrm>
            <a:prstGeom prst="roundRect">
              <a:avLst>
                <a:gd name="adj" fmla="val 9104"/>
              </a:avLst>
            </a:prstGeom>
            <a:solidFill>
              <a:srgbClr val="0CA373"/>
            </a:solidFill>
            <a:ln>
              <a:noFill/>
            </a:ln>
          </p:spPr>
          <p:txBody>
            <a:bodyPr spcFirstLastPara="1" wrap="square" lIns="91425" tIns="45700" rIns="91425" bIns="45700" anchor="ctr" anchorCtr="0">
              <a:noAutofit/>
            </a:bodyPr>
            <a:lstStyle/>
            <a:p>
              <a:pPr lvl="0" algn="ctr"/>
              <a:r>
                <a:rPr lang="el-GR" sz="2700" b="1" dirty="0">
                  <a:solidFill>
                    <a:schemeClr val="lt1"/>
                  </a:solidFill>
                  <a:latin typeface="Calibri"/>
                  <a:ea typeface="Calibri"/>
                  <a:cs typeface="Calibri"/>
                  <a:sym typeface="Calibri"/>
                </a:rPr>
                <a:t>Ναι</a:t>
              </a:r>
              <a:endParaRPr dirty="0"/>
            </a:p>
          </p:txBody>
        </p:sp>
        <p:sp>
          <p:nvSpPr>
            <p:cNvPr id="249" name="Google Shape;249;p13"/>
            <p:cNvSpPr/>
            <p:nvPr/>
          </p:nvSpPr>
          <p:spPr>
            <a:xfrm>
              <a:off x="4632678" y="897465"/>
              <a:ext cx="1049867" cy="1049867"/>
            </a:xfrm>
            <a:prstGeom prst="ellipse">
              <a:avLst/>
            </a:prstGeom>
            <a:solidFill>
              <a:srgbClr val="0CA373"/>
            </a:solidFill>
            <a:ln w="34925" cap="flat" cmpd="sng">
              <a:solidFill>
                <a:schemeClr val="lt1"/>
              </a:solidFill>
              <a:prstDash val="solid"/>
              <a:miter lim="800000"/>
              <a:headEnd type="none" w="sm" len="sm"/>
              <a:tailEnd type="none" w="sm" len="sm"/>
            </a:ln>
            <a:effectLst>
              <a:outerShdw blurRad="50800" dist="38100" dir="8100000" sx="98000" sy="98000" algn="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250" name="Google Shape;250;p13"/>
            <p:cNvSpPr/>
            <p:nvPr/>
          </p:nvSpPr>
          <p:spPr>
            <a:xfrm>
              <a:off x="6619521" y="1286933"/>
              <a:ext cx="6638092" cy="1049867"/>
            </a:xfrm>
            <a:prstGeom prst="roundRect">
              <a:avLst>
                <a:gd name="adj" fmla="val 9104"/>
              </a:avLst>
            </a:prstGeom>
            <a:solidFill>
              <a:srgbClr val="FF2121"/>
            </a:solidFill>
            <a:ln>
              <a:noFill/>
            </a:ln>
          </p:spPr>
          <p:txBody>
            <a:bodyPr spcFirstLastPara="1" wrap="square" lIns="91425" tIns="45700" rIns="91425" bIns="45700" anchor="ctr" anchorCtr="0">
              <a:noAutofit/>
            </a:bodyPr>
            <a:lstStyle/>
            <a:p>
              <a:pPr lvl="0" algn="ctr"/>
              <a:r>
                <a:rPr lang="el-GR" sz="2700" b="1" dirty="0">
                  <a:solidFill>
                    <a:schemeClr val="lt1"/>
                  </a:solidFill>
                  <a:latin typeface="Calibri"/>
                  <a:ea typeface="Calibri"/>
                  <a:cs typeface="Calibri"/>
                  <a:sym typeface="Calibri"/>
                </a:rPr>
                <a:t>Όχι</a:t>
              </a:r>
              <a:endParaRPr dirty="0"/>
            </a:p>
          </p:txBody>
        </p:sp>
        <p:sp>
          <p:nvSpPr>
            <p:cNvPr id="251" name="Google Shape;251;p13"/>
            <p:cNvSpPr/>
            <p:nvPr/>
          </p:nvSpPr>
          <p:spPr>
            <a:xfrm>
              <a:off x="12735973" y="873102"/>
              <a:ext cx="1049867" cy="1049867"/>
            </a:xfrm>
            <a:prstGeom prst="ellipse">
              <a:avLst/>
            </a:prstGeom>
            <a:solidFill>
              <a:srgbClr val="FC1F1F"/>
            </a:solidFill>
            <a:ln w="34925" cap="flat" cmpd="sng">
              <a:solidFill>
                <a:schemeClr val="lt1"/>
              </a:solidFill>
              <a:prstDash val="solid"/>
              <a:miter lim="800000"/>
              <a:headEnd type="none" w="sm" len="sm"/>
              <a:tailEnd type="none" w="sm" len="sm"/>
            </a:ln>
            <a:effectLst>
              <a:outerShdw blurRad="50800" dist="38100" dir="8100000" sx="98000" sy="98000" algn="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grpSp>
          <p:nvGrpSpPr>
            <p:cNvPr id="252" name="Google Shape;252;p13"/>
            <p:cNvGrpSpPr/>
            <p:nvPr/>
          </p:nvGrpSpPr>
          <p:grpSpPr>
            <a:xfrm>
              <a:off x="4828675" y="1152036"/>
              <a:ext cx="657836" cy="540725"/>
              <a:chOff x="4775979" y="2392975"/>
              <a:chExt cx="266967" cy="219440"/>
            </a:xfrm>
          </p:grpSpPr>
          <p:sp>
            <p:nvSpPr>
              <p:cNvPr id="253" name="Google Shape;253;p13"/>
              <p:cNvSpPr/>
              <p:nvPr/>
            </p:nvSpPr>
            <p:spPr>
              <a:xfrm>
                <a:off x="4867361" y="2392975"/>
                <a:ext cx="175585" cy="219440"/>
              </a:xfrm>
              <a:custGeom>
                <a:avLst/>
                <a:gdLst/>
                <a:ahLst/>
                <a:cxnLst/>
                <a:rect l="l" t="t" r="r" b="b"/>
                <a:pathLst>
                  <a:path w="465666" h="592667" extrusionOk="0">
                    <a:moveTo>
                      <a:pt x="465667" y="287867"/>
                    </a:moveTo>
                    <a:cubicBezTo>
                      <a:pt x="465667" y="259927"/>
                      <a:pt x="442807" y="237067"/>
                      <a:pt x="414867" y="237067"/>
                    </a:cubicBezTo>
                    <a:lnTo>
                      <a:pt x="254000" y="237067"/>
                    </a:lnTo>
                    <a:cubicBezTo>
                      <a:pt x="240453" y="237067"/>
                      <a:pt x="229447" y="226060"/>
                      <a:pt x="228600" y="212514"/>
                    </a:cubicBezTo>
                    <a:cubicBezTo>
                      <a:pt x="229447" y="197274"/>
                      <a:pt x="254000" y="166794"/>
                      <a:pt x="254000" y="50800"/>
                    </a:cubicBezTo>
                    <a:cubicBezTo>
                      <a:pt x="254000" y="22860"/>
                      <a:pt x="231140" y="0"/>
                      <a:pt x="203200" y="0"/>
                    </a:cubicBezTo>
                    <a:cubicBezTo>
                      <a:pt x="175260" y="0"/>
                      <a:pt x="152400" y="22860"/>
                      <a:pt x="152400" y="50800"/>
                    </a:cubicBezTo>
                    <a:cubicBezTo>
                      <a:pt x="152400" y="179494"/>
                      <a:pt x="2540" y="252307"/>
                      <a:pt x="0" y="254000"/>
                    </a:cubicBezTo>
                    <a:lnTo>
                      <a:pt x="0" y="524934"/>
                    </a:lnTo>
                    <a:cubicBezTo>
                      <a:pt x="60113" y="524934"/>
                      <a:pt x="64347" y="592667"/>
                      <a:pt x="177800" y="592667"/>
                    </a:cubicBezTo>
                    <a:cubicBezTo>
                      <a:pt x="215900" y="592667"/>
                      <a:pt x="330200" y="592667"/>
                      <a:pt x="330200" y="592667"/>
                    </a:cubicBezTo>
                    <a:cubicBezTo>
                      <a:pt x="358140" y="592667"/>
                      <a:pt x="381000" y="569807"/>
                      <a:pt x="381000" y="541867"/>
                    </a:cubicBezTo>
                    <a:cubicBezTo>
                      <a:pt x="381000" y="528321"/>
                      <a:pt x="375920" y="516467"/>
                      <a:pt x="367453" y="508001"/>
                    </a:cubicBezTo>
                    <a:cubicBezTo>
                      <a:pt x="369147" y="508001"/>
                      <a:pt x="370840" y="508001"/>
                      <a:pt x="372533" y="508001"/>
                    </a:cubicBezTo>
                    <a:cubicBezTo>
                      <a:pt x="400473" y="508001"/>
                      <a:pt x="423333" y="485141"/>
                      <a:pt x="423333" y="457201"/>
                    </a:cubicBezTo>
                    <a:cubicBezTo>
                      <a:pt x="423333" y="443654"/>
                      <a:pt x="418253" y="430954"/>
                      <a:pt x="408940" y="421641"/>
                    </a:cubicBezTo>
                    <a:cubicBezTo>
                      <a:pt x="431800" y="416561"/>
                      <a:pt x="448733" y="396240"/>
                      <a:pt x="448733" y="372534"/>
                    </a:cubicBezTo>
                    <a:cubicBezTo>
                      <a:pt x="448733" y="358140"/>
                      <a:pt x="442807" y="344594"/>
                      <a:pt x="432647" y="335280"/>
                    </a:cubicBezTo>
                    <a:cubicBezTo>
                      <a:pt x="452120" y="328507"/>
                      <a:pt x="465667" y="309880"/>
                      <a:pt x="465667" y="287867"/>
                    </a:cubicBezTo>
                    <a:close/>
                  </a:path>
                </a:pathLst>
              </a:custGeom>
              <a:noFill/>
              <a:ln w="44450" cap="flat" cmpd="sng">
                <a:solidFill>
                  <a:schemeClr val="l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254" name="Google Shape;254;p13"/>
              <p:cNvSpPr/>
              <p:nvPr/>
            </p:nvSpPr>
            <p:spPr>
              <a:xfrm>
                <a:off x="4775979" y="2471347"/>
                <a:ext cx="60656" cy="131664"/>
              </a:xfrm>
              <a:custGeom>
                <a:avLst/>
                <a:gdLst/>
                <a:ahLst/>
                <a:cxnLst/>
                <a:rect l="l" t="t" r="r" b="b"/>
                <a:pathLst>
                  <a:path w="160866" h="355600" extrusionOk="0">
                    <a:moveTo>
                      <a:pt x="127000" y="0"/>
                    </a:moveTo>
                    <a:lnTo>
                      <a:pt x="0" y="0"/>
                    </a:lnTo>
                    <a:lnTo>
                      <a:pt x="0" y="355600"/>
                    </a:lnTo>
                    <a:lnTo>
                      <a:pt x="127000" y="355600"/>
                    </a:lnTo>
                    <a:cubicBezTo>
                      <a:pt x="145627" y="355600"/>
                      <a:pt x="160867" y="340360"/>
                      <a:pt x="160867" y="321734"/>
                    </a:cubicBezTo>
                    <a:lnTo>
                      <a:pt x="160867" y="33867"/>
                    </a:lnTo>
                    <a:cubicBezTo>
                      <a:pt x="160867" y="15240"/>
                      <a:pt x="145627" y="0"/>
                      <a:pt x="127000" y="0"/>
                    </a:cubicBezTo>
                    <a:close/>
                  </a:path>
                </a:pathLst>
              </a:custGeom>
              <a:noFill/>
              <a:ln w="44450" cap="flat" cmpd="sng">
                <a:solidFill>
                  <a:schemeClr val="l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grpSp>
        <p:grpSp>
          <p:nvGrpSpPr>
            <p:cNvPr id="255" name="Google Shape;255;p13"/>
            <p:cNvGrpSpPr/>
            <p:nvPr/>
          </p:nvGrpSpPr>
          <p:grpSpPr>
            <a:xfrm>
              <a:off x="12976956" y="1229646"/>
              <a:ext cx="610194" cy="540725"/>
              <a:chOff x="7578926" y="2424471"/>
              <a:chExt cx="247632" cy="219440"/>
            </a:xfrm>
          </p:grpSpPr>
          <p:sp>
            <p:nvSpPr>
              <p:cNvPr id="256" name="Google Shape;256;p13"/>
              <p:cNvSpPr/>
              <p:nvPr/>
            </p:nvSpPr>
            <p:spPr>
              <a:xfrm rot="10800000" flipH="1">
                <a:off x="7650973" y="2424471"/>
                <a:ext cx="175585" cy="219440"/>
              </a:xfrm>
              <a:custGeom>
                <a:avLst/>
                <a:gdLst/>
                <a:ahLst/>
                <a:cxnLst/>
                <a:rect l="l" t="t" r="r" b="b"/>
                <a:pathLst>
                  <a:path w="465666" h="592667" extrusionOk="0">
                    <a:moveTo>
                      <a:pt x="465667" y="287867"/>
                    </a:moveTo>
                    <a:cubicBezTo>
                      <a:pt x="465667" y="259927"/>
                      <a:pt x="442807" y="237067"/>
                      <a:pt x="414867" y="237067"/>
                    </a:cubicBezTo>
                    <a:lnTo>
                      <a:pt x="254000" y="237067"/>
                    </a:lnTo>
                    <a:cubicBezTo>
                      <a:pt x="240453" y="237067"/>
                      <a:pt x="229447" y="226060"/>
                      <a:pt x="228600" y="212514"/>
                    </a:cubicBezTo>
                    <a:cubicBezTo>
                      <a:pt x="229447" y="197274"/>
                      <a:pt x="254000" y="166794"/>
                      <a:pt x="254000" y="50800"/>
                    </a:cubicBezTo>
                    <a:cubicBezTo>
                      <a:pt x="254000" y="22860"/>
                      <a:pt x="231140" y="0"/>
                      <a:pt x="203200" y="0"/>
                    </a:cubicBezTo>
                    <a:cubicBezTo>
                      <a:pt x="175260" y="0"/>
                      <a:pt x="152400" y="22860"/>
                      <a:pt x="152400" y="50800"/>
                    </a:cubicBezTo>
                    <a:cubicBezTo>
                      <a:pt x="152400" y="179494"/>
                      <a:pt x="2540" y="252307"/>
                      <a:pt x="0" y="254000"/>
                    </a:cubicBezTo>
                    <a:lnTo>
                      <a:pt x="0" y="524934"/>
                    </a:lnTo>
                    <a:cubicBezTo>
                      <a:pt x="60113" y="524934"/>
                      <a:pt x="64347" y="592667"/>
                      <a:pt x="177800" y="592667"/>
                    </a:cubicBezTo>
                    <a:cubicBezTo>
                      <a:pt x="215900" y="592667"/>
                      <a:pt x="330200" y="592667"/>
                      <a:pt x="330200" y="592667"/>
                    </a:cubicBezTo>
                    <a:cubicBezTo>
                      <a:pt x="358140" y="592667"/>
                      <a:pt x="381000" y="569807"/>
                      <a:pt x="381000" y="541867"/>
                    </a:cubicBezTo>
                    <a:cubicBezTo>
                      <a:pt x="381000" y="528321"/>
                      <a:pt x="375920" y="516467"/>
                      <a:pt x="367453" y="508001"/>
                    </a:cubicBezTo>
                    <a:cubicBezTo>
                      <a:pt x="369147" y="508001"/>
                      <a:pt x="370840" y="508001"/>
                      <a:pt x="372533" y="508001"/>
                    </a:cubicBezTo>
                    <a:cubicBezTo>
                      <a:pt x="400473" y="508001"/>
                      <a:pt x="423333" y="485141"/>
                      <a:pt x="423333" y="457201"/>
                    </a:cubicBezTo>
                    <a:cubicBezTo>
                      <a:pt x="423333" y="443654"/>
                      <a:pt x="418253" y="430954"/>
                      <a:pt x="408940" y="421641"/>
                    </a:cubicBezTo>
                    <a:cubicBezTo>
                      <a:pt x="431800" y="416561"/>
                      <a:pt x="448733" y="396240"/>
                      <a:pt x="448733" y="372534"/>
                    </a:cubicBezTo>
                    <a:cubicBezTo>
                      <a:pt x="448733" y="358140"/>
                      <a:pt x="442807" y="344594"/>
                      <a:pt x="432647" y="335280"/>
                    </a:cubicBezTo>
                    <a:cubicBezTo>
                      <a:pt x="452120" y="328507"/>
                      <a:pt x="465667" y="309880"/>
                      <a:pt x="465667" y="287867"/>
                    </a:cubicBezTo>
                    <a:close/>
                  </a:path>
                </a:pathLst>
              </a:custGeom>
              <a:noFill/>
              <a:ln w="44450" cap="flat" cmpd="sng">
                <a:solidFill>
                  <a:schemeClr val="l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257" name="Google Shape;257;p13"/>
              <p:cNvSpPr/>
              <p:nvPr/>
            </p:nvSpPr>
            <p:spPr>
              <a:xfrm rot="10800000" flipH="1">
                <a:off x="7578926" y="2436863"/>
                <a:ext cx="60656" cy="131664"/>
              </a:xfrm>
              <a:custGeom>
                <a:avLst/>
                <a:gdLst/>
                <a:ahLst/>
                <a:cxnLst/>
                <a:rect l="l" t="t" r="r" b="b"/>
                <a:pathLst>
                  <a:path w="160866" h="355600" extrusionOk="0">
                    <a:moveTo>
                      <a:pt x="127000" y="0"/>
                    </a:moveTo>
                    <a:lnTo>
                      <a:pt x="0" y="0"/>
                    </a:lnTo>
                    <a:lnTo>
                      <a:pt x="0" y="355600"/>
                    </a:lnTo>
                    <a:lnTo>
                      <a:pt x="127000" y="355600"/>
                    </a:lnTo>
                    <a:cubicBezTo>
                      <a:pt x="145627" y="355600"/>
                      <a:pt x="160867" y="340360"/>
                      <a:pt x="160867" y="321734"/>
                    </a:cubicBezTo>
                    <a:lnTo>
                      <a:pt x="160867" y="33867"/>
                    </a:lnTo>
                    <a:cubicBezTo>
                      <a:pt x="160867" y="15240"/>
                      <a:pt x="145627" y="0"/>
                      <a:pt x="127000" y="0"/>
                    </a:cubicBezTo>
                    <a:close/>
                  </a:path>
                </a:pathLst>
              </a:custGeom>
              <a:noFill/>
              <a:ln w="44450" cap="flat" cmpd="sng">
                <a:solidFill>
                  <a:schemeClr val="l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grpSp>
        <p:grpSp>
          <p:nvGrpSpPr>
            <p:cNvPr id="258" name="Google Shape;258;p13"/>
            <p:cNvGrpSpPr/>
            <p:nvPr/>
          </p:nvGrpSpPr>
          <p:grpSpPr>
            <a:xfrm>
              <a:off x="-1158053" y="2442945"/>
              <a:ext cx="6840598" cy="1642606"/>
              <a:chOff x="-1218357" y="2442945"/>
              <a:chExt cx="6840598" cy="1642606"/>
            </a:xfrm>
          </p:grpSpPr>
          <p:sp>
            <p:nvSpPr>
              <p:cNvPr id="259" name="Google Shape;259;p13"/>
              <p:cNvSpPr/>
              <p:nvPr/>
            </p:nvSpPr>
            <p:spPr>
              <a:xfrm>
                <a:off x="-736790" y="2442945"/>
                <a:ext cx="6020365" cy="517011"/>
              </a:xfrm>
              <a:prstGeom prst="rect">
                <a:avLst/>
              </a:prstGeom>
              <a:noFill/>
              <a:ln>
                <a:noFill/>
              </a:ln>
            </p:spPr>
            <p:txBody>
              <a:bodyPr spcFirstLastPara="1" wrap="square" lIns="91425" tIns="45700" rIns="91425" bIns="45700" anchor="t" anchorCtr="0">
                <a:spAutoFit/>
              </a:bodyPr>
              <a:lstStyle/>
              <a:p>
                <a:pPr lvl="0">
                  <a:lnSpc>
                    <a:spcPct val="120000"/>
                  </a:lnSpc>
                </a:pPr>
                <a:r>
                  <a:rPr lang="el-GR" sz="1600" dirty="0">
                    <a:solidFill>
                      <a:srgbClr val="263238"/>
                    </a:solidFill>
                    <a:latin typeface="Calibri"/>
                    <a:ea typeface="Calibri"/>
                    <a:cs typeface="Calibri"/>
                    <a:sym typeface="Calibri"/>
                  </a:rPr>
                  <a:t>ελέγξτε τη διδασκαλία σας πριν από την κλήση</a:t>
                </a:r>
                <a:endParaRPr sz="1600" dirty="0">
                  <a:solidFill>
                    <a:schemeClr val="dk1"/>
                  </a:solidFill>
                  <a:latin typeface="Calibri"/>
                  <a:ea typeface="Calibri"/>
                  <a:cs typeface="Calibri"/>
                  <a:sym typeface="Calibri"/>
                </a:endParaRPr>
              </a:p>
            </p:txBody>
          </p:sp>
          <p:grpSp>
            <p:nvGrpSpPr>
              <p:cNvPr id="260" name="Google Shape;260;p13"/>
              <p:cNvGrpSpPr/>
              <p:nvPr/>
            </p:nvGrpSpPr>
            <p:grpSpPr>
              <a:xfrm>
                <a:off x="-1218357" y="3064181"/>
                <a:ext cx="6840598" cy="1021370"/>
                <a:chOff x="-1218357" y="1903245"/>
                <a:chExt cx="6840598" cy="1021370"/>
              </a:xfrm>
            </p:grpSpPr>
            <p:sp>
              <p:nvSpPr>
                <p:cNvPr id="261" name="Google Shape;261;p13"/>
                <p:cNvSpPr/>
                <p:nvPr/>
              </p:nvSpPr>
              <p:spPr>
                <a:xfrm>
                  <a:off x="-736789" y="1903245"/>
                  <a:ext cx="6359030" cy="779647"/>
                </a:xfrm>
                <a:prstGeom prst="rect">
                  <a:avLst/>
                </a:prstGeom>
                <a:noFill/>
                <a:ln>
                  <a:noFill/>
                </a:ln>
              </p:spPr>
              <p:txBody>
                <a:bodyPr spcFirstLastPara="1" wrap="square" lIns="91425" tIns="45700" rIns="91425" bIns="45700" anchor="t" anchorCtr="0">
                  <a:spAutoFit/>
                </a:bodyPr>
                <a:lstStyle/>
                <a:p>
                  <a:pPr lvl="0"/>
                  <a:r>
                    <a:rPr lang="el-GR" sz="1600" dirty="0">
                      <a:solidFill>
                        <a:srgbClr val="263238"/>
                      </a:solidFill>
                      <a:latin typeface="Calibri"/>
                      <a:ea typeface="Calibri"/>
                      <a:cs typeface="Calibri"/>
                      <a:sym typeface="Calibri"/>
                    </a:rPr>
                    <a:t>προετοιμασία ημερήσιας διάταξης πριν από τη συνεδρίαση</a:t>
                  </a:r>
                  <a:endParaRPr sz="1600" dirty="0">
                    <a:solidFill>
                      <a:srgbClr val="263238"/>
                    </a:solidFill>
                    <a:latin typeface="Calibri"/>
                    <a:ea typeface="Calibri"/>
                    <a:cs typeface="Calibri"/>
                    <a:sym typeface="Calibri"/>
                  </a:endParaRPr>
                </a:p>
              </p:txBody>
            </p:sp>
            <p:grpSp>
              <p:nvGrpSpPr>
                <p:cNvPr id="262" name="Google Shape;262;p13"/>
                <p:cNvGrpSpPr/>
                <p:nvPr/>
              </p:nvGrpSpPr>
              <p:grpSpPr>
                <a:xfrm>
                  <a:off x="-1218357" y="2672825"/>
                  <a:ext cx="251791" cy="251790"/>
                  <a:chOff x="-1218357" y="2687112"/>
                  <a:chExt cx="251791" cy="251790"/>
                </a:xfrm>
              </p:grpSpPr>
              <p:sp>
                <p:nvSpPr>
                  <p:cNvPr id="263" name="Google Shape;263;p13"/>
                  <p:cNvSpPr/>
                  <p:nvPr/>
                </p:nvSpPr>
                <p:spPr>
                  <a:xfrm>
                    <a:off x="-1218357" y="2687112"/>
                    <a:ext cx="251791" cy="251790"/>
                  </a:xfrm>
                  <a:prstGeom prst="ellipse">
                    <a:avLst/>
                  </a:prstGeom>
                  <a:solidFill>
                    <a:schemeClr val="lt1"/>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pic>
                <p:nvPicPr>
                  <p:cNvPr id="264" name="Google Shape;264;p13" descr="Image result for tick icon"/>
                  <p:cNvPicPr preferRelativeResize="0"/>
                  <p:nvPr/>
                </p:nvPicPr>
                <p:blipFill rotWithShape="1">
                  <a:blip r:embed="rId3">
                    <a:alphaModFix/>
                  </a:blip>
                  <a:srcRect b="8796"/>
                  <a:stretch/>
                </p:blipFill>
                <p:spPr>
                  <a:xfrm>
                    <a:off x="-1172296" y="2751133"/>
                    <a:ext cx="168938" cy="155132"/>
                  </a:xfrm>
                  <a:prstGeom prst="rect">
                    <a:avLst/>
                  </a:prstGeom>
                  <a:noFill/>
                  <a:ln>
                    <a:noFill/>
                  </a:ln>
                </p:spPr>
              </p:pic>
            </p:grpSp>
          </p:grpSp>
          <p:grpSp>
            <p:nvGrpSpPr>
              <p:cNvPr id="265" name="Google Shape;265;p13"/>
              <p:cNvGrpSpPr/>
              <p:nvPr/>
            </p:nvGrpSpPr>
            <p:grpSpPr>
              <a:xfrm>
                <a:off x="-1208393" y="2579238"/>
                <a:ext cx="251791" cy="251791"/>
                <a:chOff x="-1208393" y="271653"/>
                <a:chExt cx="251791" cy="251791"/>
              </a:xfrm>
            </p:grpSpPr>
            <p:sp>
              <p:nvSpPr>
                <p:cNvPr id="266" name="Google Shape;266;p13"/>
                <p:cNvSpPr/>
                <p:nvPr/>
              </p:nvSpPr>
              <p:spPr>
                <a:xfrm>
                  <a:off x="-1208393" y="271653"/>
                  <a:ext cx="251791" cy="251791"/>
                </a:xfrm>
                <a:prstGeom prst="ellipse">
                  <a:avLst/>
                </a:prstGeom>
                <a:solidFill>
                  <a:schemeClr val="lt1"/>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pic>
              <p:nvPicPr>
                <p:cNvPr id="267" name="Google Shape;267;p13" descr="Image result for tick icon"/>
                <p:cNvPicPr preferRelativeResize="0"/>
                <p:nvPr/>
              </p:nvPicPr>
              <p:blipFill rotWithShape="1">
                <a:blip r:embed="rId3">
                  <a:alphaModFix/>
                </a:blip>
                <a:srcRect b="8796"/>
                <a:stretch/>
              </p:blipFill>
              <p:spPr>
                <a:xfrm>
                  <a:off x="-1146076" y="303596"/>
                  <a:ext cx="168938" cy="155135"/>
                </a:xfrm>
                <a:prstGeom prst="rect">
                  <a:avLst/>
                </a:prstGeom>
                <a:solidFill>
                  <a:srgbClr val="FFFFFF"/>
                </a:solidFill>
                <a:ln>
                  <a:noFill/>
                </a:ln>
              </p:spPr>
            </p:pic>
          </p:grpSp>
        </p:grpSp>
        <p:grpSp>
          <p:nvGrpSpPr>
            <p:cNvPr id="268" name="Google Shape;268;p13"/>
            <p:cNvGrpSpPr/>
            <p:nvPr/>
          </p:nvGrpSpPr>
          <p:grpSpPr>
            <a:xfrm>
              <a:off x="6849226" y="2993003"/>
              <a:ext cx="251791" cy="251791"/>
              <a:chOff x="6849226" y="2993003"/>
              <a:chExt cx="251791" cy="251791"/>
            </a:xfrm>
          </p:grpSpPr>
          <p:sp>
            <p:nvSpPr>
              <p:cNvPr id="269" name="Google Shape;269;p13"/>
              <p:cNvSpPr/>
              <p:nvPr/>
            </p:nvSpPr>
            <p:spPr>
              <a:xfrm>
                <a:off x="6849226" y="2993003"/>
                <a:ext cx="251791" cy="251791"/>
              </a:xfrm>
              <a:prstGeom prst="ellipse">
                <a:avLst/>
              </a:prstGeom>
              <a:solidFill>
                <a:schemeClr val="lt1"/>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pic>
            <p:nvPicPr>
              <p:cNvPr id="270" name="Google Shape;270;p13" descr="Image result for wrong icons"/>
              <p:cNvPicPr preferRelativeResize="0"/>
              <p:nvPr/>
            </p:nvPicPr>
            <p:blipFill rotWithShape="1">
              <a:blip r:embed="rId4">
                <a:alphaModFix/>
              </a:blip>
              <a:srcRect/>
              <a:stretch/>
            </p:blipFill>
            <p:spPr>
              <a:xfrm>
                <a:off x="6910746" y="3063839"/>
                <a:ext cx="127571" cy="110117"/>
              </a:xfrm>
              <a:prstGeom prst="rect">
                <a:avLst/>
              </a:prstGeom>
              <a:noFill/>
              <a:ln>
                <a:noFill/>
              </a:ln>
            </p:spPr>
          </p:pic>
        </p:grpSp>
        <p:grpSp>
          <p:nvGrpSpPr>
            <p:cNvPr id="271" name="Google Shape;271;p13"/>
            <p:cNvGrpSpPr/>
            <p:nvPr/>
          </p:nvGrpSpPr>
          <p:grpSpPr>
            <a:xfrm>
              <a:off x="6849226" y="3825283"/>
              <a:ext cx="251791" cy="251791"/>
              <a:chOff x="6849226" y="3825283"/>
              <a:chExt cx="251791" cy="251791"/>
            </a:xfrm>
          </p:grpSpPr>
          <p:sp>
            <p:nvSpPr>
              <p:cNvPr id="272" name="Google Shape;272;p13"/>
              <p:cNvSpPr/>
              <p:nvPr/>
            </p:nvSpPr>
            <p:spPr>
              <a:xfrm>
                <a:off x="6849226" y="3825283"/>
                <a:ext cx="251791" cy="251791"/>
              </a:xfrm>
              <a:prstGeom prst="ellipse">
                <a:avLst/>
              </a:prstGeom>
              <a:solidFill>
                <a:schemeClr val="lt1"/>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pic>
            <p:nvPicPr>
              <p:cNvPr id="273" name="Google Shape;273;p13" descr="Image result for wrong icons"/>
              <p:cNvPicPr preferRelativeResize="0"/>
              <p:nvPr/>
            </p:nvPicPr>
            <p:blipFill rotWithShape="1">
              <a:blip r:embed="rId4">
                <a:alphaModFix/>
              </a:blip>
              <a:srcRect/>
              <a:stretch/>
            </p:blipFill>
            <p:spPr>
              <a:xfrm>
                <a:off x="6911335" y="3896119"/>
                <a:ext cx="127571" cy="110117"/>
              </a:xfrm>
              <a:prstGeom prst="rect">
                <a:avLst/>
              </a:prstGeom>
              <a:noFill/>
              <a:ln>
                <a:noFill/>
              </a:ln>
            </p:spPr>
          </p:pic>
        </p:grpSp>
        <p:grpSp>
          <p:nvGrpSpPr>
            <p:cNvPr id="274" name="Google Shape;274;p13"/>
            <p:cNvGrpSpPr/>
            <p:nvPr/>
          </p:nvGrpSpPr>
          <p:grpSpPr>
            <a:xfrm>
              <a:off x="6849226" y="4742388"/>
              <a:ext cx="251791" cy="251791"/>
              <a:chOff x="6849226" y="4742388"/>
              <a:chExt cx="251791" cy="251791"/>
            </a:xfrm>
          </p:grpSpPr>
          <p:sp>
            <p:nvSpPr>
              <p:cNvPr id="275" name="Google Shape;275;p13"/>
              <p:cNvSpPr/>
              <p:nvPr/>
            </p:nvSpPr>
            <p:spPr>
              <a:xfrm>
                <a:off x="6849226" y="4742388"/>
                <a:ext cx="251791" cy="251791"/>
              </a:xfrm>
              <a:prstGeom prst="ellipse">
                <a:avLst/>
              </a:prstGeom>
              <a:solidFill>
                <a:schemeClr val="lt1"/>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pic>
            <p:nvPicPr>
              <p:cNvPr id="276" name="Google Shape;276;p13" descr="Image result for wrong icons"/>
              <p:cNvPicPr preferRelativeResize="0"/>
              <p:nvPr/>
            </p:nvPicPr>
            <p:blipFill rotWithShape="1">
              <a:blip r:embed="rId4">
                <a:alphaModFix/>
              </a:blip>
              <a:srcRect/>
              <a:stretch/>
            </p:blipFill>
            <p:spPr>
              <a:xfrm>
                <a:off x="6911335" y="4813224"/>
                <a:ext cx="127571" cy="110117"/>
              </a:xfrm>
              <a:prstGeom prst="rect">
                <a:avLst/>
              </a:prstGeom>
              <a:noFill/>
              <a:ln>
                <a:noFill/>
              </a:ln>
            </p:spPr>
          </p:pic>
        </p:grpSp>
      </p:grpSp>
      <p:sp>
        <p:nvSpPr>
          <p:cNvPr id="277" name="Google Shape;277;p13"/>
          <p:cNvSpPr/>
          <p:nvPr/>
        </p:nvSpPr>
        <p:spPr>
          <a:xfrm>
            <a:off x="975360" y="3428999"/>
            <a:ext cx="4515273" cy="387758"/>
          </a:xfrm>
          <a:prstGeom prst="rect">
            <a:avLst/>
          </a:prstGeom>
          <a:noFill/>
          <a:ln>
            <a:noFill/>
          </a:ln>
        </p:spPr>
        <p:txBody>
          <a:bodyPr spcFirstLastPara="1" wrap="square" lIns="91425" tIns="45700" rIns="91425" bIns="45700" anchor="t" anchorCtr="0">
            <a:spAutoFit/>
          </a:bodyPr>
          <a:lstStyle/>
          <a:p>
            <a:pPr lvl="0">
              <a:lnSpc>
                <a:spcPct val="120000"/>
              </a:lnSpc>
            </a:pPr>
            <a:r>
              <a:rPr lang="el-GR" sz="1600" dirty="0">
                <a:solidFill>
                  <a:srgbClr val="263238"/>
                </a:solidFill>
                <a:latin typeface="Calibri"/>
                <a:ea typeface="Calibri"/>
                <a:cs typeface="Calibri"/>
                <a:sym typeface="Calibri"/>
              </a:rPr>
              <a:t>εμφανίζονται επαγγελματικά</a:t>
            </a:r>
            <a:endParaRPr sz="1600" dirty="0">
              <a:solidFill>
                <a:srgbClr val="263238"/>
              </a:solidFill>
              <a:latin typeface="Calibri"/>
              <a:ea typeface="Calibri"/>
              <a:cs typeface="Calibri"/>
              <a:sym typeface="Calibri"/>
            </a:endParaRPr>
          </a:p>
        </p:txBody>
      </p:sp>
      <p:sp>
        <p:nvSpPr>
          <p:cNvPr id="278" name="Google Shape;278;p13"/>
          <p:cNvSpPr/>
          <p:nvPr/>
        </p:nvSpPr>
        <p:spPr>
          <a:xfrm>
            <a:off x="975360" y="3889311"/>
            <a:ext cx="4515273" cy="584735"/>
          </a:xfrm>
          <a:prstGeom prst="rect">
            <a:avLst/>
          </a:prstGeom>
          <a:noFill/>
          <a:ln>
            <a:noFill/>
          </a:ln>
        </p:spPr>
        <p:txBody>
          <a:bodyPr spcFirstLastPara="1" wrap="square" lIns="91425" tIns="45700" rIns="91425" bIns="45700" anchor="t" anchorCtr="0">
            <a:spAutoFit/>
          </a:bodyPr>
          <a:lstStyle/>
          <a:p>
            <a:pPr lvl="0"/>
            <a:r>
              <a:rPr lang="el-GR" sz="1600" dirty="0">
                <a:solidFill>
                  <a:srgbClr val="263238"/>
                </a:solidFill>
                <a:latin typeface="Calibri"/>
                <a:ea typeface="Calibri"/>
                <a:cs typeface="Calibri"/>
                <a:sym typeface="Calibri"/>
              </a:rPr>
              <a:t>Απενεργοποιήστε το μικρόφωνο όταν δεν μιλάτε
</a:t>
            </a:r>
            <a:endParaRPr sz="1600" dirty="0">
              <a:solidFill>
                <a:srgbClr val="263238"/>
              </a:solidFill>
              <a:latin typeface="Calibri"/>
              <a:ea typeface="Calibri"/>
              <a:cs typeface="Calibri"/>
              <a:sym typeface="Calibri"/>
            </a:endParaRPr>
          </a:p>
        </p:txBody>
      </p:sp>
      <p:sp>
        <p:nvSpPr>
          <p:cNvPr id="279" name="Google Shape;279;p13"/>
          <p:cNvSpPr/>
          <p:nvPr/>
        </p:nvSpPr>
        <p:spPr>
          <a:xfrm>
            <a:off x="975360" y="4365709"/>
            <a:ext cx="4515272" cy="830956"/>
          </a:xfrm>
          <a:prstGeom prst="rect">
            <a:avLst/>
          </a:prstGeom>
          <a:noFill/>
          <a:ln>
            <a:noFill/>
          </a:ln>
        </p:spPr>
        <p:txBody>
          <a:bodyPr spcFirstLastPara="1" wrap="square" lIns="91425" tIns="45700" rIns="91425" bIns="45700" anchor="t" anchorCtr="0">
            <a:spAutoFit/>
          </a:bodyPr>
          <a:lstStyle/>
          <a:p>
            <a:pPr lvl="0"/>
            <a:r>
              <a:rPr lang="el-GR" sz="1600" dirty="0">
                <a:solidFill>
                  <a:srgbClr val="263238"/>
                </a:solidFill>
                <a:latin typeface="Calibri"/>
                <a:ea typeface="Calibri"/>
                <a:cs typeface="Calibri"/>
                <a:sym typeface="Calibri"/>
              </a:rPr>
              <a:t>βεβαιωθείτε ότι δεν είστε "ζωντανοί" για να αποφύγετε ενοχλητικές καταστάσεις
</a:t>
            </a:r>
            <a:endParaRPr sz="1600" dirty="0">
              <a:solidFill>
                <a:srgbClr val="263238"/>
              </a:solidFill>
              <a:latin typeface="Calibri"/>
              <a:ea typeface="Calibri"/>
              <a:cs typeface="Calibri"/>
              <a:sym typeface="Calibri"/>
            </a:endParaRPr>
          </a:p>
        </p:txBody>
      </p:sp>
      <p:sp>
        <p:nvSpPr>
          <p:cNvPr id="280" name="Google Shape;280;p13"/>
          <p:cNvSpPr/>
          <p:nvPr/>
        </p:nvSpPr>
        <p:spPr>
          <a:xfrm>
            <a:off x="633850" y="3999961"/>
            <a:ext cx="188843" cy="188843"/>
          </a:xfrm>
          <a:prstGeom prst="ellipse">
            <a:avLst/>
          </a:prstGeom>
          <a:solidFill>
            <a:schemeClr val="lt1"/>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pic>
        <p:nvPicPr>
          <p:cNvPr id="281" name="Google Shape;281;p13" descr="Image result for tick icon"/>
          <p:cNvPicPr preferRelativeResize="0"/>
          <p:nvPr/>
        </p:nvPicPr>
        <p:blipFill rotWithShape="1">
          <a:blip r:embed="rId3">
            <a:alphaModFix/>
          </a:blip>
          <a:srcRect b="8796"/>
          <a:stretch/>
        </p:blipFill>
        <p:spPr>
          <a:xfrm>
            <a:off x="668396" y="4047977"/>
            <a:ext cx="126703" cy="116349"/>
          </a:xfrm>
          <a:prstGeom prst="rect">
            <a:avLst/>
          </a:prstGeom>
          <a:noFill/>
          <a:ln>
            <a:noFill/>
          </a:ln>
        </p:spPr>
      </p:pic>
      <p:sp>
        <p:nvSpPr>
          <p:cNvPr id="282" name="Google Shape;282;p13"/>
          <p:cNvSpPr/>
          <p:nvPr/>
        </p:nvSpPr>
        <p:spPr>
          <a:xfrm>
            <a:off x="970637" y="5011933"/>
            <a:ext cx="4515273" cy="584735"/>
          </a:xfrm>
          <a:prstGeom prst="rect">
            <a:avLst/>
          </a:prstGeom>
          <a:noFill/>
          <a:ln>
            <a:noFill/>
          </a:ln>
        </p:spPr>
        <p:txBody>
          <a:bodyPr spcFirstLastPara="1" wrap="square" lIns="91425" tIns="45700" rIns="91425" bIns="45700" anchor="t" anchorCtr="0">
            <a:spAutoFit/>
          </a:bodyPr>
          <a:lstStyle/>
          <a:p>
            <a:pPr lvl="0"/>
            <a:r>
              <a:rPr lang="el-GR" sz="1600" dirty="0">
                <a:solidFill>
                  <a:srgbClr val="263238"/>
                </a:solidFill>
                <a:latin typeface="Calibri"/>
                <a:ea typeface="Calibri"/>
                <a:cs typeface="Calibri"/>
                <a:sym typeface="Calibri"/>
              </a:rPr>
              <a:t>ρυθμίστε τη σωστή γωνία κάμερας και τον φωτισμό
</a:t>
            </a:r>
            <a:endParaRPr sz="1600" dirty="0">
              <a:solidFill>
                <a:srgbClr val="263238"/>
              </a:solidFill>
              <a:latin typeface="Calibri"/>
              <a:ea typeface="Calibri"/>
              <a:cs typeface="Calibri"/>
              <a:sym typeface="Calibri"/>
            </a:endParaRPr>
          </a:p>
        </p:txBody>
      </p:sp>
      <p:sp>
        <p:nvSpPr>
          <p:cNvPr id="283" name="Google Shape;283;p13"/>
          <p:cNvSpPr/>
          <p:nvPr/>
        </p:nvSpPr>
        <p:spPr>
          <a:xfrm>
            <a:off x="620862" y="4453148"/>
            <a:ext cx="188843" cy="188843"/>
          </a:xfrm>
          <a:prstGeom prst="ellipse">
            <a:avLst/>
          </a:prstGeom>
          <a:solidFill>
            <a:schemeClr val="lt1"/>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pic>
        <p:nvPicPr>
          <p:cNvPr id="284" name="Google Shape;284;p13" descr="Image result for tick icon"/>
          <p:cNvPicPr preferRelativeResize="0"/>
          <p:nvPr/>
        </p:nvPicPr>
        <p:blipFill rotWithShape="1">
          <a:blip r:embed="rId3">
            <a:alphaModFix/>
          </a:blip>
          <a:srcRect b="8796"/>
          <a:stretch/>
        </p:blipFill>
        <p:spPr>
          <a:xfrm>
            <a:off x="655408" y="4501164"/>
            <a:ext cx="126703" cy="116349"/>
          </a:xfrm>
          <a:prstGeom prst="rect">
            <a:avLst/>
          </a:prstGeom>
          <a:noFill/>
          <a:ln>
            <a:noFill/>
          </a:ln>
        </p:spPr>
      </p:pic>
      <p:sp>
        <p:nvSpPr>
          <p:cNvPr id="285" name="Google Shape;285;p13"/>
          <p:cNvSpPr/>
          <p:nvPr/>
        </p:nvSpPr>
        <p:spPr>
          <a:xfrm>
            <a:off x="620453" y="5123510"/>
            <a:ext cx="188843" cy="188843"/>
          </a:xfrm>
          <a:prstGeom prst="ellipse">
            <a:avLst/>
          </a:prstGeom>
          <a:solidFill>
            <a:schemeClr val="lt1"/>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pic>
        <p:nvPicPr>
          <p:cNvPr id="286" name="Google Shape;286;p13" descr="Image result for tick icon"/>
          <p:cNvPicPr preferRelativeResize="0"/>
          <p:nvPr/>
        </p:nvPicPr>
        <p:blipFill rotWithShape="1">
          <a:blip r:embed="rId3">
            <a:alphaModFix/>
          </a:blip>
          <a:srcRect b="8796"/>
          <a:stretch/>
        </p:blipFill>
        <p:spPr>
          <a:xfrm>
            <a:off x="654999" y="5171526"/>
            <a:ext cx="126703" cy="116349"/>
          </a:xfrm>
          <a:prstGeom prst="rect">
            <a:avLst/>
          </a:prstGeom>
          <a:noFill/>
          <a:ln>
            <a:noFill/>
          </a:ln>
        </p:spPr>
      </p:pic>
      <p:sp>
        <p:nvSpPr>
          <p:cNvPr id="287" name="Google Shape;287;p13"/>
          <p:cNvSpPr/>
          <p:nvPr/>
        </p:nvSpPr>
        <p:spPr>
          <a:xfrm>
            <a:off x="620862" y="3063394"/>
            <a:ext cx="188843" cy="188843"/>
          </a:xfrm>
          <a:prstGeom prst="ellipse">
            <a:avLst/>
          </a:prstGeom>
          <a:solidFill>
            <a:schemeClr val="lt1"/>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pic>
        <p:nvPicPr>
          <p:cNvPr id="288" name="Google Shape;288;p13" descr="Image result for tick icon"/>
          <p:cNvPicPr preferRelativeResize="0"/>
          <p:nvPr/>
        </p:nvPicPr>
        <p:blipFill rotWithShape="1">
          <a:blip r:embed="rId3">
            <a:alphaModFix/>
          </a:blip>
          <a:srcRect b="8796"/>
          <a:stretch/>
        </p:blipFill>
        <p:spPr>
          <a:xfrm>
            <a:off x="655408" y="3111410"/>
            <a:ext cx="126703" cy="116349"/>
          </a:xfrm>
          <a:prstGeom prst="rect">
            <a:avLst/>
          </a:prstGeom>
          <a:noFill/>
          <a:ln>
            <a:noFill/>
          </a:ln>
        </p:spPr>
      </p:pic>
      <p:sp>
        <p:nvSpPr>
          <p:cNvPr id="289" name="Google Shape;289;p13"/>
          <p:cNvSpPr/>
          <p:nvPr/>
        </p:nvSpPr>
        <p:spPr>
          <a:xfrm>
            <a:off x="6910660" y="2804183"/>
            <a:ext cx="4515274" cy="387758"/>
          </a:xfrm>
          <a:prstGeom prst="rect">
            <a:avLst/>
          </a:prstGeom>
          <a:noFill/>
          <a:ln>
            <a:noFill/>
          </a:ln>
        </p:spPr>
        <p:txBody>
          <a:bodyPr spcFirstLastPara="1" wrap="square" lIns="91425" tIns="45700" rIns="91425" bIns="45700" anchor="t" anchorCtr="0">
            <a:spAutoFit/>
          </a:bodyPr>
          <a:lstStyle/>
          <a:p>
            <a:pPr lvl="0">
              <a:lnSpc>
                <a:spcPct val="120000"/>
              </a:lnSpc>
            </a:pPr>
            <a:r>
              <a:rPr lang="el-GR" sz="1600" dirty="0">
                <a:solidFill>
                  <a:srgbClr val="263238"/>
                </a:solidFill>
                <a:latin typeface="Calibri"/>
                <a:ea typeface="Calibri"/>
                <a:cs typeface="Calibri"/>
                <a:sym typeface="Calibri"/>
              </a:rPr>
              <a:t>Δεν αργώ</a:t>
            </a:r>
            <a:endParaRPr sz="1600" dirty="0">
              <a:solidFill>
                <a:schemeClr val="dk1"/>
              </a:solidFill>
              <a:latin typeface="Calibri"/>
              <a:ea typeface="Calibri"/>
              <a:cs typeface="Calibri"/>
              <a:sym typeface="Calibri"/>
            </a:endParaRPr>
          </a:p>
        </p:txBody>
      </p:sp>
      <p:sp>
        <p:nvSpPr>
          <p:cNvPr id="290" name="Google Shape;290;p13"/>
          <p:cNvSpPr/>
          <p:nvPr/>
        </p:nvSpPr>
        <p:spPr>
          <a:xfrm>
            <a:off x="6910660" y="3408994"/>
            <a:ext cx="4515274" cy="387758"/>
          </a:xfrm>
          <a:prstGeom prst="rect">
            <a:avLst/>
          </a:prstGeom>
          <a:noFill/>
          <a:ln>
            <a:noFill/>
          </a:ln>
        </p:spPr>
        <p:txBody>
          <a:bodyPr spcFirstLastPara="1" wrap="square" lIns="91425" tIns="45700" rIns="91425" bIns="45700" anchor="t" anchorCtr="0">
            <a:spAutoFit/>
          </a:bodyPr>
          <a:lstStyle/>
          <a:p>
            <a:pPr lvl="0">
              <a:lnSpc>
                <a:spcPct val="120000"/>
              </a:lnSpc>
            </a:pPr>
            <a:r>
              <a:rPr lang="el-GR" sz="1600" dirty="0">
                <a:solidFill>
                  <a:srgbClr val="263238"/>
                </a:solidFill>
                <a:latin typeface="Calibri"/>
                <a:ea typeface="Calibri"/>
                <a:cs typeface="Calibri"/>
                <a:sym typeface="Calibri"/>
              </a:rPr>
              <a:t>απενεργοποιήστε την κάμερα και ξεφύγετε</a:t>
            </a:r>
            <a:endParaRPr sz="1600" dirty="0">
              <a:solidFill>
                <a:schemeClr val="dk1"/>
              </a:solidFill>
              <a:latin typeface="Calibri"/>
              <a:ea typeface="Calibri"/>
              <a:cs typeface="Calibri"/>
              <a:sym typeface="Calibri"/>
            </a:endParaRPr>
          </a:p>
        </p:txBody>
      </p:sp>
      <p:sp>
        <p:nvSpPr>
          <p:cNvPr id="291" name="Google Shape;291;p13"/>
          <p:cNvSpPr/>
          <p:nvPr/>
        </p:nvSpPr>
        <p:spPr>
          <a:xfrm>
            <a:off x="6910660" y="4085099"/>
            <a:ext cx="4515274" cy="683224"/>
          </a:xfrm>
          <a:prstGeom prst="rect">
            <a:avLst/>
          </a:prstGeom>
          <a:noFill/>
          <a:ln>
            <a:noFill/>
          </a:ln>
        </p:spPr>
        <p:txBody>
          <a:bodyPr spcFirstLastPara="1" wrap="square" lIns="91425" tIns="45700" rIns="91425" bIns="45700" anchor="t" anchorCtr="0">
            <a:spAutoFit/>
          </a:bodyPr>
          <a:lstStyle/>
          <a:p>
            <a:pPr lvl="0">
              <a:lnSpc>
                <a:spcPct val="120000"/>
              </a:lnSpc>
            </a:pPr>
            <a:r>
              <a:rPr lang="el-GR" sz="1600" dirty="0">
                <a:solidFill>
                  <a:srgbClr val="263238"/>
                </a:solidFill>
                <a:latin typeface="Calibri"/>
                <a:ea typeface="Calibri"/>
                <a:cs typeface="Calibri"/>
                <a:sym typeface="Calibri"/>
              </a:rPr>
              <a:t>Εκτέλεση άλλων εργασιών κατά τη διάρκεια μιας κλήσης</a:t>
            </a:r>
            <a:endParaRPr sz="1600" dirty="0">
              <a:solidFill>
                <a:schemeClr val="dk1"/>
              </a:solidFill>
              <a:latin typeface="Calibri"/>
              <a:ea typeface="Calibri"/>
              <a:cs typeface="Calibri"/>
              <a:sym typeface="Calibri"/>
            </a:endParaRPr>
          </a:p>
        </p:txBody>
      </p:sp>
      <p:sp>
        <p:nvSpPr>
          <p:cNvPr id="292" name="Google Shape;292;p13"/>
          <p:cNvSpPr/>
          <p:nvPr/>
        </p:nvSpPr>
        <p:spPr>
          <a:xfrm>
            <a:off x="6910660" y="4770905"/>
            <a:ext cx="4515274" cy="683224"/>
          </a:xfrm>
          <a:prstGeom prst="rect">
            <a:avLst/>
          </a:prstGeom>
          <a:noFill/>
          <a:ln>
            <a:noFill/>
          </a:ln>
        </p:spPr>
        <p:txBody>
          <a:bodyPr spcFirstLastPara="1" wrap="square" lIns="91425" tIns="45700" rIns="91425" bIns="45700" anchor="t" anchorCtr="0">
            <a:spAutoFit/>
          </a:bodyPr>
          <a:lstStyle/>
          <a:p>
            <a:pPr lvl="0">
              <a:lnSpc>
                <a:spcPct val="120000"/>
              </a:lnSpc>
            </a:pPr>
            <a:r>
              <a:rPr lang="el-GR" sz="1600" dirty="0">
                <a:solidFill>
                  <a:srgbClr val="263238"/>
                </a:solidFill>
                <a:latin typeface="Calibri"/>
                <a:ea typeface="Calibri"/>
                <a:cs typeface="Calibri"/>
                <a:sym typeface="Calibri"/>
              </a:rPr>
              <a:t>Εγγράψτε το βίντεο πριν να ζητήσετε προηγουμένως την άδεια</a:t>
            </a:r>
            <a:endParaRPr sz="1600" dirty="0">
              <a:solidFill>
                <a:schemeClr val="dk1"/>
              </a:solidFill>
              <a:latin typeface="Calibri"/>
              <a:ea typeface="Calibri"/>
              <a:cs typeface="Calibri"/>
              <a:sym typeface="Calibri"/>
            </a:endParaRPr>
          </a:p>
        </p:txBody>
      </p:sp>
      <p:sp>
        <p:nvSpPr>
          <p:cNvPr id="293" name="Google Shape;293;p13"/>
          <p:cNvSpPr/>
          <p:nvPr/>
        </p:nvSpPr>
        <p:spPr>
          <a:xfrm>
            <a:off x="6619644" y="4914813"/>
            <a:ext cx="188843" cy="188843"/>
          </a:xfrm>
          <a:prstGeom prst="ellipse">
            <a:avLst/>
          </a:prstGeom>
          <a:solidFill>
            <a:schemeClr val="lt1"/>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pic>
        <p:nvPicPr>
          <p:cNvPr id="294" name="Google Shape;294;p13" descr="Image result for wrong icons"/>
          <p:cNvPicPr preferRelativeResize="0"/>
          <p:nvPr/>
        </p:nvPicPr>
        <p:blipFill rotWithShape="1">
          <a:blip r:embed="rId4">
            <a:alphaModFix/>
          </a:blip>
          <a:srcRect/>
          <a:stretch/>
        </p:blipFill>
        <p:spPr>
          <a:xfrm>
            <a:off x="6666226" y="4967940"/>
            <a:ext cx="95678" cy="82588"/>
          </a:xfrm>
          <a:prstGeom prst="rect">
            <a:avLst/>
          </a:prstGeom>
          <a:noFill/>
          <a:ln>
            <a:noFill/>
          </a:ln>
        </p:spPr>
      </p:pic>
      <p:sp>
        <p:nvSpPr>
          <p:cNvPr id="296" name="Google Shape;296;p13"/>
          <p:cNvSpPr txBox="1"/>
          <p:nvPr/>
        </p:nvSpPr>
        <p:spPr>
          <a:xfrm>
            <a:off x="1895874" y="910132"/>
            <a:ext cx="7697518" cy="400026"/>
          </a:xfrm>
          <a:prstGeom prst="rect">
            <a:avLst/>
          </a:prstGeom>
          <a:noFill/>
          <a:ln>
            <a:noFill/>
          </a:ln>
        </p:spPr>
        <p:txBody>
          <a:bodyPr spcFirstLastPara="1" wrap="square" lIns="0" tIns="13950" rIns="0" bIns="0" anchor="t" anchorCtr="0">
            <a:spAutoFit/>
          </a:bodyPr>
          <a:lstStyle/>
          <a:p>
            <a:pPr lvl="0">
              <a:lnSpc>
                <a:spcPct val="113636"/>
              </a:lnSpc>
            </a:pPr>
            <a:r>
              <a:rPr lang="el-GR" sz="2200" dirty="0">
                <a:solidFill>
                  <a:schemeClr val="dk1"/>
                </a:solidFill>
                <a:latin typeface="Calibri"/>
                <a:ea typeface="Calibri"/>
                <a:cs typeface="Calibri"/>
                <a:sym typeface="Calibri"/>
              </a:rPr>
              <a:t>ΤΜΗΜΑ 1.5.: </a:t>
            </a:r>
            <a:r>
              <a:rPr lang="el-GR" sz="2200" dirty="0" err="1">
                <a:solidFill>
                  <a:schemeClr val="dk1"/>
                </a:solidFill>
                <a:latin typeface="Calibri"/>
                <a:ea typeface="Calibri"/>
                <a:cs typeface="Calibri"/>
                <a:sym typeface="Calibri"/>
              </a:rPr>
              <a:t>Βιντεοκλήσεις</a:t>
            </a:r>
            <a:r>
              <a:rPr lang="el-GR" sz="2200" dirty="0">
                <a:solidFill>
                  <a:schemeClr val="dk1"/>
                </a:solidFill>
                <a:latin typeface="Calibri"/>
                <a:ea typeface="Calibri"/>
                <a:cs typeface="Calibri"/>
                <a:sym typeface="Calibri"/>
              </a:rPr>
              <a:t> για επιχειρηματική επικοινωνία (2)</a:t>
            </a:r>
            <a:endParaRPr sz="1600" dirty="0">
              <a:solidFill>
                <a:schemeClr val="dk1"/>
              </a:solidFill>
              <a:latin typeface="Calibri"/>
              <a:ea typeface="Calibri"/>
              <a:cs typeface="Calibri"/>
              <a:sym typeface="Calibri"/>
            </a:endParaRPr>
          </a:p>
        </p:txBody>
      </p:sp>
      <p:sp>
        <p:nvSpPr>
          <p:cNvPr id="2" name="Google Shape;77;p5">
            <a:extLst>
              <a:ext uri="{FF2B5EF4-FFF2-40B4-BE49-F238E27FC236}">
                <a16:creationId xmlns:a16="http://schemas.microsoft.com/office/drawing/2014/main" id="{B433D601-C24E-E2D6-CDBD-85858F05B9C4}"/>
              </a:ext>
            </a:extLst>
          </p:cNvPr>
          <p:cNvSpPr txBox="1"/>
          <p:nvPr/>
        </p:nvSpPr>
        <p:spPr>
          <a:xfrm>
            <a:off x="1840992" y="62043"/>
            <a:ext cx="10249830" cy="997709"/>
          </a:xfrm>
          <a:prstGeom prst="rect">
            <a:avLst/>
          </a:prstGeom>
          <a:noFill/>
          <a:ln>
            <a:noFill/>
          </a:ln>
        </p:spPr>
        <p:txBody>
          <a:bodyPr spcFirstLastPara="1" wrap="square" lIns="0" tIns="12700" rIns="0" bIns="0" anchor="t" anchorCtr="0">
            <a:spAutoFit/>
          </a:bodyPr>
          <a:lstStyle/>
          <a:p>
            <a:pPr marL="12700" lvl="0"/>
            <a:r>
              <a:rPr lang="el-GR" sz="3200" b="1" dirty="0">
                <a:solidFill>
                  <a:schemeClr val="dk1"/>
                </a:solidFill>
                <a:latin typeface="Calibri"/>
                <a:ea typeface="Calibri"/>
                <a:cs typeface="Calibri"/>
                <a:sym typeface="Calibri"/>
              </a:rPr>
              <a:t>ΕΝΟΤΗΤΑ 1: Βασικές αρχές της διαδικτυακής επικοινωνίας για ΜΜΕ</a:t>
            </a:r>
            <a:endParaRPr sz="3200" b="1" i="0" dirty="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14"/>
          <p:cNvSpPr/>
          <p:nvPr/>
        </p:nvSpPr>
        <p:spPr>
          <a:xfrm>
            <a:off x="3166347" y="2319600"/>
            <a:ext cx="184731" cy="40011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endParaRPr sz="2000" b="1">
              <a:solidFill>
                <a:srgbClr val="0CA373"/>
              </a:solidFill>
              <a:latin typeface="Calibri"/>
              <a:ea typeface="Calibri"/>
              <a:cs typeface="Calibri"/>
              <a:sym typeface="Calibri"/>
            </a:endParaRPr>
          </a:p>
        </p:txBody>
      </p:sp>
      <p:sp>
        <p:nvSpPr>
          <p:cNvPr id="302" name="Google Shape;302;p14"/>
          <p:cNvSpPr/>
          <p:nvPr/>
        </p:nvSpPr>
        <p:spPr>
          <a:xfrm>
            <a:off x="1236986" y="2957819"/>
            <a:ext cx="378197" cy="326386"/>
          </a:xfrm>
          <a:custGeom>
            <a:avLst/>
            <a:gdLst/>
            <a:ahLst/>
            <a:cxnLst/>
            <a:rect l="l" t="t" r="r" b="b"/>
            <a:pathLst>
              <a:path w="20683" h="20545" extrusionOk="0">
                <a:moveTo>
                  <a:pt x="9621" y="9676"/>
                </a:moveTo>
                <a:cubicBezTo>
                  <a:pt x="9621" y="9676"/>
                  <a:pt x="9621" y="9675"/>
                  <a:pt x="9621" y="9675"/>
                </a:cubicBezTo>
                <a:lnTo>
                  <a:pt x="9620" y="9674"/>
                </a:lnTo>
                <a:cubicBezTo>
                  <a:pt x="9620" y="9674"/>
                  <a:pt x="9621" y="9676"/>
                  <a:pt x="9621" y="9676"/>
                </a:cubicBezTo>
                <a:close/>
                <a:moveTo>
                  <a:pt x="19582" y="1266"/>
                </a:moveTo>
                <a:cubicBezTo>
                  <a:pt x="18115" y="-422"/>
                  <a:pt x="15737" y="-422"/>
                  <a:pt x="14270" y="1266"/>
                </a:cubicBezTo>
                <a:lnTo>
                  <a:pt x="14934" y="2030"/>
                </a:lnTo>
                <a:cubicBezTo>
                  <a:pt x="16034" y="765"/>
                  <a:pt x="17818" y="765"/>
                  <a:pt x="18918" y="2030"/>
                </a:cubicBezTo>
                <a:cubicBezTo>
                  <a:pt x="20019" y="3297"/>
                  <a:pt x="20019" y="5351"/>
                  <a:pt x="18918" y="6618"/>
                </a:cubicBezTo>
                <a:lnTo>
                  <a:pt x="8956" y="17881"/>
                </a:lnTo>
                <a:lnTo>
                  <a:pt x="9621" y="18645"/>
                </a:lnTo>
                <a:lnTo>
                  <a:pt x="19582" y="7382"/>
                </a:lnTo>
                <a:cubicBezTo>
                  <a:pt x="21050" y="5693"/>
                  <a:pt x="21050" y="2955"/>
                  <a:pt x="19582" y="1266"/>
                </a:cubicBezTo>
                <a:moveTo>
                  <a:pt x="2315" y="17881"/>
                </a:moveTo>
                <a:cubicBezTo>
                  <a:pt x="481" y="15770"/>
                  <a:pt x="481" y="12551"/>
                  <a:pt x="2315" y="10439"/>
                </a:cubicBezTo>
                <a:cubicBezTo>
                  <a:pt x="2317" y="10437"/>
                  <a:pt x="2320" y="10434"/>
                  <a:pt x="2323" y="10431"/>
                </a:cubicBezTo>
                <a:lnTo>
                  <a:pt x="2323" y="10431"/>
                </a:lnTo>
                <a:lnTo>
                  <a:pt x="9289" y="2413"/>
                </a:lnTo>
                <a:cubicBezTo>
                  <a:pt x="9472" y="2201"/>
                  <a:pt x="9472" y="1859"/>
                  <a:pt x="9289" y="1648"/>
                </a:cubicBezTo>
                <a:cubicBezTo>
                  <a:pt x="9105" y="1437"/>
                  <a:pt x="8808" y="1437"/>
                  <a:pt x="8624" y="1648"/>
                </a:cubicBezTo>
                <a:lnTo>
                  <a:pt x="1651" y="9675"/>
                </a:lnTo>
                <a:cubicBezTo>
                  <a:pt x="-550" y="12208"/>
                  <a:pt x="-550" y="16112"/>
                  <a:pt x="1651" y="18645"/>
                </a:cubicBezTo>
                <a:cubicBezTo>
                  <a:pt x="3852" y="21178"/>
                  <a:pt x="7420" y="21178"/>
                  <a:pt x="9621" y="18645"/>
                </a:cubicBezTo>
                <a:lnTo>
                  <a:pt x="8948" y="17889"/>
                </a:lnTo>
                <a:cubicBezTo>
                  <a:pt x="7114" y="19991"/>
                  <a:pt x="4147" y="19989"/>
                  <a:pt x="2315" y="17881"/>
                </a:cubicBezTo>
                <a:moveTo>
                  <a:pt x="6300" y="13497"/>
                </a:moveTo>
                <a:cubicBezTo>
                  <a:pt x="7033" y="14341"/>
                  <a:pt x="8223" y="14341"/>
                  <a:pt x="8956" y="13497"/>
                </a:cubicBezTo>
                <a:lnTo>
                  <a:pt x="13937" y="7764"/>
                </a:lnTo>
                <a:cubicBezTo>
                  <a:pt x="14121" y="7553"/>
                  <a:pt x="14121" y="7211"/>
                  <a:pt x="13937" y="7000"/>
                </a:cubicBezTo>
                <a:cubicBezTo>
                  <a:pt x="13754" y="6789"/>
                  <a:pt x="13457" y="6789"/>
                  <a:pt x="13273" y="7000"/>
                </a:cubicBezTo>
                <a:lnTo>
                  <a:pt x="8292" y="12732"/>
                </a:lnTo>
                <a:cubicBezTo>
                  <a:pt x="7926" y="13155"/>
                  <a:pt x="7331" y="13155"/>
                  <a:pt x="6964" y="12732"/>
                </a:cubicBezTo>
                <a:cubicBezTo>
                  <a:pt x="6597" y="12310"/>
                  <a:pt x="6597" y="11626"/>
                  <a:pt x="6964" y="11204"/>
                </a:cubicBezTo>
                <a:lnTo>
                  <a:pt x="8292" y="9675"/>
                </a:lnTo>
                <a:lnTo>
                  <a:pt x="14934" y="2030"/>
                </a:lnTo>
                <a:lnTo>
                  <a:pt x="14270" y="1266"/>
                </a:lnTo>
                <a:lnTo>
                  <a:pt x="6300" y="10439"/>
                </a:lnTo>
                <a:cubicBezTo>
                  <a:pt x="5566" y="11284"/>
                  <a:pt x="5566" y="12653"/>
                  <a:pt x="6300" y="13497"/>
                </a:cubicBezTo>
              </a:path>
            </a:pathLst>
          </a:custGeom>
          <a:solidFill>
            <a:schemeClr val="dk1"/>
          </a:solidFill>
          <a:ln>
            <a:noFill/>
          </a:ln>
        </p:spPr>
        <p:txBody>
          <a:bodyPr spcFirstLastPara="1" wrap="square" lIns="19025" tIns="19025" rIns="19025" bIns="19025" anchor="ctr" anchorCtr="0">
            <a:noAutofit/>
          </a:bodyPr>
          <a:lstStyle/>
          <a:p>
            <a:pPr marL="0" marR="0" lvl="0" indent="0" algn="l" rtl="0">
              <a:spcBef>
                <a:spcPts val="0"/>
              </a:spcBef>
              <a:spcAft>
                <a:spcPts val="0"/>
              </a:spcAft>
              <a:buNone/>
            </a:pPr>
            <a:endParaRPr sz="1500" b="1">
              <a:solidFill>
                <a:schemeClr val="dk1"/>
              </a:solidFill>
              <a:latin typeface="Oxygen"/>
              <a:ea typeface="Oxygen"/>
              <a:cs typeface="Oxygen"/>
              <a:sym typeface="Oxygen"/>
            </a:endParaRPr>
          </a:p>
        </p:txBody>
      </p:sp>
      <p:sp>
        <p:nvSpPr>
          <p:cNvPr id="303" name="Google Shape;303;p14"/>
          <p:cNvSpPr/>
          <p:nvPr/>
        </p:nvSpPr>
        <p:spPr>
          <a:xfrm>
            <a:off x="1200287" y="3639265"/>
            <a:ext cx="378197" cy="326386"/>
          </a:xfrm>
          <a:custGeom>
            <a:avLst/>
            <a:gdLst/>
            <a:ahLst/>
            <a:cxnLst/>
            <a:rect l="l" t="t" r="r" b="b"/>
            <a:pathLst>
              <a:path w="20683" h="20545" extrusionOk="0">
                <a:moveTo>
                  <a:pt x="9621" y="9676"/>
                </a:moveTo>
                <a:cubicBezTo>
                  <a:pt x="9621" y="9676"/>
                  <a:pt x="9621" y="9675"/>
                  <a:pt x="9621" y="9675"/>
                </a:cubicBezTo>
                <a:lnTo>
                  <a:pt x="9620" y="9674"/>
                </a:lnTo>
                <a:cubicBezTo>
                  <a:pt x="9620" y="9674"/>
                  <a:pt x="9621" y="9676"/>
                  <a:pt x="9621" y="9676"/>
                </a:cubicBezTo>
                <a:close/>
                <a:moveTo>
                  <a:pt x="19582" y="1266"/>
                </a:moveTo>
                <a:cubicBezTo>
                  <a:pt x="18115" y="-422"/>
                  <a:pt x="15737" y="-422"/>
                  <a:pt x="14270" y="1266"/>
                </a:cubicBezTo>
                <a:lnTo>
                  <a:pt x="14934" y="2030"/>
                </a:lnTo>
                <a:cubicBezTo>
                  <a:pt x="16034" y="765"/>
                  <a:pt x="17818" y="765"/>
                  <a:pt x="18918" y="2030"/>
                </a:cubicBezTo>
                <a:cubicBezTo>
                  <a:pt x="20019" y="3297"/>
                  <a:pt x="20019" y="5351"/>
                  <a:pt x="18918" y="6618"/>
                </a:cubicBezTo>
                <a:lnTo>
                  <a:pt x="8956" y="17881"/>
                </a:lnTo>
                <a:lnTo>
                  <a:pt x="9621" y="18645"/>
                </a:lnTo>
                <a:lnTo>
                  <a:pt x="19582" y="7382"/>
                </a:lnTo>
                <a:cubicBezTo>
                  <a:pt x="21050" y="5693"/>
                  <a:pt x="21050" y="2955"/>
                  <a:pt x="19582" y="1266"/>
                </a:cubicBezTo>
                <a:moveTo>
                  <a:pt x="2315" y="17881"/>
                </a:moveTo>
                <a:cubicBezTo>
                  <a:pt x="481" y="15770"/>
                  <a:pt x="481" y="12551"/>
                  <a:pt x="2315" y="10439"/>
                </a:cubicBezTo>
                <a:cubicBezTo>
                  <a:pt x="2317" y="10437"/>
                  <a:pt x="2320" y="10434"/>
                  <a:pt x="2323" y="10431"/>
                </a:cubicBezTo>
                <a:lnTo>
                  <a:pt x="2323" y="10431"/>
                </a:lnTo>
                <a:lnTo>
                  <a:pt x="9289" y="2413"/>
                </a:lnTo>
                <a:cubicBezTo>
                  <a:pt x="9472" y="2201"/>
                  <a:pt x="9472" y="1859"/>
                  <a:pt x="9289" y="1648"/>
                </a:cubicBezTo>
                <a:cubicBezTo>
                  <a:pt x="9105" y="1437"/>
                  <a:pt x="8808" y="1437"/>
                  <a:pt x="8624" y="1648"/>
                </a:cubicBezTo>
                <a:lnTo>
                  <a:pt x="1651" y="9675"/>
                </a:lnTo>
                <a:cubicBezTo>
                  <a:pt x="-550" y="12208"/>
                  <a:pt x="-550" y="16112"/>
                  <a:pt x="1651" y="18645"/>
                </a:cubicBezTo>
                <a:cubicBezTo>
                  <a:pt x="3852" y="21178"/>
                  <a:pt x="7420" y="21178"/>
                  <a:pt x="9621" y="18645"/>
                </a:cubicBezTo>
                <a:lnTo>
                  <a:pt x="8948" y="17889"/>
                </a:lnTo>
                <a:cubicBezTo>
                  <a:pt x="7114" y="19991"/>
                  <a:pt x="4147" y="19989"/>
                  <a:pt x="2315" y="17881"/>
                </a:cubicBezTo>
                <a:moveTo>
                  <a:pt x="6300" y="13497"/>
                </a:moveTo>
                <a:cubicBezTo>
                  <a:pt x="7033" y="14341"/>
                  <a:pt x="8223" y="14341"/>
                  <a:pt x="8956" y="13497"/>
                </a:cubicBezTo>
                <a:lnTo>
                  <a:pt x="13937" y="7764"/>
                </a:lnTo>
                <a:cubicBezTo>
                  <a:pt x="14121" y="7553"/>
                  <a:pt x="14121" y="7211"/>
                  <a:pt x="13937" y="7000"/>
                </a:cubicBezTo>
                <a:cubicBezTo>
                  <a:pt x="13754" y="6789"/>
                  <a:pt x="13457" y="6789"/>
                  <a:pt x="13273" y="7000"/>
                </a:cubicBezTo>
                <a:lnTo>
                  <a:pt x="8292" y="12732"/>
                </a:lnTo>
                <a:cubicBezTo>
                  <a:pt x="7926" y="13155"/>
                  <a:pt x="7331" y="13155"/>
                  <a:pt x="6964" y="12732"/>
                </a:cubicBezTo>
                <a:cubicBezTo>
                  <a:pt x="6597" y="12310"/>
                  <a:pt x="6597" y="11626"/>
                  <a:pt x="6964" y="11204"/>
                </a:cubicBezTo>
                <a:lnTo>
                  <a:pt x="8292" y="9675"/>
                </a:lnTo>
                <a:lnTo>
                  <a:pt x="14934" y="2030"/>
                </a:lnTo>
                <a:lnTo>
                  <a:pt x="14270" y="1266"/>
                </a:lnTo>
                <a:lnTo>
                  <a:pt x="6300" y="10439"/>
                </a:lnTo>
                <a:cubicBezTo>
                  <a:pt x="5566" y="11284"/>
                  <a:pt x="5566" y="12653"/>
                  <a:pt x="6300" y="13497"/>
                </a:cubicBezTo>
              </a:path>
            </a:pathLst>
          </a:custGeom>
          <a:solidFill>
            <a:schemeClr val="dk1"/>
          </a:solidFill>
          <a:ln>
            <a:noFill/>
          </a:ln>
        </p:spPr>
        <p:txBody>
          <a:bodyPr spcFirstLastPara="1" wrap="square" lIns="19025" tIns="19025" rIns="19025" bIns="19025" anchor="ctr" anchorCtr="0">
            <a:noAutofit/>
          </a:bodyPr>
          <a:lstStyle/>
          <a:p>
            <a:pPr marL="0" marR="0" lvl="0" indent="0" algn="l" rtl="0">
              <a:spcBef>
                <a:spcPts val="0"/>
              </a:spcBef>
              <a:spcAft>
                <a:spcPts val="0"/>
              </a:spcAft>
              <a:buNone/>
            </a:pPr>
            <a:endParaRPr sz="1500" b="1">
              <a:solidFill>
                <a:schemeClr val="dk1"/>
              </a:solidFill>
              <a:latin typeface="Oxygen"/>
              <a:ea typeface="Oxygen"/>
              <a:cs typeface="Oxygen"/>
              <a:sym typeface="Oxygen"/>
            </a:endParaRPr>
          </a:p>
        </p:txBody>
      </p:sp>
      <p:sp>
        <p:nvSpPr>
          <p:cNvPr id="304" name="Google Shape;304;p14"/>
          <p:cNvSpPr/>
          <p:nvPr/>
        </p:nvSpPr>
        <p:spPr>
          <a:xfrm>
            <a:off x="1236986" y="4348201"/>
            <a:ext cx="378197" cy="326386"/>
          </a:xfrm>
          <a:custGeom>
            <a:avLst/>
            <a:gdLst/>
            <a:ahLst/>
            <a:cxnLst/>
            <a:rect l="l" t="t" r="r" b="b"/>
            <a:pathLst>
              <a:path w="20683" h="20545" extrusionOk="0">
                <a:moveTo>
                  <a:pt x="9621" y="9676"/>
                </a:moveTo>
                <a:cubicBezTo>
                  <a:pt x="9621" y="9676"/>
                  <a:pt x="9621" y="9675"/>
                  <a:pt x="9621" y="9675"/>
                </a:cubicBezTo>
                <a:lnTo>
                  <a:pt x="9620" y="9674"/>
                </a:lnTo>
                <a:cubicBezTo>
                  <a:pt x="9620" y="9674"/>
                  <a:pt x="9621" y="9676"/>
                  <a:pt x="9621" y="9676"/>
                </a:cubicBezTo>
                <a:close/>
                <a:moveTo>
                  <a:pt x="19582" y="1266"/>
                </a:moveTo>
                <a:cubicBezTo>
                  <a:pt x="18115" y="-422"/>
                  <a:pt x="15737" y="-422"/>
                  <a:pt x="14270" y="1266"/>
                </a:cubicBezTo>
                <a:lnTo>
                  <a:pt x="14934" y="2030"/>
                </a:lnTo>
                <a:cubicBezTo>
                  <a:pt x="16034" y="765"/>
                  <a:pt x="17818" y="765"/>
                  <a:pt x="18918" y="2030"/>
                </a:cubicBezTo>
                <a:cubicBezTo>
                  <a:pt x="20019" y="3297"/>
                  <a:pt x="20019" y="5351"/>
                  <a:pt x="18918" y="6618"/>
                </a:cubicBezTo>
                <a:lnTo>
                  <a:pt x="8956" y="17881"/>
                </a:lnTo>
                <a:lnTo>
                  <a:pt x="9621" y="18645"/>
                </a:lnTo>
                <a:lnTo>
                  <a:pt x="19582" y="7382"/>
                </a:lnTo>
                <a:cubicBezTo>
                  <a:pt x="21050" y="5693"/>
                  <a:pt x="21050" y="2955"/>
                  <a:pt x="19582" y="1266"/>
                </a:cubicBezTo>
                <a:moveTo>
                  <a:pt x="2315" y="17881"/>
                </a:moveTo>
                <a:cubicBezTo>
                  <a:pt x="481" y="15770"/>
                  <a:pt x="481" y="12551"/>
                  <a:pt x="2315" y="10439"/>
                </a:cubicBezTo>
                <a:cubicBezTo>
                  <a:pt x="2317" y="10437"/>
                  <a:pt x="2320" y="10434"/>
                  <a:pt x="2323" y="10431"/>
                </a:cubicBezTo>
                <a:lnTo>
                  <a:pt x="2323" y="10431"/>
                </a:lnTo>
                <a:lnTo>
                  <a:pt x="9289" y="2413"/>
                </a:lnTo>
                <a:cubicBezTo>
                  <a:pt x="9472" y="2201"/>
                  <a:pt x="9472" y="1859"/>
                  <a:pt x="9289" y="1648"/>
                </a:cubicBezTo>
                <a:cubicBezTo>
                  <a:pt x="9105" y="1437"/>
                  <a:pt x="8808" y="1437"/>
                  <a:pt x="8624" y="1648"/>
                </a:cubicBezTo>
                <a:lnTo>
                  <a:pt x="1651" y="9675"/>
                </a:lnTo>
                <a:cubicBezTo>
                  <a:pt x="-550" y="12208"/>
                  <a:pt x="-550" y="16112"/>
                  <a:pt x="1651" y="18645"/>
                </a:cubicBezTo>
                <a:cubicBezTo>
                  <a:pt x="3852" y="21178"/>
                  <a:pt x="7420" y="21178"/>
                  <a:pt x="9621" y="18645"/>
                </a:cubicBezTo>
                <a:lnTo>
                  <a:pt x="8948" y="17889"/>
                </a:lnTo>
                <a:cubicBezTo>
                  <a:pt x="7114" y="19991"/>
                  <a:pt x="4147" y="19989"/>
                  <a:pt x="2315" y="17881"/>
                </a:cubicBezTo>
                <a:moveTo>
                  <a:pt x="6300" y="13497"/>
                </a:moveTo>
                <a:cubicBezTo>
                  <a:pt x="7033" y="14341"/>
                  <a:pt x="8223" y="14341"/>
                  <a:pt x="8956" y="13497"/>
                </a:cubicBezTo>
                <a:lnTo>
                  <a:pt x="13937" y="7764"/>
                </a:lnTo>
                <a:cubicBezTo>
                  <a:pt x="14121" y="7553"/>
                  <a:pt x="14121" y="7211"/>
                  <a:pt x="13937" y="7000"/>
                </a:cubicBezTo>
                <a:cubicBezTo>
                  <a:pt x="13754" y="6789"/>
                  <a:pt x="13457" y="6789"/>
                  <a:pt x="13273" y="7000"/>
                </a:cubicBezTo>
                <a:lnTo>
                  <a:pt x="8292" y="12732"/>
                </a:lnTo>
                <a:cubicBezTo>
                  <a:pt x="7926" y="13155"/>
                  <a:pt x="7331" y="13155"/>
                  <a:pt x="6964" y="12732"/>
                </a:cubicBezTo>
                <a:cubicBezTo>
                  <a:pt x="6597" y="12310"/>
                  <a:pt x="6597" y="11626"/>
                  <a:pt x="6964" y="11204"/>
                </a:cubicBezTo>
                <a:lnTo>
                  <a:pt x="8292" y="9675"/>
                </a:lnTo>
                <a:lnTo>
                  <a:pt x="14934" y="2030"/>
                </a:lnTo>
                <a:lnTo>
                  <a:pt x="14270" y="1266"/>
                </a:lnTo>
                <a:lnTo>
                  <a:pt x="6300" y="10439"/>
                </a:lnTo>
                <a:cubicBezTo>
                  <a:pt x="5566" y="11284"/>
                  <a:pt x="5566" y="12653"/>
                  <a:pt x="6300" y="13497"/>
                </a:cubicBezTo>
              </a:path>
            </a:pathLst>
          </a:custGeom>
          <a:solidFill>
            <a:schemeClr val="dk1"/>
          </a:solidFill>
          <a:ln>
            <a:noFill/>
          </a:ln>
        </p:spPr>
        <p:txBody>
          <a:bodyPr spcFirstLastPara="1" wrap="square" lIns="19025" tIns="19025" rIns="19025" bIns="19025" anchor="ctr" anchorCtr="0">
            <a:noAutofit/>
          </a:bodyPr>
          <a:lstStyle/>
          <a:p>
            <a:pPr marL="0" marR="0" lvl="0" indent="0" algn="l" rtl="0">
              <a:spcBef>
                <a:spcPts val="0"/>
              </a:spcBef>
              <a:spcAft>
                <a:spcPts val="0"/>
              </a:spcAft>
              <a:buNone/>
            </a:pPr>
            <a:endParaRPr sz="1500" b="1">
              <a:solidFill>
                <a:schemeClr val="dk1"/>
              </a:solidFill>
              <a:latin typeface="Oxygen"/>
              <a:ea typeface="Oxygen"/>
              <a:cs typeface="Oxygen"/>
              <a:sym typeface="Oxygen"/>
            </a:endParaRPr>
          </a:p>
        </p:txBody>
      </p:sp>
      <p:sp>
        <p:nvSpPr>
          <p:cNvPr id="305" name="Google Shape;305;p14"/>
          <p:cNvSpPr txBox="1"/>
          <p:nvPr/>
        </p:nvSpPr>
        <p:spPr>
          <a:xfrm>
            <a:off x="1615182" y="2814121"/>
            <a:ext cx="5907282" cy="646290"/>
          </a:xfrm>
          <a:prstGeom prst="rect">
            <a:avLst/>
          </a:prstGeom>
          <a:noFill/>
          <a:ln>
            <a:noFill/>
          </a:ln>
        </p:spPr>
        <p:txBody>
          <a:bodyPr spcFirstLastPara="1" wrap="square" lIns="91425" tIns="45700" rIns="91425" bIns="45700" anchor="t" anchorCtr="0">
            <a:spAutoFit/>
          </a:bodyPr>
          <a:lstStyle/>
          <a:p>
            <a:pPr lvl="0"/>
            <a:r>
              <a:rPr lang="el-GR" sz="1800" dirty="0">
                <a:solidFill>
                  <a:schemeClr val="dk1"/>
                </a:solidFill>
                <a:latin typeface="Calibri"/>
                <a:ea typeface="Calibri"/>
                <a:cs typeface="Calibri"/>
                <a:sym typeface="Calibri"/>
              </a:rPr>
              <a:t>Οι ΜΜΕ μπορούν να βασίζονται σε διάφορα εργαλεία διαδικτυακής επικοινωνίας</a:t>
            </a:r>
            <a:endParaRPr sz="1800" dirty="0">
              <a:solidFill>
                <a:schemeClr val="dk1"/>
              </a:solidFill>
              <a:latin typeface="Calibri"/>
              <a:ea typeface="Calibri"/>
              <a:cs typeface="Calibri"/>
              <a:sym typeface="Calibri"/>
            </a:endParaRPr>
          </a:p>
        </p:txBody>
      </p:sp>
      <p:sp>
        <p:nvSpPr>
          <p:cNvPr id="306" name="Google Shape;306;p14"/>
          <p:cNvSpPr txBox="1"/>
          <p:nvPr/>
        </p:nvSpPr>
        <p:spPr>
          <a:xfrm>
            <a:off x="1615181" y="3530217"/>
            <a:ext cx="5907282" cy="646290"/>
          </a:xfrm>
          <a:prstGeom prst="rect">
            <a:avLst/>
          </a:prstGeom>
          <a:noFill/>
          <a:ln>
            <a:noFill/>
          </a:ln>
        </p:spPr>
        <p:txBody>
          <a:bodyPr spcFirstLastPara="1" wrap="square" lIns="91425" tIns="45700" rIns="91425" bIns="45700" anchor="t" anchorCtr="0">
            <a:spAutoFit/>
          </a:bodyPr>
          <a:lstStyle/>
          <a:p>
            <a:pPr lvl="0"/>
            <a:r>
              <a:rPr lang="el-GR" sz="1800" dirty="0">
                <a:solidFill>
                  <a:schemeClr val="dk1"/>
                </a:solidFill>
                <a:latin typeface="Calibri"/>
                <a:ea typeface="Calibri"/>
                <a:cs typeface="Calibri"/>
                <a:sym typeface="Calibri"/>
              </a:rPr>
              <a:t>Είναι ζωτικής σημασίας να κυριαρχήσετε στους κανόνες / έθιμα για μια αποτελεσματική επικοινωνία </a:t>
            </a:r>
            <a:endParaRPr sz="1800" dirty="0">
              <a:solidFill>
                <a:schemeClr val="dk1"/>
              </a:solidFill>
              <a:latin typeface="Calibri"/>
              <a:ea typeface="Calibri"/>
              <a:cs typeface="Calibri"/>
              <a:sym typeface="Calibri"/>
            </a:endParaRPr>
          </a:p>
        </p:txBody>
      </p:sp>
      <p:sp>
        <p:nvSpPr>
          <p:cNvPr id="307" name="Google Shape;307;p14"/>
          <p:cNvSpPr txBox="1"/>
          <p:nvPr/>
        </p:nvSpPr>
        <p:spPr>
          <a:xfrm>
            <a:off x="1605564" y="4284374"/>
            <a:ext cx="6246083" cy="923289"/>
          </a:xfrm>
          <a:prstGeom prst="rect">
            <a:avLst/>
          </a:prstGeom>
          <a:noFill/>
          <a:ln>
            <a:noFill/>
          </a:ln>
        </p:spPr>
        <p:txBody>
          <a:bodyPr spcFirstLastPara="1" wrap="square" lIns="91425" tIns="45700" rIns="91425" bIns="45700" anchor="t" anchorCtr="0">
            <a:spAutoFit/>
          </a:bodyPr>
          <a:lstStyle/>
          <a:p>
            <a:pPr lvl="0"/>
            <a:r>
              <a:rPr lang="el-GR" sz="1800" dirty="0">
                <a:solidFill>
                  <a:schemeClr val="dk1"/>
                </a:solidFill>
                <a:latin typeface="Calibri"/>
                <a:ea typeface="Calibri"/>
                <a:cs typeface="Calibri"/>
                <a:sym typeface="Calibri"/>
              </a:rPr>
              <a:t>Για κάθε εργαλείο διαδικτυακής επικοινωνίας υπάρχουν πράγματα που πρέπει να κάνετε και άλλα που πρέπει να αποφύγετε</a:t>
            </a:r>
            <a:endParaRPr sz="1800" dirty="0">
              <a:solidFill>
                <a:schemeClr val="dk1"/>
              </a:solidFill>
              <a:latin typeface="Calibri"/>
              <a:ea typeface="Calibri"/>
              <a:cs typeface="Calibri"/>
              <a:sym typeface="Calibri"/>
            </a:endParaRPr>
          </a:p>
        </p:txBody>
      </p:sp>
      <p:sp>
        <p:nvSpPr>
          <p:cNvPr id="308" name="Google Shape;308;p14"/>
          <p:cNvSpPr txBox="1"/>
          <p:nvPr/>
        </p:nvSpPr>
        <p:spPr>
          <a:xfrm>
            <a:off x="480795" y="1302505"/>
            <a:ext cx="4961358" cy="751488"/>
          </a:xfrm>
          <a:prstGeom prst="rect">
            <a:avLst/>
          </a:prstGeom>
          <a:noFill/>
          <a:ln>
            <a:noFill/>
          </a:ln>
        </p:spPr>
        <p:txBody>
          <a:bodyPr spcFirstLastPara="1" wrap="square" lIns="0" tIns="12700" rIns="0" bIns="0" anchor="t" anchorCtr="0">
            <a:spAutoFit/>
          </a:bodyPr>
          <a:lstStyle/>
          <a:p>
            <a:pPr marL="12700" marR="0" lvl="0" indent="0" algn="l" rtl="0">
              <a:spcBef>
                <a:spcPts val="0"/>
              </a:spcBef>
              <a:spcAft>
                <a:spcPts val="0"/>
              </a:spcAft>
              <a:buNone/>
            </a:pPr>
            <a:r>
              <a:rPr lang="el-GR" sz="4800" b="1" i="0" dirty="0">
                <a:solidFill>
                  <a:schemeClr val="dk1"/>
                </a:solidFill>
                <a:latin typeface="Calibri"/>
                <a:ea typeface="Calibri"/>
                <a:cs typeface="Calibri"/>
                <a:sym typeface="Calibri"/>
              </a:rPr>
              <a:t>Κρίσιμα σημεία</a:t>
            </a:r>
            <a:r>
              <a:rPr lang="en-US" sz="4800" b="1" i="0" dirty="0">
                <a:solidFill>
                  <a:schemeClr val="dk1"/>
                </a:solidFill>
                <a:latin typeface="Calibri"/>
                <a:ea typeface="Calibri"/>
                <a:cs typeface="Calibri"/>
                <a:sym typeface="Calibri"/>
              </a:rPr>
              <a:t>:</a:t>
            </a:r>
            <a:endParaRPr dirty="0"/>
          </a:p>
        </p:txBody>
      </p:sp>
      <p:pic>
        <p:nvPicPr>
          <p:cNvPr id="309" name="Google Shape;309;p14" descr="Logro objetivo y trabajo en equipo empresarial. vector gratuito"/>
          <p:cNvPicPr preferRelativeResize="0"/>
          <p:nvPr/>
        </p:nvPicPr>
        <p:blipFill rotWithShape="1">
          <a:blip r:embed="rId3">
            <a:alphaModFix/>
          </a:blip>
          <a:srcRect/>
          <a:stretch/>
        </p:blipFill>
        <p:spPr>
          <a:xfrm>
            <a:off x="10214996" y="4623758"/>
            <a:ext cx="1531308" cy="133561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15"/>
          <p:cNvSpPr txBox="1"/>
          <p:nvPr/>
        </p:nvSpPr>
        <p:spPr>
          <a:xfrm>
            <a:off x="318565" y="1022287"/>
            <a:ext cx="10269068" cy="751488"/>
          </a:xfrm>
          <a:prstGeom prst="rect">
            <a:avLst/>
          </a:prstGeom>
          <a:noFill/>
          <a:ln>
            <a:noFill/>
          </a:ln>
        </p:spPr>
        <p:txBody>
          <a:bodyPr spcFirstLastPara="1" wrap="square" lIns="0" tIns="12700" rIns="0" bIns="0" anchor="t" anchorCtr="0">
            <a:spAutoFit/>
          </a:bodyPr>
          <a:lstStyle/>
          <a:p>
            <a:pPr marL="12700" lvl="0"/>
            <a:r>
              <a:rPr lang="el-GR" sz="4800" b="1" dirty="0">
                <a:solidFill>
                  <a:schemeClr val="dk1"/>
                </a:solidFill>
                <a:latin typeface="Calibri"/>
                <a:ea typeface="Calibri"/>
                <a:cs typeface="Calibri"/>
                <a:sym typeface="Calibri"/>
              </a:rPr>
              <a:t>Τεστ αξιολόγησης</a:t>
            </a:r>
            <a:endParaRPr dirty="0"/>
          </a:p>
        </p:txBody>
      </p:sp>
      <p:sp>
        <p:nvSpPr>
          <p:cNvPr id="315" name="Google Shape;315;p15"/>
          <p:cNvSpPr txBox="1"/>
          <p:nvPr/>
        </p:nvSpPr>
        <p:spPr>
          <a:xfrm>
            <a:off x="436097" y="1723464"/>
            <a:ext cx="2991729" cy="2585283"/>
          </a:xfrm>
          <a:prstGeom prst="rect">
            <a:avLst/>
          </a:prstGeom>
          <a:noFill/>
          <a:ln>
            <a:noFill/>
          </a:ln>
        </p:spPr>
        <p:txBody>
          <a:bodyPr spcFirstLastPara="1" wrap="square" lIns="91425" tIns="45700" rIns="91425" bIns="45700" anchor="t" anchorCtr="0">
            <a:spAutoFit/>
          </a:bodyPr>
          <a:lstStyle/>
          <a:p>
            <a:pPr lvl="0">
              <a:buClr>
                <a:schemeClr val="dk1"/>
              </a:buClr>
              <a:buSzPts val="1800"/>
            </a:pPr>
            <a:r>
              <a:rPr lang="el-GR" sz="1800" b="1" dirty="0">
                <a:solidFill>
                  <a:schemeClr val="dk1"/>
                </a:solidFill>
                <a:latin typeface="Calibri"/>
                <a:ea typeface="Calibri"/>
                <a:cs typeface="Calibri"/>
                <a:sym typeface="Calibri"/>
              </a:rPr>
              <a:t>Η </a:t>
            </a:r>
            <a:r>
              <a:rPr lang="en-US" sz="1800" b="1" dirty="0">
                <a:solidFill>
                  <a:schemeClr val="dk1"/>
                </a:solidFill>
                <a:latin typeface="Calibri"/>
                <a:ea typeface="Calibri"/>
                <a:cs typeface="Calibri"/>
                <a:sym typeface="Calibri"/>
              </a:rPr>
              <a:t>Netiquette </a:t>
            </a:r>
            <a:r>
              <a:rPr lang="el-GR" sz="1800" b="1" dirty="0">
                <a:solidFill>
                  <a:schemeClr val="dk1"/>
                </a:solidFill>
                <a:latin typeface="Calibri"/>
                <a:ea typeface="Calibri"/>
                <a:cs typeface="Calibri"/>
                <a:sym typeface="Calibri"/>
              </a:rPr>
              <a:t>αποτελείται από:
</a:t>
            </a:r>
            <a:r>
              <a:rPr lang="en-US" sz="1800" dirty="0">
                <a:solidFill>
                  <a:schemeClr val="dk1"/>
                </a:solidFill>
                <a:latin typeface="Calibri"/>
                <a:ea typeface="Calibri"/>
                <a:cs typeface="Calibri"/>
                <a:sym typeface="Calibri"/>
              </a:rPr>
              <a:t>a.- </a:t>
            </a:r>
            <a:r>
              <a:rPr lang="el-GR" sz="1800" dirty="0">
                <a:solidFill>
                  <a:schemeClr val="dk1"/>
                </a:solidFill>
                <a:latin typeface="Calibri"/>
                <a:ea typeface="Calibri"/>
                <a:cs typeface="Calibri"/>
                <a:sym typeface="Calibri"/>
              </a:rPr>
              <a:t>κανόνες/έθιμα για καλή διαδικτυακή επικοινωνία
</a:t>
            </a:r>
            <a:r>
              <a:rPr lang="en-US" sz="1800" dirty="0">
                <a:solidFill>
                  <a:schemeClr val="dk1"/>
                </a:solidFill>
                <a:latin typeface="Calibri"/>
                <a:ea typeface="Calibri"/>
                <a:cs typeface="Calibri"/>
                <a:sym typeface="Calibri"/>
              </a:rPr>
              <a:t>b.- </a:t>
            </a:r>
            <a:r>
              <a:rPr lang="el-GR" sz="1800" dirty="0">
                <a:solidFill>
                  <a:schemeClr val="dk1"/>
                </a:solidFill>
                <a:latin typeface="Calibri"/>
                <a:ea typeface="Calibri"/>
                <a:cs typeface="Calibri"/>
                <a:sym typeface="Calibri"/>
              </a:rPr>
              <a:t>κανόνες/έθιμα μόνο για επαγγελματική επικοινωνία</a:t>
            </a:r>
            <a:endParaRPr sz="1800" dirty="0">
              <a:solidFill>
                <a:schemeClr val="dk1"/>
              </a:solidFill>
              <a:latin typeface="Calibri"/>
              <a:ea typeface="Calibri"/>
              <a:cs typeface="Calibri"/>
              <a:sym typeface="Calibri"/>
            </a:endParaRPr>
          </a:p>
          <a:p>
            <a:pPr lvl="0"/>
            <a:r>
              <a:rPr lang="en-US" sz="1800" dirty="0">
                <a:solidFill>
                  <a:schemeClr val="dk1"/>
                </a:solidFill>
                <a:latin typeface="Calibri"/>
                <a:ea typeface="Calibri"/>
                <a:cs typeface="Calibri"/>
                <a:sym typeface="Calibri"/>
              </a:rPr>
              <a:t>c.- </a:t>
            </a:r>
            <a:r>
              <a:rPr lang="el-GR" sz="1800" dirty="0">
                <a:solidFill>
                  <a:schemeClr val="dk1"/>
                </a:solidFill>
                <a:latin typeface="Calibri"/>
                <a:ea typeface="Calibri"/>
                <a:cs typeface="Calibri"/>
                <a:sym typeface="Calibri"/>
              </a:rPr>
              <a:t>οποιουσδήποτε κανόνες/έθιμα για γενική επικοινωνία</a:t>
            </a:r>
            <a:endParaRPr sz="1800" dirty="0">
              <a:solidFill>
                <a:schemeClr val="dk1"/>
              </a:solidFill>
              <a:latin typeface="Calibri"/>
              <a:ea typeface="Calibri"/>
              <a:cs typeface="Calibri"/>
              <a:sym typeface="Calibri"/>
            </a:endParaRPr>
          </a:p>
        </p:txBody>
      </p:sp>
      <p:sp>
        <p:nvSpPr>
          <p:cNvPr id="316" name="Google Shape;316;p15"/>
          <p:cNvSpPr txBox="1"/>
          <p:nvPr/>
        </p:nvSpPr>
        <p:spPr>
          <a:xfrm>
            <a:off x="3957234" y="1773775"/>
            <a:ext cx="3310342" cy="2308284"/>
          </a:xfrm>
          <a:prstGeom prst="rect">
            <a:avLst/>
          </a:prstGeom>
          <a:noFill/>
          <a:ln>
            <a:noFill/>
          </a:ln>
        </p:spPr>
        <p:txBody>
          <a:bodyPr spcFirstLastPara="1" wrap="square" lIns="91425" tIns="45700" rIns="91425" bIns="45700" anchor="t" anchorCtr="0">
            <a:spAutoFit/>
          </a:bodyPr>
          <a:lstStyle/>
          <a:p>
            <a:pPr lvl="0"/>
            <a:r>
              <a:rPr lang="en-US" sz="1800" b="1" dirty="0">
                <a:solidFill>
                  <a:schemeClr val="dk1"/>
                </a:solidFill>
                <a:latin typeface="Calibri"/>
                <a:ea typeface="Calibri"/>
                <a:cs typeface="Calibri"/>
                <a:sym typeface="Calibri"/>
              </a:rPr>
              <a:t>2. </a:t>
            </a:r>
            <a:r>
              <a:rPr lang="el-GR" sz="1800" b="1" dirty="0">
                <a:solidFill>
                  <a:schemeClr val="dk1"/>
                </a:solidFill>
                <a:latin typeface="Calibri"/>
                <a:ea typeface="Calibri"/>
                <a:cs typeface="Calibri"/>
                <a:sym typeface="Calibri"/>
              </a:rPr>
              <a:t>Τι μπορεί να θεωρηθεί αγενές στα μηνύματα ηλεκτρονικού ταχυδρομείου</a:t>
            </a:r>
            <a:r>
              <a:rPr lang="en-US" sz="1800" b="1" dirty="0">
                <a:solidFill>
                  <a:schemeClr val="dk1"/>
                </a:solidFill>
                <a:latin typeface="Calibri"/>
                <a:ea typeface="Calibri"/>
                <a:cs typeface="Calibri"/>
                <a:sym typeface="Calibri"/>
              </a:rPr>
              <a:t>?</a:t>
            </a: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lvl="0"/>
            <a:r>
              <a:rPr lang="en-US" sz="1800" dirty="0">
                <a:solidFill>
                  <a:schemeClr val="dk1"/>
                </a:solidFill>
                <a:latin typeface="Calibri"/>
                <a:ea typeface="Calibri"/>
                <a:cs typeface="Calibri"/>
                <a:sym typeface="Calibri"/>
              </a:rPr>
              <a:t>a.- </a:t>
            </a:r>
            <a:r>
              <a:rPr lang="el-GR" sz="1800" dirty="0">
                <a:solidFill>
                  <a:schemeClr val="dk1"/>
                </a:solidFill>
                <a:latin typeface="Calibri"/>
                <a:ea typeface="Calibri"/>
                <a:cs typeface="Calibri"/>
                <a:sym typeface="Calibri"/>
              </a:rPr>
              <a:t>γράψτε μεγάλες προτάσεις</a:t>
            </a:r>
            <a:endParaRPr sz="1800" dirty="0">
              <a:solidFill>
                <a:schemeClr val="dk1"/>
              </a:solidFill>
              <a:latin typeface="Calibri"/>
              <a:ea typeface="Calibri"/>
              <a:cs typeface="Calibri"/>
              <a:sym typeface="Calibri"/>
            </a:endParaRPr>
          </a:p>
          <a:p>
            <a:pPr lvl="0"/>
            <a:r>
              <a:rPr lang="en-US" sz="1800" dirty="0">
                <a:solidFill>
                  <a:schemeClr val="dk1"/>
                </a:solidFill>
                <a:latin typeface="Calibri"/>
                <a:ea typeface="Calibri"/>
                <a:cs typeface="Calibri"/>
                <a:sym typeface="Calibri"/>
              </a:rPr>
              <a:t>b.- </a:t>
            </a:r>
            <a:r>
              <a:rPr lang="el-GR" sz="1800" dirty="0">
                <a:solidFill>
                  <a:schemeClr val="dk1"/>
                </a:solidFill>
                <a:latin typeface="Calibri"/>
                <a:ea typeface="Calibri"/>
                <a:cs typeface="Calibri"/>
                <a:sym typeface="Calibri"/>
              </a:rPr>
              <a:t>κοινή χρήση μεγάλων αρχείων</a:t>
            </a:r>
            <a:endParaRPr sz="1800" dirty="0">
              <a:solidFill>
                <a:schemeClr val="dk1"/>
              </a:solidFill>
              <a:latin typeface="Calibri"/>
              <a:ea typeface="Calibri"/>
              <a:cs typeface="Calibri"/>
              <a:sym typeface="Calibri"/>
            </a:endParaRPr>
          </a:p>
          <a:p>
            <a:pPr lvl="0"/>
            <a:r>
              <a:rPr lang="en-US" sz="1800" dirty="0">
                <a:solidFill>
                  <a:schemeClr val="dk1"/>
                </a:solidFill>
                <a:latin typeface="Calibri"/>
                <a:ea typeface="Calibri"/>
                <a:cs typeface="Calibri"/>
                <a:sym typeface="Calibri"/>
              </a:rPr>
              <a:t>c.- </a:t>
            </a:r>
            <a:r>
              <a:rPr lang="el-GR" sz="1800" dirty="0">
                <a:solidFill>
                  <a:schemeClr val="dk1"/>
                </a:solidFill>
                <a:latin typeface="Calibri"/>
                <a:ea typeface="Calibri"/>
                <a:cs typeface="Calibri"/>
                <a:sym typeface="Calibri"/>
              </a:rPr>
              <a:t>Χρήση όλων των κεφαλαίων</a:t>
            </a:r>
            <a:endParaRPr sz="1800" dirty="0">
              <a:solidFill>
                <a:schemeClr val="dk1"/>
              </a:solidFill>
              <a:latin typeface="Calibri"/>
              <a:ea typeface="Calibri"/>
              <a:cs typeface="Calibri"/>
              <a:sym typeface="Calibri"/>
            </a:endParaRPr>
          </a:p>
        </p:txBody>
      </p:sp>
      <p:sp>
        <p:nvSpPr>
          <p:cNvPr id="317" name="Google Shape;317;p15"/>
          <p:cNvSpPr txBox="1"/>
          <p:nvPr/>
        </p:nvSpPr>
        <p:spPr>
          <a:xfrm>
            <a:off x="7994184" y="1801491"/>
            <a:ext cx="3482199" cy="2308284"/>
          </a:xfrm>
          <a:prstGeom prst="rect">
            <a:avLst/>
          </a:prstGeom>
          <a:noFill/>
          <a:ln>
            <a:noFill/>
          </a:ln>
        </p:spPr>
        <p:txBody>
          <a:bodyPr spcFirstLastPara="1" wrap="square" lIns="91425" tIns="45700" rIns="91425" bIns="45700" anchor="t" anchorCtr="0">
            <a:spAutoFit/>
          </a:bodyPr>
          <a:lstStyle/>
          <a:p>
            <a:pPr lvl="0"/>
            <a:r>
              <a:rPr lang="en-US" sz="1800" b="1" dirty="0">
                <a:solidFill>
                  <a:schemeClr val="dk1"/>
                </a:solidFill>
                <a:latin typeface="Calibri"/>
                <a:ea typeface="Calibri"/>
                <a:cs typeface="Calibri"/>
                <a:sym typeface="Calibri"/>
              </a:rPr>
              <a:t>3. </a:t>
            </a:r>
            <a:r>
              <a:rPr lang="el-GR" sz="1800" b="1" dirty="0">
                <a:solidFill>
                  <a:schemeClr val="dk1"/>
                </a:solidFill>
                <a:latin typeface="Calibri"/>
                <a:ea typeface="Calibri"/>
                <a:cs typeface="Calibri"/>
                <a:sym typeface="Calibri"/>
              </a:rPr>
              <a:t>Πώς μπορεί να είναι αποτελεσματική η επικοινωνία ανταλλαγής άμεσων μηνυμάτων</a:t>
            </a:r>
            <a:r>
              <a:rPr lang="en-US" sz="1800" b="1" dirty="0">
                <a:solidFill>
                  <a:schemeClr val="dk1"/>
                </a:solidFill>
                <a:latin typeface="Calibri"/>
                <a:ea typeface="Calibri"/>
                <a:cs typeface="Calibri"/>
                <a:sym typeface="Calibri"/>
              </a:rPr>
              <a:t>?</a:t>
            </a:r>
            <a:endParaRPr sz="1800" b="1"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b="1" dirty="0">
              <a:solidFill>
                <a:schemeClr val="dk1"/>
              </a:solidFill>
              <a:latin typeface="Calibri"/>
              <a:ea typeface="Calibri"/>
              <a:cs typeface="Calibri"/>
              <a:sym typeface="Calibri"/>
            </a:endParaRPr>
          </a:p>
          <a:p>
            <a:pPr lvl="0"/>
            <a:r>
              <a:rPr lang="en-US" sz="1800" dirty="0">
                <a:solidFill>
                  <a:schemeClr val="dk1"/>
                </a:solidFill>
                <a:latin typeface="Calibri"/>
                <a:ea typeface="Calibri"/>
                <a:cs typeface="Calibri"/>
                <a:sym typeface="Calibri"/>
              </a:rPr>
              <a:t>a.- </a:t>
            </a:r>
            <a:r>
              <a:rPr lang="el-GR" sz="1800" dirty="0">
                <a:solidFill>
                  <a:schemeClr val="dk1"/>
                </a:solidFill>
                <a:latin typeface="Calibri"/>
                <a:ea typeface="Calibri"/>
                <a:cs typeface="Calibri"/>
                <a:sym typeface="Calibri"/>
              </a:rPr>
              <a:t>με εκτεταμένη χρήση ακρωνυμίων</a:t>
            </a:r>
            <a:endParaRPr dirty="0"/>
          </a:p>
          <a:p>
            <a:pPr lvl="0"/>
            <a:r>
              <a:rPr lang="en-US" sz="1800" dirty="0">
                <a:solidFill>
                  <a:schemeClr val="dk1"/>
                </a:solidFill>
                <a:latin typeface="Calibri"/>
                <a:ea typeface="Calibri"/>
                <a:cs typeface="Calibri"/>
                <a:sym typeface="Calibri"/>
              </a:rPr>
              <a:t>b.- </a:t>
            </a:r>
            <a:r>
              <a:rPr lang="el-GR" sz="1800" dirty="0">
                <a:solidFill>
                  <a:schemeClr val="dk1"/>
                </a:solidFill>
                <a:latin typeface="Calibri"/>
                <a:ea typeface="Calibri"/>
                <a:cs typeface="Calibri"/>
                <a:sym typeface="Calibri"/>
              </a:rPr>
              <a:t>συγγραφή σύντομων κειμένων</a:t>
            </a:r>
            <a:endParaRPr sz="1800" dirty="0">
              <a:solidFill>
                <a:schemeClr val="dk1"/>
              </a:solidFill>
              <a:latin typeface="Calibri"/>
              <a:ea typeface="Calibri"/>
              <a:cs typeface="Calibri"/>
              <a:sym typeface="Calibri"/>
            </a:endParaRPr>
          </a:p>
          <a:p>
            <a:pPr lvl="0"/>
            <a:r>
              <a:rPr lang="en-US" sz="1800" dirty="0">
                <a:solidFill>
                  <a:schemeClr val="dk1"/>
                </a:solidFill>
                <a:latin typeface="Calibri"/>
                <a:ea typeface="Calibri"/>
                <a:cs typeface="Calibri"/>
                <a:sym typeface="Calibri"/>
              </a:rPr>
              <a:t>c.- </a:t>
            </a:r>
            <a:r>
              <a:rPr lang="el-GR" sz="1800" dirty="0">
                <a:solidFill>
                  <a:schemeClr val="dk1"/>
                </a:solidFill>
                <a:latin typeface="Calibri"/>
                <a:ea typeface="Calibri"/>
                <a:cs typeface="Calibri"/>
                <a:sym typeface="Calibri"/>
              </a:rPr>
              <a:t>με ευρεία χρήση </a:t>
            </a:r>
            <a:r>
              <a:rPr lang="en-US" sz="1800" dirty="0">
                <a:solidFill>
                  <a:schemeClr val="dk1"/>
                </a:solidFill>
                <a:latin typeface="Calibri"/>
                <a:ea typeface="Calibri"/>
                <a:cs typeface="Calibri"/>
                <a:sym typeface="Calibri"/>
              </a:rPr>
              <a:t>emoji</a:t>
            </a:r>
            <a:endParaRPr sz="1800" dirty="0">
              <a:solidFill>
                <a:schemeClr val="dk1"/>
              </a:solidFill>
              <a:latin typeface="Calibri"/>
              <a:ea typeface="Calibri"/>
              <a:cs typeface="Calibri"/>
              <a:sym typeface="Calibri"/>
            </a:endParaRPr>
          </a:p>
        </p:txBody>
      </p:sp>
      <p:sp>
        <p:nvSpPr>
          <p:cNvPr id="318" name="Google Shape;318;p15"/>
          <p:cNvSpPr txBox="1"/>
          <p:nvPr/>
        </p:nvSpPr>
        <p:spPr>
          <a:xfrm>
            <a:off x="436097" y="4223403"/>
            <a:ext cx="4855231" cy="1815841"/>
          </a:xfrm>
          <a:prstGeom prst="rect">
            <a:avLst/>
          </a:prstGeom>
          <a:noFill/>
          <a:ln>
            <a:noFill/>
          </a:ln>
        </p:spPr>
        <p:txBody>
          <a:bodyPr spcFirstLastPara="1" wrap="square" lIns="91425" tIns="45700" rIns="91425" bIns="45700" anchor="t" anchorCtr="0">
            <a:spAutoFit/>
          </a:bodyPr>
          <a:lstStyle/>
          <a:p>
            <a:pPr lvl="0"/>
            <a:r>
              <a:rPr lang="en-US" sz="1600" b="1" dirty="0">
                <a:solidFill>
                  <a:schemeClr val="dk1"/>
                </a:solidFill>
                <a:latin typeface="Calibri"/>
                <a:ea typeface="Calibri"/>
                <a:cs typeface="Calibri"/>
                <a:sym typeface="Calibri"/>
              </a:rPr>
              <a:t>4. </a:t>
            </a:r>
            <a:r>
              <a:rPr lang="el-GR" sz="1600" b="1" dirty="0">
                <a:solidFill>
                  <a:schemeClr val="dk1"/>
                </a:solidFill>
                <a:latin typeface="Calibri"/>
                <a:ea typeface="Calibri"/>
                <a:cs typeface="Calibri"/>
                <a:sym typeface="Calibri"/>
              </a:rPr>
              <a:t>Τα μέσα κοινωνικής δικτύωσης μπορούν να βοηθήσουν στα εξής:
</a:t>
            </a:r>
            <a:endParaRPr sz="1600" dirty="0">
              <a:solidFill>
                <a:schemeClr val="dk1"/>
              </a:solidFill>
              <a:latin typeface="Calibri"/>
              <a:ea typeface="Calibri"/>
              <a:cs typeface="Calibri"/>
              <a:sym typeface="Calibri"/>
            </a:endParaRPr>
          </a:p>
          <a:p>
            <a:pPr lvl="0"/>
            <a:r>
              <a:rPr lang="en-US" sz="1600" dirty="0">
                <a:solidFill>
                  <a:schemeClr val="dk1"/>
                </a:solidFill>
                <a:latin typeface="Calibri"/>
                <a:ea typeface="Calibri"/>
                <a:cs typeface="Calibri"/>
                <a:sym typeface="Calibri"/>
              </a:rPr>
              <a:t>a.- </a:t>
            </a:r>
            <a:r>
              <a:rPr lang="el-GR" sz="1600" dirty="0">
                <a:solidFill>
                  <a:schemeClr val="dk1"/>
                </a:solidFill>
                <a:latin typeface="Calibri"/>
                <a:ea typeface="Calibri"/>
                <a:cs typeface="Calibri"/>
                <a:sym typeface="Calibri"/>
              </a:rPr>
              <a:t>προσεγγίστε μεγάλο αριθμό ατόμων</a:t>
            </a:r>
            <a:endParaRPr sz="1600" dirty="0">
              <a:solidFill>
                <a:schemeClr val="dk1"/>
              </a:solidFill>
              <a:latin typeface="Calibri"/>
              <a:ea typeface="Calibri"/>
              <a:cs typeface="Calibri"/>
              <a:sym typeface="Calibri"/>
            </a:endParaRPr>
          </a:p>
          <a:p>
            <a:pPr lvl="0"/>
            <a:r>
              <a:rPr lang="en-US" sz="1600" dirty="0">
                <a:solidFill>
                  <a:schemeClr val="dk1"/>
                </a:solidFill>
                <a:latin typeface="Calibri"/>
                <a:ea typeface="Calibri"/>
                <a:cs typeface="Calibri"/>
                <a:sym typeface="Calibri"/>
              </a:rPr>
              <a:t>b.- </a:t>
            </a:r>
            <a:r>
              <a:rPr lang="el-GR" sz="1600" dirty="0">
                <a:solidFill>
                  <a:schemeClr val="dk1"/>
                </a:solidFill>
                <a:latin typeface="Calibri"/>
                <a:ea typeface="Calibri"/>
                <a:cs typeface="Calibri"/>
                <a:sym typeface="Calibri"/>
              </a:rPr>
              <a:t>να διαφημίζετε προϊόντα/υπηρεσίες μόνο τοπικά</a:t>
            </a:r>
            <a:endParaRPr sz="1600" dirty="0">
              <a:solidFill>
                <a:schemeClr val="dk1"/>
              </a:solidFill>
              <a:latin typeface="Calibri"/>
              <a:ea typeface="Calibri"/>
              <a:cs typeface="Calibri"/>
              <a:sym typeface="Calibri"/>
            </a:endParaRPr>
          </a:p>
          <a:p>
            <a:pPr lvl="0"/>
            <a:r>
              <a:rPr lang="en-US" sz="1600" dirty="0">
                <a:solidFill>
                  <a:schemeClr val="dk1"/>
                </a:solidFill>
                <a:latin typeface="Calibri"/>
                <a:ea typeface="Calibri"/>
                <a:cs typeface="Calibri"/>
                <a:sym typeface="Calibri"/>
              </a:rPr>
              <a:t>c.- </a:t>
            </a:r>
            <a:r>
              <a:rPr lang="el-GR" sz="1600" dirty="0">
                <a:solidFill>
                  <a:schemeClr val="dk1"/>
                </a:solidFill>
                <a:latin typeface="Calibri"/>
                <a:ea typeface="Calibri"/>
                <a:cs typeface="Calibri"/>
                <a:sym typeface="Calibri"/>
              </a:rPr>
              <a:t>να διαφημίζετε προϊόντα/υπηρεσίες μόνο παγκοσμίως</a:t>
            </a:r>
            <a:endParaRPr sz="1600" dirty="0">
              <a:solidFill>
                <a:schemeClr val="dk1"/>
              </a:solidFill>
              <a:latin typeface="Calibri"/>
              <a:ea typeface="Calibri"/>
              <a:cs typeface="Calibri"/>
              <a:sym typeface="Calibri"/>
            </a:endParaRPr>
          </a:p>
        </p:txBody>
      </p:sp>
      <p:sp>
        <p:nvSpPr>
          <p:cNvPr id="319" name="Google Shape;319;p15"/>
          <p:cNvSpPr txBox="1"/>
          <p:nvPr/>
        </p:nvSpPr>
        <p:spPr>
          <a:xfrm>
            <a:off x="7994184" y="4081387"/>
            <a:ext cx="3256911" cy="2031325"/>
          </a:xfrm>
          <a:prstGeom prst="rect">
            <a:avLst/>
          </a:prstGeom>
          <a:noFill/>
          <a:ln>
            <a:noFill/>
          </a:ln>
        </p:spPr>
        <p:txBody>
          <a:bodyPr spcFirstLastPara="1" wrap="square" lIns="91425" tIns="45700" rIns="91425" bIns="45700" anchor="t" anchorCtr="0">
            <a:spAutoFit/>
          </a:bodyPr>
          <a:lstStyle/>
          <a:p>
            <a:pPr lvl="0"/>
            <a:r>
              <a:rPr lang="en-US" sz="1800" b="1" dirty="0">
                <a:solidFill>
                  <a:schemeClr val="dk1"/>
                </a:solidFill>
                <a:latin typeface="Calibri"/>
                <a:ea typeface="Calibri"/>
                <a:cs typeface="Calibri"/>
                <a:sym typeface="Calibri"/>
              </a:rPr>
              <a:t>5. </a:t>
            </a:r>
            <a:r>
              <a:rPr lang="el-GR" sz="1800" b="1" dirty="0">
                <a:solidFill>
                  <a:schemeClr val="dk1"/>
                </a:solidFill>
                <a:latin typeface="Calibri"/>
                <a:ea typeface="Calibri"/>
                <a:cs typeface="Calibri"/>
                <a:sym typeface="Calibri"/>
              </a:rPr>
              <a:t>Στις </a:t>
            </a:r>
            <a:r>
              <a:rPr lang="el-GR" sz="1800" b="1" dirty="0" err="1">
                <a:solidFill>
                  <a:schemeClr val="dk1"/>
                </a:solidFill>
                <a:latin typeface="Calibri"/>
                <a:ea typeface="Calibri"/>
                <a:cs typeface="Calibri"/>
                <a:sym typeface="Calibri"/>
              </a:rPr>
              <a:t>βιντεοκλήσεις</a:t>
            </a:r>
            <a:r>
              <a:rPr lang="el-GR" sz="1800" b="1" dirty="0">
                <a:solidFill>
                  <a:schemeClr val="dk1"/>
                </a:solidFill>
                <a:latin typeface="Calibri"/>
                <a:ea typeface="Calibri"/>
                <a:cs typeface="Calibri"/>
                <a:sym typeface="Calibri"/>
              </a:rPr>
              <a:t> θα πρέπει να αποφεύγετε να</a:t>
            </a:r>
            <a:r>
              <a:rPr lang="en-US" sz="1800" b="1" dirty="0">
                <a:solidFill>
                  <a:schemeClr val="dk1"/>
                </a:solidFill>
                <a:latin typeface="Calibri"/>
                <a:ea typeface="Calibri"/>
                <a:cs typeface="Calibri"/>
                <a:sym typeface="Calibri"/>
              </a:rPr>
              <a:t>: </a:t>
            </a:r>
            <a:endParaRPr sz="1800" b="1"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b="1" dirty="0">
              <a:solidFill>
                <a:schemeClr val="dk1"/>
              </a:solidFill>
              <a:latin typeface="Calibri"/>
              <a:ea typeface="Calibri"/>
              <a:cs typeface="Calibri"/>
              <a:sym typeface="Calibri"/>
            </a:endParaRPr>
          </a:p>
          <a:p>
            <a:pPr lvl="0"/>
            <a:r>
              <a:rPr lang="en-US" sz="1800" dirty="0">
                <a:solidFill>
                  <a:schemeClr val="dk1"/>
                </a:solidFill>
                <a:latin typeface="Calibri"/>
                <a:ea typeface="Calibri"/>
                <a:cs typeface="Calibri"/>
                <a:sym typeface="Calibri"/>
              </a:rPr>
              <a:t>a.- </a:t>
            </a:r>
            <a:r>
              <a:rPr lang="el-GR" sz="1800" dirty="0">
                <a:solidFill>
                  <a:schemeClr val="dk1"/>
                </a:solidFill>
                <a:latin typeface="Calibri"/>
                <a:ea typeface="Calibri"/>
                <a:cs typeface="Calibri"/>
                <a:sym typeface="Calibri"/>
              </a:rPr>
              <a:t>Εκτέλεση άλλων εργασιών κατά τη διάρκεια μιας σύσκεψης</a:t>
            </a:r>
            <a:endParaRPr sz="1800" dirty="0">
              <a:solidFill>
                <a:schemeClr val="dk1"/>
              </a:solidFill>
              <a:latin typeface="Calibri"/>
              <a:ea typeface="Calibri"/>
              <a:cs typeface="Calibri"/>
              <a:sym typeface="Calibri"/>
            </a:endParaRPr>
          </a:p>
          <a:p>
            <a:pPr lvl="0"/>
            <a:r>
              <a:rPr lang="en-US" sz="1800" dirty="0">
                <a:solidFill>
                  <a:schemeClr val="dk1"/>
                </a:solidFill>
                <a:latin typeface="Calibri"/>
                <a:ea typeface="Calibri"/>
                <a:cs typeface="Calibri"/>
                <a:sym typeface="Calibri"/>
              </a:rPr>
              <a:t>b.- </a:t>
            </a:r>
            <a:r>
              <a:rPr lang="el-GR" sz="1800" dirty="0">
                <a:solidFill>
                  <a:schemeClr val="dk1"/>
                </a:solidFill>
                <a:latin typeface="Calibri"/>
                <a:ea typeface="Calibri"/>
                <a:cs typeface="Calibri"/>
                <a:sym typeface="Calibri"/>
              </a:rPr>
              <a:t>φωτεινά ρούχα</a:t>
            </a:r>
            <a:endParaRPr sz="1800" dirty="0">
              <a:solidFill>
                <a:schemeClr val="dk1"/>
              </a:solidFill>
              <a:latin typeface="Calibri"/>
              <a:ea typeface="Calibri"/>
              <a:cs typeface="Calibri"/>
              <a:sym typeface="Calibri"/>
            </a:endParaRPr>
          </a:p>
          <a:p>
            <a:pPr lvl="0"/>
            <a:r>
              <a:rPr lang="en-US" sz="1800" dirty="0">
                <a:solidFill>
                  <a:schemeClr val="dk1"/>
                </a:solidFill>
                <a:latin typeface="Calibri"/>
                <a:ea typeface="Calibri"/>
                <a:cs typeface="Calibri"/>
                <a:sym typeface="Calibri"/>
              </a:rPr>
              <a:t>c.- </a:t>
            </a:r>
            <a:r>
              <a:rPr lang="el-GR" sz="1800" dirty="0">
                <a:solidFill>
                  <a:schemeClr val="dk1"/>
                </a:solidFill>
                <a:latin typeface="Calibri"/>
                <a:ea typeface="Calibri"/>
                <a:cs typeface="Calibri"/>
                <a:sym typeface="Calibri"/>
              </a:rPr>
              <a:t>φοράτε γυαλιά</a:t>
            </a:r>
            <a:endParaRPr sz="1800" dirty="0">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5" name="Google Shape;335;p17"/>
          <p:cNvSpPr txBox="1"/>
          <p:nvPr/>
        </p:nvSpPr>
        <p:spPr>
          <a:xfrm>
            <a:off x="1650343" y="1176785"/>
            <a:ext cx="5071521" cy="352661"/>
          </a:xfrm>
          <a:prstGeom prst="rect">
            <a:avLst/>
          </a:prstGeom>
          <a:noFill/>
          <a:ln>
            <a:noFill/>
          </a:ln>
        </p:spPr>
        <p:txBody>
          <a:bodyPr spcFirstLastPara="1" wrap="square" lIns="0" tIns="13950" rIns="0" bIns="0" anchor="t" anchorCtr="0">
            <a:spAutoFit/>
          </a:bodyPr>
          <a:lstStyle/>
          <a:p>
            <a:pPr marL="12700" lvl="0"/>
            <a:r>
              <a:rPr lang="el-GR" sz="2200" dirty="0">
                <a:solidFill>
                  <a:schemeClr val="dk1"/>
                </a:solidFill>
                <a:latin typeface="Calibri"/>
                <a:ea typeface="Calibri"/>
                <a:cs typeface="Calibri"/>
                <a:sym typeface="Calibri"/>
              </a:rPr>
              <a:t>ΠΗΓΈΣ</a:t>
            </a:r>
            <a:endParaRPr dirty="0"/>
          </a:p>
        </p:txBody>
      </p:sp>
      <p:sp>
        <p:nvSpPr>
          <p:cNvPr id="336" name="Google Shape;336;p17"/>
          <p:cNvSpPr/>
          <p:nvPr/>
        </p:nvSpPr>
        <p:spPr>
          <a:xfrm>
            <a:off x="601602" y="1353116"/>
            <a:ext cx="10988795" cy="4708981"/>
          </a:xfrm>
          <a:prstGeom prst="rect">
            <a:avLst/>
          </a:prstGeom>
          <a:noFill/>
          <a:ln>
            <a:noFill/>
          </a:ln>
        </p:spPr>
        <p:txBody>
          <a:bodyPr spcFirstLastPara="1" wrap="square" lIns="91425" tIns="45700" rIns="91425" bIns="45700" anchor="t" anchorCtr="0">
            <a:spAutoFit/>
          </a:bodyPr>
          <a:lstStyle/>
          <a:p>
            <a:pPr marL="342900" marR="0" lvl="0" indent="-215900" algn="l" rtl="0">
              <a:spcBef>
                <a:spcPts val="0"/>
              </a:spcBef>
              <a:spcAft>
                <a:spcPts val="0"/>
              </a:spcAft>
              <a:buClr>
                <a:schemeClr val="dk1"/>
              </a:buClr>
              <a:buSzPts val="2000"/>
              <a:buFont typeface="Arial"/>
              <a:buNone/>
            </a:pPr>
            <a:endParaRPr sz="2000" dirty="0">
              <a:solidFill>
                <a:schemeClr val="dk1"/>
              </a:solidFill>
              <a:latin typeface="Calibri"/>
              <a:ea typeface="Calibri"/>
              <a:cs typeface="Calibri"/>
              <a:sym typeface="Calibri"/>
            </a:endParaRPr>
          </a:p>
          <a:p>
            <a:pPr marL="342900" marR="0" lvl="0" indent="-342900" algn="l" rtl="0">
              <a:spcBef>
                <a:spcPts val="0"/>
              </a:spcBef>
              <a:spcAft>
                <a:spcPts val="0"/>
              </a:spcAft>
              <a:buClr>
                <a:srgbClr val="000000"/>
              </a:buClr>
              <a:buSzPts val="2000"/>
              <a:buFont typeface="Arial"/>
              <a:buChar char="•"/>
            </a:pPr>
            <a:r>
              <a:rPr lang="en-US" sz="2000" dirty="0" err="1">
                <a:solidFill>
                  <a:srgbClr val="000000"/>
                </a:solidFill>
                <a:latin typeface="Calibri"/>
                <a:ea typeface="Calibri"/>
                <a:cs typeface="Calibri"/>
                <a:sym typeface="Calibri"/>
              </a:rPr>
              <a:t>Balinas</a:t>
            </a:r>
            <a:r>
              <a:rPr lang="en-US" sz="2000" dirty="0">
                <a:solidFill>
                  <a:srgbClr val="000000"/>
                </a:solidFill>
                <a:latin typeface="Calibri"/>
                <a:ea typeface="Calibri"/>
                <a:cs typeface="Calibri"/>
                <a:sym typeface="Calibri"/>
              </a:rPr>
              <a:t>, T. (2021). Social Media Etiquette for Business Owners: 25 Do’s &amp; Don’ts. </a:t>
            </a:r>
            <a:r>
              <a:rPr lang="en-US" sz="2000" u="sng" dirty="0">
                <a:solidFill>
                  <a:srgbClr val="000000"/>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https://www.outboundengine.com/blog/social-media-etiquette-for-business-25-dos-donts/</a:t>
            </a:r>
            <a:r>
              <a:rPr lang="en-US" sz="2000" dirty="0">
                <a:solidFill>
                  <a:srgbClr val="000000"/>
                </a:solidFill>
                <a:latin typeface="Calibri"/>
                <a:ea typeface="Calibri"/>
                <a:cs typeface="Calibri"/>
                <a:sym typeface="Calibri"/>
              </a:rPr>
              <a:t> </a:t>
            </a:r>
            <a:endParaRPr dirty="0"/>
          </a:p>
          <a:p>
            <a:pPr marL="342900" marR="0" lvl="0" indent="-215900" algn="l" rtl="0">
              <a:spcBef>
                <a:spcPts val="0"/>
              </a:spcBef>
              <a:spcAft>
                <a:spcPts val="0"/>
              </a:spcAft>
              <a:buClr>
                <a:schemeClr val="dk1"/>
              </a:buClr>
              <a:buSzPts val="2000"/>
              <a:buFont typeface="Arial"/>
              <a:buNone/>
            </a:pPr>
            <a:endParaRPr sz="2000" dirty="0">
              <a:solidFill>
                <a:srgbClr val="000000"/>
              </a:solidFill>
              <a:latin typeface="Calibri"/>
              <a:ea typeface="Calibri"/>
              <a:cs typeface="Calibri"/>
              <a:sym typeface="Calibri"/>
            </a:endParaRPr>
          </a:p>
          <a:p>
            <a:pPr marL="342900" marR="0" lvl="0" indent="-342900" algn="l" rtl="0">
              <a:spcBef>
                <a:spcPts val="0"/>
              </a:spcBef>
              <a:spcAft>
                <a:spcPts val="0"/>
              </a:spcAft>
              <a:buClr>
                <a:srgbClr val="000000"/>
              </a:buClr>
              <a:buSzPts val="2000"/>
              <a:buFont typeface="Arial"/>
              <a:buChar char="•"/>
            </a:pPr>
            <a:r>
              <a:rPr lang="en-US" sz="2000" b="0" i="0" dirty="0">
                <a:solidFill>
                  <a:srgbClr val="000000"/>
                </a:solidFill>
                <a:latin typeface="Calibri"/>
                <a:ea typeface="Calibri"/>
                <a:cs typeface="Calibri"/>
                <a:sym typeface="Calibri"/>
              </a:rPr>
              <a:t>Conrad, A. (2021). The 7 Rules of Business Chat Etiquette Your Team is Definitely Breaking. </a:t>
            </a:r>
            <a:r>
              <a:rPr lang="en-US" sz="2000" b="0" i="0" u="sng" dirty="0">
                <a:solidFill>
                  <a:srgbClr val="000000"/>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https://www.getapp.com/resources/business-chat-etiquette-rules-for-small-business/</a:t>
            </a:r>
            <a:r>
              <a:rPr lang="en-US" sz="2000" b="0" i="0" dirty="0">
                <a:solidFill>
                  <a:srgbClr val="000000"/>
                </a:solidFill>
                <a:latin typeface="Calibri"/>
                <a:ea typeface="Calibri"/>
                <a:cs typeface="Calibri"/>
                <a:sym typeface="Calibri"/>
              </a:rPr>
              <a:t> </a:t>
            </a:r>
            <a:endParaRPr dirty="0"/>
          </a:p>
          <a:p>
            <a:pPr marL="342900" marR="0" lvl="0" indent="-215900" algn="l" rtl="0">
              <a:spcBef>
                <a:spcPts val="0"/>
              </a:spcBef>
              <a:spcAft>
                <a:spcPts val="0"/>
              </a:spcAft>
              <a:buClr>
                <a:schemeClr val="dk1"/>
              </a:buClr>
              <a:buSzPts val="2000"/>
              <a:buFont typeface="Arial"/>
              <a:buNone/>
            </a:pPr>
            <a:endParaRPr sz="2000" dirty="0">
              <a:solidFill>
                <a:srgbClr val="000000"/>
              </a:solidFill>
              <a:latin typeface="Calibri"/>
              <a:ea typeface="Calibri"/>
              <a:cs typeface="Calibri"/>
              <a:sym typeface="Calibri"/>
            </a:endParaRPr>
          </a:p>
          <a:p>
            <a:pPr marL="342900" marR="0" lvl="0" indent="-342900" algn="l" rtl="0">
              <a:spcBef>
                <a:spcPts val="0"/>
              </a:spcBef>
              <a:spcAft>
                <a:spcPts val="0"/>
              </a:spcAft>
              <a:buClr>
                <a:srgbClr val="000000"/>
              </a:buClr>
              <a:buSzPts val="2000"/>
              <a:buFont typeface="Arial"/>
              <a:buChar char="•"/>
            </a:pPr>
            <a:r>
              <a:rPr lang="en-US" sz="2000" b="0" i="0" dirty="0">
                <a:solidFill>
                  <a:srgbClr val="000000"/>
                </a:solidFill>
                <a:latin typeface="Calibri"/>
                <a:ea typeface="Calibri"/>
                <a:cs typeface="Calibri"/>
                <a:sym typeface="Calibri"/>
              </a:rPr>
              <a:t>Guffey, M. (2008). </a:t>
            </a:r>
            <a:r>
              <a:rPr lang="en-US" sz="2000" b="0" i="1" dirty="0">
                <a:solidFill>
                  <a:srgbClr val="000000"/>
                </a:solidFill>
                <a:latin typeface="Calibri"/>
                <a:ea typeface="Calibri"/>
                <a:cs typeface="Calibri"/>
                <a:sym typeface="Calibri"/>
              </a:rPr>
              <a:t>Essentials of business communication</a:t>
            </a:r>
            <a:r>
              <a:rPr lang="en-US" sz="2000" b="0" i="0" dirty="0">
                <a:solidFill>
                  <a:srgbClr val="000000"/>
                </a:solidFill>
                <a:latin typeface="Calibri"/>
                <a:ea typeface="Calibri"/>
                <a:cs typeface="Calibri"/>
                <a:sym typeface="Calibri"/>
              </a:rPr>
              <a:t> (7th ed.). Mason, OH: Thomson/Wadsworth.</a:t>
            </a:r>
            <a:endParaRPr dirty="0"/>
          </a:p>
          <a:p>
            <a:pPr marL="342900" marR="0" lvl="0" indent="-215900" algn="l" rtl="0">
              <a:spcBef>
                <a:spcPts val="0"/>
              </a:spcBef>
              <a:spcAft>
                <a:spcPts val="0"/>
              </a:spcAft>
              <a:buClr>
                <a:schemeClr val="dk1"/>
              </a:buClr>
              <a:buSzPts val="2000"/>
              <a:buFont typeface="Arial"/>
              <a:buNone/>
            </a:pPr>
            <a:endParaRPr sz="2000" dirty="0">
              <a:solidFill>
                <a:srgbClr val="000000"/>
              </a:solidFill>
              <a:latin typeface="Calibri"/>
              <a:ea typeface="Calibri"/>
              <a:cs typeface="Calibri"/>
              <a:sym typeface="Calibri"/>
            </a:endParaRPr>
          </a:p>
          <a:p>
            <a:pPr marL="342900" marR="0" lvl="0" indent="-342900" algn="l" rtl="0">
              <a:spcBef>
                <a:spcPts val="0"/>
              </a:spcBef>
              <a:spcAft>
                <a:spcPts val="0"/>
              </a:spcAft>
              <a:buClr>
                <a:srgbClr val="000000"/>
              </a:buClr>
              <a:buSzPts val="2000"/>
              <a:buFont typeface="Arial"/>
              <a:buChar char="•"/>
            </a:pPr>
            <a:r>
              <a:rPr lang="en-US" sz="2000" b="0" i="0" dirty="0">
                <a:solidFill>
                  <a:srgbClr val="000000"/>
                </a:solidFill>
                <a:latin typeface="Calibri"/>
                <a:ea typeface="Calibri"/>
                <a:cs typeface="Calibri"/>
                <a:sym typeface="Calibri"/>
              </a:rPr>
              <a:t>Shea, V. (1994). </a:t>
            </a:r>
            <a:r>
              <a:rPr lang="en-US" sz="2000" b="0" i="1" dirty="0">
                <a:solidFill>
                  <a:srgbClr val="000000"/>
                </a:solidFill>
                <a:latin typeface="Calibri"/>
                <a:ea typeface="Calibri"/>
                <a:cs typeface="Calibri"/>
                <a:sym typeface="Calibri"/>
              </a:rPr>
              <a:t>Netiquette</a:t>
            </a:r>
            <a:r>
              <a:rPr lang="en-US" sz="2000" b="0" i="0" dirty="0">
                <a:solidFill>
                  <a:srgbClr val="000000"/>
                </a:solidFill>
                <a:latin typeface="Calibri"/>
                <a:ea typeface="Calibri"/>
                <a:cs typeface="Calibri"/>
                <a:sym typeface="Calibri"/>
              </a:rPr>
              <a:t>. San Francisco, CA: Albion Books.</a:t>
            </a:r>
            <a:endParaRPr dirty="0"/>
          </a:p>
          <a:p>
            <a:pPr marL="342900" marR="0" lvl="0" indent="-215900" algn="l" rtl="0">
              <a:spcBef>
                <a:spcPts val="0"/>
              </a:spcBef>
              <a:spcAft>
                <a:spcPts val="0"/>
              </a:spcAft>
              <a:buClr>
                <a:schemeClr val="dk1"/>
              </a:buClr>
              <a:buSzPts val="2000"/>
              <a:buFont typeface="Arial"/>
              <a:buNone/>
            </a:pPr>
            <a:endParaRPr sz="2000" dirty="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000"/>
              <a:buFont typeface="Arial"/>
              <a:buChar char="•"/>
            </a:pPr>
            <a:r>
              <a:rPr lang="en-US" sz="2000" dirty="0">
                <a:solidFill>
                  <a:schemeClr val="dk1"/>
                </a:solidFill>
                <a:latin typeface="Calibri"/>
                <a:ea typeface="Calibri"/>
                <a:cs typeface="Calibri"/>
                <a:sym typeface="Calibri"/>
              </a:rPr>
              <a:t>Smith, S. (2020). Netiquette: How to Master Online Business Communication. </a:t>
            </a:r>
            <a:r>
              <a:rPr lang="en-US" sz="2000" u="sng" dirty="0">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https://www.business-opportunities.biz/2020/05/05/netiquette-master-online-business-communication/</a:t>
            </a:r>
            <a:endParaRPr sz="2000" dirty="0">
              <a:solidFill>
                <a:schemeClr val="dk1"/>
              </a:solidFill>
              <a:latin typeface="Calibri"/>
              <a:ea typeface="Calibri"/>
              <a:cs typeface="Calibri"/>
              <a:sym typeface="Calibri"/>
            </a:endParaRPr>
          </a:p>
          <a:p>
            <a:pPr marL="342900" marR="0" lvl="0" indent="-215900" algn="l" rtl="0">
              <a:spcBef>
                <a:spcPts val="0"/>
              </a:spcBef>
              <a:spcAft>
                <a:spcPts val="0"/>
              </a:spcAft>
              <a:buClr>
                <a:schemeClr val="dk1"/>
              </a:buClr>
              <a:buSzPts val="2000"/>
              <a:buFont typeface="Arial"/>
              <a:buNone/>
            </a:pPr>
            <a:endParaRPr sz="2000" dirty="0">
              <a:solidFill>
                <a:schemeClr val="dk1"/>
              </a:solidFill>
              <a:latin typeface="Calibri"/>
              <a:ea typeface="Calibri"/>
              <a:cs typeface="Calibri"/>
              <a:sym typeface="Calibri"/>
            </a:endParaRPr>
          </a:p>
          <a:p>
            <a:pPr marL="342900" marR="0" lvl="0" indent="-342900" algn="l" rtl="0">
              <a:spcBef>
                <a:spcPts val="0"/>
              </a:spcBef>
              <a:spcAft>
                <a:spcPts val="0"/>
              </a:spcAft>
              <a:buClr>
                <a:srgbClr val="222222"/>
              </a:buClr>
              <a:buSzPts val="2000"/>
              <a:buFont typeface="Arial"/>
              <a:buChar char="•"/>
            </a:pPr>
            <a:r>
              <a:rPr lang="en-US" sz="2000" b="0" i="0" dirty="0">
                <a:solidFill>
                  <a:srgbClr val="222222"/>
                </a:solidFill>
                <a:latin typeface="Calibri"/>
                <a:ea typeface="Calibri"/>
                <a:cs typeface="Calibri"/>
                <a:sym typeface="Calibri"/>
              </a:rPr>
              <a:t>Strawbridge, M. (2006). </a:t>
            </a:r>
            <a:r>
              <a:rPr lang="en-US" sz="2000" b="0" i="1" dirty="0">
                <a:solidFill>
                  <a:srgbClr val="222222"/>
                </a:solidFill>
                <a:latin typeface="Calibri"/>
                <a:ea typeface="Calibri"/>
                <a:cs typeface="Calibri"/>
                <a:sym typeface="Calibri"/>
              </a:rPr>
              <a:t>Netiquette: Internet etiquette in the age of the blog</a:t>
            </a:r>
            <a:r>
              <a:rPr lang="en-US" sz="2000" b="0" i="0" dirty="0">
                <a:solidFill>
                  <a:srgbClr val="222222"/>
                </a:solidFill>
                <a:latin typeface="Calibri"/>
                <a:ea typeface="Calibri"/>
                <a:cs typeface="Calibri"/>
                <a:sym typeface="Calibri"/>
              </a:rPr>
              <a:t>. Software Reference.</a:t>
            </a:r>
            <a:endParaRPr sz="2000" dirty="0">
              <a:solidFill>
                <a:schemeClr val="dk1"/>
              </a:solidFill>
              <a:latin typeface="Calibri"/>
              <a:ea typeface="Calibri"/>
              <a:cs typeface="Calibri"/>
              <a:sym typeface="Calibri"/>
            </a:endParaRPr>
          </a:p>
        </p:txBody>
      </p:sp>
      <p:sp>
        <p:nvSpPr>
          <p:cNvPr id="4" name="Google Shape;77;p5">
            <a:extLst>
              <a:ext uri="{FF2B5EF4-FFF2-40B4-BE49-F238E27FC236}">
                <a16:creationId xmlns:a16="http://schemas.microsoft.com/office/drawing/2014/main" id="{C891495B-E862-A8E0-90F6-C66875A01B9F}"/>
              </a:ext>
            </a:extLst>
          </p:cNvPr>
          <p:cNvSpPr txBox="1"/>
          <p:nvPr/>
        </p:nvSpPr>
        <p:spPr>
          <a:xfrm>
            <a:off x="1840992" y="62043"/>
            <a:ext cx="10249830" cy="997709"/>
          </a:xfrm>
          <a:prstGeom prst="rect">
            <a:avLst/>
          </a:prstGeom>
          <a:noFill/>
          <a:ln>
            <a:noFill/>
          </a:ln>
        </p:spPr>
        <p:txBody>
          <a:bodyPr spcFirstLastPara="1" wrap="square" lIns="0" tIns="12700" rIns="0" bIns="0" anchor="t" anchorCtr="0">
            <a:spAutoFit/>
          </a:bodyPr>
          <a:lstStyle/>
          <a:p>
            <a:pPr marL="12700" lvl="0"/>
            <a:r>
              <a:rPr lang="el-GR" sz="3200" b="1" dirty="0">
                <a:solidFill>
                  <a:schemeClr val="dk1"/>
                </a:solidFill>
                <a:latin typeface="Calibri"/>
                <a:ea typeface="Calibri"/>
                <a:cs typeface="Calibri"/>
                <a:sym typeface="Calibri"/>
              </a:rPr>
              <a:t>ΕΝΟΤΗΤΑ 1: Βασικές αρχές της διαδικτυακής επικοινωνίας για ΜΜΕ</a:t>
            </a:r>
            <a:endParaRPr sz="3200" b="1" i="0" dirty="0">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CA373"/>
        </a:solidFill>
        <a:effectLst/>
      </p:bgPr>
    </p:bg>
    <p:spTree>
      <p:nvGrpSpPr>
        <p:cNvPr id="1" name="Shape 340"/>
        <p:cNvGrpSpPr/>
        <p:nvPr/>
      </p:nvGrpSpPr>
      <p:grpSpPr>
        <a:xfrm>
          <a:off x="0" y="0"/>
          <a:ext cx="0" cy="0"/>
          <a:chOff x="0" y="0"/>
          <a:chExt cx="0" cy="0"/>
        </a:xfrm>
      </p:grpSpPr>
      <p:sp>
        <p:nvSpPr>
          <p:cNvPr id="341" name="Google Shape;341;p18"/>
          <p:cNvSpPr txBox="1"/>
          <p:nvPr/>
        </p:nvSpPr>
        <p:spPr>
          <a:xfrm>
            <a:off x="2889030" y="2205051"/>
            <a:ext cx="7185135" cy="156966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9600" b="1" dirty="0">
                <a:solidFill>
                  <a:schemeClr val="lt1"/>
                </a:solidFill>
                <a:latin typeface="Calibri"/>
                <a:ea typeface="Calibri"/>
                <a:cs typeface="Calibri"/>
                <a:sym typeface="Calibri"/>
              </a:rPr>
              <a:t>Ευχαριστώ</a:t>
            </a:r>
            <a:r>
              <a:rPr lang="en-US" sz="9600" b="1" dirty="0">
                <a:solidFill>
                  <a:schemeClr val="lt1"/>
                </a:solidFill>
                <a:latin typeface="Calibri"/>
                <a:ea typeface="Calibri"/>
                <a:cs typeface="Calibri"/>
                <a:sym typeface="Calibri"/>
              </a:rPr>
              <a:t>!</a:t>
            </a:r>
            <a:endParaRPr sz="1800" dirty="0">
              <a:solidFill>
                <a:schemeClr val="lt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4"/>
        <p:cNvGrpSpPr/>
        <p:nvPr/>
      </p:nvGrpSpPr>
      <p:grpSpPr>
        <a:xfrm>
          <a:off x="0" y="0"/>
          <a:ext cx="0" cy="0"/>
          <a:chOff x="0" y="0"/>
          <a:chExt cx="0" cy="0"/>
        </a:xfrm>
      </p:grpSpPr>
      <p:sp>
        <p:nvSpPr>
          <p:cNvPr id="35" name="Google Shape;35;p2"/>
          <p:cNvSpPr/>
          <p:nvPr/>
        </p:nvSpPr>
        <p:spPr>
          <a:xfrm>
            <a:off x="3166347" y="2319600"/>
            <a:ext cx="184731" cy="40011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endParaRPr sz="2000" b="1">
              <a:solidFill>
                <a:srgbClr val="0CA373"/>
              </a:solidFill>
              <a:latin typeface="Calibri"/>
              <a:ea typeface="Calibri"/>
              <a:cs typeface="Calibri"/>
              <a:sym typeface="Calibri"/>
            </a:endParaRPr>
          </a:p>
        </p:txBody>
      </p:sp>
      <p:sp>
        <p:nvSpPr>
          <p:cNvPr id="36" name="Google Shape;36;p2"/>
          <p:cNvSpPr/>
          <p:nvPr/>
        </p:nvSpPr>
        <p:spPr>
          <a:xfrm>
            <a:off x="1236986" y="2957819"/>
            <a:ext cx="378197" cy="326386"/>
          </a:xfrm>
          <a:custGeom>
            <a:avLst/>
            <a:gdLst/>
            <a:ahLst/>
            <a:cxnLst/>
            <a:rect l="l" t="t" r="r" b="b"/>
            <a:pathLst>
              <a:path w="20683" h="20545" extrusionOk="0">
                <a:moveTo>
                  <a:pt x="9621" y="9676"/>
                </a:moveTo>
                <a:cubicBezTo>
                  <a:pt x="9621" y="9676"/>
                  <a:pt x="9621" y="9675"/>
                  <a:pt x="9621" y="9675"/>
                </a:cubicBezTo>
                <a:lnTo>
                  <a:pt x="9620" y="9674"/>
                </a:lnTo>
                <a:cubicBezTo>
                  <a:pt x="9620" y="9674"/>
                  <a:pt x="9621" y="9676"/>
                  <a:pt x="9621" y="9676"/>
                </a:cubicBezTo>
                <a:close/>
                <a:moveTo>
                  <a:pt x="19582" y="1266"/>
                </a:moveTo>
                <a:cubicBezTo>
                  <a:pt x="18115" y="-422"/>
                  <a:pt x="15737" y="-422"/>
                  <a:pt x="14270" y="1266"/>
                </a:cubicBezTo>
                <a:lnTo>
                  <a:pt x="14934" y="2030"/>
                </a:lnTo>
                <a:cubicBezTo>
                  <a:pt x="16034" y="765"/>
                  <a:pt x="17818" y="765"/>
                  <a:pt x="18918" y="2030"/>
                </a:cubicBezTo>
                <a:cubicBezTo>
                  <a:pt x="20019" y="3297"/>
                  <a:pt x="20019" y="5351"/>
                  <a:pt x="18918" y="6618"/>
                </a:cubicBezTo>
                <a:lnTo>
                  <a:pt x="8956" y="17881"/>
                </a:lnTo>
                <a:lnTo>
                  <a:pt x="9621" y="18645"/>
                </a:lnTo>
                <a:lnTo>
                  <a:pt x="19582" y="7382"/>
                </a:lnTo>
                <a:cubicBezTo>
                  <a:pt x="21050" y="5693"/>
                  <a:pt x="21050" y="2955"/>
                  <a:pt x="19582" y="1266"/>
                </a:cubicBezTo>
                <a:moveTo>
                  <a:pt x="2315" y="17881"/>
                </a:moveTo>
                <a:cubicBezTo>
                  <a:pt x="481" y="15770"/>
                  <a:pt x="481" y="12551"/>
                  <a:pt x="2315" y="10439"/>
                </a:cubicBezTo>
                <a:cubicBezTo>
                  <a:pt x="2317" y="10437"/>
                  <a:pt x="2320" y="10434"/>
                  <a:pt x="2323" y="10431"/>
                </a:cubicBezTo>
                <a:lnTo>
                  <a:pt x="2323" y="10431"/>
                </a:lnTo>
                <a:lnTo>
                  <a:pt x="9289" y="2413"/>
                </a:lnTo>
                <a:cubicBezTo>
                  <a:pt x="9472" y="2201"/>
                  <a:pt x="9472" y="1859"/>
                  <a:pt x="9289" y="1648"/>
                </a:cubicBezTo>
                <a:cubicBezTo>
                  <a:pt x="9105" y="1437"/>
                  <a:pt x="8808" y="1437"/>
                  <a:pt x="8624" y="1648"/>
                </a:cubicBezTo>
                <a:lnTo>
                  <a:pt x="1651" y="9675"/>
                </a:lnTo>
                <a:cubicBezTo>
                  <a:pt x="-550" y="12208"/>
                  <a:pt x="-550" y="16112"/>
                  <a:pt x="1651" y="18645"/>
                </a:cubicBezTo>
                <a:cubicBezTo>
                  <a:pt x="3852" y="21178"/>
                  <a:pt x="7420" y="21178"/>
                  <a:pt x="9621" y="18645"/>
                </a:cubicBezTo>
                <a:lnTo>
                  <a:pt x="8948" y="17889"/>
                </a:lnTo>
                <a:cubicBezTo>
                  <a:pt x="7114" y="19991"/>
                  <a:pt x="4147" y="19989"/>
                  <a:pt x="2315" y="17881"/>
                </a:cubicBezTo>
                <a:moveTo>
                  <a:pt x="6300" y="13497"/>
                </a:moveTo>
                <a:cubicBezTo>
                  <a:pt x="7033" y="14341"/>
                  <a:pt x="8223" y="14341"/>
                  <a:pt x="8956" y="13497"/>
                </a:cubicBezTo>
                <a:lnTo>
                  <a:pt x="13937" y="7764"/>
                </a:lnTo>
                <a:cubicBezTo>
                  <a:pt x="14121" y="7553"/>
                  <a:pt x="14121" y="7211"/>
                  <a:pt x="13937" y="7000"/>
                </a:cubicBezTo>
                <a:cubicBezTo>
                  <a:pt x="13754" y="6789"/>
                  <a:pt x="13457" y="6789"/>
                  <a:pt x="13273" y="7000"/>
                </a:cubicBezTo>
                <a:lnTo>
                  <a:pt x="8292" y="12732"/>
                </a:lnTo>
                <a:cubicBezTo>
                  <a:pt x="7926" y="13155"/>
                  <a:pt x="7331" y="13155"/>
                  <a:pt x="6964" y="12732"/>
                </a:cubicBezTo>
                <a:cubicBezTo>
                  <a:pt x="6597" y="12310"/>
                  <a:pt x="6597" y="11626"/>
                  <a:pt x="6964" y="11204"/>
                </a:cubicBezTo>
                <a:lnTo>
                  <a:pt x="8292" y="9675"/>
                </a:lnTo>
                <a:lnTo>
                  <a:pt x="14934" y="2030"/>
                </a:lnTo>
                <a:lnTo>
                  <a:pt x="14270" y="1266"/>
                </a:lnTo>
                <a:lnTo>
                  <a:pt x="6300" y="10439"/>
                </a:lnTo>
                <a:cubicBezTo>
                  <a:pt x="5566" y="11284"/>
                  <a:pt x="5566" y="12653"/>
                  <a:pt x="6300" y="13497"/>
                </a:cubicBezTo>
              </a:path>
            </a:pathLst>
          </a:custGeom>
          <a:solidFill>
            <a:schemeClr val="dk1"/>
          </a:solidFill>
          <a:ln>
            <a:noFill/>
          </a:ln>
        </p:spPr>
        <p:txBody>
          <a:bodyPr spcFirstLastPara="1" wrap="square" lIns="19025" tIns="19025" rIns="19025" bIns="19025" anchor="ctr" anchorCtr="0">
            <a:noAutofit/>
          </a:bodyPr>
          <a:lstStyle/>
          <a:p>
            <a:pPr marL="0" marR="0" lvl="0" indent="0" algn="l" rtl="0">
              <a:spcBef>
                <a:spcPts val="0"/>
              </a:spcBef>
              <a:spcAft>
                <a:spcPts val="0"/>
              </a:spcAft>
              <a:buNone/>
            </a:pPr>
            <a:endParaRPr sz="1500" b="1">
              <a:solidFill>
                <a:schemeClr val="dk1"/>
              </a:solidFill>
              <a:latin typeface="Oxygen"/>
              <a:ea typeface="Oxygen"/>
              <a:cs typeface="Oxygen"/>
              <a:sym typeface="Oxygen"/>
            </a:endParaRPr>
          </a:p>
        </p:txBody>
      </p:sp>
      <p:sp>
        <p:nvSpPr>
          <p:cNvPr id="37" name="Google Shape;37;p2"/>
          <p:cNvSpPr/>
          <p:nvPr/>
        </p:nvSpPr>
        <p:spPr>
          <a:xfrm>
            <a:off x="1200287" y="3639265"/>
            <a:ext cx="378197" cy="326386"/>
          </a:xfrm>
          <a:custGeom>
            <a:avLst/>
            <a:gdLst/>
            <a:ahLst/>
            <a:cxnLst/>
            <a:rect l="l" t="t" r="r" b="b"/>
            <a:pathLst>
              <a:path w="20683" h="20545" extrusionOk="0">
                <a:moveTo>
                  <a:pt x="9621" y="9676"/>
                </a:moveTo>
                <a:cubicBezTo>
                  <a:pt x="9621" y="9676"/>
                  <a:pt x="9621" y="9675"/>
                  <a:pt x="9621" y="9675"/>
                </a:cubicBezTo>
                <a:lnTo>
                  <a:pt x="9620" y="9674"/>
                </a:lnTo>
                <a:cubicBezTo>
                  <a:pt x="9620" y="9674"/>
                  <a:pt x="9621" y="9676"/>
                  <a:pt x="9621" y="9676"/>
                </a:cubicBezTo>
                <a:close/>
                <a:moveTo>
                  <a:pt x="19582" y="1266"/>
                </a:moveTo>
                <a:cubicBezTo>
                  <a:pt x="18115" y="-422"/>
                  <a:pt x="15737" y="-422"/>
                  <a:pt x="14270" y="1266"/>
                </a:cubicBezTo>
                <a:lnTo>
                  <a:pt x="14934" y="2030"/>
                </a:lnTo>
                <a:cubicBezTo>
                  <a:pt x="16034" y="765"/>
                  <a:pt x="17818" y="765"/>
                  <a:pt x="18918" y="2030"/>
                </a:cubicBezTo>
                <a:cubicBezTo>
                  <a:pt x="20019" y="3297"/>
                  <a:pt x="20019" y="5351"/>
                  <a:pt x="18918" y="6618"/>
                </a:cubicBezTo>
                <a:lnTo>
                  <a:pt x="8956" y="17881"/>
                </a:lnTo>
                <a:lnTo>
                  <a:pt x="9621" y="18645"/>
                </a:lnTo>
                <a:lnTo>
                  <a:pt x="19582" y="7382"/>
                </a:lnTo>
                <a:cubicBezTo>
                  <a:pt x="21050" y="5693"/>
                  <a:pt x="21050" y="2955"/>
                  <a:pt x="19582" y="1266"/>
                </a:cubicBezTo>
                <a:moveTo>
                  <a:pt x="2315" y="17881"/>
                </a:moveTo>
                <a:cubicBezTo>
                  <a:pt x="481" y="15770"/>
                  <a:pt x="481" y="12551"/>
                  <a:pt x="2315" y="10439"/>
                </a:cubicBezTo>
                <a:cubicBezTo>
                  <a:pt x="2317" y="10437"/>
                  <a:pt x="2320" y="10434"/>
                  <a:pt x="2323" y="10431"/>
                </a:cubicBezTo>
                <a:lnTo>
                  <a:pt x="2323" y="10431"/>
                </a:lnTo>
                <a:lnTo>
                  <a:pt x="9289" y="2413"/>
                </a:lnTo>
                <a:cubicBezTo>
                  <a:pt x="9472" y="2201"/>
                  <a:pt x="9472" y="1859"/>
                  <a:pt x="9289" y="1648"/>
                </a:cubicBezTo>
                <a:cubicBezTo>
                  <a:pt x="9105" y="1437"/>
                  <a:pt x="8808" y="1437"/>
                  <a:pt x="8624" y="1648"/>
                </a:cubicBezTo>
                <a:lnTo>
                  <a:pt x="1651" y="9675"/>
                </a:lnTo>
                <a:cubicBezTo>
                  <a:pt x="-550" y="12208"/>
                  <a:pt x="-550" y="16112"/>
                  <a:pt x="1651" y="18645"/>
                </a:cubicBezTo>
                <a:cubicBezTo>
                  <a:pt x="3852" y="21178"/>
                  <a:pt x="7420" y="21178"/>
                  <a:pt x="9621" y="18645"/>
                </a:cubicBezTo>
                <a:lnTo>
                  <a:pt x="8948" y="17889"/>
                </a:lnTo>
                <a:cubicBezTo>
                  <a:pt x="7114" y="19991"/>
                  <a:pt x="4147" y="19989"/>
                  <a:pt x="2315" y="17881"/>
                </a:cubicBezTo>
                <a:moveTo>
                  <a:pt x="6300" y="13497"/>
                </a:moveTo>
                <a:cubicBezTo>
                  <a:pt x="7033" y="14341"/>
                  <a:pt x="8223" y="14341"/>
                  <a:pt x="8956" y="13497"/>
                </a:cubicBezTo>
                <a:lnTo>
                  <a:pt x="13937" y="7764"/>
                </a:lnTo>
                <a:cubicBezTo>
                  <a:pt x="14121" y="7553"/>
                  <a:pt x="14121" y="7211"/>
                  <a:pt x="13937" y="7000"/>
                </a:cubicBezTo>
                <a:cubicBezTo>
                  <a:pt x="13754" y="6789"/>
                  <a:pt x="13457" y="6789"/>
                  <a:pt x="13273" y="7000"/>
                </a:cubicBezTo>
                <a:lnTo>
                  <a:pt x="8292" y="12732"/>
                </a:lnTo>
                <a:cubicBezTo>
                  <a:pt x="7926" y="13155"/>
                  <a:pt x="7331" y="13155"/>
                  <a:pt x="6964" y="12732"/>
                </a:cubicBezTo>
                <a:cubicBezTo>
                  <a:pt x="6597" y="12310"/>
                  <a:pt x="6597" y="11626"/>
                  <a:pt x="6964" y="11204"/>
                </a:cubicBezTo>
                <a:lnTo>
                  <a:pt x="8292" y="9675"/>
                </a:lnTo>
                <a:lnTo>
                  <a:pt x="14934" y="2030"/>
                </a:lnTo>
                <a:lnTo>
                  <a:pt x="14270" y="1266"/>
                </a:lnTo>
                <a:lnTo>
                  <a:pt x="6300" y="10439"/>
                </a:lnTo>
                <a:cubicBezTo>
                  <a:pt x="5566" y="11284"/>
                  <a:pt x="5566" y="12653"/>
                  <a:pt x="6300" y="13497"/>
                </a:cubicBezTo>
              </a:path>
            </a:pathLst>
          </a:custGeom>
          <a:solidFill>
            <a:schemeClr val="dk1"/>
          </a:solidFill>
          <a:ln>
            <a:noFill/>
          </a:ln>
        </p:spPr>
        <p:txBody>
          <a:bodyPr spcFirstLastPara="1" wrap="square" lIns="19025" tIns="19025" rIns="19025" bIns="19025" anchor="ctr" anchorCtr="0">
            <a:noAutofit/>
          </a:bodyPr>
          <a:lstStyle/>
          <a:p>
            <a:pPr marL="0" marR="0" lvl="0" indent="0" algn="l" rtl="0">
              <a:spcBef>
                <a:spcPts val="0"/>
              </a:spcBef>
              <a:spcAft>
                <a:spcPts val="0"/>
              </a:spcAft>
              <a:buNone/>
            </a:pPr>
            <a:endParaRPr sz="1500" b="1">
              <a:solidFill>
                <a:schemeClr val="dk1"/>
              </a:solidFill>
              <a:latin typeface="Oxygen"/>
              <a:ea typeface="Oxygen"/>
              <a:cs typeface="Oxygen"/>
              <a:sym typeface="Oxygen"/>
            </a:endParaRPr>
          </a:p>
        </p:txBody>
      </p:sp>
      <p:sp>
        <p:nvSpPr>
          <p:cNvPr id="38" name="Google Shape;38;p2"/>
          <p:cNvSpPr/>
          <p:nvPr/>
        </p:nvSpPr>
        <p:spPr>
          <a:xfrm>
            <a:off x="1236986" y="4348201"/>
            <a:ext cx="378197" cy="326386"/>
          </a:xfrm>
          <a:custGeom>
            <a:avLst/>
            <a:gdLst/>
            <a:ahLst/>
            <a:cxnLst/>
            <a:rect l="l" t="t" r="r" b="b"/>
            <a:pathLst>
              <a:path w="20683" h="20545" extrusionOk="0">
                <a:moveTo>
                  <a:pt x="9621" y="9676"/>
                </a:moveTo>
                <a:cubicBezTo>
                  <a:pt x="9621" y="9676"/>
                  <a:pt x="9621" y="9675"/>
                  <a:pt x="9621" y="9675"/>
                </a:cubicBezTo>
                <a:lnTo>
                  <a:pt x="9620" y="9674"/>
                </a:lnTo>
                <a:cubicBezTo>
                  <a:pt x="9620" y="9674"/>
                  <a:pt x="9621" y="9676"/>
                  <a:pt x="9621" y="9676"/>
                </a:cubicBezTo>
                <a:close/>
                <a:moveTo>
                  <a:pt x="19582" y="1266"/>
                </a:moveTo>
                <a:cubicBezTo>
                  <a:pt x="18115" y="-422"/>
                  <a:pt x="15737" y="-422"/>
                  <a:pt x="14270" y="1266"/>
                </a:cubicBezTo>
                <a:lnTo>
                  <a:pt x="14934" y="2030"/>
                </a:lnTo>
                <a:cubicBezTo>
                  <a:pt x="16034" y="765"/>
                  <a:pt x="17818" y="765"/>
                  <a:pt x="18918" y="2030"/>
                </a:cubicBezTo>
                <a:cubicBezTo>
                  <a:pt x="20019" y="3297"/>
                  <a:pt x="20019" y="5351"/>
                  <a:pt x="18918" y="6618"/>
                </a:cubicBezTo>
                <a:lnTo>
                  <a:pt x="8956" y="17881"/>
                </a:lnTo>
                <a:lnTo>
                  <a:pt x="9621" y="18645"/>
                </a:lnTo>
                <a:lnTo>
                  <a:pt x="19582" y="7382"/>
                </a:lnTo>
                <a:cubicBezTo>
                  <a:pt x="21050" y="5693"/>
                  <a:pt x="21050" y="2955"/>
                  <a:pt x="19582" y="1266"/>
                </a:cubicBezTo>
                <a:moveTo>
                  <a:pt x="2315" y="17881"/>
                </a:moveTo>
                <a:cubicBezTo>
                  <a:pt x="481" y="15770"/>
                  <a:pt x="481" y="12551"/>
                  <a:pt x="2315" y="10439"/>
                </a:cubicBezTo>
                <a:cubicBezTo>
                  <a:pt x="2317" y="10437"/>
                  <a:pt x="2320" y="10434"/>
                  <a:pt x="2323" y="10431"/>
                </a:cubicBezTo>
                <a:lnTo>
                  <a:pt x="2323" y="10431"/>
                </a:lnTo>
                <a:lnTo>
                  <a:pt x="9289" y="2413"/>
                </a:lnTo>
                <a:cubicBezTo>
                  <a:pt x="9472" y="2201"/>
                  <a:pt x="9472" y="1859"/>
                  <a:pt x="9289" y="1648"/>
                </a:cubicBezTo>
                <a:cubicBezTo>
                  <a:pt x="9105" y="1437"/>
                  <a:pt x="8808" y="1437"/>
                  <a:pt x="8624" y="1648"/>
                </a:cubicBezTo>
                <a:lnTo>
                  <a:pt x="1651" y="9675"/>
                </a:lnTo>
                <a:cubicBezTo>
                  <a:pt x="-550" y="12208"/>
                  <a:pt x="-550" y="16112"/>
                  <a:pt x="1651" y="18645"/>
                </a:cubicBezTo>
                <a:cubicBezTo>
                  <a:pt x="3852" y="21178"/>
                  <a:pt x="7420" y="21178"/>
                  <a:pt x="9621" y="18645"/>
                </a:cubicBezTo>
                <a:lnTo>
                  <a:pt x="8948" y="17889"/>
                </a:lnTo>
                <a:cubicBezTo>
                  <a:pt x="7114" y="19991"/>
                  <a:pt x="4147" y="19989"/>
                  <a:pt x="2315" y="17881"/>
                </a:cubicBezTo>
                <a:moveTo>
                  <a:pt x="6300" y="13497"/>
                </a:moveTo>
                <a:cubicBezTo>
                  <a:pt x="7033" y="14341"/>
                  <a:pt x="8223" y="14341"/>
                  <a:pt x="8956" y="13497"/>
                </a:cubicBezTo>
                <a:lnTo>
                  <a:pt x="13937" y="7764"/>
                </a:lnTo>
                <a:cubicBezTo>
                  <a:pt x="14121" y="7553"/>
                  <a:pt x="14121" y="7211"/>
                  <a:pt x="13937" y="7000"/>
                </a:cubicBezTo>
                <a:cubicBezTo>
                  <a:pt x="13754" y="6789"/>
                  <a:pt x="13457" y="6789"/>
                  <a:pt x="13273" y="7000"/>
                </a:cubicBezTo>
                <a:lnTo>
                  <a:pt x="8292" y="12732"/>
                </a:lnTo>
                <a:cubicBezTo>
                  <a:pt x="7926" y="13155"/>
                  <a:pt x="7331" y="13155"/>
                  <a:pt x="6964" y="12732"/>
                </a:cubicBezTo>
                <a:cubicBezTo>
                  <a:pt x="6597" y="12310"/>
                  <a:pt x="6597" y="11626"/>
                  <a:pt x="6964" y="11204"/>
                </a:cubicBezTo>
                <a:lnTo>
                  <a:pt x="8292" y="9675"/>
                </a:lnTo>
                <a:lnTo>
                  <a:pt x="14934" y="2030"/>
                </a:lnTo>
                <a:lnTo>
                  <a:pt x="14270" y="1266"/>
                </a:lnTo>
                <a:lnTo>
                  <a:pt x="6300" y="10439"/>
                </a:lnTo>
                <a:cubicBezTo>
                  <a:pt x="5566" y="11284"/>
                  <a:pt x="5566" y="12653"/>
                  <a:pt x="6300" y="13497"/>
                </a:cubicBezTo>
              </a:path>
            </a:pathLst>
          </a:custGeom>
          <a:solidFill>
            <a:schemeClr val="dk1"/>
          </a:solidFill>
          <a:ln>
            <a:noFill/>
          </a:ln>
        </p:spPr>
        <p:txBody>
          <a:bodyPr spcFirstLastPara="1" wrap="square" lIns="19025" tIns="19025" rIns="19025" bIns="19025" anchor="ctr" anchorCtr="0">
            <a:noAutofit/>
          </a:bodyPr>
          <a:lstStyle/>
          <a:p>
            <a:pPr marL="0" marR="0" lvl="0" indent="0" algn="l" rtl="0">
              <a:spcBef>
                <a:spcPts val="0"/>
              </a:spcBef>
              <a:spcAft>
                <a:spcPts val="0"/>
              </a:spcAft>
              <a:buNone/>
            </a:pPr>
            <a:endParaRPr sz="1500" b="1">
              <a:solidFill>
                <a:schemeClr val="dk1"/>
              </a:solidFill>
              <a:latin typeface="Oxygen"/>
              <a:ea typeface="Oxygen"/>
              <a:cs typeface="Oxygen"/>
              <a:sym typeface="Oxygen"/>
            </a:endParaRPr>
          </a:p>
        </p:txBody>
      </p:sp>
      <p:sp>
        <p:nvSpPr>
          <p:cNvPr id="39" name="Google Shape;39;p2"/>
          <p:cNvSpPr/>
          <p:nvPr/>
        </p:nvSpPr>
        <p:spPr>
          <a:xfrm>
            <a:off x="1236985" y="5029647"/>
            <a:ext cx="378197" cy="326386"/>
          </a:xfrm>
          <a:custGeom>
            <a:avLst/>
            <a:gdLst/>
            <a:ahLst/>
            <a:cxnLst/>
            <a:rect l="l" t="t" r="r" b="b"/>
            <a:pathLst>
              <a:path w="20683" h="20545" extrusionOk="0">
                <a:moveTo>
                  <a:pt x="9621" y="9676"/>
                </a:moveTo>
                <a:cubicBezTo>
                  <a:pt x="9621" y="9676"/>
                  <a:pt x="9621" y="9675"/>
                  <a:pt x="9621" y="9675"/>
                </a:cubicBezTo>
                <a:lnTo>
                  <a:pt x="9620" y="9674"/>
                </a:lnTo>
                <a:cubicBezTo>
                  <a:pt x="9620" y="9674"/>
                  <a:pt x="9621" y="9676"/>
                  <a:pt x="9621" y="9676"/>
                </a:cubicBezTo>
                <a:close/>
                <a:moveTo>
                  <a:pt x="19582" y="1266"/>
                </a:moveTo>
                <a:cubicBezTo>
                  <a:pt x="18115" y="-422"/>
                  <a:pt x="15737" y="-422"/>
                  <a:pt x="14270" y="1266"/>
                </a:cubicBezTo>
                <a:lnTo>
                  <a:pt x="14934" y="2030"/>
                </a:lnTo>
                <a:cubicBezTo>
                  <a:pt x="16034" y="765"/>
                  <a:pt x="17818" y="765"/>
                  <a:pt x="18918" y="2030"/>
                </a:cubicBezTo>
                <a:cubicBezTo>
                  <a:pt x="20019" y="3297"/>
                  <a:pt x="20019" y="5351"/>
                  <a:pt x="18918" y="6618"/>
                </a:cubicBezTo>
                <a:lnTo>
                  <a:pt x="8956" y="17881"/>
                </a:lnTo>
                <a:lnTo>
                  <a:pt x="9621" y="18645"/>
                </a:lnTo>
                <a:lnTo>
                  <a:pt x="19582" y="7382"/>
                </a:lnTo>
                <a:cubicBezTo>
                  <a:pt x="21050" y="5693"/>
                  <a:pt x="21050" y="2955"/>
                  <a:pt x="19582" y="1266"/>
                </a:cubicBezTo>
                <a:moveTo>
                  <a:pt x="2315" y="17881"/>
                </a:moveTo>
                <a:cubicBezTo>
                  <a:pt x="481" y="15770"/>
                  <a:pt x="481" y="12551"/>
                  <a:pt x="2315" y="10439"/>
                </a:cubicBezTo>
                <a:cubicBezTo>
                  <a:pt x="2317" y="10437"/>
                  <a:pt x="2320" y="10434"/>
                  <a:pt x="2323" y="10431"/>
                </a:cubicBezTo>
                <a:lnTo>
                  <a:pt x="2323" y="10431"/>
                </a:lnTo>
                <a:lnTo>
                  <a:pt x="9289" y="2413"/>
                </a:lnTo>
                <a:cubicBezTo>
                  <a:pt x="9472" y="2201"/>
                  <a:pt x="9472" y="1859"/>
                  <a:pt x="9289" y="1648"/>
                </a:cubicBezTo>
                <a:cubicBezTo>
                  <a:pt x="9105" y="1437"/>
                  <a:pt x="8808" y="1437"/>
                  <a:pt x="8624" y="1648"/>
                </a:cubicBezTo>
                <a:lnTo>
                  <a:pt x="1651" y="9675"/>
                </a:lnTo>
                <a:cubicBezTo>
                  <a:pt x="-550" y="12208"/>
                  <a:pt x="-550" y="16112"/>
                  <a:pt x="1651" y="18645"/>
                </a:cubicBezTo>
                <a:cubicBezTo>
                  <a:pt x="3852" y="21178"/>
                  <a:pt x="7420" y="21178"/>
                  <a:pt x="9621" y="18645"/>
                </a:cubicBezTo>
                <a:lnTo>
                  <a:pt x="8948" y="17889"/>
                </a:lnTo>
                <a:cubicBezTo>
                  <a:pt x="7114" y="19991"/>
                  <a:pt x="4147" y="19989"/>
                  <a:pt x="2315" y="17881"/>
                </a:cubicBezTo>
                <a:moveTo>
                  <a:pt x="6300" y="13497"/>
                </a:moveTo>
                <a:cubicBezTo>
                  <a:pt x="7033" y="14341"/>
                  <a:pt x="8223" y="14341"/>
                  <a:pt x="8956" y="13497"/>
                </a:cubicBezTo>
                <a:lnTo>
                  <a:pt x="13937" y="7764"/>
                </a:lnTo>
                <a:cubicBezTo>
                  <a:pt x="14121" y="7553"/>
                  <a:pt x="14121" y="7211"/>
                  <a:pt x="13937" y="7000"/>
                </a:cubicBezTo>
                <a:cubicBezTo>
                  <a:pt x="13754" y="6789"/>
                  <a:pt x="13457" y="6789"/>
                  <a:pt x="13273" y="7000"/>
                </a:cubicBezTo>
                <a:lnTo>
                  <a:pt x="8292" y="12732"/>
                </a:lnTo>
                <a:cubicBezTo>
                  <a:pt x="7926" y="13155"/>
                  <a:pt x="7331" y="13155"/>
                  <a:pt x="6964" y="12732"/>
                </a:cubicBezTo>
                <a:cubicBezTo>
                  <a:pt x="6597" y="12310"/>
                  <a:pt x="6597" y="11626"/>
                  <a:pt x="6964" y="11204"/>
                </a:cubicBezTo>
                <a:lnTo>
                  <a:pt x="8292" y="9675"/>
                </a:lnTo>
                <a:lnTo>
                  <a:pt x="14934" y="2030"/>
                </a:lnTo>
                <a:lnTo>
                  <a:pt x="14270" y="1266"/>
                </a:lnTo>
                <a:lnTo>
                  <a:pt x="6300" y="10439"/>
                </a:lnTo>
                <a:cubicBezTo>
                  <a:pt x="5566" y="11284"/>
                  <a:pt x="5566" y="12653"/>
                  <a:pt x="6300" y="13497"/>
                </a:cubicBezTo>
              </a:path>
            </a:pathLst>
          </a:custGeom>
          <a:solidFill>
            <a:schemeClr val="dk1"/>
          </a:solidFill>
          <a:ln>
            <a:noFill/>
          </a:ln>
        </p:spPr>
        <p:txBody>
          <a:bodyPr spcFirstLastPara="1" wrap="square" lIns="19025" tIns="19025" rIns="19025" bIns="19025" anchor="ctr" anchorCtr="0">
            <a:noAutofit/>
          </a:bodyPr>
          <a:lstStyle/>
          <a:p>
            <a:pPr marL="0" marR="0" lvl="0" indent="0" algn="l" rtl="0">
              <a:spcBef>
                <a:spcPts val="0"/>
              </a:spcBef>
              <a:spcAft>
                <a:spcPts val="0"/>
              </a:spcAft>
              <a:buNone/>
            </a:pPr>
            <a:endParaRPr sz="1500" b="1">
              <a:solidFill>
                <a:schemeClr val="dk1"/>
              </a:solidFill>
              <a:latin typeface="Oxygen"/>
              <a:ea typeface="Oxygen"/>
              <a:cs typeface="Oxygen"/>
              <a:sym typeface="Oxygen"/>
            </a:endParaRPr>
          </a:p>
        </p:txBody>
      </p:sp>
      <p:sp>
        <p:nvSpPr>
          <p:cNvPr id="40" name="Google Shape;40;p2"/>
          <p:cNvSpPr txBox="1"/>
          <p:nvPr/>
        </p:nvSpPr>
        <p:spPr>
          <a:xfrm>
            <a:off x="1615183" y="2814121"/>
            <a:ext cx="4069191" cy="646290"/>
          </a:xfrm>
          <a:prstGeom prst="rect">
            <a:avLst/>
          </a:prstGeom>
          <a:noFill/>
          <a:ln>
            <a:noFill/>
          </a:ln>
        </p:spPr>
        <p:txBody>
          <a:bodyPr spcFirstLastPara="1" wrap="square" lIns="91425" tIns="45700" rIns="91425" bIns="45700" anchor="t" anchorCtr="0">
            <a:spAutoFit/>
          </a:bodyPr>
          <a:lstStyle/>
          <a:p>
            <a:pPr lvl="0"/>
            <a:r>
              <a:rPr lang="el-GR" sz="1800" dirty="0">
                <a:solidFill>
                  <a:schemeClr val="dk1"/>
                </a:solidFill>
                <a:latin typeface="Calibri"/>
                <a:ea typeface="Calibri"/>
                <a:cs typeface="Calibri"/>
                <a:sym typeface="Calibri"/>
              </a:rPr>
              <a:t>Κατανοήστε τη σημασία του netiquette
</a:t>
            </a:r>
            <a:endParaRPr dirty="0"/>
          </a:p>
        </p:txBody>
      </p:sp>
      <p:sp>
        <p:nvSpPr>
          <p:cNvPr id="41" name="Google Shape;41;p2"/>
          <p:cNvSpPr txBox="1"/>
          <p:nvPr/>
        </p:nvSpPr>
        <p:spPr>
          <a:xfrm>
            <a:off x="1615182" y="3530217"/>
            <a:ext cx="4294003" cy="923289"/>
          </a:xfrm>
          <a:prstGeom prst="rect">
            <a:avLst/>
          </a:prstGeom>
          <a:noFill/>
          <a:ln>
            <a:noFill/>
          </a:ln>
        </p:spPr>
        <p:txBody>
          <a:bodyPr spcFirstLastPara="1" wrap="square" lIns="91425" tIns="45700" rIns="91425" bIns="45700" anchor="t" anchorCtr="0">
            <a:spAutoFit/>
          </a:bodyPr>
          <a:lstStyle/>
          <a:p>
            <a:pPr lvl="0"/>
            <a:r>
              <a:rPr lang="el-GR" sz="1800" dirty="0">
                <a:solidFill>
                  <a:schemeClr val="dk1"/>
                </a:solidFill>
                <a:latin typeface="Calibri"/>
                <a:ea typeface="Calibri"/>
                <a:cs typeface="Calibri"/>
                <a:sym typeface="Calibri"/>
              </a:rPr>
              <a:t>Μάθετε πώς πρέπει να διευθύνετε μια επιχειρηματική επικοινωνία
</a:t>
            </a:r>
            <a:endParaRPr dirty="0"/>
          </a:p>
        </p:txBody>
      </p:sp>
      <p:sp>
        <p:nvSpPr>
          <p:cNvPr id="42" name="Google Shape;42;p2"/>
          <p:cNvSpPr txBox="1"/>
          <p:nvPr/>
        </p:nvSpPr>
        <p:spPr>
          <a:xfrm>
            <a:off x="1635641" y="5068642"/>
            <a:ext cx="4375356" cy="1200288"/>
          </a:xfrm>
          <a:prstGeom prst="rect">
            <a:avLst/>
          </a:prstGeom>
          <a:noFill/>
          <a:ln>
            <a:noFill/>
          </a:ln>
        </p:spPr>
        <p:txBody>
          <a:bodyPr spcFirstLastPara="1" wrap="square" lIns="91425" tIns="45700" rIns="91425" bIns="45700" anchor="t" anchorCtr="0">
            <a:spAutoFit/>
          </a:bodyPr>
          <a:lstStyle/>
          <a:p>
            <a:pPr lvl="0"/>
            <a:r>
              <a:rPr lang="el-GR" sz="1800" dirty="0">
                <a:solidFill>
                  <a:schemeClr val="dk1"/>
                </a:solidFill>
                <a:latin typeface="Calibri"/>
                <a:ea typeface="Calibri"/>
                <a:cs typeface="Calibri"/>
                <a:sym typeface="Calibri"/>
              </a:rPr>
              <a:t>Λάβετε υπόψη τα πιο συνηθισμένα λάθη στην ηλεκτρονική επιχειρηματική επικοινωνία
</a:t>
            </a:r>
            <a:endParaRPr dirty="0"/>
          </a:p>
        </p:txBody>
      </p:sp>
      <p:sp>
        <p:nvSpPr>
          <p:cNvPr id="43" name="Google Shape;43;p2"/>
          <p:cNvSpPr txBox="1"/>
          <p:nvPr/>
        </p:nvSpPr>
        <p:spPr>
          <a:xfrm>
            <a:off x="1615182" y="4290345"/>
            <a:ext cx="4480818" cy="1200288"/>
          </a:xfrm>
          <a:prstGeom prst="rect">
            <a:avLst/>
          </a:prstGeom>
          <a:noFill/>
          <a:ln>
            <a:noFill/>
          </a:ln>
        </p:spPr>
        <p:txBody>
          <a:bodyPr spcFirstLastPara="1" wrap="square" lIns="91425" tIns="45700" rIns="91425" bIns="45700" anchor="t" anchorCtr="0">
            <a:spAutoFit/>
          </a:bodyPr>
          <a:lstStyle/>
          <a:p>
            <a:pPr lvl="0"/>
            <a:r>
              <a:rPr lang="el-GR" sz="1800" dirty="0">
                <a:solidFill>
                  <a:schemeClr val="dk1"/>
                </a:solidFill>
                <a:latin typeface="Calibri"/>
                <a:ea typeface="Calibri"/>
                <a:cs typeface="Calibri"/>
                <a:sym typeface="Calibri"/>
              </a:rPr>
              <a:t>Μάθετε περισσότερα σχετικά με τα διάφορα εργαλεία για διαδικτυακή επιχειρηματική επικοινωνία
</a:t>
            </a:r>
            <a:endParaRPr dirty="0"/>
          </a:p>
        </p:txBody>
      </p:sp>
      <p:sp>
        <p:nvSpPr>
          <p:cNvPr id="44" name="Google Shape;44;p2"/>
          <p:cNvSpPr txBox="1"/>
          <p:nvPr/>
        </p:nvSpPr>
        <p:spPr>
          <a:xfrm>
            <a:off x="480794" y="1302505"/>
            <a:ext cx="5500127" cy="1490152"/>
          </a:xfrm>
          <a:prstGeom prst="rect">
            <a:avLst/>
          </a:prstGeom>
          <a:noFill/>
          <a:ln>
            <a:noFill/>
          </a:ln>
        </p:spPr>
        <p:txBody>
          <a:bodyPr spcFirstLastPara="1" wrap="square" lIns="0" tIns="12700" rIns="0" bIns="0" anchor="t" anchorCtr="0">
            <a:spAutoFit/>
          </a:bodyPr>
          <a:lstStyle/>
          <a:p>
            <a:pPr marL="12700" lvl="0"/>
            <a:r>
              <a:rPr lang="el-GR" sz="4800" b="1" dirty="0">
                <a:solidFill>
                  <a:schemeClr val="dk1"/>
                </a:solidFill>
                <a:latin typeface="Calibri"/>
                <a:ea typeface="Calibri"/>
                <a:cs typeface="Calibri"/>
                <a:sym typeface="Calibri"/>
              </a:rPr>
              <a:t>ΣΚΟΠΟΙ ΚΑΙ ΣΤΟΧΟΙ
</a:t>
            </a:r>
            <a:endParaRPr dirty="0"/>
          </a:p>
        </p:txBody>
      </p:sp>
      <p:sp>
        <p:nvSpPr>
          <p:cNvPr id="45" name="Google Shape;45;p2"/>
          <p:cNvSpPr txBox="1"/>
          <p:nvPr/>
        </p:nvSpPr>
        <p:spPr>
          <a:xfrm>
            <a:off x="539786" y="2053993"/>
            <a:ext cx="5064599" cy="937416"/>
          </a:xfrm>
          <a:prstGeom prst="rect">
            <a:avLst/>
          </a:prstGeom>
          <a:noFill/>
          <a:ln>
            <a:noFill/>
          </a:ln>
        </p:spPr>
        <p:txBody>
          <a:bodyPr spcFirstLastPara="1" wrap="square" lIns="0" tIns="13950" rIns="0" bIns="0" anchor="t" anchorCtr="0">
            <a:spAutoFit/>
          </a:bodyPr>
          <a:lstStyle/>
          <a:p>
            <a:pPr lvl="0" algn="just"/>
            <a:r>
              <a:rPr lang="el-GR" sz="2000" dirty="0">
                <a:solidFill>
                  <a:schemeClr val="dk1"/>
                </a:solidFill>
                <a:latin typeface="Calibri"/>
                <a:ea typeface="Calibri"/>
                <a:cs typeface="Calibri"/>
                <a:sym typeface="Calibri"/>
              </a:rPr>
              <a:t>Στο τέλος αυτής της ενότητας θα είστε σε θέση να:
</a:t>
            </a:r>
            <a:endParaRPr dirty="0"/>
          </a:p>
        </p:txBody>
      </p:sp>
      <p:pic>
        <p:nvPicPr>
          <p:cNvPr id="46" name="Google Shape;46;p2" descr="Logro objetivo y trabajo en equipo empresarial. vector gratuito"/>
          <p:cNvPicPr preferRelativeResize="0"/>
          <p:nvPr/>
        </p:nvPicPr>
        <p:blipFill rotWithShape="1">
          <a:blip r:embed="rId3">
            <a:alphaModFix/>
          </a:blip>
          <a:srcRect/>
          <a:stretch/>
        </p:blipFill>
        <p:spPr>
          <a:xfrm>
            <a:off x="5945884" y="758722"/>
            <a:ext cx="5800420" cy="52006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4"/>
          <p:cNvSpPr txBox="1"/>
          <p:nvPr/>
        </p:nvSpPr>
        <p:spPr>
          <a:xfrm>
            <a:off x="2791870" y="2916531"/>
            <a:ext cx="5941036" cy="3170058"/>
          </a:xfrm>
          <a:prstGeom prst="rect">
            <a:avLst/>
          </a:prstGeom>
          <a:noFill/>
          <a:ln>
            <a:noFill/>
          </a:ln>
        </p:spPr>
        <p:txBody>
          <a:bodyPr spcFirstLastPara="1" wrap="square" lIns="91425" tIns="45700" rIns="91425" bIns="45700" anchor="t" anchorCtr="0">
            <a:spAutoFit/>
          </a:bodyPr>
          <a:lstStyle/>
          <a:p>
            <a:pPr marL="457200" lvl="0" indent="-457200">
              <a:lnSpc>
                <a:spcPct val="125000"/>
              </a:lnSpc>
              <a:buClr>
                <a:schemeClr val="dk1"/>
              </a:buClr>
              <a:buSzPts val="2000"/>
              <a:buFont typeface="Calibri"/>
              <a:buAutoNum type="arabicPeriod"/>
            </a:pPr>
            <a:r>
              <a:rPr lang="el-GR" sz="2000" dirty="0">
                <a:solidFill>
                  <a:schemeClr val="dk1"/>
                </a:solidFill>
                <a:latin typeface="Calibri"/>
                <a:ea typeface="Calibri"/>
                <a:cs typeface="Calibri"/>
                <a:sym typeface="Calibri"/>
              </a:rPr>
              <a:t>Τι είναι η </a:t>
            </a:r>
            <a:r>
              <a:rPr lang="el-GR" sz="2000" dirty="0" err="1">
                <a:solidFill>
                  <a:schemeClr val="dk1"/>
                </a:solidFill>
                <a:latin typeface="Calibri"/>
                <a:ea typeface="Calibri"/>
                <a:cs typeface="Calibri"/>
                <a:sym typeface="Calibri"/>
              </a:rPr>
              <a:t>Νετικέττα</a:t>
            </a:r>
            <a:r>
              <a:rPr lang="en-US" sz="2000" dirty="0">
                <a:solidFill>
                  <a:schemeClr val="dk1"/>
                </a:solidFill>
                <a:latin typeface="Calibri"/>
                <a:ea typeface="Calibri"/>
                <a:cs typeface="Calibri"/>
                <a:sym typeface="Calibri"/>
              </a:rPr>
              <a:t> - netiquette</a:t>
            </a:r>
            <a:r>
              <a:rPr lang="el-GR" sz="2000" dirty="0">
                <a:solidFill>
                  <a:schemeClr val="dk1"/>
                </a:solidFill>
                <a:latin typeface="Calibri"/>
                <a:ea typeface="Calibri"/>
                <a:cs typeface="Calibri"/>
                <a:sym typeface="Calibri"/>
              </a:rPr>
              <a:t>
Μηνύματα ηλεκτρονικού ταχυδρομείου για επιχειρηματική επικοινωνία
Ανταλλαγή άμεσων μηνυμάτων για επιχειρηματική επικοινωνία
Μέσα Κοινωνικής Δικτύωσης και Επιχειρηματική Επικοινωνία
</a:t>
            </a:r>
            <a:r>
              <a:rPr lang="el-GR" sz="2000" dirty="0" err="1">
                <a:solidFill>
                  <a:schemeClr val="dk1"/>
                </a:solidFill>
                <a:latin typeface="Calibri"/>
                <a:ea typeface="Calibri"/>
                <a:cs typeface="Calibri"/>
                <a:sym typeface="Calibri"/>
              </a:rPr>
              <a:t>Βιντεοκλήσεις</a:t>
            </a:r>
            <a:r>
              <a:rPr lang="el-GR" sz="2000" dirty="0">
                <a:solidFill>
                  <a:schemeClr val="dk1"/>
                </a:solidFill>
                <a:latin typeface="Calibri"/>
                <a:ea typeface="Calibri"/>
                <a:cs typeface="Calibri"/>
                <a:sym typeface="Calibri"/>
              </a:rPr>
              <a:t> για επαγγελματική επικοινωνία</a:t>
            </a:r>
            <a:endParaRPr dirty="0"/>
          </a:p>
        </p:txBody>
      </p:sp>
      <p:sp>
        <p:nvSpPr>
          <p:cNvPr id="70" name="Google Shape;70;p4"/>
          <p:cNvSpPr txBox="1"/>
          <p:nvPr/>
        </p:nvSpPr>
        <p:spPr>
          <a:xfrm>
            <a:off x="2791870" y="2020008"/>
            <a:ext cx="6841819" cy="830956"/>
          </a:xfrm>
          <a:prstGeom prst="rect">
            <a:avLst/>
          </a:prstGeom>
          <a:noFill/>
          <a:ln>
            <a:noFill/>
          </a:ln>
        </p:spPr>
        <p:txBody>
          <a:bodyPr spcFirstLastPara="1" wrap="square" lIns="91425" tIns="45700" rIns="91425" bIns="45700" anchor="t" anchorCtr="0">
            <a:spAutoFit/>
          </a:bodyPr>
          <a:lstStyle/>
          <a:p>
            <a:pPr lvl="0"/>
            <a:r>
              <a:rPr lang="el-GR" sz="2400" dirty="0">
                <a:solidFill>
                  <a:srgbClr val="0CA373"/>
                </a:solidFill>
                <a:latin typeface="Calibri"/>
                <a:ea typeface="Calibri"/>
                <a:cs typeface="Calibri"/>
                <a:sym typeface="Calibri"/>
              </a:rPr>
              <a:t>Ενότητα 1: Βασικές αρχές της διαδικτυακής επικοινωνίας για ΜΜΕ</a:t>
            </a:r>
            <a:endParaRPr dirty="0"/>
          </a:p>
        </p:txBody>
      </p:sp>
      <p:sp>
        <p:nvSpPr>
          <p:cNvPr id="71" name="Google Shape;71;p4"/>
          <p:cNvSpPr txBox="1"/>
          <p:nvPr/>
        </p:nvSpPr>
        <p:spPr>
          <a:xfrm>
            <a:off x="4881487" y="205899"/>
            <a:ext cx="3872369" cy="751488"/>
          </a:xfrm>
          <a:prstGeom prst="rect">
            <a:avLst/>
          </a:prstGeom>
          <a:noFill/>
          <a:ln>
            <a:noFill/>
          </a:ln>
        </p:spPr>
        <p:txBody>
          <a:bodyPr spcFirstLastPara="1" wrap="square" lIns="0" tIns="12700" rIns="0" bIns="0" anchor="t" anchorCtr="0">
            <a:spAutoFit/>
          </a:bodyPr>
          <a:lstStyle/>
          <a:p>
            <a:pPr marL="12700" lvl="0">
              <a:buClr>
                <a:schemeClr val="dk1"/>
              </a:buClr>
              <a:buSzPts val="4800"/>
            </a:pPr>
            <a:r>
              <a:rPr lang="el-GR" sz="4800" b="1" dirty="0">
                <a:solidFill>
                  <a:schemeClr val="dk1"/>
                </a:solidFill>
                <a:latin typeface="Calibri"/>
                <a:ea typeface="Calibri"/>
                <a:cs typeface="Calibri"/>
                <a:sym typeface="Calibri"/>
              </a:rPr>
              <a:t>ΕΥΡΕΤΉΡΙΟ</a:t>
            </a:r>
            <a:endParaRPr dirty="0"/>
          </a:p>
        </p:txBody>
      </p:sp>
      <p:sp>
        <p:nvSpPr>
          <p:cNvPr id="72" name="Google Shape;72;p4"/>
          <p:cNvSpPr/>
          <p:nvPr/>
        </p:nvSpPr>
        <p:spPr>
          <a:xfrm>
            <a:off x="5493416" y="1367915"/>
            <a:ext cx="537944" cy="537944"/>
          </a:xfrm>
          <a:custGeom>
            <a:avLst/>
            <a:gdLst/>
            <a:ahLst/>
            <a:cxnLst/>
            <a:rect l="l" t="t" r="r" b="b"/>
            <a:pathLst>
              <a:path w="21600" h="21600" extrusionOk="0">
                <a:moveTo>
                  <a:pt x="12144" y="18334"/>
                </a:moveTo>
                <a:lnTo>
                  <a:pt x="15583" y="6873"/>
                </a:lnTo>
                <a:lnTo>
                  <a:pt x="20168" y="6873"/>
                </a:lnTo>
                <a:cubicBezTo>
                  <a:pt x="20168" y="6873"/>
                  <a:pt x="12144" y="18334"/>
                  <a:pt x="12144" y="18334"/>
                </a:cubicBezTo>
                <a:close/>
                <a:moveTo>
                  <a:pt x="10800" y="19403"/>
                </a:moveTo>
                <a:lnTo>
                  <a:pt x="7041" y="6873"/>
                </a:lnTo>
                <a:lnTo>
                  <a:pt x="14559" y="6873"/>
                </a:lnTo>
                <a:cubicBezTo>
                  <a:pt x="14559" y="6873"/>
                  <a:pt x="10800" y="19403"/>
                  <a:pt x="10800" y="19403"/>
                </a:cubicBezTo>
                <a:close/>
                <a:moveTo>
                  <a:pt x="1432" y="6873"/>
                </a:moveTo>
                <a:lnTo>
                  <a:pt x="6017" y="6873"/>
                </a:lnTo>
                <a:lnTo>
                  <a:pt x="9456" y="18334"/>
                </a:lnTo>
                <a:cubicBezTo>
                  <a:pt x="9456" y="18334"/>
                  <a:pt x="1432" y="6873"/>
                  <a:pt x="1432" y="6873"/>
                </a:cubicBezTo>
                <a:close/>
                <a:moveTo>
                  <a:pt x="6578" y="982"/>
                </a:moveTo>
                <a:lnTo>
                  <a:pt x="8536" y="982"/>
                </a:lnTo>
                <a:lnTo>
                  <a:pt x="6082" y="5891"/>
                </a:lnTo>
                <a:lnTo>
                  <a:pt x="1669" y="5891"/>
                </a:lnTo>
                <a:cubicBezTo>
                  <a:pt x="1669" y="5891"/>
                  <a:pt x="6578" y="982"/>
                  <a:pt x="6578" y="982"/>
                </a:cubicBezTo>
                <a:close/>
                <a:moveTo>
                  <a:pt x="11973" y="982"/>
                </a:moveTo>
                <a:lnTo>
                  <a:pt x="14427" y="5891"/>
                </a:lnTo>
                <a:lnTo>
                  <a:pt x="7173" y="5891"/>
                </a:lnTo>
                <a:lnTo>
                  <a:pt x="9627" y="982"/>
                </a:lnTo>
                <a:cubicBezTo>
                  <a:pt x="9627" y="982"/>
                  <a:pt x="11973" y="982"/>
                  <a:pt x="11973" y="982"/>
                </a:cubicBezTo>
                <a:close/>
                <a:moveTo>
                  <a:pt x="15022" y="982"/>
                </a:moveTo>
                <a:lnTo>
                  <a:pt x="19931" y="5891"/>
                </a:lnTo>
                <a:lnTo>
                  <a:pt x="15518" y="5891"/>
                </a:lnTo>
                <a:lnTo>
                  <a:pt x="13064" y="982"/>
                </a:lnTo>
                <a:cubicBezTo>
                  <a:pt x="13064" y="982"/>
                  <a:pt x="15022" y="982"/>
                  <a:pt x="15022" y="982"/>
                </a:cubicBezTo>
                <a:close/>
                <a:moveTo>
                  <a:pt x="21600" y="6382"/>
                </a:moveTo>
                <a:cubicBezTo>
                  <a:pt x="21600" y="6272"/>
                  <a:pt x="21557" y="6175"/>
                  <a:pt x="21495" y="6093"/>
                </a:cubicBezTo>
                <a:lnTo>
                  <a:pt x="21502" y="6088"/>
                </a:lnTo>
                <a:lnTo>
                  <a:pt x="21471" y="6057"/>
                </a:lnTo>
                <a:cubicBezTo>
                  <a:pt x="21459" y="6044"/>
                  <a:pt x="21448" y="6032"/>
                  <a:pt x="21434" y="6020"/>
                </a:cubicBezTo>
                <a:lnTo>
                  <a:pt x="15611" y="197"/>
                </a:lnTo>
                <a:lnTo>
                  <a:pt x="15604" y="201"/>
                </a:lnTo>
                <a:cubicBezTo>
                  <a:pt x="15514" y="82"/>
                  <a:pt x="15379" y="0"/>
                  <a:pt x="15218" y="0"/>
                </a:cubicBezTo>
                <a:lnTo>
                  <a:pt x="6382" y="0"/>
                </a:lnTo>
                <a:cubicBezTo>
                  <a:pt x="6221" y="0"/>
                  <a:pt x="6086" y="82"/>
                  <a:pt x="5996" y="201"/>
                </a:cubicBezTo>
                <a:lnTo>
                  <a:pt x="5989" y="197"/>
                </a:lnTo>
                <a:lnTo>
                  <a:pt x="166" y="6020"/>
                </a:lnTo>
                <a:cubicBezTo>
                  <a:pt x="152" y="6032"/>
                  <a:pt x="141" y="6044"/>
                  <a:pt x="129" y="6057"/>
                </a:cubicBezTo>
                <a:lnTo>
                  <a:pt x="98" y="6088"/>
                </a:lnTo>
                <a:lnTo>
                  <a:pt x="105" y="6093"/>
                </a:lnTo>
                <a:cubicBezTo>
                  <a:pt x="43" y="6175"/>
                  <a:pt x="0" y="6272"/>
                  <a:pt x="0" y="6382"/>
                </a:cubicBezTo>
                <a:cubicBezTo>
                  <a:pt x="0" y="6499"/>
                  <a:pt x="46" y="6602"/>
                  <a:pt x="115" y="6686"/>
                </a:cubicBezTo>
                <a:lnTo>
                  <a:pt x="109" y="6690"/>
                </a:lnTo>
                <a:lnTo>
                  <a:pt x="10418" y="21418"/>
                </a:lnTo>
                <a:lnTo>
                  <a:pt x="10424" y="21413"/>
                </a:lnTo>
                <a:cubicBezTo>
                  <a:pt x="10514" y="21525"/>
                  <a:pt x="10646" y="21600"/>
                  <a:pt x="10800" y="21600"/>
                </a:cubicBezTo>
                <a:cubicBezTo>
                  <a:pt x="10954" y="21600"/>
                  <a:pt x="11086" y="21525"/>
                  <a:pt x="11176" y="21413"/>
                </a:cubicBezTo>
                <a:lnTo>
                  <a:pt x="11182" y="21418"/>
                </a:lnTo>
                <a:lnTo>
                  <a:pt x="21491" y="6690"/>
                </a:lnTo>
                <a:lnTo>
                  <a:pt x="21485" y="6686"/>
                </a:lnTo>
                <a:cubicBezTo>
                  <a:pt x="21553" y="6602"/>
                  <a:pt x="21600" y="6499"/>
                  <a:pt x="21600" y="6382"/>
                </a:cubicBezTo>
              </a:path>
            </a:pathLst>
          </a:custGeom>
          <a:solidFill>
            <a:srgbClr val="0CA373"/>
          </a:solidFill>
          <a:ln>
            <a:noFill/>
          </a:ln>
        </p:spPr>
        <p:txBody>
          <a:bodyPr spcFirstLastPara="1" wrap="square" lIns="19025" tIns="19025" rIns="19025" bIns="19025" anchor="ctr" anchorCtr="0">
            <a:noAutofit/>
          </a:bodyPr>
          <a:lstStyle/>
          <a:p>
            <a:pPr marL="0" marR="0" lvl="0" indent="0" algn="ctr" rtl="0">
              <a:spcBef>
                <a:spcPts val="0"/>
              </a:spcBef>
              <a:spcAft>
                <a:spcPts val="0"/>
              </a:spcAft>
              <a:buNone/>
            </a:pPr>
            <a:endParaRPr sz="1400">
              <a:solidFill>
                <a:srgbClr val="0CA373"/>
              </a:solidFill>
              <a:latin typeface="Oxygen"/>
              <a:ea typeface="Oxygen"/>
              <a:cs typeface="Oxygen"/>
              <a:sym typeface="Oxygen"/>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5"/>
          <p:cNvSpPr txBox="1"/>
          <p:nvPr/>
        </p:nvSpPr>
        <p:spPr>
          <a:xfrm>
            <a:off x="318565" y="1022287"/>
            <a:ext cx="11248001" cy="997709"/>
          </a:xfrm>
          <a:prstGeom prst="rect">
            <a:avLst/>
          </a:prstGeom>
          <a:noFill/>
          <a:ln>
            <a:noFill/>
          </a:ln>
        </p:spPr>
        <p:txBody>
          <a:bodyPr spcFirstLastPara="1" wrap="square" lIns="0" tIns="12700" rIns="0" bIns="0" anchor="t" anchorCtr="0">
            <a:spAutoFit/>
          </a:bodyPr>
          <a:lstStyle/>
          <a:p>
            <a:pPr marL="12700" lvl="0"/>
            <a:r>
              <a:rPr lang="el-GR" sz="3200" b="1" dirty="0">
                <a:solidFill>
                  <a:schemeClr val="dk1"/>
                </a:solidFill>
                <a:latin typeface="Calibri"/>
                <a:ea typeface="Calibri"/>
                <a:cs typeface="Calibri"/>
                <a:sym typeface="Calibri"/>
              </a:rPr>
              <a:t>ΕΝΟΤΗΤΑ 1: Βασικές αρχές της διαδικτυακής επικοινωνίας για ΜΜΕ</a:t>
            </a:r>
            <a:endParaRPr sz="3200" b="1" i="0" dirty="0">
              <a:solidFill>
                <a:schemeClr val="dk1"/>
              </a:solidFill>
              <a:latin typeface="Calibri"/>
              <a:ea typeface="Calibri"/>
              <a:cs typeface="Calibri"/>
              <a:sym typeface="Calibri"/>
            </a:endParaRPr>
          </a:p>
        </p:txBody>
      </p:sp>
      <p:sp>
        <p:nvSpPr>
          <p:cNvPr id="78" name="Google Shape;78;p5"/>
          <p:cNvSpPr txBox="1"/>
          <p:nvPr/>
        </p:nvSpPr>
        <p:spPr>
          <a:xfrm>
            <a:off x="375101" y="2019996"/>
            <a:ext cx="4301124" cy="691195"/>
          </a:xfrm>
          <a:prstGeom prst="rect">
            <a:avLst/>
          </a:prstGeom>
          <a:noFill/>
          <a:ln>
            <a:noFill/>
          </a:ln>
        </p:spPr>
        <p:txBody>
          <a:bodyPr spcFirstLastPara="1" wrap="square" lIns="0" tIns="13950" rIns="0" bIns="0" anchor="t" anchorCtr="0">
            <a:spAutoFit/>
          </a:bodyPr>
          <a:lstStyle/>
          <a:p>
            <a:pPr marL="12700" lvl="0"/>
            <a:r>
              <a:rPr lang="el-GR" sz="2200" dirty="0">
                <a:solidFill>
                  <a:schemeClr val="dk1"/>
                </a:solidFill>
                <a:latin typeface="Calibri"/>
                <a:ea typeface="Calibri"/>
                <a:cs typeface="Calibri"/>
                <a:sym typeface="Calibri"/>
              </a:rPr>
              <a:t>ΤΜΗΜΑ 1.1.: Τι είναι το netiquette
</a:t>
            </a:r>
            <a:endParaRPr sz="1600" dirty="0">
              <a:solidFill>
                <a:schemeClr val="dk1"/>
              </a:solidFill>
              <a:latin typeface="Calibri"/>
              <a:ea typeface="Calibri"/>
              <a:cs typeface="Calibri"/>
              <a:sym typeface="Calibri"/>
            </a:endParaRPr>
          </a:p>
        </p:txBody>
      </p:sp>
      <p:sp>
        <p:nvSpPr>
          <p:cNvPr id="79" name="Google Shape;79;p5"/>
          <p:cNvSpPr/>
          <p:nvPr/>
        </p:nvSpPr>
        <p:spPr>
          <a:xfrm>
            <a:off x="375101" y="3228980"/>
            <a:ext cx="2897579" cy="1235034"/>
          </a:xfrm>
          <a:prstGeom prst="rect">
            <a:avLst/>
          </a:prstGeom>
          <a:solidFill>
            <a:srgbClr val="075D42"/>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dirty="0">
                <a:solidFill>
                  <a:schemeClr val="lt1"/>
                </a:solidFill>
                <a:latin typeface="Calibri"/>
                <a:ea typeface="Calibri"/>
                <a:cs typeface="Calibri"/>
                <a:sym typeface="Calibri"/>
              </a:rPr>
              <a:t>Net</a:t>
            </a:r>
            <a:r>
              <a:rPr lang="en-US" sz="1800" dirty="0">
                <a:solidFill>
                  <a:schemeClr val="lt1"/>
                </a:solidFill>
                <a:latin typeface="Calibri"/>
                <a:ea typeface="Calibri"/>
                <a:cs typeface="Calibri"/>
                <a:sym typeface="Calibri"/>
              </a:rPr>
              <a:t> </a:t>
            </a:r>
            <a:endParaRPr dirty="0"/>
          </a:p>
          <a:p>
            <a:pPr marL="0" marR="0" lvl="0" indent="0" algn="ctr" rtl="0">
              <a:spcBef>
                <a:spcPts val="0"/>
              </a:spcBef>
              <a:spcAft>
                <a:spcPts val="0"/>
              </a:spcAft>
              <a:buNone/>
            </a:pPr>
            <a:r>
              <a:rPr lang="en-US" sz="1800" dirty="0">
                <a:solidFill>
                  <a:schemeClr val="lt1"/>
                </a:solidFill>
                <a:latin typeface="Calibri"/>
                <a:ea typeface="Calibri"/>
                <a:cs typeface="Calibri"/>
                <a:sym typeface="Calibri"/>
              </a:rPr>
              <a:t>= </a:t>
            </a:r>
            <a:endParaRPr dirty="0"/>
          </a:p>
          <a:p>
            <a:pPr lvl="0" algn="ctr"/>
            <a:r>
              <a:rPr lang="el-GR" sz="1800" dirty="0">
                <a:solidFill>
                  <a:schemeClr val="lt1"/>
                </a:solidFill>
                <a:latin typeface="Calibri"/>
                <a:ea typeface="Calibri"/>
                <a:cs typeface="Calibri"/>
                <a:sym typeface="Calibri"/>
              </a:rPr>
              <a:t>διαδίκτυο</a:t>
            </a:r>
            <a:endParaRPr dirty="0"/>
          </a:p>
        </p:txBody>
      </p:sp>
      <p:sp>
        <p:nvSpPr>
          <p:cNvPr id="80" name="Google Shape;80;p5"/>
          <p:cNvSpPr/>
          <p:nvPr/>
        </p:nvSpPr>
        <p:spPr>
          <a:xfrm>
            <a:off x="4712213" y="3228980"/>
            <a:ext cx="2897579" cy="1235034"/>
          </a:xfrm>
          <a:prstGeom prst="rect">
            <a:avLst/>
          </a:prstGeom>
          <a:solidFill>
            <a:srgbClr val="97F7D9"/>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dirty="0">
                <a:solidFill>
                  <a:srgbClr val="000000"/>
                </a:solidFill>
                <a:latin typeface="Calibri"/>
                <a:ea typeface="Calibri"/>
                <a:cs typeface="Calibri"/>
                <a:sym typeface="Calibri"/>
              </a:rPr>
              <a:t>Etiquette</a:t>
            </a:r>
            <a:r>
              <a:rPr lang="en-US" sz="1800" dirty="0">
                <a:solidFill>
                  <a:srgbClr val="000000"/>
                </a:solidFill>
                <a:latin typeface="Calibri"/>
                <a:ea typeface="Calibri"/>
                <a:cs typeface="Calibri"/>
                <a:sym typeface="Calibri"/>
              </a:rPr>
              <a:t> </a:t>
            </a:r>
            <a:endParaRPr sz="1800" dirty="0">
              <a:solidFill>
                <a:srgbClr val="000000"/>
              </a:solidFill>
              <a:latin typeface="Calibri"/>
              <a:ea typeface="Calibri"/>
              <a:cs typeface="Calibri"/>
              <a:sym typeface="Calibri"/>
            </a:endParaRPr>
          </a:p>
          <a:p>
            <a:pPr marL="0" marR="0" lvl="0" indent="0" algn="ctr" rtl="0">
              <a:spcBef>
                <a:spcPts val="0"/>
              </a:spcBef>
              <a:spcAft>
                <a:spcPts val="0"/>
              </a:spcAft>
              <a:buNone/>
            </a:pPr>
            <a:r>
              <a:rPr lang="en-US" sz="1800" dirty="0">
                <a:solidFill>
                  <a:srgbClr val="000000"/>
                </a:solidFill>
                <a:latin typeface="Calibri"/>
                <a:ea typeface="Calibri"/>
                <a:cs typeface="Calibri"/>
                <a:sym typeface="Calibri"/>
              </a:rPr>
              <a:t>= </a:t>
            </a:r>
            <a:endParaRPr dirty="0"/>
          </a:p>
          <a:p>
            <a:pPr lvl="0" algn="ctr"/>
            <a:r>
              <a:rPr lang="el-GR" sz="1800" dirty="0">
                <a:latin typeface="Calibri"/>
                <a:ea typeface="Calibri"/>
                <a:cs typeface="Calibri"/>
                <a:sym typeface="Calibri"/>
              </a:rPr>
              <a:t>κανόνες/έθιμα που διέπουν τον τρόπο συμπεριφοράς των ανθρώπων
</a:t>
            </a:r>
            <a:endParaRPr dirty="0"/>
          </a:p>
        </p:txBody>
      </p:sp>
      <p:sp>
        <p:nvSpPr>
          <p:cNvPr id="81" name="Google Shape;81;p5"/>
          <p:cNvSpPr/>
          <p:nvPr/>
        </p:nvSpPr>
        <p:spPr>
          <a:xfrm>
            <a:off x="3625694" y="3514588"/>
            <a:ext cx="735960" cy="751488"/>
          </a:xfrm>
          <a:prstGeom prst="mathPlus">
            <a:avLst>
              <a:gd name="adj1" fmla="val 23520"/>
            </a:avLst>
          </a:prstGeom>
          <a:solidFill>
            <a:srgbClr val="17EDAB"/>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17EDAB"/>
              </a:solidFill>
              <a:latin typeface="Calibri"/>
              <a:ea typeface="Calibri"/>
              <a:cs typeface="Calibri"/>
              <a:sym typeface="Calibri"/>
            </a:endParaRPr>
          </a:p>
        </p:txBody>
      </p:sp>
      <p:sp>
        <p:nvSpPr>
          <p:cNvPr id="82" name="Google Shape;82;p5"/>
          <p:cNvSpPr/>
          <p:nvPr/>
        </p:nvSpPr>
        <p:spPr>
          <a:xfrm>
            <a:off x="7960351" y="3566531"/>
            <a:ext cx="735961" cy="699545"/>
          </a:xfrm>
          <a:prstGeom prst="mathEqual">
            <a:avLst>
              <a:gd name="adj1" fmla="val 23520"/>
              <a:gd name="adj2" fmla="val 11760"/>
            </a:avLst>
          </a:prstGeom>
          <a:solidFill>
            <a:srgbClr val="17EDAB"/>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83" name="Google Shape;83;p5"/>
          <p:cNvSpPr/>
          <p:nvPr/>
        </p:nvSpPr>
        <p:spPr>
          <a:xfrm>
            <a:off x="9046870" y="3228980"/>
            <a:ext cx="2897579" cy="1235034"/>
          </a:xfrm>
          <a:prstGeom prst="rect">
            <a:avLst/>
          </a:prstGeom>
          <a:solidFill>
            <a:srgbClr val="0CA373"/>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dirty="0">
                <a:solidFill>
                  <a:schemeClr val="lt1"/>
                </a:solidFill>
                <a:latin typeface="Calibri"/>
                <a:ea typeface="Calibri"/>
                <a:cs typeface="Calibri"/>
                <a:sym typeface="Calibri"/>
              </a:rPr>
              <a:t>NETIQUETTE</a:t>
            </a:r>
            <a:endParaRPr dirty="0"/>
          </a:p>
          <a:p>
            <a:pPr marL="0" marR="0" lvl="0" indent="0" algn="ctr" rtl="0">
              <a:spcBef>
                <a:spcPts val="0"/>
              </a:spcBef>
              <a:spcAft>
                <a:spcPts val="0"/>
              </a:spcAft>
              <a:buNone/>
            </a:pPr>
            <a:r>
              <a:rPr lang="en-US" sz="1800" dirty="0">
                <a:solidFill>
                  <a:schemeClr val="lt1"/>
                </a:solidFill>
                <a:latin typeface="Calibri"/>
                <a:ea typeface="Calibri"/>
                <a:cs typeface="Calibri"/>
                <a:sym typeface="Calibri"/>
              </a:rPr>
              <a:t>=</a:t>
            </a:r>
            <a:endParaRPr dirty="0"/>
          </a:p>
          <a:p>
            <a:pPr lvl="0" algn="ctr"/>
            <a:r>
              <a:rPr lang="el-GR" sz="1800" dirty="0">
                <a:solidFill>
                  <a:schemeClr val="lt1"/>
                </a:solidFill>
                <a:latin typeface="Calibri"/>
                <a:ea typeface="Calibri"/>
                <a:cs typeface="Calibri"/>
                <a:sym typeface="Calibri"/>
              </a:rPr>
              <a:t>κανόνες/έθιμα για καλή διαδικτυακή επικοινωνία</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6"/>
          <p:cNvSpPr/>
          <p:nvPr/>
        </p:nvSpPr>
        <p:spPr>
          <a:xfrm>
            <a:off x="7864604" y="0"/>
            <a:ext cx="4327396" cy="6148552"/>
          </a:xfrm>
          <a:custGeom>
            <a:avLst/>
            <a:gdLst/>
            <a:ahLst/>
            <a:cxnLst/>
            <a:rect l="l" t="t" r="r" b="b"/>
            <a:pathLst>
              <a:path w="10277475" h="10287000" extrusionOk="0">
                <a:moveTo>
                  <a:pt x="10277474" y="10286999"/>
                </a:moveTo>
                <a:lnTo>
                  <a:pt x="0" y="10286999"/>
                </a:lnTo>
                <a:lnTo>
                  <a:pt x="0" y="0"/>
                </a:lnTo>
                <a:lnTo>
                  <a:pt x="10277474" y="0"/>
                </a:lnTo>
                <a:lnTo>
                  <a:pt x="10277474" y="10286999"/>
                </a:lnTo>
                <a:close/>
              </a:path>
            </a:pathLst>
          </a:custGeom>
          <a:solidFill>
            <a:srgbClr val="0CA37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0" name="Google Shape;90;p6"/>
          <p:cNvSpPr txBox="1"/>
          <p:nvPr/>
        </p:nvSpPr>
        <p:spPr>
          <a:xfrm>
            <a:off x="1475232" y="954143"/>
            <a:ext cx="8461248" cy="691195"/>
          </a:xfrm>
          <a:prstGeom prst="rect">
            <a:avLst/>
          </a:prstGeom>
          <a:noFill/>
          <a:ln>
            <a:noFill/>
          </a:ln>
        </p:spPr>
        <p:txBody>
          <a:bodyPr spcFirstLastPara="1" wrap="square" lIns="0" tIns="13950" rIns="0" bIns="0" anchor="t" anchorCtr="0">
            <a:spAutoFit/>
          </a:bodyPr>
          <a:lstStyle/>
          <a:p>
            <a:pPr marL="12700" lvl="0"/>
            <a:r>
              <a:rPr lang="el-GR" sz="2200" dirty="0">
                <a:solidFill>
                  <a:schemeClr val="dk1"/>
                </a:solidFill>
                <a:latin typeface="Calibri"/>
                <a:ea typeface="Calibri"/>
                <a:cs typeface="Calibri"/>
                <a:sym typeface="Calibri"/>
              </a:rPr>
              <a:t>ΤΜΗΜΑ 1.2.: Μηνύματα ηλεκτρονικού ταχυδρομείου για επιχειρηματική επικοινωνία (1)</a:t>
            </a:r>
            <a:endParaRPr sz="1600" dirty="0">
              <a:solidFill>
                <a:schemeClr val="dk1"/>
              </a:solidFill>
              <a:latin typeface="Calibri"/>
              <a:ea typeface="Calibri"/>
              <a:cs typeface="Calibri"/>
              <a:sym typeface="Calibri"/>
            </a:endParaRPr>
          </a:p>
        </p:txBody>
      </p:sp>
      <p:pic>
        <p:nvPicPr>
          <p:cNvPr id="91" name="Google Shape;91;p6"/>
          <p:cNvPicPr preferRelativeResize="0"/>
          <p:nvPr/>
        </p:nvPicPr>
        <p:blipFill rotWithShape="1">
          <a:blip r:embed="rId3">
            <a:alphaModFix/>
          </a:blip>
          <a:srcRect/>
          <a:stretch/>
        </p:blipFill>
        <p:spPr>
          <a:xfrm>
            <a:off x="9568501" y="2614475"/>
            <a:ext cx="919601" cy="919601"/>
          </a:xfrm>
          <a:prstGeom prst="rect">
            <a:avLst/>
          </a:prstGeom>
          <a:noFill/>
          <a:ln>
            <a:noFill/>
          </a:ln>
        </p:spPr>
      </p:pic>
      <p:sp>
        <p:nvSpPr>
          <p:cNvPr id="92" name="Google Shape;92;p6"/>
          <p:cNvSpPr/>
          <p:nvPr/>
        </p:nvSpPr>
        <p:spPr>
          <a:xfrm>
            <a:off x="987328" y="1569410"/>
            <a:ext cx="6538183" cy="44934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dirty="0">
                <a:solidFill>
                  <a:schemeClr val="dk1"/>
                </a:solidFill>
                <a:latin typeface="Calibri"/>
                <a:ea typeface="Calibri"/>
                <a:cs typeface="Calibri"/>
                <a:sym typeface="Calibri"/>
              </a:rPr>
              <a:t>Emails:</a:t>
            </a:r>
            <a:endParaRPr sz="2200" dirty="0">
              <a:solidFill>
                <a:schemeClr val="dk1"/>
              </a:solidFill>
              <a:latin typeface="Calibri"/>
              <a:ea typeface="Calibri"/>
              <a:cs typeface="Calibri"/>
              <a:sym typeface="Calibri"/>
            </a:endParaRPr>
          </a:p>
          <a:p>
            <a:pPr marL="0" marR="0" lvl="0" indent="0" algn="l" rtl="0">
              <a:spcBef>
                <a:spcPts val="0"/>
              </a:spcBef>
              <a:spcAft>
                <a:spcPts val="0"/>
              </a:spcAft>
              <a:buNone/>
            </a:pPr>
            <a:endParaRPr sz="2200" dirty="0">
              <a:solidFill>
                <a:schemeClr val="dk1"/>
              </a:solidFill>
              <a:latin typeface="Calibri"/>
              <a:ea typeface="Calibri"/>
              <a:cs typeface="Calibri"/>
              <a:sym typeface="Calibri"/>
            </a:endParaRPr>
          </a:p>
          <a:p>
            <a:pPr marL="285750" lvl="0" indent="-285750">
              <a:buClr>
                <a:schemeClr val="dk1"/>
              </a:buClr>
              <a:buSzPts val="2200"/>
              <a:buFont typeface="Noto Sans Symbols"/>
              <a:buChar char="⮚"/>
            </a:pPr>
            <a:r>
              <a:rPr lang="el-GR" sz="2200" dirty="0">
                <a:solidFill>
                  <a:schemeClr val="dk1"/>
                </a:solidFill>
                <a:latin typeface="Calibri"/>
                <a:ea typeface="Calibri"/>
                <a:cs typeface="Calibri"/>
                <a:sym typeface="Calibri"/>
              </a:rPr>
              <a:t>πιο διαδεδομένη μορφή διαδικτυακής επικοινωνίας στις επιχειρήσεις</a:t>
            </a:r>
            <a:r>
              <a:rPr lang="en-US" sz="2200" dirty="0">
                <a:solidFill>
                  <a:schemeClr val="dk1"/>
                </a:solidFill>
                <a:latin typeface="Calibri"/>
                <a:ea typeface="Calibri"/>
                <a:cs typeface="Calibri"/>
                <a:sym typeface="Calibri"/>
              </a:rPr>
              <a:t>;</a:t>
            </a:r>
            <a:endParaRPr sz="2200" dirty="0">
              <a:solidFill>
                <a:schemeClr val="dk1"/>
              </a:solidFill>
              <a:latin typeface="Calibri"/>
              <a:ea typeface="Calibri"/>
              <a:cs typeface="Calibri"/>
              <a:sym typeface="Calibri"/>
            </a:endParaRPr>
          </a:p>
          <a:p>
            <a:pPr marL="285750" marR="0" lvl="0" indent="-146050" algn="l" rtl="0">
              <a:spcBef>
                <a:spcPts val="0"/>
              </a:spcBef>
              <a:spcAft>
                <a:spcPts val="0"/>
              </a:spcAft>
              <a:buClr>
                <a:schemeClr val="dk1"/>
              </a:buClr>
              <a:buSzPts val="2200"/>
              <a:buFont typeface="Noto Sans Symbols"/>
              <a:buNone/>
            </a:pPr>
            <a:endParaRPr sz="2200" dirty="0">
              <a:solidFill>
                <a:schemeClr val="dk1"/>
              </a:solidFill>
              <a:latin typeface="Calibri"/>
              <a:ea typeface="Calibri"/>
              <a:cs typeface="Calibri"/>
              <a:sym typeface="Calibri"/>
            </a:endParaRPr>
          </a:p>
          <a:p>
            <a:pPr marL="285750" lvl="0" indent="-285750">
              <a:buClr>
                <a:schemeClr val="dk1"/>
              </a:buClr>
              <a:buSzPts val="2200"/>
              <a:buFont typeface="Noto Sans Symbols"/>
              <a:buChar char="⮚"/>
            </a:pPr>
            <a:r>
              <a:rPr lang="el-GR" sz="2200" dirty="0">
                <a:solidFill>
                  <a:schemeClr val="dk1"/>
                </a:solidFill>
                <a:latin typeface="Calibri"/>
                <a:ea typeface="Calibri"/>
                <a:cs typeface="Calibri"/>
                <a:sym typeface="Calibri"/>
              </a:rPr>
              <a:t>δομή: τα μηνύματα ηλεκτρονικού ταχυδρομείου πρέπει να έχουν τα ακόλουθα στοιχεία
θέμα</a:t>
            </a:r>
            <a:endParaRPr dirty="0"/>
          </a:p>
          <a:p>
            <a:pPr marL="742950" lvl="1" indent="-285750">
              <a:buClr>
                <a:schemeClr val="dk1"/>
              </a:buClr>
              <a:buSzPts val="2200"/>
              <a:buFont typeface="Noto Sans Symbols"/>
              <a:buChar char="⮚"/>
            </a:pPr>
            <a:r>
              <a:rPr lang="el-GR" sz="2200" dirty="0">
                <a:solidFill>
                  <a:schemeClr val="dk1"/>
                </a:solidFill>
                <a:latin typeface="Calibri"/>
                <a:ea typeface="Calibri"/>
                <a:cs typeface="Calibri"/>
                <a:sym typeface="Calibri"/>
              </a:rPr>
              <a:t>άνοιγμα 
περιεχόμενο
κλείσιμο</a:t>
            </a:r>
            <a:endParaRPr sz="2200" dirty="0">
              <a:solidFill>
                <a:schemeClr val="dk1"/>
              </a:solidFill>
              <a:latin typeface="Calibri"/>
              <a:ea typeface="Calibri"/>
              <a:cs typeface="Calibri"/>
              <a:sym typeface="Calibri"/>
            </a:endParaRPr>
          </a:p>
          <a:p>
            <a:pPr marL="285750" lvl="0" indent="-285750">
              <a:buClr>
                <a:schemeClr val="dk1"/>
              </a:buClr>
              <a:buSzPts val="2200"/>
              <a:buFont typeface="Noto Sans Symbols"/>
              <a:buChar char="⮚"/>
            </a:pPr>
            <a:r>
              <a:rPr lang="el-GR" sz="2200" dirty="0">
                <a:solidFill>
                  <a:schemeClr val="dk1"/>
                </a:solidFill>
                <a:latin typeface="Calibri"/>
                <a:ea typeface="Calibri"/>
                <a:cs typeface="Calibri"/>
                <a:sym typeface="Calibri"/>
              </a:rPr>
              <a:t>τόνος</a:t>
            </a:r>
            <a:r>
              <a:rPr lang="en-US" sz="2200" dirty="0">
                <a:solidFill>
                  <a:schemeClr val="dk1"/>
                </a:solidFill>
                <a:latin typeface="Calibri"/>
                <a:ea typeface="Calibri"/>
                <a:cs typeface="Calibri"/>
                <a:sym typeface="Calibri"/>
              </a:rPr>
              <a:t>: </a:t>
            </a:r>
            <a:r>
              <a:rPr lang="el-GR" sz="2200" dirty="0">
                <a:solidFill>
                  <a:schemeClr val="dk1"/>
                </a:solidFill>
                <a:latin typeface="Calibri"/>
                <a:ea typeface="Calibri"/>
                <a:cs typeface="Calibri"/>
                <a:sym typeface="Calibri"/>
              </a:rPr>
              <a:t>προσαρμοσμένο στο κοινό-στόχο (αποδέκτης
</a:t>
            </a:r>
            <a:endParaRPr sz="1800" dirty="0">
              <a:solidFill>
                <a:schemeClr val="dk1"/>
              </a:solidFill>
              <a:latin typeface="Calibri"/>
              <a:ea typeface="Calibri"/>
              <a:cs typeface="Calibri"/>
              <a:sym typeface="Calibri"/>
            </a:endParaRPr>
          </a:p>
        </p:txBody>
      </p:sp>
      <p:sp>
        <p:nvSpPr>
          <p:cNvPr id="2" name="Google Shape;77;p5">
            <a:extLst>
              <a:ext uri="{FF2B5EF4-FFF2-40B4-BE49-F238E27FC236}">
                <a16:creationId xmlns:a16="http://schemas.microsoft.com/office/drawing/2014/main" id="{6D636D22-00AB-9470-60F6-2CA16E47389E}"/>
              </a:ext>
            </a:extLst>
          </p:cNvPr>
          <p:cNvSpPr txBox="1"/>
          <p:nvPr/>
        </p:nvSpPr>
        <p:spPr>
          <a:xfrm>
            <a:off x="1840992" y="62043"/>
            <a:ext cx="10249830" cy="997709"/>
          </a:xfrm>
          <a:prstGeom prst="rect">
            <a:avLst/>
          </a:prstGeom>
          <a:noFill/>
          <a:ln>
            <a:noFill/>
          </a:ln>
        </p:spPr>
        <p:txBody>
          <a:bodyPr spcFirstLastPara="1" wrap="square" lIns="0" tIns="12700" rIns="0" bIns="0" anchor="t" anchorCtr="0">
            <a:spAutoFit/>
          </a:bodyPr>
          <a:lstStyle/>
          <a:p>
            <a:pPr marL="12700" lvl="0"/>
            <a:r>
              <a:rPr lang="el-GR" sz="3200" b="1" dirty="0">
                <a:solidFill>
                  <a:schemeClr val="dk1"/>
                </a:solidFill>
                <a:latin typeface="Calibri"/>
                <a:ea typeface="Calibri"/>
                <a:cs typeface="Calibri"/>
                <a:sym typeface="Calibri"/>
              </a:rPr>
              <a:t>ΕΝΟΤΗΤΑ 1: Βασικές αρχές της διαδικτυακής επικοινωνίας για ΜΜΕ</a:t>
            </a:r>
            <a:endParaRPr sz="3200" b="1" i="0" dirty="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8" name="Google Shape;98;p7"/>
          <p:cNvSpPr/>
          <p:nvPr/>
        </p:nvSpPr>
        <p:spPr>
          <a:xfrm>
            <a:off x="5065981" y="5537155"/>
            <a:ext cx="2056488" cy="213287"/>
          </a:xfrm>
          <a:prstGeom prst="ellipse">
            <a:avLst/>
          </a:prstGeom>
          <a:gradFill>
            <a:gsLst>
              <a:gs pos="0">
                <a:srgbClr val="000000"/>
              </a:gs>
              <a:gs pos="100000">
                <a:srgbClr val="FFFFF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99" name="Google Shape;99;p7"/>
          <p:cNvSpPr txBox="1"/>
          <p:nvPr/>
        </p:nvSpPr>
        <p:spPr>
          <a:xfrm>
            <a:off x="659307" y="1304620"/>
            <a:ext cx="936475" cy="461665"/>
          </a:xfrm>
          <a:prstGeom prst="rect">
            <a:avLst/>
          </a:prstGeom>
          <a:noFill/>
          <a:ln>
            <a:noFill/>
          </a:ln>
        </p:spPr>
        <p:txBody>
          <a:bodyPr spcFirstLastPara="1" wrap="square" lIns="91425" tIns="45700" rIns="91425" bIns="45700" anchor="ctr" anchorCtr="0">
            <a:spAutoFit/>
          </a:bodyPr>
          <a:lstStyle/>
          <a:p>
            <a:pPr lvl="0" algn="ctr"/>
            <a:r>
              <a:rPr lang="el-GR" sz="2400" b="1" dirty="0">
                <a:solidFill>
                  <a:srgbClr val="0CA373"/>
                </a:solidFill>
              </a:rPr>
              <a:t>ΝΑΙ</a:t>
            </a:r>
            <a:endParaRPr dirty="0"/>
          </a:p>
        </p:txBody>
      </p:sp>
      <p:sp>
        <p:nvSpPr>
          <p:cNvPr id="100" name="Google Shape;100;p7"/>
          <p:cNvSpPr txBox="1"/>
          <p:nvPr/>
        </p:nvSpPr>
        <p:spPr>
          <a:xfrm>
            <a:off x="10203356" y="1304620"/>
            <a:ext cx="1346844" cy="461665"/>
          </a:xfrm>
          <a:prstGeom prst="rect">
            <a:avLst/>
          </a:prstGeom>
          <a:noFill/>
          <a:ln>
            <a:noFill/>
          </a:ln>
        </p:spPr>
        <p:txBody>
          <a:bodyPr spcFirstLastPara="1" wrap="square" lIns="91425" tIns="45700" rIns="91425" bIns="45700" anchor="ctr" anchorCtr="0">
            <a:spAutoFit/>
          </a:bodyPr>
          <a:lstStyle/>
          <a:p>
            <a:pPr lvl="0" algn="ctr"/>
            <a:r>
              <a:rPr lang="el-GR" sz="2400" b="1" dirty="0">
                <a:solidFill>
                  <a:srgbClr val="E9242A"/>
                </a:solidFill>
              </a:rPr>
              <a:t>ΟΧΙ</a:t>
            </a:r>
            <a:endParaRPr dirty="0"/>
          </a:p>
        </p:txBody>
      </p:sp>
      <p:cxnSp>
        <p:nvCxnSpPr>
          <p:cNvPr id="101" name="Google Shape;101;p7"/>
          <p:cNvCxnSpPr/>
          <p:nvPr/>
        </p:nvCxnSpPr>
        <p:spPr>
          <a:xfrm>
            <a:off x="761908" y="1766285"/>
            <a:ext cx="4802736" cy="0"/>
          </a:xfrm>
          <a:prstGeom prst="straightConnector1">
            <a:avLst/>
          </a:prstGeom>
          <a:noFill/>
          <a:ln w="9525" cap="flat" cmpd="sng">
            <a:solidFill>
              <a:srgbClr val="FFFFFF"/>
            </a:solidFill>
            <a:prstDash val="solid"/>
            <a:round/>
            <a:headEnd type="none" w="sm" len="sm"/>
            <a:tailEnd type="none" w="sm" len="sm"/>
          </a:ln>
        </p:spPr>
      </p:cxnSp>
      <p:cxnSp>
        <p:nvCxnSpPr>
          <p:cNvPr id="102" name="Google Shape;102;p7"/>
          <p:cNvCxnSpPr/>
          <p:nvPr/>
        </p:nvCxnSpPr>
        <p:spPr>
          <a:xfrm>
            <a:off x="6635323" y="1766285"/>
            <a:ext cx="4802736" cy="0"/>
          </a:xfrm>
          <a:prstGeom prst="straightConnector1">
            <a:avLst/>
          </a:prstGeom>
          <a:noFill/>
          <a:ln w="9525" cap="flat" cmpd="sng">
            <a:solidFill>
              <a:srgbClr val="FFFFFF"/>
            </a:solidFill>
            <a:prstDash val="solid"/>
            <a:round/>
            <a:headEnd type="none" w="sm" len="sm"/>
            <a:tailEnd type="none" w="sm" len="sm"/>
          </a:ln>
        </p:spPr>
      </p:cxnSp>
      <p:grpSp>
        <p:nvGrpSpPr>
          <p:cNvPr id="103" name="Google Shape;103;p7"/>
          <p:cNvGrpSpPr/>
          <p:nvPr/>
        </p:nvGrpSpPr>
        <p:grpSpPr>
          <a:xfrm>
            <a:off x="4555655" y="2569245"/>
            <a:ext cx="3077514" cy="3074554"/>
            <a:chOff x="4388515" y="2647807"/>
            <a:chExt cx="3077514" cy="3074554"/>
          </a:xfrm>
        </p:grpSpPr>
        <p:sp>
          <p:nvSpPr>
            <p:cNvPr id="104" name="Google Shape;104;p7"/>
            <p:cNvSpPr/>
            <p:nvPr/>
          </p:nvSpPr>
          <p:spPr>
            <a:xfrm>
              <a:off x="4388515" y="2647807"/>
              <a:ext cx="1509478" cy="3074554"/>
            </a:xfrm>
            <a:custGeom>
              <a:avLst/>
              <a:gdLst/>
              <a:ahLst/>
              <a:cxnLst/>
              <a:rect l="l" t="t" r="r" b="b"/>
              <a:pathLst>
                <a:path w="1215070" h="2474896" extrusionOk="0">
                  <a:moveTo>
                    <a:pt x="1215070" y="0"/>
                  </a:moveTo>
                  <a:lnTo>
                    <a:pt x="1215070" y="2474896"/>
                  </a:lnTo>
                  <a:lnTo>
                    <a:pt x="1111994" y="2469691"/>
                  </a:lnTo>
                  <a:cubicBezTo>
                    <a:pt x="487403" y="2406261"/>
                    <a:pt x="0" y="1878774"/>
                    <a:pt x="0" y="1237448"/>
                  </a:cubicBezTo>
                  <a:cubicBezTo>
                    <a:pt x="0" y="596122"/>
                    <a:pt x="487403" y="68636"/>
                    <a:pt x="1111994" y="5205"/>
                  </a:cubicBezTo>
                  <a:lnTo>
                    <a:pt x="1215070" y="0"/>
                  </a:lnTo>
                  <a:close/>
                </a:path>
              </a:pathLst>
            </a:custGeom>
            <a:solidFill>
              <a:srgbClr val="0CA37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400"/>
                <a:buFont typeface="Calibri"/>
                <a:buNone/>
              </a:pPr>
              <a:endParaRPr sz="2400" b="0" i="0" u="none" strike="noStrike" cap="none">
                <a:solidFill>
                  <a:srgbClr val="FFFFFF"/>
                </a:solidFill>
                <a:latin typeface="Calibri"/>
                <a:ea typeface="Calibri"/>
                <a:cs typeface="Calibri"/>
                <a:sym typeface="Calibri"/>
              </a:endParaRPr>
            </a:p>
          </p:txBody>
        </p:sp>
        <p:sp>
          <p:nvSpPr>
            <p:cNvPr id="105" name="Google Shape;105;p7"/>
            <p:cNvSpPr/>
            <p:nvPr/>
          </p:nvSpPr>
          <p:spPr>
            <a:xfrm>
              <a:off x="5956552" y="2647807"/>
              <a:ext cx="1509477" cy="3074554"/>
            </a:xfrm>
            <a:custGeom>
              <a:avLst/>
              <a:gdLst/>
              <a:ahLst/>
              <a:cxnLst/>
              <a:rect l="l" t="t" r="r" b="b"/>
              <a:pathLst>
                <a:path w="1215069" h="2474896" extrusionOk="0">
                  <a:moveTo>
                    <a:pt x="0" y="0"/>
                  </a:moveTo>
                  <a:lnTo>
                    <a:pt x="103075" y="5205"/>
                  </a:lnTo>
                  <a:cubicBezTo>
                    <a:pt x="727666" y="68636"/>
                    <a:pt x="1215069" y="596122"/>
                    <a:pt x="1215069" y="1237448"/>
                  </a:cubicBezTo>
                  <a:cubicBezTo>
                    <a:pt x="1215069" y="1878774"/>
                    <a:pt x="727666" y="2406261"/>
                    <a:pt x="103075" y="2469691"/>
                  </a:cubicBezTo>
                  <a:lnTo>
                    <a:pt x="0" y="2474896"/>
                  </a:lnTo>
                  <a:lnTo>
                    <a:pt x="0" y="0"/>
                  </a:lnTo>
                  <a:close/>
                </a:path>
              </a:pathLst>
            </a:custGeom>
            <a:solidFill>
              <a:srgbClr val="E9242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400"/>
                <a:buFont typeface="Calibri"/>
                <a:buNone/>
              </a:pPr>
              <a:endParaRPr sz="2400" b="0" i="0" u="none" strike="noStrike" cap="none">
                <a:solidFill>
                  <a:srgbClr val="FFFFFF"/>
                </a:solidFill>
                <a:latin typeface="Calibri"/>
                <a:ea typeface="Calibri"/>
                <a:cs typeface="Calibri"/>
                <a:sym typeface="Calibri"/>
              </a:endParaRPr>
            </a:p>
          </p:txBody>
        </p:sp>
      </p:grpSp>
      <p:grpSp>
        <p:nvGrpSpPr>
          <p:cNvPr id="106" name="Google Shape;106;p7"/>
          <p:cNvGrpSpPr/>
          <p:nvPr/>
        </p:nvGrpSpPr>
        <p:grpSpPr>
          <a:xfrm>
            <a:off x="5046065" y="3565192"/>
            <a:ext cx="712002" cy="808374"/>
            <a:chOff x="-636588" y="1127125"/>
            <a:chExt cx="4503739" cy="5113337"/>
          </a:xfrm>
        </p:grpSpPr>
        <p:sp>
          <p:nvSpPr>
            <p:cNvPr id="107" name="Google Shape;107;p7"/>
            <p:cNvSpPr/>
            <p:nvPr/>
          </p:nvSpPr>
          <p:spPr>
            <a:xfrm>
              <a:off x="-636588" y="2038350"/>
              <a:ext cx="4503739" cy="4202112"/>
            </a:xfrm>
            <a:custGeom>
              <a:avLst/>
              <a:gdLst/>
              <a:ahLst/>
              <a:cxnLst/>
              <a:rect l="l" t="t" r="r" b="b"/>
              <a:pathLst>
                <a:path w="2092" h="1958" extrusionOk="0">
                  <a:moveTo>
                    <a:pt x="2039" y="1051"/>
                  </a:moveTo>
                  <a:cubicBezTo>
                    <a:pt x="2072" y="1014"/>
                    <a:pt x="2092" y="965"/>
                    <a:pt x="2092" y="911"/>
                  </a:cubicBezTo>
                  <a:cubicBezTo>
                    <a:pt x="2092" y="796"/>
                    <a:pt x="1998" y="702"/>
                    <a:pt x="1883" y="702"/>
                  </a:cubicBezTo>
                  <a:cubicBezTo>
                    <a:pt x="1477" y="702"/>
                    <a:pt x="1477" y="702"/>
                    <a:pt x="1477" y="702"/>
                  </a:cubicBezTo>
                  <a:cubicBezTo>
                    <a:pt x="1517" y="580"/>
                    <a:pt x="1534" y="418"/>
                    <a:pt x="1534" y="348"/>
                  </a:cubicBezTo>
                  <a:cubicBezTo>
                    <a:pt x="1534" y="279"/>
                    <a:pt x="1534" y="279"/>
                    <a:pt x="1534" y="279"/>
                  </a:cubicBezTo>
                  <a:cubicBezTo>
                    <a:pt x="1534" y="125"/>
                    <a:pt x="1409" y="0"/>
                    <a:pt x="1255" y="0"/>
                  </a:cubicBezTo>
                  <a:cubicBezTo>
                    <a:pt x="1186" y="0"/>
                    <a:pt x="1186" y="0"/>
                    <a:pt x="1186" y="0"/>
                  </a:cubicBezTo>
                  <a:cubicBezTo>
                    <a:pt x="1154" y="0"/>
                    <a:pt x="1126" y="21"/>
                    <a:pt x="1118" y="52"/>
                  </a:cubicBezTo>
                  <a:cubicBezTo>
                    <a:pt x="1080" y="205"/>
                    <a:pt x="1080" y="205"/>
                    <a:pt x="1080" y="205"/>
                  </a:cubicBezTo>
                  <a:cubicBezTo>
                    <a:pt x="1027" y="417"/>
                    <a:pt x="858" y="652"/>
                    <a:pt x="683" y="695"/>
                  </a:cubicBezTo>
                  <a:cubicBezTo>
                    <a:pt x="652" y="617"/>
                    <a:pt x="576" y="562"/>
                    <a:pt x="488" y="562"/>
                  </a:cubicBezTo>
                  <a:cubicBezTo>
                    <a:pt x="69" y="562"/>
                    <a:pt x="69" y="562"/>
                    <a:pt x="69" y="562"/>
                  </a:cubicBezTo>
                  <a:cubicBezTo>
                    <a:pt x="31" y="562"/>
                    <a:pt x="0" y="594"/>
                    <a:pt x="0" y="632"/>
                  </a:cubicBezTo>
                  <a:cubicBezTo>
                    <a:pt x="0" y="1888"/>
                    <a:pt x="0" y="1888"/>
                    <a:pt x="0" y="1888"/>
                  </a:cubicBezTo>
                  <a:cubicBezTo>
                    <a:pt x="0" y="1926"/>
                    <a:pt x="31" y="1958"/>
                    <a:pt x="69" y="1958"/>
                  </a:cubicBezTo>
                  <a:cubicBezTo>
                    <a:pt x="488" y="1958"/>
                    <a:pt x="488" y="1958"/>
                    <a:pt x="488" y="1958"/>
                  </a:cubicBezTo>
                  <a:cubicBezTo>
                    <a:pt x="571" y="1958"/>
                    <a:pt x="643" y="1909"/>
                    <a:pt x="677" y="1838"/>
                  </a:cubicBezTo>
                  <a:cubicBezTo>
                    <a:pt x="917" y="1918"/>
                    <a:pt x="917" y="1918"/>
                    <a:pt x="917" y="1918"/>
                  </a:cubicBezTo>
                  <a:cubicBezTo>
                    <a:pt x="995" y="1944"/>
                    <a:pt x="1077" y="1958"/>
                    <a:pt x="1159" y="1958"/>
                  </a:cubicBezTo>
                  <a:cubicBezTo>
                    <a:pt x="1744" y="1958"/>
                    <a:pt x="1744" y="1958"/>
                    <a:pt x="1744" y="1958"/>
                  </a:cubicBezTo>
                  <a:cubicBezTo>
                    <a:pt x="1859" y="1958"/>
                    <a:pt x="1953" y="1864"/>
                    <a:pt x="1953" y="1748"/>
                  </a:cubicBezTo>
                  <a:cubicBezTo>
                    <a:pt x="1953" y="1721"/>
                    <a:pt x="1948" y="1695"/>
                    <a:pt x="1938" y="1671"/>
                  </a:cubicBezTo>
                  <a:cubicBezTo>
                    <a:pt x="2027" y="1647"/>
                    <a:pt x="2092" y="1566"/>
                    <a:pt x="2092" y="1469"/>
                  </a:cubicBezTo>
                  <a:cubicBezTo>
                    <a:pt x="2092" y="1416"/>
                    <a:pt x="2072" y="1367"/>
                    <a:pt x="2039" y="1330"/>
                  </a:cubicBezTo>
                  <a:cubicBezTo>
                    <a:pt x="2072" y="1293"/>
                    <a:pt x="2092" y="1244"/>
                    <a:pt x="2092" y="1190"/>
                  </a:cubicBezTo>
                  <a:cubicBezTo>
                    <a:pt x="2092" y="1137"/>
                    <a:pt x="2072" y="1088"/>
                    <a:pt x="2039" y="1051"/>
                  </a:cubicBezTo>
                  <a:close/>
                  <a:moveTo>
                    <a:pt x="558" y="1748"/>
                  </a:moveTo>
                  <a:cubicBezTo>
                    <a:pt x="558" y="1787"/>
                    <a:pt x="526" y="1818"/>
                    <a:pt x="488" y="1818"/>
                  </a:cubicBezTo>
                  <a:cubicBezTo>
                    <a:pt x="139" y="1818"/>
                    <a:pt x="139" y="1818"/>
                    <a:pt x="139" y="1818"/>
                  </a:cubicBezTo>
                  <a:cubicBezTo>
                    <a:pt x="139" y="702"/>
                    <a:pt x="139" y="702"/>
                    <a:pt x="139" y="702"/>
                  </a:cubicBezTo>
                  <a:cubicBezTo>
                    <a:pt x="488" y="702"/>
                    <a:pt x="488" y="702"/>
                    <a:pt x="488" y="702"/>
                  </a:cubicBezTo>
                  <a:cubicBezTo>
                    <a:pt x="526" y="702"/>
                    <a:pt x="558" y="733"/>
                    <a:pt x="558" y="772"/>
                  </a:cubicBezTo>
                  <a:lnTo>
                    <a:pt x="558" y="1748"/>
                  </a:lnTo>
                  <a:close/>
                  <a:moveTo>
                    <a:pt x="1744" y="1120"/>
                  </a:moveTo>
                  <a:cubicBezTo>
                    <a:pt x="1883" y="1120"/>
                    <a:pt x="1883" y="1120"/>
                    <a:pt x="1883" y="1120"/>
                  </a:cubicBezTo>
                  <a:cubicBezTo>
                    <a:pt x="1922" y="1120"/>
                    <a:pt x="1953" y="1152"/>
                    <a:pt x="1953" y="1190"/>
                  </a:cubicBezTo>
                  <a:cubicBezTo>
                    <a:pt x="1953" y="1229"/>
                    <a:pt x="1922" y="1260"/>
                    <a:pt x="1883" y="1260"/>
                  </a:cubicBezTo>
                  <a:cubicBezTo>
                    <a:pt x="1744" y="1260"/>
                    <a:pt x="1744" y="1260"/>
                    <a:pt x="1744" y="1260"/>
                  </a:cubicBezTo>
                  <a:cubicBezTo>
                    <a:pt x="1705" y="1260"/>
                    <a:pt x="1674" y="1291"/>
                    <a:pt x="1674" y="1330"/>
                  </a:cubicBezTo>
                  <a:cubicBezTo>
                    <a:pt x="1674" y="1368"/>
                    <a:pt x="1705" y="1399"/>
                    <a:pt x="1744" y="1399"/>
                  </a:cubicBezTo>
                  <a:cubicBezTo>
                    <a:pt x="1883" y="1399"/>
                    <a:pt x="1883" y="1399"/>
                    <a:pt x="1883" y="1399"/>
                  </a:cubicBezTo>
                  <a:cubicBezTo>
                    <a:pt x="1922" y="1399"/>
                    <a:pt x="1953" y="1431"/>
                    <a:pt x="1953" y="1469"/>
                  </a:cubicBezTo>
                  <a:cubicBezTo>
                    <a:pt x="1953" y="1508"/>
                    <a:pt x="1922" y="1539"/>
                    <a:pt x="1883" y="1539"/>
                  </a:cubicBezTo>
                  <a:cubicBezTo>
                    <a:pt x="1744" y="1539"/>
                    <a:pt x="1744" y="1539"/>
                    <a:pt x="1744" y="1539"/>
                  </a:cubicBezTo>
                  <a:cubicBezTo>
                    <a:pt x="1705" y="1539"/>
                    <a:pt x="1674" y="1570"/>
                    <a:pt x="1674" y="1609"/>
                  </a:cubicBezTo>
                  <a:cubicBezTo>
                    <a:pt x="1674" y="1647"/>
                    <a:pt x="1705" y="1679"/>
                    <a:pt x="1744" y="1679"/>
                  </a:cubicBezTo>
                  <a:cubicBezTo>
                    <a:pt x="1782" y="1679"/>
                    <a:pt x="1813" y="1710"/>
                    <a:pt x="1813" y="1748"/>
                  </a:cubicBezTo>
                  <a:cubicBezTo>
                    <a:pt x="1813" y="1787"/>
                    <a:pt x="1782" y="1818"/>
                    <a:pt x="1744" y="1818"/>
                  </a:cubicBezTo>
                  <a:cubicBezTo>
                    <a:pt x="1159" y="1818"/>
                    <a:pt x="1159" y="1818"/>
                    <a:pt x="1159" y="1818"/>
                  </a:cubicBezTo>
                  <a:cubicBezTo>
                    <a:pt x="1092" y="1818"/>
                    <a:pt x="1025" y="1807"/>
                    <a:pt x="961" y="1786"/>
                  </a:cubicBezTo>
                  <a:cubicBezTo>
                    <a:pt x="697" y="1698"/>
                    <a:pt x="697" y="1698"/>
                    <a:pt x="697" y="1698"/>
                  </a:cubicBezTo>
                  <a:cubicBezTo>
                    <a:pt x="697" y="835"/>
                    <a:pt x="697" y="835"/>
                    <a:pt x="697" y="835"/>
                  </a:cubicBezTo>
                  <a:cubicBezTo>
                    <a:pt x="807" y="814"/>
                    <a:pt x="914" y="745"/>
                    <a:pt x="1010" y="631"/>
                  </a:cubicBezTo>
                  <a:cubicBezTo>
                    <a:pt x="1105" y="521"/>
                    <a:pt x="1181" y="374"/>
                    <a:pt x="1215" y="238"/>
                  </a:cubicBezTo>
                  <a:cubicBezTo>
                    <a:pt x="1240" y="139"/>
                    <a:pt x="1240" y="139"/>
                    <a:pt x="1240" y="139"/>
                  </a:cubicBezTo>
                  <a:cubicBezTo>
                    <a:pt x="1255" y="139"/>
                    <a:pt x="1255" y="139"/>
                    <a:pt x="1255" y="139"/>
                  </a:cubicBezTo>
                  <a:cubicBezTo>
                    <a:pt x="1332" y="139"/>
                    <a:pt x="1395" y="202"/>
                    <a:pt x="1395" y="279"/>
                  </a:cubicBezTo>
                  <a:cubicBezTo>
                    <a:pt x="1395" y="348"/>
                    <a:pt x="1395" y="348"/>
                    <a:pt x="1395" y="348"/>
                  </a:cubicBezTo>
                  <a:cubicBezTo>
                    <a:pt x="1395" y="442"/>
                    <a:pt x="1366" y="622"/>
                    <a:pt x="1328" y="702"/>
                  </a:cubicBezTo>
                  <a:cubicBezTo>
                    <a:pt x="1186" y="702"/>
                    <a:pt x="1186" y="702"/>
                    <a:pt x="1186" y="702"/>
                  </a:cubicBezTo>
                  <a:cubicBezTo>
                    <a:pt x="1147" y="702"/>
                    <a:pt x="1116" y="733"/>
                    <a:pt x="1116" y="772"/>
                  </a:cubicBezTo>
                  <a:cubicBezTo>
                    <a:pt x="1116" y="810"/>
                    <a:pt x="1147" y="841"/>
                    <a:pt x="1186" y="841"/>
                  </a:cubicBezTo>
                  <a:cubicBezTo>
                    <a:pt x="1883" y="841"/>
                    <a:pt x="1883" y="841"/>
                    <a:pt x="1883" y="841"/>
                  </a:cubicBezTo>
                  <a:cubicBezTo>
                    <a:pt x="1922" y="841"/>
                    <a:pt x="1953" y="873"/>
                    <a:pt x="1953" y="911"/>
                  </a:cubicBezTo>
                  <a:cubicBezTo>
                    <a:pt x="1953" y="950"/>
                    <a:pt x="1922" y="981"/>
                    <a:pt x="1883" y="981"/>
                  </a:cubicBezTo>
                  <a:cubicBezTo>
                    <a:pt x="1744" y="981"/>
                    <a:pt x="1744" y="981"/>
                    <a:pt x="1744" y="981"/>
                  </a:cubicBezTo>
                  <a:cubicBezTo>
                    <a:pt x="1705" y="981"/>
                    <a:pt x="1674" y="1012"/>
                    <a:pt x="1674" y="1051"/>
                  </a:cubicBezTo>
                  <a:cubicBezTo>
                    <a:pt x="1674" y="1089"/>
                    <a:pt x="1705" y="1120"/>
                    <a:pt x="1744" y="1120"/>
                  </a:cubicBezTo>
                  <a:close/>
                </a:path>
              </a:pathLst>
            </a:custGeom>
            <a:solidFill>
              <a:srgbClr val="FFFFFF"/>
            </a:solidFill>
            <a:ln>
              <a:noFill/>
            </a:ln>
            <a:effectLst>
              <a:outerShdw blurRad="25400" dist="38100" dir="8100000" algn="tr" rotWithShape="0">
                <a:srgbClr val="000000">
                  <a:alpha val="11764"/>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Calibri"/>
                <a:ea typeface="Calibri"/>
                <a:cs typeface="Calibri"/>
                <a:sym typeface="Calibri"/>
              </a:endParaRPr>
            </a:p>
          </p:txBody>
        </p:sp>
        <p:sp>
          <p:nvSpPr>
            <p:cNvPr id="108" name="Google Shape;108;p7"/>
            <p:cNvSpPr/>
            <p:nvPr/>
          </p:nvSpPr>
          <p:spPr>
            <a:xfrm>
              <a:off x="-36513" y="5341938"/>
              <a:ext cx="300038" cy="300037"/>
            </a:xfrm>
            <a:prstGeom prst="ellipse">
              <a:avLst/>
            </a:prstGeom>
            <a:solidFill>
              <a:srgbClr val="FFFFFF"/>
            </a:solidFill>
            <a:ln>
              <a:noFill/>
            </a:ln>
            <a:effectLst>
              <a:outerShdw blurRad="25400" dist="38100" dir="8100000" algn="tr" rotWithShape="0">
                <a:srgbClr val="000000">
                  <a:alpha val="11764"/>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Calibri"/>
                <a:ea typeface="Calibri"/>
                <a:cs typeface="Calibri"/>
                <a:sym typeface="Calibri"/>
              </a:endParaRPr>
            </a:p>
          </p:txBody>
        </p:sp>
        <p:sp>
          <p:nvSpPr>
            <p:cNvPr id="109" name="Google Shape;109;p7"/>
            <p:cNvSpPr/>
            <p:nvPr/>
          </p:nvSpPr>
          <p:spPr>
            <a:xfrm>
              <a:off x="2065338" y="1127125"/>
              <a:ext cx="301625" cy="611187"/>
            </a:xfrm>
            <a:custGeom>
              <a:avLst/>
              <a:gdLst/>
              <a:ahLst/>
              <a:cxnLst/>
              <a:rect l="l" t="t" r="r" b="b"/>
              <a:pathLst>
                <a:path w="140" h="284" extrusionOk="0">
                  <a:moveTo>
                    <a:pt x="70" y="0"/>
                  </a:moveTo>
                  <a:cubicBezTo>
                    <a:pt x="32" y="0"/>
                    <a:pt x="0" y="32"/>
                    <a:pt x="0" y="70"/>
                  </a:cubicBezTo>
                  <a:cubicBezTo>
                    <a:pt x="0" y="214"/>
                    <a:pt x="0" y="214"/>
                    <a:pt x="0" y="214"/>
                  </a:cubicBezTo>
                  <a:cubicBezTo>
                    <a:pt x="0" y="253"/>
                    <a:pt x="32" y="284"/>
                    <a:pt x="70" y="284"/>
                  </a:cubicBezTo>
                  <a:cubicBezTo>
                    <a:pt x="109" y="284"/>
                    <a:pt x="140" y="253"/>
                    <a:pt x="140" y="214"/>
                  </a:cubicBezTo>
                  <a:cubicBezTo>
                    <a:pt x="140" y="70"/>
                    <a:pt x="140" y="70"/>
                    <a:pt x="140" y="70"/>
                  </a:cubicBezTo>
                  <a:cubicBezTo>
                    <a:pt x="140" y="32"/>
                    <a:pt x="109" y="0"/>
                    <a:pt x="70" y="0"/>
                  </a:cubicBezTo>
                  <a:close/>
                </a:path>
              </a:pathLst>
            </a:custGeom>
            <a:solidFill>
              <a:srgbClr val="FFFFFF"/>
            </a:solidFill>
            <a:ln>
              <a:noFill/>
            </a:ln>
            <a:effectLst>
              <a:outerShdw blurRad="25400" dist="38100" dir="8100000" algn="tr" rotWithShape="0">
                <a:srgbClr val="000000">
                  <a:alpha val="11764"/>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Calibri"/>
                <a:ea typeface="Calibri"/>
                <a:cs typeface="Calibri"/>
                <a:sym typeface="Calibri"/>
              </a:endParaRPr>
            </a:p>
          </p:txBody>
        </p:sp>
        <p:sp>
          <p:nvSpPr>
            <p:cNvPr id="110" name="Google Shape;110;p7"/>
            <p:cNvSpPr/>
            <p:nvPr/>
          </p:nvSpPr>
          <p:spPr>
            <a:xfrm>
              <a:off x="1096962" y="1519238"/>
              <a:ext cx="539750" cy="539750"/>
            </a:xfrm>
            <a:custGeom>
              <a:avLst/>
              <a:gdLst/>
              <a:ahLst/>
              <a:cxnLst/>
              <a:rect l="l" t="t" r="r" b="b"/>
              <a:pathLst>
                <a:path w="251" h="252" extrusionOk="0">
                  <a:moveTo>
                    <a:pt x="224" y="126"/>
                  </a:moveTo>
                  <a:cubicBezTo>
                    <a:pt x="125" y="27"/>
                    <a:pt x="125" y="27"/>
                    <a:pt x="125" y="27"/>
                  </a:cubicBezTo>
                  <a:cubicBezTo>
                    <a:pt x="98" y="0"/>
                    <a:pt x="54" y="0"/>
                    <a:pt x="27" y="27"/>
                  </a:cubicBezTo>
                  <a:cubicBezTo>
                    <a:pt x="0" y="55"/>
                    <a:pt x="0" y="99"/>
                    <a:pt x="27" y="126"/>
                  </a:cubicBezTo>
                  <a:cubicBezTo>
                    <a:pt x="125" y="225"/>
                    <a:pt x="125" y="225"/>
                    <a:pt x="125" y="225"/>
                  </a:cubicBezTo>
                  <a:cubicBezTo>
                    <a:pt x="153" y="252"/>
                    <a:pt x="197" y="252"/>
                    <a:pt x="224" y="225"/>
                  </a:cubicBezTo>
                  <a:cubicBezTo>
                    <a:pt x="251" y="197"/>
                    <a:pt x="251" y="153"/>
                    <a:pt x="224" y="126"/>
                  </a:cubicBezTo>
                  <a:close/>
                </a:path>
              </a:pathLst>
            </a:custGeom>
            <a:solidFill>
              <a:srgbClr val="FFFFFF"/>
            </a:solidFill>
            <a:ln>
              <a:noFill/>
            </a:ln>
            <a:effectLst>
              <a:outerShdw blurRad="25400" dist="38100" dir="8100000" algn="tr" rotWithShape="0">
                <a:srgbClr val="000000">
                  <a:alpha val="11764"/>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Calibri"/>
                <a:ea typeface="Calibri"/>
                <a:cs typeface="Calibri"/>
                <a:sym typeface="Calibri"/>
              </a:endParaRPr>
            </a:p>
          </p:txBody>
        </p:sp>
        <p:sp>
          <p:nvSpPr>
            <p:cNvPr id="111" name="Google Shape;111;p7"/>
            <p:cNvSpPr/>
            <p:nvPr/>
          </p:nvSpPr>
          <p:spPr>
            <a:xfrm>
              <a:off x="2795588" y="1519238"/>
              <a:ext cx="542925" cy="539750"/>
            </a:xfrm>
            <a:custGeom>
              <a:avLst/>
              <a:gdLst/>
              <a:ahLst/>
              <a:cxnLst/>
              <a:rect l="l" t="t" r="r" b="b"/>
              <a:pathLst>
                <a:path w="252" h="252" extrusionOk="0">
                  <a:moveTo>
                    <a:pt x="224" y="27"/>
                  </a:moveTo>
                  <a:cubicBezTo>
                    <a:pt x="197" y="0"/>
                    <a:pt x="153" y="0"/>
                    <a:pt x="126" y="27"/>
                  </a:cubicBezTo>
                  <a:cubicBezTo>
                    <a:pt x="27" y="126"/>
                    <a:pt x="27" y="126"/>
                    <a:pt x="27" y="126"/>
                  </a:cubicBezTo>
                  <a:cubicBezTo>
                    <a:pt x="0" y="153"/>
                    <a:pt x="0" y="197"/>
                    <a:pt x="27" y="225"/>
                  </a:cubicBezTo>
                  <a:cubicBezTo>
                    <a:pt x="54" y="252"/>
                    <a:pt x="98" y="252"/>
                    <a:pt x="126" y="225"/>
                  </a:cubicBezTo>
                  <a:cubicBezTo>
                    <a:pt x="224" y="126"/>
                    <a:pt x="224" y="126"/>
                    <a:pt x="224" y="126"/>
                  </a:cubicBezTo>
                  <a:cubicBezTo>
                    <a:pt x="252" y="99"/>
                    <a:pt x="252" y="55"/>
                    <a:pt x="224" y="27"/>
                  </a:cubicBezTo>
                  <a:close/>
                </a:path>
              </a:pathLst>
            </a:custGeom>
            <a:solidFill>
              <a:srgbClr val="FFFFFF"/>
            </a:solidFill>
            <a:ln>
              <a:noFill/>
            </a:ln>
            <a:effectLst>
              <a:outerShdw blurRad="25400" dist="38100" dir="8100000" algn="tr" rotWithShape="0">
                <a:srgbClr val="000000">
                  <a:alpha val="11764"/>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Calibri"/>
                <a:ea typeface="Calibri"/>
                <a:cs typeface="Calibri"/>
                <a:sym typeface="Calibri"/>
              </a:endParaRPr>
            </a:p>
          </p:txBody>
        </p:sp>
      </p:grpSp>
      <p:grpSp>
        <p:nvGrpSpPr>
          <p:cNvPr id="112" name="Google Shape;112;p7"/>
          <p:cNvGrpSpPr/>
          <p:nvPr/>
        </p:nvGrpSpPr>
        <p:grpSpPr>
          <a:xfrm rot="10800000" flipH="1">
            <a:off x="6460086" y="3753865"/>
            <a:ext cx="712002" cy="664317"/>
            <a:chOff x="-636588" y="2038350"/>
            <a:chExt cx="4503739" cy="4202112"/>
          </a:xfrm>
        </p:grpSpPr>
        <p:sp>
          <p:nvSpPr>
            <p:cNvPr id="113" name="Google Shape;113;p7"/>
            <p:cNvSpPr/>
            <p:nvPr/>
          </p:nvSpPr>
          <p:spPr>
            <a:xfrm>
              <a:off x="-636588" y="2038350"/>
              <a:ext cx="4503739" cy="4202112"/>
            </a:xfrm>
            <a:custGeom>
              <a:avLst/>
              <a:gdLst/>
              <a:ahLst/>
              <a:cxnLst/>
              <a:rect l="l" t="t" r="r" b="b"/>
              <a:pathLst>
                <a:path w="2092" h="1958" extrusionOk="0">
                  <a:moveTo>
                    <a:pt x="2039" y="1051"/>
                  </a:moveTo>
                  <a:cubicBezTo>
                    <a:pt x="2072" y="1014"/>
                    <a:pt x="2092" y="965"/>
                    <a:pt x="2092" y="911"/>
                  </a:cubicBezTo>
                  <a:cubicBezTo>
                    <a:pt x="2092" y="796"/>
                    <a:pt x="1998" y="702"/>
                    <a:pt x="1883" y="702"/>
                  </a:cubicBezTo>
                  <a:cubicBezTo>
                    <a:pt x="1477" y="702"/>
                    <a:pt x="1477" y="702"/>
                    <a:pt x="1477" y="702"/>
                  </a:cubicBezTo>
                  <a:cubicBezTo>
                    <a:pt x="1517" y="580"/>
                    <a:pt x="1534" y="418"/>
                    <a:pt x="1534" y="348"/>
                  </a:cubicBezTo>
                  <a:cubicBezTo>
                    <a:pt x="1534" y="279"/>
                    <a:pt x="1534" y="279"/>
                    <a:pt x="1534" y="279"/>
                  </a:cubicBezTo>
                  <a:cubicBezTo>
                    <a:pt x="1534" y="125"/>
                    <a:pt x="1409" y="0"/>
                    <a:pt x="1255" y="0"/>
                  </a:cubicBezTo>
                  <a:cubicBezTo>
                    <a:pt x="1186" y="0"/>
                    <a:pt x="1186" y="0"/>
                    <a:pt x="1186" y="0"/>
                  </a:cubicBezTo>
                  <a:cubicBezTo>
                    <a:pt x="1154" y="0"/>
                    <a:pt x="1126" y="21"/>
                    <a:pt x="1118" y="52"/>
                  </a:cubicBezTo>
                  <a:cubicBezTo>
                    <a:pt x="1080" y="205"/>
                    <a:pt x="1080" y="205"/>
                    <a:pt x="1080" y="205"/>
                  </a:cubicBezTo>
                  <a:cubicBezTo>
                    <a:pt x="1027" y="417"/>
                    <a:pt x="858" y="652"/>
                    <a:pt x="683" y="695"/>
                  </a:cubicBezTo>
                  <a:cubicBezTo>
                    <a:pt x="652" y="617"/>
                    <a:pt x="576" y="562"/>
                    <a:pt x="488" y="562"/>
                  </a:cubicBezTo>
                  <a:cubicBezTo>
                    <a:pt x="69" y="562"/>
                    <a:pt x="69" y="562"/>
                    <a:pt x="69" y="562"/>
                  </a:cubicBezTo>
                  <a:cubicBezTo>
                    <a:pt x="31" y="562"/>
                    <a:pt x="0" y="594"/>
                    <a:pt x="0" y="632"/>
                  </a:cubicBezTo>
                  <a:cubicBezTo>
                    <a:pt x="0" y="1888"/>
                    <a:pt x="0" y="1888"/>
                    <a:pt x="0" y="1888"/>
                  </a:cubicBezTo>
                  <a:cubicBezTo>
                    <a:pt x="0" y="1926"/>
                    <a:pt x="31" y="1958"/>
                    <a:pt x="69" y="1958"/>
                  </a:cubicBezTo>
                  <a:cubicBezTo>
                    <a:pt x="488" y="1958"/>
                    <a:pt x="488" y="1958"/>
                    <a:pt x="488" y="1958"/>
                  </a:cubicBezTo>
                  <a:cubicBezTo>
                    <a:pt x="571" y="1958"/>
                    <a:pt x="643" y="1909"/>
                    <a:pt x="677" y="1838"/>
                  </a:cubicBezTo>
                  <a:cubicBezTo>
                    <a:pt x="917" y="1918"/>
                    <a:pt x="917" y="1918"/>
                    <a:pt x="917" y="1918"/>
                  </a:cubicBezTo>
                  <a:cubicBezTo>
                    <a:pt x="995" y="1944"/>
                    <a:pt x="1077" y="1958"/>
                    <a:pt x="1159" y="1958"/>
                  </a:cubicBezTo>
                  <a:cubicBezTo>
                    <a:pt x="1744" y="1958"/>
                    <a:pt x="1744" y="1958"/>
                    <a:pt x="1744" y="1958"/>
                  </a:cubicBezTo>
                  <a:cubicBezTo>
                    <a:pt x="1859" y="1958"/>
                    <a:pt x="1953" y="1864"/>
                    <a:pt x="1953" y="1748"/>
                  </a:cubicBezTo>
                  <a:cubicBezTo>
                    <a:pt x="1953" y="1721"/>
                    <a:pt x="1948" y="1695"/>
                    <a:pt x="1938" y="1671"/>
                  </a:cubicBezTo>
                  <a:cubicBezTo>
                    <a:pt x="2027" y="1647"/>
                    <a:pt x="2092" y="1566"/>
                    <a:pt x="2092" y="1469"/>
                  </a:cubicBezTo>
                  <a:cubicBezTo>
                    <a:pt x="2092" y="1416"/>
                    <a:pt x="2072" y="1367"/>
                    <a:pt x="2039" y="1330"/>
                  </a:cubicBezTo>
                  <a:cubicBezTo>
                    <a:pt x="2072" y="1293"/>
                    <a:pt x="2092" y="1244"/>
                    <a:pt x="2092" y="1190"/>
                  </a:cubicBezTo>
                  <a:cubicBezTo>
                    <a:pt x="2092" y="1137"/>
                    <a:pt x="2072" y="1088"/>
                    <a:pt x="2039" y="1051"/>
                  </a:cubicBezTo>
                  <a:close/>
                  <a:moveTo>
                    <a:pt x="558" y="1748"/>
                  </a:moveTo>
                  <a:cubicBezTo>
                    <a:pt x="558" y="1787"/>
                    <a:pt x="526" y="1818"/>
                    <a:pt x="488" y="1818"/>
                  </a:cubicBezTo>
                  <a:cubicBezTo>
                    <a:pt x="139" y="1818"/>
                    <a:pt x="139" y="1818"/>
                    <a:pt x="139" y="1818"/>
                  </a:cubicBezTo>
                  <a:cubicBezTo>
                    <a:pt x="139" y="702"/>
                    <a:pt x="139" y="702"/>
                    <a:pt x="139" y="702"/>
                  </a:cubicBezTo>
                  <a:cubicBezTo>
                    <a:pt x="488" y="702"/>
                    <a:pt x="488" y="702"/>
                    <a:pt x="488" y="702"/>
                  </a:cubicBezTo>
                  <a:cubicBezTo>
                    <a:pt x="526" y="702"/>
                    <a:pt x="558" y="733"/>
                    <a:pt x="558" y="772"/>
                  </a:cubicBezTo>
                  <a:lnTo>
                    <a:pt x="558" y="1748"/>
                  </a:lnTo>
                  <a:close/>
                  <a:moveTo>
                    <a:pt x="1744" y="1120"/>
                  </a:moveTo>
                  <a:cubicBezTo>
                    <a:pt x="1883" y="1120"/>
                    <a:pt x="1883" y="1120"/>
                    <a:pt x="1883" y="1120"/>
                  </a:cubicBezTo>
                  <a:cubicBezTo>
                    <a:pt x="1922" y="1120"/>
                    <a:pt x="1953" y="1152"/>
                    <a:pt x="1953" y="1190"/>
                  </a:cubicBezTo>
                  <a:cubicBezTo>
                    <a:pt x="1953" y="1229"/>
                    <a:pt x="1922" y="1260"/>
                    <a:pt x="1883" y="1260"/>
                  </a:cubicBezTo>
                  <a:cubicBezTo>
                    <a:pt x="1744" y="1260"/>
                    <a:pt x="1744" y="1260"/>
                    <a:pt x="1744" y="1260"/>
                  </a:cubicBezTo>
                  <a:cubicBezTo>
                    <a:pt x="1705" y="1260"/>
                    <a:pt x="1674" y="1291"/>
                    <a:pt x="1674" y="1330"/>
                  </a:cubicBezTo>
                  <a:cubicBezTo>
                    <a:pt x="1674" y="1368"/>
                    <a:pt x="1705" y="1399"/>
                    <a:pt x="1744" y="1399"/>
                  </a:cubicBezTo>
                  <a:cubicBezTo>
                    <a:pt x="1883" y="1399"/>
                    <a:pt x="1883" y="1399"/>
                    <a:pt x="1883" y="1399"/>
                  </a:cubicBezTo>
                  <a:cubicBezTo>
                    <a:pt x="1922" y="1399"/>
                    <a:pt x="1953" y="1431"/>
                    <a:pt x="1953" y="1469"/>
                  </a:cubicBezTo>
                  <a:cubicBezTo>
                    <a:pt x="1953" y="1508"/>
                    <a:pt x="1922" y="1539"/>
                    <a:pt x="1883" y="1539"/>
                  </a:cubicBezTo>
                  <a:cubicBezTo>
                    <a:pt x="1744" y="1539"/>
                    <a:pt x="1744" y="1539"/>
                    <a:pt x="1744" y="1539"/>
                  </a:cubicBezTo>
                  <a:cubicBezTo>
                    <a:pt x="1705" y="1539"/>
                    <a:pt x="1674" y="1570"/>
                    <a:pt x="1674" y="1609"/>
                  </a:cubicBezTo>
                  <a:cubicBezTo>
                    <a:pt x="1674" y="1647"/>
                    <a:pt x="1705" y="1679"/>
                    <a:pt x="1744" y="1679"/>
                  </a:cubicBezTo>
                  <a:cubicBezTo>
                    <a:pt x="1782" y="1679"/>
                    <a:pt x="1813" y="1710"/>
                    <a:pt x="1813" y="1748"/>
                  </a:cubicBezTo>
                  <a:cubicBezTo>
                    <a:pt x="1813" y="1787"/>
                    <a:pt x="1782" y="1818"/>
                    <a:pt x="1744" y="1818"/>
                  </a:cubicBezTo>
                  <a:cubicBezTo>
                    <a:pt x="1159" y="1818"/>
                    <a:pt x="1159" y="1818"/>
                    <a:pt x="1159" y="1818"/>
                  </a:cubicBezTo>
                  <a:cubicBezTo>
                    <a:pt x="1092" y="1818"/>
                    <a:pt x="1025" y="1807"/>
                    <a:pt x="961" y="1786"/>
                  </a:cubicBezTo>
                  <a:cubicBezTo>
                    <a:pt x="697" y="1698"/>
                    <a:pt x="697" y="1698"/>
                    <a:pt x="697" y="1698"/>
                  </a:cubicBezTo>
                  <a:cubicBezTo>
                    <a:pt x="697" y="835"/>
                    <a:pt x="697" y="835"/>
                    <a:pt x="697" y="835"/>
                  </a:cubicBezTo>
                  <a:cubicBezTo>
                    <a:pt x="807" y="814"/>
                    <a:pt x="914" y="745"/>
                    <a:pt x="1010" y="631"/>
                  </a:cubicBezTo>
                  <a:cubicBezTo>
                    <a:pt x="1105" y="521"/>
                    <a:pt x="1181" y="374"/>
                    <a:pt x="1215" y="238"/>
                  </a:cubicBezTo>
                  <a:cubicBezTo>
                    <a:pt x="1240" y="139"/>
                    <a:pt x="1240" y="139"/>
                    <a:pt x="1240" y="139"/>
                  </a:cubicBezTo>
                  <a:cubicBezTo>
                    <a:pt x="1255" y="139"/>
                    <a:pt x="1255" y="139"/>
                    <a:pt x="1255" y="139"/>
                  </a:cubicBezTo>
                  <a:cubicBezTo>
                    <a:pt x="1332" y="139"/>
                    <a:pt x="1395" y="202"/>
                    <a:pt x="1395" y="279"/>
                  </a:cubicBezTo>
                  <a:cubicBezTo>
                    <a:pt x="1395" y="348"/>
                    <a:pt x="1395" y="348"/>
                    <a:pt x="1395" y="348"/>
                  </a:cubicBezTo>
                  <a:cubicBezTo>
                    <a:pt x="1395" y="442"/>
                    <a:pt x="1366" y="622"/>
                    <a:pt x="1328" y="702"/>
                  </a:cubicBezTo>
                  <a:cubicBezTo>
                    <a:pt x="1186" y="702"/>
                    <a:pt x="1186" y="702"/>
                    <a:pt x="1186" y="702"/>
                  </a:cubicBezTo>
                  <a:cubicBezTo>
                    <a:pt x="1147" y="702"/>
                    <a:pt x="1116" y="733"/>
                    <a:pt x="1116" y="772"/>
                  </a:cubicBezTo>
                  <a:cubicBezTo>
                    <a:pt x="1116" y="810"/>
                    <a:pt x="1147" y="841"/>
                    <a:pt x="1186" y="841"/>
                  </a:cubicBezTo>
                  <a:cubicBezTo>
                    <a:pt x="1883" y="841"/>
                    <a:pt x="1883" y="841"/>
                    <a:pt x="1883" y="841"/>
                  </a:cubicBezTo>
                  <a:cubicBezTo>
                    <a:pt x="1922" y="841"/>
                    <a:pt x="1953" y="873"/>
                    <a:pt x="1953" y="911"/>
                  </a:cubicBezTo>
                  <a:cubicBezTo>
                    <a:pt x="1953" y="950"/>
                    <a:pt x="1922" y="981"/>
                    <a:pt x="1883" y="981"/>
                  </a:cubicBezTo>
                  <a:cubicBezTo>
                    <a:pt x="1744" y="981"/>
                    <a:pt x="1744" y="981"/>
                    <a:pt x="1744" y="981"/>
                  </a:cubicBezTo>
                  <a:cubicBezTo>
                    <a:pt x="1705" y="981"/>
                    <a:pt x="1674" y="1012"/>
                    <a:pt x="1674" y="1051"/>
                  </a:cubicBezTo>
                  <a:cubicBezTo>
                    <a:pt x="1674" y="1089"/>
                    <a:pt x="1705" y="1120"/>
                    <a:pt x="1744" y="1120"/>
                  </a:cubicBezTo>
                  <a:close/>
                </a:path>
              </a:pathLst>
            </a:custGeom>
            <a:solidFill>
              <a:srgbClr val="FFFFFF"/>
            </a:solidFill>
            <a:ln>
              <a:noFill/>
            </a:ln>
            <a:effectLst>
              <a:outerShdw blurRad="25400" dist="38100" dir="8100000" algn="tr" rotWithShape="0">
                <a:srgbClr val="000000">
                  <a:alpha val="11764"/>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Calibri"/>
                <a:ea typeface="Calibri"/>
                <a:cs typeface="Calibri"/>
                <a:sym typeface="Calibri"/>
              </a:endParaRPr>
            </a:p>
          </p:txBody>
        </p:sp>
        <p:sp>
          <p:nvSpPr>
            <p:cNvPr id="114" name="Google Shape;114;p7"/>
            <p:cNvSpPr/>
            <p:nvPr/>
          </p:nvSpPr>
          <p:spPr>
            <a:xfrm>
              <a:off x="-36513" y="5341938"/>
              <a:ext cx="300038" cy="300037"/>
            </a:xfrm>
            <a:prstGeom prst="ellipse">
              <a:avLst/>
            </a:prstGeom>
            <a:solidFill>
              <a:srgbClr val="FFFFFF"/>
            </a:solidFill>
            <a:ln>
              <a:noFill/>
            </a:ln>
            <a:effectLst>
              <a:outerShdw blurRad="25400" dist="38100" dir="8100000" algn="tr" rotWithShape="0">
                <a:srgbClr val="000000">
                  <a:alpha val="11764"/>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Calibri"/>
                <a:ea typeface="Calibri"/>
                <a:cs typeface="Calibri"/>
                <a:sym typeface="Calibri"/>
              </a:endParaRPr>
            </a:p>
          </p:txBody>
        </p:sp>
      </p:grpSp>
      <p:grpSp>
        <p:nvGrpSpPr>
          <p:cNvPr id="115" name="Google Shape;115;p7"/>
          <p:cNvGrpSpPr/>
          <p:nvPr/>
        </p:nvGrpSpPr>
        <p:grpSpPr>
          <a:xfrm>
            <a:off x="8254652" y="2560658"/>
            <a:ext cx="583660" cy="583660"/>
            <a:chOff x="8458233" y="2572971"/>
            <a:chExt cx="583660" cy="583660"/>
          </a:xfrm>
        </p:grpSpPr>
        <p:sp>
          <p:nvSpPr>
            <p:cNvPr id="116" name="Google Shape;116;p7"/>
            <p:cNvSpPr/>
            <p:nvPr/>
          </p:nvSpPr>
          <p:spPr>
            <a:xfrm>
              <a:off x="8458233" y="2572971"/>
              <a:ext cx="583660" cy="583660"/>
            </a:xfrm>
            <a:prstGeom prst="ellipse">
              <a:avLst/>
            </a:prstGeom>
            <a:solidFill>
              <a:srgbClr val="FFFFFF"/>
            </a:solidFill>
            <a:ln>
              <a:noFill/>
            </a:ln>
            <a:effectLst>
              <a:outerShdw blurRad="25400" dist="38100" dir="8100000" algn="tr" rotWithShape="0">
                <a:srgbClr val="000000">
                  <a:alpha val="1176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400"/>
                <a:buFont typeface="Calibri"/>
                <a:buNone/>
              </a:pPr>
              <a:endParaRPr sz="2400" b="0" i="0" u="none" strike="noStrike" cap="none">
                <a:solidFill>
                  <a:srgbClr val="FFFFFF"/>
                </a:solidFill>
                <a:latin typeface="Calibri"/>
                <a:ea typeface="Calibri"/>
                <a:cs typeface="Calibri"/>
                <a:sym typeface="Calibri"/>
              </a:endParaRPr>
            </a:p>
          </p:txBody>
        </p:sp>
        <p:sp>
          <p:nvSpPr>
            <p:cNvPr id="117" name="Google Shape;117;p7"/>
            <p:cNvSpPr/>
            <p:nvPr/>
          </p:nvSpPr>
          <p:spPr>
            <a:xfrm>
              <a:off x="8658398" y="2773278"/>
              <a:ext cx="183330" cy="183046"/>
            </a:xfrm>
            <a:custGeom>
              <a:avLst/>
              <a:gdLst/>
              <a:ahLst/>
              <a:cxnLst/>
              <a:rect l="l" t="t" r="r" b="b"/>
              <a:pathLst>
                <a:path w="1936" h="1933" extrusionOk="0">
                  <a:moveTo>
                    <a:pt x="1936" y="193"/>
                  </a:moveTo>
                  <a:lnTo>
                    <a:pt x="1742" y="0"/>
                  </a:lnTo>
                  <a:lnTo>
                    <a:pt x="968" y="773"/>
                  </a:lnTo>
                  <a:lnTo>
                    <a:pt x="194" y="0"/>
                  </a:lnTo>
                  <a:lnTo>
                    <a:pt x="0" y="193"/>
                  </a:lnTo>
                  <a:lnTo>
                    <a:pt x="774" y="967"/>
                  </a:lnTo>
                  <a:lnTo>
                    <a:pt x="0" y="1740"/>
                  </a:lnTo>
                  <a:lnTo>
                    <a:pt x="194" y="1933"/>
                  </a:lnTo>
                  <a:lnTo>
                    <a:pt x="968" y="1159"/>
                  </a:lnTo>
                  <a:lnTo>
                    <a:pt x="1742" y="1933"/>
                  </a:lnTo>
                  <a:lnTo>
                    <a:pt x="1936" y="1740"/>
                  </a:lnTo>
                  <a:lnTo>
                    <a:pt x="1162" y="967"/>
                  </a:lnTo>
                  <a:lnTo>
                    <a:pt x="1936" y="193"/>
                  </a:lnTo>
                  <a:close/>
                </a:path>
              </a:pathLst>
            </a:custGeom>
            <a:solidFill>
              <a:srgbClr val="E9242A"/>
            </a:solidFill>
            <a:ln>
              <a:noFill/>
            </a:ln>
            <a:effectLst>
              <a:outerShdw blurRad="25400" dist="38100" dir="8100000" algn="tr" rotWithShape="0">
                <a:srgbClr val="000000">
                  <a:alpha val="11764"/>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Calibri"/>
                <a:ea typeface="Calibri"/>
                <a:cs typeface="Calibri"/>
                <a:sym typeface="Calibri"/>
              </a:endParaRPr>
            </a:p>
          </p:txBody>
        </p:sp>
      </p:grpSp>
      <p:grpSp>
        <p:nvGrpSpPr>
          <p:cNvPr id="118" name="Google Shape;118;p7"/>
          <p:cNvGrpSpPr/>
          <p:nvPr/>
        </p:nvGrpSpPr>
        <p:grpSpPr>
          <a:xfrm>
            <a:off x="8254652" y="3396681"/>
            <a:ext cx="583660" cy="583660"/>
            <a:chOff x="8458233" y="2572971"/>
            <a:chExt cx="583660" cy="583660"/>
          </a:xfrm>
        </p:grpSpPr>
        <p:sp>
          <p:nvSpPr>
            <p:cNvPr id="119" name="Google Shape;119;p7"/>
            <p:cNvSpPr/>
            <p:nvPr/>
          </p:nvSpPr>
          <p:spPr>
            <a:xfrm>
              <a:off x="8458233" y="2572971"/>
              <a:ext cx="583660" cy="583660"/>
            </a:xfrm>
            <a:prstGeom prst="ellipse">
              <a:avLst/>
            </a:prstGeom>
            <a:solidFill>
              <a:srgbClr val="FFFFFF"/>
            </a:solidFill>
            <a:ln>
              <a:noFill/>
            </a:ln>
            <a:effectLst>
              <a:outerShdw blurRad="25400" dist="38100" dir="8100000" algn="tr" rotWithShape="0">
                <a:srgbClr val="000000">
                  <a:alpha val="1176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400"/>
                <a:buFont typeface="Calibri"/>
                <a:buNone/>
              </a:pPr>
              <a:endParaRPr sz="2400" b="0" i="0" u="none" strike="noStrike" cap="none">
                <a:solidFill>
                  <a:srgbClr val="FFFFFF"/>
                </a:solidFill>
                <a:latin typeface="Calibri"/>
                <a:ea typeface="Calibri"/>
                <a:cs typeface="Calibri"/>
                <a:sym typeface="Calibri"/>
              </a:endParaRPr>
            </a:p>
          </p:txBody>
        </p:sp>
        <p:sp>
          <p:nvSpPr>
            <p:cNvPr id="120" name="Google Shape;120;p7"/>
            <p:cNvSpPr/>
            <p:nvPr/>
          </p:nvSpPr>
          <p:spPr>
            <a:xfrm>
              <a:off x="8658398" y="2773278"/>
              <a:ext cx="183330" cy="183046"/>
            </a:xfrm>
            <a:custGeom>
              <a:avLst/>
              <a:gdLst/>
              <a:ahLst/>
              <a:cxnLst/>
              <a:rect l="l" t="t" r="r" b="b"/>
              <a:pathLst>
                <a:path w="1936" h="1933" extrusionOk="0">
                  <a:moveTo>
                    <a:pt x="1936" y="193"/>
                  </a:moveTo>
                  <a:lnTo>
                    <a:pt x="1742" y="0"/>
                  </a:lnTo>
                  <a:lnTo>
                    <a:pt x="968" y="773"/>
                  </a:lnTo>
                  <a:lnTo>
                    <a:pt x="194" y="0"/>
                  </a:lnTo>
                  <a:lnTo>
                    <a:pt x="0" y="193"/>
                  </a:lnTo>
                  <a:lnTo>
                    <a:pt x="774" y="967"/>
                  </a:lnTo>
                  <a:lnTo>
                    <a:pt x="0" y="1740"/>
                  </a:lnTo>
                  <a:lnTo>
                    <a:pt x="194" y="1933"/>
                  </a:lnTo>
                  <a:lnTo>
                    <a:pt x="968" y="1159"/>
                  </a:lnTo>
                  <a:lnTo>
                    <a:pt x="1742" y="1933"/>
                  </a:lnTo>
                  <a:lnTo>
                    <a:pt x="1936" y="1740"/>
                  </a:lnTo>
                  <a:lnTo>
                    <a:pt x="1162" y="967"/>
                  </a:lnTo>
                  <a:lnTo>
                    <a:pt x="1936" y="193"/>
                  </a:lnTo>
                  <a:close/>
                </a:path>
              </a:pathLst>
            </a:custGeom>
            <a:solidFill>
              <a:srgbClr val="E9242A"/>
            </a:solidFill>
            <a:ln>
              <a:noFill/>
            </a:ln>
            <a:effectLst>
              <a:outerShdw blurRad="25400" dist="38100" dir="8100000" algn="tr" rotWithShape="0">
                <a:srgbClr val="000000">
                  <a:alpha val="11764"/>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Calibri"/>
                <a:ea typeface="Calibri"/>
                <a:cs typeface="Calibri"/>
                <a:sym typeface="Calibri"/>
              </a:endParaRPr>
            </a:p>
          </p:txBody>
        </p:sp>
      </p:grpSp>
      <p:grpSp>
        <p:nvGrpSpPr>
          <p:cNvPr id="121" name="Google Shape;121;p7"/>
          <p:cNvGrpSpPr/>
          <p:nvPr/>
        </p:nvGrpSpPr>
        <p:grpSpPr>
          <a:xfrm>
            <a:off x="8254652" y="4231736"/>
            <a:ext cx="583660" cy="583660"/>
            <a:chOff x="8458233" y="2572971"/>
            <a:chExt cx="583660" cy="583660"/>
          </a:xfrm>
        </p:grpSpPr>
        <p:sp>
          <p:nvSpPr>
            <p:cNvPr id="122" name="Google Shape;122;p7"/>
            <p:cNvSpPr/>
            <p:nvPr/>
          </p:nvSpPr>
          <p:spPr>
            <a:xfrm>
              <a:off x="8458233" y="2572971"/>
              <a:ext cx="583660" cy="583660"/>
            </a:xfrm>
            <a:prstGeom prst="ellipse">
              <a:avLst/>
            </a:prstGeom>
            <a:solidFill>
              <a:srgbClr val="FFFFFF"/>
            </a:solidFill>
            <a:ln>
              <a:noFill/>
            </a:ln>
            <a:effectLst>
              <a:outerShdw blurRad="25400" dist="38100" dir="8100000" algn="tr" rotWithShape="0">
                <a:srgbClr val="000000">
                  <a:alpha val="1176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400"/>
                <a:buFont typeface="Calibri"/>
                <a:buNone/>
              </a:pPr>
              <a:endParaRPr sz="2400" b="0" i="0" u="none" strike="noStrike" cap="none">
                <a:solidFill>
                  <a:srgbClr val="FFFFFF"/>
                </a:solidFill>
                <a:latin typeface="Calibri"/>
                <a:ea typeface="Calibri"/>
                <a:cs typeface="Calibri"/>
                <a:sym typeface="Calibri"/>
              </a:endParaRPr>
            </a:p>
          </p:txBody>
        </p:sp>
        <p:sp>
          <p:nvSpPr>
            <p:cNvPr id="123" name="Google Shape;123;p7"/>
            <p:cNvSpPr/>
            <p:nvPr/>
          </p:nvSpPr>
          <p:spPr>
            <a:xfrm>
              <a:off x="8658398" y="2773278"/>
              <a:ext cx="183330" cy="183046"/>
            </a:xfrm>
            <a:custGeom>
              <a:avLst/>
              <a:gdLst/>
              <a:ahLst/>
              <a:cxnLst/>
              <a:rect l="l" t="t" r="r" b="b"/>
              <a:pathLst>
                <a:path w="1936" h="1933" extrusionOk="0">
                  <a:moveTo>
                    <a:pt x="1936" y="193"/>
                  </a:moveTo>
                  <a:lnTo>
                    <a:pt x="1742" y="0"/>
                  </a:lnTo>
                  <a:lnTo>
                    <a:pt x="968" y="773"/>
                  </a:lnTo>
                  <a:lnTo>
                    <a:pt x="194" y="0"/>
                  </a:lnTo>
                  <a:lnTo>
                    <a:pt x="0" y="193"/>
                  </a:lnTo>
                  <a:lnTo>
                    <a:pt x="774" y="967"/>
                  </a:lnTo>
                  <a:lnTo>
                    <a:pt x="0" y="1740"/>
                  </a:lnTo>
                  <a:lnTo>
                    <a:pt x="194" y="1933"/>
                  </a:lnTo>
                  <a:lnTo>
                    <a:pt x="968" y="1159"/>
                  </a:lnTo>
                  <a:lnTo>
                    <a:pt x="1742" y="1933"/>
                  </a:lnTo>
                  <a:lnTo>
                    <a:pt x="1936" y="1740"/>
                  </a:lnTo>
                  <a:lnTo>
                    <a:pt x="1162" y="967"/>
                  </a:lnTo>
                  <a:lnTo>
                    <a:pt x="1936" y="193"/>
                  </a:lnTo>
                  <a:close/>
                </a:path>
              </a:pathLst>
            </a:custGeom>
            <a:solidFill>
              <a:srgbClr val="E9242A"/>
            </a:solidFill>
            <a:ln>
              <a:noFill/>
            </a:ln>
            <a:effectLst>
              <a:outerShdw blurRad="25400" dist="38100" dir="8100000" algn="tr" rotWithShape="0">
                <a:srgbClr val="000000">
                  <a:alpha val="11764"/>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Calibri"/>
                <a:ea typeface="Calibri"/>
                <a:cs typeface="Calibri"/>
                <a:sym typeface="Calibri"/>
              </a:endParaRPr>
            </a:p>
          </p:txBody>
        </p:sp>
      </p:grpSp>
      <p:grpSp>
        <p:nvGrpSpPr>
          <p:cNvPr id="124" name="Google Shape;124;p7"/>
          <p:cNvGrpSpPr/>
          <p:nvPr/>
        </p:nvGrpSpPr>
        <p:grpSpPr>
          <a:xfrm>
            <a:off x="8254652" y="5068726"/>
            <a:ext cx="583660" cy="583660"/>
            <a:chOff x="8458233" y="2572971"/>
            <a:chExt cx="583660" cy="583660"/>
          </a:xfrm>
        </p:grpSpPr>
        <p:sp>
          <p:nvSpPr>
            <p:cNvPr id="125" name="Google Shape;125;p7"/>
            <p:cNvSpPr/>
            <p:nvPr/>
          </p:nvSpPr>
          <p:spPr>
            <a:xfrm>
              <a:off x="8458233" y="2572971"/>
              <a:ext cx="583660" cy="583660"/>
            </a:xfrm>
            <a:prstGeom prst="ellipse">
              <a:avLst/>
            </a:prstGeom>
            <a:solidFill>
              <a:srgbClr val="FFFFFF"/>
            </a:solidFill>
            <a:ln>
              <a:noFill/>
            </a:ln>
            <a:effectLst>
              <a:outerShdw blurRad="25400" dist="38100" dir="8100000" algn="tr" rotWithShape="0">
                <a:srgbClr val="000000">
                  <a:alpha val="1176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400"/>
                <a:buFont typeface="Calibri"/>
                <a:buNone/>
              </a:pPr>
              <a:endParaRPr sz="2400" b="0" i="0" u="none" strike="noStrike" cap="none">
                <a:solidFill>
                  <a:srgbClr val="FFFFFF"/>
                </a:solidFill>
                <a:latin typeface="Calibri"/>
                <a:ea typeface="Calibri"/>
                <a:cs typeface="Calibri"/>
                <a:sym typeface="Calibri"/>
              </a:endParaRPr>
            </a:p>
          </p:txBody>
        </p:sp>
        <p:sp>
          <p:nvSpPr>
            <p:cNvPr id="126" name="Google Shape;126;p7"/>
            <p:cNvSpPr/>
            <p:nvPr/>
          </p:nvSpPr>
          <p:spPr>
            <a:xfrm>
              <a:off x="8658398" y="2773278"/>
              <a:ext cx="183330" cy="183046"/>
            </a:xfrm>
            <a:custGeom>
              <a:avLst/>
              <a:gdLst/>
              <a:ahLst/>
              <a:cxnLst/>
              <a:rect l="l" t="t" r="r" b="b"/>
              <a:pathLst>
                <a:path w="1936" h="1933" extrusionOk="0">
                  <a:moveTo>
                    <a:pt x="1936" y="193"/>
                  </a:moveTo>
                  <a:lnTo>
                    <a:pt x="1742" y="0"/>
                  </a:lnTo>
                  <a:lnTo>
                    <a:pt x="968" y="773"/>
                  </a:lnTo>
                  <a:lnTo>
                    <a:pt x="194" y="0"/>
                  </a:lnTo>
                  <a:lnTo>
                    <a:pt x="0" y="193"/>
                  </a:lnTo>
                  <a:lnTo>
                    <a:pt x="774" y="967"/>
                  </a:lnTo>
                  <a:lnTo>
                    <a:pt x="0" y="1740"/>
                  </a:lnTo>
                  <a:lnTo>
                    <a:pt x="194" y="1933"/>
                  </a:lnTo>
                  <a:lnTo>
                    <a:pt x="968" y="1159"/>
                  </a:lnTo>
                  <a:lnTo>
                    <a:pt x="1742" y="1933"/>
                  </a:lnTo>
                  <a:lnTo>
                    <a:pt x="1936" y="1740"/>
                  </a:lnTo>
                  <a:lnTo>
                    <a:pt x="1162" y="967"/>
                  </a:lnTo>
                  <a:lnTo>
                    <a:pt x="1936" y="193"/>
                  </a:lnTo>
                  <a:close/>
                </a:path>
              </a:pathLst>
            </a:custGeom>
            <a:solidFill>
              <a:srgbClr val="E9242A"/>
            </a:solidFill>
            <a:ln>
              <a:noFill/>
            </a:ln>
            <a:effectLst>
              <a:outerShdw blurRad="25400" dist="38100" dir="8100000" algn="tr" rotWithShape="0">
                <a:srgbClr val="000000">
                  <a:alpha val="11764"/>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Calibri"/>
                <a:ea typeface="Calibri"/>
                <a:cs typeface="Calibri"/>
                <a:sym typeface="Calibri"/>
              </a:endParaRPr>
            </a:p>
          </p:txBody>
        </p:sp>
      </p:grpSp>
      <p:grpSp>
        <p:nvGrpSpPr>
          <p:cNvPr id="127" name="Google Shape;127;p7"/>
          <p:cNvGrpSpPr/>
          <p:nvPr/>
        </p:nvGrpSpPr>
        <p:grpSpPr>
          <a:xfrm>
            <a:off x="3350512" y="2560658"/>
            <a:ext cx="583660" cy="583660"/>
            <a:chOff x="3146931" y="2572971"/>
            <a:chExt cx="583660" cy="583660"/>
          </a:xfrm>
        </p:grpSpPr>
        <p:sp>
          <p:nvSpPr>
            <p:cNvPr id="128" name="Google Shape;128;p7"/>
            <p:cNvSpPr/>
            <p:nvPr/>
          </p:nvSpPr>
          <p:spPr>
            <a:xfrm>
              <a:off x="3146931" y="2572971"/>
              <a:ext cx="583660" cy="583660"/>
            </a:xfrm>
            <a:prstGeom prst="ellipse">
              <a:avLst/>
            </a:prstGeom>
            <a:solidFill>
              <a:srgbClr val="FFFFFF"/>
            </a:solidFill>
            <a:ln>
              <a:noFill/>
            </a:ln>
            <a:effectLst>
              <a:outerShdw blurRad="25400" dist="38100" dir="8100000" algn="tr" rotWithShape="0">
                <a:srgbClr val="000000">
                  <a:alpha val="1176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400"/>
                <a:buFont typeface="Calibri"/>
                <a:buNone/>
              </a:pPr>
              <a:endParaRPr sz="2400" b="0" i="0" u="none" strike="noStrike" cap="none">
                <a:solidFill>
                  <a:srgbClr val="FFFFFF"/>
                </a:solidFill>
                <a:latin typeface="Calibri"/>
                <a:ea typeface="Calibri"/>
                <a:cs typeface="Calibri"/>
                <a:sym typeface="Calibri"/>
              </a:endParaRPr>
            </a:p>
          </p:txBody>
        </p:sp>
        <p:sp>
          <p:nvSpPr>
            <p:cNvPr id="129" name="Google Shape;129;p7"/>
            <p:cNvSpPr/>
            <p:nvPr/>
          </p:nvSpPr>
          <p:spPr>
            <a:xfrm>
              <a:off x="3311856" y="2768372"/>
              <a:ext cx="253811" cy="192859"/>
            </a:xfrm>
            <a:custGeom>
              <a:avLst/>
              <a:gdLst/>
              <a:ahLst/>
              <a:cxnLst/>
              <a:rect l="l" t="t" r="r" b="b"/>
              <a:pathLst>
                <a:path w="2436" h="1851" extrusionOk="0">
                  <a:moveTo>
                    <a:pt x="776" y="1465"/>
                  </a:moveTo>
                  <a:lnTo>
                    <a:pt x="194" y="884"/>
                  </a:lnTo>
                  <a:lnTo>
                    <a:pt x="0" y="1078"/>
                  </a:lnTo>
                  <a:lnTo>
                    <a:pt x="776" y="1851"/>
                  </a:lnTo>
                  <a:lnTo>
                    <a:pt x="2436" y="194"/>
                  </a:lnTo>
                  <a:lnTo>
                    <a:pt x="2242" y="0"/>
                  </a:lnTo>
                  <a:lnTo>
                    <a:pt x="776" y="1465"/>
                  </a:lnTo>
                  <a:close/>
                </a:path>
              </a:pathLst>
            </a:custGeom>
            <a:solidFill>
              <a:srgbClr val="0CA373"/>
            </a:solidFill>
            <a:ln>
              <a:noFill/>
            </a:ln>
            <a:effectLst>
              <a:outerShdw blurRad="25400" dist="38100" dir="8100000" algn="tr" rotWithShape="0">
                <a:srgbClr val="000000">
                  <a:alpha val="11764"/>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Calibri"/>
                <a:ea typeface="Calibri"/>
                <a:cs typeface="Calibri"/>
                <a:sym typeface="Calibri"/>
              </a:endParaRPr>
            </a:p>
          </p:txBody>
        </p:sp>
      </p:grpSp>
      <p:grpSp>
        <p:nvGrpSpPr>
          <p:cNvPr id="130" name="Google Shape;130;p7"/>
          <p:cNvGrpSpPr/>
          <p:nvPr/>
        </p:nvGrpSpPr>
        <p:grpSpPr>
          <a:xfrm>
            <a:off x="3350512" y="3396681"/>
            <a:ext cx="583660" cy="583660"/>
            <a:chOff x="3146931" y="2572971"/>
            <a:chExt cx="583660" cy="583660"/>
          </a:xfrm>
        </p:grpSpPr>
        <p:sp>
          <p:nvSpPr>
            <p:cNvPr id="131" name="Google Shape;131;p7"/>
            <p:cNvSpPr/>
            <p:nvPr/>
          </p:nvSpPr>
          <p:spPr>
            <a:xfrm>
              <a:off x="3146931" y="2572971"/>
              <a:ext cx="583660" cy="583660"/>
            </a:xfrm>
            <a:prstGeom prst="ellipse">
              <a:avLst/>
            </a:prstGeom>
            <a:solidFill>
              <a:srgbClr val="FFFFFF"/>
            </a:solidFill>
            <a:ln>
              <a:noFill/>
            </a:ln>
            <a:effectLst>
              <a:outerShdw blurRad="25400" dist="38100" dir="8100000" algn="tr" rotWithShape="0">
                <a:srgbClr val="000000">
                  <a:alpha val="1176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400"/>
                <a:buFont typeface="Calibri"/>
                <a:buNone/>
              </a:pPr>
              <a:endParaRPr sz="2400" b="0" i="0" u="none" strike="noStrike" cap="none">
                <a:solidFill>
                  <a:srgbClr val="FFFFFF"/>
                </a:solidFill>
                <a:latin typeface="Calibri"/>
                <a:ea typeface="Calibri"/>
                <a:cs typeface="Calibri"/>
                <a:sym typeface="Calibri"/>
              </a:endParaRPr>
            </a:p>
          </p:txBody>
        </p:sp>
        <p:sp>
          <p:nvSpPr>
            <p:cNvPr id="132" name="Google Shape;132;p7"/>
            <p:cNvSpPr/>
            <p:nvPr/>
          </p:nvSpPr>
          <p:spPr>
            <a:xfrm>
              <a:off x="3311856" y="2768372"/>
              <a:ext cx="253811" cy="192859"/>
            </a:xfrm>
            <a:custGeom>
              <a:avLst/>
              <a:gdLst/>
              <a:ahLst/>
              <a:cxnLst/>
              <a:rect l="l" t="t" r="r" b="b"/>
              <a:pathLst>
                <a:path w="2436" h="1851" extrusionOk="0">
                  <a:moveTo>
                    <a:pt x="776" y="1465"/>
                  </a:moveTo>
                  <a:lnTo>
                    <a:pt x="194" y="884"/>
                  </a:lnTo>
                  <a:lnTo>
                    <a:pt x="0" y="1078"/>
                  </a:lnTo>
                  <a:lnTo>
                    <a:pt x="776" y="1851"/>
                  </a:lnTo>
                  <a:lnTo>
                    <a:pt x="2436" y="194"/>
                  </a:lnTo>
                  <a:lnTo>
                    <a:pt x="2242" y="0"/>
                  </a:lnTo>
                  <a:lnTo>
                    <a:pt x="776" y="1465"/>
                  </a:lnTo>
                  <a:close/>
                </a:path>
              </a:pathLst>
            </a:custGeom>
            <a:solidFill>
              <a:srgbClr val="0CA373"/>
            </a:solidFill>
            <a:ln>
              <a:noFill/>
            </a:ln>
            <a:effectLst>
              <a:outerShdw blurRad="25400" dist="38100" dir="8100000" algn="tr" rotWithShape="0">
                <a:srgbClr val="000000">
                  <a:alpha val="11764"/>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Calibri"/>
                <a:ea typeface="Calibri"/>
                <a:cs typeface="Calibri"/>
                <a:sym typeface="Calibri"/>
              </a:endParaRPr>
            </a:p>
          </p:txBody>
        </p:sp>
      </p:grpSp>
      <p:grpSp>
        <p:nvGrpSpPr>
          <p:cNvPr id="133" name="Google Shape;133;p7"/>
          <p:cNvGrpSpPr/>
          <p:nvPr/>
        </p:nvGrpSpPr>
        <p:grpSpPr>
          <a:xfrm>
            <a:off x="3350512" y="4232704"/>
            <a:ext cx="583660" cy="583660"/>
            <a:chOff x="3146931" y="2572971"/>
            <a:chExt cx="583660" cy="583660"/>
          </a:xfrm>
        </p:grpSpPr>
        <p:sp>
          <p:nvSpPr>
            <p:cNvPr id="134" name="Google Shape;134;p7"/>
            <p:cNvSpPr/>
            <p:nvPr/>
          </p:nvSpPr>
          <p:spPr>
            <a:xfrm>
              <a:off x="3146931" y="2572971"/>
              <a:ext cx="583660" cy="583660"/>
            </a:xfrm>
            <a:prstGeom prst="ellipse">
              <a:avLst/>
            </a:prstGeom>
            <a:solidFill>
              <a:srgbClr val="FFFFFF"/>
            </a:solidFill>
            <a:ln>
              <a:noFill/>
            </a:ln>
            <a:effectLst>
              <a:outerShdw blurRad="25400" dist="38100" dir="8100000" algn="tr" rotWithShape="0">
                <a:srgbClr val="000000">
                  <a:alpha val="1176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400"/>
                <a:buFont typeface="Calibri"/>
                <a:buNone/>
              </a:pPr>
              <a:endParaRPr sz="2400" b="0" i="0" u="none" strike="noStrike" cap="none">
                <a:solidFill>
                  <a:srgbClr val="FFFFFF"/>
                </a:solidFill>
                <a:latin typeface="Calibri"/>
                <a:ea typeface="Calibri"/>
                <a:cs typeface="Calibri"/>
                <a:sym typeface="Calibri"/>
              </a:endParaRPr>
            </a:p>
          </p:txBody>
        </p:sp>
        <p:sp>
          <p:nvSpPr>
            <p:cNvPr id="135" name="Google Shape;135;p7"/>
            <p:cNvSpPr/>
            <p:nvPr/>
          </p:nvSpPr>
          <p:spPr>
            <a:xfrm>
              <a:off x="3311856" y="2768372"/>
              <a:ext cx="253811" cy="192859"/>
            </a:xfrm>
            <a:custGeom>
              <a:avLst/>
              <a:gdLst/>
              <a:ahLst/>
              <a:cxnLst/>
              <a:rect l="l" t="t" r="r" b="b"/>
              <a:pathLst>
                <a:path w="2436" h="1851" extrusionOk="0">
                  <a:moveTo>
                    <a:pt x="776" y="1465"/>
                  </a:moveTo>
                  <a:lnTo>
                    <a:pt x="194" y="884"/>
                  </a:lnTo>
                  <a:lnTo>
                    <a:pt x="0" y="1078"/>
                  </a:lnTo>
                  <a:lnTo>
                    <a:pt x="776" y="1851"/>
                  </a:lnTo>
                  <a:lnTo>
                    <a:pt x="2436" y="194"/>
                  </a:lnTo>
                  <a:lnTo>
                    <a:pt x="2242" y="0"/>
                  </a:lnTo>
                  <a:lnTo>
                    <a:pt x="776" y="1465"/>
                  </a:lnTo>
                  <a:close/>
                </a:path>
              </a:pathLst>
            </a:custGeom>
            <a:solidFill>
              <a:srgbClr val="0CA373"/>
            </a:solidFill>
            <a:ln>
              <a:noFill/>
            </a:ln>
            <a:effectLst>
              <a:outerShdw blurRad="25400" dist="38100" dir="8100000" algn="tr" rotWithShape="0">
                <a:srgbClr val="000000">
                  <a:alpha val="11764"/>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Calibri"/>
                <a:ea typeface="Calibri"/>
                <a:cs typeface="Calibri"/>
                <a:sym typeface="Calibri"/>
              </a:endParaRPr>
            </a:p>
          </p:txBody>
        </p:sp>
      </p:grpSp>
      <p:grpSp>
        <p:nvGrpSpPr>
          <p:cNvPr id="136" name="Google Shape;136;p7"/>
          <p:cNvGrpSpPr/>
          <p:nvPr/>
        </p:nvGrpSpPr>
        <p:grpSpPr>
          <a:xfrm>
            <a:off x="3350512" y="5068726"/>
            <a:ext cx="583660" cy="583660"/>
            <a:chOff x="3146931" y="2572971"/>
            <a:chExt cx="583660" cy="583660"/>
          </a:xfrm>
        </p:grpSpPr>
        <p:sp>
          <p:nvSpPr>
            <p:cNvPr id="137" name="Google Shape;137;p7"/>
            <p:cNvSpPr/>
            <p:nvPr/>
          </p:nvSpPr>
          <p:spPr>
            <a:xfrm>
              <a:off x="3146931" y="2572971"/>
              <a:ext cx="583660" cy="583660"/>
            </a:xfrm>
            <a:prstGeom prst="ellipse">
              <a:avLst/>
            </a:prstGeom>
            <a:solidFill>
              <a:srgbClr val="FFFFFF"/>
            </a:solidFill>
            <a:ln>
              <a:noFill/>
            </a:ln>
            <a:effectLst>
              <a:outerShdw blurRad="25400" dist="38100" dir="8100000" algn="tr" rotWithShape="0">
                <a:srgbClr val="000000">
                  <a:alpha val="1176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400"/>
                <a:buFont typeface="Calibri"/>
                <a:buNone/>
              </a:pPr>
              <a:endParaRPr sz="2400" b="0" i="0" u="none" strike="noStrike" cap="none">
                <a:solidFill>
                  <a:srgbClr val="FFFFFF"/>
                </a:solidFill>
                <a:latin typeface="Calibri"/>
                <a:ea typeface="Calibri"/>
                <a:cs typeface="Calibri"/>
                <a:sym typeface="Calibri"/>
              </a:endParaRPr>
            </a:p>
          </p:txBody>
        </p:sp>
        <p:sp>
          <p:nvSpPr>
            <p:cNvPr id="138" name="Google Shape;138;p7"/>
            <p:cNvSpPr/>
            <p:nvPr/>
          </p:nvSpPr>
          <p:spPr>
            <a:xfrm>
              <a:off x="3311856" y="2768372"/>
              <a:ext cx="253811" cy="192859"/>
            </a:xfrm>
            <a:custGeom>
              <a:avLst/>
              <a:gdLst/>
              <a:ahLst/>
              <a:cxnLst/>
              <a:rect l="l" t="t" r="r" b="b"/>
              <a:pathLst>
                <a:path w="2436" h="1851" extrusionOk="0">
                  <a:moveTo>
                    <a:pt x="776" y="1465"/>
                  </a:moveTo>
                  <a:lnTo>
                    <a:pt x="194" y="884"/>
                  </a:lnTo>
                  <a:lnTo>
                    <a:pt x="0" y="1078"/>
                  </a:lnTo>
                  <a:lnTo>
                    <a:pt x="776" y="1851"/>
                  </a:lnTo>
                  <a:lnTo>
                    <a:pt x="2436" y="194"/>
                  </a:lnTo>
                  <a:lnTo>
                    <a:pt x="2242" y="0"/>
                  </a:lnTo>
                  <a:lnTo>
                    <a:pt x="776" y="1465"/>
                  </a:lnTo>
                  <a:close/>
                </a:path>
              </a:pathLst>
            </a:custGeom>
            <a:solidFill>
              <a:srgbClr val="0CA373"/>
            </a:solidFill>
            <a:ln>
              <a:noFill/>
            </a:ln>
            <a:effectLst>
              <a:outerShdw blurRad="25400" dist="38100" dir="8100000" algn="tr" rotWithShape="0">
                <a:srgbClr val="000000">
                  <a:alpha val="11764"/>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Calibri"/>
                <a:ea typeface="Calibri"/>
                <a:cs typeface="Calibri"/>
                <a:sym typeface="Calibri"/>
              </a:endParaRPr>
            </a:p>
          </p:txBody>
        </p:sp>
      </p:grpSp>
      <p:sp>
        <p:nvSpPr>
          <p:cNvPr id="139" name="Google Shape;139;p7"/>
          <p:cNvSpPr txBox="1"/>
          <p:nvPr/>
        </p:nvSpPr>
        <p:spPr>
          <a:xfrm>
            <a:off x="9038477" y="2369211"/>
            <a:ext cx="2426545" cy="923289"/>
          </a:xfrm>
          <a:prstGeom prst="rect">
            <a:avLst/>
          </a:prstGeom>
          <a:noFill/>
          <a:ln>
            <a:noFill/>
          </a:ln>
        </p:spPr>
        <p:txBody>
          <a:bodyPr spcFirstLastPara="1" wrap="square" lIns="91425" tIns="45700" rIns="91425" bIns="45700" anchor="ctr" anchorCtr="0">
            <a:spAutoFit/>
          </a:bodyPr>
          <a:lstStyle/>
          <a:p>
            <a:pPr lvl="0" algn="ctr"/>
            <a:r>
              <a:rPr lang="el-GR" sz="1800" dirty="0">
                <a:solidFill>
                  <a:srgbClr val="7F7F7F"/>
                </a:solidFill>
                <a:latin typeface="Calibri"/>
                <a:ea typeface="Calibri"/>
                <a:cs typeface="Calibri"/>
                <a:sym typeface="Calibri"/>
              </a:rPr>
              <a:t>Χρήση κεφαλαίων ή γραμματοσειρών μεγάλου μεγέθους</a:t>
            </a:r>
            <a:endParaRPr dirty="0"/>
          </a:p>
        </p:txBody>
      </p:sp>
      <p:sp>
        <p:nvSpPr>
          <p:cNvPr id="140" name="Google Shape;140;p7"/>
          <p:cNvSpPr txBox="1"/>
          <p:nvPr/>
        </p:nvSpPr>
        <p:spPr>
          <a:xfrm>
            <a:off x="9038477" y="3226867"/>
            <a:ext cx="2426545" cy="923289"/>
          </a:xfrm>
          <a:prstGeom prst="rect">
            <a:avLst/>
          </a:prstGeom>
          <a:noFill/>
          <a:ln>
            <a:noFill/>
          </a:ln>
        </p:spPr>
        <p:txBody>
          <a:bodyPr spcFirstLastPara="1" wrap="square" lIns="91425" tIns="45700" rIns="91425" bIns="45700" anchor="ctr" anchorCtr="0">
            <a:spAutoFit/>
          </a:bodyPr>
          <a:lstStyle/>
          <a:p>
            <a:pPr lvl="0" algn="ctr"/>
            <a:r>
              <a:rPr lang="el-GR" sz="1800" dirty="0">
                <a:solidFill>
                  <a:srgbClr val="7F7F7F"/>
                </a:solidFill>
                <a:latin typeface="Calibri"/>
                <a:ea typeface="Calibri"/>
                <a:cs typeface="Calibri"/>
                <a:sym typeface="Calibri"/>
              </a:rPr>
              <a:t>απάντηση σε όλους, εκτός εάν είναι απαραίτητο</a:t>
            </a:r>
            <a:endParaRPr sz="1800" dirty="0">
              <a:solidFill>
                <a:srgbClr val="7F7F7F"/>
              </a:solidFill>
              <a:latin typeface="Arial"/>
              <a:ea typeface="Arial"/>
              <a:cs typeface="Arial"/>
              <a:sym typeface="Arial"/>
            </a:endParaRPr>
          </a:p>
        </p:txBody>
      </p:sp>
      <p:sp>
        <p:nvSpPr>
          <p:cNvPr id="141" name="Google Shape;141;p7"/>
          <p:cNvSpPr txBox="1"/>
          <p:nvPr/>
        </p:nvSpPr>
        <p:spPr>
          <a:xfrm>
            <a:off x="9038477" y="4200421"/>
            <a:ext cx="2426545" cy="646290"/>
          </a:xfrm>
          <a:prstGeom prst="rect">
            <a:avLst/>
          </a:prstGeom>
          <a:noFill/>
          <a:ln>
            <a:noFill/>
          </a:ln>
        </p:spPr>
        <p:txBody>
          <a:bodyPr spcFirstLastPara="1" wrap="square" lIns="91425" tIns="45700" rIns="91425" bIns="45700" anchor="ctr" anchorCtr="0">
            <a:spAutoFit/>
          </a:bodyPr>
          <a:lstStyle/>
          <a:p>
            <a:pPr lvl="0" algn="ctr"/>
            <a:r>
              <a:rPr lang="el-GR" sz="1800" dirty="0">
                <a:solidFill>
                  <a:srgbClr val="7F7F7F"/>
                </a:solidFill>
                <a:latin typeface="Calibri"/>
                <a:ea typeface="Calibri"/>
                <a:cs typeface="Calibri"/>
                <a:sym typeface="Calibri"/>
              </a:rPr>
              <a:t>γράψτε μεγάλες προτάσεις</a:t>
            </a:r>
            <a:endParaRPr dirty="0"/>
          </a:p>
        </p:txBody>
      </p:sp>
      <p:sp>
        <p:nvSpPr>
          <p:cNvPr id="142" name="Google Shape;142;p7"/>
          <p:cNvSpPr txBox="1"/>
          <p:nvPr/>
        </p:nvSpPr>
        <p:spPr>
          <a:xfrm>
            <a:off x="9038477" y="4898912"/>
            <a:ext cx="2426545" cy="923289"/>
          </a:xfrm>
          <a:prstGeom prst="rect">
            <a:avLst/>
          </a:prstGeom>
          <a:noFill/>
          <a:ln>
            <a:noFill/>
          </a:ln>
        </p:spPr>
        <p:txBody>
          <a:bodyPr spcFirstLastPara="1" wrap="square" lIns="91425" tIns="45700" rIns="91425" bIns="45700" anchor="ctr" anchorCtr="0">
            <a:spAutoFit/>
          </a:bodyPr>
          <a:lstStyle/>
          <a:p>
            <a:pPr lvl="0" algn="ctr"/>
            <a:r>
              <a:rPr lang="el-GR" sz="1800" dirty="0">
                <a:solidFill>
                  <a:srgbClr val="7F7F7F"/>
                </a:solidFill>
                <a:latin typeface="Calibri"/>
                <a:ea typeface="Calibri"/>
                <a:cs typeface="Calibri"/>
                <a:sym typeface="Calibri"/>
              </a:rPr>
              <a:t>Κοινή χρήση μεγάλων αρχείων, εκτός εάν είναι απαραίτητο</a:t>
            </a:r>
            <a:endParaRPr dirty="0"/>
          </a:p>
        </p:txBody>
      </p:sp>
      <p:sp>
        <p:nvSpPr>
          <p:cNvPr id="143" name="Google Shape;143;p7"/>
          <p:cNvSpPr txBox="1"/>
          <p:nvPr/>
        </p:nvSpPr>
        <p:spPr>
          <a:xfrm>
            <a:off x="688297" y="2252344"/>
            <a:ext cx="2426545" cy="1200288"/>
          </a:xfrm>
          <a:prstGeom prst="rect">
            <a:avLst/>
          </a:prstGeom>
          <a:noFill/>
          <a:ln>
            <a:noFill/>
          </a:ln>
        </p:spPr>
        <p:txBody>
          <a:bodyPr spcFirstLastPara="1" wrap="square" lIns="91425" tIns="45700" rIns="91425" bIns="45700" anchor="ctr" anchorCtr="0">
            <a:spAutoFit/>
          </a:bodyPr>
          <a:lstStyle/>
          <a:p>
            <a:pPr lvl="0" algn="ctr"/>
            <a:r>
              <a:rPr lang="el-GR" sz="1800" dirty="0">
                <a:solidFill>
                  <a:srgbClr val="7F7F7F"/>
                </a:solidFill>
                <a:latin typeface="Calibri"/>
                <a:ea typeface="Calibri"/>
                <a:cs typeface="Calibri"/>
                <a:sym typeface="Calibri"/>
              </a:rPr>
              <a:t>να είστε συγκεκριμένοι και συνοπτικοί στο περιεχόμενο
</a:t>
            </a:r>
            <a:endParaRPr dirty="0"/>
          </a:p>
        </p:txBody>
      </p:sp>
      <p:sp>
        <p:nvSpPr>
          <p:cNvPr id="144" name="Google Shape;144;p7"/>
          <p:cNvSpPr txBox="1"/>
          <p:nvPr/>
        </p:nvSpPr>
        <p:spPr>
          <a:xfrm>
            <a:off x="688297" y="3226867"/>
            <a:ext cx="2426545" cy="923289"/>
          </a:xfrm>
          <a:prstGeom prst="rect">
            <a:avLst/>
          </a:prstGeom>
          <a:noFill/>
          <a:ln>
            <a:noFill/>
          </a:ln>
        </p:spPr>
        <p:txBody>
          <a:bodyPr spcFirstLastPara="1" wrap="square" lIns="91425" tIns="45700" rIns="91425" bIns="45700" anchor="ctr" anchorCtr="0">
            <a:spAutoFit/>
          </a:bodyPr>
          <a:lstStyle/>
          <a:p>
            <a:pPr lvl="0" algn="ctr"/>
            <a:r>
              <a:rPr lang="el-GR" sz="1800" dirty="0">
                <a:solidFill>
                  <a:srgbClr val="7F7F7F"/>
                </a:solidFill>
                <a:latin typeface="Calibri"/>
                <a:ea typeface="Calibri"/>
                <a:cs typeface="Calibri"/>
                <a:sym typeface="Calibri"/>
              </a:rPr>
              <a:t>απάντηση εντός 24 ωρών
</a:t>
            </a:r>
            <a:endParaRPr dirty="0"/>
          </a:p>
        </p:txBody>
      </p:sp>
      <p:sp>
        <p:nvSpPr>
          <p:cNvPr id="145" name="Google Shape;145;p7"/>
          <p:cNvSpPr txBox="1"/>
          <p:nvPr/>
        </p:nvSpPr>
        <p:spPr>
          <a:xfrm>
            <a:off x="688297" y="3923423"/>
            <a:ext cx="2426545" cy="1200288"/>
          </a:xfrm>
          <a:prstGeom prst="rect">
            <a:avLst/>
          </a:prstGeom>
          <a:noFill/>
          <a:ln>
            <a:noFill/>
          </a:ln>
        </p:spPr>
        <p:txBody>
          <a:bodyPr spcFirstLastPara="1" wrap="square" lIns="91425" tIns="45700" rIns="91425" bIns="45700" anchor="ctr" anchorCtr="0">
            <a:spAutoFit/>
          </a:bodyPr>
          <a:lstStyle/>
          <a:p>
            <a:pPr lvl="0" algn="ctr"/>
            <a:r>
              <a:rPr lang="el-GR" sz="1800" dirty="0">
                <a:solidFill>
                  <a:srgbClr val="7F7F7F"/>
                </a:solidFill>
                <a:latin typeface="Calibri"/>
                <a:ea typeface="Calibri"/>
                <a:cs typeface="Calibri"/>
                <a:sym typeface="Calibri"/>
              </a:rPr>
              <a:t>Χρησιμοποιήστε σωστά τα σημεία στίξης και τη γραμματική
</a:t>
            </a:r>
            <a:endParaRPr dirty="0"/>
          </a:p>
        </p:txBody>
      </p:sp>
      <p:sp>
        <p:nvSpPr>
          <p:cNvPr id="146" name="Google Shape;146;p7"/>
          <p:cNvSpPr txBox="1"/>
          <p:nvPr/>
        </p:nvSpPr>
        <p:spPr>
          <a:xfrm>
            <a:off x="688297" y="5037411"/>
            <a:ext cx="2426545" cy="646290"/>
          </a:xfrm>
          <a:prstGeom prst="rect">
            <a:avLst/>
          </a:prstGeom>
          <a:noFill/>
          <a:ln>
            <a:noFill/>
          </a:ln>
        </p:spPr>
        <p:txBody>
          <a:bodyPr spcFirstLastPara="1" wrap="square" lIns="91425" tIns="45700" rIns="91425" bIns="45700" anchor="ctr" anchorCtr="0">
            <a:spAutoFit/>
          </a:bodyPr>
          <a:lstStyle/>
          <a:p>
            <a:pPr lvl="0" algn="ctr"/>
            <a:r>
              <a:rPr lang="el-GR" sz="1800" dirty="0">
                <a:solidFill>
                  <a:srgbClr val="7F7F7F"/>
                </a:solidFill>
                <a:latin typeface="Calibri"/>
                <a:ea typeface="Calibri"/>
                <a:cs typeface="Calibri"/>
                <a:sym typeface="Calibri"/>
              </a:rPr>
              <a:t>Ορθογραφικό
</a:t>
            </a:r>
            <a:endParaRPr dirty="0"/>
          </a:p>
        </p:txBody>
      </p:sp>
      <p:sp>
        <p:nvSpPr>
          <p:cNvPr id="147" name="Google Shape;147;p7"/>
          <p:cNvSpPr txBox="1"/>
          <p:nvPr/>
        </p:nvSpPr>
        <p:spPr>
          <a:xfrm>
            <a:off x="2385735" y="1256736"/>
            <a:ext cx="7697518" cy="691195"/>
          </a:xfrm>
          <a:prstGeom prst="rect">
            <a:avLst/>
          </a:prstGeom>
          <a:noFill/>
          <a:ln>
            <a:noFill/>
          </a:ln>
        </p:spPr>
        <p:txBody>
          <a:bodyPr spcFirstLastPara="1" wrap="square" lIns="0" tIns="13950" rIns="0" bIns="0" anchor="t" anchorCtr="0">
            <a:spAutoFit/>
          </a:bodyPr>
          <a:lstStyle/>
          <a:p>
            <a:pPr marL="12700" lvl="0"/>
            <a:r>
              <a:rPr lang="el-GR" sz="2200" dirty="0">
                <a:solidFill>
                  <a:schemeClr val="dk1"/>
                </a:solidFill>
                <a:latin typeface="Calibri"/>
                <a:ea typeface="Calibri"/>
                <a:cs typeface="Calibri"/>
                <a:sym typeface="Calibri"/>
              </a:rPr>
              <a:t>ΤΜΗΜΑ 1.2.: Μηνύματα ηλεκτρονικού ταχυδρομείου για επιχειρηματική επικοινωνία (2)</a:t>
            </a:r>
            <a:endParaRPr sz="1600" dirty="0">
              <a:solidFill>
                <a:schemeClr val="dk1"/>
              </a:solidFill>
              <a:latin typeface="Calibri"/>
              <a:ea typeface="Calibri"/>
              <a:cs typeface="Calibri"/>
              <a:sym typeface="Calibri"/>
            </a:endParaRPr>
          </a:p>
        </p:txBody>
      </p:sp>
      <p:sp>
        <p:nvSpPr>
          <p:cNvPr id="2" name="Google Shape;77;p5">
            <a:extLst>
              <a:ext uri="{FF2B5EF4-FFF2-40B4-BE49-F238E27FC236}">
                <a16:creationId xmlns:a16="http://schemas.microsoft.com/office/drawing/2014/main" id="{53D0E69B-48B9-535D-8CDE-A15B1CBE6FAC}"/>
              </a:ext>
            </a:extLst>
          </p:cNvPr>
          <p:cNvSpPr txBox="1"/>
          <p:nvPr/>
        </p:nvSpPr>
        <p:spPr>
          <a:xfrm>
            <a:off x="1840992" y="62043"/>
            <a:ext cx="10249830" cy="997709"/>
          </a:xfrm>
          <a:prstGeom prst="rect">
            <a:avLst/>
          </a:prstGeom>
          <a:noFill/>
          <a:ln>
            <a:noFill/>
          </a:ln>
        </p:spPr>
        <p:txBody>
          <a:bodyPr spcFirstLastPara="1" wrap="square" lIns="0" tIns="12700" rIns="0" bIns="0" anchor="t" anchorCtr="0">
            <a:spAutoFit/>
          </a:bodyPr>
          <a:lstStyle/>
          <a:p>
            <a:pPr marL="12700" lvl="0"/>
            <a:r>
              <a:rPr lang="el-GR" sz="3200" b="1" dirty="0">
                <a:solidFill>
                  <a:schemeClr val="dk1"/>
                </a:solidFill>
                <a:latin typeface="Calibri"/>
                <a:ea typeface="Calibri"/>
                <a:cs typeface="Calibri"/>
                <a:sym typeface="Calibri"/>
              </a:rPr>
              <a:t>ΕΝΟΤΗΤΑ 1: Βασικές αρχές της διαδικτυακής επικοινωνίας για ΜΜΕ</a:t>
            </a:r>
            <a:endParaRPr sz="3200" b="1" i="0" dirty="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8"/>
          <p:cNvSpPr/>
          <p:nvPr/>
        </p:nvSpPr>
        <p:spPr>
          <a:xfrm>
            <a:off x="7864604" y="0"/>
            <a:ext cx="4327396" cy="6148552"/>
          </a:xfrm>
          <a:custGeom>
            <a:avLst/>
            <a:gdLst/>
            <a:ahLst/>
            <a:cxnLst/>
            <a:rect l="l" t="t" r="r" b="b"/>
            <a:pathLst>
              <a:path w="10277475" h="10287000" extrusionOk="0">
                <a:moveTo>
                  <a:pt x="10277474" y="10286999"/>
                </a:moveTo>
                <a:lnTo>
                  <a:pt x="0" y="10286999"/>
                </a:lnTo>
                <a:lnTo>
                  <a:pt x="0" y="0"/>
                </a:lnTo>
                <a:lnTo>
                  <a:pt x="10277474" y="0"/>
                </a:lnTo>
                <a:lnTo>
                  <a:pt x="10277474" y="10286999"/>
                </a:lnTo>
                <a:close/>
              </a:path>
            </a:pathLst>
          </a:custGeom>
          <a:solidFill>
            <a:srgbClr val="0CA37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4" name="Google Shape;154;p8"/>
          <p:cNvSpPr txBox="1"/>
          <p:nvPr/>
        </p:nvSpPr>
        <p:spPr>
          <a:xfrm>
            <a:off x="1850245" y="1034290"/>
            <a:ext cx="7697518" cy="1171904"/>
          </a:xfrm>
          <a:prstGeom prst="rect">
            <a:avLst/>
          </a:prstGeom>
          <a:noFill/>
          <a:ln>
            <a:noFill/>
          </a:ln>
        </p:spPr>
        <p:txBody>
          <a:bodyPr spcFirstLastPara="1" wrap="square" lIns="0" tIns="13950" rIns="0" bIns="0" anchor="t" anchorCtr="0">
            <a:spAutoFit/>
          </a:bodyPr>
          <a:lstStyle/>
          <a:p>
            <a:pPr lvl="0">
              <a:lnSpc>
                <a:spcPct val="113636"/>
              </a:lnSpc>
            </a:pPr>
            <a:r>
              <a:rPr lang="el-GR" sz="2200" dirty="0">
                <a:solidFill>
                  <a:schemeClr val="dk1"/>
                </a:solidFill>
                <a:latin typeface="Calibri"/>
                <a:ea typeface="Calibri"/>
                <a:cs typeface="Calibri"/>
                <a:sym typeface="Calibri"/>
              </a:rPr>
              <a:t>ΤΜΗΜΑ 1.3.: Ανταλλαγή άμεσων μηνυμάτων για επιχειρηματική επικοινωνία (1)
</a:t>
            </a:r>
            <a:endParaRPr sz="1600" dirty="0">
              <a:solidFill>
                <a:schemeClr val="dk1"/>
              </a:solidFill>
              <a:latin typeface="Calibri"/>
              <a:ea typeface="Calibri"/>
              <a:cs typeface="Calibri"/>
              <a:sym typeface="Calibri"/>
            </a:endParaRPr>
          </a:p>
        </p:txBody>
      </p:sp>
      <p:pic>
        <p:nvPicPr>
          <p:cNvPr id="155" name="Google Shape;155;p8"/>
          <p:cNvPicPr preferRelativeResize="0"/>
          <p:nvPr/>
        </p:nvPicPr>
        <p:blipFill rotWithShape="1">
          <a:blip r:embed="rId3">
            <a:alphaModFix/>
          </a:blip>
          <a:srcRect/>
          <a:stretch/>
        </p:blipFill>
        <p:spPr>
          <a:xfrm>
            <a:off x="9568502" y="1416829"/>
            <a:ext cx="919599" cy="919599"/>
          </a:xfrm>
          <a:prstGeom prst="rect">
            <a:avLst/>
          </a:prstGeom>
          <a:noFill/>
          <a:ln>
            <a:noFill/>
          </a:ln>
        </p:spPr>
      </p:pic>
      <p:pic>
        <p:nvPicPr>
          <p:cNvPr id="156" name="Google Shape;156;p8"/>
          <p:cNvPicPr preferRelativeResize="0"/>
          <p:nvPr/>
        </p:nvPicPr>
        <p:blipFill rotWithShape="1">
          <a:blip r:embed="rId4">
            <a:alphaModFix/>
          </a:blip>
          <a:srcRect/>
          <a:stretch/>
        </p:blipFill>
        <p:spPr>
          <a:xfrm>
            <a:off x="9568502" y="2982814"/>
            <a:ext cx="919599" cy="919599"/>
          </a:xfrm>
          <a:prstGeom prst="rect">
            <a:avLst/>
          </a:prstGeom>
          <a:noFill/>
          <a:ln>
            <a:noFill/>
          </a:ln>
        </p:spPr>
      </p:pic>
      <p:pic>
        <p:nvPicPr>
          <p:cNvPr id="157" name="Google Shape;157;p8"/>
          <p:cNvPicPr preferRelativeResize="0"/>
          <p:nvPr/>
        </p:nvPicPr>
        <p:blipFill rotWithShape="1">
          <a:blip r:embed="rId5">
            <a:alphaModFix/>
          </a:blip>
          <a:srcRect/>
          <a:stretch/>
        </p:blipFill>
        <p:spPr>
          <a:xfrm>
            <a:off x="9568502" y="4650956"/>
            <a:ext cx="919600" cy="919600"/>
          </a:xfrm>
          <a:prstGeom prst="rect">
            <a:avLst/>
          </a:prstGeom>
          <a:noFill/>
          <a:ln>
            <a:noFill/>
          </a:ln>
        </p:spPr>
      </p:pic>
      <p:sp>
        <p:nvSpPr>
          <p:cNvPr id="158" name="Google Shape;158;p8"/>
          <p:cNvSpPr/>
          <p:nvPr/>
        </p:nvSpPr>
        <p:spPr>
          <a:xfrm>
            <a:off x="987328" y="2203394"/>
            <a:ext cx="6538183" cy="2800726"/>
          </a:xfrm>
          <a:prstGeom prst="rect">
            <a:avLst/>
          </a:prstGeom>
          <a:noFill/>
          <a:ln>
            <a:noFill/>
          </a:ln>
        </p:spPr>
        <p:txBody>
          <a:bodyPr spcFirstLastPara="1" wrap="square" lIns="91425" tIns="45700" rIns="91425" bIns="45700" anchor="t" anchorCtr="0">
            <a:spAutoFit/>
          </a:bodyPr>
          <a:lstStyle/>
          <a:p>
            <a:pPr lvl="0"/>
            <a:r>
              <a:rPr lang="el-GR" sz="2200" dirty="0">
                <a:solidFill>
                  <a:schemeClr val="dk1"/>
                </a:solidFill>
                <a:latin typeface="Calibri"/>
                <a:ea typeface="Calibri"/>
                <a:cs typeface="Calibri"/>
                <a:sym typeface="Calibri"/>
              </a:rPr>
              <a:t>Ανταλλαγή άμεσων μηνυμάτων</a:t>
            </a:r>
            <a:r>
              <a:rPr lang="en-US" sz="2200" dirty="0">
                <a:solidFill>
                  <a:schemeClr val="dk1"/>
                </a:solidFill>
                <a:latin typeface="Calibri"/>
                <a:ea typeface="Calibri"/>
                <a:cs typeface="Calibri"/>
                <a:sym typeface="Calibri"/>
              </a:rPr>
              <a:t>:</a:t>
            </a:r>
            <a:endParaRPr sz="2200" dirty="0">
              <a:solidFill>
                <a:schemeClr val="dk1"/>
              </a:solidFill>
              <a:latin typeface="Calibri"/>
              <a:ea typeface="Calibri"/>
              <a:cs typeface="Calibri"/>
              <a:sym typeface="Calibri"/>
            </a:endParaRPr>
          </a:p>
          <a:p>
            <a:pPr marL="0" marR="0" lvl="0" indent="0" algn="l" rtl="0">
              <a:spcBef>
                <a:spcPts val="0"/>
              </a:spcBef>
              <a:spcAft>
                <a:spcPts val="0"/>
              </a:spcAft>
              <a:buNone/>
            </a:pPr>
            <a:endParaRPr sz="2200" dirty="0">
              <a:solidFill>
                <a:schemeClr val="dk1"/>
              </a:solidFill>
              <a:latin typeface="Calibri"/>
              <a:ea typeface="Calibri"/>
              <a:cs typeface="Calibri"/>
              <a:sym typeface="Calibri"/>
            </a:endParaRPr>
          </a:p>
          <a:p>
            <a:pPr marL="285750" lvl="0" indent="-285750">
              <a:buClr>
                <a:schemeClr val="dk1"/>
              </a:buClr>
              <a:buSzPts val="2200"/>
              <a:buFont typeface="Noto Sans Symbols"/>
              <a:buChar char="⮚"/>
            </a:pPr>
            <a:r>
              <a:rPr lang="el-GR" sz="2200" dirty="0">
                <a:solidFill>
                  <a:schemeClr val="dk1"/>
                </a:solidFill>
                <a:latin typeface="Calibri"/>
                <a:ea typeface="Calibri"/>
                <a:cs typeface="Calibri"/>
                <a:sym typeface="Calibri"/>
              </a:rPr>
              <a:t>Χρησιμοποιείται κυρίως για επικοινωνία σε πραγματικό χρόνο</a:t>
            </a:r>
            <a:endParaRPr sz="2200" dirty="0">
              <a:solidFill>
                <a:schemeClr val="dk1"/>
              </a:solidFill>
              <a:latin typeface="Calibri"/>
              <a:ea typeface="Calibri"/>
              <a:cs typeface="Calibri"/>
              <a:sym typeface="Calibri"/>
            </a:endParaRPr>
          </a:p>
          <a:p>
            <a:pPr marL="285750" lvl="0" indent="-285750">
              <a:buClr>
                <a:schemeClr val="dk1"/>
              </a:buClr>
              <a:buSzPts val="2200"/>
              <a:buFont typeface="Noto Sans Symbols"/>
              <a:buChar char="⮚"/>
            </a:pPr>
            <a:r>
              <a:rPr lang="el-GR" sz="2200" dirty="0">
                <a:solidFill>
                  <a:schemeClr val="dk1"/>
                </a:solidFill>
                <a:latin typeface="Calibri"/>
                <a:ea typeface="Calibri"/>
                <a:cs typeface="Calibri"/>
                <a:sym typeface="Calibri"/>
              </a:rPr>
              <a:t>Αλλά και για ασύγχρονες αλληλεπιδράσεις</a:t>
            </a:r>
            <a:endParaRPr sz="2200" dirty="0">
              <a:solidFill>
                <a:schemeClr val="dk1"/>
              </a:solidFill>
              <a:latin typeface="Calibri"/>
              <a:ea typeface="Calibri"/>
              <a:cs typeface="Calibri"/>
              <a:sym typeface="Calibri"/>
            </a:endParaRPr>
          </a:p>
          <a:p>
            <a:pPr marL="285750" lvl="0" indent="-285750">
              <a:buClr>
                <a:schemeClr val="dk1"/>
              </a:buClr>
              <a:buSzPts val="2200"/>
              <a:buFont typeface="Noto Sans Symbols"/>
              <a:buChar char="⮚"/>
            </a:pPr>
            <a:r>
              <a:rPr lang="el-GR" sz="2200" dirty="0">
                <a:solidFill>
                  <a:schemeClr val="dk1"/>
                </a:solidFill>
                <a:latin typeface="Calibri"/>
                <a:ea typeface="Calibri"/>
                <a:cs typeface="Calibri"/>
                <a:sym typeface="Calibri"/>
              </a:rPr>
              <a:t>Ιδανικό για σύντομες συνομιλίες</a:t>
            </a:r>
            <a:endParaRPr sz="2200" dirty="0">
              <a:solidFill>
                <a:schemeClr val="dk1"/>
              </a:solidFill>
              <a:latin typeface="Calibri"/>
              <a:ea typeface="Calibri"/>
              <a:cs typeface="Calibri"/>
              <a:sym typeface="Calibri"/>
            </a:endParaRPr>
          </a:p>
          <a:p>
            <a:pPr marL="285750" lvl="0" indent="-285750">
              <a:buClr>
                <a:schemeClr val="dk1"/>
              </a:buClr>
              <a:buSzPts val="2200"/>
              <a:buFont typeface="Noto Sans Symbols"/>
              <a:buChar char="⮚"/>
            </a:pPr>
            <a:r>
              <a:rPr lang="el-GR" sz="2200" dirty="0">
                <a:solidFill>
                  <a:schemeClr val="dk1"/>
                </a:solidFill>
                <a:latin typeface="Calibri"/>
                <a:ea typeface="Calibri"/>
                <a:cs typeface="Calibri"/>
                <a:sym typeface="Calibri"/>
              </a:rPr>
              <a:t>Για μεγαλύτερες ανταλλαγές, καλύτερες κλήσεις μέσω email ή βίντεο/τηλεφώνου</a:t>
            </a:r>
            <a:endParaRPr sz="2200" dirty="0">
              <a:solidFill>
                <a:schemeClr val="dk1"/>
              </a:solidFill>
              <a:latin typeface="Calibri"/>
              <a:ea typeface="Calibri"/>
              <a:cs typeface="Calibri"/>
              <a:sym typeface="Calibri"/>
            </a:endParaRPr>
          </a:p>
        </p:txBody>
      </p:sp>
      <p:sp>
        <p:nvSpPr>
          <p:cNvPr id="2" name="Google Shape;77;p5">
            <a:extLst>
              <a:ext uri="{FF2B5EF4-FFF2-40B4-BE49-F238E27FC236}">
                <a16:creationId xmlns:a16="http://schemas.microsoft.com/office/drawing/2014/main" id="{42091888-FA05-88B4-4E5B-8D35D1A6DBB3}"/>
              </a:ext>
            </a:extLst>
          </p:cNvPr>
          <p:cNvSpPr txBox="1"/>
          <p:nvPr/>
        </p:nvSpPr>
        <p:spPr>
          <a:xfrm>
            <a:off x="1840992" y="62043"/>
            <a:ext cx="10249830" cy="997709"/>
          </a:xfrm>
          <a:prstGeom prst="rect">
            <a:avLst/>
          </a:prstGeom>
          <a:noFill/>
          <a:ln>
            <a:noFill/>
          </a:ln>
        </p:spPr>
        <p:txBody>
          <a:bodyPr spcFirstLastPara="1" wrap="square" lIns="0" tIns="12700" rIns="0" bIns="0" anchor="t" anchorCtr="0">
            <a:spAutoFit/>
          </a:bodyPr>
          <a:lstStyle/>
          <a:p>
            <a:pPr marL="12700" lvl="0"/>
            <a:r>
              <a:rPr lang="el-GR" sz="3200" b="1" dirty="0">
                <a:solidFill>
                  <a:schemeClr val="dk1"/>
                </a:solidFill>
                <a:latin typeface="Calibri"/>
                <a:ea typeface="Calibri"/>
                <a:cs typeface="Calibri"/>
                <a:sym typeface="Calibri"/>
              </a:rPr>
              <a:t>ΕΝΟΤΗΤΑ 1: Βασικές αρχές της διαδικτυακής επικοινωνίας για ΜΜΕ</a:t>
            </a:r>
            <a:endParaRPr sz="3200" b="1" i="0" dirty="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9"/>
          <p:cNvSpPr/>
          <p:nvPr/>
        </p:nvSpPr>
        <p:spPr>
          <a:xfrm>
            <a:off x="2718088" y="1397365"/>
            <a:ext cx="2852598" cy="1704269"/>
          </a:xfrm>
          <a:prstGeom prst="rect">
            <a:avLst/>
          </a:prstGeom>
          <a:solidFill>
            <a:schemeClr val="lt1"/>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050">
              <a:solidFill>
                <a:schemeClr val="lt1"/>
              </a:solidFill>
              <a:latin typeface="Georgia"/>
              <a:ea typeface="Georgia"/>
              <a:cs typeface="Georgia"/>
              <a:sym typeface="Georgia"/>
            </a:endParaRPr>
          </a:p>
        </p:txBody>
      </p:sp>
      <p:grpSp>
        <p:nvGrpSpPr>
          <p:cNvPr id="164" name="Google Shape;164;p9"/>
          <p:cNvGrpSpPr/>
          <p:nvPr/>
        </p:nvGrpSpPr>
        <p:grpSpPr>
          <a:xfrm>
            <a:off x="2618224" y="1388837"/>
            <a:ext cx="7867687" cy="4715207"/>
            <a:chOff x="956873" y="-1122614"/>
            <a:chExt cx="10328140" cy="7607205"/>
          </a:xfrm>
        </p:grpSpPr>
        <p:sp>
          <p:nvSpPr>
            <p:cNvPr id="165" name="Google Shape;165;p9"/>
            <p:cNvSpPr/>
            <p:nvPr/>
          </p:nvSpPr>
          <p:spPr>
            <a:xfrm>
              <a:off x="7183722" y="3892618"/>
              <a:ext cx="4101291" cy="2591973"/>
            </a:xfrm>
            <a:custGeom>
              <a:avLst/>
              <a:gdLst/>
              <a:ahLst/>
              <a:cxnLst/>
              <a:rect l="l" t="t" r="r" b="b"/>
              <a:pathLst>
                <a:path w="4101291" h="2591973" extrusionOk="0">
                  <a:moveTo>
                    <a:pt x="0" y="0"/>
                  </a:moveTo>
                  <a:lnTo>
                    <a:pt x="1512973" y="0"/>
                  </a:lnTo>
                  <a:lnTo>
                    <a:pt x="1542445" y="94943"/>
                  </a:lnTo>
                  <a:cubicBezTo>
                    <a:pt x="1626174" y="292900"/>
                    <a:pt x="1822188" y="431800"/>
                    <a:pt x="2050645" y="431800"/>
                  </a:cubicBezTo>
                  <a:cubicBezTo>
                    <a:pt x="2279102" y="431800"/>
                    <a:pt x="2475116" y="292900"/>
                    <a:pt x="2558845" y="94943"/>
                  </a:cubicBezTo>
                  <a:lnTo>
                    <a:pt x="2588317" y="0"/>
                  </a:lnTo>
                  <a:lnTo>
                    <a:pt x="4101291" y="0"/>
                  </a:lnTo>
                  <a:lnTo>
                    <a:pt x="4101291" y="2100561"/>
                  </a:lnTo>
                  <a:cubicBezTo>
                    <a:pt x="4101291" y="2371960"/>
                    <a:pt x="3881278" y="2591973"/>
                    <a:pt x="3609879" y="2591973"/>
                  </a:cubicBezTo>
                  <a:lnTo>
                    <a:pt x="491412" y="2591973"/>
                  </a:lnTo>
                  <a:cubicBezTo>
                    <a:pt x="220013" y="2591973"/>
                    <a:pt x="0" y="2371960"/>
                    <a:pt x="0" y="2100561"/>
                  </a:cubicBezTo>
                  <a:close/>
                </a:path>
              </a:pathLst>
            </a:custGeom>
            <a:solidFill>
              <a:schemeClr val="dk1">
                <a:alpha val="1372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50">
                <a:solidFill>
                  <a:schemeClr val="lt1"/>
                </a:solidFill>
                <a:latin typeface="Georgia"/>
                <a:ea typeface="Georgia"/>
                <a:cs typeface="Georgia"/>
                <a:sym typeface="Georgia"/>
              </a:endParaRPr>
            </a:p>
          </p:txBody>
        </p:sp>
        <p:sp>
          <p:nvSpPr>
            <p:cNvPr id="166" name="Google Shape;166;p9"/>
            <p:cNvSpPr/>
            <p:nvPr/>
          </p:nvSpPr>
          <p:spPr>
            <a:xfrm>
              <a:off x="1006887" y="3890862"/>
              <a:ext cx="4101291" cy="2591973"/>
            </a:xfrm>
            <a:custGeom>
              <a:avLst/>
              <a:gdLst/>
              <a:ahLst/>
              <a:cxnLst/>
              <a:rect l="l" t="t" r="r" b="b"/>
              <a:pathLst>
                <a:path w="4101291" h="2591973" extrusionOk="0">
                  <a:moveTo>
                    <a:pt x="0" y="0"/>
                  </a:moveTo>
                  <a:lnTo>
                    <a:pt x="1512973" y="0"/>
                  </a:lnTo>
                  <a:lnTo>
                    <a:pt x="1542445" y="94943"/>
                  </a:lnTo>
                  <a:cubicBezTo>
                    <a:pt x="1626174" y="292900"/>
                    <a:pt x="1822188" y="431800"/>
                    <a:pt x="2050645" y="431800"/>
                  </a:cubicBezTo>
                  <a:cubicBezTo>
                    <a:pt x="2279102" y="431800"/>
                    <a:pt x="2475116" y="292900"/>
                    <a:pt x="2558845" y="94943"/>
                  </a:cubicBezTo>
                  <a:lnTo>
                    <a:pt x="2588317" y="0"/>
                  </a:lnTo>
                  <a:lnTo>
                    <a:pt x="4101291" y="0"/>
                  </a:lnTo>
                  <a:lnTo>
                    <a:pt x="4101291" y="2100561"/>
                  </a:lnTo>
                  <a:cubicBezTo>
                    <a:pt x="4101291" y="2371960"/>
                    <a:pt x="3881278" y="2591973"/>
                    <a:pt x="3609879" y="2591973"/>
                  </a:cubicBezTo>
                  <a:lnTo>
                    <a:pt x="491412" y="2591973"/>
                  </a:lnTo>
                  <a:cubicBezTo>
                    <a:pt x="220013" y="2591973"/>
                    <a:pt x="0" y="2371960"/>
                    <a:pt x="0" y="2100561"/>
                  </a:cubicBezTo>
                  <a:close/>
                </a:path>
              </a:pathLst>
            </a:custGeom>
            <a:solidFill>
              <a:schemeClr val="dk1">
                <a:alpha val="1372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50">
                <a:solidFill>
                  <a:schemeClr val="lt1"/>
                </a:solidFill>
                <a:latin typeface="Georgia"/>
                <a:ea typeface="Georgia"/>
                <a:cs typeface="Georgia"/>
                <a:sym typeface="Georgia"/>
              </a:endParaRPr>
            </a:p>
          </p:txBody>
        </p:sp>
        <p:grpSp>
          <p:nvGrpSpPr>
            <p:cNvPr id="167" name="Google Shape;167;p9"/>
            <p:cNvGrpSpPr/>
            <p:nvPr/>
          </p:nvGrpSpPr>
          <p:grpSpPr>
            <a:xfrm>
              <a:off x="7286170" y="-1122614"/>
              <a:ext cx="3744687" cy="4170610"/>
              <a:chOff x="1103086" y="640717"/>
              <a:chExt cx="3744687" cy="4170610"/>
            </a:xfrm>
          </p:grpSpPr>
          <p:sp>
            <p:nvSpPr>
              <p:cNvPr id="168" name="Google Shape;168;p9"/>
              <p:cNvSpPr/>
              <p:nvPr/>
            </p:nvSpPr>
            <p:spPr>
              <a:xfrm>
                <a:off x="1103086" y="640717"/>
                <a:ext cx="3744687" cy="4170610"/>
              </a:xfrm>
              <a:prstGeom prst="rect">
                <a:avLst/>
              </a:prstGeom>
              <a:solidFill>
                <a:schemeClr val="lt1"/>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050">
                  <a:solidFill>
                    <a:schemeClr val="lt1"/>
                  </a:solidFill>
                  <a:latin typeface="Georgia"/>
                  <a:ea typeface="Georgia"/>
                  <a:cs typeface="Georgia"/>
                  <a:sym typeface="Georgia"/>
                </a:endParaRPr>
              </a:p>
            </p:txBody>
          </p:sp>
          <p:sp>
            <p:nvSpPr>
              <p:cNvPr id="169" name="Google Shape;169;p9"/>
              <p:cNvSpPr txBox="1"/>
              <p:nvPr/>
            </p:nvSpPr>
            <p:spPr>
              <a:xfrm>
                <a:off x="1132113" y="1087645"/>
                <a:ext cx="3715660" cy="943373"/>
              </a:xfrm>
              <a:prstGeom prst="rect">
                <a:avLst/>
              </a:prstGeom>
              <a:noFill/>
              <a:ln>
                <a:noFill/>
              </a:ln>
              <a:effectLst>
                <a:outerShdw blurRad="50800" dist="38100" dir="16200000" rotWithShape="0">
                  <a:srgbClr val="000000">
                    <a:alpha val="40000"/>
                  </a:srgbClr>
                </a:outerShdw>
              </a:effectLst>
            </p:spPr>
            <p:txBody>
              <a:bodyPr spcFirstLastPara="1" wrap="square" lIns="91425" tIns="45700" rIns="91425" bIns="45700" anchor="t" anchorCtr="0">
                <a:spAutoFit/>
              </a:bodyPr>
              <a:lstStyle/>
              <a:p>
                <a:pPr lvl="0" algn="ctr"/>
                <a:r>
                  <a:rPr lang="el-GR" sz="1800" b="1" dirty="0">
                    <a:solidFill>
                      <a:srgbClr val="FF0000"/>
                    </a:solidFill>
                    <a:latin typeface="Calibri"/>
                    <a:ea typeface="Calibri"/>
                    <a:cs typeface="Calibri"/>
                    <a:sym typeface="Calibri"/>
                  </a:rPr>
                  <a:t>κατάχρηση
</a:t>
                </a:r>
                <a:r>
                  <a:rPr lang="en-US" b="1" dirty="0">
                    <a:solidFill>
                      <a:srgbClr val="FF0000"/>
                    </a:solidFill>
                    <a:latin typeface="Calibri"/>
                    <a:ea typeface="Calibri"/>
                    <a:cs typeface="Calibri"/>
                    <a:sym typeface="Calibri"/>
                  </a:rPr>
                  <a:t>emoji</a:t>
                </a:r>
                <a:endParaRPr dirty="0"/>
              </a:p>
            </p:txBody>
          </p:sp>
        </p:grpSp>
        <p:grpSp>
          <p:nvGrpSpPr>
            <p:cNvPr id="170" name="Google Shape;170;p9"/>
            <p:cNvGrpSpPr/>
            <p:nvPr/>
          </p:nvGrpSpPr>
          <p:grpSpPr>
            <a:xfrm>
              <a:off x="7300685" y="611665"/>
              <a:ext cx="3744687" cy="3544509"/>
              <a:chOff x="1103086" y="1266818"/>
              <a:chExt cx="3744687" cy="3544509"/>
            </a:xfrm>
          </p:grpSpPr>
          <p:sp>
            <p:nvSpPr>
              <p:cNvPr id="171" name="Google Shape;171;p9"/>
              <p:cNvSpPr/>
              <p:nvPr/>
            </p:nvSpPr>
            <p:spPr>
              <a:xfrm>
                <a:off x="1103086" y="1266818"/>
                <a:ext cx="3744687" cy="3544509"/>
              </a:xfrm>
              <a:prstGeom prst="rect">
                <a:avLst/>
              </a:prstGeom>
              <a:solidFill>
                <a:schemeClr val="lt1"/>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050">
                  <a:solidFill>
                    <a:schemeClr val="lt1"/>
                  </a:solidFill>
                  <a:latin typeface="Georgia"/>
                  <a:ea typeface="Georgia"/>
                  <a:cs typeface="Georgia"/>
                  <a:sym typeface="Georgia"/>
                </a:endParaRPr>
              </a:p>
            </p:txBody>
          </p:sp>
          <p:sp>
            <p:nvSpPr>
              <p:cNvPr id="172" name="Google Shape;172;p9"/>
              <p:cNvSpPr txBox="1"/>
              <p:nvPr/>
            </p:nvSpPr>
            <p:spPr>
              <a:xfrm>
                <a:off x="1530115" y="1597348"/>
                <a:ext cx="2898894" cy="1042682"/>
              </a:xfrm>
              <a:prstGeom prst="rect">
                <a:avLst/>
              </a:prstGeom>
              <a:noFill/>
              <a:ln>
                <a:noFill/>
              </a:ln>
              <a:effectLst>
                <a:outerShdw blurRad="50800" dist="38100" dir="16200000" rotWithShape="0">
                  <a:srgbClr val="000000">
                    <a:alpha val="40000"/>
                  </a:srgbClr>
                </a:outerShdw>
              </a:effectLst>
            </p:spPr>
            <p:txBody>
              <a:bodyPr spcFirstLastPara="1" wrap="square" lIns="91425" tIns="45700" rIns="91425" bIns="45700" anchor="t" anchorCtr="0">
                <a:spAutoFit/>
              </a:bodyPr>
              <a:lstStyle/>
              <a:p>
                <a:pPr lvl="0" algn="ctr"/>
                <a:r>
                  <a:rPr lang="el-GR" sz="1800" b="1" dirty="0">
                    <a:solidFill>
                      <a:srgbClr val="FF0000"/>
                    </a:solidFill>
                    <a:latin typeface="Calibri"/>
                    <a:ea typeface="Calibri"/>
                    <a:cs typeface="Calibri"/>
                    <a:sym typeface="Calibri"/>
                  </a:rPr>
                  <a:t>Υπερβολική χρήση με ακρωνύμια</a:t>
                </a:r>
                <a:endParaRPr dirty="0"/>
              </a:p>
            </p:txBody>
          </p:sp>
        </p:grpSp>
        <p:grpSp>
          <p:nvGrpSpPr>
            <p:cNvPr id="173" name="Google Shape;173;p9"/>
            <p:cNvGrpSpPr/>
            <p:nvPr/>
          </p:nvGrpSpPr>
          <p:grpSpPr>
            <a:xfrm>
              <a:off x="7300682" y="2284687"/>
              <a:ext cx="3744692" cy="2944440"/>
              <a:chOff x="1103081" y="2407797"/>
              <a:chExt cx="3744692" cy="2403530"/>
            </a:xfrm>
          </p:grpSpPr>
          <p:sp>
            <p:nvSpPr>
              <p:cNvPr id="174" name="Google Shape;174;p9"/>
              <p:cNvSpPr/>
              <p:nvPr/>
            </p:nvSpPr>
            <p:spPr>
              <a:xfrm>
                <a:off x="1103086" y="2407797"/>
                <a:ext cx="3744687" cy="2403530"/>
              </a:xfrm>
              <a:prstGeom prst="rect">
                <a:avLst/>
              </a:prstGeom>
              <a:solidFill>
                <a:schemeClr val="lt1"/>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050">
                  <a:solidFill>
                    <a:schemeClr val="lt1"/>
                  </a:solidFill>
                  <a:latin typeface="Georgia"/>
                  <a:ea typeface="Georgia"/>
                  <a:cs typeface="Georgia"/>
                  <a:sym typeface="Georgia"/>
                </a:endParaRPr>
              </a:p>
            </p:txBody>
          </p:sp>
          <p:sp>
            <p:nvSpPr>
              <p:cNvPr id="175" name="Google Shape;175;p9"/>
              <p:cNvSpPr txBox="1"/>
              <p:nvPr/>
            </p:nvSpPr>
            <p:spPr>
              <a:xfrm>
                <a:off x="1103081" y="2714667"/>
                <a:ext cx="3715660" cy="851135"/>
              </a:xfrm>
              <a:prstGeom prst="rect">
                <a:avLst/>
              </a:prstGeom>
              <a:noFill/>
              <a:ln>
                <a:noFill/>
              </a:ln>
              <a:effectLst>
                <a:outerShdw blurRad="50800" dist="38100" dir="16200000" rotWithShape="0">
                  <a:srgbClr val="000000">
                    <a:alpha val="40000"/>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l-GR" sz="1800" b="1" dirty="0">
                    <a:solidFill>
                      <a:srgbClr val="FF0000"/>
                    </a:solidFill>
                    <a:latin typeface="Calibri"/>
                    <a:ea typeface="Calibri"/>
                    <a:cs typeface="Calibri"/>
                    <a:sym typeface="Calibri"/>
                  </a:rPr>
                  <a:t>Υπερβολική χρήση τυπικότητας</a:t>
                </a:r>
                <a:endParaRPr dirty="0"/>
              </a:p>
            </p:txBody>
          </p:sp>
        </p:grpSp>
        <p:grpSp>
          <p:nvGrpSpPr>
            <p:cNvPr id="176" name="Google Shape;176;p9"/>
            <p:cNvGrpSpPr/>
            <p:nvPr/>
          </p:nvGrpSpPr>
          <p:grpSpPr>
            <a:xfrm>
              <a:off x="1039443" y="-1122614"/>
              <a:ext cx="3793211" cy="4483836"/>
              <a:chOff x="1039445" y="652119"/>
              <a:chExt cx="3793211" cy="4483836"/>
            </a:xfrm>
          </p:grpSpPr>
          <p:sp>
            <p:nvSpPr>
              <p:cNvPr id="177" name="Google Shape;177;p9"/>
              <p:cNvSpPr/>
              <p:nvPr/>
            </p:nvSpPr>
            <p:spPr>
              <a:xfrm>
                <a:off x="1087969" y="2386399"/>
                <a:ext cx="3744687" cy="2749556"/>
              </a:xfrm>
              <a:prstGeom prst="rect">
                <a:avLst/>
              </a:prstGeom>
              <a:solidFill>
                <a:schemeClr val="lt1"/>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050">
                  <a:solidFill>
                    <a:schemeClr val="lt1"/>
                  </a:solidFill>
                  <a:latin typeface="Georgia"/>
                  <a:ea typeface="Georgia"/>
                  <a:cs typeface="Georgia"/>
                  <a:sym typeface="Georgia"/>
                </a:endParaRPr>
              </a:p>
            </p:txBody>
          </p:sp>
          <p:sp>
            <p:nvSpPr>
              <p:cNvPr id="178" name="Google Shape;178;p9"/>
              <p:cNvSpPr txBox="1"/>
              <p:nvPr/>
            </p:nvSpPr>
            <p:spPr>
              <a:xfrm>
                <a:off x="1039445" y="652119"/>
                <a:ext cx="3715660" cy="484133"/>
              </a:xfrm>
              <a:prstGeom prst="rect">
                <a:avLst/>
              </a:prstGeom>
              <a:noFill/>
              <a:ln>
                <a:noFill/>
              </a:ln>
              <a:effectLst>
                <a:outerShdw blurRad="50800" dist="38100" dir="16200000" rotWithShape="0">
                  <a:srgbClr val="000000">
                    <a:alpha val="40000"/>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endParaRPr sz="1350" b="1">
                  <a:solidFill>
                    <a:srgbClr val="33CC33"/>
                  </a:solidFill>
                  <a:latin typeface="Georgia"/>
                  <a:ea typeface="Georgia"/>
                  <a:cs typeface="Georgia"/>
                  <a:sym typeface="Georgia"/>
                </a:endParaRPr>
              </a:p>
            </p:txBody>
          </p:sp>
        </p:grpSp>
        <p:grpSp>
          <p:nvGrpSpPr>
            <p:cNvPr id="179" name="Google Shape;179;p9"/>
            <p:cNvGrpSpPr/>
            <p:nvPr/>
          </p:nvGrpSpPr>
          <p:grpSpPr>
            <a:xfrm>
              <a:off x="1103085" y="1738272"/>
              <a:ext cx="3744687" cy="2406500"/>
              <a:chOff x="1103086" y="2404827"/>
              <a:chExt cx="3744687" cy="2406500"/>
            </a:xfrm>
          </p:grpSpPr>
          <p:sp>
            <p:nvSpPr>
              <p:cNvPr id="180" name="Google Shape;180;p9"/>
              <p:cNvSpPr/>
              <p:nvPr/>
            </p:nvSpPr>
            <p:spPr>
              <a:xfrm>
                <a:off x="1103086" y="2407797"/>
                <a:ext cx="3744687" cy="2403530"/>
              </a:xfrm>
              <a:prstGeom prst="rect">
                <a:avLst/>
              </a:prstGeom>
              <a:solidFill>
                <a:schemeClr val="lt1"/>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050">
                  <a:solidFill>
                    <a:schemeClr val="lt1"/>
                  </a:solidFill>
                  <a:latin typeface="Georgia"/>
                  <a:ea typeface="Georgia"/>
                  <a:cs typeface="Georgia"/>
                  <a:sym typeface="Georgia"/>
                </a:endParaRPr>
              </a:p>
            </p:txBody>
          </p:sp>
          <p:sp>
            <p:nvSpPr>
              <p:cNvPr id="181" name="Google Shape;181;p9"/>
              <p:cNvSpPr txBox="1"/>
              <p:nvPr/>
            </p:nvSpPr>
            <p:spPr>
              <a:xfrm>
                <a:off x="1117596" y="2404827"/>
                <a:ext cx="3715660" cy="1191646"/>
              </a:xfrm>
              <a:prstGeom prst="rect">
                <a:avLst/>
              </a:prstGeom>
              <a:noFill/>
              <a:ln>
                <a:noFill/>
              </a:ln>
              <a:effectLst>
                <a:outerShdw blurRad="50800" dist="38100" dir="16200000" rotWithShape="0">
                  <a:srgbClr val="000000">
                    <a:alpha val="40000"/>
                  </a:srgbClr>
                </a:outerShdw>
              </a:effectLst>
            </p:spPr>
            <p:txBody>
              <a:bodyPr spcFirstLastPara="1" wrap="square" lIns="91425" tIns="45700" rIns="91425" bIns="45700" anchor="t" anchorCtr="0">
                <a:spAutoFit/>
              </a:bodyPr>
              <a:lstStyle/>
              <a:p>
                <a:pPr lvl="0" algn="ctr"/>
                <a:r>
                  <a:rPr lang="el-GR" b="1" dirty="0">
                    <a:solidFill>
                      <a:srgbClr val="0CA373"/>
                    </a:solidFill>
                    <a:latin typeface="Calibri"/>
                    <a:ea typeface="Calibri"/>
                    <a:cs typeface="Calibri"/>
                    <a:sym typeface="Calibri"/>
                  </a:rPr>
                  <a:t>Χρησιμοποιήστε το για σύντομη συνομιλία με γρήγορες απαντήσεις
</a:t>
                </a:r>
                <a:endParaRPr dirty="0"/>
              </a:p>
            </p:txBody>
          </p:sp>
        </p:grpSp>
        <p:grpSp>
          <p:nvGrpSpPr>
            <p:cNvPr id="182" name="Google Shape;182;p9"/>
            <p:cNvGrpSpPr/>
            <p:nvPr/>
          </p:nvGrpSpPr>
          <p:grpSpPr>
            <a:xfrm>
              <a:off x="1103086" y="2814195"/>
              <a:ext cx="3744687" cy="2403530"/>
              <a:chOff x="1103086" y="2407797"/>
              <a:chExt cx="3744687" cy="2403530"/>
            </a:xfrm>
          </p:grpSpPr>
          <p:sp>
            <p:nvSpPr>
              <p:cNvPr id="183" name="Google Shape;183;p9"/>
              <p:cNvSpPr/>
              <p:nvPr/>
            </p:nvSpPr>
            <p:spPr>
              <a:xfrm>
                <a:off x="1103086" y="2407797"/>
                <a:ext cx="3744687" cy="2403530"/>
              </a:xfrm>
              <a:prstGeom prst="rect">
                <a:avLst/>
              </a:prstGeom>
              <a:solidFill>
                <a:schemeClr val="lt1"/>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050">
                  <a:solidFill>
                    <a:schemeClr val="lt1"/>
                  </a:solidFill>
                  <a:latin typeface="Georgia"/>
                  <a:ea typeface="Georgia"/>
                  <a:cs typeface="Georgia"/>
                  <a:sym typeface="Georgia"/>
                </a:endParaRPr>
              </a:p>
            </p:txBody>
          </p:sp>
          <p:sp>
            <p:nvSpPr>
              <p:cNvPr id="184" name="Google Shape;184;p9"/>
              <p:cNvSpPr txBox="1"/>
              <p:nvPr/>
            </p:nvSpPr>
            <p:spPr>
              <a:xfrm>
                <a:off x="1132110" y="2515484"/>
                <a:ext cx="3715660" cy="1340610"/>
              </a:xfrm>
              <a:prstGeom prst="rect">
                <a:avLst/>
              </a:prstGeom>
              <a:noFill/>
              <a:ln>
                <a:noFill/>
              </a:ln>
              <a:effectLst>
                <a:outerShdw blurRad="50800" dist="38100" dir="16200000" rotWithShape="0">
                  <a:srgbClr val="000000">
                    <a:alpha val="40000"/>
                  </a:srgbClr>
                </a:outerShdw>
              </a:effectLst>
            </p:spPr>
            <p:txBody>
              <a:bodyPr spcFirstLastPara="1" wrap="square" lIns="91425" tIns="45700" rIns="91425" bIns="45700" anchor="t" anchorCtr="0">
                <a:spAutoFit/>
              </a:bodyPr>
              <a:lstStyle/>
              <a:p>
                <a:pPr lvl="0" algn="ctr"/>
                <a:r>
                  <a:rPr lang="el-GR" sz="1600" b="1" dirty="0">
                    <a:solidFill>
                      <a:srgbClr val="0CA373"/>
                    </a:solidFill>
                    <a:latin typeface="Calibri"/>
                    <a:ea typeface="Calibri"/>
                    <a:cs typeface="Calibri"/>
                    <a:sym typeface="Calibri"/>
                  </a:rPr>
                  <a:t>διατηρήστε τα μηνύματα φιλικά προς τις επιχειρήσεις
</a:t>
                </a:r>
                <a:endParaRPr sz="1200" dirty="0"/>
              </a:p>
            </p:txBody>
          </p:sp>
        </p:grpSp>
        <p:sp>
          <p:nvSpPr>
            <p:cNvPr id="185" name="Google Shape;185;p9"/>
            <p:cNvSpPr/>
            <p:nvPr/>
          </p:nvSpPr>
          <p:spPr>
            <a:xfrm>
              <a:off x="7251493" y="3766298"/>
              <a:ext cx="3823509" cy="2403530"/>
            </a:xfrm>
            <a:custGeom>
              <a:avLst/>
              <a:gdLst/>
              <a:ahLst/>
              <a:cxnLst/>
              <a:rect l="l" t="t" r="r" b="b"/>
              <a:pathLst>
                <a:path w="4101291" h="2591973" extrusionOk="0">
                  <a:moveTo>
                    <a:pt x="0" y="0"/>
                  </a:moveTo>
                  <a:lnTo>
                    <a:pt x="1512973" y="0"/>
                  </a:lnTo>
                  <a:lnTo>
                    <a:pt x="1542445" y="94943"/>
                  </a:lnTo>
                  <a:cubicBezTo>
                    <a:pt x="1626174" y="292900"/>
                    <a:pt x="1822188" y="431800"/>
                    <a:pt x="2050645" y="431800"/>
                  </a:cubicBezTo>
                  <a:cubicBezTo>
                    <a:pt x="2279102" y="431800"/>
                    <a:pt x="2475116" y="292900"/>
                    <a:pt x="2558845" y="94943"/>
                  </a:cubicBezTo>
                  <a:lnTo>
                    <a:pt x="2588317" y="0"/>
                  </a:lnTo>
                  <a:lnTo>
                    <a:pt x="4101291" y="0"/>
                  </a:lnTo>
                  <a:lnTo>
                    <a:pt x="4101291" y="2100561"/>
                  </a:lnTo>
                  <a:cubicBezTo>
                    <a:pt x="4101291" y="2371960"/>
                    <a:pt x="3881278" y="2591973"/>
                    <a:pt x="3609879" y="2591973"/>
                  </a:cubicBezTo>
                  <a:lnTo>
                    <a:pt x="491412" y="2591973"/>
                  </a:lnTo>
                  <a:cubicBezTo>
                    <a:pt x="220013" y="2591973"/>
                    <a:pt x="0" y="2371960"/>
                    <a:pt x="0" y="2100561"/>
                  </a:cubicBezTo>
                  <a:close/>
                </a:path>
              </a:pathLst>
            </a:custGeom>
            <a:solidFill>
              <a:srgbClr val="7F7F7F">
                <a:alpha val="4196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50">
                <a:solidFill>
                  <a:schemeClr val="lt1"/>
                </a:solidFill>
                <a:latin typeface="Georgia"/>
                <a:ea typeface="Georgia"/>
                <a:cs typeface="Georgia"/>
                <a:sym typeface="Georgia"/>
              </a:endParaRPr>
            </a:p>
          </p:txBody>
        </p:sp>
        <p:sp>
          <p:nvSpPr>
            <p:cNvPr id="186" name="Google Shape;186;p9"/>
            <p:cNvSpPr/>
            <p:nvPr/>
          </p:nvSpPr>
          <p:spPr>
            <a:xfrm>
              <a:off x="1132113" y="3739748"/>
              <a:ext cx="3823509" cy="2403530"/>
            </a:xfrm>
            <a:custGeom>
              <a:avLst/>
              <a:gdLst/>
              <a:ahLst/>
              <a:cxnLst/>
              <a:rect l="l" t="t" r="r" b="b"/>
              <a:pathLst>
                <a:path w="4101291" h="2591973" extrusionOk="0">
                  <a:moveTo>
                    <a:pt x="0" y="0"/>
                  </a:moveTo>
                  <a:lnTo>
                    <a:pt x="1512973" y="0"/>
                  </a:lnTo>
                  <a:lnTo>
                    <a:pt x="1542445" y="94943"/>
                  </a:lnTo>
                  <a:cubicBezTo>
                    <a:pt x="1626174" y="292900"/>
                    <a:pt x="1822188" y="431800"/>
                    <a:pt x="2050645" y="431800"/>
                  </a:cubicBezTo>
                  <a:cubicBezTo>
                    <a:pt x="2279102" y="431800"/>
                    <a:pt x="2475116" y="292900"/>
                    <a:pt x="2558845" y="94943"/>
                  </a:cubicBezTo>
                  <a:lnTo>
                    <a:pt x="2588317" y="0"/>
                  </a:lnTo>
                  <a:lnTo>
                    <a:pt x="4101291" y="0"/>
                  </a:lnTo>
                  <a:lnTo>
                    <a:pt x="4101291" y="2100561"/>
                  </a:lnTo>
                  <a:cubicBezTo>
                    <a:pt x="4101291" y="2371960"/>
                    <a:pt x="3881278" y="2591973"/>
                    <a:pt x="3609879" y="2591973"/>
                  </a:cubicBezTo>
                  <a:lnTo>
                    <a:pt x="491412" y="2591973"/>
                  </a:lnTo>
                  <a:cubicBezTo>
                    <a:pt x="220013" y="2591973"/>
                    <a:pt x="0" y="2371960"/>
                    <a:pt x="0" y="2100561"/>
                  </a:cubicBezTo>
                  <a:close/>
                </a:path>
              </a:pathLst>
            </a:custGeom>
            <a:solidFill>
              <a:srgbClr val="7F7F7F">
                <a:alpha val="4196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50">
                <a:solidFill>
                  <a:schemeClr val="lt1"/>
                </a:solidFill>
                <a:latin typeface="Georgia"/>
                <a:ea typeface="Georgia"/>
                <a:cs typeface="Georgia"/>
                <a:sym typeface="Georgia"/>
              </a:endParaRPr>
            </a:p>
          </p:txBody>
        </p:sp>
        <p:sp>
          <p:nvSpPr>
            <p:cNvPr id="187" name="Google Shape;187;p9"/>
            <p:cNvSpPr/>
            <p:nvPr/>
          </p:nvSpPr>
          <p:spPr>
            <a:xfrm>
              <a:off x="956873" y="3831987"/>
              <a:ext cx="4101291" cy="2591973"/>
            </a:xfrm>
            <a:custGeom>
              <a:avLst/>
              <a:gdLst/>
              <a:ahLst/>
              <a:cxnLst/>
              <a:rect l="l" t="t" r="r" b="b"/>
              <a:pathLst>
                <a:path w="4101291" h="2591973" extrusionOk="0">
                  <a:moveTo>
                    <a:pt x="0" y="0"/>
                  </a:moveTo>
                  <a:lnTo>
                    <a:pt x="1512973" y="0"/>
                  </a:lnTo>
                  <a:lnTo>
                    <a:pt x="1542445" y="94943"/>
                  </a:lnTo>
                  <a:cubicBezTo>
                    <a:pt x="1626174" y="292900"/>
                    <a:pt x="1822188" y="431800"/>
                    <a:pt x="2050645" y="431800"/>
                  </a:cubicBezTo>
                  <a:cubicBezTo>
                    <a:pt x="2279102" y="431800"/>
                    <a:pt x="2475116" y="292900"/>
                    <a:pt x="2558845" y="94943"/>
                  </a:cubicBezTo>
                  <a:lnTo>
                    <a:pt x="2588317" y="0"/>
                  </a:lnTo>
                  <a:lnTo>
                    <a:pt x="4101291" y="0"/>
                  </a:lnTo>
                  <a:lnTo>
                    <a:pt x="4101291" y="2100561"/>
                  </a:lnTo>
                  <a:cubicBezTo>
                    <a:pt x="4101291" y="2371960"/>
                    <a:pt x="3881278" y="2591973"/>
                    <a:pt x="3609879" y="2591973"/>
                  </a:cubicBezTo>
                  <a:lnTo>
                    <a:pt x="491412" y="2591973"/>
                  </a:lnTo>
                  <a:cubicBezTo>
                    <a:pt x="220013" y="2591973"/>
                    <a:pt x="0" y="2371960"/>
                    <a:pt x="0" y="2100561"/>
                  </a:cubicBezTo>
                  <a:close/>
                </a:path>
              </a:pathLst>
            </a:custGeom>
            <a:solidFill>
              <a:srgbClr val="0CA37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50">
                <a:solidFill>
                  <a:schemeClr val="lt1"/>
                </a:solidFill>
                <a:latin typeface="Georgia"/>
                <a:ea typeface="Georgia"/>
                <a:cs typeface="Georgia"/>
                <a:sym typeface="Georgia"/>
              </a:endParaRPr>
            </a:p>
          </p:txBody>
        </p:sp>
        <p:sp>
          <p:nvSpPr>
            <p:cNvPr id="188" name="Google Shape;188;p9"/>
            <p:cNvSpPr/>
            <p:nvPr/>
          </p:nvSpPr>
          <p:spPr>
            <a:xfrm>
              <a:off x="964195" y="3835398"/>
              <a:ext cx="4101291" cy="2591973"/>
            </a:xfrm>
            <a:custGeom>
              <a:avLst/>
              <a:gdLst/>
              <a:ahLst/>
              <a:cxnLst/>
              <a:rect l="l" t="t" r="r" b="b"/>
              <a:pathLst>
                <a:path w="4101291" h="2591973" extrusionOk="0">
                  <a:moveTo>
                    <a:pt x="0" y="0"/>
                  </a:moveTo>
                  <a:lnTo>
                    <a:pt x="348342" y="0"/>
                  </a:lnTo>
                  <a:lnTo>
                    <a:pt x="348342" y="1899199"/>
                  </a:lnTo>
                  <a:cubicBezTo>
                    <a:pt x="348342" y="2122843"/>
                    <a:pt x="529642" y="2304143"/>
                    <a:pt x="753286" y="2304143"/>
                  </a:cubicBezTo>
                  <a:lnTo>
                    <a:pt x="3348003" y="2304143"/>
                  </a:lnTo>
                  <a:cubicBezTo>
                    <a:pt x="3571647" y="2304143"/>
                    <a:pt x="3752947" y="2122843"/>
                    <a:pt x="3752947" y="1899199"/>
                  </a:cubicBezTo>
                  <a:lnTo>
                    <a:pt x="3752947" y="0"/>
                  </a:lnTo>
                  <a:lnTo>
                    <a:pt x="4101291" y="0"/>
                  </a:lnTo>
                  <a:lnTo>
                    <a:pt x="4101291" y="2100561"/>
                  </a:lnTo>
                  <a:cubicBezTo>
                    <a:pt x="4101291" y="2371960"/>
                    <a:pt x="3881278" y="2591973"/>
                    <a:pt x="3609879" y="2591973"/>
                  </a:cubicBezTo>
                  <a:lnTo>
                    <a:pt x="491412" y="2591973"/>
                  </a:lnTo>
                  <a:cubicBezTo>
                    <a:pt x="220013" y="2591973"/>
                    <a:pt x="0" y="2371960"/>
                    <a:pt x="0" y="2100561"/>
                  </a:cubicBezTo>
                  <a:close/>
                </a:path>
              </a:pathLst>
            </a:custGeom>
            <a:solidFill>
              <a:srgbClr val="97F7D9">
                <a:alpha val="4196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50">
                <a:solidFill>
                  <a:schemeClr val="lt1"/>
                </a:solidFill>
                <a:latin typeface="Georgia"/>
                <a:ea typeface="Georgia"/>
                <a:cs typeface="Georgia"/>
                <a:sym typeface="Georgia"/>
              </a:endParaRPr>
            </a:p>
          </p:txBody>
        </p:sp>
        <p:sp>
          <p:nvSpPr>
            <p:cNvPr id="189" name="Google Shape;189;p9"/>
            <p:cNvSpPr/>
            <p:nvPr/>
          </p:nvSpPr>
          <p:spPr>
            <a:xfrm>
              <a:off x="1103086" y="3831769"/>
              <a:ext cx="3803117" cy="2496458"/>
            </a:xfrm>
            <a:custGeom>
              <a:avLst/>
              <a:gdLst/>
              <a:ahLst/>
              <a:cxnLst/>
              <a:rect l="l" t="t" r="r" b="b"/>
              <a:pathLst>
                <a:path w="3803117" h="2496458" extrusionOk="0">
                  <a:moveTo>
                    <a:pt x="0" y="0"/>
                  </a:moveTo>
                  <a:lnTo>
                    <a:pt x="0" y="2017486"/>
                  </a:lnTo>
                  <a:cubicBezTo>
                    <a:pt x="33866" y="2380343"/>
                    <a:pt x="82247" y="2481944"/>
                    <a:pt x="362857" y="2496458"/>
                  </a:cubicBezTo>
                  <a:lnTo>
                    <a:pt x="3396343" y="2496458"/>
                  </a:lnTo>
                  <a:cubicBezTo>
                    <a:pt x="3633410" y="2438400"/>
                    <a:pt x="3812419" y="2380345"/>
                    <a:pt x="3802743" y="1886858"/>
                  </a:cubicBezTo>
                  <a:lnTo>
                    <a:pt x="3788228" y="0"/>
                  </a:lnTo>
                </a:path>
              </a:pathLst>
            </a:custGeom>
            <a:noFill/>
            <a:ln w="22225" cap="flat" cmpd="sng">
              <a:solidFill>
                <a:schemeClr val="lt1">
                  <a:alpha val="67843"/>
                </a:schemeClr>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050">
                <a:solidFill>
                  <a:schemeClr val="lt1"/>
                </a:solidFill>
                <a:latin typeface="Georgia"/>
                <a:ea typeface="Georgia"/>
                <a:cs typeface="Georgia"/>
                <a:sym typeface="Georgia"/>
              </a:endParaRPr>
            </a:p>
          </p:txBody>
        </p:sp>
        <p:sp>
          <p:nvSpPr>
            <p:cNvPr id="190" name="Google Shape;190;p9"/>
            <p:cNvSpPr txBox="1"/>
            <p:nvPr/>
          </p:nvSpPr>
          <p:spPr>
            <a:xfrm>
              <a:off x="1459746" y="4975743"/>
              <a:ext cx="3110188" cy="1042748"/>
            </a:xfrm>
            <a:prstGeom prst="rect">
              <a:avLst/>
            </a:prstGeom>
            <a:noFill/>
            <a:ln>
              <a:noFill/>
            </a:ln>
          </p:spPr>
          <p:txBody>
            <a:bodyPr spcFirstLastPara="1" wrap="square" lIns="91425" tIns="45700" rIns="91425" bIns="45700" anchor="t" anchorCtr="0">
              <a:spAutoFit/>
            </a:bodyPr>
            <a:lstStyle/>
            <a:p>
              <a:pPr lvl="0" algn="ctr"/>
              <a:r>
                <a:rPr lang="el-GR" sz="3600" dirty="0">
                  <a:solidFill>
                    <a:schemeClr val="lt1"/>
                  </a:solidFill>
                  <a:latin typeface="Calibri"/>
                  <a:ea typeface="Calibri"/>
                  <a:cs typeface="Calibri"/>
                  <a:sym typeface="Calibri"/>
                </a:rPr>
                <a:t>ΝΑΙ</a:t>
              </a:r>
              <a:endParaRPr dirty="0"/>
            </a:p>
          </p:txBody>
        </p:sp>
        <p:sp>
          <p:nvSpPr>
            <p:cNvPr id="191" name="Google Shape;191;p9"/>
            <p:cNvSpPr/>
            <p:nvPr/>
          </p:nvSpPr>
          <p:spPr>
            <a:xfrm>
              <a:off x="7126515" y="3839027"/>
              <a:ext cx="4101291" cy="2591973"/>
            </a:xfrm>
            <a:custGeom>
              <a:avLst/>
              <a:gdLst/>
              <a:ahLst/>
              <a:cxnLst/>
              <a:rect l="l" t="t" r="r" b="b"/>
              <a:pathLst>
                <a:path w="4101291" h="2591973" extrusionOk="0">
                  <a:moveTo>
                    <a:pt x="0" y="0"/>
                  </a:moveTo>
                  <a:lnTo>
                    <a:pt x="1512973" y="0"/>
                  </a:lnTo>
                  <a:lnTo>
                    <a:pt x="1542445" y="94943"/>
                  </a:lnTo>
                  <a:cubicBezTo>
                    <a:pt x="1626174" y="292900"/>
                    <a:pt x="1822188" y="431800"/>
                    <a:pt x="2050645" y="431800"/>
                  </a:cubicBezTo>
                  <a:cubicBezTo>
                    <a:pt x="2279102" y="431800"/>
                    <a:pt x="2475116" y="292900"/>
                    <a:pt x="2558845" y="94943"/>
                  </a:cubicBezTo>
                  <a:lnTo>
                    <a:pt x="2588317" y="0"/>
                  </a:lnTo>
                  <a:lnTo>
                    <a:pt x="4101291" y="0"/>
                  </a:lnTo>
                  <a:lnTo>
                    <a:pt x="4101291" y="2100561"/>
                  </a:lnTo>
                  <a:cubicBezTo>
                    <a:pt x="4101291" y="2371960"/>
                    <a:pt x="3881278" y="2591973"/>
                    <a:pt x="3609879" y="2591973"/>
                  </a:cubicBezTo>
                  <a:lnTo>
                    <a:pt x="491412" y="2591973"/>
                  </a:lnTo>
                  <a:cubicBezTo>
                    <a:pt x="220013" y="2591973"/>
                    <a:pt x="0" y="2371960"/>
                    <a:pt x="0" y="2100561"/>
                  </a:cubicBezTo>
                  <a:close/>
                </a:path>
              </a:pathLst>
            </a:custGeom>
            <a:gradFill>
              <a:gsLst>
                <a:gs pos="0">
                  <a:srgbClr val="FF0000"/>
                </a:gs>
                <a:gs pos="100000">
                  <a:srgbClr val="FF5050"/>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50">
                <a:solidFill>
                  <a:schemeClr val="lt1"/>
                </a:solidFill>
                <a:latin typeface="Georgia"/>
                <a:ea typeface="Georgia"/>
                <a:cs typeface="Georgia"/>
                <a:sym typeface="Georgia"/>
              </a:endParaRPr>
            </a:p>
          </p:txBody>
        </p:sp>
        <p:sp>
          <p:nvSpPr>
            <p:cNvPr id="192" name="Google Shape;192;p9"/>
            <p:cNvSpPr/>
            <p:nvPr/>
          </p:nvSpPr>
          <p:spPr>
            <a:xfrm>
              <a:off x="7126516" y="3839027"/>
              <a:ext cx="4101291" cy="2591973"/>
            </a:xfrm>
            <a:custGeom>
              <a:avLst/>
              <a:gdLst/>
              <a:ahLst/>
              <a:cxnLst/>
              <a:rect l="l" t="t" r="r" b="b"/>
              <a:pathLst>
                <a:path w="4101291" h="2591973" extrusionOk="0">
                  <a:moveTo>
                    <a:pt x="0" y="0"/>
                  </a:moveTo>
                  <a:lnTo>
                    <a:pt x="348342" y="0"/>
                  </a:lnTo>
                  <a:lnTo>
                    <a:pt x="348342" y="1899199"/>
                  </a:lnTo>
                  <a:cubicBezTo>
                    <a:pt x="348342" y="2122843"/>
                    <a:pt x="529642" y="2304143"/>
                    <a:pt x="753286" y="2304143"/>
                  </a:cubicBezTo>
                  <a:lnTo>
                    <a:pt x="3348003" y="2304143"/>
                  </a:lnTo>
                  <a:cubicBezTo>
                    <a:pt x="3571647" y="2304143"/>
                    <a:pt x="3752947" y="2122843"/>
                    <a:pt x="3752947" y="1899199"/>
                  </a:cubicBezTo>
                  <a:lnTo>
                    <a:pt x="3752947" y="0"/>
                  </a:lnTo>
                  <a:lnTo>
                    <a:pt x="4101291" y="0"/>
                  </a:lnTo>
                  <a:lnTo>
                    <a:pt x="4101291" y="2100561"/>
                  </a:lnTo>
                  <a:cubicBezTo>
                    <a:pt x="4101291" y="2371960"/>
                    <a:pt x="3881278" y="2591973"/>
                    <a:pt x="3609879" y="2591973"/>
                  </a:cubicBezTo>
                  <a:lnTo>
                    <a:pt x="491412" y="2591973"/>
                  </a:lnTo>
                  <a:cubicBezTo>
                    <a:pt x="220013" y="2591973"/>
                    <a:pt x="0" y="2371960"/>
                    <a:pt x="0" y="2100561"/>
                  </a:cubicBezTo>
                  <a:close/>
                </a:path>
              </a:pathLst>
            </a:custGeom>
            <a:solidFill>
              <a:srgbClr val="990000">
                <a:alpha val="4196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50">
                <a:solidFill>
                  <a:schemeClr val="lt1"/>
                </a:solidFill>
                <a:latin typeface="Georgia"/>
                <a:ea typeface="Georgia"/>
                <a:cs typeface="Georgia"/>
                <a:sym typeface="Georgia"/>
              </a:endParaRPr>
            </a:p>
          </p:txBody>
        </p:sp>
        <p:sp>
          <p:nvSpPr>
            <p:cNvPr id="193" name="Google Shape;193;p9"/>
            <p:cNvSpPr/>
            <p:nvPr/>
          </p:nvSpPr>
          <p:spPr>
            <a:xfrm>
              <a:off x="7265407" y="3835398"/>
              <a:ext cx="3803117" cy="2496458"/>
            </a:xfrm>
            <a:custGeom>
              <a:avLst/>
              <a:gdLst/>
              <a:ahLst/>
              <a:cxnLst/>
              <a:rect l="l" t="t" r="r" b="b"/>
              <a:pathLst>
                <a:path w="3803117" h="2496458" extrusionOk="0">
                  <a:moveTo>
                    <a:pt x="0" y="0"/>
                  </a:moveTo>
                  <a:lnTo>
                    <a:pt x="0" y="2017486"/>
                  </a:lnTo>
                  <a:cubicBezTo>
                    <a:pt x="33866" y="2380343"/>
                    <a:pt x="82247" y="2481944"/>
                    <a:pt x="362857" y="2496458"/>
                  </a:cubicBezTo>
                  <a:lnTo>
                    <a:pt x="3396343" y="2496458"/>
                  </a:lnTo>
                  <a:cubicBezTo>
                    <a:pt x="3633410" y="2438400"/>
                    <a:pt x="3812419" y="2380345"/>
                    <a:pt x="3802743" y="1886858"/>
                  </a:cubicBezTo>
                  <a:lnTo>
                    <a:pt x="3788228" y="0"/>
                  </a:lnTo>
                </a:path>
              </a:pathLst>
            </a:custGeom>
            <a:noFill/>
            <a:ln w="22225" cap="flat" cmpd="sng">
              <a:solidFill>
                <a:schemeClr val="lt1">
                  <a:alpha val="67843"/>
                </a:schemeClr>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050">
                <a:solidFill>
                  <a:schemeClr val="lt1"/>
                </a:solidFill>
                <a:latin typeface="Georgia"/>
                <a:ea typeface="Georgia"/>
                <a:cs typeface="Georgia"/>
                <a:sym typeface="Georgia"/>
              </a:endParaRPr>
            </a:p>
          </p:txBody>
        </p:sp>
        <p:sp>
          <p:nvSpPr>
            <p:cNvPr id="194" name="Google Shape;194;p9"/>
            <p:cNvSpPr txBox="1"/>
            <p:nvPr/>
          </p:nvSpPr>
          <p:spPr>
            <a:xfrm>
              <a:off x="7727713" y="4975743"/>
              <a:ext cx="2898895" cy="1042748"/>
            </a:xfrm>
            <a:prstGeom prst="rect">
              <a:avLst/>
            </a:prstGeom>
            <a:noFill/>
            <a:ln>
              <a:noFill/>
            </a:ln>
          </p:spPr>
          <p:txBody>
            <a:bodyPr spcFirstLastPara="1" wrap="square" lIns="91425" tIns="45700" rIns="91425" bIns="45700" anchor="t" anchorCtr="0">
              <a:spAutoFit/>
            </a:bodyPr>
            <a:lstStyle/>
            <a:p>
              <a:pPr lvl="0" algn="ctr"/>
              <a:r>
                <a:rPr lang="el-GR" sz="3600" dirty="0">
                  <a:solidFill>
                    <a:schemeClr val="lt1"/>
                  </a:solidFill>
                  <a:latin typeface="Calibri"/>
                  <a:ea typeface="Calibri"/>
                  <a:cs typeface="Calibri"/>
                  <a:sym typeface="Calibri"/>
                </a:rPr>
                <a:t>ΟΧΙ</a:t>
              </a:r>
              <a:endParaRPr dirty="0"/>
            </a:p>
          </p:txBody>
        </p:sp>
        <p:pic>
          <p:nvPicPr>
            <p:cNvPr id="195" name="Google Shape;195;p9" descr="Thumbs up sign"/>
            <p:cNvPicPr preferRelativeResize="0"/>
            <p:nvPr/>
          </p:nvPicPr>
          <p:blipFill rotWithShape="1">
            <a:blip r:embed="rId3">
              <a:alphaModFix/>
            </a:blip>
            <a:srcRect/>
            <a:stretch/>
          </p:blipFill>
          <p:spPr>
            <a:xfrm>
              <a:off x="2622954" y="4427102"/>
              <a:ext cx="548640" cy="548640"/>
            </a:xfrm>
            <a:prstGeom prst="rect">
              <a:avLst/>
            </a:prstGeom>
            <a:noFill/>
            <a:ln>
              <a:noFill/>
            </a:ln>
          </p:spPr>
        </p:pic>
        <p:pic>
          <p:nvPicPr>
            <p:cNvPr id="196" name="Google Shape;196;p9" descr="Thumbs up sign"/>
            <p:cNvPicPr preferRelativeResize="0"/>
            <p:nvPr/>
          </p:nvPicPr>
          <p:blipFill rotWithShape="1">
            <a:blip r:embed="rId3">
              <a:alphaModFix/>
            </a:blip>
            <a:srcRect/>
            <a:stretch/>
          </p:blipFill>
          <p:spPr>
            <a:xfrm rot="10800000" flipH="1">
              <a:off x="8902841" y="4427102"/>
              <a:ext cx="548640" cy="548640"/>
            </a:xfrm>
            <a:prstGeom prst="rect">
              <a:avLst/>
            </a:prstGeom>
            <a:noFill/>
            <a:ln>
              <a:noFill/>
            </a:ln>
          </p:spPr>
        </p:pic>
      </p:grpSp>
      <p:sp>
        <p:nvSpPr>
          <p:cNvPr id="197" name="Google Shape;197;p9"/>
          <p:cNvSpPr txBox="1"/>
          <p:nvPr/>
        </p:nvSpPr>
        <p:spPr>
          <a:xfrm>
            <a:off x="2590684" y="2431611"/>
            <a:ext cx="3124248" cy="954067"/>
          </a:xfrm>
          <a:prstGeom prst="rect">
            <a:avLst/>
          </a:prstGeom>
          <a:noFill/>
          <a:ln>
            <a:noFill/>
          </a:ln>
        </p:spPr>
        <p:txBody>
          <a:bodyPr spcFirstLastPara="1" wrap="square" lIns="91425" tIns="45700" rIns="91425" bIns="45700" anchor="t" anchorCtr="0">
            <a:spAutoFit/>
          </a:bodyPr>
          <a:lstStyle/>
          <a:p>
            <a:pPr lvl="0" algn="ctr"/>
            <a:r>
              <a:rPr lang="el-GR" b="1" dirty="0">
                <a:solidFill>
                  <a:srgbClr val="0CA373"/>
                </a:solidFill>
                <a:latin typeface="Calibri"/>
                <a:ea typeface="Calibri"/>
                <a:cs typeface="Calibri"/>
                <a:sym typeface="Calibri"/>
              </a:rPr>
              <a:t>Ελέγξτε την κατάσταση διαθεσιμότητας κάποιου πριν στείλετε μήνυμα κειμένου
</a:t>
            </a:r>
            <a:endParaRPr dirty="0"/>
          </a:p>
        </p:txBody>
      </p:sp>
      <p:sp>
        <p:nvSpPr>
          <p:cNvPr id="198" name="Google Shape;198;p9"/>
          <p:cNvSpPr txBox="1"/>
          <p:nvPr/>
        </p:nvSpPr>
        <p:spPr>
          <a:xfrm>
            <a:off x="2638503" y="1554037"/>
            <a:ext cx="2963093" cy="954067"/>
          </a:xfrm>
          <a:prstGeom prst="rect">
            <a:avLst/>
          </a:prstGeom>
          <a:noFill/>
          <a:ln>
            <a:noFill/>
          </a:ln>
        </p:spPr>
        <p:txBody>
          <a:bodyPr spcFirstLastPara="1" wrap="square" lIns="91425" tIns="45700" rIns="91425" bIns="45700" anchor="t" anchorCtr="0">
            <a:spAutoFit/>
          </a:bodyPr>
          <a:lstStyle/>
          <a:p>
            <a:pPr lvl="0" algn="ctr"/>
            <a:r>
              <a:rPr lang="el-GR" b="1" dirty="0">
                <a:solidFill>
                  <a:srgbClr val="0CA373"/>
                </a:solidFill>
                <a:latin typeface="Calibri"/>
                <a:ea typeface="Calibri"/>
                <a:cs typeface="Calibri"/>
                <a:sym typeface="Calibri"/>
              </a:rPr>
              <a:t>δημιουργήστε ένα επαγγελματικό προφίλ (πλήρες όνομα και επίσημη εικόνα προφίλ)
</a:t>
            </a:r>
            <a:endParaRPr dirty="0"/>
          </a:p>
        </p:txBody>
      </p:sp>
      <p:sp>
        <p:nvSpPr>
          <p:cNvPr id="200" name="Google Shape;200;p9"/>
          <p:cNvSpPr txBox="1"/>
          <p:nvPr/>
        </p:nvSpPr>
        <p:spPr>
          <a:xfrm>
            <a:off x="1931812" y="946150"/>
            <a:ext cx="9601820" cy="785964"/>
          </a:xfrm>
          <a:prstGeom prst="rect">
            <a:avLst/>
          </a:prstGeom>
          <a:noFill/>
          <a:ln>
            <a:noFill/>
          </a:ln>
        </p:spPr>
        <p:txBody>
          <a:bodyPr spcFirstLastPara="1" wrap="square" lIns="0" tIns="13950" rIns="0" bIns="0" anchor="t" anchorCtr="0">
            <a:spAutoFit/>
          </a:bodyPr>
          <a:lstStyle/>
          <a:p>
            <a:pPr lvl="0">
              <a:lnSpc>
                <a:spcPct val="113636"/>
              </a:lnSpc>
            </a:pPr>
            <a:r>
              <a:rPr lang="el-GR" sz="2200" dirty="0">
                <a:solidFill>
                  <a:schemeClr val="dk1"/>
                </a:solidFill>
                <a:latin typeface="Calibri"/>
                <a:ea typeface="Calibri"/>
                <a:cs typeface="Calibri"/>
                <a:sym typeface="Calibri"/>
              </a:rPr>
              <a:t>ΤΜΗΜΑ 1.3.: Ανταλλαγή άμεσων μηνυμάτων για επιχειρηματική επικοινωνία (2)
</a:t>
            </a:r>
            <a:endParaRPr dirty="0"/>
          </a:p>
        </p:txBody>
      </p:sp>
      <p:sp>
        <p:nvSpPr>
          <p:cNvPr id="2" name="Google Shape;77;p5">
            <a:extLst>
              <a:ext uri="{FF2B5EF4-FFF2-40B4-BE49-F238E27FC236}">
                <a16:creationId xmlns:a16="http://schemas.microsoft.com/office/drawing/2014/main" id="{B43B3D4E-D38D-5C38-4D61-282E136918E4}"/>
              </a:ext>
            </a:extLst>
          </p:cNvPr>
          <p:cNvSpPr txBox="1"/>
          <p:nvPr/>
        </p:nvSpPr>
        <p:spPr>
          <a:xfrm>
            <a:off x="1840992" y="62043"/>
            <a:ext cx="10249830" cy="997709"/>
          </a:xfrm>
          <a:prstGeom prst="rect">
            <a:avLst/>
          </a:prstGeom>
          <a:noFill/>
          <a:ln>
            <a:noFill/>
          </a:ln>
        </p:spPr>
        <p:txBody>
          <a:bodyPr spcFirstLastPara="1" wrap="square" lIns="0" tIns="12700" rIns="0" bIns="0" anchor="t" anchorCtr="0">
            <a:spAutoFit/>
          </a:bodyPr>
          <a:lstStyle/>
          <a:p>
            <a:pPr marL="12700" lvl="0"/>
            <a:r>
              <a:rPr lang="el-GR" sz="3200" b="1" dirty="0">
                <a:solidFill>
                  <a:schemeClr val="dk1"/>
                </a:solidFill>
                <a:latin typeface="Calibri"/>
                <a:ea typeface="Calibri"/>
                <a:cs typeface="Calibri"/>
                <a:sym typeface="Calibri"/>
              </a:rPr>
              <a:t>ΕΝΟΤΗΤΑ 1: Βασικές αρχές της διαδικτυακής επικοινωνίας για ΜΜΕ</a:t>
            </a:r>
            <a:endParaRPr sz="3200" b="1" i="0" dirty="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10"/>
          <p:cNvSpPr/>
          <p:nvPr/>
        </p:nvSpPr>
        <p:spPr>
          <a:xfrm>
            <a:off x="7864604" y="0"/>
            <a:ext cx="4327396" cy="6148552"/>
          </a:xfrm>
          <a:custGeom>
            <a:avLst/>
            <a:gdLst/>
            <a:ahLst/>
            <a:cxnLst/>
            <a:rect l="l" t="t" r="r" b="b"/>
            <a:pathLst>
              <a:path w="10277475" h="10287000" extrusionOk="0">
                <a:moveTo>
                  <a:pt x="10277474" y="10286999"/>
                </a:moveTo>
                <a:lnTo>
                  <a:pt x="0" y="10286999"/>
                </a:lnTo>
                <a:lnTo>
                  <a:pt x="0" y="0"/>
                </a:lnTo>
                <a:lnTo>
                  <a:pt x="10277474" y="0"/>
                </a:lnTo>
                <a:lnTo>
                  <a:pt x="10277474" y="10286999"/>
                </a:lnTo>
                <a:close/>
              </a:path>
            </a:pathLst>
          </a:custGeom>
          <a:solidFill>
            <a:srgbClr val="0CA37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7" name="Google Shape;207;p10"/>
          <p:cNvSpPr txBox="1"/>
          <p:nvPr/>
        </p:nvSpPr>
        <p:spPr>
          <a:xfrm>
            <a:off x="1814898" y="1017110"/>
            <a:ext cx="9389774" cy="691195"/>
          </a:xfrm>
          <a:prstGeom prst="rect">
            <a:avLst/>
          </a:prstGeom>
          <a:noFill/>
          <a:ln>
            <a:noFill/>
          </a:ln>
        </p:spPr>
        <p:txBody>
          <a:bodyPr spcFirstLastPara="1" wrap="square" lIns="0" tIns="13950" rIns="0" bIns="0" anchor="t" anchorCtr="0">
            <a:spAutoFit/>
          </a:bodyPr>
          <a:lstStyle/>
          <a:p>
            <a:pPr marL="12700" lvl="0"/>
            <a:r>
              <a:rPr lang="el-GR" sz="2200" dirty="0">
                <a:solidFill>
                  <a:schemeClr val="dk1"/>
                </a:solidFill>
                <a:latin typeface="Calibri"/>
                <a:ea typeface="Calibri"/>
                <a:cs typeface="Calibri"/>
                <a:sym typeface="Calibri"/>
              </a:rPr>
              <a:t>ΤΜΗΜΑ 1.4.: Μέσα κοινωνικής δικτύωσης και επιχειρηματική επικοινωνία (1)
</a:t>
            </a:r>
            <a:endParaRPr dirty="0"/>
          </a:p>
        </p:txBody>
      </p:sp>
      <p:pic>
        <p:nvPicPr>
          <p:cNvPr id="208" name="Google Shape;208;p10"/>
          <p:cNvPicPr preferRelativeResize="0"/>
          <p:nvPr/>
        </p:nvPicPr>
        <p:blipFill rotWithShape="1">
          <a:blip r:embed="rId3">
            <a:alphaModFix/>
          </a:blip>
          <a:srcRect/>
          <a:stretch/>
        </p:blipFill>
        <p:spPr>
          <a:xfrm>
            <a:off x="10066469" y="4939357"/>
            <a:ext cx="919600" cy="919600"/>
          </a:xfrm>
          <a:prstGeom prst="rect">
            <a:avLst/>
          </a:prstGeom>
          <a:noFill/>
          <a:ln>
            <a:noFill/>
          </a:ln>
        </p:spPr>
      </p:pic>
      <p:pic>
        <p:nvPicPr>
          <p:cNvPr id="209" name="Google Shape;209;p10"/>
          <p:cNvPicPr preferRelativeResize="0"/>
          <p:nvPr/>
        </p:nvPicPr>
        <p:blipFill rotWithShape="1">
          <a:blip r:embed="rId4">
            <a:alphaModFix/>
          </a:blip>
          <a:srcRect/>
          <a:stretch/>
        </p:blipFill>
        <p:spPr>
          <a:xfrm>
            <a:off x="9044739" y="4923602"/>
            <a:ext cx="935355" cy="935355"/>
          </a:xfrm>
          <a:prstGeom prst="rect">
            <a:avLst/>
          </a:prstGeom>
          <a:noFill/>
          <a:ln>
            <a:noFill/>
          </a:ln>
        </p:spPr>
      </p:pic>
      <p:pic>
        <p:nvPicPr>
          <p:cNvPr id="210" name="Google Shape;210;p10"/>
          <p:cNvPicPr preferRelativeResize="0"/>
          <p:nvPr/>
        </p:nvPicPr>
        <p:blipFill rotWithShape="1">
          <a:blip r:embed="rId5">
            <a:alphaModFix/>
          </a:blip>
          <a:srcRect/>
          <a:stretch/>
        </p:blipFill>
        <p:spPr>
          <a:xfrm>
            <a:off x="11088198" y="4939357"/>
            <a:ext cx="919600" cy="919600"/>
          </a:xfrm>
          <a:prstGeom prst="rect">
            <a:avLst/>
          </a:prstGeom>
          <a:noFill/>
          <a:ln>
            <a:noFill/>
          </a:ln>
        </p:spPr>
      </p:pic>
      <p:pic>
        <p:nvPicPr>
          <p:cNvPr id="211" name="Google Shape;211;p10"/>
          <p:cNvPicPr preferRelativeResize="0"/>
          <p:nvPr/>
        </p:nvPicPr>
        <p:blipFill rotWithShape="1">
          <a:blip r:embed="rId6">
            <a:alphaModFix/>
          </a:blip>
          <a:srcRect/>
          <a:stretch/>
        </p:blipFill>
        <p:spPr>
          <a:xfrm>
            <a:off x="8023011" y="4923602"/>
            <a:ext cx="919600" cy="919600"/>
          </a:xfrm>
          <a:prstGeom prst="rect">
            <a:avLst/>
          </a:prstGeom>
          <a:noFill/>
          <a:ln>
            <a:noFill/>
          </a:ln>
        </p:spPr>
      </p:pic>
      <p:sp>
        <p:nvSpPr>
          <p:cNvPr id="212" name="Google Shape;212;p10"/>
          <p:cNvSpPr/>
          <p:nvPr/>
        </p:nvSpPr>
        <p:spPr>
          <a:xfrm>
            <a:off x="987328" y="1569410"/>
            <a:ext cx="6538183" cy="3139281"/>
          </a:xfrm>
          <a:prstGeom prst="rect">
            <a:avLst/>
          </a:prstGeom>
          <a:noFill/>
          <a:ln>
            <a:noFill/>
          </a:ln>
        </p:spPr>
        <p:txBody>
          <a:bodyPr spcFirstLastPara="1" wrap="square" lIns="91425" tIns="45700" rIns="91425" bIns="45700" anchor="t" anchorCtr="0">
            <a:spAutoFit/>
          </a:bodyPr>
          <a:lstStyle/>
          <a:p>
            <a:pPr lvl="0"/>
            <a:r>
              <a:rPr lang="el-GR" sz="2200" dirty="0">
                <a:solidFill>
                  <a:schemeClr val="dk1"/>
                </a:solidFill>
                <a:latin typeface="Calibri"/>
                <a:ea typeface="Calibri"/>
                <a:cs typeface="Calibri"/>
                <a:sym typeface="Calibri"/>
              </a:rPr>
              <a:t>Μέσα κοινωνικής δικτύωσης</a:t>
            </a:r>
            <a:r>
              <a:rPr lang="en-US" sz="2200" dirty="0">
                <a:solidFill>
                  <a:schemeClr val="dk1"/>
                </a:solidFill>
                <a:latin typeface="Calibri"/>
                <a:ea typeface="Calibri"/>
                <a:cs typeface="Calibri"/>
                <a:sym typeface="Calibri"/>
              </a:rPr>
              <a:t>:</a:t>
            </a:r>
            <a:endParaRPr sz="2200" dirty="0">
              <a:solidFill>
                <a:schemeClr val="dk1"/>
              </a:solidFill>
              <a:latin typeface="Calibri"/>
              <a:ea typeface="Calibri"/>
              <a:cs typeface="Calibri"/>
              <a:sym typeface="Calibri"/>
            </a:endParaRPr>
          </a:p>
          <a:p>
            <a:pPr marL="0" marR="0" lvl="0" indent="0" algn="l" rtl="0">
              <a:spcBef>
                <a:spcPts val="0"/>
              </a:spcBef>
              <a:spcAft>
                <a:spcPts val="0"/>
              </a:spcAft>
              <a:buNone/>
            </a:pPr>
            <a:endParaRPr sz="2200" dirty="0">
              <a:solidFill>
                <a:schemeClr val="dk1"/>
              </a:solidFill>
              <a:latin typeface="Calibri"/>
              <a:ea typeface="Calibri"/>
              <a:cs typeface="Calibri"/>
              <a:sym typeface="Calibri"/>
            </a:endParaRPr>
          </a:p>
          <a:p>
            <a:pPr marL="285750" lvl="0" indent="-285750">
              <a:buClr>
                <a:schemeClr val="dk1"/>
              </a:buClr>
              <a:buSzPts val="2200"/>
              <a:buFont typeface="Noto Sans Symbols"/>
              <a:buChar char="⮚"/>
            </a:pPr>
            <a:r>
              <a:rPr lang="el-GR" sz="2200" dirty="0">
                <a:solidFill>
                  <a:schemeClr val="dk1"/>
                </a:solidFill>
                <a:latin typeface="Calibri"/>
                <a:ea typeface="Calibri"/>
                <a:cs typeface="Calibri"/>
                <a:sym typeface="Calibri"/>
              </a:rPr>
              <a:t>Εξαιρετικό εργαλείο για την επικοινωνία πληροφοριών σε μεγάλο αριθμό ατόμων</a:t>
            </a:r>
            <a:endParaRPr sz="2200" dirty="0">
              <a:solidFill>
                <a:schemeClr val="dk1"/>
              </a:solidFill>
              <a:latin typeface="Calibri"/>
              <a:ea typeface="Calibri"/>
              <a:cs typeface="Calibri"/>
              <a:sym typeface="Calibri"/>
            </a:endParaRPr>
          </a:p>
          <a:p>
            <a:pPr marL="285750" lvl="0" indent="-285750">
              <a:buClr>
                <a:schemeClr val="dk1"/>
              </a:buClr>
              <a:buSzPts val="2200"/>
              <a:buFont typeface="Noto Sans Symbols"/>
              <a:buChar char="⮚"/>
            </a:pPr>
            <a:r>
              <a:rPr lang="el-GR" sz="2200" dirty="0">
                <a:solidFill>
                  <a:schemeClr val="dk1"/>
                </a:solidFill>
                <a:latin typeface="Calibri"/>
                <a:ea typeface="Calibri"/>
                <a:cs typeface="Calibri"/>
                <a:sym typeface="Calibri"/>
              </a:rPr>
              <a:t>Δίνει τη δυνατότητα δημιουργίας και κοινής χρήσης απεικονίσεων</a:t>
            </a:r>
            <a:endParaRPr sz="2200" dirty="0">
              <a:solidFill>
                <a:schemeClr val="dk1"/>
              </a:solidFill>
              <a:latin typeface="Calibri"/>
              <a:ea typeface="Calibri"/>
              <a:cs typeface="Calibri"/>
              <a:sym typeface="Calibri"/>
            </a:endParaRPr>
          </a:p>
          <a:p>
            <a:pPr marL="285750" lvl="0" indent="-285750">
              <a:buClr>
                <a:schemeClr val="dk1"/>
              </a:buClr>
              <a:buSzPts val="2200"/>
              <a:buFont typeface="Noto Sans Symbols"/>
              <a:buChar char="⮚"/>
            </a:pPr>
            <a:r>
              <a:rPr lang="el-GR" sz="2200" dirty="0">
                <a:solidFill>
                  <a:schemeClr val="dk1"/>
                </a:solidFill>
                <a:latin typeface="Calibri"/>
                <a:ea typeface="Calibri"/>
                <a:cs typeface="Calibri"/>
                <a:sym typeface="Calibri"/>
              </a:rPr>
              <a:t>Χρησιμοποιείται ευρέως από εταιρείες για διαφημιστικές και διαφημιστικές καμπάνιες εταιρειών</a:t>
            </a:r>
            <a:endParaRPr sz="2200" dirty="0">
              <a:solidFill>
                <a:schemeClr val="dk1"/>
              </a:solidFill>
              <a:latin typeface="Calibri"/>
              <a:ea typeface="Calibri"/>
              <a:cs typeface="Calibri"/>
              <a:sym typeface="Calibri"/>
            </a:endParaRPr>
          </a:p>
        </p:txBody>
      </p:sp>
      <p:sp>
        <p:nvSpPr>
          <p:cNvPr id="2" name="Google Shape;77;p5">
            <a:extLst>
              <a:ext uri="{FF2B5EF4-FFF2-40B4-BE49-F238E27FC236}">
                <a16:creationId xmlns:a16="http://schemas.microsoft.com/office/drawing/2014/main" id="{D1AF0A83-8A8F-E6A8-1799-C669E3C5AFE3}"/>
              </a:ext>
            </a:extLst>
          </p:cNvPr>
          <p:cNvSpPr txBox="1"/>
          <p:nvPr/>
        </p:nvSpPr>
        <p:spPr>
          <a:xfrm>
            <a:off x="1840992" y="62043"/>
            <a:ext cx="10249830" cy="997709"/>
          </a:xfrm>
          <a:prstGeom prst="rect">
            <a:avLst/>
          </a:prstGeom>
          <a:noFill/>
          <a:ln>
            <a:noFill/>
          </a:ln>
        </p:spPr>
        <p:txBody>
          <a:bodyPr spcFirstLastPara="1" wrap="square" lIns="0" tIns="12700" rIns="0" bIns="0" anchor="t" anchorCtr="0">
            <a:spAutoFit/>
          </a:bodyPr>
          <a:lstStyle/>
          <a:p>
            <a:pPr marL="12700" lvl="0"/>
            <a:r>
              <a:rPr lang="el-GR" sz="3200" b="1" dirty="0">
                <a:solidFill>
                  <a:schemeClr val="dk1"/>
                </a:solidFill>
                <a:latin typeface="Calibri"/>
                <a:ea typeface="Calibri"/>
                <a:cs typeface="Calibri"/>
                <a:sym typeface="Calibri"/>
              </a:rPr>
              <a:t>ΕΝΟΤΗΤΑ 1: Βασικές αρχές της διαδικτυακής επικοινωνίας για ΜΜΕ</a:t>
            </a:r>
            <a:endParaRPr sz="3200" b="1" i="0" dirty="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1_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1054</Words>
  <Application>Microsoft Office PowerPoint</Application>
  <PresentationFormat>Panorámica</PresentationFormat>
  <Paragraphs>140</Paragraphs>
  <Slides>16</Slides>
  <Notes>16</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16</vt:i4>
      </vt:variant>
    </vt:vector>
  </HeadingPairs>
  <TitlesOfParts>
    <vt:vector size="23" baseType="lpstr">
      <vt:lpstr>Arial</vt:lpstr>
      <vt:lpstr>Noto Sans Symbols</vt:lpstr>
      <vt:lpstr>Calibri</vt:lpstr>
      <vt:lpstr>Georgia</vt:lpstr>
      <vt:lpstr>Tahoma</vt:lpstr>
      <vt:lpstr>Oxygen</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Monia</dc:creator>
  <cp:lastModifiedBy>Javier Serón Molina</cp:lastModifiedBy>
  <cp:revision>2</cp:revision>
  <dcterms:created xsi:type="dcterms:W3CDTF">2021-06-29T11:11:56Z</dcterms:created>
  <dcterms:modified xsi:type="dcterms:W3CDTF">2023-02-06T16:08:07Z</dcterms:modified>
</cp:coreProperties>
</file>