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Oxygen" panose="02000503000000000000" pitchFamily="2" charset="0"/>
      <p:regular r:id="rId28"/>
      <p:bold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Xfwy2Iva92SVrf30jbS9DHV3Q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6"/>
    <p:restoredTop sz="94694"/>
  </p:normalViewPr>
  <p:slideViewPr>
    <p:cSldViewPr snapToGrid="0">
      <p:cViewPr varScale="1">
        <p:scale>
          <a:sx n="107" d="100"/>
          <a:sy n="107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9" name="Google Shape;2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Break Picture">
  <p:cSld name="Creative Break Pictu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_Left">
  <p:cSld name="4_General Slide_Lef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-1" y="6146800"/>
            <a:ext cx="12192001" cy="711200"/>
          </a:xfrm>
          <a:custGeom>
            <a:avLst/>
            <a:gdLst/>
            <a:ahLst/>
            <a:cxnLst/>
            <a:rect l="l" t="t" r="r" b="b"/>
            <a:pathLst>
              <a:path w="18278475" h="1419225" extrusionOk="0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886" y="6314302"/>
            <a:ext cx="1985322" cy="4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9"/>
          <p:cNvPicPr preferRelativeResize="0"/>
          <p:nvPr/>
        </p:nvPicPr>
        <p:blipFill rotWithShape="1">
          <a:blip r:embed="rId6">
            <a:alphaModFix/>
          </a:blip>
          <a:srcRect l="21019" t="12308" r="11457" b="51795"/>
          <a:stretch/>
        </p:blipFill>
        <p:spPr>
          <a:xfrm>
            <a:off x="96715" y="110854"/>
            <a:ext cx="1740877" cy="9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9"/>
          <p:cNvSpPr txBox="1"/>
          <p:nvPr/>
        </p:nvSpPr>
        <p:spPr>
          <a:xfrm>
            <a:off x="2373745" y="6271567"/>
            <a:ext cx="9526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Uz potporu Erasmus+ programa Europske unije. Ovaj dokument i njegov sadržaj odražavaju samo stajališta autora, a Komisija se ne može smatrati odgovornom za bilo kakvu upotrebu informacija sadržanih u njemu.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tboundengine.com/blog/social-media-etiquette-for-business-25-dos-don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usiness-opportunities.biz/2020/05/05/netiquette-master-online-business-communication/" TargetMode="External"/><Relationship Id="rId4" Type="http://schemas.openxmlformats.org/officeDocument/2006/relationships/hyperlink" Target="https://www.getapp.com/resources/business-chat-etiquette-rules-for-small-busines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3258328" y="3257551"/>
            <a:ext cx="51034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“Poboljšanje otpornosti malih i srednjih poduzeća nakon lockdowna”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2761287" y="4093428"/>
            <a:ext cx="6097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A373"/>
              </a:buClr>
              <a:buSzPts val="1800"/>
              <a:buFont typeface="Tahoma"/>
              <a:buNone/>
            </a:pPr>
            <a:r>
              <a:rPr lang="hr" sz="1800" b="1" i="0" u="none" strike="noStrike" cap="none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MREŽNI BONTON U POSLOVNIM KONTEKSTIMA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CA373"/>
              </a:buClr>
              <a:buSzPts val="1800"/>
              <a:buFont typeface="Tahoma"/>
              <a:buNone/>
            </a:pPr>
            <a:r>
              <a:rPr lang="hr" sz="1800" b="1" i="0" u="none" strike="noStrike" cap="none" dirty="0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Autor: </a:t>
            </a:r>
            <a:r>
              <a:rPr lang="hr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IHF</a:t>
            </a: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 l="21046" t="12687" r="9066" b="49999"/>
          <a:stretch/>
        </p:blipFill>
        <p:spPr>
          <a:xfrm>
            <a:off x="3683242" y="921747"/>
            <a:ext cx="4531601" cy="2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/>
          <p:nvPr/>
        </p:nvSpPr>
        <p:spPr>
          <a:xfrm>
            <a:off x="11920635" y="0"/>
            <a:ext cx="71543" cy="619584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/>
          <p:nvPr/>
        </p:nvSpPr>
        <p:spPr>
          <a:xfrm rot="-5400000" flipH="1">
            <a:off x="8667826" y="-3293392"/>
            <a:ext cx="53498" cy="6994850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 rot="10800000">
            <a:off x="186595" y="1100896"/>
            <a:ext cx="45719" cy="5094952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 rot="5400000" flipH="1">
            <a:off x="3209704" y="2697741"/>
            <a:ext cx="53501" cy="647290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1"/>
          <p:cNvGrpSpPr/>
          <p:nvPr/>
        </p:nvGrpSpPr>
        <p:grpSpPr>
          <a:xfrm>
            <a:off x="827315" y="1780590"/>
            <a:ext cx="10408357" cy="4027404"/>
            <a:chOff x="-2349252" y="948489"/>
            <a:chExt cx="16683708" cy="5987055"/>
          </a:xfrm>
        </p:grpSpPr>
        <p:sp>
          <p:nvSpPr>
            <p:cNvPr id="218" name="Google Shape;218;p11"/>
            <p:cNvSpPr/>
            <p:nvPr/>
          </p:nvSpPr>
          <p:spPr>
            <a:xfrm>
              <a:off x="-2349252" y="2430562"/>
              <a:ext cx="6362454" cy="4274055"/>
            </a:xfrm>
            <a:prstGeom prst="rect">
              <a:avLst/>
            </a:prstGeom>
            <a:solidFill>
              <a:srgbClr val="97F7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7972002" y="2430561"/>
              <a:ext cx="6362454" cy="4274056"/>
            </a:xfrm>
            <a:prstGeom prst="rect">
              <a:avLst/>
            </a:prstGeom>
            <a:solidFill>
              <a:srgbClr val="FF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1"/>
            <p:cNvSpPr txBox="1"/>
            <p:nvPr/>
          </p:nvSpPr>
          <p:spPr>
            <a:xfrm>
              <a:off x="-2095177" y="3870124"/>
              <a:ext cx="5919335" cy="3065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hr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komunicirati sa sljedbenicima/klijentima</a:t>
              </a:r>
              <a:endParaRPr dirty="0"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hr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biti vizualan</a:t>
              </a:r>
              <a:endParaRPr dirty="0"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hr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odvojiti poslovno i osobno.</a:t>
              </a:r>
              <a:endParaRPr dirty="0"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hr" sz="1800" dirty="0">
                  <a:latin typeface="Calibri"/>
                  <a:ea typeface="Calibri"/>
                  <a:cs typeface="Calibri"/>
                  <a:sym typeface="Calibri"/>
                </a:rPr>
                <a:t>objavljujte</a:t>
              </a:r>
              <a:r>
                <a:rPr lang="hr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redovito</a:t>
              </a:r>
              <a:endParaRPr dirty="0"/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hr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nježno </a:t>
              </a:r>
              <a:r>
                <a:rPr lang="hr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podnosite kritiku</a:t>
              </a:r>
              <a:endParaRPr dirty="0"/>
            </a:p>
          </p:txBody>
        </p:sp>
        <p:pic>
          <p:nvPicPr>
            <p:cNvPr id="221" name="Google Shape;221;p11" descr="Clos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20511" y="948489"/>
              <a:ext cx="2156914" cy="2156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1" descr="Checkmar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575" y="948489"/>
              <a:ext cx="2156914" cy="2156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1"/>
            <p:cNvSpPr/>
            <p:nvPr/>
          </p:nvSpPr>
          <p:spPr>
            <a:xfrm>
              <a:off x="3169971" y="1045664"/>
              <a:ext cx="2757949" cy="2769798"/>
            </a:xfrm>
            <a:custGeom>
              <a:avLst/>
              <a:gdLst/>
              <a:ahLst/>
              <a:cxnLst/>
              <a:rect l="l" t="t" r="r" b="b"/>
              <a:pathLst>
                <a:path w="2757949" h="2769798" extrusionOk="0">
                  <a:moveTo>
                    <a:pt x="268760" y="0"/>
                  </a:moveTo>
                  <a:lnTo>
                    <a:pt x="764626" y="0"/>
                  </a:lnTo>
                  <a:lnTo>
                    <a:pt x="2258131" y="0"/>
                  </a:lnTo>
                  <a:lnTo>
                    <a:pt x="2272723" y="0"/>
                  </a:lnTo>
                  <a:cubicBezTo>
                    <a:pt x="2540706" y="0"/>
                    <a:pt x="2757949" y="217243"/>
                    <a:pt x="2757949" y="485226"/>
                  </a:cubicBezTo>
                  <a:lnTo>
                    <a:pt x="2757949" y="511666"/>
                  </a:lnTo>
                  <a:lnTo>
                    <a:pt x="2757949" y="2230904"/>
                  </a:lnTo>
                  <a:lnTo>
                    <a:pt x="2757949" y="2501037"/>
                  </a:lnTo>
                  <a:cubicBezTo>
                    <a:pt x="2757949" y="2649469"/>
                    <a:pt x="2637621" y="2769797"/>
                    <a:pt x="2489189" y="2769797"/>
                  </a:cubicBezTo>
                  <a:lnTo>
                    <a:pt x="1993333" y="2769797"/>
                  </a:lnTo>
                  <a:lnTo>
                    <a:pt x="1993323" y="2769798"/>
                  </a:lnTo>
                  <a:lnTo>
                    <a:pt x="485226" y="2769798"/>
                  </a:lnTo>
                  <a:cubicBezTo>
                    <a:pt x="217243" y="2769798"/>
                    <a:pt x="0" y="2552555"/>
                    <a:pt x="0" y="2284572"/>
                  </a:cubicBezTo>
                  <a:lnTo>
                    <a:pt x="0" y="2258131"/>
                  </a:lnTo>
                  <a:lnTo>
                    <a:pt x="0" y="538894"/>
                  </a:lnTo>
                  <a:lnTo>
                    <a:pt x="0" y="268760"/>
                  </a:lnTo>
                  <a:cubicBezTo>
                    <a:pt x="0" y="120328"/>
                    <a:pt x="120328" y="0"/>
                    <a:pt x="268760" y="0"/>
                  </a:cubicBezTo>
                  <a:close/>
                </a:path>
              </a:pathLst>
            </a:custGeom>
            <a:solidFill>
              <a:srgbClr val="0CA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169971" y="1045664"/>
              <a:ext cx="2526891" cy="2526891"/>
            </a:xfrm>
            <a:prstGeom prst="roundRect">
              <a:avLst>
                <a:gd name="adj" fmla="val 10636"/>
              </a:avLst>
            </a:prstGeom>
            <a:solidFill>
              <a:srgbClr val="17ED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 flipH="1">
              <a:off x="6264081" y="1045664"/>
              <a:ext cx="2757949" cy="2769798"/>
            </a:xfrm>
            <a:custGeom>
              <a:avLst/>
              <a:gdLst/>
              <a:ahLst/>
              <a:cxnLst/>
              <a:rect l="l" t="t" r="r" b="b"/>
              <a:pathLst>
                <a:path w="2757949" h="2769798" extrusionOk="0">
                  <a:moveTo>
                    <a:pt x="268760" y="0"/>
                  </a:moveTo>
                  <a:lnTo>
                    <a:pt x="764626" y="0"/>
                  </a:lnTo>
                  <a:lnTo>
                    <a:pt x="2258131" y="0"/>
                  </a:lnTo>
                  <a:lnTo>
                    <a:pt x="2272723" y="0"/>
                  </a:lnTo>
                  <a:cubicBezTo>
                    <a:pt x="2540706" y="0"/>
                    <a:pt x="2757949" y="217243"/>
                    <a:pt x="2757949" y="485226"/>
                  </a:cubicBezTo>
                  <a:lnTo>
                    <a:pt x="2757949" y="511666"/>
                  </a:lnTo>
                  <a:lnTo>
                    <a:pt x="2757949" y="2230904"/>
                  </a:lnTo>
                  <a:lnTo>
                    <a:pt x="2757949" y="2501037"/>
                  </a:lnTo>
                  <a:cubicBezTo>
                    <a:pt x="2757949" y="2649469"/>
                    <a:pt x="2637621" y="2769797"/>
                    <a:pt x="2489189" y="2769797"/>
                  </a:cubicBezTo>
                  <a:lnTo>
                    <a:pt x="1993333" y="2769797"/>
                  </a:lnTo>
                  <a:lnTo>
                    <a:pt x="1993323" y="2769798"/>
                  </a:lnTo>
                  <a:lnTo>
                    <a:pt x="485226" y="2769798"/>
                  </a:lnTo>
                  <a:cubicBezTo>
                    <a:pt x="217243" y="2769798"/>
                    <a:pt x="0" y="2552555"/>
                    <a:pt x="0" y="2284572"/>
                  </a:cubicBezTo>
                  <a:lnTo>
                    <a:pt x="0" y="2258131"/>
                  </a:lnTo>
                  <a:lnTo>
                    <a:pt x="0" y="538894"/>
                  </a:lnTo>
                  <a:lnTo>
                    <a:pt x="0" y="268760"/>
                  </a:lnTo>
                  <a:cubicBezTo>
                    <a:pt x="0" y="120328"/>
                    <a:pt x="120328" y="0"/>
                    <a:pt x="268760" y="0"/>
                  </a:cubicBezTo>
                  <a:close/>
                </a:path>
              </a:pathLst>
            </a:custGeom>
            <a:solidFill>
              <a:srgbClr val="FB1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6495139" y="1045664"/>
              <a:ext cx="2526891" cy="2526891"/>
            </a:xfrm>
            <a:prstGeom prst="roundRect">
              <a:avLst>
                <a:gd name="adj" fmla="val 10636"/>
              </a:avLst>
            </a:prstGeom>
            <a:solidFill>
              <a:srgbClr val="FD6D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1"/>
            <p:cNvSpPr txBox="1"/>
            <p:nvPr/>
          </p:nvSpPr>
          <p:spPr>
            <a:xfrm>
              <a:off x="3384467" y="1955166"/>
              <a:ext cx="2097898" cy="754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Calibri"/>
                <a:buNone/>
              </a:pPr>
              <a:r>
                <a:rPr lang="hr" sz="27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DA</a:t>
              </a:r>
              <a:endParaRPr sz="2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6709636" y="1955166"/>
              <a:ext cx="2097898" cy="754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Calibri"/>
                <a:buNone/>
              </a:pPr>
              <a:r>
                <a:rPr lang="hr" sz="27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</a:t>
              </a:r>
              <a:endParaRPr sz="27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11"/>
          <p:cNvSpPr txBox="1"/>
          <p:nvPr/>
        </p:nvSpPr>
        <p:spPr>
          <a:xfrm>
            <a:off x="7621056" y="3615334"/>
            <a:ext cx="3692857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biti spamer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podijeliti potpuno istu objavu nekoliko puta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prekomjerno koristiti hashtagove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h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dijeliti informacije bez prethodne provjere</a:t>
            </a:r>
            <a:endParaRPr dirty="0"/>
          </a:p>
        </p:txBody>
      </p:sp>
      <p:sp>
        <p:nvSpPr>
          <p:cNvPr id="230" name="Google Shape;230;p11"/>
          <p:cNvSpPr txBox="1"/>
          <p:nvPr/>
        </p:nvSpPr>
        <p:spPr>
          <a:xfrm>
            <a:off x="1835087" y="46743"/>
            <a:ext cx="11248001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933370" y="692914"/>
            <a:ext cx="7697518" cy="96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Društveni mediji i poslovna komunikacija (2)</a:t>
            </a:r>
            <a:endParaRPr/>
          </a:p>
          <a:p>
            <a:pPr marL="12700" marR="0" lvl="0" indent="0" algn="l" rtl="0">
              <a:spcBef>
                <a:spcPts val="11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/>
          <p:nvPr/>
        </p:nvSpPr>
        <p:spPr>
          <a:xfrm>
            <a:off x="7864604" y="0"/>
            <a:ext cx="4327396" cy="6148552"/>
          </a:xfrm>
          <a:custGeom>
            <a:avLst/>
            <a:gdLst/>
            <a:ahLst/>
            <a:cxnLst/>
            <a:rect l="l" t="t" r="r" b="b"/>
            <a:pathLst>
              <a:path w="10277475" h="10287000" extrusionOk="0">
                <a:moveTo>
                  <a:pt x="102774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77474" y="0"/>
                </a:lnTo>
                <a:lnTo>
                  <a:pt x="10277474" y="10286999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1751962" y="46743"/>
            <a:ext cx="11248001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1850245" y="692914"/>
            <a:ext cx="7697518" cy="59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1.5.: Video pozivi za poslovnu komunikaciju (1)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8502" y="2750928"/>
            <a:ext cx="919600" cy="9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/>
          <p:nvPr/>
        </p:nvSpPr>
        <p:spPr>
          <a:xfrm>
            <a:off x="987328" y="1569410"/>
            <a:ext cx="6538183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pozivi: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Alat komunikacije licem u lice bez premještanja na drugo mjesto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Olakšajte brži završetak projekata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Pomaže u sklapanju poslova u kratkom roku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3"/>
          <p:cNvGrpSpPr/>
          <p:nvPr/>
        </p:nvGrpSpPr>
        <p:grpSpPr>
          <a:xfrm>
            <a:off x="512063" y="1319763"/>
            <a:ext cx="11310041" cy="4200202"/>
            <a:chOff x="-1294215" y="873102"/>
            <a:chExt cx="15080055" cy="5600271"/>
          </a:xfrm>
        </p:grpSpPr>
        <p:sp>
          <p:nvSpPr>
            <p:cNvPr id="246" name="Google Shape;246;p13"/>
            <p:cNvSpPr/>
            <p:nvPr/>
          </p:nvSpPr>
          <p:spPr>
            <a:xfrm>
              <a:off x="-1294214" y="1446761"/>
              <a:ext cx="6638093" cy="50266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1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6619520" y="1345709"/>
              <a:ext cx="6638093" cy="505097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1294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-1294215" y="1286933"/>
              <a:ext cx="6638094" cy="1049867"/>
            </a:xfrm>
            <a:prstGeom prst="roundRect">
              <a:avLst>
                <a:gd name="adj" fmla="val 9104"/>
              </a:avLst>
            </a:prstGeom>
            <a:solidFill>
              <a:srgbClr val="0CA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2700" b="1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DA</a:t>
              </a:r>
              <a:endParaRPr dirty="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632678" y="897465"/>
              <a:ext cx="1049867" cy="1049867"/>
            </a:xfrm>
            <a:prstGeom prst="ellipse">
              <a:avLst/>
            </a:prstGeom>
            <a:solidFill>
              <a:srgbClr val="0CA373"/>
            </a:solidFill>
            <a:ln w="349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sx="98000" sy="98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6619521" y="1286933"/>
              <a:ext cx="6638092" cy="1049867"/>
            </a:xfrm>
            <a:prstGeom prst="roundRect">
              <a:avLst>
                <a:gd name="adj" fmla="val 9104"/>
              </a:avLst>
            </a:prstGeom>
            <a:solidFill>
              <a:srgbClr val="FF21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27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</a:t>
              </a:r>
              <a:endParaRPr dirty="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2735973" y="873102"/>
              <a:ext cx="1049867" cy="1049867"/>
            </a:xfrm>
            <a:prstGeom prst="ellipse">
              <a:avLst/>
            </a:prstGeom>
            <a:solidFill>
              <a:srgbClr val="FC1F1F"/>
            </a:solidFill>
            <a:ln w="349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sx="98000" sy="98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13"/>
            <p:cNvGrpSpPr/>
            <p:nvPr/>
          </p:nvGrpSpPr>
          <p:grpSpPr>
            <a:xfrm>
              <a:off x="4828675" y="1152036"/>
              <a:ext cx="657836" cy="540725"/>
              <a:chOff x="4775979" y="2392975"/>
              <a:chExt cx="266967" cy="219440"/>
            </a:xfrm>
          </p:grpSpPr>
          <p:sp>
            <p:nvSpPr>
              <p:cNvPr id="253" name="Google Shape;253;p13"/>
              <p:cNvSpPr/>
              <p:nvPr/>
            </p:nvSpPr>
            <p:spPr>
              <a:xfrm>
                <a:off x="4867361" y="2392975"/>
                <a:ext cx="175585" cy="219440"/>
              </a:xfrm>
              <a:custGeom>
                <a:avLst/>
                <a:gdLst/>
                <a:ahLst/>
                <a:cxnLst/>
                <a:rect l="l" t="t" r="r" b="b"/>
                <a:pathLst>
                  <a:path w="465666" h="592667" extrusionOk="0">
                    <a:moveTo>
                      <a:pt x="465667" y="287867"/>
                    </a:moveTo>
                    <a:cubicBezTo>
                      <a:pt x="465667" y="259927"/>
                      <a:pt x="442807" y="237067"/>
                      <a:pt x="414867" y="237067"/>
                    </a:cubicBezTo>
                    <a:lnTo>
                      <a:pt x="254000" y="237067"/>
                    </a:lnTo>
                    <a:cubicBezTo>
                      <a:pt x="240453" y="237067"/>
                      <a:pt x="229447" y="226060"/>
                      <a:pt x="228600" y="212514"/>
                    </a:cubicBezTo>
                    <a:cubicBezTo>
                      <a:pt x="229447" y="197274"/>
                      <a:pt x="254000" y="166794"/>
                      <a:pt x="254000" y="50800"/>
                    </a:cubicBezTo>
                    <a:cubicBezTo>
                      <a:pt x="254000" y="22860"/>
                      <a:pt x="231140" y="0"/>
                      <a:pt x="203200" y="0"/>
                    </a:cubicBezTo>
                    <a:cubicBezTo>
                      <a:pt x="175260" y="0"/>
                      <a:pt x="152400" y="22860"/>
                      <a:pt x="152400" y="50800"/>
                    </a:cubicBezTo>
                    <a:cubicBezTo>
                      <a:pt x="152400" y="179494"/>
                      <a:pt x="2540" y="252307"/>
                      <a:pt x="0" y="254000"/>
                    </a:cubicBezTo>
                    <a:lnTo>
                      <a:pt x="0" y="524934"/>
                    </a:lnTo>
                    <a:cubicBezTo>
                      <a:pt x="60113" y="524934"/>
                      <a:pt x="64347" y="592667"/>
                      <a:pt x="177800" y="592667"/>
                    </a:cubicBezTo>
                    <a:cubicBezTo>
                      <a:pt x="215900" y="592667"/>
                      <a:pt x="330200" y="592667"/>
                      <a:pt x="330200" y="592667"/>
                    </a:cubicBezTo>
                    <a:cubicBezTo>
                      <a:pt x="358140" y="592667"/>
                      <a:pt x="381000" y="569807"/>
                      <a:pt x="381000" y="541867"/>
                    </a:cubicBezTo>
                    <a:cubicBezTo>
                      <a:pt x="381000" y="528321"/>
                      <a:pt x="375920" y="516467"/>
                      <a:pt x="367453" y="508001"/>
                    </a:cubicBezTo>
                    <a:cubicBezTo>
                      <a:pt x="369147" y="508001"/>
                      <a:pt x="370840" y="508001"/>
                      <a:pt x="372533" y="508001"/>
                    </a:cubicBezTo>
                    <a:cubicBezTo>
                      <a:pt x="400473" y="508001"/>
                      <a:pt x="423333" y="485141"/>
                      <a:pt x="423333" y="457201"/>
                    </a:cubicBezTo>
                    <a:cubicBezTo>
                      <a:pt x="423333" y="443654"/>
                      <a:pt x="418253" y="430954"/>
                      <a:pt x="408940" y="421641"/>
                    </a:cubicBezTo>
                    <a:cubicBezTo>
                      <a:pt x="431800" y="416561"/>
                      <a:pt x="448733" y="396240"/>
                      <a:pt x="448733" y="372534"/>
                    </a:cubicBezTo>
                    <a:cubicBezTo>
                      <a:pt x="448733" y="358140"/>
                      <a:pt x="442807" y="344594"/>
                      <a:pt x="432647" y="335280"/>
                    </a:cubicBezTo>
                    <a:cubicBezTo>
                      <a:pt x="452120" y="328507"/>
                      <a:pt x="465667" y="309880"/>
                      <a:pt x="465667" y="287867"/>
                    </a:cubicBezTo>
                    <a:close/>
                  </a:path>
                </a:pathLst>
              </a:custGeom>
              <a:noFill/>
              <a:ln w="444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3"/>
              <p:cNvSpPr/>
              <p:nvPr/>
            </p:nvSpPr>
            <p:spPr>
              <a:xfrm>
                <a:off x="4775979" y="2471347"/>
                <a:ext cx="60656" cy="131664"/>
              </a:xfrm>
              <a:custGeom>
                <a:avLst/>
                <a:gdLst/>
                <a:ahLst/>
                <a:cxnLst/>
                <a:rect l="l" t="t" r="r" b="b"/>
                <a:pathLst>
                  <a:path w="160866" h="355600" extrusionOk="0">
                    <a:moveTo>
                      <a:pt x="127000" y="0"/>
                    </a:moveTo>
                    <a:lnTo>
                      <a:pt x="0" y="0"/>
                    </a:lnTo>
                    <a:lnTo>
                      <a:pt x="0" y="355600"/>
                    </a:lnTo>
                    <a:lnTo>
                      <a:pt x="127000" y="355600"/>
                    </a:lnTo>
                    <a:cubicBezTo>
                      <a:pt x="145627" y="355600"/>
                      <a:pt x="160867" y="340360"/>
                      <a:pt x="160867" y="321734"/>
                    </a:cubicBezTo>
                    <a:lnTo>
                      <a:pt x="160867" y="33867"/>
                    </a:lnTo>
                    <a:cubicBezTo>
                      <a:pt x="160867" y="15240"/>
                      <a:pt x="145627" y="0"/>
                      <a:pt x="127000" y="0"/>
                    </a:cubicBezTo>
                    <a:close/>
                  </a:path>
                </a:pathLst>
              </a:custGeom>
              <a:noFill/>
              <a:ln w="444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3"/>
            <p:cNvGrpSpPr/>
            <p:nvPr/>
          </p:nvGrpSpPr>
          <p:grpSpPr>
            <a:xfrm>
              <a:off x="12976956" y="1229646"/>
              <a:ext cx="610194" cy="540725"/>
              <a:chOff x="7578926" y="2424471"/>
              <a:chExt cx="247632" cy="219440"/>
            </a:xfrm>
          </p:grpSpPr>
          <p:sp>
            <p:nvSpPr>
              <p:cNvPr id="256" name="Google Shape;256;p13"/>
              <p:cNvSpPr/>
              <p:nvPr/>
            </p:nvSpPr>
            <p:spPr>
              <a:xfrm rot="10800000" flipH="1">
                <a:off x="7650973" y="2424471"/>
                <a:ext cx="175585" cy="219440"/>
              </a:xfrm>
              <a:custGeom>
                <a:avLst/>
                <a:gdLst/>
                <a:ahLst/>
                <a:cxnLst/>
                <a:rect l="l" t="t" r="r" b="b"/>
                <a:pathLst>
                  <a:path w="465666" h="592667" extrusionOk="0">
                    <a:moveTo>
                      <a:pt x="465667" y="287867"/>
                    </a:moveTo>
                    <a:cubicBezTo>
                      <a:pt x="465667" y="259927"/>
                      <a:pt x="442807" y="237067"/>
                      <a:pt x="414867" y="237067"/>
                    </a:cubicBezTo>
                    <a:lnTo>
                      <a:pt x="254000" y="237067"/>
                    </a:lnTo>
                    <a:cubicBezTo>
                      <a:pt x="240453" y="237067"/>
                      <a:pt x="229447" y="226060"/>
                      <a:pt x="228600" y="212514"/>
                    </a:cubicBezTo>
                    <a:cubicBezTo>
                      <a:pt x="229447" y="197274"/>
                      <a:pt x="254000" y="166794"/>
                      <a:pt x="254000" y="50800"/>
                    </a:cubicBezTo>
                    <a:cubicBezTo>
                      <a:pt x="254000" y="22860"/>
                      <a:pt x="231140" y="0"/>
                      <a:pt x="203200" y="0"/>
                    </a:cubicBezTo>
                    <a:cubicBezTo>
                      <a:pt x="175260" y="0"/>
                      <a:pt x="152400" y="22860"/>
                      <a:pt x="152400" y="50800"/>
                    </a:cubicBezTo>
                    <a:cubicBezTo>
                      <a:pt x="152400" y="179494"/>
                      <a:pt x="2540" y="252307"/>
                      <a:pt x="0" y="254000"/>
                    </a:cubicBezTo>
                    <a:lnTo>
                      <a:pt x="0" y="524934"/>
                    </a:lnTo>
                    <a:cubicBezTo>
                      <a:pt x="60113" y="524934"/>
                      <a:pt x="64347" y="592667"/>
                      <a:pt x="177800" y="592667"/>
                    </a:cubicBezTo>
                    <a:cubicBezTo>
                      <a:pt x="215900" y="592667"/>
                      <a:pt x="330200" y="592667"/>
                      <a:pt x="330200" y="592667"/>
                    </a:cubicBezTo>
                    <a:cubicBezTo>
                      <a:pt x="358140" y="592667"/>
                      <a:pt x="381000" y="569807"/>
                      <a:pt x="381000" y="541867"/>
                    </a:cubicBezTo>
                    <a:cubicBezTo>
                      <a:pt x="381000" y="528321"/>
                      <a:pt x="375920" y="516467"/>
                      <a:pt x="367453" y="508001"/>
                    </a:cubicBezTo>
                    <a:cubicBezTo>
                      <a:pt x="369147" y="508001"/>
                      <a:pt x="370840" y="508001"/>
                      <a:pt x="372533" y="508001"/>
                    </a:cubicBezTo>
                    <a:cubicBezTo>
                      <a:pt x="400473" y="508001"/>
                      <a:pt x="423333" y="485141"/>
                      <a:pt x="423333" y="457201"/>
                    </a:cubicBezTo>
                    <a:cubicBezTo>
                      <a:pt x="423333" y="443654"/>
                      <a:pt x="418253" y="430954"/>
                      <a:pt x="408940" y="421641"/>
                    </a:cubicBezTo>
                    <a:cubicBezTo>
                      <a:pt x="431800" y="416561"/>
                      <a:pt x="448733" y="396240"/>
                      <a:pt x="448733" y="372534"/>
                    </a:cubicBezTo>
                    <a:cubicBezTo>
                      <a:pt x="448733" y="358140"/>
                      <a:pt x="442807" y="344594"/>
                      <a:pt x="432647" y="335280"/>
                    </a:cubicBezTo>
                    <a:cubicBezTo>
                      <a:pt x="452120" y="328507"/>
                      <a:pt x="465667" y="309880"/>
                      <a:pt x="465667" y="287867"/>
                    </a:cubicBezTo>
                    <a:close/>
                  </a:path>
                </a:pathLst>
              </a:custGeom>
              <a:noFill/>
              <a:ln w="444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3"/>
              <p:cNvSpPr/>
              <p:nvPr/>
            </p:nvSpPr>
            <p:spPr>
              <a:xfrm rot="10800000" flipH="1">
                <a:off x="7578926" y="2436863"/>
                <a:ext cx="60656" cy="131664"/>
              </a:xfrm>
              <a:custGeom>
                <a:avLst/>
                <a:gdLst/>
                <a:ahLst/>
                <a:cxnLst/>
                <a:rect l="l" t="t" r="r" b="b"/>
                <a:pathLst>
                  <a:path w="160866" h="355600" extrusionOk="0">
                    <a:moveTo>
                      <a:pt x="127000" y="0"/>
                    </a:moveTo>
                    <a:lnTo>
                      <a:pt x="0" y="0"/>
                    </a:lnTo>
                    <a:lnTo>
                      <a:pt x="0" y="355600"/>
                    </a:lnTo>
                    <a:lnTo>
                      <a:pt x="127000" y="355600"/>
                    </a:lnTo>
                    <a:cubicBezTo>
                      <a:pt x="145627" y="355600"/>
                      <a:pt x="160867" y="340360"/>
                      <a:pt x="160867" y="321734"/>
                    </a:cubicBezTo>
                    <a:lnTo>
                      <a:pt x="160867" y="33867"/>
                    </a:lnTo>
                    <a:cubicBezTo>
                      <a:pt x="160867" y="15240"/>
                      <a:pt x="145627" y="0"/>
                      <a:pt x="127000" y="0"/>
                    </a:cubicBezTo>
                    <a:close/>
                  </a:path>
                </a:pathLst>
              </a:custGeom>
              <a:noFill/>
              <a:ln w="4445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13"/>
            <p:cNvGrpSpPr/>
            <p:nvPr/>
          </p:nvGrpSpPr>
          <p:grpSpPr>
            <a:xfrm>
              <a:off x="-1158053" y="2442945"/>
              <a:ext cx="6547993" cy="1642606"/>
              <a:chOff x="-1218357" y="2442945"/>
              <a:chExt cx="6547993" cy="1642606"/>
            </a:xfrm>
          </p:grpSpPr>
          <p:sp>
            <p:nvSpPr>
              <p:cNvPr id="259" name="Google Shape;259;p13"/>
              <p:cNvSpPr/>
              <p:nvPr/>
            </p:nvSpPr>
            <p:spPr>
              <a:xfrm>
                <a:off x="-736790" y="2442945"/>
                <a:ext cx="6020365" cy="517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" sz="1600" dirty="0">
                    <a:solidFill>
                      <a:srgbClr val="26323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provjerite svoje materijale prije poziva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0" name="Google Shape;260;p13"/>
              <p:cNvGrpSpPr/>
              <p:nvPr/>
            </p:nvGrpSpPr>
            <p:grpSpPr>
              <a:xfrm>
                <a:off x="-1218357" y="3064181"/>
                <a:ext cx="6547993" cy="1021370"/>
                <a:chOff x="-1218357" y="1903245"/>
                <a:chExt cx="6547993" cy="1021370"/>
              </a:xfrm>
            </p:grpSpPr>
            <p:sp>
              <p:nvSpPr>
                <p:cNvPr id="261" name="Google Shape;261;p13"/>
                <p:cNvSpPr/>
                <p:nvPr/>
              </p:nvSpPr>
              <p:spPr>
                <a:xfrm>
                  <a:off x="-736789" y="1903245"/>
                  <a:ext cx="6066425" cy="4907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hr" sz="1600">
                      <a:solidFill>
                        <a:srgbClr val="263238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pripremiti dnevni red prije sastanka</a:t>
                  </a:r>
                  <a:endParaRPr sz="1600">
                    <a:solidFill>
                      <a:srgbClr val="26323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62" name="Google Shape;262;p13"/>
                <p:cNvGrpSpPr/>
                <p:nvPr/>
              </p:nvGrpSpPr>
              <p:grpSpPr>
                <a:xfrm>
                  <a:off x="-1218357" y="2672825"/>
                  <a:ext cx="251791" cy="251790"/>
                  <a:chOff x="-1218357" y="2687112"/>
                  <a:chExt cx="251791" cy="251790"/>
                </a:xfrm>
              </p:grpSpPr>
              <p:sp>
                <p:nvSpPr>
                  <p:cNvPr id="263" name="Google Shape;263;p13"/>
                  <p:cNvSpPr/>
                  <p:nvPr/>
                </p:nvSpPr>
                <p:spPr>
                  <a:xfrm>
                    <a:off x="-1218357" y="2687112"/>
                    <a:ext cx="251791" cy="251790"/>
                  </a:xfrm>
                  <a:prstGeom prst="ellipse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D8D8D8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35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264" name="Google Shape;264;p13" descr="Image result for tick icon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8796"/>
                  <a:stretch/>
                </p:blipFill>
                <p:spPr>
                  <a:xfrm>
                    <a:off x="-1172296" y="2751133"/>
                    <a:ext cx="168938" cy="1551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265" name="Google Shape;265;p13"/>
              <p:cNvGrpSpPr/>
              <p:nvPr/>
            </p:nvGrpSpPr>
            <p:grpSpPr>
              <a:xfrm>
                <a:off x="-1208393" y="2579238"/>
                <a:ext cx="251791" cy="251791"/>
                <a:chOff x="-1208393" y="271653"/>
                <a:chExt cx="251791" cy="251791"/>
              </a:xfrm>
            </p:grpSpPr>
            <p:sp>
              <p:nvSpPr>
                <p:cNvPr id="266" name="Google Shape;266;p13"/>
                <p:cNvSpPr/>
                <p:nvPr/>
              </p:nvSpPr>
              <p:spPr>
                <a:xfrm>
                  <a:off x="-1208393" y="271653"/>
                  <a:ext cx="251791" cy="251791"/>
                </a:xfrm>
                <a:prstGeom prst="ellipse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D8D8D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13" descr="Image result for tick icon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8796"/>
                <a:stretch/>
              </p:blipFill>
              <p:spPr>
                <a:xfrm>
                  <a:off x="-1146076" y="303596"/>
                  <a:ext cx="168938" cy="1551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pic>
          </p:grpSp>
        </p:grpSp>
        <p:grpSp>
          <p:nvGrpSpPr>
            <p:cNvPr id="268" name="Google Shape;268;p13"/>
            <p:cNvGrpSpPr/>
            <p:nvPr/>
          </p:nvGrpSpPr>
          <p:grpSpPr>
            <a:xfrm>
              <a:off x="6849226" y="2993003"/>
              <a:ext cx="251791" cy="251791"/>
              <a:chOff x="6849226" y="2993003"/>
              <a:chExt cx="251791" cy="251791"/>
            </a:xfrm>
          </p:grpSpPr>
          <p:sp>
            <p:nvSpPr>
              <p:cNvPr id="269" name="Google Shape;269;p13"/>
              <p:cNvSpPr/>
              <p:nvPr/>
            </p:nvSpPr>
            <p:spPr>
              <a:xfrm>
                <a:off x="6849226" y="2993003"/>
                <a:ext cx="251791" cy="251791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0" name="Google Shape;270;p13" descr="Image result for wrong icon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910746" y="3063839"/>
                <a:ext cx="127571" cy="1101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1" name="Google Shape;271;p13"/>
            <p:cNvGrpSpPr/>
            <p:nvPr/>
          </p:nvGrpSpPr>
          <p:grpSpPr>
            <a:xfrm>
              <a:off x="6849226" y="3825283"/>
              <a:ext cx="251791" cy="251791"/>
              <a:chOff x="6849226" y="3825283"/>
              <a:chExt cx="251791" cy="251791"/>
            </a:xfrm>
          </p:grpSpPr>
          <p:sp>
            <p:nvSpPr>
              <p:cNvPr id="272" name="Google Shape;272;p13"/>
              <p:cNvSpPr/>
              <p:nvPr/>
            </p:nvSpPr>
            <p:spPr>
              <a:xfrm>
                <a:off x="6849226" y="3825283"/>
                <a:ext cx="251791" cy="251791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3" name="Google Shape;273;p13" descr="Image result for wrong icon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911335" y="3896119"/>
                <a:ext cx="127571" cy="1101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4" name="Google Shape;274;p13"/>
            <p:cNvGrpSpPr/>
            <p:nvPr/>
          </p:nvGrpSpPr>
          <p:grpSpPr>
            <a:xfrm>
              <a:off x="6849226" y="4742388"/>
              <a:ext cx="251791" cy="251791"/>
              <a:chOff x="6849226" y="4742388"/>
              <a:chExt cx="251791" cy="251791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6849226" y="4742388"/>
                <a:ext cx="251791" cy="251791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6" name="Google Shape;276;p13" descr="Image result for wrong icon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911335" y="4813224"/>
                <a:ext cx="127571" cy="1101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7" name="Google Shape;277;p13"/>
          <p:cNvSpPr/>
          <p:nvPr/>
        </p:nvSpPr>
        <p:spPr>
          <a:xfrm>
            <a:off x="975360" y="3428999"/>
            <a:ext cx="4515273" cy="36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izgledati profesionalno</a:t>
            </a:r>
            <a:endParaRPr sz="160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975360" y="3889311"/>
            <a:ext cx="451527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isključiti mikrofon kada ne govorite</a:t>
            </a:r>
            <a:endParaRPr sz="1600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975360" y="4365709"/>
            <a:ext cx="4515272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biti sigurni da niste "uživo" kako biste izbjegli neugodne situacije</a:t>
            </a:r>
            <a:endParaRPr sz="1600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633850" y="3999961"/>
            <a:ext cx="188843" cy="18884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3" descr="Image result for tick icon"/>
          <p:cNvPicPr preferRelativeResize="0"/>
          <p:nvPr/>
        </p:nvPicPr>
        <p:blipFill rotWithShape="1">
          <a:blip r:embed="rId3">
            <a:alphaModFix/>
          </a:blip>
          <a:srcRect b="8796"/>
          <a:stretch/>
        </p:blipFill>
        <p:spPr>
          <a:xfrm>
            <a:off x="668396" y="4047977"/>
            <a:ext cx="126703" cy="1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/>
          <p:nvPr/>
        </p:nvSpPr>
        <p:spPr>
          <a:xfrm>
            <a:off x="970637" y="5011933"/>
            <a:ext cx="451527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postaviti odgovarajući kut kamere i osvjetljenje</a:t>
            </a:r>
            <a:endParaRPr sz="1600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620862" y="4453148"/>
            <a:ext cx="188843" cy="18884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3" descr="Image result for tick icon"/>
          <p:cNvPicPr preferRelativeResize="0"/>
          <p:nvPr/>
        </p:nvPicPr>
        <p:blipFill rotWithShape="1">
          <a:blip r:embed="rId3">
            <a:alphaModFix/>
          </a:blip>
          <a:srcRect b="8796"/>
          <a:stretch/>
        </p:blipFill>
        <p:spPr>
          <a:xfrm>
            <a:off x="655408" y="4501164"/>
            <a:ext cx="126703" cy="1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3"/>
          <p:cNvSpPr/>
          <p:nvPr/>
        </p:nvSpPr>
        <p:spPr>
          <a:xfrm>
            <a:off x="620453" y="5123510"/>
            <a:ext cx="188843" cy="18884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3" descr="Image result for tick icon"/>
          <p:cNvPicPr preferRelativeResize="0"/>
          <p:nvPr/>
        </p:nvPicPr>
        <p:blipFill rotWithShape="1">
          <a:blip r:embed="rId3">
            <a:alphaModFix/>
          </a:blip>
          <a:srcRect b="8796"/>
          <a:stretch/>
        </p:blipFill>
        <p:spPr>
          <a:xfrm>
            <a:off x="654999" y="5171526"/>
            <a:ext cx="126703" cy="1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/>
          <p:nvPr/>
        </p:nvSpPr>
        <p:spPr>
          <a:xfrm>
            <a:off x="620862" y="3063394"/>
            <a:ext cx="188843" cy="18884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3" descr="Image result for tick icon"/>
          <p:cNvPicPr preferRelativeResize="0"/>
          <p:nvPr/>
        </p:nvPicPr>
        <p:blipFill rotWithShape="1">
          <a:blip r:embed="rId3">
            <a:alphaModFix/>
          </a:blip>
          <a:srcRect b="8796"/>
          <a:stretch/>
        </p:blipFill>
        <p:spPr>
          <a:xfrm>
            <a:off x="655408" y="3111410"/>
            <a:ext cx="126703" cy="1163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3"/>
          <p:cNvSpPr/>
          <p:nvPr/>
        </p:nvSpPr>
        <p:spPr>
          <a:xfrm>
            <a:off x="6910660" y="2804183"/>
            <a:ext cx="4515274" cy="36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kasniti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6910660" y="3408994"/>
            <a:ext cx="4515274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" sz="16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gasiti kameru i napustiti sastanak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6910660" y="4085099"/>
            <a:ext cx="4515274" cy="36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obavljati druge zadatke tijekom poziva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6910660" y="4770905"/>
            <a:ext cx="4515274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" sz="1600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nimiti video prije nego što prethodno zatražite dopuštenje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6619644" y="4914813"/>
            <a:ext cx="188843" cy="18884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3" descr="Image result for wrong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6226" y="4967940"/>
            <a:ext cx="95678" cy="825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 txBox="1"/>
          <p:nvPr/>
        </p:nvSpPr>
        <p:spPr>
          <a:xfrm>
            <a:off x="1835087" y="46743"/>
            <a:ext cx="11248001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1933370" y="692914"/>
            <a:ext cx="7697518" cy="116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1.5.: Video pozivi za poslovnu komunikaciju (2)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spcBef>
                <a:spcPts val="11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05" name="Google Shape;305;p14"/>
          <p:cNvSpPr txBox="1"/>
          <p:nvPr/>
        </p:nvSpPr>
        <p:spPr>
          <a:xfrm>
            <a:off x="1615182" y="2814121"/>
            <a:ext cx="44578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Mala i srednja poduzeća mogu se osloniti na različite alate za online komunikaciju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1615181" y="3530217"/>
            <a:ext cx="4397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učinkovitu komunikaciju ključno je savladati pravila/običaje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1605565" y="4284374"/>
            <a:ext cx="44070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svaki alat online komunikacije postoje stvari koje treba raditi i druge koje treba izbjegavati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480795" y="1302505"/>
            <a:ext cx="496135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Ključni zaključci:</a:t>
            </a:r>
            <a:endParaRPr/>
          </a:p>
        </p:txBody>
      </p:sp>
      <p:pic>
        <p:nvPicPr>
          <p:cNvPr id="309" name="Google Shape;309;p14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4996" y="4623758"/>
            <a:ext cx="1531308" cy="133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/>
          <p:nvPr/>
        </p:nvSpPr>
        <p:spPr>
          <a:xfrm>
            <a:off x="318565" y="1022287"/>
            <a:ext cx="1026906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Provjera znanja</a:t>
            </a:r>
            <a:endParaRPr dirty="0"/>
          </a:p>
        </p:txBody>
      </p:sp>
      <p:sp>
        <p:nvSpPr>
          <p:cNvPr id="315" name="Google Shape;315;p15"/>
          <p:cNvSpPr txBox="1"/>
          <p:nvPr/>
        </p:nvSpPr>
        <p:spPr>
          <a:xfrm>
            <a:off x="436097" y="1869768"/>
            <a:ext cx="299172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Mrežni bonton se sastoji od: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pravila/običaji za dobru online komunikaciju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pravila/običaji samo za poslovnu komunikaciju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sva pravila/običaji za opću komunikaciju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3957234" y="1773775"/>
            <a:ext cx="299172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Što se u e-porukama može smatrati nepristojnim?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pisati duge rečenice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dijeliti velike datoteke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upotreba velikih slova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 txBox="1"/>
          <p:nvPr/>
        </p:nvSpPr>
        <p:spPr>
          <a:xfrm>
            <a:off x="7994184" y="1801491"/>
            <a:ext cx="348219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Koliko izravna razmjena poruka može biti učinkovita?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uz opsežnu upotrebu akronima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pisanjem kratkih tekstova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uz raširenu upotrebu emojija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 txBox="1"/>
          <p:nvPr/>
        </p:nvSpPr>
        <p:spPr>
          <a:xfrm>
            <a:off x="436097" y="4564522"/>
            <a:ext cx="44883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Društveni mediji mogu pomoći u: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doći do velikog broja ljudi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oglašavati proizvode/usluge samo lokalno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oglašavanje proizvoda/usluga samo globalno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5"/>
          <p:cNvSpPr txBox="1"/>
          <p:nvPr/>
        </p:nvSpPr>
        <p:spPr>
          <a:xfrm>
            <a:off x="7994184" y="4081387"/>
            <a:ext cx="325691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U video pozivima trebali biste izbjegavati: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raditi druge zadatke tijekom sastanka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oblačiti svijetlu odjeću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nositi naočale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/>
          <p:nvPr/>
        </p:nvSpPr>
        <p:spPr>
          <a:xfrm>
            <a:off x="318565" y="1022287"/>
            <a:ext cx="1026906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Provjera znanja</a:t>
            </a:r>
            <a:endParaRPr dirty="0"/>
          </a:p>
        </p:txBody>
      </p:sp>
      <p:sp>
        <p:nvSpPr>
          <p:cNvPr id="325" name="Google Shape;325;p16"/>
          <p:cNvSpPr txBox="1"/>
          <p:nvPr/>
        </p:nvSpPr>
        <p:spPr>
          <a:xfrm>
            <a:off x="436097" y="1869768"/>
            <a:ext cx="299172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Mrežni bonton se sastoji od: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pravila/običaji za dobru online komunikaciju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pravila/običaji samo za poslovnu komunikaciju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sva pravila/običaji za opću komunikaciju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3957234" y="1773775"/>
            <a:ext cx="299172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Što se u e-porukama može smatrati nepristojnim?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pisati duge rečenice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dijeliti velike datoteke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Upotreba velikih slova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7994184" y="1801491"/>
            <a:ext cx="348219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Koliko izravna razmjena poruka može biti učinkovita?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uz opsežnu upotrebu akronima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pisanjem kratkih tekstova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uz raširenu upotrebu emojija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436097" y="4564522"/>
            <a:ext cx="44883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Društveni mediji mogu pomoći u: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doći do velikog broja ljudi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oglašavati proizvode/usluge samo lokalno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oglašavanje proizvoda/usluga samo globalno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7994184" y="4081387"/>
            <a:ext cx="325691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U video pozivima trebali biste izbjegavati: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a.- raditi druge zadatke tijekom sastanka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b.- oblačiti svijetlu odjeću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c.- nositi naočale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/>
          <p:nvPr/>
        </p:nvSpPr>
        <p:spPr>
          <a:xfrm>
            <a:off x="2040487" y="77299"/>
            <a:ext cx="10269068" cy="131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Mrežni bonton u poslovnom kontekstu</a:t>
            </a:r>
            <a:endParaRPr sz="1050" dirty="0"/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35" name="Google Shape;335;p17"/>
          <p:cNvSpPr txBox="1"/>
          <p:nvPr/>
        </p:nvSpPr>
        <p:spPr>
          <a:xfrm>
            <a:off x="2040487" y="828787"/>
            <a:ext cx="5071521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IZVORI</a:t>
            </a:r>
            <a:endParaRPr/>
          </a:p>
        </p:txBody>
      </p:sp>
      <p:sp>
        <p:nvSpPr>
          <p:cNvPr id="2" name="Google Shape;336;p17">
            <a:extLst>
              <a:ext uri="{FF2B5EF4-FFF2-40B4-BE49-F238E27FC236}">
                <a16:creationId xmlns:a16="http://schemas.microsoft.com/office/drawing/2014/main" id="{621DBBA1-B514-815E-5913-E3307932185B}"/>
              </a:ext>
            </a:extLst>
          </p:cNvPr>
          <p:cNvSpPr/>
          <p:nvPr/>
        </p:nvSpPr>
        <p:spPr>
          <a:xfrm>
            <a:off x="601602" y="1353116"/>
            <a:ext cx="1098879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Balinas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T. (2021). Social Media Etiquette for Business Owners: 25 Do’s &amp; Don’ts. </a:t>
            </a:r>
            <a:r>
              <a:rPr lang="en-US" sz="20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https://www.outboundengine.com/blog/social-media-etiquette-for-business-25-dos-donts/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Conrad, A. (2021). The 7 Rules of Business Chat Etiquette Your Team is Definitely Breaking. </a:t>
            </a:r>
            <a:r>
              <a:rPr lang="en-US" sz="2000" b="0" i="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https://www.getapp.com/resources/business-chat-etiquette-rules-for-small-business/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Guffey, M. (2008). </a:t>
            </a:r>
            <a:r>
              <a:rPr lang="en-US" sz="20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Essentials of business communication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(7th ed.). Mason, OH: Thomson/Wadsworth.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Shea, V. (1994). </a:t>
            </a:r>
            <a:r>
              <a:rPr lang="en-US" sz="20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Netiquette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San Francisco, CA: Albion Books.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Smith, S. (2020). Netiquette: How to Master Online Business Communication.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https://www.business-opportunities.biz/2020/05/05/netiquette-master-online-business-communication/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Strawbridge, M. (2006). </a:t>
            </a:r>
            <a:r>
              <a:rPr lang="en-US" sz="2000" b="0" i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Netiquette: Internet etiquette in the age of the blog</a:t>
            </a:r>
            <a:r>
              <a:rPr lang="en-US" sz="2000" b="0" i="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 Software Reference.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37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/>
          <p:nvPr/>
        </p:nvSpPr>
        <p:spPr>
          <a:xfrm>
            <a:off x="448574" y="2205051"/>
            <a:ext cx="1099005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9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Hvala za pozornost!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236985" y="5029647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1615183" y="2814121"/>
            <a:ext cx="40691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Shvatite važnost mrežnog bontona</a:t>
            </a:r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1615182" y="3530217"/>
            <a:ext cx="42940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Naučite kako voditi poslovnu komunikaciju</a:t>
            </a:r>
            <a:endParaRPr/>
          </a:p>
        </p:txBody>
      </p:sp>
      <p:sp>
        <p:nvSpPr>
          <p:cNvPr id="42" name="Google Shape;42;p2"/>
          <p:cNvSpPr txBox="1"/>
          <p:nvPr/>
        </p:nvSpPr>
        <p:spPr>
          <a:xfrm>
            <a:off x="1635641" y="5068642"/>
            <a:ext cx="43753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Budite svjesni najčešćih pogrešaka u online poslovnoj komunikaciji</a:t>
            </a:r>
            <a:endParaRPr/>
          </a:p>
        </p:txBody>
      </p:sp>
      <p:sp>
        <p:nvSpPr>
          <p:cNvPr id="43" name="Google Shape;43;p2"/>
          <p:cNvSpPr txBox="1"/>
          <p:nvPr/>
        </p:nvSpPr>
        <p:spPr>
          <a:xfrm>
            <a:off x="1615182" y="4290345"/>
            <a:ext cx="44808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Saznajte više o različitim alatima za online poslovnu komunikaciju</a:t>
            </a:r>
            <a:endParaRPr/>
          </a:p>
        </p:txBody>
      </p:sp>
      <p:sp>
        <p:nvSpPr>
          <p:cNvPr id="44" name="Google Shape;44;p2"/>
          <p:cNvSpPr txBox="1"/>
          <p:nvPr/>
        </p:nvSpPr>
        <p:spPr>
          <a:xfrm>
            <a:off x="480794" y="1302505"/>
            <a:ext cx="5500127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CILJEVI</a:t>
            </a:r>
            <a:endParaRPr dirty="0"/>
          </a:p>
        </p:txBody>
      </p:sp>
      <p:sp>
        <p:nvSpPr>
          <p:cNvPr id="45" name="Google Shape;45;p2"/>
          <p:cNvSpPr txBox="1"/>
          <p:nvPr/>
        </p:nvSpPr>
        <p:spPr>
          <a:xfrm>
            <a:off x="539786" y="2053993"/>
            <a:ext cx="5064599" cy="32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kraju ovog modula moći ćete:</a:t>
            </a:r>
            <a:endParaRPr/>
          </a:p>
        </p:txBody>
      </p:sp>
      <p:pic>
        <p:nvPicPr>
          <p:cNvPr id="46" name="Google Shape;46;p2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884" y="758722"/>
            <a:ext cx="580042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/>
        </p:nvSpPr>
        <p:spPr>
          <a:xfrm>
            <a:off x="2812820" y="3302390"/>
            <a:ext cx="5117155" cy="200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mrežni bonton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E-mailovi za poslovnu komunikaciju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poruke za poslovnu komunikaciju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Društveni mediji i poslovna komunikacija</a:t>
            </a:r>
            <a:endParaRPr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pozivi za poslovnu komunikaciju</a:t>
            </a:r>
            <a:endParaRPr dirty="0"/>
          </a:p>
        </p:txBody>
      </p:sp>
      <p:sp>
        <p:nvSpPr>
          <p:cNvPr id="70" name="Google Shape;70;p4"/>
          <p:cNvSpPr txBox="1"/>
          <p:nvPr/>
        </p:nvSpPr>
        <p:spPr>
          <a:xfrm>
            <a:off x="2812819" y="2713042"/>
            <a:ext cx="68418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/>
          </a:p>
        </p:txBody>
      </p:sp>
      <p:sp>
        <p:nvSpPr>
          <p:cNvPr id="71" name="Google Shape;71;p4"/>
          <p:cNvSpPr txBox="1"/>
          <p:nvPr/>
        </p:nvSpPr>
        <p:spPr>
          <a:xfrm>
            <a:off x="4881487" y="205899"/>
            <a:ext cx="227843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INDEKS</a:t>
            </a:r>
            <a:endParaRPr dirty="0"/>
          </a:p>
        </p:txBody>
      </p:sp>
      <p:sp>
        <p:nvSpPr>
          <p:cNvPr id="72" name="Google Shape;72;p4"/>
          <p:cNvSpPr/>
          <p:nvPr/>
        </p:nvSpPr>
        <p:spPr>
          <a:xfrm>
            <a:off x="5493416" y="2047415"/>
            <a:ext cx="537944" cy="5379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CA37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/>
        </p:nvSpPr>
        <p:spPr>
          <a:xfrm>
            <a:off x="1985791" y="268924"/>
            <a:ext cx="11248001" cy="99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32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377556" y="1773775"/>
            <a:ext cx="4301124" cy="61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1.1.: Što je mrežni bonton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375101" y="3228980"/>
            <a:ext cx="2897579" cy="1235034"/>
          </a:xfrm>
          <a:prstGeom prst="rect">
            <a:avLst/>
          </a:prstGeom>
          <a:solidFill>
            <a:srgbClr val="075D4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lang="h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dirty="0"/>
          </a:p>
        </p:txBody>
      </p:sp>
      <p:sp>
        <p:nvSpPr>
          <p:cNvPr id="80" name="Google Shape;80;p5"/>
          <p:cNvSpPr/>
          <p:nvPr/>
        </p:nvSpPr>
        <p:spPr>
          <a:xfrm>
            <a:off x="4712213" y="3228980"/>
            <a:ext cx="2897579" cy="1235034"/>
          </a:xfrm>
          <a:prstGeom prst="rect">
            <a:avLst/>
          </a:prstGeom>
          <a:solidFill>
            <a:srgbClr val="97F7D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Etiketa</a:t>
            </a: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pravila/običaji koji određuju kako se ljudi trebaju ponašati</a:t>
            </a: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3625694" y="3514588"/>
            <a:ext cx="735960" cy="751488"/>
          </a:xfrm>
          <a:prstGeom prst="mathPlus">
            <a:avLst>
              <a:gd name="adj1" fmla="val 23520"/>
            </a:avLst>
          </a:prstGeom>
          <a:solidFill>
            <a:srgbClr val="17EDA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7ED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7960351" y="3566531"/>
            <a:ext cx="735961" cy="699545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17EDA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9046870" y="3228980"/>
            <a:ext cx="2897579" cy="1235034"/>
          </a:xfrm>
          <a:prstGeom prst="rect">
            <a:avLst/>
          </a:prstGeom>
          <a:solidFill>
            <a:srgbClr val="0CA37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NETIKET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pravila/običaji za dobru online komunikaciju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7864604" y="0"/>
            <a:ext cx="4327396" cy="6148552"/>
          </a:xfrm>
          <a:custGeom>
            <a:avLst/>
            <a:gdLst/>
            <a:ahLst/>
            <a:cxnLst/>
            <a:rect l="l" t="t" r="r" b="b"/>
            <a:pathLst>
              <a:path w="10277475" h="10287000" extrusionOk="0">
                <a:moveTo>
                  <a:pt x="102774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77474" y="0"/>
                </a:lnTo>
                <a:lnTo>
                  <a:pt x="10277474" y="10286999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1751962" y="46743"/>
            <a:ext cx="11248001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1751962" y="783418"/>
            <a:ext cx="6112642" cy="96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1.2.: E-pošta za poslovnu komunikaciju (1)</a:t>
            </a:r>
            <a:endParaRPr/>
          </a:p>
          <a:p>
            <a:pPr marL="12700" marR="0" lvl="0" indent="0" algn="l" rtl="0">
              <a:spcBef>
                <a:spcPts val="11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8501" y="2614475"/>
            <a:ext cx="919601" cy="9196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/>
          <p:nvPr/>
        </p:nvSpPr>
        <p:spPr>
          <a:xfrm>
            <a:off x="987328" y="1569410"/>
            <a:ext cx="6538183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E-pošta: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najrasprostranjeniji oblik online komunikacije u poslovanju;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struktura: e-poruke trebaju imati sljedeće elemente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subjekt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otvor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sadržaj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zatvaranje</a:t>
            </a:r>
            <a:endParaRPr dirty="0"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ton: prilagođen ciljanoj publici (adresatu)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/>
        </p:nvSpPr>
        <p:spPr>
          <a:xfrm>
            <a:off x="1775712" y="46743"/>
            <a:ext cx="11248001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5065981" y="5537155"/>
            <a:ext cx="2056488" cy="213287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659307" y="1304620"/>
            <a:ext cx="936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dirty="0">
                <a:solidFill>
                  <a:srgbClr val="0CA373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endParaRPr dirty="0"/>
          </a:p>
        </p:txBody>
      </p:sp>
      <p:sp>
        <p:nvSpPr>
          <p:cNvPr id="100" name="Google Shape;100;p7"/>
          <p:cNvSpPr txBox="1"/>
          <p:nvPr/>
        </p:nvSpPr>
        <p:spPr>
          <a:xfrm>
            <a:off x="10203356" y="1304620"/>
            <a:ext cx="13468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dirty="0">
                <a:solidFill>
                  <a:srgbClr val="E9242A"/>
                </a:solidFill>
                <a:latin typeface="Arial"/>
                <a:ea typeface="Arial"/>
                <a:cs typeface="Arial"/>
                <a:sym typeface="Arial"/>
              </a:rPr>
              <a:t>NE</a:t>
            </a:r>
            <a:endParaRPr dirty="0"/>
          </a:p>
        </p:txBody>
      </p:sp>
      <p:cxnSp>
        <p:nvCxnSpPr>
          <p:cNvPr id="101" name="Google Shape;101;p7"/>
          <p:cNvCxnSpPr/>
          <p:nvPr/>
        </p:nvCxnSpPr>
        <p:spPr>
          <a:xfrm>
            <a:off x="761908" y="1766285"/>
            <a:ext cx="480273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7"/>
          <p:cNvCxnSpPr/>
          <p:nvPr/>
        </p:nvCxnSpPr>
        <p:spPr>
          <a:xfrm>
            <a:off x="6635323" y="1766285"/>
            <a:ext cx="480273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3" name="Google Shape;103;p7"/>
          <p:cNvGrpSpPr/>
          <p:nvPr/>
        </p:nvGrpSpPr>
        <p:grpSpPr>
          <a:xfrm>
            <a:off x="4555655" y="2569245"/>
            <a:ext cx="3077514" cy="3074554"/>
            <a:chOff x="4388515" y="2647807"/>
            <a:chExt cx="3077514" cy="3074554"/>
          </a:xfrm>
        </p:grpSpPr>
        <p:sp>
          <p:nvSpPr>
            <p:cNvPr id="104" name="Google Shape;104;p7"/>
            <p:cNvSpPr/>
            <p:nvPr/>
          </p:nvSpPr>
          <p:spPr>
            <a:xfrm>
              <a:off x="4388515" y="2647807"/>
              <a:ext cx="1509478" cy="3074554"/>
            </a:xfrm>
            <a:custGeom>
              <a:avLst/>
              <a:gdLst/>
              <a:ahLst/>
              <a:cxnLst/>
              <a:rect l="l" t="t" r="r" b="b"/>
              <a:pathLst>
                <a:path w="1215070" h="2474896" extrusionOk="0">
                  <a:moveTo>
                    <a:pt x="1215070" y="0"/>
                  </a:moveTo>
                  <a:lnTo>
                    <a:pt x="1215070" y="2474896"/>
                  </a:lnTo>
                  <a:lnTo>
                    <a:pt x="1111994" y="2469691"/>
                  </a:lnTo>
                  <a:cubicBezTo>
                    <a:pt x="487403" y="2406261"/>
                    <a:pt x="0" y="1878774"/>
                    <a:pt x="0" y="1237448"/>
                  </a:cubicBezTo>
                  <a:cubicBezTo>
                    <a:pt x="0" y="596122"/>
                    <a:pt x="487403" y="68636"/>
                    <a:pt x="1111994" y="5205"/>
                  </a:cubicBezTo>
                  <a:lnTo>
                    <a:pt x="1215070" y="0"/>
                  </a:lnTo>
                  <a:close/>
                </a:path>
              </a:pathLst>
            </a:custGeom>
            <a:solidFill>
              <a:srgbClr val="0CA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956552" y="2647807"/>
              <a:ext cx="1509477" cy="3074554"/>
            </a:xfrm>
            <a:custGeom>
              <a:avLst/>
              <a:gdLst/>
              <a:ahLst/>
              <a:cxnLst/>
              <a:rect l="l" t="t" r="r" b="b"/>
              <a:pathLst>
                <a:path w="1215069" h="2474896" extrusionOk="0">
                  <a:moveTo>
                    <a:pt x="0" y="0"/>
                  </a:moveTo>
                  <a:lnTo>
                    <a:pt x="103075" y="5205"/>
                  </a:lnTo>
                  <a:cubicBezTo>
                    <a:pt x="727666" y="68636"/>
                    <a:pt x="1215069" y="596122"/>
                    <a:pt x="1215069" y="1237448"/>
                  </a:cubicBezTo>
                  <a:cubicBezTo>
                    <a:pt x="1215069" y="1878774"/>
                    <a:pt x="727666" y="2406261"/>
                    <a:pt x="103075" y="2469691"/>
                  </a:cubicBezTo>
                  <a:lnTo>
                    <a:pt x="0" y="2474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24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5046065" y="3565192"/>
            <a:ext cx="712002" cy="808374"/>
            <a:chOff x="-636588" y="1127125"/>
            <a:chExt cx="4503739" cy="5113337"/>
          </a:xfrm>
        </p:grpSpPr>
        <p:sp>
          <p:nvSpPr>
            <p:cNvPr id="107" name="Google Shape;107;p7"/>
            <p:cNvSpPr/>
            <p:nvPr/>
          </p:nvSpPr>
          <p:spPr>
            <a:xfrm>
              <a:off x="-636588" y="2038350"/>
              <a:ext cx="4503739" cy="4202112"/>
            </a:xfrm>
            <a:custGeom>
              <a:avLst/>
              <a:gdLst/>
              <a:ahLst/>
              <a:cxnLst/>
              <a:rect l="l" t="t" r="r" b="b"/>
              <a:pathLst>
                <a:path w="2092" h="1958" extrusionOk="0">
                  <a:moveTo>
                    <a:pt x="2039" y="1051"/>
                  </a:moveTo>
                  <a:cubicBezTo>
                    <a:pt x="2072" y="1014"/>
                    <a:pt x="2092" y="965"/>
                    <a:pt x="2092" y="911"/>
                  </a:cubicBezTo>
                  <a:cubicBezTo>
                    <a:pt x="2092" y="796"/>
                    <a:pt x="1998" y="702"/>
                    <a:pt x="1883" y="702"/>
                  </a:cubicBezTo>
                  <a:cubicBezTo>
                    <a:pt x="1477" y="702"/>
                    <a:pt x="1477" y="702"/>
                    <a:pt x="1477" y="702"/>
                  </a:cubicBezTo>
                  <a:cubicBezTo>
                    <a:pt x="1517" y="580"/>
                    <a:pt x="1534" y="418"/>
                    <a:pt x="1534" y="348"/>
                  </a:cubicBezTo>
                  <a:cubicBezTo>
                    <a:pt x="1534" y="279"/>
                    <a:pt x="1534" y="279"/>
                    <a:pt x="1534" y="279"/>
                  </a:cubicBezTo>
                  <a:cubicBezTo>
                    <a:pt x="1534" y="125"/>
                    <a:pt x="1409" y="0"/>
                    <a:pt x="1255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154" y="0"/>
                    <a:pt x="1126" y="21"/>
                    <a:pt x="1118" y="52"/>
                  </a:cubicBezTo>
                  <a:cubicBezTo>
                    <a:pt x="1080" y="205"/>
                    <a:pt x="1080" y="205"/>
                    <a:pt x="1080" y="205"/>
                  </a:cubicBezTo>
                  <a:cubicBezTo>
                    <a:pt x="1027" y="417"/>
                    <a:pt x="858" y="652"/>
                    <a:pt x="683" y="695"/>
                  </a:cubicBezTo>
                  <a:cubicBezTo>
                    <a:pt x="652" y="617"/>
                    <a:pt x="576" y="562"/>
                    <a:pt x="488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31" y="562"/>
                    <a:pt x="0" y="594"/>
                    <a:pt x="0" y="632"/>
                  </a:cubicBezTo>
                  <a:cubicBezTo>
                    <a:pt x="0" y="1888"/>
                    <a:pt x="0" y="1888"/>
                    <a:pt x="0" y="1888"/>
                  </a:cubicBezTo>
                  <a:cubicBezTo>
                    <a:pt x="0" y="1926"/>
                    <a:pt x="31" y="1958"/>
                    <a:pt x="69" y="1958"/>
                  </a:cubicBezTo>
                  <a:cubicBezTo>
                    <a:pt x="488" y="1958"/>
                    <a:pt x="488" y="1958"/>
                    <a:pt x="488" y="1958"/>
                  </a:cubicBezTo>
                  <a:cubicBezTo>
                    <a:pt x="571" y="1958"/>
                    <a:pt x="643" y="1909"/>
                    <a:pt x="677" y="1838"/>
                  </a:cubicBezTo>
                  <a:cubicBezTo>
                    <a:pt x="917" y="1918"/>
                    <a:pt x="917" y="1918"/>
                    <a:pt x="917" y="1918"/>
                  </a:cubicBezTo>
                  <a:cubicBezTo>
                    <a:pt x="995" y="1944"/>
                    <a:pt x="1077" y="1958"/>
                    <a:pt x="1159" y="1958"/>
                  </a:cubicBezTo>
                  <a:cubicBezTo>
                    <a:pt x="1744" y="1958"/>
                    <a:pt x="1744" y="1958"/>
                    <a:pt x="1744" y="1958"/>
                  </a:cubicBezTo>
                  <a:cubicBezTo>
                    <a:pt x="1859" y="1958"/>
                    <a:pt x="1953" y="1864"/>
                    <a:pt x="1953" y="1748"/>
                  </a:cubicBezTo>
                  <a:cubicBezTo>
                    <a:pt x="1953" y="1721"/>
                    <a:pt x="1948" y="1695"/>
                    <a:pt x="1938" y="1671"/>
                  </a:cubicBezTo>
                  <a:cubicBezTo>
                    <a:pt x="2027" y="1647"/>
                    <a:pt x="2092" y="1566"/>
                    <a:pt x="2092" y="1469"/>
                  </a:cubicBezTo>
                  <a:cubicBezTo>
                    <a:pt x="2092" y="1416"/>
                    <a:pt x="2072" y="1367"/>
                    <a:pt x="2039" y="1330"/>
                  </a:cubicBezTo>
                  <a:cubicBezTo>
                    <a:pt x="2072" y="1293"/>
                    <a:pt x="2092" y="1244"/>
                    <a:pt x="2092" y="1190"/>
                  </a:cubicBezTo>
                  <a:cubicBezTo>
                    <a:pt x="2092" y="1137"/>
                    <a:pt x="2072" y="1088"/>
                    <a:pt x="2039" y="1051"/>
                  </a:cubicBezTo>
                  <a:close/>
                  <a:moveTo>
                    <a:pt x="558" y="1748"/>
                  </a:moveTo>
                  <a:cubicBezTo>
                    <a:pt x="558" y="1787"/>
                    <a:pt x="526" y="1818"/>
                    <a:pt x="488" y="1818"/>
                  </a:cubicBezTo>
                  <a:cubicBezTo>
                    <a:pt x="139" y="1818"/>
                    <a:pt x="139" y="1818"/>
                    <a:pt x="139" y="1818"/>
                  </a:cubicBezTo>
                  <a:cubicBezTo>
                    <a:pt x="139" y="702"/>
                    <a:pt x="139" y="702"/>
                    <a:pt x="139" y="702"/>
                  </a:cubicBezTo>
                  <a:cubicBezTo>
                    <a:pt x="488" y="702"/>
                    <a:pt x="488" y="702"/>
                    <a:pt x="488" y="702"/>
                  </a:cubicBezTo>
                  <a:cubicBezTo>
                    <a:pt x="526" y="702"/>
                    <a:pt x="558" y="733"/>
                    <a:pt x="558" y="772"/>
                  </a:cubicBezTo>
                  <a:lnTo>
                    <a:pt x="558" y="1748"/>
                  </a:lnTo>
                  <a:close/>
                  <a:moveTo>
                    <a:pt x="1744" y="1120"/>
                  </a:moveTo>
                  <a:cubicBezTo>
                    <a:pt x="1883" y="1120"/>
                    <a:pt x="1883" y="1120"/>
                    <a:pt x="1883" y="1120"/>
                  </a:cubicBezTo>
                  <a:cubicBezTo>
                    <a:pt x="1922" y="1120"/>
                    <a:pt x="1953" y="1152"/>
                    <a:pt x="1953" y="1190"/>
                  </a:cubicBezTo>
                  <a:cubicBezTo>
                    <a:pt x="1953" y="1229"/>
                    <a:pt x="1922" y="1260"/>
                    <a:pt x="1883" y="1260"/>
                  </a:cubicBezTo>
                  <a:cubicBezTo>
                    <a:pt x="1744" y="1260"/>
                    <a:pt x="1744" y="1260"/>
                    <a:pt x="1744" y="1260"/>
                  </a:cubicBezTo>
                  <a:cubicBezTo>
                    <a:pt x="1705" y="1260"/>
                    <a:pt x="1674" y="1291"/>
                    <a:pt x="1674" y="1330"/>
                  </a:cubicBezTo>
                  <a:cubicBezTo>
                    <a:pt x="1674" y="1368"/>
                    <a:pt x="1705" y="1399"/>
                    <a:pt x="1744" y="1399"/>
                  </a:cubicBezTo>
                  <a:cubicBezTo>
                    <a:pt x="1883" y="1399"/>
                    <a:pt x="1883" y="1399"/>
                    <a:pt x="1883" y="1399"/>
                  </a:cubicBezTo>
                  <a:cubicBezTo>
                    <a:pt x="1922" y="1399"/>
                    <a:pt x="1953" y="1431"/>
                    <a:pt x="1953" y="1469"/>
                  </a:cubicBezTo>
                  <a:cubicBezTo>
                    <a:pt x="1953" y="1508"/>
                    <a:pt x="1922" y="1539"/>
                    <a:pt x="1883" y="1539"/>
                  </a:cubicBezTo>
                  <a:cubicBezTo>
                    <a:pt x="1744" y="1539"/>
                    <a:pt x="1744" y="1539"/>
                    <a:pt x="1744" y="1539"/>
                  </a:cubicBezTo>
                  <a:cubicBezTo>
                    <a:pt x="1705" y="1539"/>
                    <a:pt x="1674" y="1570"/>
                    <a:pt x="1674" y="1609"/>
                  </a:cubicBezTo>
                  <a:cubicBezTo>
                    <a:pt x="1674" y="1647"/>
                    <a:pt x="1705" y="1679"/>
                    <a:pt x="1744" y="1679"/>
                  </a:cubicBezTo>
                  <a:cubicBezTo>
                    <a:pt x="1782" y="1679"/>
                    <a:pt x="1813" y="1710"/>
                    <a:pt x="1813" y="1748"/>
                  </a:cubicBezTo>
                  <a:cubicBezTo>
                    <a:pt x="1813" y="1787"/>
                    <a:pt x="1782" y="1818"/>
                    <a:pt x="1744" y="1818"/>
                  </a:cubicBezTo>
                  <a:cubicBezTo>
                    <a:pt x="1159" y="1818"/>
                    <a:pt x="1159" y="1818"/>
                    <a:pt x="1159" y="1818"/>
                  </a:cubicBezTo>
                  <a:cubicBezTo>
                    <a:pt x="1092" y="1818"/>
                    <a:pt x="1025" y="1807"/>
                    <a:pt x="961" y="1786"/>
                  </a:cubicBezTo>
                  <a:cubicBezTo>
                    <a:pt x="697" y="1698"/>
                    <a:pt x="697" y="1698"/>
                    <a:pt x="697" y="1698"/>
                  </a:cubicBezTo>
                  <a:cubicBezTo>
                    <a:pt x="697" y="835"/>
                    <a:pt x="697" y="835"/>
                    <a:pt x="697" y="835"/>
                  </a:cubicBezTo>
                  <a:cubicBezTo>
                    <a:pt x="807" y="814"/>
                    <a:pt x="914" y="745"/>
                    <a:pt x="1010" y="631"/>
                  </a:cubicBezTo>
                  <a:cubicBezTo>
                    <a:pt x="1105" y="521"/>
                    <a:pt x="1181" y="374"/>
                    <a:pt x="1215" y="238"/>
                  </a:cubicBezTo>
                  <a:cubicBezTo>
                    <a:pt x="1240" y="139"/>
                    <a:pt x="1240" y="139"/>
                    <a:pt x="1240" y="139"/>
                  </a:cubicBezTo>
                  <a:cubicBezTo>
                    <a:pt x="1255" y="139"/>
                    <a:pt x="1255" y="139"/>
                    <a:pt x="1255" y="139"/>
                  </a:cubicBezTo>
                  <a:cubicBezTo>
                    <a:pt x="1332" y="139"/>
                    <a:pt x="1395" y="202"/>
                    <a:pt x="1395" y="279"/>
                  </a:cubicBezTo>
                  <a:cubicBezTo>
                    <a:pt x="1395" y="348"/>
                    <a:pt x="1395" y="348"/>
                    <a:pt x="1395" y="348"/>
                  </a:cubicBezTo>
                  <a:cubicBezTo>
                    <a:pt x="1395" y="442"/>
                    <a:pt x="1366" y="622"/>
                    <a:pt x="1328" y="702"/>
                  </a:cubicBezTo>
                  <a:cubicBezTo>
                    <a:pt x="1186" y="702"/>
                    <a:pt x="1186" y="702"/>
                    <a:pt x="1186" y="702"/>
                  </a:cubicBezTo>
                  <a:cubicBezTo>
                    <a:pt x="1147" y="702"/>
                    <a:pt x="1116" y="733"/>
                    <a:pt x="1116" y="772"/>
                  </a:cubicBezTo>
                  <a:cubicBezTo>
                    <a:pt x="1116" y="810"/>
                    <a:pt x="1147" y="841"/>
                    <a:pt x="1186" y="841"/>
                  </a:cubicBezTo>
                  <a:cubicBezTo>
                    <a:pt x="1883" y="841"/>
                    <a:pt x="1883" y="841"/>
                    <a:pt x="1883" y="841"/>
                  </a:cubicBezTo>
                  <a:cubicBezTo>
                    <a:pt x="1922" y="841"/>
                    <a:pt x="1953" y="873"/>
                    <a:pt x="1953" y="911"/>
                  </a:cubicBezTo>
                  <a:cubicBezTo>
                    <a:pt x="1953" y="950"/>
                    <a:pt x="1922" y="981"/>
                    <a:pt x="1883" y="981"/>
                  </a:cubicBezTo>
                  <a:cubicBezTo>
                    <a:pt x="1744" y="981"/>
                    <a:pt x="1744" y="981"/>
                    <a:pt x="1744" y="981"/>
                  </a:cubicBezTo>
                  <a:cubicBezTo>
                    <a:pt x="1705" y="981"/>
                    <a:pt x="1674" y="1012"/>
                    <a:pt x="1674" y="1051"/>
                  </a:cubicBezTo>
                  <a:cubicBezTo>
                    <a:pt x="1674" y="1089"/>
                    <a:pt x="1705" y="1120"/>
                    <a:pt x="1744" y="1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-36513" y="5341938"/>
              <a:ext cx="300038" cy="300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065338" y="1127125"/>
              <a:ext cx="301625" cy="611187"/>
            </a:xfrm>
            <a:custGeom>
              <a:avLst/>
              <a:gdLst/>
              <a:ahLst/>
              <a:cxnLst/>
              <a:rect l="l" t="t" r="r" b="b"/>
              <a:pathLst>
                <a:path w="140" h="284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53"/>
                    <a:pt x="32" y="284"/>
                    <a:pt x="70" y="284"/>
                  </a:cubicBezTo>
                  <a:cubicBezTo>
                    <a:pt x="109" y="284"/>
                    <a:pt x="140" y="253"/>
                    <a:pt x="140" y="214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1096962" y="1519238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251" h="252" extrusionOk="0">
                  <a:moveTo>
                    <a:pt x="224" y="126"/>
                  </a:moveTo>
                  <a:cubicBezTo>
                    <a:pt x="125" y="27"/>
                    <a:pt x="125" y="27"/>
                    <a:pt x="125" y="27"/>
                  </a:cubicBezTo>
                  <a:cubicBezTo>
                    <a:pt x="98" y="0"/>
                    <a:pt x="54" y="0"/>
                    <a:pt x="27" y="27"/>
                  </a:cubicBezTo>
                  <a:cubicBezTo>
                    <a:pt x="0" y="55"/>
                    <a:pt x="0" y="99"/>
                    <a:pt x="27" y="126"/>
                  </a:cubicBezTo>
                  <a:cubicBezTo>
                    <a:pt x="125" y="225"/>
                    <a:pt x="125" y="225"/>
                    <a:pt x="125" y="225"/>
                  </a:cubicBezTo>
                  <a:cubicBezTo>
                    <a:pt x="153" y="252"/>
                    <a:pt x="197" y="252"/>
                    <a:pt x="224" y="225"/>
                  </a:cubicBezTo>
                  <a:cubicBezTo>
                    <a:pt x="251" y="197"/>
                    <a:pt x="251" y="153"/>
                    <a:pt x="224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2795588" y="1519238"/>
              <a:ext cx="542925" cy="53975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24" y="27"/>
                  </a:moveTo>
                  <a:cubicBezTo>
                    <a:pt x="197" y="0"/>
                    <a:pt x="153" y="0"/>
                    <a:pt x="126" y="27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0" y="153"/>
                    <a:pt x="0" y="197"/>
                    <a:pt x="27" y="225"/>
                  </a:cubicBezTo>
                  <a:cubicBezTo>
                    <a:pt x="54" y="252"/>
                    <a:pt x="98" y="252"/>
                    <a:pt x="126" y="225"/>
                  </a:cubicBezTo>
                  <a:cubicBezTo>
                    <a:pt x="224" y="126"/>
                    <a:pt x="224" y="126"/>
                    <a:pt x="224" y="126"/>
                  </a:cubicBezTo>
                  <a:cubicBezTo>
                    <a:pt x="252" y="99"/>
                    <a:pt x="252" y="55"/>
                    <a:pt x="22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7"/>
          <p:cNvGrpSpPr/>
          <p:nvPr/>
        </p:nvGrpSpPr>
        <p:grpSpPr>
          <a:xfrm rot="10800000" flipH="1">
            <a:off x="6460086" y="3753865"/>
            <a:ext cx="712002" cy="664317"/>
            <a:chOff x="-636588" y="2038350"/>
            <a:chExt cx="4503739" cy="4202112"/>
          </a:xfrm>
        </p:grpSpPr>
        <p:sp>
          <p:nvSpPr>
            <p:cNvPr id="113" name="Google Shape;113;p7"/>
            <p:cNvSpPr/>
            <p:nvPr/>
          </p:nvSpPr>
          <p:spPr>
            <a:xfrm>
              <a:off x="-636588" y="2038350"/>
              <a:ext cx="4503739" cy="4202112"/>
            </a:xfrm>
            <a:custGeom>
              <a:avLst/>
              <a:gdLst/>
              <a:ahLst/>
              <a:cxnLst/>
              <a:rect l="l" t="t" r="r" b="b"/>
              <a:pathLst>
                <a:path w="2092" h="1958" extrusionOk="0">
                  <a:moveTo>
                    <a:pt x="2039" y="1051"/>
                  </a:moveTo>
                  <a:cubicBezTo>
                    <a:pt x="2072" y="1014"/>
                    <a:pt x="2092" y="965"/>
                    <a:pt x="2092" y="911"/>
                  </a:cubicBezTo>
                  <a:cubicBezTo>
                    <a:pt x="2092" y="796"/>
                    <a:pt x="1998" y="702"/>
                    <a:pt x="1883" y="702"/>
                  </a:cubicBezTo>
                  <a:cubicBezTo>
                    <a:pt x="1477" y="702"/>
                    <a:pt x="1477" y="702"/>
                    <a:pt x="1477" y="702"/>
                  </a:cubicBezTo>
                  <a:cubicBezTo>
                    <a:pt x="1517" y="580"/>
                    <a:pt x="1534" y="418"/>
                    <a:pt x="1534" y="348"/>
                  </a:cubicBezTo>
                  <a:cubicBezTo>
                    <a:pt x="1534" y="279"/>
                    <a:pt x="1534" y="279"/>
                    <a:pt x="1534" y="279"/>
                  </a:cubicBezTo>
                  <a:cubicBezTo>
                    <a:pt x="1534" y="125"/>
                    <a:pt x="1409" y="0"/>
                    <a:pt x="1255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154" y="0"/>
                    <a:pt x="1126" y="21"/>
                    <a:pt x="1118" y="52"/>
                  </a:cubicBezTo>
                  <a:cubicBezTo>
                    <a:pt x="1080" y="205"/>
                    <a:pt x="1080" y="205"/>
                    <a:pt x="1080" y="205"/>
                  </a:cubicBezTo>
                  <a:cubicBezTo>
                    <a:pt x="1027" y="417"/>
                    <a:pt x="858" y="652"/>
                    <a:pt x="683" y="695"/>
                  </a:cubicBezTo>
                  <a:cubicBezTo>
                    <a:pt x="652" y="617"/>
                    <a:pt x="576" y="562"/>
                    <a:pt x="488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31" y="562"/>
                    <a:pt x="0" y="594"/>
                    <a:pt x="0" y="632"/>
                  </a:cubicBezTo>
                  <a:cubicBezTo>
                    <a:pt x="0" y="1888"/>
                    <a:pt x="0" y="1888"/>
                    <a:pt x="0" y="1888"/>
                  </a:cubicBezTo>
                  <a:cubicBezTo>
                    <a:pt x="0" y="1926"/>
                    <a:pt x="31" y="1958"/>
                    <a:pt x="69" y="1958"/>
                  </a:cubicBezTo>
                  <a:cubicBezTo>
                    <a:pt x="488" y="1958"/>
                    <a:pt x="488" y="1958"/>
                    <a:pt x="488" y="1958"/>
                  </a:cubicBezTo>
                  <a:cubicBezTo>
                    <a:pt x="571" y="1958"/>
                    <a:pt x="643" y="1909"/>
                    <a:pt x="677" y="1838"/>
                  </a:cubicBezTo>
                  <a:cubicBezTo>
                    <a:pt x="917" y="1918"/>
                    <a:pt x="917" y="1918"/>
                    <a:pt x="917" y="1918"/>
                  </a:cubicBezTo>
                  <a:cubicBezTo>
                    <a:pt x="995" y="1944"/>
                    <a:pt x="1077" y="1958"/>
                    <a:pt x="1159" y="1958"/>
                  </a:cubicBezTo>
                  <a:cubicBezTo>
                    <a:pt x="1744" y="1958"/>
                    <a:pt x="1744" y="1958"/>
                    <a:pt x="1744" y="1958"/>
                  </a:cubicBezTo>
                  <a:cubicBezTo>
                    <a:pt x="1859" y="1958"/>
                    <a:pt x="1953" y="1864"/>
                    <a:pt x="1953" y="1748"/>
                  </a:cubicBezTo>
                  <a:cubicBezTo>
                    <a:pt x="1953" y="1721"/>
                    <a:pt x="1948" y="1695"/>
                    <a:pt x="1938" y="1671"/>
                  </a:cubicBezTo>
                  <a:cubicBezTo>
                    <a:pt x="2027" y="1647"/>
                    <a:pt x="2092" y="1566"/>
                    <a:pt x="2092" y="1469"/>
                  </a:cubicBezTo>
                  <a:cubicBezTo>
                    <a:pt x="2092" y="1416"/>
                    <a:pt x="2072" y="1367"/>
                    <a:pt x="2039" y="1330"/>
                  </a:cubicBezTo>
                  <a:cubicBezTo>
                    <a:pt x="2072" y="1293"/>
                    <a:pt x="2092" y="1244"/>
                    <a:pt x="2092" y="1190"/>
                  </a:cubicBezTo>
                  <a:cubicBezTo>
                    <a:pt x="2092" y="1137"/>
                    <a:pt x="2072" y="1088"/>
                    <a:pt x="2039" y="1051"/>
                  </a:cubicBezTo>
                  <a:close/>
                  <a:moveTo>
                    <a:pt x="558" y="1748"/>
                  </a:moveTo>
                  <a:cubicBezTo>
                    <a:pt x="558" y="1787"/>
                    <a:pt x="526" y="1818"/>
                    <a:pt x="488" y="1818"/>
                  </a:cubicBezTo>
                  <a:cubicBezTo>
                    <a:pt x="139" y="1818"/>
                    <a:pt x="139" y="1818"/>
                    <a:pt x="139" y="1818"/>
                  </a:cubicBezTo>
                  <a:cubicBezTo>
                    <a:pt x="139" y="702"/>
                    <a:pt x="139" y="702"/>
                    <a:pt x="139" y="702"/>
                  </a:cubicBezTo>
                  <a:cubicBezTo>
                    <a:pt x="488" y="702"/>
                    <a:pt x="488" y="702"/>
                    <a:pt x="488" y="702"/>
                  </a:cubicBezTo>
                  <a:cubicBezTo>
                    <a:pt x="526" y="702"/>
                    <a:pt x="558" y="733"/>
                    <a:pt x="558" y="772"/>
                  </a:cubicBezTo>
                  <a:lnTo>
                    <a:pt x="558" y="1748"/>
                  </a:lnTo>
                  <a:close/>
                  <a:moveTo>
                    <a:pt x="1744" y="1120"/>
                  </a:moveTo>
                  <a:cubicBezTo>
                    <a:pt x="1883" y="1120"/>
                    <a:pt x="1883" y="1120"/>
                    <a:pt x="1883" y="1120"/>
                  </a:cubicBezTo>
                  <a:cubicBezTo>
                    <a:pt x="1922" y="1120"/>
                    <a:pt x="1953" y="1152"/>
                    <a:pt x="1953" y="1190"/>
                  </a:cubicBezTo>
                  <a:cubicBezTo>
                    <a:pt x="1953" y="1229"/>
                    <a:pt x="1922" y="1260"/>
                    <a:pt x="1883" y="1260"/>
                  </a:cubicBezTo>
                  <a:cubicBezTo>
                    <a:pt x="1744" y="1260"/>
                    <a:pt x="1744" y="1260"/>
                    <a:pt x="1744" y="1260"/>
                  </a:cubicBezTo>
                  <a:cubicBezTo>
                    <a:pt x="1705" y="1260"/>
                    <a:pt x="1674" y="1291"/>
                    <a:pt x="1674" y="1330"/>
                  </a:cubicBezTo>
                  <a:cubicBezTo>
                    <a:pt x="1674" y="1368"/>
                    <a:pt x="1705" y="1399"/>
                    <a:pt x="1744" y="1399"/>
                  </a:cubicBezTo>
                  <a:cubicBezTo>
                    <a:pt x="1883" y="1399"/>
                    <a:pt x="1883" y="1399"/>
                    <a:pt x="1883" y="1399"/>
                  </a:cubicBezTo>
                  <a:cubicBezTo>
                    <a:pt x="1922" y="1399"/>
                    <a:pt x="1953" y="1431"/>
                    <a:pt x="1953" y="1469"/>
                  </a:cubicBezTo>
                  <a:cubicBezTo>
                    <a:pt x="1953" y="1508"/>
                    <a:pt x="1922" y="1539"/>
                    <a:pt x="1883" y="1539"/>
                  </a:cubicBezTo>
                  <a:cubicBezTo>
                    <a:pt x="1744" y="1539"/>
                    <a:pt x="1744" y="1539"/>
                    <a:pt x="1744" y="1539"/>
                  </a:cubicBezTo>
                  <a:cubicBezTo>
                    <a:pt x="1705" y="1539"/>
                    <a:pt x="1674" y="1570"/>
                    <a:pt x="1674" y="1609"/>
                  </a:cubicBezTo>
                  <a:cubicBezTo>
                    <a:pt x="1674" y="1647"/>
                    <a:pt x="1705" y="1679"/>
                    <a:pt x="1744" y="1679"/>
                  </a:cubicBezTo>
                  <a:cubicBezTo>
                    <a:pt x="1782" y="1679"/>
                    <a:pt x="1813" y="1710"/>
                    <a:pt x="1813" y="1748"/>
                  </a:cubicBezTo>
                  <a:cubicBezTo>
                    <a:pt x="1813" y="1787"/>
                    <a:pt x="1782" y="1818"/>
                    <a:pt x="1744" y="1818"/>
                  </a:cubicBezTo>
                  <a:cubicBezTo>
                    <a:pt x="1159" y="1818"/>
                    <a:pt x="1159" y="1818"/>
                    <a:pt x="1159" y="1818"/>
                  </a:cubicBezTo>
                  <a:cubicBezTo>
                    <a:pt x="1092" y="1818"/>
                    <a:pt x="1025" y="1807"/>
                    <a:pt x="961" y="1786"/>
                  </a:cubicBezTo>
                  <a:cubicBezTo>
                    <a:pt x="697" y="1698"/>
                    <a:pt x="697" y="1698"/>
                    <a:pt x="697" y="1698"/>
                  </a:cubicBezTo>
                  <a:cubicBezTo>
                    <a:pt x="697" y="835"/>
                    <a:pt x="697" y="835"/>
                    <a:pt x="697" y="835"/>
                  </a:cubicBezTo>
                  <a:cubicBezTo>
                    <a:pt x="807" y="814"/>
                    <a:pt x="914" y="745"/>
                    <a:pt x="1010" y="631"/>
                  </a:cubicBezTo>
                  <a:cubicBezTo>
                    <a:pt x="1105" y="521"/>
                    <a:pt x="1181" y="374"/>
                    <a:pt x="1215" y="238"/>
                  </a:cubicBezTo>
                  <a:cubicBezTo>
                    <a:pt x="1240" y="139"/>
                    <a:pt x="1240" y="139"/>
                    <a:pt x="1240" y="139"/>
                  </a:cubicBezTo>
                  <a:cubicBezTo>
                    <a:pt x="1255" y="139"/>
                    <a:pt x="1255" y="139"/>
                    <a:pt x="1255" y="139"/>
                  </a:cubicBezTo>
                  <a:cubicBezTo>
                    <a:pt x="1332" y="139"/>
                    <a:pt x="1395" y="202"/>
                    <a:pt x="1395" y="279"/>
                  </a:cubicBezTo>
                  <a:cubicBezTo>
                    <a:pt x="1395" y="348"/>
                    <a:pt x="1395" y="348"/>
                    <a:pt x="1395" y="348"/>
                  </a:cubicBezTo>
                  <a:cubicBezTo>
                    <a:pt x="1395" y="442"/>
                    <a:pt x="1366" y="622"/>
                    <a:pt x="1328" y="702"/>
                  </a:cubicBezTo>
                  <a:cubicBezTo>
                    <a:pt x="1186" y="702"/>
                    <a:pt x="1186" y="702"/>
                    <a:pt x="1186" y="702"/>
                  </a:cubicBezTo>
                  <a:cubicBezTo>
                    <a:pt x="1147" y="702"/>
                    <a:pt x="1116" y="733"/>
                    <a:pt x="1116" y="772"/>
                  </a:cubicBezTo>
                  <a:cubicBezTo>
                    <a:pt x="1116" y="810"/>
                    <a:pt x="1147" y="841"/>
                    <a:pt x="1186" y="841"/>
                  </a:cubicBezTo>
                  <a:cubicBezTo>
                    <a:pt x="1883" y="841"/>
                    <a:pt x="1883" y="841"/>
                    <a:pt x="1883" y="841"/>
                  </a:cubicBezTo>
                  <a:cubicBezTo>
                    <a:pt x="1922" y="841"/>
                    <a:pt x="1953" y="873"/>
                    <a:pt x="1953" y="911"/>
                  </a:cubicBezTo>
                  <a:cubicBezTo>
                    <a:pt x="1953" y="950"/>
                    <a:pt x="1922" y="981"/>
                    <a:pt x="1883" y="981"/>
                  </a:cubicBezTo>
                  <a:cubicBezTo>
                    <a:pt x="1744" y="981"/>
                    <a:pt x="1744" y="981"/>
                    <a:pt x="1744" y="981"/>
                  </a:cubicBezTo>
                  <a:cubicBezTo>
                    <a:pt x="1705" y="981"/>
                    <a:pt x="1674" y="1012"/>
                    <a:pt x="1674" y="1051"/>
                  </a:cubicBezTo>
                  <a:cubicBezTo>
                    <a:pt x="1674" y="1089"/>
                    <a:pt x="1705" y="1120"/>
                    <a:pt x="1744" y="1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36513" y="5341938"/>
              <a:ext cx="300038" cy="3000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7"/>
          <p:cNvGrpSpPr/>
          <p:nvPr/>
        </p:nvGrpSpPr>
        <p:grpSpPr>
          <a:xfrm>
            <a:off x="8254652" y="2560658"/>
            <a:ext cx="583660" cy="583660"/>
            <a:chOff x="8458233" y="2572971"/>
            <a:chExt cx="583660" cy="583660"/>
          </a:xfrm>
        </p:grpSpPr>
        <p:sp>
          <p:nvSpPr>
            <p:cNvPr id="116" name="Google Shape;116;p7"/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8658398" y="2773278"/>
              <a:ext cx="183330" cy="183046"/>
            </a:xfrm>
            <a:custGeom>
              <a:avLst/>
              <a:gdLst/>
              <a:ahLst/>
              <a:cxnLst/>
              <a:rect l="l" t="t" r="r" b="b"/>
              <a:pathLst>
                <a:path w="1936" h="1933" extrusionOk="0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E9242A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7"/>
          <p:cNvGrpSpPr/>
          <p:nvPr/>
        </p:nvGrpSpPr>
        <p:grpSpPr>
          <a:xfrm>
            <a:off x="8254652" y="3396681"/>
            <a:ext cx="583660" cy="583660"/>
            <a:chOff x="8458233" y="2572971"/>
            <a:chExt cx="583660" cy="583660"/>
          </a:xfrm>
        </p:grpSpPr>
        <p:sp>
          <p:nvSpPr>
            <p:cNvPr id="119" name="Google Shape;119;p7"/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8658398" y="2773278"/>
              <a:ext cx="183330" cy="183046"/>
            </a:xfrm>
            <a:custGeom>
              <a:avLst/>
              <a:gdLst/>
              <a:ahLst/>
              <a:cxnLst/>
              <a:rect l="l" t="t" r="r" b="b"/>
              <a:pathLst>
                <a:path w="1936" h="1933" extrusionOk="0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E9242A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7"/>
          <p:cNvGrpSpPr/>
          <p:nvPr/>
        </p:nvGrpSpPr>
        <p:grpSpPr>
          <a:xfrm>
            <a:off x="8254652" y="4231736"/>
            <a:ext cx="583660" cy="583660"/>
            <a:chOff x="8458233" y="2572971"/>
            <a:chExt cx="583660" cy="583660"/>
          </a:xfrm>
        </p:grpSpPr>
        <p:sp>
          <p:nvSpPr>
            <p:cNvPr id="122" name="Google Shape;122;p7"/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8658398" y="2773278"/>
              <a:ext cx="183330" cy="183046"/>
            </a:xfrm>
            <a:custGeom>
              <a:avLst/>
              <a:gdLst/>
              <a:ahLst/>
              <a:cxnLst/>
              <a:rect l="l" t="t" r="r" b="b"/>
              <a:pathLst>
                <a:path w="1936" h="1933" extrusionOk="0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E9242A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7"/>
          <p:cNvGrpSpPr/>
          <p:nvPr/>
        </p:nvGrpSpPr>
        <p:grpSpPr>
          <a:xfrm>
            <a:off x="8254652" y="5068726"/>
            <a:ext cx="583660" cy="583660"/>
            <a:chOff x="8458233" y="2572971"/>
            <a:chExt cx="583660" cy="583660"/>
          </a:xfrm>
        </p:grpSpPr>
        <p:sp>
          <p:nvSpPr>
            <p:cNvPr id="125" name="Google Shape;125;p7"/>
            <p:cNvSpPr/>
            <p:nvPr/>
          </p:nvSpPr>
          <p:spPr>
            <a:xfrm>
              <a:off x="8458233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8658398" y="2773278"/>
              <a:ext cx="183330" cy="183046"/>
            </a:xfrm>
            <a:custGeom>
              <a:avLst/>
              <a:gdLst/>
              <a:ahLst/>
              <a:cxnLst/>
              <a:rect l="l" t="t" r="r" b="b"/>
              <a:pathLst>
                <a:path w="1936" h="1933" extrusionOk="0">
                  <a:moveTo>
                    <a:pt x="1936" y="193"/>
                  </a:moveTo>
                  <a:lnTo>
                    <a:pt x="1742" y="0"/>
                  </a:lnTo>
                  <a:lnTo>
                    <a:pt x="968" y="773"/>
                  </a:lnTo>
                  <a:lnTo>
                    <a:pt x="194" y="0"/>
                  </a:lnTo>
                  <a:lnTo>
                    <a:pt x="0" y="193"/>
                  </a:lnTo>
                  <a:lnTo>
                    <a:pt x="774" y="967"/>
                  </a:lnTo>
                  <a:lnTo>
                    <a:pt x="0" y="1740"/>
                  </a:lnTo>
                  <a:lnTo>
                    <a:pt x="194" y="1933"/>
                  </a:lnTo>
                  <a:lnTo>
                    <a:pt x="968" y="1159"/>
                  </a:lnTo>
                  <a:lnTo>
                    <a:pt x="1742" y="1933"/>
                  </a:lnTo>
                  <a:lnTo>
                    <a:pt x="1936" y="1740"/>
                  </a:lnTo>
                  <a:lnTo>
                    <a:pt x="1162" y="967"/>
                  </a:lnTo>
                  <a:lnTo>
                    <a:pt x="1936" y="193"/>
                  </a:lnTo>
                  <a:close/>
                </a:path>
              </a:pathLst>
            </a:custGeom>
            <a:solidFill>
              <a:srgbClr val="E9242A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7"/>
          <p:cNvGrpSpPr/>
          <p:nvPr/>
        </p:nvGrpSpPr>
        <p:grpSpPr>
          <a:xfrm>
            <a:off x="3350512" y="2560658"/>
            <a:ext cx="583660" cy="583660"/>
            <a:chOff x="3146931" y="2572971"/>
            <a:chExt cx="583660" cy="583660"/>
          </a:xfrm>
        </p:grpSpPr>
        <p:sp>
          <p:nvSpPr>
            <p:cNvPr id="128" name="Google Shape;128;p7"/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3311856" y="2768372"/>
              <a:ext cx="253811" cy="192859"/>
            </a:xfrm>
            <a:custGeom>
              <a:avLst/>
              <a:gdLst/>
              <a:ahLst/>
              <a:cxnLst/>
              <a:rect l="l" t="t" r="r" b="b"/>
              <a:pathLst>
                <a:path w="2436" h="1851" extrusionOk="0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0CA373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7"/>
          <p:cNvGrpSpPr/>
          <p:nvPr/>
        </p:nvGrpSpPr>
        <p:grpSpPr>
          <a:xfrm>
            <a:off x="3350512" y="3396681"/>
            <a:ext cx="583660" cy="583660"/>
            <a:chOff x="3146931" y="2572971"/>
            <a:chExt cx="583660" cy="583660"/>
          </a:xfrm>
        </p:grpSpPr>
        <p:sp>
          <p:nvSpPr>
            <p:cNvPr id="131" name="Google Shape;131;p7"/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3311856" y="2768372"/>
              <a:ext cx="253811" cy="192859"/>
            </a:xfrm>
            <a:custGeom>
              <a:avLst/>
              <a:gdLst/>
              <a:ahLst/>
              <a:cxnLst/>
              <a:rect l="l" t="t" r="r" b="b"/>
              <a:pathLst>
                <a:path w="2436" h="1851" extrusionOk="0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0CA373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7"/>
          <p:cNvGrpSpPr/>
          <p:nvPr/>
        </p:nvGrpSpPr>
        <p:grpSpPr>
          <a:xfrm>
            <a:off x="3350512" y="4232704"/>
            <a:ext cx="583660" cy="583660"/>
            <a:chOff x="3146931" y="2572971"/>
            <a:chExt cx="583660" cy="583660"/>
          </a:xfrm>
        </p:grpSpPr>
        <p:sp>
          <p:nvSpPr>
            <p:cNvPr id="134" name="Google Shape;134;p7"/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3311856" y="2768372"/>
              <a:ext cx="253811" cy="192859"/>
            </a:xfrm>
            <a:custGeom>
              <a:avLst/>
              <a:gdLst/>
              <a:ahLst/>
              <a:cxnLst/>
              <a:rect l="l" t="t" r="r" b="b"/>
              <a:pathLst>
                <a:path w="2436" h="1851" extrusionOk="0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0CA373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7"/>
          <p:cNvGrpSpPr/>
          <p:nvPr/>
        </p:nvGrpSpPr>
        <p:grpSpPr>
          <a:xfrm>
            <a:off x="3350512" y="5068726"/>
            <a:ext cx="583660" cy="583660"/>
            <a:chOff x="3146931" y="2572971"/>
            <a:chExt cx="583660" cy="583660"/>
          </a:xfrm>
        </p:grpSpPr>
        <p:sp>
          <p:nvSpPr>
            <p:cNvPr id="137" name="Google Shape;137;p7"/>
            <p:cNvSpPr/>
            <p:nvPr/>
          </p:nvSpPr>
          <p:spPr>
            <a:xfrm>
              <a:off x="3146931" y="2572971"/>
              <a:ext cx="583660" cy="5836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311856" y="2768372"/>
              <a:ext cx="253811" cy="192859"/>
            </a:xfrm>
            <a:custGeom>
              <a:avLst/>
              <a:gdLst/>
              <a:ahLst/>
              <a:cxnLst/>
              <a:rect l="l" t="t" r="r" b="b"/>
              <a:pathLst>
                <a:path w="2436" h="1851" extrusionOk="0">
                  <a:moveTo>
                    <a:pt x="776" y="1465"/>
                  </a:moveTo>
                  <a:lnTo>
                    <a:pt x="194" y="884"/>
                  </a:lnTo>
                  <a:lnTo>
                    <a:pt x="0" y="1078"/>
                  </a:lnTo>
                  <a:lnTo>
                    <a:pt x="776" y="1851"/>
                  </a:lnTo>
                  <a:lnTo>
                    <a:pt x="2436" y="194"/>
                  </a:lnTo>
                  <a:lnTo>
                    <a:pt x="2242" y="0"/>
                  </a:lnTo>
                  <a:lnTo>
                    <a:pt x="776" y="1465"/>
                  </a:lnTo>
                  <a:close/>
                </a:path>
              </a:pathLst>
            </a:custGeom>
            <a:solidFill>
              <a:srgbClr val="0CA373"/>
            </a:solidFill>
            <a:ln>
              <a:noFill/>
            </a:ln>
            <a:effectLst>
              <a:outerShdw blurRad="25400" dist="38100" dir="8100000" algn="tr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7"/>
          <p:cNvSpPr txBox="1"/>
          <p:nvPr/>
        </p:nvSpPr>
        <p:spPr>
          <a:xfrm>
            <a:off x="9038477" y="2369211"/>
            <a:ext cx="242654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koristiti samo velika slova ili prevelike fontove</a:t>
            </a:r>
            <a:endParaRPr dirty="0"/>
          </a:p>
        </p:txBody>
      </p:sp>
      <p:sp>
        <p:nvSpPr>
          <p:cNvPr id="140" name="Google Shape;140;p7"/>
          <p:cNvSpPr txBox="1"/>
          <p:nvPr/>
        </p:nvSpPr>
        <p:spPr>
          <a:xfrm>
            <a:off x="9038477" y="3365346"/>
            <a:ext cx="24265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odgovarati svima osim ako je potrebno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9038477" y="4338900"/>
            <a:ext cx="2426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pisati duge rečenice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9038477" y="5037391"/>
            <a:ext cx="24265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dijeliti velike datoteke osim ako je potrebno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688297" y="2529322"/>
            <a:ext cx="24265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biti određeni i sažeti u sadržaju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688297" y="3365366"/>
            <a:ext cx="24265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odgovoriti unutar 24 sata</a:t>
            </a:r>
            <a:endParaRPr dirty="0"/>
          </a:p>
        </p:txBody>
      </p:sp>
      <p:sp>
        <p:nvSpPr>
          <p:cNvPr id="145" name="Google Shape;145;p7"/>
          <p:cNvSpPr txBox="1"/>
          <p:nvPr/>
        </p:nvSpPr>
        <p:spPr>
          <a:xfrm>
            <a:off x="688297" y="4200401"/>
            <a:ext cx="24265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pravilno koristiti interpunkciju i gramatiku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688297" y="5175890"/>
            <a:ext cx="24265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provjeriti pravopis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1873995" y="692914"/>
            <a:ext cx="7697518" cy="96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1.2.: E-pošta za poslovnu komunikaciju (2)</a:t>
            </a:r>
            <a:endParaRPr/>
          </a:p>
          <a:p>
            <a:pPr marL="12700" marR="0" lvl="0" indent="0" algn="l" rtl="0">
              <a:spcBef>
                <a:spcPts val="11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7864604" y="0"/>
            <a:ext cx="4327396" cy="6148552"/>
          </a:xfrm>
          <a:custGeom>
            <a:avLst/>
            <a:gdLst/>
            <a:ahLst/>
            <a:cxnLst/>
            <a:rect l="l" t="t" r="r" b="b"/>
            <a:pathLst>
              <a:path w="10277475" h="10287000" extrusionOk="0">
                <a:moveTo>
                  <a:pt x="102774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77474" y="0"/>
                </a:lnTo>
                <a:lnTo>
                  <a:pt x="10277474" y="10286999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1751962" y="46743"/>
            <a:ext cx="11248001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1850245" y="692914"/>
            <a:ext cx="7697518" cy="59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1.3.: Instant poruke za poslovnu komunikaciju (1)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8502" y="1416829"/>
            <a:ext cx="919599" cy="9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8502" y="2982814"/>
            <a:ext cx="919599" cy="9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8502" y="4650956"/>
            <a:ext cx="919600" cy="9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987328" y="1569410"/>
            <a:ext cx="6538183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Brzo slanje poruka: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Uglavnom se koristi za komunikaciju u stvarnom vremenu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također i za asinkrone interakcije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Idealno za kratke razgovore</a:t>
            </a:r>
            <a:endParaRPr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duže razmjene, bolja e-pošta ili video/telefonski pozivi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2718088" y="1397365"/>
            <a:ext cx="2852598" cy="170426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4" name="Google Shape;164;p9"/>
          <p:cNvGrpSpPr/>
          <p:nvPr/>
        </p:nvGrpSpPr>
        <p:grpSpPr>
          <a:xfrm>
            <a:off x="2618224" y="1388837"/>
            <a:ext cx="7867687" cy="4715207"/>
            <a:chOff x="956873" y="-1122614"/>
            <a:chExt cx="10328140" cy="7607205"/>
          </a:xfrm>
        </p:grpSpPr>
        <p:sp>
          <p:nvSpPr>
            <p:cNvPr id="165" name="Google Shape;165;p9"/>
            <p:cNvSpPr/>
            <p:nvPr/>
          </p:nvSpPr>
          <p:spPr>
            <a:xfrm>
              <a:off x="7183722" y="3892618"/>
              <a:ext cx="4101291" cy="2591973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1512973" y="0"/>
                  </a:lnTo>
                  <a:lnTo>
                    <a:pt x="1542445" y="94943"/>
                  </a:lnTo>
                  <a:cubicBezTo>
                    <a:pt x="1626174" y="292900"/>
                    <a:pt x="1822188" y="431800"/>
                    <a:pt x="2050645" y="431800"/>
                  </a:cubicBezTo>
                  <a:cubicBezTo>
                    <a:pt x="2279102" y="431800"/>
                    <a:pt x="2475116" y="292900"/>
                    <a:pt x="2558845" y="94943"/>
                  </a:cubicBezTo>
                  <a:lnTo>
                    <a:pt x="258831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solidFill>
              <a:schemeClr val="dk1">
                <a:alpha val="1372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1006887" y="3890862"/>
              <a:ext cx="4101291" cy="2591973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1512973" y="0"/>
                  </a:lnTo>
                  <a:lnTo>
                    <a:pt x="1542445" y="94943"/>
                  </a:lnTo>
                  <a:cubicBezTo>
                    <a:pt x="1626174" y="292900"/>
                    <a:pt x="1822188" y="431800"/>
                    <a:pt x="2050645" y="431800"/>
                  </a:cubicBezTo>
                  <a:cubicBezTo>
                    <a:pt x="2279102" y="431800"/>
                    <a:pt x="2475116" y="292900"/>
                    <a:pt x="2558845" y="94943"/>
                  </a:cubicBezTo>
                  <a:lnTo>
                    <a:pt x="258831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solidFill>
              <a:schemeClr val="dk1">
                <a:alpha val="1372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7286170" y="-1122614"/>
              <a:ext cx="3744687" cy="4170610"/>
              <a:chOff x="1103086" y="640717"/>
              <a:chExt cx="3744687" cy="417061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1103086" y="640717"/>
                <a:ext cx="3744687" cy="417061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69" name="Google Shape;169;p9"/>
              <p:cNvSpPr txBox="1"/>
              <p:nvPr/>
            </p:nvSpPr>
            <p:spPr>
              <a:xfrm>
                <a:off x="1132113" y="1087645"/>
                <a:ext cx="3715660" cy="59585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lang="hr" sz="1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retjerivati s emojima</a:t>
                </a:r>
                <a:endParaRPr dirty="0"/>
              </a:p>
            </p:txBody>
          </p:sp>
        </p:grpSp>
        <p:grpSp>
          <p:nvGrpSpPr>
            <p:cNvPr id="170" name="Google Shape;170;p9"/>
            <p:cNvGrpSpPr/>
            <p:nvPr/>
          </p:nvGrpSpPr>
          <p:grpSpPr>
            <a:xfrm>
              <a:off x="7300685" y="611665"/>
              <a:ext cx="3744687" cy="3544509"/>
              <a:chOff x="1103086" y="1266818"/>
              <a:chExt cx="3744687" cy="3544509"/>
            </a:xfrm>
          </p:grpSpPr>
          <p:sp>
            <p:nvSpPr>
              <p:cNvPr id="171" name="Google Shape;171;p9"/>
              <p:cNvSpPr/>
              <p:nvPr/>
            </p:nvSpPr>
            <p:spPr>
              <a:xfrm>
                <a:off x="1103086" y="1266818"/>
                <a:ext cx="3744687" cy="354450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2" name="Google Shape;172;p9"/>
              <p:cNvSpPr txBox="1"/>
              <p:nvPr/>
            </p:nvSpPr>
            <p:spPr>
              <a:xfrm>
                <a:off x="1530115" y="1597348"/>
                <a:ext cx="2898894" cy="10427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" sz="18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pretjerivati s akronimima</a:t>
                </a:r>
                <a:endParaRPr/>
              </a:p>
            </p:txBody>
          </p:sp>
        </p:grpSp>
        <p:grpSp>
          <p:nvGrpSpPr>
            <p:cNvPr id="173" name="Google Shape;173;p9"/>
            <p:cNvGrpSpPr/>
            <p:nvPr/>
          </p:nvGrpSpPr>
          <p:grpSpPr>
            <a:xfrm>
              <a:off x="7300682" y="2284687"/>
              <a:ext cx="3744692" cy="2944440"/>
              <a:chOff x="1103081" y="2407797"/>
              <a:chExt cx="3744692" cy="2403530"/>
            </a:xfrm>
          </p:grpSpPr>
          <p:sp>
            <p:nvSpPr>
              <p:cNvPr id="174" name="Google Shape;174;p9"/>
              <p:cNvSpPr/>
              <p:nvPr/>
            </p:nvSpPr>
            <p:spPr>
              <a:xfrm>
                <a:off x="1103086" y="2407797"/>
                <a:ext cx="3744687" cy="24035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5" name="Google Shape;175;p9"/>
              <p:cNvSpPr txBox="1"/>
              <p:nvPr/>
            </p:nvSpPr>
            <p:spPr>
              <a:xfrm>
                <a:off x="1103081" y="2714667"/>
                <a:ext cx="3715660" cy="4863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" sz="18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biti preformalan</a:t>
                </a:r>
                <a:endParaRPr/>
              </a:p>
            </p:txBody>
          </p:sp>
        </p:grpSp>
        <p:grpSp>
          <p:nvGrpSpPr>
            <p:cNvPr id="176" name="Google Shape;176;p9"/>
            <p:cNvGrpSpPr/>
            <p:nvPr/>
          </p:nvGrpSpPr>
          <p:grpSpPr>
            <a:xfrm>
              <a:off x="1039443" y="-1122614"/>
              <a:ext cx="3793211" cy="4483836"/>
              <a:chOff x="1039445" y="652119"/>
              <a:chExt cx="3793211" cy="4483836"/>
            </a:xfrm>
          </p:grpSpPr>
          <p:sp>
            <p:nvSpPr>
              <p:cNvPr id="177" name="Google Shape;177;p9"/>
              <p:cNvSpPr/>
              <p:nvPr/>
            </p:nvSpPr>
            <p:spPr>
              <a:xfrm>
                <a:off x="1087969" y="2386399"/>
                <a:ext cx="3744687" cy="274955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8" name="Google Shape;178;p9"/>
              <p:cNvSpPr txBox="1"/>
              <p:nvPr/>
            </p:nvSpPr>
            <p:spPr>
              <a:xfrm>
                <a:off x="1039445" y="652119"/>
                <a:ext cx="3715660" cy="4841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1">
                  <a:solidFill>
                    <a:srgbClr val="33CC33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179" name="Google Shape;179;p9"/>
            <p:cNvGrpSpPr/>
            <p:nvPr/>
          </p:nvGrpSpPr>
          <p:grpSpPr>
            <a:xfrm>
              <a:off x="1103085" y="1738272"/>
              <a:ext cx="3744687" cy="2406500"/>
              <a:chOff x="1103086" y="2404827"/>
              <a:chExt cx="3744687" cy="2406500"/>
            </a:xfrm>
          </p:grpSpPr>
          <p:sp>
            <p:nvSpPr>
              <p:cNvPr id="180" name="Google Shape;180;p9"/>
              <p:cNvSpPr/>
              <p:nvPr/>
            </p:nvSpPr>
            <p:spPr>
              <a:xfrm>
                <a:off x="1103086" y="2407797"/>
                <a:ext cx="3744687" cy="24035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1" name="Google Shape;181;p9"/>
              <p:cNvSpPr txBox="1"/>
              <p:nvPr/>
            </p:nvSpPr>
            <p:spPr>
              <a:xfrm>
                <a:off x="1117596" y="2404827"/>
                <a:ext cx="3715660" cy="10427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" sz="1800" b="1">
                    <a:solidFill>
                      <a:srgbClr val="0CA37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koristiti za kratak razgovor s brzim odgovorima</a:t>
                </a:r>
                <a:endParaRPr/>
              </a:p>
            </p:txBody>
          </p:sp>
        </p:grpSp>
        <p:grpSp>
          <p:nvGrpSpPr>
            <p:cNvPr id="182" name="Google Shape;182;p9"/>
            <p:cNvGrpSpPr/>
            <p:nvPr/>
          </p:nvGrpSpPr>
          <p:grpSpPr>
            <a:xfrm>
              <a:off x="1103086" y="2814195"/>
              <a:ext cx="3744687" cy="2403530"/>
              <a:chOff x="1103086" y="2407797"/>
              <a:chExt cx="3744687" cy="2403530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1103086" y="2407797"/>
                <a:ext cx="3744687" cy="24035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84" name="Google Shape;184;p9"/>
              <p:cNvSpPr txBox="1"/>
              <p:nvPr/>
            </p:nvSpPr>
            <p:spPr>
              <a:xfrm>
                <a:off x="1132110" y="2515484"/>
                <a:ext cx="3715660" cy="10427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r" sz="1800" b="1">
                    <a:solidFill>
                      <a:srgbClr val="0CA37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držati poruke poslovno prijateljskim</a:t>
                </a:r>
                <a:endParaRPr/>
              </a:p>
            </p:txBody>
          </p:sp>
        </p:grpSp>
        <p:sp>
          <p:nvSpPr>
            <p:cNvPr id="185" name="Google Shape;185;p9"/>
            <p:cNvSpPr/>
            <p:nvPr/>
          </p:nvSpPr>
          <p:spPr>
            <a:xfrm>
              <a:off x="7251493" y="3766298"/>
              <a:ext cx="3823509" cy="2403530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1512973" y="0"/>
                  </a:lnTo>
                  <a:lnTo>
                    <a:pt x="1542445" y="94943"/>
                  </a:lnTo>
                  <a:cubicBezTo>
                    <a:pt x="1626174" y="292900"/>
                    <a:pt x="1822188" y="431800"/>
                    <a:pt x="2050645" y="431800"/>
                  </a:cubicBezTo>
                  <a:cubicBezTo>
                    <a:pt x="2279102" y="431800"/>
                    <a:pt x="2475116" y="292900"/>
                    <a:pt x="2558845" y="94943"/>
                  </a:cubicBezTo>
                  <a:lnTo>
                    <a:pt x="258831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solidFill>
              <a:srgbClr val="7F7F7F">
                <a:alpha val="4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132113" y="3739748"/>
              <a:ext cx="3823509" cy="2403530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1512973" y="0"/>
                  </a:lnTo>
                  <a:lnTo>
                    <a:pt x="1542445" y="94943"/>
                  </a:lnTo>
                  <a:cubicBezTo>
                    <a:pt x="1626174" y="292900"/>
                    <a:pt x="1822188" y="431800"/>
                    <a:pt x="2050645" y="431800"/>
                  </a:cubicBezTo>
                  <a:cubicBezTo>
                    <a:pt x="2279102" y="431800"/>
                    <a:pt x="2475116" y="292900"/>
                    <a:pt x="2558845" y="94943"/>
                  </a:cubicBezTo>
                  <a:lnTo>
                    <a:pt x="258831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solidFill>
              <a:srgbClr val="7F7F7F">
                <a:alpha val="4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956873" y="3831987"/>
              <a:ext cx="4101291" cy="2591973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1512973" y="0"/>
                  </a:lnTo>
                  <a:lnTo>
                    <a:pt x="1542445" y="94943"/>
                  </a:lnTo>
                  <a:cubicBezTo>
                    <a:pt x="1626174" y="292900"/>
                    <a:pt x="1822188" y="431800"/>
                    <a:pt x="2050645" y="431800"/>
                  </a:cubicBezTo>
                  <a:cubicBezTo>
                    <a:pt x="2279102" y="431800"/>
                    <a:pt x="2475116" y="292900"/>
                    <a:pt x="2558845" y="94943"/>
                  </a:cubicBezTo>
                  <a:lnTo>
                    <a:pt x="258831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solidFill>
              <a:srgbClr val="0CA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964195" y="3835398"/>
              <a:ext cx="4101291" cy="2591973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1899199"/>
                  </a:lnTo>
                  <a:cubicBezTo>
                    <a:pt x="348342" y="2122843"/>
                    <a:pt x="529642" y="2304143"/>
                    <a:pt x="753286" y="2304143"/>
                  </a:cubicBezTo>
                  <a:lnTo>
                    <a:pt x="3348003" y="2304143"/>
                  </a:lnTo>
                  <a:cubicBezTo>
                    <a:pt x="3571647" y="2304143"/>
                    <a:pt x="3752947" y="2122843"/>
                    <a:pt x="3752947" y="1899199"/>
                  </a:cubicBezTo>
                  <a:lnTo>
                    <a:pt x="375294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solidFill>
              <a:srgbClr val="97F7D9">
                <a:alpha val="4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103086" y="3831769"/>
              <a:ext cx="3803117" cy="2496458"/>
            </a:xfrm>
            <a:custGeom>
              <a:avLst/>
              <a:gdLst/>
              <a:ahLst/>
              <a:cxnLst/>
              <a:rect l="l" t="t" r="r" b="b"/>
              <a:pathLst>
                <a:path w="3803117" h="2496458" extrusionOk="0">
                  <a:moveTo>
                    <a:pt x="0" y="0"/>
                  </a:moveTo>
                  <a:lnTo>
                    <a:pt x="0" y="2017486"/>
                  </a:lnTo>
                  <a:cubicBezTo>
                    <a:pt x="33866" y="2380343"/>
                    <a:pt x="82247" y="2481944"/>
                    <a:pt x="362857" y="2496458"/>
                  </a:cubicBezTo>
                  <a:lnTo>
                    <a:pt x="3396343" y="2496458"/>
                  </a:lnTo>
                  <a:cubicBezTo>
                    <a:pt x="3633410" y="2438400"/>
                    <a:pt x="3812419" y="2380345"/>
                    <a:pt x="3802743" y="1886858"/>
                  </a:cubicBezTo>
                  <a:lnTo>
                    <a:pt x="3788228" y="0"/>
                  </a:lnTo>
                </a:path>
              </a:pathLst>
            </a:custGeom>
            <a:noFill/>
            <a:ln w="22225" cap="flat" cmpd="sng">
              <a:solidFill>
                <a:schemeClr val="lt1">
                  <a:alpha val="6784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1459746" y="4975743"/>
              <a:ext cx="3110188" cy="1042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</a:t>
              </a:r>
              <a:endParaRPr dirty="0"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7126515" y="3839027"/>
              <a:ext cx="4101291" cy="2591973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1512973" y="0"/>
                  </a:lnTo>
                  <a:lnTo>
                    <a:pt x="1542445" y="94943"/>
                  </a:lnTo>
                  <a:cubicBezTo>
                    <a:pt x="1626174" y="292900"/>
                    <a:pt x="1822188" y="431800"/>
                    <a:pt x="2050645" y="431800"/>
                  </a:cubicBezTo>
                  <a:cubicBezTo>
                    <a:pt x="2279102" y="431800"/>
                    <a:pt x="2475116" y="292900"/>
                    <a:pt x="2558845" y="94943"/>
                  </a:cubicBezTo>
                  <a:lnTo>
                    <a:pt x="258831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FF505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7126516" y="3839027"/>
              <a:ext cx="4101291" cy="2591973"/>
            </a:xfrm>
            <a:custGeom>
              <a:avLst/>
              <a:gdLst/>
              <a:ahLst/>
              <a:cxnLst/>
              <a:rect l="l" t="t" r="r" b="b"/>
              <a:pathLst>
                <a:path w="4101291" h="2591973" extrusionOk="0">
                  <a:moveTo>
                    <a:pt x="0" y="0"/>
                  </a:moveTo>
                  <a:lnTo>
                    <a:pt x="348342" y="0"/>
                  </a:lnTo>
                  <a:lnTo>
                    <a:pt x="348342" y="1899199"/>
                  </a:lnTo>
                  <a:cubicBezTo>
                    <a:pt x="348342" y="2122843"/>
                    <a:pt x="529642" y="2304143"/>
                    <a:pt x="753286" y="2304143"/>
                  </a:cubicBezTo>
                  <a:lnTo>
                    <a:pt x="3348003" y="2304143"/>
                  </a:lnTo>
                  <a:cubicBezTo>
                    <a:pt x="3571647" y="2304143"/>
                    <a:pt x="3752947" y="2122843"/>
                    <a:pt x="3752947" y="1899199"/>
                  </a:cubicBezTo>
                  <a:lnTo>
                    <a:pt x="3752947" y="0"/>
                  </a:lnTo>
                  <a:lnTo>
                    <a:pt x="4101291" y="0"/>
                  </a:lnTo>
                  <a:lnTo>
                    <a:pt x="4101291" y="2100561"/>
                  </a:lnTo>
                  <a:cubicBezTo>
                    <a:pt x="4101291" y="2371960"/>
                    <a:pt x="3881278" y="2591973"/>
                    <a:pt x="3609879" y="2591973"/>
                  </a:cubicBezTo>
                  <a:lnTo>
                    <a:pt x="491412" y="2591973"/>
                  </a:lnTo>
                  <a:cubicBezTo>
                    <a:pt x="220013" y="2591973"/>
                    <a:pt x="0" y="2371960"/>
                    <a:pt x="0" y="2100561"/>
                  </a:cubicBezTo>
                  <a:close/>
                </a:path>
              </a:pathLst>
            </a:custGeom>
            <a:solidFill>
              <a:srgbClr val="990000">
                <a:alpha val="4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7265407" y="3835398"/>
              <a:ext cx="3803117" cy="2496458"/>
            </a:xfrm>
            <a:custGeom>
              <a:avLst/>
              <a:gdLst/>
              <a:ahLst/>
              <a:cxnLst/>
              <a:rect l="l" t="t" r="r" b="b"/>
              <a:pathLst>
                <a:path w="3803117" h="2496458" extrusionOk="0">
                  <a:moveTo>
                    <a:pt x="0" y="0"/>
                  </a:moveTo>
                  <a:lnTo>
                    <a:pt x="0" y="2017486"/>
                  </a:lnTo>
                  <a:cubicBezTo>
                    <a:pt x="33866" y="2380343"/>
                    <a:pt x="82247" y="2481944"/>
                    <a:pt x="362857" y="2496458"/>
                  </a:cubicBezTo>
                  <a:lnTo>
                    <a:pt x="3396343" y="2496458"/>
                  </a:lnTo>
                  <a:cubicBezTo>
                    <a:pt x="3633410" y="2438400"/>
                    <a:pt x="3812419" y="2380345"/>
                    <a:pt x="3802743" y="1886858"/>
                  </a:cubicBezTo>
                  <a:lnTo>
                    <a:pt x="3788228" y="0"/>
                  </a:lnTo>
                </a:path>
              </a:pathLst>
            </a:custGeom>
            <a:noFill/>
            <a:ln w="22225" cap="flat" cmpd="sng">
              <a:solidFill>
                <a:schemeClr val="lt1">
                  <a:alpha val="6784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7727713" y="4975743"/>
              <a:ext cx="2898895" cy="1042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3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</a:t>
              </a:r>
              <a:endParaRPr dirty="0"/>
            </a:p>
          </p:txBody>
        </p:sp>
        <p:pic>
          <p:nvPicPr>
            <p:cNvPr id="195" name="Google Shape;195;p9" descr="Thumbs up sig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22954" y="4427102"/>
              <a:ext cx="54864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9" descr="Thumbs up sig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8902841" y="4427102"/>
              <a:ext cx="548640" cy="548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9"/>
          <p:cNvSpPr txBox="1"/>
          <p:nvPr/>
        </p:nvSpPr>
        <p:spPr>
          <a:xfrm>
            <a:off x="2590684" y="2431611"/>
            <a:ext cx="31242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provjeriti nečiji status dostupnosti prije slanja poruka</a:t>
            </a:r>
            <a:endParaRPr dirty="0"/>
          </a:p>
        </p:txBody>
      </p:sp>
      <p:sp>
        <p:nvSpPr>
          <p:cNvPr id="198" name="Google Shape;198;p9"/>
          <p:cNvSpPr txBox="1"/>
          <p:nvPr/>
        </p:nvSpPr>
        <p:spPr>
          <a:xfrm>
            <a:off x="2638503" y="1554037"/>
            <a:ext cx="29630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izraditi profesionalni profil (puno ime i profilna slika formalnog izgleda)</a:t>
            </a:r>
            <a:endParaRPr dirty="0"/>
          </a:p>
        </p:txBody>
      </p:sp>
      <p:sp>
        <p:nvSpPr>
          <p:cNvPr id="199" name="Google Shape;199;p9"/>
          <p:cNvSpPr txBox="1"/>
          <p:nvPr/>
        </p:nvSpPr>
        <p:spPr>
          <a:xfrm>
            <a:off x="1835087" y="46743"/>
            <a:ext cx="11248001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4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1933370" y="811667"/>
            <a:ext cx="7697518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1.3.: Instant poruke za poslovnu komunikaciju (2)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7864604" y="0"/>
            <a:ext cx="4327396" cy="6148552"/>
          </a:xfrm>
          <a:custGeom>
            <a:avLst/>
            <a:gdLst/>
            <a:ahLst/>
            <a:cxnLst/>
            <a:rect l="l" t="t" r="r" b="b"/>
            <a:pathLst>
              <a:path w="10277475" h="10287000" extrusionOk="0">
                <a:moveTo>
                  <a:pt x="102774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77474" y="0"/>
                </a:lnTo>
                <a:lnTo>
                  <a:pt x="10277474" y="10286999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1751962" y="46743"/>
            <a:ext cx="11248001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Osnove online komunikacije za mala i srednja poduzeća</a:t>
            </a:r>
            <a:endParaRPr sz="2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1850245" y="692914"/>
            <a:ext cx="7697518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Društveni mediji i poslovna komunikacija (1)</a:t>
            </a:r>
            <a:endParaRPr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6469" y="4939357"/>
            <a:ext cx="919600" cy="9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4739" y="4923602"/>
            <a:ext cx="935355" cy="9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8198" y="4939357"/>
            <a:ext cx="919600" cy="9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23011" y="4923602"/>
            <a:ext cx="919600" cy="9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/>
          <p:nvPr/>
        </p:nvSpPr>
        <p:spPr>
          <a:xfrm>
            <a:off x="987328" y="1569410"/>
            <a:ext cx="653818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Društveni mediji: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Izvrstan alat za prenošenje informacija velikom broju ljudi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Daje mogućnost stvaranja i dijeljenja vizualnih sadržaja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Naširoko ga koriste tvrtke za oglašavanje i marketinške kampanje tvrtki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1084</Words>
  <Application>Microsoft Office PowerPoint</Application>
  <PresentationFormat>Panorámica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Noto Sans Symbols</vt:lpstr>
      <vt:lpstr>Oxygen</vt:lpstr>
      <vt:lpstr>Calibri</vt:lpstr>
      <vt:lpstr>Georgia</vt:lpstr>
      <vt:lpstr>Tahoma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</dc:creator>
  <cp:lastModifiedBy>Javier Serón Molina</cp:lastModifiedBy>
  <cp:revision>3</cp:revision>
  <dcterms:created xsi:type="dcterms:W3CDTF">2021-06-29T11:11:56Z</dcterms:created>
  <dcterms:modified xsi:type="dcterms:W3CDTF">2023-02-06T16:09:02Z</dcterms:modified>
</cp:coreProperties>
</file>