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Oxygen" panose="02000503000000000000" pitchFamily="2" charset="0"/>
      <p:regular r:id="rId28"/>
      <p:bold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fwy2Iva92SVrf30jbS9DHV3Q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9" name="Google Shape;299;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 name="Google Shape;33;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outboundengine.com/blog/social-media-etiquette-for-business-25-dos-don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business-opportunities.biz/2020/05/05/netiquette-master-online-business-communication/" TargetMode="External"/><Relationship Id="rId4" Type="http://schemas.openxmlformats.org/officeDocument/2006/relationships/hyperlink" Target="https://www.getapp.com/resources/business-chat-etiquette-rules-for-small-busines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1"/>
          <p:cNvSpPr txBox="1"/>
          <p:nvPr/>
        </p:nvSpPr>
        <p:spPr>
          <a:xfrm>
            <a:off x="3258327" y="3257551"/>
            <a:ext cx="645075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Migliorare</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resilienza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delle</a:t>
            </a:r>
            <a:r>
              <a:rPr lang="en-US" sz="1800" b="1" dirty="0">
                <a:solidFill>
                  <a:schemeClr val="dk1"/>
                </a:solidFill>
                <a:latin typeface="Arial"/>
                <a:ea typeface="Arial"/>
                <a:cs typeface="Arial"/>
                <a:sym typeface="Arial"/>
              </a:rPr>
              <a:t> PMI dopo il Lock </a:t>
            </a:r>
            <a:r>
              <a:rPr lang="en-US" sz="1800" b="1" dirty="0">
                <a:solidFill>
                  <a:schemeClr val="dk1"/>
                </a:solidFill>
              </a:rPr>
              <a:t>Down”</a:t>
            </a:r>
            <a:endParaRPr sz="1800" b="1" dirty="0">
              <a:solidFill>
                <a:schemeClr val="dk1"/>
              </a:solidFill>
              <a:latin typeface="Arial"/>
              <a:ea typeface="Arial"/>
              <a:cs typeface="Arial"/>
              <a:sym typeface="Arial"/>
            </a:endParaRPr>
          </a:p>
        </p:txBody>
      </p:sp>
      <p:sp>
        <p:nvSpPr>
          <p:cNvPr id="25" name="Google Shape;25;p1"/>
          <p:cNvSpPr txBox="1"/>
          <p:nvPr/>
        </p:nvSpPr>
        <p:spPr>
          <a:xfrm>
            <a:off x="2761287" y="4093428"/>
            <a:ext cx="6097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CA373"/>
              </a:buClr>
              <a:buSzPts val="1800"/>
              <a:buFont typeface="Tahoma"/>
              <a:buNone/>
            </a:pPr>
            <a:r>
              <a:rPr lang="en-US" sz="1800" b="1" i="0" u="none" strike="noStrike" cap="none" dirty="0">
                <a:solidFill>
                  <a:srgbClr val="0CA373"/>
                </a:solidFill>
                <a:latin typeface="Tahoma"/>
                <a:ea typeface="Tahoma"/>
                <a:cs typeface="Tahoma"/>
                <a:sym typeface="Tahoma"/>
              </a:rPr>
              <a:t>NET-</a:t>
            </a:r>
            <a:r>
              <a:rPr lang="en-US" sz="1800" b="1" i="0" u="none" strike="noStrike" cap="none" dirty="0" err="1">
                <a:solidFill>
                  <a:srgbClr val="0CA373"/>
                </a:solidFill>
                <a:latin typeface="Tahoma"/>
                <a:ea typeface="Tahoma"/>
                <a:cs typeface="Tahoma"/>
                <a:sym typeface="Tahoma"/>
              </a:rPr>
              <a:t>IQUETTE</a:t>
            </a:r>
            <a:r>
              <a:rPr lang="en-US" sz="1800" b="1" i="0" u="none" strike="noStrike" cap="none" dirty="0">
                <a:solidFill>
                  <a:srgbClr val="0CA373"/>
                </a:solidFill>
                <a:latin typeface="Tahoma"/>
                <a:ea typeface="Tahoma"/>
                <a:cs typeface="Tahoma"/>
                <a:sym typeface="Tahoma"/>
              </a:rPr>
              <a:t> IN </a:t>
            </a:r>
            <a:r>
              <a:rPr lang="en-US" sz="1800" b="1" i="0" u="none" strike="noStrike" cap="none" dirty="0" err="1">
                <a:solidFill>
                  <a:srgbClr val="0CA373"/>
                </a:solidFill>
                <a:latin typeface="Tahoma"/>
                <a:ea typeface="Tahoma"/>
                <a:cs typeface="Tahoma"/>
                <a:sym typeface="Tahoma"/>
              </a:rPr>
              <a:t>CONTESTI</a:t>
            </a:r>
            <a:r>
              <a:rPr lang="en-US" sz="1800" b="1" i="0" u="none" strike="noStrike" cap="none" dirty="0">
                <a:solidFill>
                  <a:srgbClr val="0CA373"/>
                </a:solidFill>
                <a:latin typeface="Tahoma"/>
                <a:ea typeface="Tahoma"/>
                <a:cs typeface="Tahoma"/>
                <a:sym typeface="Tahoma"/>
              </a:rPr>
              <a:t> </a:t>
            </a:r>
            <a:r>
              <a:rPr lang="en-US" sz="1800" b="1" i="0" u="none" strike="noStrike" cap="none" dirty="0" err="1">
                <a:solidFill>
                  <a:srgbClr val="0CA373"/>
                </a:solidFill>
                <a:latin typeface="Tahoma"/>
                <a:ea typeface="Tahoma"/>
                <a:cs typeface="Tahoma"/>
                <a:sym typeface="Tahoma"/>
              </a:rPr>
              <a:t>AZIENDALI</a:t>
            </a:r>
            <a:endParaRPr dirty="0"/>
          </a:p>
          <a:p>
            <a:pPr marL="0" marR="0" lvl="0" indent="0" algn="ctr" rtl="0">
              <a:lnSpc>
                <a:spcPct val="100000"/>
              </a:lnSpc>
              <a:spcBef>
                <a:spcPts val="5"/>
              </a:spcBef>
              <a:spcAft>
                <a:spcPts val="0"/>
              </a:spcAft>
              <a:buClr>
                <a:srgbClr val="0CA373"/>
              </a:buClr>
              <a:buSzPts val="1800"/>
              <a:buFont typeface="Tahoma"/>
              <a:buNone/>
            </a:pPr>
            <a:r>
              <a:rPr lang="en-US" sz="1800" b="1" i="0" u="none" strike="noStrike" cap="none" dirty="0">
                <a:solidFill>
                  <a:srgbClr val="0CA373"/>
                </a:solidFill>
                <a:latin typeface="Tahoma"/>
                <a:ea typeface="Tahoma"/>
                <a:cs typeface="Tahoma"/>
                <a:sym typeface="Tahoma"/>
              </a:rPr>
              <a:t>By: </a:t>
            </a:r>
            <a:r>
              <a:rPr lang="en-US" sz="1800" b="1" i="0" u="none" strike="noStrike" cap="none" dirty="0" err="1">
                <a:solidFill>
                  <a:schemeClr val="dk1"/>
                </a:solidFill>
                <a:latin typeface="Tahoma"/>
                <a:ea typeface="Tahoma"/>
                <a:cs typeface="Tahoma"/>
                <a:sym typeface="Tahoma"/>
              </a:rPr>
              <a:t>IHF</a:t>
            </a:r>
            <a:endParaRPr sz="1800" b="1" i="0" u="none" strike="noStrike" cap="none" dirty="0">
              <a:solidFill>
                <a:schemeClr val="dk1"/>
              </a:solidFill>
              <a:latin typeface="Tahoma"/>
              <a:ea typeface="Tahoma"/>
              <a:cs typeface="Tahoma"/>
              <a:sym typeface="Tahoma"/>
            </a:endParaRPr>
          </a:p>
        </p:txBody>
      </p:sp>
      <p:pic>
        <p:nvPicPr>
          <p:cNvPr id="26" name="Google Shape;26;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242" y="921747"/>
            <a:ext cx="4531601" cy="2395275"/>
          </a:xfrm>
          <a:prstGeom prst="rect">
            <a:avLst/>
          </a:prstGeom>
          <a:noFill/>
          <a:ln>
            <a:noFill/>
          </a:ln>
        </p:spPr>
      </p:pic>
      <p:sp>
        <p:nvSpPr>
          <p:cNvPr id="27" name="Google Shape;27;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11"/>
          <p:cNvGrpSpPr/>
          <p:nvPr/>
        </p:nvGrpSpPr>
        <p:grpSpPr>
          <a:xfrm>
            <a:off x="827315" y="1780590"/>
            <a:ext cx="10408357" cy="4058301"/>
            <a:chOff x="-2349252" y="948489"/>
            <a:chExt cx="16683708" cy="6032986"/>
          </a:xfrm>
        </p:grpSpPr>
        <p:sp>
          <p:nvSpPr>
            <p:cNvPr id="218" name="Google Shape;218;p11"/>
            <p:cNvSpPr/>
            <p:nvPr/>
          </p:nvSpPr>
          <p:spPr>
            <a:xfrm>
              <a:off x="-2349252" y="2707420"/>
              <a:ext cx="6362454" cy="4274055"/>
            </a:xfrm>
            <a:prstGeom prst="rect">
              <a:avLst/>
            </a:prstGeom>
            <a:solidFill>
              <a:srgbClr val="97F7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19" name="Google Shape;219;p11"/>
            <p:cNvSpPr/>
            <p:nvPr/>
          </p:nvSpPr>
          <p:spPr>
            <a:xfrm>
              <a:off x="7972002" y="2430561"/>
              <a:ext cx="6362454" cy="4274056"/>
            </a:xfrm>
            <a:prstGeom prst="rect">
              <a:avLst/>
            </a:prstGeom>
            <a:solidFill>
              <a:srgbClr val="FFE0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0" name="Google Shape;220;p11"/>
            <p:cNvSpPr txBox="1"/>
            <p:nvPr/>
          </p:nvSpPr>
          <p:spPr>
            <a:xfrm>
              <a:off x="-2127694" y="3628683"/>
              <a:ext cx="5919335" cy="3065420"/>
            </a:xfrm>
            <a:prstGeom prst="rect">
              <a:avLst/>
            </a:prstGeom>
            <a:noFill/>
            <a:ln>
              <a:noFill/>
            </a:ln>
          </p:spPr>
          <p:txBody>
            <a:bodyPr spcFirstLastPara="1" wrap="square" lIns="0" tIns="45700" rIns="0"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Calibri"/>
                  <a:ea typeface="Calibri"/>
                  <a:cs typeface="Calibri"/>
                  <a:sym typeface="Calibri"/>
                </a:rPr>
                <a:t>Interagire</a:t>
              </a:r>
              <a:r>
                <a:rPr lang="en-US" sz="1800" b="0" i="0" u="none" strike="noStrike" cap="none" dirty="0">
                  <a:solidFill>
                    <a:srgbClr val="000000"/>
                  </a:solidFill>
                  <a:latin typeface="Calibri"/>
                  <a:ea typeface="Calibri"/>
                  <a:cs typeface="Calibri"/>
                  <a:sym typeface="Calibri"/>
                </a:rPr>
                <a:t> con followers/</a:t>
              </a:r>
              <a:r>
                <a:rPr lang="en-US" sz="1800" b="0" i="0" u="none" strike="noStrike" cap="none" dirty="0" err="1">
                  <a:solidFill>
                    <a:srgbClr val="000000"/>
                  </a:solidFill>
                  <a:latin typeface="Calibri"/>
                  <a:ea typeface="Calibri"/>
                  <a:cs typeface="Calibri"/>
                  <a:sym typeface="Calibri"/>
                </a:rPr>
                <a:t>clienti</a:t>
              </a:r>
              <a:endParaRPr dirty="0"/>
            </a:p>
            <a:p>
              <a:pPr marL="285750" marR="0" lvl="0" indent="-285750" algn="l" rtl="0">
                <a:lnSpc>
                  <a:spcPct val="100000"/>
                </a:lnSpc>
                <a:spcBef>
                  <a:spcPts val="600"/>
                </a:spcBef>
                <a:spcAft>
                  <a:spcPts val="0"/>
                </a:spcAft>
                <a:buClr>
                  <a:srgbClr val="000000"/>
                </a:buClr>
                <a:buSzPts val="1800"/>
                <a:buFont typeface="Arial"/>
                <a:buChar char="•"/>
              </a:pPr>
              <a:r>
                <a:rPr lang="en-US" sz="1800" dirty="0" err="1">
                  <a:latin typeface="Calibri"/>
                  <a:cs typeface="Calibri"/>
                  <a:sym typeface="Calibri"/>
                </a:rPr>
                <a:t>Essere</a:t>
              </a:r>
              <a:r>
                <a:rPr lang="en-US" sz="1800" dirty="0">
                  <a:latin typeface="Calibri"/>
                  <a:cs typeface="Calibri"/>
                  <a:sym typeface="Calibri"/>
                </a:rPr>
                <a:t> </a:t>
              </a:r>
              <a:r>
                <a:rPr lang="en-US" sz="1800" dirty="0" err="1">
                  <a:latin typeface="Calibri"/>
                  <a:cs typeface="Calibri"/>
                  <a:sym typeface="Calibri"/>
                </a:rPr>
                <a:t>visibili</a:t>
              </a:r>
              <a:endParaRPr dirty="0"/>
            </a:p>
            <a:p>
              <a:pPr marL="285750" marR="0" lvl="0" indent="-285750" algn="l" rtl="0">
                <a:lnSpc>
                  <a:spcPct val="100000"/>
                </a:lnSpc>
                <a:spcBef>
                  <a:spcPts val="600"/>
                </a:spcBef>
                <a:spcAft>
                  <a:spcPts val="0"/>
                </a:spcAft>
                <a:buClr>
                  <a:srgbClr val="000000"/>
                </a:buClr>
                <a:buSzPts val="1800"/>
                <a:buFont typeface="Arial"/>
                <a:buChar char="•"/>
              </a:pPr>
              <a:r>
                <a:rPr lang="it-IT" sz="1800" b="0" i="0" u="none" strike="noStrike" cap="none" dirty="0">
                  <a:solidFill>
                    <a:srgbClr val="000000"/>
                  </a:solidFill>
                  <a:latin typeface="Calibri"/>
                  <a:ea typeface="Calibri"/>
                  <a:cs typeface="Calibri"/>
                  <a:sym typeface="Calibri"/>
                </a:rPr>
                <a:t>separare l'attività professionale da quella personale</a:t>
              </a:r>
            </a:p>
            <a:p>
              <a:pPr marL="285750" marR="0" lvl="0" indent="-285750" algn="l" rtl="0">
                <a:lnSpc>
                  <a:spcPct val="100000"/>
                </a:lnSpc>
                <a:spcBef>
                  <a:spcPts val="600"/>
                </a:spcBef>
                <a:spcAft>
                  <a:spcPts val="0"/>
                </a:spcAft>
                <a:buClr>
                  <a:srgbClr val="000000"/>
                </a:buClr>
                <a:buSzPts val="1800"/>
                <a:buFont typeface="Arial"/>
                <a:buChar char="•"/>
              </a:pPr>
              <a:r>
                <a:rPr lang="en-US" sz="1800" dirty="0" err="1">
                  <a:solidFill>
                    <a:srgbClr val="000000"/>
                  </a:solidFill>
                  <a:latin typeface="Calibri"/>
                  <a:ea typeface="Calibri"/>
                  <a:cs typeface="Calibri"/>
                  <a:sym typeface="Calibri"/>
                </a:rPr>
                <a:t>p</a:t>
              </a:r>
              <a:r>
                <a:rPr lang="en-US" sz="1800" b="0" i="0" u="none" strike="noStrike" cap="none" dirty="0" err="1">
                  <a:solidFill>
                    <a:srgbClr val="000000"/>
                  </a:solidFill>
                  <a:latin typeface="Calibri"/>
                  <a:ea typeface="Calibri"/>
                  <a:cs typeface="Calibri"/>
                  <a:sym typeface="Calibri"/>
                </a:rPr>
                <a:t>ostare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regolarmente</a:t>
              </a:r>
              <a:endParaRPr dirty="0"/>
            </a:p>
            <a:p>
              <a:pPr marL="285750" marR="0" lvl="0" indent="-285750" algn="l" rtl="0">
                <a:lnSpc>
                  <a:spcPct val="100000"/>
                </a:lnSpc>
                <a:spcBef>
                  <a:spcPts val="600"/>
                </a:spcBef>
                <a:spcAft>
                  <a:spcPts val="0"/>
                </a:spcAft>
                <a:buClr>
                  <a:srgbClr val="000000"/>
                </a:buClr>
                <a:buSzPts val="1800"/>
                <a:buFont typeface="Arial"/>
                <a:buChar char="•"/>
              </a:pPr>
              <a:r>
                <a:rPr lang="en-US" sz="1800" dirty="0" err="1">
                  <a:latin typeface="Calibri"/>
                  <a:cs typeface="Calibri"/>
                  <a:sym typeface="Calibri"/>
                </a:rPr>
                <a:t>gestire</a:t>
              </a:r>
              <a:r>
                <a:rPr lang="en-US" sz="1800" dirty="0">
                  <a:latin typeface="Calibri"/>
                  <a:cs typeface="Calibri"/>
                  <a:sym typeface="Calibri"/>
                </a:rPr>
                <a:t> le </a:t>
              </a:r>
              <a:r>
                <a:rPr lang="en-US" sz="1800" dirty="0" err="1">
                  <a:latin typeface="Calibri"/>
                  <a:cs typeface="Calibri"/>
                  <a:sym typeface="Calibri"/>
                </a:rPr>
                <a:t>critiche</a:t>
              </a:r>
              <a:r>
                <a:rPr lang="en-US" sz="1800" dirty="0">
                  <a:latin typeface="Calibri"/>
                  <a:cs typeface="Calibri"/>
                  <a:sym typeface="Calibri"/>
                </a:rPr>
                <a:t> con </a:t>
              </a:r>
              <a:r>
                <a:rPr lang="en-US" sz="1800" dirty="0" err="1">
                  <a:latin typeface="Calibri"/>
                  <a:cs typeface="Calibri"/>
                  <a:sym typeface="Calibri"/>
                </a:rPr>
                <a:t>delicatezza</a:t>
              </a:r>
              <a:endParaRPr dirty="0"/>
            </a:p>
          </p:txBody>
        </p:sp>
        <p:pic>
          <p:nvPicPr>
            <p:cNvPr id="221" name="Google Shape;221;p11" descr="Clos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20511" y="948489"/>
              <a:ext cx="2156914" cy="2156914"/>
            </a:xfrm>
            <a:prstGeom prst="rect">
              <a:avLst/>
            </a:prstGeom>
            <a:noFill/>
            <a:ln>
              <a:noFill/>
            </a:ln>
          </p:spPr>
        </p:pic>
        <p:pic>
          <p:nvPicPr>
            <p:cNvPr id="222" name="Google Shape;222;p11" descr="Checkmar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4575" y="948489"/>
              <a:ext cx="2156914" cy="2156914"/>
            </a:xfrm>
            <a:prstGeom prst="rect">
              <a:avLst/>
            </a:prstGeom>
            <a:noFill/>
            <a:ln>
              <a:noFill/>
            </a:ln>
          </p:spPr>
        </p:pic>
        <p:sp>
          <p:nvSpPr>
            <p:cNvPr id="223" name="Google Shape;223;p11"/>
            <p:cNvSpPr/>
            <p:nvPr/>
          </p:nvSpPr>
          <p:spPr>
            <a:xfrm>
              <a:off x="3169971" y="1045664"/>
              <a:ext cx="2757949" cy="2769798"/>
            </a:xfrm>
            <a:custGeom>
              <a:avLst/>
              <a:gdLst/>
              <a:ahLst/>
              <a:cxnLst/>
              <a:rect l="l" t="t" r="r" b="b"/>
              <a:pathLst>
                <a:path w="2757949" h="2769798" extrusionOk="0">
                  <a:moveTo>
                    <a:pt x="268760" y="0"/>
                  </a:moveTo>
                  <a:lnTo>
                    <a:pt x="764626" y="0"/>
                  </a:lnTo>
                  <a:lnTo>
                    <a:pt x="2258131" y="0"/>
                  </a:lnTo>
                  <a:lnTo>
                    <a:pt x="2272723" y="0"/>
                  </a:lnTo>
                  <a:cubicBezTo>
                    <a:pt x="2540706" y="0"/>
                    <a:pt x="2757949" y="217243"/>
                    <a:pt x="2757949" y="485226"/>
                  </a:cubicBezTo>
                  <a:lnTo>
                    <a:pt x="2757949" y="511666"/>
                  </a:lnTo>
                  <a:lnTo>
                    <a:pt x="2757949" y="2230904"/>
                  </a:lnTo>
                  <a:lnTo>
                    <a:pt x="2757949" y="2501037"/>
                  </a:lnTo>
                  <a:cubicBezTo>
                    <a:pt x="2757949" y="2649469"/>
                    <a:pt x="2637621" y="2769797"/>
                    <a:pt x="2489189" y="2769797"/>
                  </a:cubicBezTo>
                  <a:lnTo>
                    <a:pt x="1993333" y="2769797"/>
                  </a:lnTo>
                  <a:lnTo>
                    <a:pt x="1993323" y="2769798"/>
                  </a:lnTo>
                  <a:lnTo>
                    <a:pt x="485226" y="2769798"/>
                  </a:lnTo>
                  <a:cubicBezTo>
                    <a:pt x="217243" y="2769798"/>
                    <a:pt x="0" y="2552555"/>
                    <a:pt x="0" y="2284572"/>
                  </a:cubicBezTo>
                  <a:lnTo>
                    <a:pt x="0" y="2258131"/>
                  </a:lnTo>
                  <a:lnTo>
                    <a:pt x="0" y="538894"/>
                  </a:lnTo>
                  <a:lnTo>
                    <a:pt x="0" y="268760"/>
                  </a:lnTo>
                  <a:cubicBezTo>
                    <a:pt x="0" y="120328"/>
                    <a:pt x="120328" y="0"/>
                    <a:pt x="268760" y="0"/>
                  </a:cubicBezTo>
                  <a:close/>
                </a:path>
              </a:pathLst>
            </a:custGeom>
            <a:solidFill>
              <a:srgbClr val="0CA3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4" name="Google Shape;224;p11"/>
            <p:cNvSpPr/>
            <p:nvPr/>
          </p:nvSpPr>
          <p:spPr>
            <a:xfrm>
              <a:off x="3169971" y="1045664"/>
              <a:ext cx="2526891" cy="2526891"/>
            </a:xfrm>
            <a:prstGeom prst="roundRect">
              <a:avLst>
                <a:gd name="adj" fmla="val 10636"/>
              </a:avLst>
            </a:prstGeom>
            <a:solidFill>
              <a:srgbClr val="17ED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5" name="Google Shape;225;p11"/>
            <p:cNvSpPr/>
            <p:nvPr/>
          </p:nvSpPr>
          <p:spPr>
            <a:xfrm flipH="1">
              <a:off x="6264081" y="1045664"/>
              <a:ext cx="2757949" cy="2769798"/>
            </a:xfrm>
            <a:custGeom>
              <a:avLst/>
              <a:gdLst/>
              <a:ahLst/>
              <a:cxnLst/>
              <a:rect l="l" t="t" r="r" b="b"/>
              <a:pathLst>
                <a:path w="2757949" h="2769798" extrusionOk="0">
                  <a:moveTo>
                    <a:pt x="268760" y="0"/>
                  </a:moveTo>
                  <a:lnTo>
                    <a:pt x="764626" y="0"/>
                  </a:lnTo>
                  <a:lnTo>
                    <a:pt x="2258131" y="0"/>
                  </a:lnTo>
                  <a:lnTo>
                    <a:pt x="2272723" y="0"/>
                  </a:lnTo>
                  <a:cubicBezTo>
                    <a:pt x="2540706" y="0"/>
                    <a:pt x="2757949" y="217243"/>
                    <a:pt x="2757949" y="485226"/>
                  </a:cubicBezTo>
                  <a:lnTo>
                    <a:pt x="2757949" y="511666"/>
                  </a:lnTo>
                  <a:lnTo>
                    <a:pt x="2757949" y="2230904"/>
                  </a:lnTo>
                  <a:lnTo>
                    <a:pt x="2757949" y="2501037"/>
                  </a:lnTo>
                  <a:cubicBezTo>
                    <a:pt x="2757949" y="2649469"/>
                    <a:pt x="2637621" y="2769797"/>
                    <a:pt x="2489189" y="2769797"/>
                  </a:cubicBezTo>
                  <a:lnTo>
                    <a:pt x="1993333" y="2769797"/>
                  </a:lnTo>
                  <a:lnTo>
                    <a:pt x="1993323" y="2769798"/>
                  </a:lnTo>
                  <a:lnTo>
                    <a:pt x="485226" y="2769798"/>
                  </a:lnTo>
                  <a:cubicBezTo>
                    <a:pt x="217243" y="2769798"/>
                    <a:pt x="0" y="2552555"/>
                    <a:pt x="0" y="2284572"/>
                  </a:cubicBezTo>
                  <a:lnTo>
                    <a:pt x="0" y="2258131"/>
                  </a:lnTo>
                  <a:lnTo>
                    <a:pt x="0" y="538894"/>
                  </a:lnTo>
                  <a:lnTo>
                    <a:pt x="0" y="268760"/>
                  </a:lnTo>
                  <a:cubicBezTo>
                    <a:pt x="0" y="120328"/>
                    <a:pt x="120328" y="0"/>
                    <a:pt x="268760" y="0"/>
                  </a:cubicBezTo>
                  <a:close/>
                </a:path>
              </a:pathLst>
            </a:custGeom>
            <a:solidFill>
              <a:srgbClr val="FB18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6" name="Google Shape;226;p11"/>
            <p:cNvSpPr/>
            <p:nvPr/>
          </p:nvSpPr>
          <p:spPr>
            <a:xfrm>
              <a:off x="6495139" y="1045664"/>
              <a:ext cx="2526891" cy="2526891"/>
            </a:xfrm>
            <a:prstGeom prst="roundRect">
              <a:avLst>
                <a:gd name="adj" fmla="val 10636"/>
              </a:avLst>
            </a:prstGeom>
            <a:solidFill>
              <a:srgbClr val="FD6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7" name="Google Shape;227;p11"/>
            <p:cNvSpPr txBox="1"/>
            <p:nvPr/>
          </p:nvSpPr>
          <p:spPr>
            <a:xfrm>
              <a:off x="3384467" y="1955166"/>
              <a:ext cx="2097898" cy="7549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700"/>
                <a:buFont typeface="Calibri"/>
                <a:buNone/>
              </a:pPr>
              <a:r>
                <a:rPr lang="en-US" sz="2700" b="1" i="0" u="none" strike="noStrike" cap="none" dirty="0">
                  <a:solidFill>
                    <a:srgbClr val="FFFFFF"/>
                  </a:solidFill>
                  <a:latin typeface="Calibri"/>
                  <a:ea typeface="Calibri"/>
                  <a:cs typeface="Calibri"/>
                  <a:sym typeface="Calibri"/>
                </a:rPr>
                <a:t>Fare</a:t>
              </a:r>
              <a:endParaRPr sz="2700" b="1" i="0" u="none" strike="noStrike" cap="none" dirty="0">
                <a:solidFill>
                  <a:srgbClr val="FFFFFF"/>
                </a:solidFill>
                <a:latin typeface="Calibri"/>
                <a:ea typeface="Calibri"/>
                <a:cs typeface="Calibri"/>
                <a:sym typeface="Calibri"/>
              </a:endParaRPr>
            </a:p>
          </p:txBody>
        </p:sp>
        <p:sp>
          <p:nvSpPr>
            <p:cNvPr id="228" name="Google Shape;228;p11"/>
            <p:cNvSpPr txBox="1"/>
            <p:nvPr/>
          </p:nvSpPr>
          <p:spPr>
            <a:xfrm>
              <a:off x="6687902" y="1635196"/>
              <a:ext cx="2097898" cy="13725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700"/>
                <a:buFont typeface="Calibri"/>
                <a:buNone/>
              </a:pPr>
              <a:r>
                <a:rPr lang="en-US" sz="2700" b="1" dirty="0">
                  <a:solidFill>
                    <a:srgbClr val="FFFFFF"/>
                  </a:solidFill>
                  <a:latin typeface="Calibri"/>
                  <a:ea typeface="Calibri"/>
                  <a:cs typeface="Calibri"/>
                  <a:sym typeface="Calibri"/>
                </a:rPr>
                <a:t>Non fare</a:t>
              </a:r>
              <a:endParaRPr sz="2700" b="1" i="0" u="none" strike="noStrike" cap="none" dirty="0">
                <a:solidFill>
                  <a:srgbClr val="FFFFFF"/>
                </a:solidFill>
                <a:latin typeface="Calibri"/>
                <a:ea typeface="Calibri"/>
                <a:cs typeface="Calibri"/>
                <a:sym typeface="Calibri"/>
              </a:endParaRPr>
            </a:p>
          </p:txBody>
        </p:sp>
      </p:grpSp>
      <p:sp>
        <p:nvSpPr>
          <p:cNvPr id="229" name="Google Shape;229;p11"/>
          <p:cNvSpPr txBox="1"/>
          <p:nvPr/>
        </p:nvSpPr>
        <p:spPr>
          <a:xfrm>
            <a:off x="7621056" y="3615334"/>
            <a:ext cx="3692857" cy="1985118"/>
          </a:xfrm>
          <a:prstGeom prst="rect">
            <a:avLst/>
          </a:prstGeom>
          <a:noFill/>
          <a:ln>
            <a:noFill/>
          </a:ln>
        </p:spPr>
        <p:txBody>
          <a:bodyPr spcFirstLastPara="1" wrap="square" lIns="0" tIns="45700" rIns="0"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dirty="0" err="1">
                <a:latin typeface="Calibri"/>
                <a:ea typeface="Calibri"/>
                <a:cs typeface="Calibri"/>
                <a:sym typeface="Calibri"/>
              </a:rPr>
              <a:t>Essere</a:t>
            </a:r>
            <a:r>
              <a:rPr lang="en-US" sz="1800" dirty="0">
                <a:latin typeface="Calibri"/>
                <a:ea typeface="Calibri"/>
                <a:cs typeface="Calibri"/>
                <a:sym typeface="Calibri"/>
              </a:rPr>
              <a:t> uno</a:t>
            </a:r>
            <a:r>
              <a:rPr lang="en-US" sz="1800" b="0" i="0" u="none" strike="noStrike" cap="none" dirty="0">
                <a:solidFill>
                  <a:srgbClr val="000000"/>
                </a:solidFill>
                <a:latin typeface="Calibri"/>
                <a:ea typeface="Calibri"/>
                <a:cs typeface="Calibri"/>
                <a:sym typeface="Calibri"/>
              </a:rPr>
              <a:t> spammer</a:t>
            </a:r>
            <a:endParaRPr dirty="0"/>
          </a:p>
          <a:p>
            <a:pPr marL="285750" marR="0" lvl="0" indent="-285750" algn="l" rtl="0">
              <a:lnSpc>
                <a:spcPct val="100000"/>
              </a:lnSpc>
              <a:spcBef>
                <a:spcPts val="600"/>
              </a:spcBef>
              <a:spcAft>
                <a:spcPts val="0"/>
              </a:spcAft>
              <a:buClr>
                <a:srgbClr val="000000"/>
              </a:buClr>
              <a:buSzPts val="1800"/>
              <a:buFont typeface="Arial"/>
              <a:buChar char="•"/>
            </a:pPr>
            <a:r>
              <a:rPr lang="en-US" sz="1800" dirty="0" err="1">
                <a:latin typeface="Calibri"/>
                <a:cs typeface="Calibri"/>
                <a:sym typeface="Calibri"/>
              </a:rPr>
              <a:t>Condividere</a:t>
            </a:r>
            <a:r>
              <a:rPr lang="en-US" sz="1800" dirty="0">
                <a:latin typeface="Calibri"/>
                <a:cs typeface="Calibri"/>
                <a:sym typeface="Calibri"/>
              </a:rPr>
              <a:t> lo </a:t>
            </a:r>
            <a:r>
              <a:rPr lang="en-US" sz="1800" dirty="0" err="1">
                <a:latin typeface="Calibri"/>
                <a:cs typeface="Calibri"/>
                <a:sym typeface="Calibri"/>
              </a:rPr>
              <a:t>stesso</a:t>
            </a:r>
            <a:r>
              <a:rPr lang="en-US" sz="1800" dirty="0">
                <a:latin typeface="Calibri"/>
                <a:cs typeface="Calibri"/>
                <a:sym typeface="Calibri"/>
              </a:rPr>
              <a:t> post </a:t>
            </a:r>
            <a:r>
              <a:rPr lang="en-US" sz="1800" dirty="0" err="1">
                <a:latin typeface="Calibri"/>
                <a:cs typeface="Calibri"/>
                <a:sym typeface="Calibri"/>
              </a:rPr>
              <a:t>più</a:t>
            </a:r>
            <a:r>
              <a:rPr lang="en-US" sz="1800" dirty="0">
                <a:latin typeface="Calibri"/>
                <a:cs typeface="Calibri"/>
                <a:sym typeface="Calibri"/>
              </a:rPr>
              <a:t> volte</a:t>
            </a:r>
            <a:endParaRPr dirty="0"/>
          </a:p>
          <a:p>
            <a:pPr marL="285750" marR="0" lvl="0" indent="-285750" algn="l" rtl="0">
              <a:lnSpc>
                <a:spcPct val="100000"/>
              </a:lnSpc>
              <a:spcBef>
                <a:spcPts val="600"/>
              </a:spcBef>
              <a:spcAft>
                <a:spcPts val="0"/>
              </a:spcAft>
              <a:buClr>
                <a:srgbClr val="000000"/>
              </a:buClr>
              <a:buSzPts val="1800"/>
              <a:buFont typeface="Arial"/>
              <a:buChar char="•"/>
            </a:pPr>
            <a:r>
              <a:rPr lang="en-US" sz="1800" dirty="0" err="1">
                <a:latin typeface="Calibri"/>
                <a:ea typeface="Calibri"/>
                <a:cs typeface="Calibri"/>
                <a:sym typeface="Calibri"/>
              </a:rPr>
              <a:t>Utilizzare</a:t>
            </a:r>
            <a:r>
              <a:rPr lang="en-US" sz="1800" dirty="0">
                <a:latin typeface="Calibri"/>
                <a:ea typeface="Calibri"/>
                <a:cs typeface="Calibri"/>
                <a:sym typeface="Calibri"/>
              </a:rPr>
              <a:t> in modo </a:t>
            </a:r>
            <a:r>
              <a:rPr lang="en-US" sz="1800" dirty="0" err="1">
                <a:latin typeface="Calibri"/>
                <a:ea typeface="Calibri"/>
                <a:cs typeface="Calibri"/>
                <a:sym typeface="Calibri"/>
              </a:rPr>
              <a:t>eccessivo</a:t>
            </a:r>
            <a:r>
              <a:rPr lang="en-US" sz="1800" dirty="0">
                <a:latin typeface="Calibri"/>
                <a:ea typeface="Calibri"/>
                <a:cs typeface="Calibri"/>
                <a:sym typeface="Calibri"/>
              </a:rPr>
              <a:t> </a:t>
            </a:r>
            <a:r>
              <a:rPr lang="en-US" sz="1800" dirty="0" err="1">
                <a:latin typeface="Calibri"/>
                <a:ea typeface="Calibri"/>
                <a:cs typeface="Calibri"/>
                <a:sym typeface="Calibri"/>
              </a:rPr>
              <a:t>gli</a:t>
            </a:r>
            <a:r>
              <a:rPr lang="en-US" sz="1800" dirty="0">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Hashtags</a:t>
            </a:r>
            <a:endParaRPr dirty="0"/>
          </a:p>
          <a:p>
            <a:pPr marL="285750" marR="0" lvl="0" indent="-285750" algn="l" rtl="0">
              <a:lnSpc>
                <a:spcPct val="100000"/>
              </a:lnSpc>
              <a:spcBef>
                <a:spcPts val="600"/>
              </a:spcBef>
              <a:spcAft>
                <a:spcPts val="0"/>
              </a:spcAft>
              <a:buClr>
                <a:srgbClr val="000000"/>
              </a:buClr>
              <a:buSzPts val="1800"/>
              <a:buFont typeface="Arial"/>
              <a:buChar char="•"/>
            </a:pPr>
            <a:r>
              <a:rPr lang="en-US" sz="1800" b="0" i="0" u="none" strike="noStrike" cap="none" dirty="0" err="1">
                <a:solidFill>
                  <a:srgbClr val="000000"/>
                </a:solidFill>
                <a:latin typeface="Calibri"/>
                <a:ea typeface="Calibri"/>
                <a:cs typeface="Calibri"/>
                <a:sym typeface="Calibri"/>
              </a:rPr>
              <a:t>Condividere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informazioni</a:t>
            </a:r>
            <a:r>
              <a:rPr lang="en-US" sz="1800" b="0" i="0" u="none" strike="noStrike" cap="none" dirty="0">
                <a:solidFill>
                  <a:srgbClr val="000000"/>
                </a:solidFill>
                <a:latin typeface="Calibri"/>
                <a:ea typeface="Calibri"/>
                <a:cs typeface="Calibri"/>
                <a:sym typeface="Calibri"/>
              </a:rPr>
              <a:t> senza </a:t>
            </a:r>
            <a:r>
              <a:rPr lang="en-US" sz="1800" b="0" i="0" u="none" strike="noStrike" cap="none" dirty="0" err="1">
                <a:solidFill>
                  <a:srgbClr val="000000"/>
                </a:solidFill>
                <a:latin typeface="Calibri"/>
                <a:ea typeface="Calibri"/>
                <a:cs typeface="Calibri"/>
                <a:sym typeface="Calibri"/>
              </a:rPr>
              <a:t>averle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preventivamente</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verificate</a:t>
            </a:r>
            <a:endParaRPr dirty="0"/>
          </a:p>
        </p:txBody>
      </p:sp>
      <p:sp>
        <p:nvSpPr>
          <p:cNvPr id="231" name="Google Shape;231;p11"/>
          <p:cNvSpPr txBox="1"/>
          <p:nvPr/>
        </p:nvSpPr>
        <p:spPr>
          <a:xfrm>
            <a:off x="1553502" y="1346031"/>
            <a:ext cx="7697518" cy="963084"/>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1.4.: Social Media e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 (2)</a:t>
            </a:r>
            <a:endParaRPr dirty="0"/>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3713C72B-6CF5-0971-1A52-FC6AE2E9CC00}"/>
              </a:ext>
            </a:extLst>
          </p:cNvPr>
          <p:cNvSpPr txBox="1"/>
          <p:nvPr/>
        </p:nvSpPr>
        <p:spPr>
          <a:xfrm>
            <a:off x="827315" y="580411"/>
            <a:ext cx="11873435" cy="65915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200" b="1" i="0" dirty="0">
                <a:solidFill>
                  <a:schemeClr val="dk1"/>
                </a:solidFill>
                <a:latin typeface="Calibri"/>
                <a:ea typeface="Calibri"/>
                <a:cs typeface="Calibri"/>
                <a:sym typeface="Calibri"/>
              </a:rPr>
              <a:t>UNIT 1:Basi </a:t>
            </a:r>
            <a:r>
              <a:rPr lang="en-US" sz="4200" b="1" i="0" dirty="0" err="1">
                <a:solidFill>
                  <a:schemeClr val="dk1"/>
                </a:solidFill>
                <a:latin typeface="Calibri"/>
                <a:ea typeface="Calibri"/>
                <a:cs typeface="Calibri"/>
                <a:sym typeface="Calibri"/>
              </a:rPr>
              <a:t>della</a:t>
            </a:r>
            <a:r>
              <a:rPr lang="en-US" sz="4200" b="1" i="0" dirty="0">
                <a:solidFill>
                  <a:schemeClr val="dk1"/>
                </a:solidFill>
                <a:latin typeface="Calibri"/>
                <a:ea typeface="Calibri"/>
                <a:cs typeface="Calibri"/>
                <a:sym typeface="Calibri"/>
              </a:rPr>
              <a:t> </a:t>
            </a:r>
            <a:r>
              <a:rPr lang="en-US" sz="4200" b="1" i="0" dirty="0" err="1">
                <a:solidFill>
                  <a:schemeClr val="dk1"/>
                </a:solidFill>
                <a:latin typeface="Calibri"/>
                <a:ea typeface="Calibri"/>
                <a:cs typeface="Calibri"/>
                <a:sym typeface="Calibri"/>
              </a:rPr>
              <a:t>comunicazione</a:t>
            </a:r>
            <a:r>
              <a:rPr lang="en-US" sz="4200" b="1" i="0" dirty="0">
                <a:solidFill>
                  <a:schemeClr val="dk1"/>
                </a:solidFill>
                <a:latin typeface="Calibri"/>
                <a:ea typeface="Calibri"/>
                <a:cs typeface="Calibri"/>
                <a:sym typeface="Calibri"/>
              </a:rPr>
              <a:t> online  </a:t>
            </a:r>
            <a:r>
              <a:rPr lang="en-US" sz="4200" b="1" i="0" dirty="0" err="1">
                <a:solidFill>
                  <a:schemeClr val="dk1"/>
                </a:solidFill>
                <a:latin typeface="Calibri"/>
                <a:ea typeface="Calibri"/>
                <a:cs typeface="Calibri"/>
                <a:sym typeface="Calibri"/>
              </a:rPr>
              <a:t>delle</a:t>
            </a:r>
            <a:r>
              <a:rPr lang="en-US" sz="4200" b="1" i="0" dirty="0">
                <a:solidFill>
                  <a:schemeClr val="dk1"/>
                </a:solidFill>
                <a:latin typeface="Calibri"/>
                <a:ea typeface="Calibri"/>
                <a:cs typeface="Calibri"/>
                <a:sym typeface="Calibri"/>
              </a:rPr>
              <a:t> PMI</a:t>
            </a:r>
            <a:endParaRPr sz="4200" b="1" i="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2"/>
          <p:cNvSpPr txBox="1"/>
          <p:nvPr/>
        </p:nvSpPr>
        <p:spPr>
          <a:xfrm>
            <a:off x="936057" y="1888851"/>
            <a:ext cx="7697518" cy="659071"/>
          </a:xfrm>
          <a:prstGeom prst="rect">
            <a:avLst/>
          </a:prstGeom>
          <a:noFill/>
          <a:ln>
            <a:noFill/>
          </a:ln>
        </p:spPr>
        <p:txBody>
          <a:bodyPr spcFirstLastPara="1" wrap="square" lIns="0" tIns="13950" rIns="0" bIns="0" anchor="t" anchorCtr="0">
            <a:spAutoFit/>
          </a:bodyPr>
          <a:lstStyle/>
          <a:p>
            <a:pPr marL="0" marR="0" lvl="0" indent="0" algn="l" rtl="0">
              <a:lnSpc>
                <a:spcPct val="113636"/>
              </a:lnSpc>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1.5.: Video calls per la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(1)</a:t>
            </a:r>
            <a:endParaRPr sz="2200" dirty="0">
              <a:solidFill>
                <a:schemeClr val="dk1"/>
              </a:solidFill>
              <a:latin typeface="Calibri"/>
              <a:ea typeface="Calibri"/>
              <a:cs typeface="Calibri"/>
              <a:sym typeface="Calibri"/>
            </a:endParaRPr>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pic>
        <p:nvPicPr>
          <p:cNvPr id="239" name="Google Shape;239;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68502" y="2750928"/>
            <a:ext cx="919600" cy="919600"/>
          </a:xfrm>
          <a:prstGeom prst="rect">
            <a:avLst/>
          </a:prstGeom>
          <a:noFill/>
          <a:ln>
            <a:noFill/>
          </a:ln>
        </p:spPr>
      </p:pic>
      <p:sp>
        <p:nvSpPr>
          <p:cNvPr id="240" name="Google Shape;240;p12"/>
          <p:cNvSpPr/>
          <p:nvPr/>
        </p:nvSpPr>
        <p:spPr>
          <a:xfrm>
            <a:off x="987328" y="2546561"/>
            <a:ext cx="6538183"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Video calls:</a:t>
            </a: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342900" marR="0" lvl="0" indent="-342900" algn="l" rtl="0">
              <a:spcBef>
                <a:spcPts val="0"/>
              </a:spcBef>
              <a:spcAft>
                <a:spcPts val="0"/>
              </a:spcAft>
              <a:buFont typeface="Wingdings" panose="05000000000000000000" pitchFamily="2" charset="2"/>
              <a:buChar char="Ø"/>
            </a:pPr>
            <a:r>
              <a:rPr lang="it-IT" sz="2200" dirty="0">
                <a:solidFill>
                  <a:schemeClr val="dk1"/>
                </a:solidFill>
                <a:latin typeface="Calibri"/>
                <a:ea typeface="Calibri"/>
                <a:cs typeface="Calibri"/>
                <a:sym typeface="Calibri"/>
              </a:rPr>
              <a:t>Strumento di comunicazione faccia a faccia senza spostarsi in un'altra sede</a:t>
            </a:r>
          </a:p>
          <a:p>
            <a:pPr marL="342900" marR="0" lvl="0" indent="-342900" algn="l" rtl="0">
              <a:spcBef>
                <a:spcPts val="0"/>
              </a:spcBef>
              <a:spcAft>
                <a:spcPts val="0"/>
              </a:spcAft>
              <a:buFont typeface="Wingdings" panose="05000000000000000000" pitchFamily="2" charset="2"/>
              <a:buChar char="Ø"/>
            </a:pPr>
            <a:endParaRPr lang="it-IT" sz="2200" dirty="0">
              <a:solidFill>
                <a:schemeClr val="dk1"/>
              </a:solidFill>
              <a:latin typeface="Calibri"/>
              <a:ea typeface="Calibri"/>
              <a:cs typeface="Calibri"/>
              <a:sym typeface="Calibri"/>
            </a:endParaRPr>
          </a:p>
          <a:p>
            <a:pPr marL="342900" marR="0" lvl="0" indent="-342900" algn="l" rtl="0">
              <a:spcBef>
                <a:spcPts val="0"/>
              </a:spcBef>
              <a:spcAft>
                <a:spcPts val="0"/>
              </a:spcAft>
              <a:buFont typeface="Wingdings" panose="05000000000000000000" pitchFamily="2" charset="2"/>
              <a:buChar char="Ø"/>
            </a:pPr>
            <a:r>
              <a:rPr lang="it-IT" sz="2200" dirty="0">
                <a:solidFill>
                  <a:schemeClr val="dk1"/>
                </a:solidFill>
                <a:latin typeface="Calibri"/>
                <a:ea typeface="Calibri"/>
                <a:cs typeface="Calibri"/>
                <a:sym typeface="Calibri"/>
              </a:rPr>
              <a:t>Facilita il completamento dei progetti in tempi più brevi </a:t>
            </a:r>
          </a:p>
          <a:p>
            <a:pPr marL="342900" marR="0" lvl="0" indent="-342900" algn="l" rtl="0">
              <a:spcBef>
                <a:spcPts val="0"/>
              </a:spcBef>
              <a:spcAft>
                <a:spcPts val="0"/>
              </a:spcAft>
              <a:buFont typeface="Wingdings" panose="05000000000000000000" pitchFamily="2" charset="2"/>
              <a:buChar char="Ø"/>
            </a:pPr>
            <a:endParaRPr lang="it-IT" sz="2200" dirty="0">
              <a:solidFill>
                <a:schemeClr val="dk1"/>
              </a:solidFill>
              <a:latin typeface="Calibri"/>
              <a:ea typeface="Calibri"/>
              <a:cs typeface="Calibri"/>
              <a:sym typeface="Calibri"/>
            </a:endParaRPr>
          </a:p>
          <a:p>
            <a:pPr marL="342900" marR="0" lvl="0" indent="-342900" algn="l" rtl="0">
              <a:spcBef>
                <a:spcPts val="0"/>
              </a:spcBef>
              <a:spcAft>
                <a:spcPts val="0"/>
              </a:spcAft>
              <a:buFont typeface="Wingdings" panose="05000000000000000000" pitchFamily="2" charset="2"/>
              <a:buChar char="Ø"/>
            </a:pPr>
            <a:r>
              <a:rPr lang="it-IT" sz="2200" dirty="0">
                <a:solidFill>
                  <a:schemeClr val="dk1"/>
                </a:solidFill>
                <a:latin typeface="Calibri"/>
                <a:ea typeface="Calibri"/>
                <a:cs typeface="Calibri"/>
                <a:sym typeface="Calibri"/>
              </a:rPr>
              <a:t>Aiuta a concludere gli accordi in tempi brevi</a:t>
            </a:r>
            <a:endParaRPr sz="22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E1E8190A-5FC4-2BAE-D8E1-580D70BA4185}"/>
              </a:ext>
            </a:extLst>
          </p:cNvPr>
          <p:cNvSpPr txBox="1"/>
          <p:nvPr/>
        </p:nvSpPr>
        <p:spPr>
          <a:xfrm>
            <a:off x="796491" y="1045887"/>
            <a:ext cx="11873435" cy="65915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200" b="1" i="0" dirty="0">
                <a:solidFill>
                  <a:schemeClr val="dk1"/>
                </a:solidFill>
                <a:latin typeface="Calibri"/>
                <a:ea typeface="Calibri"/>
                <a:cs typeface="Calibri"/>
                <a:sym typeface="Calibri"/>
              </a:rPr>
              <a:t>UNIT 1:Basi </a:t>
            </a:r>
            <a:r>
              <a:rPr lang="en-US" sz="4200" b="1" i="0" dirty="0" err="1">
                <a:solidFill>
                  <a:schemeClr val="dk1"/>
                </a:solidFill>
                <a:latin typeface="Calibri"/>
                <a:ea typeface="Calibri"/>
                <a:cs typeface="Calibri"/>
                <a:sym typeface="Calibri"/>
              </a:rPr>
              <a:t>della</a:t>
            </a:r>
            <a:r>
              <a:rPr lang="en-US" sz="4200" b="1" i="0" dirty="0">
                <a:solidFill>
                  <a:schemeClr val="dk1"/>
                </a:solidFill>
                <a:latin typeface="Calibri"/>
                <a:ea typeface="Calibri"/>
                <a:cs typeface="Calibri"/>
                <a:sym typeface="Calibri"/>
              </a:rPr>
              <a:t> </a:t>
            </a:r>
            <a:r>
              <a:rPr lang="en-US" sz="4200" b="1" i="0" dirty="0" err="1">
                <a:solidFill>
                  <a:schemeClr val="dk1"/>
                </a:solidFill>
                <a:latin typeface="Calibri"/>
                <a:ea typeface="Calibri"/>
                <a:cs typeface="Calibri"/>
                <a:sym typeface="Calibri"/>
              </a:rPr>
              <a:t>comunicazione</a:t>
            </a:r>
            <a:r>
              <a:rPr lang="en-US" sz="4200" b="1" i="0" dirty="0">
                <a:solidFill>
                  <a:schemeClr val="dk1"/>
                </a:solidFill>
                <a:latin typeface="Calibri"/>
                <a:ea typeface="Calibri"/>
                <a:cs typeface="Calibri"/>
                <a:sym typeface="Calibri"/>
              </a:rPr>
              <a:t> online  </a:t>
            </a:r>
            <a:r>
              <a:rPr lang="en-US" sz="4200" b="1" i="0" dirty="0" err="1">
                <a:solidFill>
                  <a:schemeClr val="dk1"/>
                </a:solidFill>
                <a:latin typeface="Calibri"/>
                <a:ea typeface="Calibri"/>
                <a:cs typeface="Calibri"/>
                <a:sym typeface="Calibri"/>
              </a:rPr>
              <a:t>delle</a:t>
            </a:r>
            <a:r>
              <a:rPr lang="en-US" sz="4200" b="1" i="0" dirty="0">
                <a:solidFill>
                  <a:schemeClr val="dk1"/>
                </a:solidFill>
                <a:latin typeface="Calibri"/>
                <a:ea typeface="Calibri"/>
                <a:cs typeface="Calibri"/>
                <a:sym typeface="Calibri"/>
              </a:rPr>
              <a:t> PMI</a:t>
            </a:r>
            <a:endParaRPr sz="4200" b="1" i="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3"/>
          <p:cNvGrpSpPr/>
          <p:nvPr/>
        </p:nvGrpSpPr>
        <p:grpSpPr>
          <a:xfrm>
            <a:off x="522337" y="1423580"/>
            <a:ext cx="11310041" cy="4200202"/>
            <a:chOff x="-1294215" y="873102"/>
            <a:chExt cx="15080055" cy="5600271"/>
          </a:xfrm>
        </p:grpSpPr>
        <p:sp>
          <p:nvSpPr>
            <p:cNvPr id="246" name="Google Shape;246;p13"/>
            <p:cNvSpPr/>
            <p:nvPr/>
          </p:nvSpPr>
          <p:spPr>
            <a:xfrm>
              <a:off x="-1294214" y="1446761"/>
              <a:ext cx="6638093" cy="5026612"/>
            </a:xfrm>
            <a:prstGeom prst="rect">
              <a:avLst/>
            </a:prstGeom>
            <a:solidFill>
              <a:schemeClr val="lt1"/>
            </a:solidFill>
            <a:ln w="12700" cap="flat" cmpd="sng">
              <a:solidFill>
                <a:srgbClr val="D8D8D8"/>
              </a:solidFill>
              <a:prstDash val="solid"/>
              <a:miter lim="800000"/>
              <a:headEnd type="none" w="sm" len="sm"/>
              <a:tailEnd type="none" w="sm" len="sm"/>
            </a:ln>
            <a:effectLst>
              <a:outerShdw blurRad="50800" dist="38100" dir="5400000" algn="t" rotWithShape="0">
                <a:srgbClr val="000000">
                  <a:alpha val="1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7" name="Google Shape;247;p13"/>
            <p:cNvSpPr/>
            <p:nvPr/>
          </p:nvSpPr>
          <p:spPr>
            <a:xfrm>
              <a:off x="6619520" y="1399905"/>
              <a:ext cx="6638093" cy="5050974"/>
            </a:xfrm>
            <a:prstGeom prst="rect">
              <a:avLst/>
            </a:prstGeom>
            <a:solidFill>
              <a:schemeClr val="lt1"/>
            </a:solidFill>
            <a:ln w="12700" cap="flat" cmpd="sng">
              <a:solidFill>
                <a:srgbClr val="D8D8D8"/>
              </a:solidFill>
              <a:prstDash val="solid"/>
              <a:miter lim="800000"/>
              <a:headEnd type="none" w="sm" len="sm"/>
              <a:tailEnd type="none" w="sm" len="sm"/>
            </a:ln>
            <a:effectLst>
              <a:outerShdw blurRad="50800" dist="38100" dir="5400000" algn="t" rotWithShape="0">
                <a:srgbClr val="000000">
                  <a:alpha val="1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8" name="Google Shape;248;p13"/>
            <p:cNvSpPr/>
            <p:nvPr/>
          </p:nvSpPr>
          <p:spPr>
            <a:xfrm>
              <a:off x="-1294215" y="1286933"/>
              <a:ext cx="6638094" cy="1049867"/>
            </a:xfrm>
            <a:prstGeom prst="roundRect">
              <a:avLst>
                <a:gd name="adj" fmla="val 9104"/>
              </a:avLst>
            </a:prstGeom>
            <a:solidFill>
              <a:srgbClr val="0CA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dirty="0">
                  <a:solidFill>
                    <a:schemeClr val="lt1"/>
                  </a:solidFill>
                  <a:latin typeface="Calibri"/>
                  <a:cs typeface="Calibri"/>
                  <a:sym typeface="Calibri"/>
                </a:rPr>
                <a:t>FARE</a:t>
              </a:r>
              <a:endParaRPr dirty="0"/>
            </a:p>
          </p:txBody>
        </p:sp>
        <p:sp>
          <p:nvSpPr>
            <p:cNvPr id="249" name="Google Shape;249;p13"/>
            <p:cNvSpPr/>
            <p:nvPr/>
          </p:nvSpPr>
          <p:spPr>
            <a:xfrm>
              <a:off x="4632678" y="897465"/>
              <a:ext cx="1049867" cy="1049867"/>
            </a:xfrm>
            <a:prstGeom prst="ellipse">
              <a:avLst/>
            </a:prstGeom>
            <a:solidFill>
              <a:srgbClr val="0CA373"/>
            </a:solidFill>
            <a:ln w="34925" cap="flat" cmpd="sng">
              <a:solidFill>
                <a:schemeClr val="lt1"/>
              </a:solidFill>
              <a:prstDash val="solid"/>
              <a:miter lim="800000"/>
              <a:headEnd type="none" w="sm" len="sm"/>
              <a:tailEnd type="none" w="sm" len="sm"/>
            </a:ln>
            <a:effectLst>
              <a:outerShdw blurRad="50800" dist="38100" dir="8100000" sx="98000" sy="98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0" name="Google Shape;250;p13"/>
            <p:cNvSpPr/>
            <p:nvPr/>
          </p:nvSpPr>
          <p:spPr>
            <a:xfrm>
              <a:off x="6619521" y="1286933"/>
              <a:ext cx="6638092" cy="1049867"/>
            </a:xfrm>
            <a:prstGeom prst="roundRect">
              <a:avLst>
                <a:gd name="adj" fmla="val 9104"/>
              </a:avLst>
            </a:prstGeom>
            <a:solidFill>
              <a:srgbClr val="FF2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dirty="0">
                  <a:solidFill>
                    <a:schemeClr val="lt1"/>
                  </a:solidFill>
                  <a:latin typeface="Calibri"/>
                  <a:cs typeface="Calibri"/>
                  <a:sym typeface="Calibri"/>
                </a:rPr>
                <a:t>NON FARE</a:t>
              </a:r>
              <a:endParaRPr dirty="0"/>
            </a:p>
          </p:txBody>
        </p:sp>
        <p:sp>
          <p:nvSpPr>
            <p:cNvPr id="251" name="Google Shape;251;p13"/>
            <p:cNvSpPr/>
            <p:nvPr/>
          </p:nvSpPr>
          <p:spPr>
            <a:xfrm>
              <a:off x="12735973" y="873102"/>
              <a:ext cx="1049867" cy="1049867"/>
            </a:xfrm>
            <a:prstGeom prst="ellipse">
              <a:avLst/>
            </a:prstGeom>
            <a:solidFill>
              <a:srgbClr val="FC1F1F"/>
            </a:solidFill>
            <a:ln w="34925" cap="flat" cmpd="sng">
              <a:solidFill>
                <a:schemeClr val="lt1"/>
              </a:solidFill>
              <a:prstDash val="solid"/>
              <a:miter lim="800000"/>
              <a:headEnd type="none" w="sm" len="sm"/>
              <a:tailEnd type="none" w="sm" len="sm"/>
            </a:ln>
            <a:effectLst>
              <a:outerShdw blurRad="50800" dist="38100" dir="8100000" sx="98000" sy="98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252" name="Google Shape;252;p13"/>
            <p:cNvGrpSpPr/>
            <p:nvPr/>
          </p:nvGrpSpPr>
          <p:grpSpPr>
            <a:xfrm>
              <a:off x="4828675" y="1152036"/>
              <a:ext cx="657836" cy="540725"/>
              <a:chOff x="4775979" y="2392975"/>
              <a:chExt cx="266967" cy="219440"/>
            </a:xfrm>
          </p:grpSpPr>
          <p:sp>
            <p:nvSpPr>
              <p:cNvPr id="253" name="Google Shape;253;p13"/>
              <p:cNvSpPr/>
              <p:nvPr/>
            </p:nvSpPr>
            <p:spPr>
              <a:xfrm>
                <a:off x="4867361" y="2392975"/>
                <a:ext cx="175585" cy="219440"/>
              </a:xfrm>
              <a:custGeom>
                <a:avLst/>
                <a:gdLst/>
                <a:ahLst/>
                <a:cxnLst/>
                <a:rect l="l" t="t" r="r" b="b"/>
                <a:pathLst>
                  <a:path w="465666" h="592667" extrusionOk="0">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4" name="Google Shape;254;p13"/>
              <p:cNvSpPr/>
              <p:nvPr/>
            </p:nvSpPr>
            <p:spPr>
              <a:xfrm>
                <a:off x="4775979" y="2471347"/>
                <a:ext cx="60656" cy="131664"/>
              </a:xfrm>
              <a:custGeom>
                <a:avLst/>
                <a:gdLst/>
                <a:ahLst/>
                <a:cxnLst/>
                <a:rect l="l" t="t" r="r" b="b"/>
                <a:pathLst>
                  <a:path w="160866" h="355600" extrusionOk="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55" name="Google Shape;255;p13"/>
            <p:cNvGrpSpPr/>
            <p:nvPr/>
          </p:nvGrpSpPr>
          <p:grpSpPr>
            <a:xfrm>
              <a:off x="12976956" y="1229646"/>
              <a:ext cx="610194" cy="540725"/>
              <a:chOff x="7578926" y="2424471"/>
              <a:chExt cx="247632" cy="219440"/>
            </a:xfrm>
          </p:grpSpPr>
          <p:sp>
            <p:nvSpPr>
              <p:cNvPr id="256" name="Google Shape;256;p13"/>
              <p:cNvSpPr/>
              <p:nvPr/>
            </p:nvSpPr>
            <p:spPr>
              <a:xfrm rot="10800000" flipH="1">
                <a:off x="7650973" y="2424471"/>
                <a:ext cx="175585" cy="219440"/>
              </a:xfrm>
              <a:custGeom>
                <a:avLst/>
                <a:gdLst/>
                <a:ahLst/>
                <a:cxnLst/>
                <a:rect l="l" t="t" r="r" b="b"/>
                <a:pathLst>
                  <a:path w="465666" h="592667" extrusionOk="0">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7" name="Google Shape;257;p13"/>
              <p:cNvSpPr/>
              <p:nvPr/>
            </p:nvSpPr>
            <p:spPr>
              <a:xfrm rot="10800000" flipH="1">
                <a:off x="7578926" y="2436863"/>
                <a:ext cx="60656" cy="131664"/>
              </a:xfrm>
              <a:custGeom>
                <a:avLst/>
                <a:gdLst/>
                <a:ahLst/>
                <a:cxnLst/>
                <a:rect l="l" t="t" r="r" b="b"/>
                <a:pathLst>
                  <a:path w="160866" h="355600" extrusionOk="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58" name="Google Shape;258;p13"/>
            <p:cNvGrpSpPr/>
            <p:nvPr/>
          </p:nvGrpSpPr>
          <p:grpSpPr>
            <a:xfrm>
              <a:off x="-1158053" y="2442945"/>
              <a:ext cx="6547993" cy="1642606"/>
              <a:chOff x="-1218357" y="2442945"/>
              <a:chExt cx="6547993" cy="1642606"/>
            </a:xfrm>
          </p:grpSpPr>
          <p:sp>
            <p:nvSpPr>
              <p:cNvPr id="259" name="Google Shape;259;p13"/>
              <p:cNvSpPr/>
              <p:nvPr/>
            </p:nvSpPr>
            <p:spPr>
              <a:xfrm>
                <a:off x="-736790" y="2442945"/>
                <a:ext cx="6020365" cy="51701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Controlla</a:t>
                </a:r>
                <a:r>
                  <a:rPr lang="en-US" sz="1600" dirty="0">
                    <a:solidFill>
                      <a:srgbClr val="263238"/>
                    </a:solidFill>
                    <a:latin typeface="Calibri"/>
                    <a:ea typeface="Calibri"/>
                    <a:cs typeface="Calibri"/>
                    <a:sym typeface="Calibri"/>
                  </a:rPr>
                  <a:t> il </a:t>
                </a:r>
                <a:r>
                  <a:rPr lang="en-US" sz="1600" dirty="0" err="1">
                    <a:solidFill>
                      <a:srgbClr val="263238"/>
                    </a:solidFill>
                    <a:latin typeface="Calibri"/>
                    <a:ea typeface="Calibri"/>
                    <a:cs typeface="Calibri"/>
                    <a:sym typeface="Calibri"/>
                  </a:rPr>
                  <a:t>tuo</a:t>
                </a:r>
                <a:r>
                  <a:rPr lang="en-US" sz="1600" dirty="0">
                    <a:solidFill>
                      <a:srgbClr val="263238"/>
                    </a:solidFill>
                    <a:latin typeface="Calibri"/>
                    <a:ea typeface="Calibri"/>
                    <a:cs typeface="Calibri"/>
                    <a:sym typeface="Calibri"/>
                  </a:rPr>
                  <a:t> </a:t>
                </a:r>
                <a:r>
                  <a:rPr lang="en-US" sz="1600" dirty="0" err="1">
                    <a:solidFill>
                      <a:srgbClr val="263238"/>
                    </a:solidFill>
                    <a:latin typeface="Calibri"/>
                    <a:ea typeface="Calibri"/>
                    <a:cs typeface="Calibri"/>
                    <a:sym typeface="Calibri"/>
                  </a:rPr>
                  <a:t>insegnante</a:t>
                </a:r>
                <a:r>
                  <a:rPr lang="en-US" sz="1600" dirty="0">
                    <a:solidFill>
                      <a:srgbClr val="263238"/>
                    </a:solidFill>
                    <a:latin typeface="Calibri"/>
                    <a:ea typeface="Calibri"/>
                    <a:cs typeface="Calibri"/>
                    <a:sym typeface="Calibri"/>
                  </a:rPr>
                  <a:t> prima </a:t>
                </a:r>
                <a:r>
                  <a:rPr lang="en-US" sz="1600" dirty="0" err="1">
                    <a:solidFill>
                      <a:srgbClr val="263238"/>
                    </a:solidFill>
                    <a:latin typeface="Calibri"/>
                    <a:ea typeface="Calibri"/>
                    <a:cs typeface="Calibri"/>
                    <a:sym typeface="Calibri"/>
                  </a:rPr>
                  <a:t>della</a:t>
                </a:r>
                <a:r>
                  <a:rPr lang="en-US" sz="1600" dirty="0">
                    <a:solidFill>
                      <a:srgbClr val="263238"/>
                    </a:solidFill>
                    <a:latin typeface="Calibri"/>
                    <a:ea typeface="Calibri"/>
                    <a:cs typeface="Calibri"/>
                    <a:sym typeface="Calibri"/>
                  </a:rPr>
                  <a:t> </a:t>
                </a:r>
                <a:r>
                  <a:rPr lang="en-US" sz="1600" dirty="0" err="1">
                    <a:solidFill>
                      <a:srgbClr val="263238"/>
                    </a:solidFill>
                    <a:latin typeface="Calibri"/>
                    <a:ea typeface="Calibri"/>
                    <a:cs typeface="Calibri"/>
                    <a:sym typeface="Calibri"/>
                  </a:rPr>
                  <a:t>chiamata</a:t>
                </a:r>
                <a:r>
                  <a:rPr lang="en-US" sz="1600" dirty="0">
                    <a:solidFill>
                      <a:srgbClr val="263238"/>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grpSp>
            <p:nvGrpSpPr>
              <p:cNvPr id="260" name="Google Shape;260;p13"/>
              <p:cNvGrpSpPr/>
              <p:nvPr/>
            </p:nvGrpSpPr>
            <p:grpSpPr>
              <a:xfrm>
                <a:off x="-1218357" y="3064181"/>
                <a:ext cx="6547993" cy="1021370"/>
                <a:chOff x="-1218357" y="1903245"/>
                <a:chExt cx="6547993" cy="1021370"/>
              </a:xfrm>
            </p:grpSpPr>
            <p:sp>
              <p:nvSpPr>
                <p:cNvPr id="261" name="Google Shape;261;p13"/>
                <p:cNvSpPr/>
                <p:nvPr/>
              </p:nvSpPr>
              <p:spPr>
                <a:xfrm>
                  <a:off x="-736789" y="1903245"/>
                  <a:ext cx="6066425" cy="51701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Praparare</a:t>
                  </a:r>
                  <a:r>
                    <a:rPr lang="en-US" sz="1600" dirty="0">
                      <a:solidFill>
                        <a:srgbClr val="263238"/>
                      </a:solidFill>
                      <a:latin typeface="Calibri"/>
                      <a:ea typeface="Calibri"/>
                      <a:cs typeface="Calibri"/>
                      <a:sym typeface="Calibri"/>
                    </a:rPr>
                    <a:t> </a:t>
                  </a:r>
                  <a:r>
                    <a:rPr lang="en-US" sz="1600" dirty="0" err="1">
                      <a:solidFill>
                        <a:srgbClr val="263238"/>
                      </a:solidFill>
                      <a:latin typeface="Calibri"/>
                      <a:ea typeface="Calibri"/>
                      <a:cs typeface="Calibri"/>
                      <a:sym typeface="Calibri"/>
                    </a:rPr>
                    <a:t>un’agenda</a:t>
                  </a:r>
                  <a:r>
                    <a:rPr lang="en-US" sz="1600" dirty="0">
                      <a:solidFill>
                        <a:srgbClr val="263238"/>
                      </a:solidFill>
                      <a:latin typeface="Calibri"/>
                      <a:ea typeface="Calibri"/>
                      <a:cs typeface="Calibri"/>
                      <a:sym typeface="Calibri"/>
                    </a:rPr>
                    <a:t> prima del meeting</a:t>
                  </a:r>
                  <a:endParaRPr sz="1600" dirty="0">
                    <a:solidFill>
                      <a:srgbClr val="263238"/>
                    </a:solidFill>
                    <a:latin typeface="Calibri"/>
                    <a:ea typeface="Calibri"/>
                    <a:cs typeface="Calibri"/>
                    <a:sym typeface="Calibri"/>
                  </a:endParaRPr>
                </a:p>
              </p:txBody>
            </p:sp>
            <p:grpSp>
              <p:nvGrpSpPr>
                <p:cNvPr id="262" name="Google Shape;262;p13"/>
                <p:cNvGrpSpPr/>
                <p:nvPr/>
              </p:nvGrpSpPr>
              <p:grpSpPr>
                <a:xfrm>
                  <a:off x="-1218357" y="2672825"/>
                  <a:ext cx="251791" cy="251790"/>
                  <a:chOff x="-1218357" y="2687112"/>
                  <a:chExt cx="251791" cy="251790"/>
                </a:xfrm>
              </p:grpSpPr>
              <p:sp>
                <p:nvSpPr>
                  <p:cNvPr id="263" name="Google Shape;263;p13"/>
                  <p:cNvSpPr/>
                  <p:nvPr/>
                </p:nvSpPr>
                <p:spPr>
                  <a:xfrm>
                    <a:off x="-1218357" y="2687112"/>
                    <a:ext cx="251791" cy="251790"/>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4" name="Google Shape;264;p13" descr="Image result for tick ic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2296" y="2751133"/>
                    <a:ext cx="168938" cy="155132"/>
                  </a:xfrm>
                  <a:prstGeom prst="rect">
                    <a:avLst/>
                  </a:prstGeom>
                  <a:noFill/>
                  <a:ln>
                    <a:noFill/>
                  </a:ln>
                </p:spPr>
              </p:pic>
            </p:grpSp>
          </p:grpSp>
          <p:grpSp>
            <p:nvGrpSpPr>
              <p:cNvPr id="265" name="Google Shape;265;p13"/>
              <p:cNvGrpSpPr/>
              <p:nvPr/>
            </p:nvGrpSpPr>
            <p:grpSpPr>
              <a:xfrm>
                <a:off x="-1208393" y="2579238"/>
                <a:ext cx="251791" cy="251791"/>
                <a:chOff x="-1208393" y="271653"/>
                <a:chExt cx="251791" cy="251791"/>
              </a:xfrm>
            </p:grpSpPr>
            <p:sp>
              <p:nvSpPr>
                <p:cNvPr id="266" name="Google Shape;266;p13"/>
                <p:cNvSpPr/>
                <p:nvPr/>
              </p:nvSpPr>
              <p:spPr>
                <a:xfrm>
                  <a:off x="-1208393" y="271653"/>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7" name="Google Shape;267;p13" descr="Image result for tick ic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6076" y="303596"/>
                  <a:ext cx="168938" cy="155135"/>
                </a:xfrm>
                <a:prstGeom prst="rect">
                  <a:avLst/>
                </a:prstGeom>
                <a:solidFill>
                  <a:srgbClr val="FFFFFF"/>
                </a:solidFill>
                <a:ln>
                  <a:noFill/>
                </a:ln>
              </p:spPr>
            </p:pic>
          </p:grpSp>
        </p:grpSp>
        <p:grpSp>
          <p:nvGrpSpPr>
            <p:cNvPr id="268" name="Google Shape;268;p13"/>
            <p:cNvGrpSpPr/>
            <p:nvPr/>
          </p:nvGrpSpPr>
          <p:grpSpPr>
            <a:xfrm>
              <a:off x="6849226" y="2993003"/>
              <a:ext cx="251791" cy="251791"/>
              <a:chOff x="6849226" y="2993003"/>
              <a:chExt cx="251791" cy="251791"/>
            </a:xfrm>
          </p:grpSpPr>
          <p:sp>
            <p:nvSpPr>
              <p:cNvPr id="269" name="Google Shape;269;p13"/>
              <p:cNvSpPr/>
              <p:nvPr/>
            </p:nvSpPr>
            <p:spPr>
              <a:xfrm>
                <a:off x="6849226" y="2993003"/>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0" name="Google Shape;270;p13" descr="Image result for wrong ic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10746" y="3063839"/>
                <a:ext cx="127571" cy="110117"/>
              </a:xfrm>
              <a:prstGeom prst="rect">
                <a:avLst/>
              </a:prstGeom>
              <a:noFill/>
              <a:ln>
                <a:noFill/>
              </a:ln>
            </p:spPr>
          </p:pic>
        </p:grpSp>
        <p:grpSp>
          <p:nvGrpSpPr>
            <p:cNvPr id="271" name="Google Shape;271;p13"/>
            <p:cNvGrpSpPr/>
            <p:nvPr/>
          </p:nvGrpSpPr>
          <p:grpSpPr>
            <a:xfrm>
              <a:off x="6849226" y="3825283"/>
              <a:ext cx="251791" cy="251791"/>
              <a:chOff x="6849226" y="3825283"/>
              <a:chExt cx="251791" cy="251791"/>
            </a:xfrm>
          </p:grpSpPr>
          <p:sp>
            <p:nvSpPr>
              <p:cNvPr id="272" name="Google Shape;272;p13"/>
              <p:cNvSpPr/>
              <p:nvPr/>
            </p:nvSpPr>
            <p:spPr>
              <a:xfrm>
                <a:off x="6849226" y="3825283"/>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3" name="Google Shape;273;p13" descr="Image result for wrong ic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11335" y="3896119"/>
                <a:ext cx="127571" cy="110117"/>
              </a:xfrm>
              <a:prstGeom prst="rect">
                <a:avLst/>
              </a:prstGeom>
              <a:noFill/>
              <a:ln>
                <a:noFill/>
              </a:ln>
            </p:spPr>
          </p:pic>
        </p:grpSp>
        <p:grpSp>
          <p:nvGrpSpPr>
            <p:cNvPr id="274" name="Google Shape;274;p13"/>
            <p:cNvGrpSpPr/>
            <p:nvPr/>
          </p:nvGrpSpPr>
          <p:grpSpPr>
            <a:xfrm>
              <a:off x="6849226" y="4742388"/>
              <a:ext cx="251791" cy="251791"/>
              <a:chOff x="6849226" y="4742388"/>
              <a:chExt cx="251791" cy="251791"/>
            </a:xfrm>
          </p:grpSpPr>
          <p:sp>
            <p:nvSpPr>
              <p:cNvPr id="275" name="Google Shape;275;p13"/>
              <p:cNvSpPr/>
              <p:nvPr/>
            </p:nvSpPr>
            <p:spPr>
              <a:xfrm>
                <a:off x="6849226" y="4742388"/>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6" name="Google Shape;276;p13" descr="Image result for wrong ic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11335" y="4813224"/>
                <a:ext cx="127571" cy="110117"/>
              </a:xfrm>
              <a:prstGeom prst="rect">
                <a:avLst/>
              </a:prstGeom>
              <a:noFill/>
              <a:ln>
                <a:noFill/>
              </a:ln>
            </p:spPr>
          </p:pic>
        </p:grpSp>
      </p:grpSp>
      <p:sp>
        <p:nvSpPr>
          <p:cNvPr id="277" name="Google Shape;277;p13"/>
          <p:cNvSpPr/>
          <p:nvPr/>
        </p:nvSpPr>
        <p:spPr>
          <a:xfrm>
            <a:off x="1039121" y="3574518"/>
            <a:ext cx="4515273" cy="38775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Mostrarsi</a:t>
            </a:r>
            <a:r>
              <a:rPr lang="en-US" sz="1600" dirty="0">
                <a:solidFill>
                  <a:srgbClr val="263238"/>
                </a:solidFill>
                <a:latin typeface="Calibri"/>
                <a:ea typeface="Calibri"/>
                <a:cs typeface="Calibri"/>
                <a:sym typeface="Calibri"/>
              </a:rPr>
              <a:t> </a:t>
            </a:r>
            <a:r>
              <a:rPr lang="en-US" sz="1600" dirty="0" err="1">
                <a:solidFill>
                  <a:srgbClr val="263238"/>
                </a:solidFill>
                <a:latin typeface="Calibri"/>
                <a:ea typeface="Calibri"/>
                <a:cs typeface="Calibri"/>
                <a:sym typeface="Calibri"/>
              </a:rPr>
              <a:t>professionale</a:t>
            </a:r>
            <a:r>
              <a:rPr lang="en-US" sz="1600" dirty="0">
                <a:solidFill>
                  <a:srgbClr val="263238"/>
                </a:solidFill>
                <a:latin typeface="Calibri"/>
                <a:ea typeface="Calibri"/>
                <a:cs typeface="Calibri"/>
                <a:sym typeface="Calibri"/>
              </a:rPr>
              <a:t> </a:t>
            </a:r>
            <a:endParaRPr sz="1600" dirty="0">
              <a:solidFill>
                <a:srgbClr val="263238"/>
              </a:solidFill>
              <a:latin typeface="Calibri"/>
              <a:ea typeface="Calibri"/>
              <a:cs typeface="Calibri"/>
              <a:sym typeface="Calibri"/>
            </a:endParaRPr>
          </a:p>
        </p:txBody>
      </p:sp>
      <p:sp>
        <p:nvSpPr>
          <p:cNvPr id="278" name="Google Shape;278;p13"/>
          <p:cNvSpPr/>
          <p:nvPr/>
        </p:nvSpPr>
        <p:spPr>
          <a:xfrm>
            <a:off x="975360" y="3889311"/>
            <a:ext cx="4515273" cy="38775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Spegnere</a:t>
            </a:r>
            <a:r>
              <a:rPr lang="en-US" sz="1600" dirty="0">
                <a:solidFill>
                  <a:srgbClr val="263238"/>
                </a:solidFill>
                <a:latin typeface="Calibri"/>
                <a:ea typeface="Calibri"/>
                <a:cs typeface="Calibri"/>
                <a:sym typeface="Calibri"/>
              </a:rPr>
              <a:t> il </a:t>
            </a:r>
            <a:r>
              <a:rPr lang="en-US" sz="1600" dirty="0" err="1">
                <a:solidFill>
                  <a:srgbClr val="263238"/>
                </a:solidFill>
                <a:latin typeface="Calibri"/>
                <a:ea typeface="Calibri"/>
                <a:cs typeface="Calibri"/>
                <a:sym typeface="Calibri"/>
              </a:rPr>
              <a:t>microfono</a:t>
            </a:r>
            <a:r>
              <a:rPr lang="en-US" sz="1600" dirty="0">
                <a:solidFill>
                  <a:srgbClr val="263238"/>
                </a:solidFill>
                <a:latin typeface="Calibri"/>
                <a:ea typeface="Calibri"/>
                <a:cs typeface="Calibri"/>
                <a:sym typeface="Calibri"/>
              </a:rPr>
              <a:t> </a:t>
            </a:r>
            <a:r>
              <a:rPr lang="en-US" sz="1600" dirty="0" err="1">
                <a:solidFill>
                  <a:srgbClr val="263238"/>
                </a:solidFill>
                <a:latin typeface="Calibri"/>
                <a:ea typeface="Calibri"/>
                <a:cs typeface="Calibri"/>
                <a:sym typeface="Calibri"/>
              </a:rPr>
              <a:t>quando</a:t>
            </a:r>
            <a:r>
              <a:rPr lang="en-US" sz="1600" dirty="0">
                <a:solidFill>
                  <a:srgbClr val="263238"/>
                </a:solidFill>
                <a:latin typeface="Calibri"/>
                <a:ea typeface="Calibri"/>
                <a:cs typeface="Calibri"/>
                <a:sym typeface="Calibri"/>
              </a:rPr>
              <a:t> non state parlando</a:t>
            </a:r>
            <a:endParaRPr sz="1600" dirty="0">
              <a:solidFill>
                <a:srgbClr val="263238"/>
              </a:solidFill>
              <a:latin typeface="Calibri"/>
              <a:ea typeface="Calibri"/>
              <a:cs typeface="Calibri"/>
              <a:sym typeface="Calibri"/>
            </a:endParaRPr>
          </a:p>
        </p:txBody>
      </p:sp>
      <p:sp>
        <p:nvSpPr>
          <p:cNvPr id="279" name="Google Shape;279;p13"/>
          <p:cNvSpPr/>
          <p:nvPr/>
        </p:nvSpPr>
        <p:spPr>
          <a:xfrm>
            <a:off x="975360" y="4365709"/>
            <a:ext cx="4515272" cy="6832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it-IT" sz="1600" dirty="0">
                <a:solidFill>
                  <a:srgbClr val="263238"/>
                </a:solidFill>
                <a:latin typeface="Calibri"/>
                <a:ea typeface="Calibri"/>
                <a:cs typeface="Calibri"/>
                <a:sym typeface="Calibri"/>
              </a:rPr>
              <a:t>essere sicuri di non essere "live" per evitare situazioni imbarazzanti</a:t>
            </a:r>
            <a:endParaRPr sz="1600" dirty="0">
              <a:solidFill>
                <a:srgbClr val="263238"/>
              </a:solidFill>
              <a:latin typeface="Calibri"/>
              <a:ea typeface="Calibri"/>
              <a:cs typeface="Calibri"/>
              <a:sym typeface="Calibri"/>
            </a:endParaRPr>
          </a:p>
        </p:txBody>
      </p:sp>
      <p:sp>
        <p:nvSpPr>
          <p:cNvPr id="280" name="Google Shape;280;p13"/>
          <p:cNvSpPr/>
          <p:nvPr/>
        </p:nvSpPr>
        <p:spPr>
          <a:xfrm>
            <a:off x="633850" y="3999961"/>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1" name="Google Shape;281;p13" descr="Image result for tick ic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8396" y="4047977"/>
            <a:ext cx="126703" cy="116349"/>
          </a:xfrm>
          <a:prstGeom prst="rect">
            <a:avLst/>
          </a:prstGeom>
          <a:noFill/>
          <a:ln>
            <a:noFill/>
          </a:ln>
        </p:spPr>
      </p:pic>
      <p:sp>
        <p:nvSpPr>
          <p:cNvPr id="282" name="Google Shape;282;p13"/>
          <p:cNvSpPr/>
          <p:nvPr/>
        </p:nvSpPr>
        <p:spPr>
          <a:xfrm>
            <a:off x="970637" y="5011933"/>
            <a:ext cx="4515273" cy="6832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it-IT" sz="1600" dirty="0">
                <a:solidFill>
                  <a:srgbClr val="263238"/>
                </a:solidFill>
                <a:latin typeface="Calibri"/>
                <a:ea typeface="Calibri"/>
                <a:cs typeface="Calibri"/>
                <a:sym typeface="Calibri"/>
              </a:rPr>
              <a:t>Impostazione dell'angolo di ripresa e dell'illuminazione</a:t>
            </a:r>
            <a:endParaRPr sz="1600" dirty="0">
              <a:solidFill>
                <a:srgbClr val="263238"/>
              </a:solidFill>
              <a:latin typeface="Calibri"/>
              <a:ea typeface="Calibri"/>
              <a:cs typeface="Calibri"/>
              <a:sym typeface="Calibri"/>
            </a:endParaRPr>
          </a:p>
        </p:txBody>
      </p:sp>
      <p:sp>
        <p:nvSpPr>
          <p:cNvPr id="283" name="Google Shape;283;p13"/>
          <p:cNvSpPr/>
          <p:nvPr/>
        </p:nvSpPr>
        <p:spPr>
          <a:xfrm>
            <a:off x="620862" y="4453148"/>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4" name="Google Shape;284;p13" descr="Image result for tick ic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408" y="4501164"/>
            <a:ext cx="126703" cy="116349"/>
          </a:xfrm>
          <a:prstGeom prst="rect">
            <a:avLst/>
          </a:prstGeom>
          <a:noFill/>
          <a:ln>
            <a:noFill/>
          </a:ln>
        </p:spPr>
      </p:pic>
      <p:sp>
        <p:nvSpPr>
          <p:cNvPr id="285" name="Google Shape;285;p13"/>
          <p:cNvSpPr/>
          <p:nvPr/>
        </p:nvSpPr>
        <p:spPr>
          <a:xfrm>
            <a:off x="620453" y="5123510"/>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6" name="Google Shape;286;p13" descr="Image result for tick ic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4999" y="5171526"/>
            <a:ext cx="126703" cy="116349"/>
          </a:xfrm>
          <a:prstGeom prst="rect">
            <a:avLst/>
          </a:prstGeom>
          <a:noFill/>
          <a:ln>
            <a:noFill/>
          </a:ln>
        </p:spPr>
      </p:pic>
      <p:sp>
        <p:nvSpPr>
          <p:cNvPr id="287" name="Google Shape;287;p13"/>
          <p:cNvSpPr/>
          <p:nvPr/>
        </p:nvSpPr>
        <p:spPr>
          <a:xfrm>
            <a:off x="620862" y="3063394"/>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8" name="Google Shape;288;p13" descr="Image result for tick ic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408" y="3111410"/>
            <a:ext cx="126703" cy="116349"/>
          </a:xfrm>
          <a:prstGeom prst="rect">
            <a:avLst/>
          </a:prstGeom>
          <a:noFill/>
          <a:ln>
            <a:noFill/>
          </a:ln>
        </p:spPr>
      </p:pic>
      <p:sp>
        <p:nvSpPr>
          <p:cNvPr id="289" name="Google Shape;289;p13"/>
          <p:cNvSpPr/>
          <p:nvPr/>
        </p:nvSpPr>
        <p:spPr>
          <a:xfrm>
            <a:off x="6910660" y="2804183"/>
            <a:ext cx="4515274" cy="38775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Essere</a:t>
            </a:r>
            <a:r>
              <a:rPr lang="en-US" sz="1600" dirty="0">
                <a:solidFill>
                  <a:srgbClr val="263238"/>
                </a:solidFill>
                <a:latin typeface="Calibri"/>
                <a:ea typeface="Calibri"/>
                <a:cs typeface="Calibri"/>
                <a:sym typeface="Calibri"/>
              </a:rPr>
              <a:t> in </a:t>
            </a:r>
            <a:r>
              <a:rPr lang="en-US" sz="1600" dirty="0" err="1">
                <a:solidFill>
                  <a:srgbClr val="263238"/>
                </a:solidFill>
                <a:latin typeface="Calibri"/>
                <a:ea typeface="Calibri"/>
                <a:cs typeface="Calibri"/>
                <a:sym typeface="Calibri"/>
              </a:rPr>
              <a:t>ritardo</a:t>
            </a:r>
            <a:endParaRPr sz="1600" dirty="0">
              <a:solidFill>
                <a:schemeClr val="dk1"/>
              </a:solidFill>
              <a:latin typeface="Calibri"/>
              <a:ea typeface="Calibri"/>
              <a:cs typeface="Calibri"/>
              <a:sym typeface="Calibri"/>
            </a:endParaRPr>
          </a:p>
        </p:txBody>
      </p:sp>
      <p:sp>
        <p:nvSpPr>
          <p:cNvPr id="290" name="Google Shape;290;p13"/>
          <p:cNvSpPr/>
          <p:nvPr/>
        </p:nvSpPr>
        <p:spPr>
          <a:xfrm>
            <a:off x="6910660" y="3408994"/>
            <a:ext cx="4515274" cy="38775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Spegnere</a:t>
            </a:r>
            <a:r>
              <a:rPr lang="en-US" sz="1600" dirty="0">
                <a:solidFill>
                  <a:srgbClr val="263238"/>
                </a:solidFill>
                <a:latin typeface="Calibri"/>
                <a:ea typeface="Calibri"/>
                <a:cs typeface="Calibri"/>
                <a:sym typeface="Calibri"/>
              </a:rPr>
              <a:t> la telecamera e </a:t>
            </a:r>
            <a:r>
              <a:rPr lang="en-US" sz="1600" dirty="0" err="1">
                <a:solidFill>
                  <a:srgbClr val="263238"/>
                </a:solidFill>
                <a:latin typeface="Calibri"/>
                <a:ea typeface="Calibri"/>
                <a:cs typeface="Calibri"/>
                <a:sym typeface="Calibri"/>
              </a:rPr>
              <a:t>andare</a:t>
            </a:r>
            <a:r>
              <a:rPr lang="en-US" sz="1600" dirty="0">
                <a:solidFill>
                  <a:srgbClr val="263238"/>
                </a:solidFill>
                <a:latin typeface="Calibri"/>
                <a:ea typeface="Calibri"/>
                <a:cs typeface="Calibri"/>
                <a:sym typeface="Calibri"/>
              </a:rPr>
              <a:t> via </a:t>
            </a:r>
            <a:endParaRPr sz="1600" dirty="0">
              <a:solidFill>
                <a:schemeClr val="dk1"/>
              </a:solidFill>
              <a:latin typeface="Calibri"/>
              <a:ea typeface="Calibri"/>
              <a:cs typeface="Calibri"/>
              <a:sym typeface="Calibri"/>
            </a:endParaRPr>
          </a:p>
        </p:txBody>
      </p:sp>
      <p:sp>
        <p:nvSpPr>
          <p:cNvPr id="291" name="Google Shape;291;p13"/>
          <p:cNvSpPr/>
          <p:nvPr/>
        </p:nvSpPr>
        <p:spPr>
          <a:xfrm>
            <a:off x="6910660" y="4085099"/>
            <a:ext cx="4515274" cy="38775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a:solidFill>
                  <a:srgbClr val="263238"/>
                </a:solidFill>
                <a:latin typeface="Calibri"/>
                <a:ea typeface="Calibri"/>
                <a:cs typeface="Calibri"/>
                <a:sym typeface="Calibri"/>
              </a:rPr>
              <a:t>Fare alter </a:t>
            </a:r>
            <a:r>
              <a:rPr lang="en-US" sz="1600" dirty="0" err="1">
                <a:solidFill>
                  <a:srgbClr val="263238"/>
                </a:solidFill>
                <a:latin typeface="Calibri"/>
                <a:ea typeface="Calibri"/>
                <a:cs typeface="Calibri"/>
                <a:sym typeface="Calibri"/>
              </a:rPr>
              <a:t>cose</a:t>
            </a:r>
            <a:r>
              <a:rPr lang="en-US" sz="1600" dirty="0">
                <a:solidFill>
                  <a:srgbClr val="263238"/>
                </a:solidFill>
                <a:latin typeface="Calibri"/>
                <a:ea typeface="Calibri"/>
                <a:cs typeface="Calibri"/>
                <a:sym typeface="Calibri"/>
              </a:rPr>
              <a:t> </a:t>
            </a:r>
            <a:r>
              <a:rPr lang="en-US" sz="1600" dirty="0" err="1">
                <a:solidFill>
                  <a:srgbClr val="263238"/>
                </a:solidFill>
                <a:latin typeface="Calibri"/>
                <a:ea typeface="Calibri"/>
                <a:cs typeface="Calibri"/>
                <a:sym typeface="Calibri"/>
              </a:rPr>
              <a:t>durante</a:t>
            </a:r>
            <a:r>
              <a:rPr lang="en-US" sz="1600" dirty="0">
                <a:solidFill>
                  <a:srgbClr val="263238"/>
                </a:solidFill>
                <a:latin typeface="Calibri"/>
                <a:ea typeface="Calibri"/>
                <a:cs typeface="Calibri"/>
                <a:sym typeface="Calibri"/>
              </a:rPr>
              <a:t> la </a:t>
            </a:r>
            <a:r>
              <a:rPr lang="en-US" sz="1600" dirty="0" err="1">
                <a:solidFill>
                  <a:srgbClr val="263238"/>
                </a:solidFill>
                <a:latin typeface="Calibri"/>
                <a:ea typeface="Calibri"/>
                <a:cs typeface="Calibri"/>
                <a:sym typeface="Calibri"/>
              </a:rPr>
              <a:t>chiamata</a:t>
            </a:r>
            <a:endParaRPr sz="1600" dirty="0">
              <a:solidFill>
                <a:schemeClr val="dk1"/>
              </a:solidFill>
              <a:latin typeface="Calibri"/>
              <a:ea typeface="Calibri"/>
              <a:cs typeface="Calibri"/>
              <a:sym typeface="Calibri"/>
            </a:endParaRPr>
          </a:p>
        </p:txBody>
      </p:sp>
      <p:sp>
        <p:nvSpPr>
          <p:cNvPr id="292" name="Google Shape;292;p13"/>
          <p:cNvSpPr/>
          <p:nvPr/>
        </p:nvSpPr>
        <p:spPr>
          <a:xfrm>
            <a:off x="6910660" y="4770905"/>
            <a:ext cx="4515274" cy="6832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dirty="0" err="1">
                <a:solidFill>
                  <a:srgbClr val="263238"/>
                </a:solidFill>
                <a:latin typeface="Calibri"/>
                <a:ea typeface="Calibri"/>
                <a:cs typeface="Calibri"/>
                <a:sym typeface="Calibri"/>
              </a:rPr>
              <a:t>Registrare</a:t>
            </a:r>
            <a:r>
              <a:rPr lang="en-US" sz="1600" dirty="0">
                <a:solidFill>
                  <a:srgbClr val="263238"/>
                </a:solidFill>
                <a:latin typeface="Calibri"/>
                <a:ea typeface="Calibri"/>
                <a:cs typeface="Calibri"/>
                <a:sym typeface="Calibri"/>
              </a:rPr>
              <a:t> il video prima di aver </a:t>
            </a:r>
            <a:r>
              <a:rPr lang="en-US" sz="1600" dirty="0" err="1">
                <a:solidFill>
                  <a:srgbClr val="263238"/>
                </a:solidFill>
                <a:latin typeface="Calibri"/>
                <a:ea typeface="Calibri"/>
                <a:cs typeface="Calibri"/>
                <a:sym typeface="Calibri"/>
              </a:rPr>
              <a:t>ricebuto</a:t>
            </a:r>
            <a:r>
              <a:rPr lang="en-US" sz="1600" dirty="0">
                <a:solidFill>
                  <a:srgbClr val="263238"/>
                </a:solidFill>
                <a:latin typeface="Calibri"/>
                <a:ea typeface="Calibri"/>
                <a:cs typeface="Calibri"/>
                <a:sym typeface="Calibri"/>
              </a:rPr>
              <a:t> il </a:t>
            </a:r>
            <a:r>
              <a:rPr lang="en-US" sz="1600" dirty="0" err="1">
                <a:solidFill>
                  <a:srgbClr val="263238"/>
                </a:solidFill>
                <a:latin typeface="Calibri"/>
                <a:ea typeface="Calibri"/>
                <a:cs typeface="Calibri"/>
                <a:sym typeface="Calibri"/>
              </a:rPr>
              <a:t>permesso</a:t>
            </a:r>
            <a:r>
              <a:rPr lang="en-US" sz="1600" dirty="0">
                <a:solidFill>
                  <a:srgbClr val="263238"/>
                </a:solidFill>
                <a:latin typeface="Calibri"/>
                <a:ea typeface="Calibri"/>
                <a:cs typeface="Calibri"/>
                <a:sym typeface="Calibri"/>
              </a:rPr>
              <a:t> per </a:t>
            </a:r>
            <a:r>
              <a:rPr lang="en-US" sz="1600" dirty="0" err="1">
                <a:solidFill>
                  <a:srgbClr val="263238"/>
                </a:solidFill>
                <a:latin typeface="Calibri"/>
                <a:ea typeface="Calibri"/>
                <a:cs typeface="Calibri"/>
                <a:sym typeface="Calibri"/>
              </a:rPr>
              <a:t>poterlo</a:t>
            </a:r>
            <a:r>
              <a:rPr lang="en-US" sz="1600" dirty="0">
                <a:solidFill>
                  <a:srgbClr val="263238"/>
                </a:solidFill>
                <a:latin typeface="Calibri"/>
                <a:ea typeface="Calibri"/>
                <a:cs typeface="Calibri"/>
                <a:sym typeface="Calibri"/>
              </a:rPr>
              <a:t> fare</a:t>
            </a:r>
            <a:endParaRPr sz="1600" dirty="0">
              <a:solidFill>
                <a:schemeClr val="dk1"/>
              </a:solidFill>
              <a:latin typeface="Calibri"/>
              <a:ea typeface="Calibri"/>
              <a:cs typeface="Calibri"/>
              <a:sym typeface="Calibri"/>
            </a:endParaRPr>
          </a:p>
        </p:txBody>
      </p:sp>
      <p:sp>
        <p:nvSpPr>
          <p:cNvPr id="293" name="Google Shape;293;p13"/>
          <p:cNvSpPr/>
          <p:nvPr/>
        </p:nvSpPr>
        <p:spPr>
          <a:xfrm>
            <a:off x="6619644" y="4914813"/>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4" name="Google Shape;294;p13" descr="Image result for wrong ic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66226" y="4967940"/>
            <a:ext cx="95678" cy="82588"/>
          </a:xfrm>
          <a:prstGeom prst="rect">
            <a:avLst/>
          </a:prstGeom>
          <a:noFill/>
          <a:ln>
            <a:noFill/>
          </a:ln>
        </p:spPr>
      </p:pic>
      <p:sp>
        <p:nvSpPr>
          <p:cNvPr id="296" name="Google Shape;296;p13"/>
          <p:cNvSpPr txBox="1"/>
          <p:nvPr/>
        </p:nvSpPr>
        <p:spPr>
          <a:xfrm>
            <a:off x="2667526" y="1104214"/>
            <a:ext cx="9356352" cy="1396388"/>
          </a:xfrm>
          <a:prstGeom prst="rect">
            <a:avLst/>
          </a:prstGeom>
          <a:noFill/>
          <a:ln>
            <a:noFill/>
          </a:ln>
        </p:spPr>
        <p:txBody>
          <a:bodyPr spcFirstLastPara="1" wrap="square" lIns="0" tIns="13950" rIns="0" bIns="0" anchor="t" anchorCtr="0">
            <a:spAutoFit/>
          </a:bodyPr>
          <a:lstStyle/>
          <a:p>
            <a:pPr marL="0" marR="0" lvl="0" indent="0" algn="l" rtl="0">
              <a:lnSpc>
                <a:spcPct val="113636"/>
              </a:lnSpc>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1.5.: Video calls per la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 (2)</a:t>
            </a:r>
            <a:endParaRPr sz="22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sz="2200" dirty="0">
              <a:solidFill>
                <a:schemeClr val="dk1"/>
              </a:solidFill>
              <a:latin typeface="Calibri"/>
              <a:ea typeface="Calibri"/>
              <a:cs typeface="Calibri"/>
              <a:sym typeface="Calibri"/>
            </a:endParaRPr>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5505496A-EB43-E618-555E-238F1D7A3BAC}"/>
              </a:ext>
            </a:extLst>
          </p:cNvPr>
          <p:cNvSpPr txBox="1"/>
          <p:nvPr/>
        </p:nvSpPr>
        <p:spPr>
          <a:xfrm>
            <a:off x="1159445" y="501634"/>
            <a:ext cx="11873435" cy="65915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200" b="1" i="0" dirty="0">
                <a:solidFill>
                  <a:schemeClr val="dk1"/>
                </a:solidFill>
                <a:latin typeface="Calibri"/>
                <a:ea typeface="Calibri"/>
                <a:cs typeface="Calibri"/>
                <a:sym typeface="Calibri"/>
              </a:rPr>
              <a:t>UNIT 1:Basi </a:t>
            </a:r>
            <a:r>
              <a:rPr lang="en-US" sz="4200" b="1" i="0" dirty="0" err="1">
                <a:solidFill>
                  <a:schemeClr val="dk1"/>
                </a:solidFill>
                <a:latin typeface="Calibri"/>
                <a:ea typeface="Calibri"/>
                <a:cs typeface="Calibri"/>
                <a:sym typeface="Calibri"/>
              </a:rPr>
              <a:t>della</a:t>
            </a:r>
            <a:r>
              <a:rPr lang="en-US" sz="4200" b="1" i="0" dirty="0">
                <a:solidFill>
                  <a:schemeClr val="dk1"/>
                </a:solidFill>
                <a:latin typeface="Calibri"/>
                <a:ea typeface="Calibri"/>
                <a:cs typeface="Calibri"/>
                <a:sym typeface="Calibri"/>
              </a:rPr>
              <a:t> </a:t>
            </a:r>
            <a:r>
              <a:rPr lang="en-US" sz="4200" b="1" i="0" dirty="0" err="1">
                <a:solidFill>
                  <a:schemeClr val="dk1"/>
                </a:solidFill>
                <a:latin typeface="Calibri"/>
                <a:ea typeface="Calibri"/>
                <a:cs typeface="Calibri"/>
                <a:sym typeface="Calibri"/>
              </a:rPr>
              <a:t>comunicazione</a:t>
            </a:r>
            <a:r>
              <a:rPr lang="en-US" sz="4200" b="1" i="0" dirty="0">
                <a:solidFill>
                  <a:schemeClr val="dk1"/>
                </a:solidFill>
                <a:latin typeface="Calibri"/>
                <a:ea typeface="Calibri"/>
                <a:cs typeface="Calibri"/>
                <a:sym typeface="Calibri"/>
              </a:rPr>
              <a:t> online  </a:t>
            </a:r>
            <a:r>
              <a:rPr lang="en-US" sz="4200" b="1" i="0" dirty="0" err="1">
                <a:solidFill>
                  <a:schemeClr val="dk1"/>
                </a:solidFill>
                <a:latin typeface="Calibri"/>
                <a:ea typeface="Calibri"/>
                <a:cs typeface="Calibri"/>
                <a:sym typeface="Calibri"/>
              </a:rPr>
              <a:t>delle</a:t>
            </a:r>
            <a:r>
              <a:rPr lang="en-US" sz="4200" b="1" i="0" dirty="0">
                <a:solidFill>
                  <a:schemeClr val="dk1"/>
                </a:solidFill>
                <a:latin typeface="Calibri"/>
                <a:ea typeface="Calibri"/>
                <a:cs typeface="Calibri"/>
                <a:sym typeface="Calibri"/>
              </a:rPr>
              <a:t> PMI</a:t>
            </a:r>
            <a:endParaRPr sz="4200" b="1" i="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302" name="Google Shape;302;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03" name="Google Shape;303;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04" name="Google Shape;304;p14"/>
          <p:cNvSpPr/>
          <p:nvPr/>
        </p:nvSpPr>
        <p:spPr>
          <a:xfrm>
            <a:off x="1236984" y="4645373"/>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05" name="Google Shape;305;p14"/>
          <p:cNvSpPr txBox="1"/>
          <p:nvPr/>
        </p:nvSpPr>
        <p:spPr>
          <a:xfrm>
            <a:off x="1615182" y="2814121"/>
            <a:ext cx="445781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Le PMI possono contare su diversi strumenti per la comunicazione online</a:t>
            </a:r>
            <a:endParaRPr sz="1800" dirty="0">
              <a:solidFill>
                <a:schemeClr val="dk1"/>
              </a:solidFill>
              <a:latin typeface="Calibri"/>
              <a:ea typeface="Calibri"/>
              <a:cs typeface="Calibri"/>
              <a:sym typeface="Calibri"/>
            </a:endParaRPr>
          </a:p>
        </p:txBody>
      </p:sp>
      <p:sp>
        <p:nvSpPr>
          <p:cNvPr id="306" name="Google Shape;306;p14"/>
          <p:cNvSpPr txBox="1"/>
          <p:nvPr/>
        </p:nvSpPr>
        <p:spPr>
          <a:xfrm>
            <a:off x="1615181" y="3530217"/>
            <a:ext cx="439742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È fondamentale padroneggiare le regole e le consuetudini per una comunicazione efficace</a:t>
            </a:r>
            <a:endParaRPr sz="1800" dirty="0">
              <a:solidFill>
                <a:schemeClr val="dk1"/>
              </a:solidFill>
              <a:latin typeface="Calibri"/>
              <a:ea typeface="Calibri"/>
              <a:cs typeface="Calibri"/>
              <a:sym typeface="Calibri"/>
            </a:endParaRPr>
          </a:p>
        </p:txBody>
      </p:sp>
      <p:sp>
        <p:nvSpPr>
          <p:cNvPr id="307" name="Google Shape;307;p14"/>
          <p:cNvSpPr txBox="1"/>
          <p:nvPr/>
        </p:nvSpPr>
        <p:spPr>
          <a:xfrm>
            <a:off x="1618738" y="4410847"/>
            <a:ext cx="440704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Per ogni strumento di comunicazione online ci sono cose da fare e altre da evitare</a:t>
            </a:r>
            <a:endParaRPr sz="1800" dirty="0">
              <a:solidFill>
                <a:schemeClr val="dk1"/>
              </a:solidFill>
              <a:latin typeface="Calibri"/>
              <a:ea typeface="Calibri"/>
              <a:cs typeface="Calibri"/>
              <a:sym typeface="Calibri"/>
            </a:endParaRPr>
          </a:p>
        </p:txBody>
      </p:sp>
      <p:sp>
        <p:nvSpPr>
          <p:cNvPr id="308" name="Google Shape;308;p14"/>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dirty="0" err="1">
                <a:solidFill>
                  <a:schemeClr val="dk1"/>
                </a:solidFill>
                <a:latin typeface="Calibri"/>
                <a:ea typeface="Calibri"/>
                <a:cs typeface="Calibri"/>
                <a:sym typeface="Calibri"/>
              </a:rPr>
              <a:t>Punti</a:t>
            </a:r>
            <a:r>
              <a:rPr lang="en-US" sz="4800" b="1" i="0" dirty="0">
                <a:solidFill>
                  <a:schemeClr val="dk1"/>
                </a:solidFill>
                <a:latin typeface="Calibri"/>
                <a:ea typeface="Calibri"/>
                <a:cs typeface="Calibri"/>
                <a:sym typeface="Calibri"/>
              </a:rPr>
              <a:t> </a:t>
            </a:r>
            <a:r>
              <a:rPr lang="en-US" sz="4800" b="1" i="0" dirty="0" err="1">
                <a:solidFill>
                  <a:schemeClr val="dk1"/>
                </a:solidFill>
                <a:latin typeface="Calibri"/>
                <a:ea typeface="Calibri"/>
                <a:cs typeface="Calibri"/>
                <a:sym typeface="Calibri"/>
              </a:rPr>
              <a:t>chiave</a:t>
            </a:r>
            <a:r>
              <a:rPr lang="en-US" sz="4800" b="1" i="0" dirty="0">
                <a:solidFill>
                  <a:schemeClr val="dk1"/>
                </a:solidFill>
                <a:latin typeface="Calibri"/>
                <a:ea typeface="Calibri"/>
                <a:cs typeface="Calibri"/>
                <a:sym typeface="Calibri"/>
              </a:rPr>
              <a:t>:</a:t>
            </a:r>
            <a:endParaRPr dirty="0"/>
          </a:p>
        </p:txBody>
      </p:sp>
      <p:pic>
        <p:nvPicPr>
          <p:cNvPr id="309" name="Google Shape;309;p14"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p:nvPr/>
        </p:nvSpPr>
        <p:spPr>
          <a:xfrm>
            <a:off x="318565" y="1022287"/>
            <a:ext cx="1026906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dirty="0">
                <a:solidFill>
                  <a:schemeClr val="dk1"/>
                </a:solidFill>
                <a:latin typeface="Calibri"/>
                <a:cs typeface="Calibri"/>
                <a:sym typeface="Calibri"/>
              </a:rPr>
              <a:t>Test di </a:t>
            </a:r>
            <a:r>
              <a:rPr lang="en-US" sz="4800" b="1" dirty="0" err="1">
                <a:solidFill>
                  <a:schemeClr val="dk1"/>
                </a:solidFill>
                <a:latin typeface="Calibri"/>
                <a:cs typeface="Calibri"/>
                <a:sym typeface="Calibri"/>
              </a:rPr>
              <a:t>valutazione</a:t>
            </a:r>
            <a:endParaRPr dirty="0"/>
          </a:p>
        </p:txBody>
      </p:sp>
      <p:sp>
        <p:nvSpPr>
          <p:cNvPr id="315" name="Google Shape;315;p15"/>
          <p:cNvSpPr txBox="1"/>
          <p:nvPr/>
        </p:nvSpPr>
        <p:spPr>
          <a:xfrm>
            <a:off x="436097" y="1869768"/>
            <a:ext cx="2991729" cy="258528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La Netiquette </a:t>
            </a:r>
            <a:r>
              <a:rPr lang="en-US" sz="1800" b="1" dirty="0" err="1">
                <a:solidFill>
                  <a:schemeClr val="dk1"/>
                </a:solidFill>
                <a:latin typeface="Calibri"/>
                <a:ea typeface="Calibri"/>
                <a:cs typeface="Calibri"/>
                <a:sym typeface="Calibri"/>
              </a:rPr>
              <a:t>consiste</a:t>
            </a:r>
            <a:r>
              <a:rPr lang="en-US" sz="1800" b="1" dirty="0">
                <a:solidFill>
                  <a:schemeClr val="dk1"/>
                </a:solidFill>
                <a:latin typeface="Calibri"/>
                <a:ea typeface="Calibri"/>
                <a:cs typeface="Calibri"/>
                <a:sym typeface="Calibri"/>
              </a:rPr>
              <a:t> in:</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regole/abitudini per una buona comunicazione online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regole/abitudini solo per la comunicazione d'affari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qualsiasi regola/abitudine per la comunicazione in generale</a:t>
            </a:r>
            <a:endParaRPr sz="1800" dirty="0">
              <a:solidFill>
                <a:schemeClr val="dk1"/>
              </a:solidFill>
              <a:latin typeface="Calibri"/>
              <a:ea typeface="Calibri"/>
              <a:cs typeface="Calibri"/>
              <a:sym typeface="Calibri"/>
            </a:endParaRPr>
          </a:p>
        </p:txBody>
      </p:sp>
      <p:sp>
        <p:nvSpPr>
          <p:cNvPr id="316" name="Google Shape;316;p15"/>
          <p:cNvSpPr txBox="1"/>
          <p:nvPr/>
        </p:nvSpPr>
        <p:spPr>
          <a:xfrm>
            <a:off x="3957234" y="1773775"/>
            <a:ext cx="2991729"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2. Cosa può essere considerato maleducato nelle e-mail?</a:t>
            </a:r>
          </a:p>
          <a:p>
            <a:pPr marL="0" marR="0" lvl="0" indent="0" algn="l" rtl="0">
              <a:spcBef>
                <a:spcPts val="0"/>
              </a:spcBef>
              <a:spcAft>
                <a:spcPts val="0"/>
              </a:spcAft>
              <a:buNone/>
            </a:pPr>
            <a:endParaRPr lang="it-IT"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scrivere frasi lunghe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condividere file di grandi dimensioni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usare tutto maiuscolo</a:t>
            </a:r>
            <a:endParaRPr sz="1800" dirty="0">
              <a:solidFill>
                <a:schemeClr val="dk1"/>
              </a:solidFill>
              <a:latin typeface="Calibri"/>
              <a:ea typeface="Calibri"/>
              <a:cs typeface="Calibri"/>
              <a:sym typeface="Calibri"/>
            </a:endParaRPr>
          </a:p>
        </p:txBody>
      </p:sp>
      <p:sp>
        <p:nvSpPr>
          <p:cNvPr id="317" name="Google Shape;317;p15"/>
          <p:cNvSpPr txBox="1"/>
          <p:nvPr/>
        </p:nvSpPr>
        <p:spPr>
          <a:xfrm>
            <a:off x="7994184" y="1801491"/>
            <a:ext cx="3482199"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3. In che modo la comunicazione tramite messaggistica istantanea può essere efficace?</a:t>
            </a:r>
          </a:p>
          <a:p>
            <a:pPr marL="0" marR="0" lvl="0" indent="0" algn="l" rtl="0">
              <a:spcBef>
                <a:spcPts val="0"/>
              </a:spcBef>
              <a:spcAft>
                <a:spcPts val="0"/>
              </a:spcAft>
              <a:buNone/>
            </a:pPr>
            <a:endParaRPr lang="it-IT"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con un ampio uso di acronimi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con la scrittura di testi brevi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con l'uso diffuso di emoji</a:t>
            </a:r>
            <a:endParaRPr sz="1800" dirty="0">
              <a:solidFill>
                <a:schemeClr val="dk1"/>
              </a:solidFill>
              <a:latin typeface="Calibri"/>
              <a:ea typeface="Calibri"/>
              <a:cs typeface="Calibri"/>
              <a:sym typeface="Calibri"/>
            </a:endParaRPr>
          </a:p>
        </p:txBody>
      </p:sp>
      <p:sp>
        <p:nvSpPr>
          <p:cNvPr id="318" name="Google Shape;318;p15"/>
          <p:cNvSpPr txBox="1"/>
          <p:nvPr/>
        </p:nvSpPr>
        <p:spPr>
          <a:xfrm>
            <a:off x="436097" y="4369313"/>
            <a:ext cx="536880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4. I Social media </a:t>
            </a:r>
            <a:r>
              <a:rPr lang="en-US" sz="1800" b="1" dirty="0" err="1">
                <a:solidFill>
                  <a:schemeClr val="dk1"/>
                </a:solidFill>
                <a:latin typeface="Calibri"/>
                <a:ea typeface="Calibri"/>
                <a:cs typeface="Calibri"/>
                <a:sym typeface="Calibri"/>
              </a:rPr>
              <a:t>possono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aiutare</a:t>
            </a:r>
            <a:r>
              <a:rPr lang="en-US" sz="1800" b="1" dirty="0">
                <a:solidFill>
                  <a:schemeClr val="dk1"/>
                </a:solidFill>
                <a:latin typeface="Calibri"/>
                <a:ea typeface="Calibri"/>
                <a:cs typeface="Calibri"/>
                <a:sym typeface="Calibri"/>
              </a:rPr>
              <a:t> 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raggiungere un gran numero di persone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pubblicizzare prodotti/servizi solo a livello locale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pubblicizzare prodotti/servizi solo a livello globale</a:t>
            </a:r>
            <a:endParaRPr sz="1800" dirty="0">
              <a:solidFill>
                <a:schemeClr val="dk1"/>
              </a:solidFill>
              <a:latin typeface="Calibri"/>
              <a:ea typeface="Calibri"/>
              <a:cs typeface="Calibri"/>
              <a:sym typeface="Calibri"/>
            </a:endParaRPr>
          </a:p>
        </p:txBody>
      </p:sp>
      <p:sp>
        <p:nvSpPr>
          <p:cNvPr id="319" name="Google Shape;319;p15"/>
          <p:cNvSpPr txBox="1"/>
          <p:nvPr/>
        </p:nvSpPr>
        <p:spPr>
          <a:xfrm>
            <a:off x="8106827" y="4082059"/>
            <a:ext cx="3256911"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5. Nelle videochiamate si dovrebbe evitare di: </a:t>
            </a:r>
          </a:p>
          <a:p>
            <a:pPr marL="0" marR="0" lvl="0" indent="0" algn="l" rtl="0">
              <a:spcBef>
                <a:spcPts val="0"/>
              </a:spcBef>
              <a:spcAft>
                <a:spcPts val="0"/>
              </a:spcAft>
              <a:buNone/>
            </a:pPr>
            <a:endParaRPr lang="it-IT"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svolgere altre attività durante la riunione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vestirsi in modo sgargiante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indossare occhiali</a:t>
            </a: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p:nvPr/>
        </p:nvSpPr>
        <p:spPr>
          <a:xfrm>
            <a:off x="318565" y="1022287"/>
            <a:ext cx="1026906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dirty="0">
                <a:solidFill>
                  <a:schemeClr val="dk1"/>
                </a:solidFill>
                <a:latin typeface="Calibri"/>
                <a:ea typeface="Calibri"/>
                <a:cs typeface="Calibri"/>
                <a:sym typeface="Calibri"/>
              </a:rPr>
              <a:t>Test di </a:t>
            </a:r>
            <a:r>
              <a:rPr lang="en-US" sz="4800" b="1" i="0" dirty="0" err="1">
                <a:solidFill>
                  <a:schemeClr val="dk1"/>
                </a:solidFill>
                <a:latin typeface="Calibri"/>
                <a:ea typeface="Calibri"/>
                <a:cs typeface="Calibri"/>
                <a:sym typeface="Calibri"/>
              </a:rPr>
              <a:t>valutazione</a:t>
            </a:r>
            <a:endParaRPr dirty="0"/>
          </a:p>
        </p:txBody>
      </p:sp>
      <p:sp>
        <p:nvSpPr>
          <p:cNvPr id="3" name="Google Shape;315;p15">
            <a:extLst>
              <a:ext uri="{FF2B5EF4-FFF2-40B4-BE49-F238E27FC236}">
                <a16:creationId xmlns:a16="http://schemas.microsoft.com/office/drawing/2014/main" id="{21A86AEB-0809-CA0F-F74F-AB34DFE5781B}"/>
              </a:ext>
            </a:extLst>
          </p:cNvPr>
          <p:cNvSpPr txBox="1"/>
          <p:nvPr/>
        </p:nvSpPr>
        <p:spPr>
          <a:xfrm>
            <a:off x="436097" y="1869768"/>
            <a:ext cx="2991729" cy="258528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La Netiquette </a:t>
            </a:r>
            <a:r>
              <a:rPr lang="en-US" sz="1800" b="1" dirty="0" err="1">
                <a:solidFill>
                  <a:schemeClr val="dk1"/>
                </a:solidFill>
                <a:latin typeface="Calibri"/>
                <a:ea typeface="Calibri"/>
                <a:cs typeface="Calibri"/>
                <a:sym typeface="Calibri"/>
              </a:rPr>
              <a:t>consiste</a:t>
            </a:r>
            <a:r>
              <a:rPr lang="en-US" sz="1800" b="1" dirty="0">
                <a:solidFill>
                  <a:schemeClr val="dk1"/>
                </a:solidFill>
                <a:latin typeface="Calibri"/>
                <a:ea typeface="Calibri"/>
                <a:cs typeface="Calibri"/>
                <a:sym typeface="Calibri"/>
              </a:rPr>
              <a:t> in:</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a.- regole/abitudini per una buona comunicazione online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regole/abitudini solo per la comunicazione d'affari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qualsiasi regola/abitudine per la comunicazione in generale</a:t>
            </a:r>
            <a:endParaRPr sz="1800" dirty="0">
              <a:solidFill>
                <a:schemeClr val="dk1"/>
              </a:solidFill>
              <a:latin typeface="Calibri"/>
              <a:ea typeface="Calibri"/>
              <a:cs typeface="Calibri"/>
              <a:sym typeface="Calibri"/>
            </a:endParaRPr>
          </a:p>
        </p:txBody>
      </p:sp>
      <p:sp>
        <p:nvSpPr>
          <p:cNvPr id="5" name="Google Shape;318;p15">
            <a:extLst>
              <a:ext uri="{FF2B5EF4-FFF2-40B4-BE49-F238E27FC236}">
                <a16:creationId xmlns:a16="http://schemas.microsoft.com/office/drawing/2014/main" id="{B771023C-83C2-4FC2-05B9-E1A41ADF6059}"/>
              </a:ext>
            </a:extLst>
          </p:cNvPr>
          <p:cNvSpPr txBox="1"/>
          <p:nvPr/>
        </p:nvSpPr>
        <p:spPr>
          <a:xfrm>
            <a:off x="436097" y="4369313"/>
            <a:ext cx="536880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4. I Social media </a:t>
            </a:r>
            <a:r>
              <a:rPr lang="en-US" sz="1800" b="1" dirty="0" err="1">
                <a:solidFill>
                  <a:schemeClr val="dk1"/>
                </a:solidFill>
                <a:latin typeface="Calibri"/>
                <a:ea typeface="Calibri"/>
                <a:cs typeface="Calibri"/>
                <a:sym typeface="Calibri"/>
              </a:rPr>
              <a:t>possono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aiutare</a:t>
            </a:r>
            <a:r>
              <a:rPr lang="en-US" sz="1800" b="1" dirty="0">
                <a:solidFill>
                  <a:schemeClr val="dk1"/>
                </a:solidFill>
                <a:latin typeface="Calibri"/>
                <a:ea typeface="Calibri"/>
                <a:cs typeface="Calibri"/>
                <a:sym typeface="Calibri"/>
              </a:rPr>
              <a:t> 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a.- raggiungere un gran numero di persone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pubblicizzare prodotti/servizi solo a livello locale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pubblicizzare prodotti/servizi solo a livello globale</a:t>
            </a:r>
            <a:endParaRPr sz="1800" dirty="0">
              <a:solidFill>
                <a:schemeClr val="dk1"/>
              </a:solidFill>
              <a:latin typeface="Calibri"/>
              <a:ea typeface="Calibri"/>
              <a:cs typeface="Calibri"/>
              <a:sym typeface="Calibri"/>
            </a:endParaRPr>
          </a:p>
        </p:txBody>
      </p:sp>
      <p:sp>
        <p:nvSpPr>
          <p:cNvPr id="7" name="Google Shape;316;p15">
            <a:extLst>
              <a:ext uri="{FF2B5EF4-FFF2-40B4-BE49-F238E27FC236}">
                <a16:creationId xmlns:a16="http://schemas.microsoft.com/office/drawing/2014/main" id="{DC7449D9-5F64-D8F6-5369-DA72FD9BA853}"/>
              </a:ext>
            </a:extLst>
          </p:cNvPr>
          <p:cNvSpPr txBox="1"/>
          <p:nvPr/>
        </p:nvSpPr>
        <p:spPr>
          <a:xfrm>
            <a:off x="3957234" y="1773775"/>
            <a:ext cx="2991729"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2. Cosa può essere considerato maleducato nelle e-mail?</a:t>
            </a:r>
          </a:p>
          <a:p>
            <a:pPr marL="0" marR="0" lvl="0" indent="0" algn="l" rtl="0">
              <a:spcBef>
                <a:spcPts val="0"/>
              </a:spcBef>
              <a:spcAft>
                <a:spcPts val="0"/>
              </a:spcAft>
              <a:buNone/>
            </a:pPr>
            <a:endParaRPr lang="it-IT"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scrivere frasi lunghe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condividere file di grandi dimensioni</a:t>
            </a:r>
          </a:p>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c.- usare tutto maiuscolo</a:t>
            </a:r>
            <a:endParaRPr sz="1800" b="1" dirty="0">
              <a:solidFill>
                <a:schemeClr val="dk1"/>
              </a:solidFill>
              <a:latin typeface="Calibri"/>
              <a:ea typeface="Calibri"/>
              <a:cs typeface="Calibri"/>
              <a:sym typeface="Calibri"/>
            </a:endParaRPr>
          </a:p>
        </p:txBody>
      </p:sp>
      <p:sp>
        <p:nvSpPr>
          <p:cNvPr id="9" name="Google Shape;317;p15">
            <a:extLst>
              <a:ext uri="{FF2B5EF4-FFF2-40B4-BE49-F238E27FC236}">
                <a16:creationId xmlns:a16="http://schemas.microsoft.com/office/drawing/2014/main" id="{F82D6D43-791F-30F1-99B7-5BF193F34FED}"/>
              </a:ext>
            </a:extLst>
          </p:cNvPr>
          <p:cNvSpPr txBox="1"/>
          <p:nvPr/>
        </p:nvSpPr>
        <p:spPr>
          <a:xfrm>
            <a:off x="7994184" y="1801491"/>
            <a:ext cx="3482199"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3. In che modo la comunicazione tramite messaggistica istantanea può essere efficace?</a:t>
            </a:r>
          </a:p>
          <a:p>
            <a:pPr marL="0" marR="0" lvl="0" indent="0" algn="l" rtl="0">
              <a:spcBef>
                <a:spcPts val="0"/>
              </a:spcBef>
              <a:spcAft>
                <a:spcPts val="0"/>
              </a:spcAft>
              <a:buNone/>
            </a:pPr>
            <a:endParaRPr lang="it-IT"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con un ampio uso di acronimi</a:t>
            </a:r>
          </a:p>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b.- con la scrittura di testi brevi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con l'uso diffuso di emoji</a:t>
            </a:r>
            <a:endParaRPr sz="1800" dirty="0">
              <a:solidFill>
                <a:schemeClr val="dk1"/>
              </a:solidFill>
              <a:latin typeface="Calibri"/>
              <a:ea typeface="Calibri"/>
              <a:cs typeface="Calibri"/>
              <a:sym typeface="Calibri"/>
            </a:endParaRPr>
          </a:p>
        </p:txBody>
      </p:sp>
      <p:sp>
        <p:nvSpPr>
          <p:cNvPr id="11" name="Google Shape;319;p15">
            <a:extLst>
              <a:ext uri="{FF2B5EF4-FFF2-40B4-BE49-F238E27FC236}">
                <a16:creationId xmlns:a16="http://schemas.microsoft.com/office/drawing/2014/main" id="{E2BBC7AC-A628-35C4-73FA-736FCAF06F65}"/>
              </a:ext>
            </a:extLst>
          </p:cNvPr>
          <p:cNvSpPr txBox="1"/>
          <p:nvPr/>
        </p:nvSpPr>
        <p:spPr>
          <a:xfrm>
            <a:off x="8106827" y="3884259"/>
            <a:ext cx="3256911"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5. Nelle videochiamate si dovrebbe evitare di: </a:t>
            </a:r>
          </a:p>
          <a:p>
            <a:pPr marL="0" marR="0" lvl="0" indent="0" algn="l" rtl="0">
              <a:spcBef>
                <a:spcPts val="0"/>
              </a:spcBef>
              <a:spcAft>
                <a:spcPts val="0"/>
              </a:spcAft>
              <a:buNone/>
            </a:pPr>
            <a:endParaRPr lang="it-IT"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a.- svolgere altre attività durante la riunione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b.- vestirsi in modo sgargiante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c.- indossare occhiali</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p:nvPr/>
        </p:nvSpPr>
        <p:spPr>
          <a:xfrm>
            <a:off x="1024478" y="548419"/>
            <a:ext cx="13489968" cy="62837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000" b="1" i="0" dirty="0">
                <a:solidFill>
                  <a:schemeClr val="dk1"/>
                </a:solidFill>
                <a:latin typeface="Calibri"/>
                <a:ea typeface="Calibri"/>
                <a:cs typeface="Calibri"/>
                <a:sym typeface="Calibri"/>
              </a:rPr>
              <a:t>UNIT 1: La Net-</a:t>
            </a:r>
            <a:r>
              <a:rPr lang="en-US" sz="4000" b="1" i="0" dirty="0" err="1">
                <a:solidFill>
                  <a:schemeClr val="dk1"/>
                </a:solidFill>
                <a:latin typeface="Calibri"/>
                <a:ea typeface="Calibri"/>
                <a:cs typeface="Calibri"/>
                <a:sym typeface="Calibri"/>
              </a:rPr>
              <a:t>iquette</a:t>
            </a:r>
            <a:r>
              <a:rPr lang="en-US" sz="4000" b="1" i="0" dirty="0">
                <a:solidFill>
                  <a:schemeClr val="dk1"/>
                </a:solidFill>
                <a:latin typeface="Calibri"/>
                <a:ea typeface="Calibri"/>
                <a:cs typeface="Calibri"/>
                <a:sym typeface="Calibri"/>
              </a:rPr>
              <a:t> in un </a:t>
            </a:r>
            <a:r>
              <a:rPr lang="en-US" sz="4000" b="1" i="0" dirty="0" err="1">
                <a:solidFill>
                  <a:schemeClr val="dk1"/>
                </a:solidFill>
                <a:latin typeface="Calibri"/>
                <a:ea typeface="Calibri"/>
                <a:cs typeface="Calibri"/>
                <a:sym typeface="Calibri"/>
              </a:rPr>
              <a:t>contesto</a:t>
            </a:r>
            <a:r>
              <a:rPr lang="en-US" sz="4000" b="1" i="0" dirty="0">
                <a:solidFill>
                  <a:schemeClr val="dk1"/>
                </a:solidFill>
                <a:latin typeface="Calibri"/>
                <a:ea typeface="Calibri"/>
                <a:cs typeface="Calibri"/>
                <a:sym typeface="Calibri"/>
              </a:rPr>
              <a:t> </a:t>
            </a:r>
            <a:r>
              <a:rPr lang="en-US" sz="4000" b="1" i="0" dirty="0" err="1">
                <a:solidFill>
                  <a:schemeClr val="dk1"/>
                </a:solidFill>
                <a:latin typeface="Calibri"/>
                <a:ea typeface="Calibri"/>
                <a:cs typeface="Calibri"/>
                <a:sym typeface="Calibri"/>
              </a:rPr>
              <a:t>d’impresa</a:t>
            </a:r>
            <a:r>
              <a:rPr lang="en-US" sz="4000" b="1" i="0" dirty="0">
                <a:solidFill>
                  <a:schemeClr val="dk1"/>
                </a:solidFill>
                <a:latin typeface="Calibri"/>
                <a:ea typeface="Calibri"/>
                <a:cs typeface="Calibri"/>
                <a:sym typeface="Calibri"/>
              </a:rPr>
              <a:t>  </a:t>
            </a:r>
            <a:endParaRPr sz="4000" dirty="0"/>
          </a:p>
        </p:txBody>
      </p:sp>
      <p:sp>
        <p:nvSpPr>
          <p:cNvPr id="335" name="Google Shape;335;p17"/>
          <p:cNvSpPr txBox="1"/>
          <p:nvPr/>
        </p:nvSpPr>
        <p:spPr>
          <a:xfrm>
            <a:off x="1024478" y="1176796"/>
            <a:ext cx="5071521" cy="35264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n-US" sz="2200" dirty="0">
                <a:solidFill>
                  <a:schemeClr val="dk1"/>
                </a:solidFill>
                <a:latin typeface="Calibri"/>
                <a:cs typeface="Calibri"/>
                <a:sym typeface="Calibri"/>
              </a:rPr>
              <a:t>FONTI</a:t>
            </a:r>
            <a:endParaRPr dirty="0"/>
          </a:p>
        </p:txBody>
      </p:sp>
      <p:sp>
        <p:nvSpPr>
          <p:cNvPr id="336" name="Google Shape;336;p17"/>
          <p:cNvSpPr/>
          <p:nvPr/>
        </p:nvSpPr>
        <p:spPr>
          <a:xfrm>
            <a:off x="601602" y="1353116"/>
            <a:ext cx="10988795" cy="4708981"/>
          </a:xfrm>
          <a:prstGeom prst="rect">
            <a:avLst/>
          </a:prstGeom>
          <a:noFill/>
          <a:ln>
            <a:noFill/>
          </a:ln>
        </p:spPr>
        <p:txBody>
          <a:bodyPr spcFirstLastPara="1" wrap="square" lIns="91425" tIns="45700" rIns="91425" bIns="45700" anchor="t" anchorCtr="0">
            <a:spAutoFit/>
          </a:bodyPr>
          <a:lstStyle/>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Balinas, T. (2021). Social Media Etiquette for Business Owners: 25 Do’s &amp; Don’ts. </a:t>
            </a:r>
            <a:r>
              <a:rPr lang="en-US" sz="20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https://www.outboundengine.com/blog/social-media-etiquette-for-business-25-dos-donts/</a:t>
            </a:r>
            <a:r>
              <a:rPr lang="en-US" sz="2000">
                <a:solidFill>
                  <a:srgbClr val="000000"/>
                </a:solidFill>
                <a:latin typeface="Calibri"/>
                <a:ea typeface="Calibri"/>
                <a:cs typeface="Calibri"/>
                <a:sym typeface="Calibri"/>
              </a:rPr>
              <a:t> </a:t>
            </a:r>
            <a:endParaRPr/>
          </a:p>
          <a:p>
            <a:pPr marL="342900" marR="0" lvl="0" indent="-215900" algn="l" rtl="0">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b="0" i="0">
                <a:solidFill>
                  <a:srgbClr val="000000"/>
                </a:solidFill>
                <a:latin typeface="Calibri"/>
                <a:ea typeface="Calibri"/>
                <a:cs typeface="Calibri"/>
                <a:sym typeface="Calibri"/>
              </a:rPr>
              <a:t>Conrad, A. (2021). The 7 Rules of Business Chat Etiquette Your Team is Definitely Breaking. </a:t>
            </a:r>
            <a:r>
              <a:rPr lang="en-US" sz="2000" b="0" i="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https://www.getapp.com/resources/business-chat-etiquette-rules-for-small-business/</a:t>
            </a:r>
            <a:r>
              <a:rPr lang="en-US" sz="2000" b="0" i="0">
                <a:solidFill>
                  <a:srgbClr val="000000"/>
                </a:solidFill>
                <a:latin typeface="Calibri"/>
                <a:ea typeface="Calibri"/>
                <a:cs typeface="Calibri"/>
                <a:sym typeface="Calibri"/>
              </a:rPr>
              <a:t> </a:t>
            </a:r>
            <a:endParaRPr/>
          </a:p>
          <a:p>
            <a:pPr marL="342900" marR="0" lvl="0" indent="-215900" algn="l" rtl="0">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b="0" i="0">
                <a:solidFill>
                  <a:srgbClr val="000000"/>
                </a:solidFill>
                <a:latin typeface="Calibri"/>
                <a:ea typeface="Calibri"/>
                <a:cs typeface="Calibri"/>
                <a:sym typeface="Calibri"/>
              </a:rPr>
              <a:t>Guffey, M. (2008). </a:t>
            </a:r>
            <a:r>
              <a:rPr lang="en-US" sz="2000" b="0" i="1">
                <a:solidFill>
                  <a:srgbClr val="000000"/>
                </a:solidFill>
                <a:latin typeface="Calibri"/>
                <a:ea typeface="Calibri"/>
                <a:cs typeface="Calibri"/>
                <a:sym typeface="Calibri"/>
              </a:rPr>
              <a:t>Essentials of business communication</a:t>
            </a:r>
            <a:r>
              <a:rPr lang="en-US" sz="2000" b="0" i="0">
                <a:solidFill>
                  <a:srgbClr val="000000"/>
                </a:solidFill>
                <a:latin typeface="Calibri"/>
                <a:ea typeface="Calibri"/>
                <a:cs typeface="Calibri"/>
                <a:sym typeface="Calibri"/>
              </a:rPr>
              <a:t> (7th ed.). Mason, OH: Thomson/Wadsworth.</a:t>
            </a:r>
            <a:endParaRPr/>
          </a:p>
          <a:p>
            <a:pPr marL="342900" marR="0" lvl="0" indent="-215900" algn="l" rtl="0">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b="0" i="0">
                <a:solidFill>
                  <a:srgbClr val="000000"/>
                </a:solidFill>
                <a:latin typeface="Calibri"/>
                <a:ea typeface="Calibri"/>
                <a:cs typeface="Calibri"/>
                <a:sym typeface="Calibri"/>
              </a:rPr>
              <a:t>Shea, V. (1994). </a:t>
            </a:r>
            <a:r>
              <a:rPr lang="en-US" sz="2000" b="0" i="1">
                <a:solidFill>
                  <a:srgbClr val="000000"/>
                </a:solidFill>
                <a:latin typeface="Calibri"/>
                <a:ea typeface="Calibri"/>
                <a:cs typeface="Calibri"/>
                <a:sym typeface="Calibri"/>
              </a:rPr>
              <a:t>Netiquette</a:t>
            </a:r>
            <a:r>
              <a:rPr lang="en-US" sz="2000" b="0" i="0">
                <a:solidFill>
                  <a:srgbClr val="000000"/>
                </a:solidFill>
                <a:latin typeface="Calibri"/>
                <a:ea typeface="Calibri"/>
                <a:cs typeface="Calibri"/>
                <a:sym typeface="Calibri"/>
              </a:rPr>
              <a:t>. San Francisco, CA: Albion Books.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Smith, S. (2020). Netiquette: How to Master Online Business Communication. </a:t>
            </a:r>
            <a:r>
              <a:rPr lang="en-US" sz="2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https://www.business-opportunities.biz/2020/05/05/netiquette-master-online-business-communication/</a:t>
            </a:r>
            <a:endParaRPr sz="200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rgbClr val="222222"/>
              </a:buClr>
              <a:buSzPts val="2000"/>
              <a:buFont typeface="Arial"/>
              <a:buChar char="•"/>
            </a:pPr>
            <a:r>
              <a:rPr lang="en-US" sz="2000" b="0" i="0">
                <a:solidFill>
                  <a:srgbClr val="222222"/>
                </a:solidFill>
                <a:latin typeface="Calibri"/>
                <a:ea typeface="Calibri"/>
                <a:cs typeface="Calibri"/>
                <a:sym typeface="Calibri"/>
              </a:rPr>
              <a:t>Strawbridge, M. (2006). </a:t>
            </a:r>
            <a:r>
              <a:rPr lang="en-US" sz="2000" b="0" i="1">
                <a:solidFill>
                  <a:srgbClr val="222222"/>
                </a:solidFill>
                <a:latin typeface="Calibri"/>
                <a:ea typeface="Calibri"/>
                <a:cs typeface="Calibri"/>
                <a:sym typeface="Calibri"/>
              </a:rPr>
              <a:t>Netiquette: Internet etiquette in the age of the blog</a:t>
            </a:r>
            <a:r>
              <a:rPr lang="en-US" sz="2000" b="0" i="0">
                <a:solidFill>
                  <a:srgbClr val="222222"/>
                </a:solidFill>
                <a:latin typeface="Calibri"/>
                <a:ea typeface="Calibri"/>
                <a:cs typeface="Calibri"/>
                <a:sym typeface="Calibri"/>
              </a:rPr>
              <a:t>. Software Reference.</a:t>
            </a:r>
            <a:endParaRPr sz="20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340"/>
        <p:cNvGrpSpPr/>
        <p:nvPr/>
      </p:nvGrpSpPr>
      <p:grpSpPr>
        <a:xfrm>
          <a:off x="0" y="0"/>
          <a:ext cx="0" cy="0"/>
          <a:chOff x="0" y="0"/>
          <a:chExt cx="0" cy="0"/>
        </a:xfrm>
      </p:grpSpPr>
      <p:sp>
        <p:nvSpPr>
          <p:cNvPr id="341" name="Google Shape;341;p18"/>
          <p:cNvSpPr txBox="1"/>
          <p:nvPr/>
        </p:nvSpPr>
        <p:spPr>
          <a:xfrm>
            <a:off x="3844526" y="2431082"/>
            <a:ext cx="718513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b="1" dirty="0" err="1">
                <a:solidFill>
                  <a:schemeClr val="lt1"/>
                </a:solidFill>
                <a:latin typeface="Calibri"/>
                <a:ea typeface="Calibri"/>
                <a:cs typeface="Calibri"/>
                <a:sym typeface="Calibri"/>
              </a:rPr>
              <a:t>Grazie</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36" name="Google Shape;36;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 name="Google Shape;37;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8" name="Google Shape;38;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9" name="Google Shape;39;p2"/>
          <p:cNvSpPr/>
          <p:nvPr/>
        </p:nvSpPr>
        <p:spPr>
          <a:xfrm>
            <a:off x="1236985" y="5029647"/>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0" name="Google Shape;40;p2"/>
          <p:cNvSpPr txBox="1"/>
          <p:nvPr/>
        </p:nvSpPr>
        <p:spPr>
          <a:xfrm>
            <a:off x="1615183" y="2814121"/>
            <a:ext cx="406919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Comprendere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l’importanza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della</a:t>
            </a:r>
            <a:r>
              <a:rPr lang="en-US" sz="1800" dirty="0">
                <a:solidFill>
                  <a:schemeClr val="dk1"/>
                </a:solidFill>
                <a:latin typeface="Calibri"/>
                <a:ea typeface="Calibri"/>
                <a:cs typeface="Calibri"/>
                <a:sym typeface="Calibri"/>
              </a:rPr>
              <a:t> netiquette</a:t>
            </a:r>
            <a:endParaRPr dirty="0"/>
          </a:p>
        </p:txBody>
      </p:sp>
      <p:sp>
        <p:nvSpPr>
          <p:cNvPr id="41" name="Google Shape;41;p2"/>
          <p:cNvSpPr txBox="1"/>
          <p:nvPr/>
        </p:nvSpPr>
        <p:spPr>
          <a:xfrm>
            <a:off x="1615182" y="3530217"/>
            <a:ext cx="4294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Imparare</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gestire</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comunicazione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d’impresa</a:t>
            </a:r>
            <a:endParaRPr dirty="0"/>
          </a:p>
        </p:txBody>
      </p:sp>
      <p:sp>
        <p:nvSpPr>
          <p:cNvPr id="42" name="Google Shape;42;p2"/>
          <p:cNvSpPr txBox="1"/>
          <p:nvPr/>
        </p:nvSpPr>
        <p:spPr>
          <a:xfrm>
            <a:off x="1635641" y="5068642"/>
            <a:ext cx="43753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Conoscere gli errori più comuni nella comunicazione commerciale online</a:t>
            </a:r>
            <a:endParaRPr dirty="0"/>
          </a:p>
        </p:txBody>
      </p:sp>
      <p:sp>
        <p:nvSpPr>
          <p:cNvPr id="43" name="Google Shape;43;p2"/>
          <p:cNvSpPr txBox="1"/>
          <p:nvPr/>
        </p:nvSpPr>
        <p:spPr>
          <a:xfrm>
            <a:off x="1615182" y="4290345"/>
            <a:ext cx="44808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Saperne</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più</a:t>
            </a:r>
            <a:r>
              <a:rPr lang="en-US" sz="1800" dirty="0">
                <a:solidFill>
                  <a:schemeClr val="dk1"/>
                </a:solidFill>
                <a:latin typeface="Calibri"/>
                <a:ea typeface="Calibri"/>
                <a:cs typeface="Calibri"/>
                <a:sym typeface="Calibri"/>
              </a:rPr>
              <a:t> sui </a:t>
            </a:r>
            <a:r>
              <a:rPr lang="en-US" sz="1800" dirty="0" err="1">
                <a:solidFill>
                  <a:schemeClr val="dk1"/>
                </a:solidFill>
                <a:latin typeface="Calibri"/>
                <a:ea typeface="Calibri"/>
                <a:cs typeface="Calibri"/>
                <a:sym typeface="Calibri"/>
              </a:rPr>
              <a:t>diversi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strumenti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utili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comunicazione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aziendale</a:t>
            </a:r>
            <a:r>
              <a:rPr lang="en-US" sz="1800" dirty="0">
                <a:solidFill>
                  <a:schemeClr val="dk1"/>
                </a:solidFill>
                <a:latin typeface="Calibri"/>
                <a:ea typeface="Calibri"/>
                <a:cs typeface="Calibri"/>
                <a:sym typeface="Calibri"/>
              </a:rPr>
              <a:t> online</a:t>
            </a:r>
            <a:endParaRPr dirty="0"/>
          </a:p>
        </p:txBody>
      </p:sp>
      <p:sp>
        <p:nvSpPr>
          <p:cNvPr id="44" name="Google Shape;44;p2"/>
          <p:cNvSpPr txBox="1"/>
          <p:nvPr/>
        </p:nvSpPr>
        <p:spPr>
          <a:xfrm>
            <a:off x="480794" y="1302505"/>
            <a:ext cx="5500127"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dirty="0" err="1">
                <a:solidFill>
                  <a:schemeClr val="dk1"/>
                </a:solidFill>
                <a:latin typeface="Calibri"/>
                <a:ea typeface="Calibri"/>
                <a:cs typeface="Calibri"/>
                <a:sym typeface="Calibri"/>
              </a:rPr>
              <a:t>OBIETTIVI</a:t>
            </a:r>
            <a:r>
              <a:rPr lang="en-US" sz="4800" b="1" i="0" dirty="0">
                <a:solidFill>
                  <a:schemeClr val="dk1"/>
                </a:solidFill>
                <a:latin typeface="Calibri"/>
                <a:ea typeface="Calibri"/>
                <a:cs typeface="Calibri"/>
                <a:sym typeface="Calibri"/>
              </a:rPr>
              <a:t> E </a:t>
            </a:r>
            <a:r>
              <a:rPr lang="en-US" sz="4800" b="1" i="0" dirty="0" err="1">
                <a:solidFill>
                  <a:schemeClr val="dk1"/>
                </a:solidFill>
                <a:latin typeface="Calibri"/>
                <a:ea typeface="Calibri"/>
                <a:cs typeface="Calibri"/>
                <a:sym typeface="Calibri"/>
              </a:rPr>
              <a:t>SCOPI</a:t>
            </a:r>
            <a:endParaRPr dirty="0"/>
          </a:p>
        </p:txBody>
      </p:sp>
      <p:sp>
        <p:nvSpPr>
          <p:cNvPr id="45" name="Google Shape;45;p2"/>
          <p:cNvSpPr txBox="1"/>
          <p:nvPr/>
        </p:nvSpPr>
        <p:spPr>
          <a:xfrm>
            <a:off x="539786" y="2053993"/>
            <a:ext cx="5064599" cy="321883"/>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en-US" sz="2000" dirty="0" err="1">
                <a:solidFill>
                  <a:schemeClr val="dk1"/>
                </a:solidFill>
                <a:latin typeface="Calibri"/>
                <a:ea typeface="Calibri"/>
                <a:cs typeface="Calibri"/>
                <a:sym typeface="Calibri"/>
              </a:rPr>
              <a:t>Alla</a:t>
            </a:r>
            <a:r>
              <a:rPr lang="en-US" sz="2000" dirty="0">
                <a:solidFill>
                  <a:schemeClr val="dk1"/>
                </a:solidFill>
                <a:latin typeface="Calibri"/>
                <a:ea typeface="Calibri"/>
                <a:cs typeface="Calibri"/>
                <a:sym typeface="Calibri"/>
              </a:rPr>
              <a:t> fine di </a:t>
            </a:r>
            <a:r>
              <a:rPr lang="en-US" sz="2000" dirty="0" err="1">
                <a:solidFill>
                  <a:schemeClr val="dk1"/>
                </a:solidFill>
                <a:latin typeface="Calibri"/>
                <a:ea typeface="Calibri"/>
                <a:cs typeface="Calibri"/>
                <a:sym typeface="Calibri"/>
              </a:rPr>
              <a:t>questo</a:t>
            </a:r>
            <a:r>
              <a:rPr lang="en-US" sz="2000" dirty="0">
                <a:solidFill>
                  <a:schemeClr val="dk1"/>
                </a:solidFill>
                <a:latin typeface="Calibri"/>
                <a:ea typeface="Calibri"/>
                <a:cs typeface="Calibri"/>
                <a:sym typeface="Calibri"/>
              </a:rPr>
              <a:t> modulo </a:t>
            </a:r>
            <a:r>
              <a:rPr lang="en-US" sz="2000" dirty="0" err="1">
                <a:solidFill>
                  <a:schemeClr val="dk1"/>
                </a:solidFill>
                <a:latin typeface="Calibri"/>
                <a:ea typeface="Calibri"/>
                <a:cs typeface="Calibri"/>
                <a:sym typeface="Calibri"/>
              </a:rPr>
              <a:t>sarete</a:t>
            </a:r>
            <a:r>
              <a:rPr lang="en-US" sz="2000" dirty="0">
                <a:solidFill>
                  <a:schemeClr val="dk1"/>
                </a:solidFill>
                <a:latin typeface="Calibri"/>
                <a:ea typeface="Calibri"/>
                <a:cs typeface="Calibri"/>
                <a:sym typeface="Calibri"/>
              </a:rPr>
              <a:t> in </a:t>
            </a:r>
            <a:r>
              <a:rPr lang="en-US" sz="2000" dirty="0" err="1">
                <a:solidFill>
                  <a:schemeClr val="dk1"/>
                </a:solidFill>
                <a:latin typeface="Calibri"/>
                <a:ea typeface="Calibri"/>
                <a:cs typeface="Calibri"/>
                <a:sym typeface="Calibri"/>
              </a:rPr>
              <a:t>grado</a:t>
            </a:r>
            <a:r>
              <a:rPr lang="en-US" sz="2000" dirty="0">
                <a:solidFill>
                  <a:schemeClr val="dk1"/>
                </a:solidFill>
                <a:latin typeface="Calibri"/>
                <a:ea typeface="Calibri"/>
                <a:cs typeface="Calibri"/>
                <a:sym typeface="Calibri"/>
              </a:rPr>
              <a:t> di:</a:t>
            </a:r>
            <a:endParaRPr dirty="0"/>
          </a:p>
        </p:txBody>
      </p:sp>
      <p:pic>
        <p:nvPicPr>
          <p:cNvPr id="46" name="Google Shape;46;p2"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p:nvPr/>
        </p:nvSpPr>
        <p:spPr>
          <a:xfrm>
            <a:off x="2812820" y="3302390"/>
            <a:ext cx="5117155" cy="240061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Cos’è</a:t>
            </a:r>
            <a:r>
              <a:rPr lang="en-US" sz="2000" dirty="0">
                <a:solidFill>
                  <a:schemeClr val="dk1"/>
                </a:solidFill>
                <a:latin typeface="Calibri"/>
                <a:ea typeface="Calibri"/>
                <a:cs typeface="Calibri"/>
                <a:sym typeface="Calibri"/>
              </a:rPr>
              <a:t> la Netiquette</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Le emails </a:t>
            </a:r>
            <a:r>
              <a:rPr lang="it-IT" sz="2000" dirty="0">
                <a:solidFill>
                  <a:schemeClr val="dk1"/>
                </a:solidFill>
                <a:latin typeface="Calibri"/>
                <a:ea typeface="Calibri"/>
                <a:cs typeface="Calibri"/>
                <a:sym typeface="Calibri"/>
              </a:rPr>
              <a:t>per la comunicazione d’impresa</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it-IT" sz="2000" dirty="0">
                <a:solidFill>
                  <a:schemeClr val="dk1"/>
                </a:solidFill>
                <a:latin typeface="Calibri"/>
                <a:ea typeface="Calibri"/>
                <a:cs typeface="Calibri"/>
                <a:sym typeface="Calibri"/>
              </a:rPr>
              <a:t>Messaggistica </a:t>
            </a:r>
            <a:r>
              <a:rPr lang="it-IT" sz="2000" dirty="0" err="1">
                <a:solidFill>
                  <a:schemeClr val="dk1"/>
                </a:solidFill>
                <a:latin typeface="Calibri"/>
                <a:ea typeface="Calibri"/>
                <a:cs typeface="Calibri"/>
                <a:sym typeface="Calibri"/>
              </a:rPr>
              <a:t>instantanea</a:t>
            </a:r>
            <a:r>
              <a:rPr lang="it-IT" sz="2000" dirty="0">
                <a:solidFill>
                  <a:schemeClr val="dk1"/>
                </a:solidFill>
                <a:latin typeface="Calibri"/>
                <a:ea typeface="Calibri"/>
                <a:cs typeface="Calibri"/>
                <a:sym typeface="Calibri"/>
              </a:rPr>
              <a:t> per la </a:t>
            </a:r>
            <a:r>
              <a:rPr lang="it-IT" sz="2000" dirty="0" err="1">
                <a:solidFill>
                  <a:schemeClr val="dk1"/>
                </a:solidFill>
                <a:latin typeface="Calibri"/>
                <a:ea typeface="Calibri"/>
                <a:cs typeface="Calibri"/>
                <a:sym typeface="Calibri"/>
              </a:rPr>
              <a:t>comunciazione</a:t>
            </a:r>
            <a:r>
              <a:rPr lang="it-IT" sz="2000" dirty="0">
                <a:solidFill>
                  <a:schemeClr val="dk1"/>
                </a:solidFill>
                <a:latin typeface="Calibri"/>
                <a:ea typeface="Calibri"/>
                <a:cs typeface="Calibri"/>
                <a:sym typeface="Calibri"/>
              </a:rPr>
              <a:t> aziendale </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Social Media e </a:t>
            </a:r>
            <a:r>
              <a:rPr lang="it-IT" sz="2000" dirty="0">
                <a:solidFill>
                  <a:schemeClr val="dk1"/>
                </a:solidFill>
                <a:latin typeface="Calibri"/>
                <a:ea typeface="Calibri"/>
                <a:cs typeface="Calibri"/>
                <a:sym typeface="Calibri"/>
              </a:rPr>
              <a:t>Comunicazione d’impresa</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Video calls per la </a:t>
            </a:r>
            <a:r>
              <a:rPr lang="en-US" sz="2000" dirty="0" err="1">
                <a:solidFill>
                  <a:schemeClr val="dk1"/>
                </a:solidFill>
                <a:latin typeface="Calibri"/>
                <a:ea typeface="Calibri"/>
                <a:cs typeface="Calibri"/>
                <a:sym typeface="Calibri"/>
              </a:rPr>
              <a:t>comunicazione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d’impresa</a:t>
            </a:r>
            <a:endParaRPr dirty="0"/>
          </a:p>
        </p:txBody>
      </p:sp>
      <p:sp>
        <p:nvSpPr>
          <p:cNvPr id="70" name="Google Shape;70;p4"/>
          <p:cNvSpPr txBox="1"/>
          <p:nvPr/>
        </p:nvSpPr>
        <p:spPr>
          <a:xfrm>
            <a:off x="2812819" y="2713042"/>
            <a:ext cx="68418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CA373"/>
                </a:solidFill>
                <a:latin typeface="Calibri"/>
                <a:ea typeface="Calibri"/>
                <a:cs typeface="Calibri"/>
                <a:sym typeface="Calibri"/>
              </a:rPr>
              <a:t>Unit 1: Basi </a:t>
            </a:r>
            <a:r>
              <a:rPr lang="en-US" sz="2400" dirty="0" err="1">
                <a:solidFill>
                  <a:srgbClr val="0CA373"/>
                </a:solidFill>
                <a:latin typeface="Calibri"/>
                <a:ea typeface="Calibri"/>
                <a:cs typeface="Calibri"/>
                <a:sym typeface="Calibri"/>
              </a:rPr>
              <a:t>della</a:t>
            </a:r>
            <a:r>
              <a:rPr lang="en-US" sz="2400" dirty="0">
                <a:solidFill>
                  <a:srgbClr val="0CA373"/>
                </a:solidFill>
                <a:latin typeface="Calibri"/>
                <a:ea typeface="Calibri"/>
                <a:cs typeface="Calibri"/>
                <a:sym typeface="Calibri"/>
              </a:rPr>
              <a:t> </a:t>
            </a:r>
            <a:r>
              <a:rPr lang="en-US" sz="2400" dirty="0" err="1">
                <a:solidFill>
                  <a:srgbClr val="0CA373"/>
                </a:solidFill>
                <a:latin typeface="Calibri"/>
                <a:ea typeface="Calibri"/>
                <a:cs typeface="Calibri"/>
                <a:sym typeface="Calibri"/>
              </a:rPr>
              <a:t>comunciazione</a:t>
            </a:r>
            <a:r>
              <a:rPr lang="en-US" sz="2400" dirty="0">
                <a:solidFill>
                  <a:srgbClr val="0CA373"/>
                </a:solidFill>
                <a:latin typeface="Calibri"/>
                <a:ea typeface="Calibri"/>
                <a:cs typeface="Calibri"/>
                <a:sym typeface="Calibri"/>
              </a:rPr>
              <a:t> online </a:t>
            </a:r>
            <a:r>
              <a:rPr lang="en-US" sz="2400" dirty="0" err="1">
                <a:solidFill>
                  <a:srgbClr val="0CA373"/>
                </a:solidFill>
                <a:latin typeface="Calibri"/>
                <a:ea typeface="Calibri"/>
                <a:cs typeface="Calibri"/>
                <a:sym typeface="Calibri"/>
              </a:rPr>
              <a:t>delle</a:t>
            </a:r>
            <a:r>
              <a:rPr lang="en-US" sz="2400" dirty="0">
                <a:solidFill>
                  <a:srgbClr val="0CA373"/>
                </a:solidFill>
                <a:latin typeface="Calibri"/>
                <a:ea typeface="Calibri"/>
                <a:cs typeface="Calibri"/>
                <a:sym typeface="Calibri"/>
              </a:rPr>
              <a:t> PMI</a:t>
            </a:r>
            <a:endParaRPr dirty="0"/>
          </a:p>
        </p:txBody>
      </p:sp>
      <p:sp>
        <p:nvSpPr>
          <p:cNvPr id="71" name="Google Shape;71;p4"/>
          <p:cNvSpPr txBox="1"/>
          <p:nvPr/>
        </p:nvSpPr>
        <p:spPr>
          <a:xfrm>
            <a:off x="4881487" y="205899"/>
            <a:ext cx="187434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en-US" sz="4800" b="1" dirty="0" err="1">
                <a:solidFill>
                  <a:schemeClr val="dk1"/>
                </a:solidFill>
                <a:latin typeface="Calibri"/>
                <a:ea typeface="Calibri"/>
                <a:cs typeface="Calibri"/>
                <a:sym typeface="Calibri"/>
              </a:rPr>
              <a:t>INDICE</a:t>
            </a:r>
            <a:endParaRPr dirty="0"/>
          </a:p>
        </p:txBody>
      </p:sp>
      <p:sp>
        <p:nvSpPr>
          <p:cNvPr id="72" name="Google Shape;72;p4"/>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p:nvPr/>
        </p:nvSpPr>
        <p:spPr>
          <a:xfrm>
            <a:off x="318565" y="1022287"/>
            <a:ext cx="11873435" cy="68993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400" b="1" i="0" dirty="0">
                <a:solidFill>
                  <a:schemeClr val="dk1"/>
                </a:solidFill>
                <a:latin typeface="Calibri"/>
                <a:ea typeface="Calibri"/>
                <a:cs typeface="Calibri"/>
                <a:sym typeface="Calibri"/>
              </a:rPr>
              <a:t>UNIT 1:Basi </a:t>
            </a:r>
            <a:r>
              <a:rPr lang="en-US" sz="4400" b="1" i="0" dirty="0" err="1">
                <a:solidFill>
                  <a:schemeClr val="dk1"/>
                </a:solidFill>
                <a:latin typeface="Calibri"/>
                <a:ea typeface="Calibri"/>
                <a:cs typeface="Calibri"/>
                <a:sym typeface="Calibri"/>
              </a:rPr>
              <a:t>della</a:t>
            </a:r>
            <a:r>
              <a:rPr lang="en-US" sz="4400" b="1" i="0" dirty="0">
                <a:solidFill>
                  <a:schemeClr val="dk1"/>
                </a:solidFill>
                <a:latin typeface="Calibri"/>
                <a:ea typeface="Calibri"/>
                <a:cs typeface="Calibri"/>
                <a:sym typeface="Calibri"/>
              </a:rPr>
              <a:t> </a:t>
            </a:r>
            <a:r>
              <a:rPr lang="en-US" sz="4400" b="1" i="0" dirty="0" err="1">
                <a:solidFill>
                  <a:schemeClr val="dk1"/>
                </a:solidFill>
                <a:latin typeface="Calibri"/>
                <a:ea typeface="Calibri"/>
                <a:cs typeface="Calibri"/>
                <a:sym typeface="Calibri"/>
              </a:rPr>
              <a:t>comunicazione</a:t>
            </a:r>
            <a:r>
              <a:rPr lang="en-US" sz="4400" b="1" i="0" dirty="0">
                <a:solidFill>
                  <a:schemeClr val="dk1"/>
                </a:solidFill>
                <a:latin typeface="Calibri"/>
                <a:ea typeface="Calibri"/>
                <a:cs typeface="Calibri"/>
                <a:sym typeface="Calibri"/>
              </a:rPr>
              <a:t> online  </a:t>
            </a:r>
            <a:r>
              <a:rPr lang="en-US" sz="4400" b="1" i="0" dirty="0" err="1">
                <a:solidFill>
                  <a:schemeClr val="dk1"/>
                </a:solidFill>
                <a:latin typeface="Calibri"/>
                <a:ea typeface="Calibri"/>
                <a:cs typeface="Calibri"/>
                <a:sym typeface="Calibri"/>
              </a:rPr>
              <a:t>delle</a:t>
            </a:r>
            <a:r>
              <a:rPr lang="en-US" sz="4400" b="1" i="0" dirty="0">
                <a:solidFill>
                  <a:schemeClr val="dk1"/>
                </a:solidFill>
                <a:latin typeface="Calibri"/>
                <a:ea typeface="Calibri"/>
                <a:cs typeface="Calibri"/>
                <a:sym typeface="Calibri"/>
              </a:rPr>
              <a:t> PMI</a:t>
            </a:r>
            <a:endParaRPr sz="4400" b="1" i="0" dirty="0">
              <a:solidFill>
                <a:schemeClr val="dk1"/>
              </a:solidFill>
              <a:latin typeface="Calibri"/>
              <a:ea typeface="Calibri"/>
              <a:cs typeface="Calibri"/>
              <a:sym typeface="Calibri"/>
            </a:endParaRPr>
          </a:p>
        </p:txBody>
      </p:sp>
      <p:sp>
        <p:nvSpPr>
          <p:cNvPr id="78" name="Google Shape;78;p5"/>
          <p:cNvSpPr txBox="1"/>
          <p:nvPr/>
        </p:nvSpPr>
        <p:spPr>
          <a:xfrm>
            <a:off x="377556" y="1773775"/>
            <a:ext cx="4301124" cy="611706"/>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1.1.: </a:t>
            </a:r>
            <a:r>
              <a:rPr lang="en-US" sz="2200" dirty="0" err="1">
                <a:solidFill>
                  <a:schemeClr val="dk1"/>
                </a:solidFill>
                <a:latin typeface="Calibri"/>
                <a:ea typeface="Calibri"/>
                <a:cs typeface="Calibri"/>
                <a:sym typeface="Calibri"/>
              </a:rPr>
              <a:t>Cos’è</a:t>
            </a:r>
            <a:r>
              <a:rPr lang="en-US" sz="2200" dirty="0">
                <a:solidFill>
                  <a:schemeClr val="dk1"/>
                </a:solidFill>
                <a:latin typeface="Calibri"/>
                <a:ea typeface="Calibri"/>
                <a:cs typeface="Calibri"/>
                <a:sym typeface="Calibri"/>
              </a:rPr>
              <a:t> la netiquette</a:t>
            </a:r>
            <a:endParaRPr dirty="0"/>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sp>
        <p:nvSpPr>
          <p:cNvPr id="79" name="Google Shape;79;p5"/>
          <p:cNvSpPr/>
          <p:nvPr/>
        </p:nvSpPr>
        <p:spPr>
          <a:xfrm>
            <a:off x="375101" y="3228980"/>
            <a:ext cx="2897579" cy="1235034"/>
          </a:xfrm>
          <a:prstGeom prst="rect">
            <a:avLst/>
          </a:prstGeom>
          <a:solidFill>
            <a:srgbClr val="075D4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Net</a:t>
            </a:r>
            <a:r>
              <a:rPr lang="en-US" sz="18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internet</a:t>
            </a:r>
            <a:endParaRPr/>
          </a:p>
        </p:txBody>
      </p:sp>
      <p:sp>
        <p:nvSpPr>
          <p:cNvPr id="80" name="Google Shape;80;p5"/>
          <p:cNvSpPr/>
          <p:nvPr/>
        </p:nvSpPr>
        <p:spPr>
          <a:xfrm>
            <a:off x="4712213" y="3154166"/>
            <a:ext cx="2897579" cy="1309848"/>
          </a:xfrm>
          <a:prstGeom prst="rect">
            <a:avLst/>
          </a:prstGeom>
          <a:solidFill>
            <a:srgbClr val="97F7D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err="1">
                <a:solidFill>
                  <a:srgbClr val="000000"/>
                </a:solidFill>
                <a:latin typeface="Calibri"/>
                <a:ea typeface="Calibri"/>
                <a:cs typeface="Calibri"/>
                <a:sym typeface="Calibri"/>
              </a:rPr>
              <a:t>Etichetta</a:t>
            </a:r>
            <a:r>
              <a:rPr lang="en-US" sz="1800" dirty="0">
                <a:solidFill>
                  <a:srgbClr val="000000"/>
                </a:solidFill>
                <a:latin typeface="Calibri"/>
                <a:ea typeface="Calibri"/>
                <a:cs typeface="Calibri"/>
                <a:sym typeface="Calibri"/>
              </a:rPr>
              <a:t> </a:t>
            </a:r>
            <a:endParaRPr sz="1800"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0" marR="0" lvl="0" indent="0" algn="ctr" rtl="0">
              <a:spcBef>
                <a:spcPts val="0"/>
              </a:spcBef>
              <a:spcAft>
                <a:spcPts val="0"/>
              </a:spcAft>
              <a:buNone/>
            </a:pPr>
            <a:r>
              <a:rPr lang="it-IT" sz="1800" dirty="0">
                <a:solidFill>
                  <a:srgbClr val="000000"/>
                </a:solidFill>
                <a:latin typeface="Calibri"/>
                <a:ea typeface="Calibri"/>
                <a:cs typeface="Calibri"/>
                <a:sym typeface="Calibri"/>
              </a:rPr>
              <a:t>regole/abitudini che regolano il comportamento delle persone</a:t>
            </a:r>
            <a:endParaRPr dirty="0"/>
          </a:p>
        </p:txBody>
      </p:sp>
      <p:sp>
        <p:nvSpPr>
          <p:cNvPr id="81" name="Google Shape;81;p5"/>
          <p:cNvSpPr/>
          <p:nvPr/>
        </p:nvSpPr>
        <p:spPr>
          <a:xfrm>
            <a:off x="3625694" y="3514588"/>
            <a:ext cx="735960" cy="751488"/>
          </a:xfrm>
          <a:prstGeom prst="mathPlus">
            <a:avLst>
              <a:gd name="adj1" fmla="val 23520"/>
            </a:avLst>
          </a:prstGeom>
          <a:solidFill>
            <a:srgbClr val="17EDA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7EDAB"/>
              </a:solidFill>
              <a:latin typeface="Calibri"/>
              <a:ea typeface="Calibri"/>
              <a:cs typeface="Calibri"/>
              <a:sym typeface="Calibri"/>
            </a:endParaRPr>
          </a:p>
        </p:txBody>
      </p:sp>
      <p:sp>
        <p:nvSpPr>
          <p:cNvPr id="82" name="Google Shape;82;p5"/>
          <p:cNvSpPr/>
          <p:nvPr/>
        </p:nvSpPr>
        <p:spPr>
          <a:xfrm>
            <a:off x="7960351" y="3566531"/>
            <a:ext cx="735961" cy="699545"/>
          </a:xfrm>
          <a:prstGeom prst="mathEqual">
            <a:avLst>
              <a:gd name="adj1" fmla="val 23520"/>
              <a:gd name="adj2" fmla="val 11760"/>
            </a:avLst>
          </a:prstGeom>
          <a:solidFill>
            <a:srgbClr val="17EDA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5"/>
          <p:cNvSpPr/>
          <p:nvPr/>
        </p:nvSpPr>
        <p:spPr>
          <a:xfrm>
            <a:off x="9046870" y="3228980"/>
            <a:ext cx="2897579" cy="1235034"/>
          </a:xfrm>
          <a:prstGeom prst="rect">
            <a:avLst/>
          </a:prstGeom>
          <a:solidFill>
            <a:srgbClr val="0CA37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NETIQUETTE</a:t>
            </a:r>
            <a:endParaRPr dirty="0"/>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a:t>
            </a:r>
            <a:endParaRPr dirty="0"/>
          </a:p>
          <a:p>
            <a:pPr marL="0" marR="0" lvl="0" indent="0" algn="ctr" rtl="0">
              <a:spcBef>
                <a:spcPts val="0"/>
              </a:spcBef>
              <a:spcAft>
                <a:spcPts val="0"/>
              </a:spcAft>
              <a:buNone/>
            </a:pPr>
            <a:r>
              <a:rPr lang="it-IT" sz="1800" dirty="0">
                <a:solidFill>
                  <a:schemeClr val="lt1"/>
                </a:solidFill>
                <a:latin typeface="Calibri"/>
                <a:ea typeface="Calibri"/>
                <a:cs typeface="Calibri"/>
                <a:sym typeface="Calibri"/>
              </a:rPr>
              <a:t>regole/abitudini per una buona comunicazione online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6"/>
          <p:cNvSpPr txBox="1"/>
          <p:nvPr/>
        </p:nvSpPr>
        <p:spPr>
          <a:xfrm>
            <a:off x="940645" y="1525385"/>
            <a:ext cx="8891724" cy="963064"/>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1.2.: Emails per la </a:t>
            </a:r>
            <a:r>
              <a:rPr lang="en-US" sz="2200" dirty="0" err="1">
                <a:solidFill>
                  <a:schemeClr val="dk1"/>
                </a:solidFill>
                <a:latin typeface="Calibri"/>
                <a:ea typeface="Calibri"/>
                <a:cs typeface="Calibri"/>
                <a:sym typeface="Calibri"/>
              </a:rPr>
              <a:t>comuncazione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(1)</a:t>
            </a:r>
            <a:endParaRPr dirty="0"/>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pic>
        <p:nvPicPr>
          <p:cNvPr id="91" name="Google Shape;9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68501" y="2614475"/>
            <a:ext cx="919601" cy="919601"/>
          </a:xfrm>
          <a:prstGeom prst="rect">
            <a:avLst/>
          </a:prstGeom>
          <a:noFill/>
          <a:ln>
            <a:noFill/>
          </a:ln>
        </p:spPr>
      </p:pic>
      <p:sp>
        <p:nvSpPr>
          <p:cNvPr id="92" name="Google Shape;92;p6"/>
          <p:cNvSpPr/>
          <p:nvPr/>
        </p:nvSpPr>
        <p:spPr>
          <a:xfrm>
            <a:off x="940645" y="1952537"/>
            <a:ext cx="6538183"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Emails:</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forma di comunicazione online più diffusa nel mondo degli affari;</a:t>
            </a:r>
          </a:p>
          <a:p>
            <a:pPr marL="285750" marR="0" lvl="0" indent="-285750" algn="l" rtl="0">
              <a:spcBef>
                <a:spcPts val="0"/>
              </a:spcBef>
              <a:spcAft>
                <a:spcPts val="0"/>
              </a:spcAft>
              <a:buClr>
                <a:schemeClr val="dk1"/>
              </a:buClr>
              <a:buSzPts val="2200"/>
              <a:buFont typeface="Noto Sans Symbols"/>
              <a:buChar char="⮚"/>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struttura: le e-mail devono avere i seguenti elementi</a:t>
            </a: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oggetto</a:t>
            </a: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apertura </a:t>
            </a: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contenuto</a:t>
            </a: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chiusura</a:t>
            </a:r>
          </a:p>
          <a:p>
            <a:pPr marL="285750" marR="0" lvl="0" indent="-146050" algn="l" rtl="0">
              <a:spcBef>
                <a:spcPts val="0"/>
              </a:spcBef>
              <a:spcAft>
                <a:spcPts val="0"/>
              </a:spcAft>
              <a:buClr>
                <a:schemeClr val="dk1"/>
              </a:buClr>
              <a:buSzPts val="2200"/>
              <a:buFont typeface="Noto Sans Symbols"/>
              <a:buNone/>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tono: adatto al pubblico di riferimento (destinatario)</a:t>
            </a:r>
            <a:endParaRPr sz="18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679D1A31-4A4A-E5AD-061D-2B133768C0A0}"/>
              </a:ext>
            </a:extLst>
          </p:cNvPr>
          <p:cNvSpPr txBox="1"/>
          <p:nvPr/>
        </p:nvSpPr>
        <p:spPr>
          <a:xfrm>
            <a:off x="318565" y="835453"/>
            <a:ext cx="11873435" cy="68993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400" b="1" i="0" dirty="0">
                <a:solidFill>
                  <a:schemeClr val="dk1"/>
                </a:solidFill>
                <a:latin typeface="Calibri"/>
                <a:ea typeface="Calibri"/>
                <a:cs typeface="Calibri"/>
                <a:sym typeface="Calibri"/>
              </a:rPr>
              <a:t>UNIT 1:Basi </a:t>
            </a:r>
            <a:r>
              <a:rPr lang="en-US" sz="4400" b="1" i="0" dirty="0" err="1">
                <a:solidFill>
                  <a:schemeClr val="dk1"/>
                </a:solidFill>
                <a:latin typeface="Calibri"/>
                <a:ea typeface="Calibri"/>
                <a:cs typeface="Calibri"/>
                <a:sym typeface="Calibri"/>
              </a:rPr>
              <a:t>della</a:t>
            </a:r>
            <a:r>
              <a:rPr lang="en-US" sz="4400" b="1" i="0" dirty="0">
                <a:solidFill>
                  <a:schemeClr val="dk1"/>
                </a:solidFill>
                <a:latin typeface="Calibri"/>
                <a:ea typeface="Calibri"/>
                <a:cs typeface="Calibri"/>
                <a:sym typeface="Calibri"/>
              </a:rPr>
              <a:t> </a:t>
            </a:r>
            <a:r>
              <a:rPr lang="en-US" sz="4400" b="1" i="0" dirty="0" err="1">
                <a:solidFill>
                  <a:schemeClr val="dk1"/>
                </a:solidFill>
                <a:latin typeface="Calibri"/>
                <a:ea typeface="Calibri"/>
                <a:cs typeface="Calibri"/>
                <a:sym typeface="Calibri"/>
              </a:rPr>
              <a:t>comunicazione</a:t>
            </a:r>
            <a:r>
              <a:rPr lang="en-US" sz="4400" b="1" i="0" dirty="0">
                <a:solidFill>
                  <a:schemeClr val="dk1"/>
                </a:solidFill>
                <a:latin typeface="Calibri"/>
                <a:ea typeface="Calibri"/>
                <a:cs typeface="Calibri"/>
                <a:sym typeface="Calibri"/>
              </a:rPr>
              <a:t> online  </a:t>
            </a:r>
            <a:r>
              <a:rPr lang="en-US" sz="4400" b="1" i="0" dirty="0" err="1">
                <a:solidFill>
                  <a:schemeClr val="dk1"/>
                </a:solidFill>
                <a:latin typeface="Calibri"/>
                <a:ea typeface="Calibri"/>
                <a:cs typeface="Calibri"/>
                <a:sym typeface="Calibri"/>
              </a:rPr>
              <a:t>delle</a:t>
            </a:r>
            <a:r>
              <a:rPr lang="en-US" sz="4400" b="1" i="0" dirty="0">
                <a:solidFill>
                  <a:schemeClr val="dk1"/>
                </a:solidFill>
                <a:latin typeface="Calibri"/>
                <a:ea typeface="Calibri"/>
                <a:cs typeface="Calibri"/>
                <a:sym typeface="Calibri"/>
              </a:rPr>
              <a:t> PMI</a:t>
            </a:r>
            <a:endParaRPr sz="44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7"/>
          <p:cNvSpPr/>
          <p:nvPr/>
        </p:nvSpPr>
        <p:spPr>
          <a:xfrm>
            <a:off x="5065981" y="5537155"/>
            <a:ext cx="2056488" cy="213287"/>
          </a:xfrm>
          <a:prstGeom prst="ellipse">
            <a:avLst/>
          </a:prstGeom>
          <a:gradFill>
            <a:gsLst>
              <a:gs pos="0">
                <a:srgbClr val="000000"/>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 name="Google Shape;99;p7"/>
          <p:cNvSpPr txBox="1"/>
          <p:nvPr/>
        </p:nvSpPr>
        <p:spPr>
          <a:xfrm>
            <a:off x="912539" y="1862697"/>
            <a:ext cx="1614904"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0CA373"/>
                </a:solidFill>
              </a:rPr>
              <a:t>FARE </a:t>
            </a:r>
            <a:endParaRPr dirty="0"/>
          </a:p>
        </p:txBody>
      </p:sp>
      <p:sp>
        <p:nvSpPr>
          <p:cNvPr id="100" name="Google Shape;100;p7"/>
          <p:cNvSpPr txBox="1"/>
          <p:nvPr/>
        </p:nvSpPr>
        <p:spPr>
          <a:xfrm>
            <a:off x="9177571" y="1819226"/>
            <a:ext cx="2101890"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dirty="0">
                <a:solidFill>
                  <a:srgbClr val="E9242A"/>
                </a:solidFill>
              </a:rPr>
              <a:t>NON FARE</a:t>
            </a:r>
            <a:endParaRPr dirty="0"/>
          </a:p>
        </p:txBody>
      </p:sp>
      <p:cxnSp>
        <p:nvCxnSpPr>
          <p:cNvPr id="101" name="Google Shape;101;p7"/>
          <p:cNvCxnSpPr/>
          <p:nvPr/>
        </p:nvCxnSpPr>
        <p:spPr>
          <a:xfrm>
            <a:off x="761908" y="1766285"/>
            <a:ext cx="4802736" cy="0"/>
          </a:xfrm>
          <a:prstGeom prst="straightConnector1">
            <a:avLst/>
          </a:prstGeom>
          <a:noFill/>
          <a:ln w="9525" cap="flat" cmpd="sng">
            <a:solidFill>
              <a:srgbClr val="FFFFFF"/>
            </a:solidFill>
            <a:prstDash val="solid"/>
            <a:round/>
            <a:headEnd type="none" w="sm" len="sm"/>
            <a:tailEnd type="none" w="sm" len="sm"/>
          </a:ln>
        </p:spPr>
      </p:cxnSp>
      <p:cxnSp>
        <p:nvCxnSpPr>
          <p:cNvPr id="102" name="Google Shape;102;p7"/>
          <p:cNvCxnSpPr/>
          <p:nvPr/>
        </p:nvCxnSpPr>
        <p:spPr>
          <a:xfrm>
            <a:off x="6310863" y="1766285"/>
            <a:ext cx="4802736" cy="0"/>
          </a:xfrm>
          <a:prstGeom prst="straightConnector1">
            <a:avLst/>
          </a:prstGeom>
          <a:noFill/>
          <a:ln w="9525" cap="flat" cmpd="sng">
            <a:solidFill>
              <a:srgbClr val="FFFFFF"/>
            </a:solidFill>
            <a:prstDash val="solid"/>
            <a:round/>
            <a:headEnd type="none" w="sm" len="sm"/>
            <a:tailEnd type="none" w="sm" len="sm"/>
          </a:ln>
        </p:spPr>
      </p:cxnSp>
      <p:grpSp>
        <p:nvGrpSpPr>
          <p:cNvPr id="103" name="Google Shape;103;p7"/>
          <p:cNvGrpSpPr/>
          <p:nvPr/>
        </p:nvGrpSpPr>
        <p:grpSpPr>
          <a:xfrm>
            <a:off x="4555655" y="2569245"/>
            <a:ext cx="3077514" cy="3074554"/>
            <a:chOff x="4388515" y="2647807"/>
            <a:chExt cx="3077514" cy="3074554"/>
          </a:xfrm>
        </p:grpSpPr>
        <p:sp>
          <p:nvSpPr>
            <p:cNvPr id="104" name="Google Shape;104;p7"/>
            <p:cNvSpPr/>
            <p:nvPr/>
          </p:nvSpPr>
          <p:spPr>
            <a:xfrm>
              <a:off x="4388515" y="2647807"/>
              <a:ext cx="1509478" cy="3074554"/>
            </a:xfrm>
            <a:custGeom>
              <a:avLst/>
              <a:gdLst/>
              <a:ahLst/>
              <a:cxnLst/>
              <a:rect l="l" t="t" r="r" b="b"/>
              <a:pathLst>
                <a:path w="1215070" h="2474896" extrusionOk="0">
                  <a:moveTo>
                    <a:pt x="1215070" y="0"/>
                  </a:moveTo>
                  <a:lnTo>
                    <a:pt x="1215070" y="2474896"/>
                  </a:lnTo>
                  <a:lnTo>
                    <a:pt x="1111994" y="2469691"/>
                  </a:lnTo>
                  <a:cubicBezTo>
                    <a:pt x="487403" y="2406261"/>
                    <a:pt x="0" y="1878774"/>
                    <a:pt x="0" y="1237448"/>
                  </a:cubicBezTo>
                  <a:cubicBezTo>
                    <a:pt x="0" y="596122"/>
                    <a:pt x="487403" y="68636"/>
                    <a:pt x="1111994" y="5205"/>
                  </a:cubicBezTo>
                  <a:lnTo>
                    <a:pt x="1215070" y="0"/>
                  </a:lnTo>
                  <a:close/>
                </a:path>
              </a:pathLst>
            </a:custGeom>
            <a:solidFill>
              <a:srgbClr val="0CA3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05" name="Google Shape;105;p7"/>
            <p:cNvSpPr/>
            <p:nvPr/>
          </p:nvSpPr>
          <p:spPr>
            <a:xfrm>
              <a:off x="5956552" y="2647807"/>
              <a:ext cx="1509477" cy="3074554"/>
            </a:xfrm>
            <a:custGeom>
              <a:avLst/>
              <a:gdLst/>
              <a:ahLst/>
              <a:cxnLst/>
              <a:rect l="l" t="t" r="r" b="b"/>
              <a:pathLst>
                <a:path w="1215069" h="2474896" extrusionOk="0">
                  <a:moveTo>
                    <a:pt x="0" y="0"/>
                  </a:moveTo>
                  <a:lnTo>
                    <a:pt x="103075" y="5205"/>
                  </a:lnTo>
                  <a:cubicBezTo>
                    <a:pt x="727666" y="68636"/>
                    <a:pt x="1215069" y="596122"/>
                    <a:pt x="1215069" y="1237448"/>
                  </a:cubicBezTo>
                  <a:cubicBezTo>
                    <a:pt x="1215069" y="1878774"/>
                    <a:pt x="727666" y="2406261"/>
                    <a:pt x="103075" y="2469691"/>
                  </a:cubicBezTo>
                  <a:lnTo>
                    <a:pt x="0" y="2474896"/>
                  </a:lnTo>
                  <a:lnTo>
                    <a:pt x="0" y="0"/>
                  </a:lnTo>
                  <a:close/>
                </a:path>
              </a:pathLst>
            </a:custGeom>
            <a:solidFill>
              <a:srgbClr val="E92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grpSp>
        <p:nvGrpSpPr>
          <p:cNvPr id="106" name="Google Shape;106;p7"/>
          <p:cNvGrpSpPr/>
          <p:nvPr/>
        </p:nvGrpSpPr>
        <p:grpSpPr>
          <a:xfrm>
            <a:off x="5046065" y="3565192"/>
            <a:ext cx="712002" cy="808374"/>
            <a:chOff x="-636588" y="1127125"/>
            <a:chExt cx="4503739" cy="5113337"/>
          </a:xfrm>
        </p:grpSpPr>
        <p:sp>
          <p:nvSpPr>
            <p:cNvPr id="107" name="Google Shape;107;p7"/>
            <p:cNvSpPr/>
            <p:nvPr/>
          </p:nvSpPr>
          <p:spPr>
            <a:xfrm>
              <a:off x="-636588" y="2038350"/>
              <a:ext cx="4503739" cy="4202112"/>
            </a:xfrm>
            <a:custGeom>
              <a:avLst/>
              <a:gdLst/>
              <a:ahLst/>
              <a:cxnLst/>
              <a:rect l="l" t="t" r="r" b="b"/>
              <a:pathLst>
                <a:path w="2092" h="1958" extrusionOk="0">
                  <a:moveTo>
                    <a:pt x="2039" y="1051"/>
                  </a:moveTo>
                  <a:cubicBezTo>
                    <a:pt x="2072" y="1014"/>
                    <a:pt x="2092" y="965"/>
                    <a:pt x="2092" y="911"/>
                  </a:cubicBezTo>
                  <a:cubicBezTo>
                    <a:pt x="2092" y="796"/>
                    <a:pt x="1998" y="702"/>
                    <a:pt x="1883" y="702"/>
                  </a:cubicBezTo>
                  <a:cubicBezTo>
                    <a:pt x="1477" y="702"/>
                    <a:pt x="1477" y="702"/>
                    <a:pt x="1477" y="702"/>
                  </a:cubicBezTo>
                  <a:cubicBezTo>
                    <a:pt x="1517" y="580"/>
                    <a:pt x="1534" y="418"/>
                    <a:pt x="1534" y="348"/>
                  </a:cubicBezTo>
                  <a:cubicBezTo>
                    <a:pt x="1534" y="279"/>
                    <a:pt x="1534" y="279"/>
                    <a:pt x="1534" y="279"/>
                  </a:cubicBezTo>
                  <a:cubicBezTo>
                    <a:pt x="1534" y="125"/>
                    <a:pt x="1409" y="0"/>
                    <a:pt x="1255" y="0"/>
                  </a:cubicBezTo>
                  <a:cubicBezTo>
                    <a:pt x="1186" y="0"/>
                    <a:pt x="1186" y="0"/>
                    <a:pt x="1186" y="0"/>
                  </a:cubicBezTo>
                  <a:cubicBezTo>
                    <a:pt x="1154" y="0"/>
                    <a:pt x="1126" y="21"/>
                    <a:pt x="1118" y="52"/>
                  </a:cubicBezTo>
                  <a:cubicBezTo>
                    <a:pt x="1080" y="205"/>
                    <a:pt x="1080" y="205"/>
                    <a:pt x="1080" y="205"/>
                  </a:cubicBezTo>
                  <a:cubicBezTo>
                    <a:pt x="1027" y="417"/>
                    <a:pt x="858" y="652"/>
                    <a:pt x="683" y="695"/>
                  </a:cubicBezTo>
                  <a:cubicBezTo>
                    <a:pt x="652" y="617"/>
                    <a:pt x="576" y="562"/>
                    <a:pt x="488" y="562"/>
                  </a:cubicBezTo>
                  <a:cubicBezTo>
                    <a:pt x="69" y="562"/>
                    <a:pt x="69" y="562"/>
                    <a:pt x="69" y="562"/>
                  </a:cubicBezTo>
                  <a:cubicBezTo>
                    <a:pt x="31" y="562"/>
                    <a:pt x="0" y="594"/>
                    <a:pt x="0" y="632"/>
                  </a:cubicBezTo>
                  <a:cubicBezTo>
                    <a:pt x="0" y="1888"/>
                    <a:pt x="0" y="1888"/>
                    <a:pt x="0" y="1888"/>
                  </a:cubicBezTo>
                  <a:cubicBezTo>
                    <a:pt x="0" y="1926"/>
                    <a:pt x="31" y="1958"/>
                    <a:pt x="69" y="1958"/>
                  </a:cubicBezTo>
                  <a:cubicBezTo>
                    <a:pt x="488" y="1958"/>
                    <a:pt x="488" y="1958"/>
                    <a:pt x="488" y="1958"/>
                  </a:cubicBezTo>
                  <a:cubicBezTo>
                    <a:pt x="571" y="1958"/>
                    <a:pt x="643" y="1909"/>
                    <a:pt x="677" y="1838"/>
                  </a:cubicBezTo>
                  <a:cubicBezTo>
                    <a:pt x="917" y="1918"/>
                    <a:pt x="917" y="1918"/>
                    <a:pt x="917" y="1918"/>
                  </a:cubicBezTo>
                  <a:cubicBezTo>
                    <a:pt x="995" y="1944"/>
                    <a:pt x="1077" y="1958"/>
                    <a:pt x="1159" y="1958"/>
                  </a:cubicBezTo>
                  <a:cubicBezTo>
                    <a:pt x="1744" y="1958"/>
                    <a:pt x="1744" y="1958"/>
                    <a:pt x="1744" y="1958"/>
                  </a:cubicBezTo>
                  <a:cubicBezTo>
                    <a:pt x="1859" y="1958"/>
                    <a:pt x="1953" y="1864"/>
                    <a:pt x="1953" y="1748"/>
                  </a:cubicBezTo>
                  <a:cubicBezTo>
                    <a:pt x="1953" y="1721"/>
                    <a:pt x="1948" y="1695"/>
                    <a:pt x="1938" y="1671"/>
                  </a:cubicBezTo>
                  <a:cubicBezTo>
                    <a:pt x="2027" y="1647"/>
                    <a:pt x="2092" y="1566"/>
                    <a:pt x="2092" y="1469"/>
                  </a:cubicBezTo>
                  <a:cubicBezTo>
                    <a:pt x="2092" y="1416"/>
                    <a:pt x="2072" y="1367"/>
                    <a:pt x="2039" y="1330"/>
                  </a:cubicBezTo>
                  <a:cubicBezTo>
                    <a:pt x="2072" y="1293"/>
                    <a:pt x="2092" y="1244"/>
                    <a:pt x="2092" y="1190"/>
                  </a:cubicBezTo>
                  <a:cubicBezTo>
                    <a:pt x="2092" y="1137"/>
                    <a:pt x="2072" y="1088"/>
                    <a:pt x="2039" y="1051"/>
                  </a:cubicBezTo>
                  <a:close/>
                  <a:moveTo>
                    <a:pt x="558" y="1748"/>
                  </a:moveTo>
                  <a:cubicBezTo>
                    <a:pt x="558" y="1787"/>
                    <a:pt x="526" y="1818"/>
                    <a:pt x="488" y="1818"/>
                  </a:cubicBezTo>
                  <a:cubicBezTo>
                    <a:pt x="139" y="1818"/>
                    <a:pt x="139" y="1818"/>
                    <a:pt x="139" y="1818"/>
                  </a:cubicBezTo>
                  <a:cubicBezTo>
                    <a:pt x="139" y="702"/>
                    <a:pt x="139" y="702"/>
                    <a:pt x="139" y="702"/>
                  </a:cubicBezTo>
                  <a:cubicBezTo>
                    <a:pt x="488" y="702"/>
                    <a:pt x="488" y="702"/>
                    <a:pt x="488" y="702"/>
                  </a:cubicBezTo>
                  <a:cubicBezTo>
                    <a:pt x="526" y="702"/>
                    <a:pt x="558" y="733"/>
                    <a:pt x="558" y="772"/>
                  </a:cubicBezTo>
                  <a:lnTo>
                    <a:pt x="558" y="1748"/>
                  </a:lnTo>
                  <a:close/>
                  <a:moveTo>
                    <a:pt x="1744" y="1120"/>
                  </a:moveTo>
                  <a:cubicBezTo>
                    <a:pt x="1883" y="1120"/>
                    <a:pt x="1883" y="1120"/>
                    <a:pt x="1883" y="1120"/>
                  </a:cubicBezTo>
                  <a:cubicBezTo>
                    <a:pt x="1922" y="1120"/>
                    <a:pt x="1953" y="1152"/>
                    <a:pt x="1953" y="1190"/>
                  </a:cubicBezTo>
                  <a:cubicBezTo>
                    <a:pt x="1953" y="1229"/>
                    <a:pt x="1922" y="1260"/>
                    <a:pt x="1883" y="1260"/>
                  </a:cubicBezTo>
                  <a:cubicBezTo>
                    <a:pt x="1744" y="1260"/>
                    <a:pt x="1744" y="1260"/>
                    <a:pt x="1744" y="1260"/>
                  </a:cubicBezTo>
                  <a:cubicBezTo>
                    <a:pt x="1705" y="1260"/>
                    <a:pt x="1674" y="1291"/>
                    <a:pt x="1674" y="1330"/>
                  </a:cubicBezTo>
                  <a:cubicBezTo>
                    <a:pt x="1674" y="1368"/>
                    <a:pt x="1705" y="1399"/>
                    <a:pt x="1744" y="1399"/>
                  </a:cubicBezTo>
                  <a:cubicBezTo>
                    <a:pt x="1883" y="1399"/>
                    <a:pt x="1883" y="1399"/>
                    <a:pt x="1883" y="1399"/>
                  </a:cubicBezTo>
                  <a:cubicBezTo>
                    <a:pt x="1922" y="1399"/>
                    <a:pt x="1953" y="1431"/>
                    <a:pt x="1953" y="1469"/>
                  </a:cubicBezTo>
                  <a:cubicBezTo>
                    <a:pt x="1953" y="1508"/>
                    <a:pt x="1922" y="1539"/>
                    <a:pt x="1883" y="1539"/>
                  </a:cubicBezTo>
                  <a:cubicBezTo>
                    <a:pt x="1744" y="1539"/>
                    <a:pt x="1744" y="1539"/>
                    <a:pt x="1744" y="1539"/>
                  </a:cubicBezTo>
                  <a:cubicBezTo>
                    <a:pt x="1705" y="1539"/>
                    <a:pt x="1674" y="1570"/>
                    <a:pt x="1674" y="1609"/>
                  </a:cubicBezTo>
                  <a:cubicBezTo>
                    <a:pt x="1674" y="1647"/>
                    <a:pt x="1705" y="1679"/>
                    <a:pt x="1744" y="1679"/>
                  </a:cubicBezTo>
                  <a:cubicBezTo>
                    <a:pt x="1782" y="1679"/>
                    <a:pt x="1813" y="1710"/>
                    <a:pt x="1813" y="1748"/>
                  </a:cubicBezTo>
                  <a:cubicBezTo>
                    <a:pt x="1813" y="1787"/>
                    <a:pt x="1782" y="1818"/>
                    <a:pt x="1744" y="1818"/>
                  </a:cubicBezTo>
                  <a:cubicBezTo>
                    <a:pt x="1159" y="1818"/>
                    <a:pt x="1159" y="1818"/>
                    <a:pt x="1159" y="1818"/>
                  </a:cubicBezTo>
                  <a:cubicBezTo>
                    <a:pt x="1092" y="1818"/>
                    <a:pt x="1025" y="1807"/>
                    <a:pt x="961" y="1786"/>
                  </a:cubicBezTo>
                  <a:cubicBezTo>
                    <a:pt x="697" y="1698"/>
                    <a:pt x="697" y="1698"/>
                    <a:pt x="697" y="1698"/>
                  </a:cubicBezTo>
                  <a:cubicBezTo>
                    <a:pt x="697" y="835"/>
                    <a:pt x="697" y="835"/>
                    <a:pt x="697" y="835"/>
                  </a:cubicBezTo>
                  <a:cubicBezTo>
                    <a:pt x="807" y="814"/>
                    <a:pt x="914" y="745"/>
                    <a:pt x="1010" y="631"/>
                  </a:cubicBezTo>
                  <a:cubicBezTo>
                    <a:pt x="1105" y="521"/>
                    <a:pt x="1181" y="374"/>
                    <a:pt x="1215" y="238"/>
                  </a:cubicBezTo>
                  <a:cubicBezTo>
                    <a:pt x="1240" y="139"/>
                    <a:pt x="1240" y="139"/>
                    <a:pt x="1240" y="139"/>
                  </a:cubicBezTo>
                  <a:cubicBezTo>
                    <a:pt x="1255" y="139"/>
                    <a:pt x="1255" y="139"/>
                    <a:pt x="1255" y="139"/>
                  </a:cubicBezTo>
                  <a:cubicBezTo>
                    <a:pt x="1332" y="139"/>
                    <a:pt x="1395" y="202"/>
                    <a:pt x="1395" y="279"/>
                  </a:cubicBezTo>
                  <a:cubicBezTo>
                    <a:pt x="1395" y="348"/>
                    <a:pt x="1395" y="348"/>
                    <a:pt x="1395" y="348"/>
                  </a:cubicBezTo>
                  <a:cubicBezTo>
                    <a:pt x="1395" y="442"/>
                    <a:pt x="1366" y="622"/>
                    <a:pt x="1328" y="702"/>
                  </a:cubicBezTo>
                  <a:cubicBezTo>
                    <a:pt x="1186" y="702"/>
                    <a:pt x="1186" y="702"/>
                    <a:pt x="1186" y="702"/>
                  </a:cubicBezTo>
                  <a:cubicBezTo>
                    <a:pt x="1147" y="702"/>
                    <a:pt x="1116" y="733"/>
                    <a:pt x="1116" y="772"/>
                  </a:cubicBezTo>
                  <a:cubicBezTo>
                    <a:pt x="1116" y="810"/>
                    <a:pt x="1147" y="841"/>
                    <a:pt x="1186" y="841"/>
                  </a:cubicBezTo>
                  <a:cubicBezTo>
                    <a:pt x="1883" y="841"/>
                    <a:pt x="1883" y="841"/>
                    <a:pt x="1883" y="841"/>
                  </a:cubicBezTo>
                  <a:cubicBezTo>
                    <a:pt x="1922" y="841"/>
                    <a:pt x="1953" y="873"/>
                    <a:pt x="1953" y="911"/>
                  </a:cubicBezTo>
                  <a:cubicBezTo>
                    <a:pt x="1953" y="950"/>
                    <a:pt x="1922" y="981"/>
                    <a:pt x="1883" y="981"/>
                  </a:cubicBezTo>
                  <a:cubicBezTo>
                    <a:pt x="1744" y="981"/>
                    <a:pt x="1744" y="981"/>
                    <a:pt x="1744" y="981"/>
                  </a:cubicBezTo>
                  <a:cubicBezTo>
                    <a:pt x="1705" y="981"/>
                    <a:pt x="1674" y="1012"/>
                    <a:pt x="1674" y="1051"/>
                  </a:cubicBezTo>
                  <a:cubicBezTo>
                    <a:pt x="1674" y="1089"/>
                    <a:pt x="1705" y="1120"/>
                    <a:pt x="1744" y="1120"/>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08" name="Google Shape;108;p7"/>
            <p:cNvSpPr/>
            <p:nvPr/>
          </p:nvSpPr>
          <p:spPr>
            <a:xfrm>
              <a:off x="-36513" y="5341938"/>
              <a:ext cx="300038" cy="300037"/>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09" name="Google Shape;109;p7"/>
            <p:cNvSpPr/>
            <p:nvPr/>
          </p:nvSpPr>
          <p:spPr>
            <a:xfrm>
              <a:off x="2065338" y="1127125"/>
              <a:ext cx="301625" cy="611187"/>
            </a:xfrm>
            <a:custGeom>
              <a:avLst/>
              <a:gdLst/>
              <a:ahLst/>
              <a:cxnLst/>
              <a:rect l="l" t="t" r="r" b="b"/>
              <a:pathLst>
                <a:path w="140" h="284" extrusionOk="0">
                  <a:moveTo>
                    <a:pt x="70" y="0"/>
                  </a:moveTo>
                  <a:cubicBezTo>
                    <a:pt x="32" y="0"/>
                    <a:pt x="0" y="32"/>
                    <a:pt x="0" y="70"/>
                  </a:cubicBezTo>
                  <a:cubicBezTo>
                    <a:pt x="0" y="214"/>
                    <a:pt x="0" y="214"/>
                    <a:pt x="0" y="214"/>
                  </a:cubicBezTo>
                  <a:cubicBezTo>
                    <a:pt x="0" y="253"/>
                    <a:pt x="32" y="284"/>
                    <a:pt x="70" y="284"/>
                  </a:cubicBezTo>
                  <a:cubicBezTo>
                    <a:pt x="109" y="284"/>
                    <a:pt x="140" y="253"/>
                    <a:pt x="140" y="214"/>
                  </a:cubicBezTo>
                  <a:cubicBezTo>
                    <a:pt x="140" y="70"/>
                    <a:pt x="140" y="70"/>
                    <a:pt x="140" y="70"/>
                  </a:cubicBezTo>
                  <a:cubicBezTo>
                    <a:pt x="140" y="32"/>
                    <a:pt x="109" y="0"/>
                    <a:pt x="70" y="0"/>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10" name="Google Shape;110;p7"/>
            <p:cNvSpPr/>
            <p:nvPr/>
          </p:nvSpPr>
          <p:spPr>
            <a:xfrm>
              <a:off x="1096962" y="1519238"/>
              <a:ext cx="539750" cy="539750"/>
            </a:xfrm>
            <a:custGeom>
              <a:avLst/>
              <a:gdLst/>
              <a:ahLst/>
              <a:cxnLst/>
              <a:rect l="l" t="t" r="r" b="b"/>
              <a:pathLst>
                <a:path w="251" h="252" extrusionOk="0">
                  <a:moveTo>
                    <a:pt x="224" y="126"/>
                  </a:moveTo>
                  <a:cubicBezTo>
                    <a:pt x="125" y="27"/>
                    <a:pt x="125" y="27"/>
                    <a:pt x="125" y="27"/>
                  </a:cubicBezTo>
                  <a:cubicBezTo>
                    <a:pt x="98" y="0"/>
                    <a:pt x="54" y="0"/>
                    <a:pt x="27" y="27"/>
                  </a:cubicBezTo>
                  <a:cubicBezTo>
                    <a:pt x="0" y="55"/>
                    <a:pt x="0" y="99"/>
                    <a:pt x="27" y="126"/>
                  </a:cubicBezTo>
                  <a:cubicBezTo>
                    <a:pt x="125" y="225"/>
                    <a:pt x="125" y="225"/>
                    <a:pt x="125" y="225"/>
                  </a:cubicBezTo>
                  <a:cubicBezTo>
                    <a:pt x="153" y="252"/>
                    <a:pt x="197" y="252"/>
                    <a:pt x="224" y="225"/>
                  </a:cubicBezTo>
                  <a:cubicBezTo>
                    <a:pt x="251" y="197"/>
                    <a:pt x="251" y="153"/>
                    <a:pt x="224" y="126"/>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11" name="Google Shape;111;p7"/>
            <p:cNvSpPr/>
            <p:nvPr/>
          </p:nvSpPr>
          <p:spPr>
            <a:xfrm>
              <a:off x="2795588" y="1519238"/>
              <a:ext cx="542925" cy="539750"/>
            </a:xfrm>
            <a:custGeom>
              <a:avLst/>
              <a:gdLst/>
              <a:ahLst/>
              <a:cxnLst/>
              <a:rect l="l" t="t" r="r" b="b"/>
              <a:pathLst>
                <a:path w="252" h="252" extrusionOk="0">
                  <a:moveTo>
                    <a:pt x="224" y="27"/>
                  </a:moveTo>
                  <a:cubicBezTo>
                    <a:pt x="197" y="0"/>
                    <a:pt x="153" y="0"/>
                    <a:pt x="126" y="27"/>
                  </a:cubicBezTo>
                  <a:cubicBezTo>
                    <a:pt x="27" y="126"/>
                    <a:pt x="27" y="126"/>
                    <a:pt x="27" y="126"/>
                  </a:cubicBezTo>
                  <a:cubicBezTo>
                    <a:pt x="0" y="153"/>
                    <a:pt x="0" y="197"/>
                    <a:pt x="27" y="225"/>
                  </a:cubicBezTo>
                  <a:cubicBezTo>
                    <a:pt x="54" y="252"/>
                    <a:pt x="98" y="252"/>
                    <a:pt x="126" y="225"/>
                  </a:cubicBezTo>
                  <a:cubicBezTo>
                    <a:pt x="224" y="126"/>
                    <a:pt x="224" y="126"/>
                    <a:pt x="224" y="126"/>
                  </a:cubicBezTo>
                  <a:cubicBezTo>
                    <a:pt x="252" y="99"/>
                    <a:pt x="252" y="55"/>
                    <a:pt x="224" y="27"/>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12" name="Google Shape;112;p7"/>
          <p:cNvGrpSpPr/>
          <p:nvPr/>
        </p:nvGrpSpPr>
        <p:grpSpPr>
          <a:xfrm rot="10800000" flipH="1">
            <a:off x="6460086" y="3753865"/>
            <a:ext cx="712002" cy="664317"/>
            <a:chOff x="-636588" y="2038350"/>
            <a:chExt cx="4503739" cy="4202112"/>
          </a:xfrm>
        </p:grpSpPr>
        <p:sp>
          <p:nvSpPr>
            <p:cNvPr id="113" name="Google Shape;113;p7"/>
            <p:cNvSpPr/>
            <p:nvPr/>
          </p:nvSpPr>
          <p:spPr>
            <a:xfrm>
              <a:off x="-636588" y="2038350"/>
              <a:ext cx="4503739" cy="4202112"/>
            </a:xfrm>
            <a:custGeom>
              <a:avLst/>
              <a:gdLst/>
              <a:ahLst/>
              <a:cxnLst/>
              <a:rect l="l" t="t" r="r" b="b"/>
              <a:pathLst>
                <a:path w="2092" h="1958" extrusionOk="0">
                  <a:moveTo>
                    <a:pt x="2039" y="1051"/>
                  </a:moveTo>
                  <a:cubicBezTo>
                    <a:pt x="2072" y="1014"/>
                    <a:pt x="2092" y="965"/>
                    <a:pt x="2092" y="911"/>
                  </a:cubicBezTo>
                  <a:cubicBezTo>
                    <a:pt x="2092" y="796"/>
                    <a:pt x="1998" y="702"/>
                    <a:pt x="1883" y="702"/>
                  </a:cubicBezTo>
                  <a:cubicBezTo>
                    <a:pt x="1477" y="702"/>
                    <a:pt x="1477" y="702"/>
                    <a:pt x="1477" y="702"/>
                  </a:cubicBezTo>
                  <a:cubicBezTo>
                    <a:pt x="1517" y="580"/>
                    <a:pt x="1534" y="418"/>
                    <a:pt x="1534" y="348"/>
                  </a:cubicBezTo>
                  <a:cubicBezTo>
                    <a:pt x="1534" y="279"/>
                    <a:pt x="1534" y="279"/>
                    <a:pt x="1534" y="279"/>
                  </a:cubicBezTo>
                  <a:cubicBezTo>
                    <a:pt x="1534" y="125"/>
                    <a:pt x="1409" y="0"/>
                    <a:pt x="1255" y="0"/>
                  </a:cubicBezTo>
                  <a:cubicBezTo>
                    <a:pt x="1186" y="0"/>
                    <a:pt x="1186" y="0"/>
                    <a:pt x="1186" y="0"/>
                  </a:cubicBezTo>
                  <a:cubicBezTo>
                    <a:pt x="1154" y="0"/>
                    <a:pt x="1126" y="21"/>
                    <a:pt x="1118" y="52"/>
                  </a:cubicBezTo>
                  <a:cubicBezTo>
                    <a:pt x="1080" y="205"/>
                    <a:pt x="1080" y="205"/>
                    <a:pt x="1080" y="205"/>
                  </a:cubicBezTo>
                  <a:cubicBezTo>
                    <a:pt x="1027" y="417"/>
                    <a:pt x="858" y="652"/>
                    <a:pt x="683" y="695"/>
                  </a:cubicBezTo>
                  <a:cubicBezTo>
                    <a:pt x="652" y="617"/>
                    <a:pt x="576" y="562"/>
                    <a:pt x="488" y="562"/>
                  </a:cubicBezTo>
                  <a:cubicBezTo>
                    <a:pt x="69" y="562"/>
                    <a:pt x="69" y="562"/>
                    <a:pt x="69" y="562"/>
                  </a:cubicBezTo>
                  <a:cubicBezTo>
                    <a:pt x="31" y="562"/>
                    <a:pt x="0" y="594"/>
                    <a:pt x="0" y="632"/>
                  </a:cubicBezTo>
                  <a:cubicBezTo>
                    <a:pt x="0" y="1888"/>
                    <a:pt x="0" y="1888"/>
                    <a:pt x="0" y="1888"/>
                  </a:cubicBezTo>
                  <a:cubicBezTo>
                    <a:pt x="0" y="1926"/>
                    <a:pt x="31" y="1958"/>
                    <a:pt x="69" y="1958"/>
                  </a:cubicBezTo>
                  <a:cubicBezTo>
                    <a:pt x="488" y="1958"/>
                    <a:pt x="488" y="1958"/>
                    <a:pt x="488" y="1958"/>
                  </a:cubicBezTo>
                  <a:cubicBezTo>
                    <a:pt x="571" y="1958"/>
                    <a:pt x="643" y="1909"/>
                    <a:pt x="677" y="1838"/>
                  </a:cubicBezTo>
                  <a:cubicBezTo>
                    <a:pt x="917" y="1918"/>
                    <a:pt x="917" y="1918"/>
                    <a:pt x="917" y="1918"/>
                  </a:cubicBezTo>
                  <a:cubicBezTo>
                    <a:pt x="995" y="1944"/>
                    <a:pt x="1077" y="1958"/>
                    <a:pt x="1159" y="1958"/>
                  </a:cubicBezTo>
                  <a:cubicBezTo>
                    <a:pt x="1744" y="1958"/>
                    <a:pt x="1744" y="1958"/>
                    <a:pt x="1744" y="1958"/>
                  </a:cubicBezTo>
                  <a:cubicBezTo>
                    <a:pt x="1859" y="1958"/>
                    <a:pt x="1953" y="1864"/>
                    <a:pt x="1953" y="1748"/>
                  </a:cubicBezTo>
                  <a:cubicBezTo>
                    <a:pt x="1953" y="1721"/>
                    <a:pt x="1948" y="1695"/>
                    <a:pt x="1938" y="1671"/>
                  </a:cubicBezTo>
                  <a:cubicBezTo>
                    <a:pt x="2027" y="1647"/>
                    <a:pt x="2092" y="1566"/>
                    <a:pt x="2092" y="1469"/>
                  </a:cubicBezTo>
                  <a:cubicBezTo>
                    <a:pt x="2092" y="1416"/>
                    <a:pt x="2072" y="1367"/>
                    <a:pt x="2039" y="1330"/>
                  </a:cubicBezTo>
                  <a:cubicBezTo>
                    <a:pt x="2072" y="1293"/>
                    <a:pt x="2092" y="1244"/>
                    <a:pt x="2092" y="1190"/>
                  </a:cubicBezTo>
                  <a:cubicBezTo>
                    <a:pt x="2092" y="1137"/>
                    <a:pt x="2072" y="1088"/>
                    <a:pt x="2039" y="1051"/>
                  </a:cubicBezTo>
                  <a:close/>
                  <a:moveTo>
                    <a:pt x="558" y="1748"/>
                  </a:moveTo>
                  <a:cubicBezTo>
                    <a:pt x="558" y="1787"/>
                    <a:pt x="526" y="1818"/>
                    <a:pt x="488" y="1818"/>
                  </a:cubicBezTo>
                  <a:cubicBezTo>
                    <a:pt x="139" y="1818"/>
                    <a:pt x="139" y="1818"/>
                    <a:pt x="139" y="1818"/>
                  </a:cubicBezTo>
                  <a:cubicBezTo>
                    <a:pt x="139" y="702"/>
                    <a:pt x="139" y="702"/>
                    <a:pt x="139" y="702"/>
                  </a:cubicBezTo>
                  <a:cubicBezTo>
                    <a:pt x="488" y="702"/>
                    <a:pt x="488" y="702"/>
                    <a:pt x="488" y="702"/>
                  </a:cubicBezTo>
                  <a:cubicBezTo>
                    <a:pt x="526" y="702"/>
                    <a:pt x="558" y="733"/>
                    <a:pt x="558" y="772"/>
                  </a:cubicBezTo>
                  <a:lnTo>
                    <a:pt x="558" y="1748"/>
                  </a:lnTo>
                  <a:close/>
                  <a:moveTo>
                    <a:pt x="1744" y="1120"/>
                  </a:moveTo>
                  <a:cubicBezTo>
                    <a:pt x="1883" y="1120"/>
                    <a:pt x="1883" y="1120"/>
                    <a:pt x="1883" y="1120"/>
                  </a:cubicBezTo>
                  <a:cubicBezTo>
                    <a:pt x="1922" y="1120"/>
                    <a:pt x="1953" y="1152"/>
                    <a:pt x="1953" y="1190"/>
                  </a:cubicBezTo>
                  <a:cubicBezTo>
                    <a:pt x="1953" y="1229"/>
                    <a:pt x="1922" y="1260"/>
                    <a:pt x="1883" y="1260"/>
                  </a:cubicBezTo>
                  <a:cubicBezTo>
                    <a:pt x="1744" y="1260"/>
                    <a:pt x="1744" y="1260"/>
                    <a:pt x="1744" y="1260"/>
                  </a:cubicBezTo>
                  <a:cubicBezTo>
                    <a:pt x="1705" y="1260"/>
                    <a:pt x="1674" y="1291"/>
                    <a:pt x="1674" y="1330"/>
                  </a:cubicBezTo>
                  <a:cubicBezTo>
                    <a:pt x="1674" y="1368"/>
                    <a:pt x="1705" y="1399"/>
                    <a:pt x="1744" y="1399"/>
                  </a:cubicBezTo>
                  <a:cubicBezTo>
                    <a:pt x="1883" y="1399"/>
                    <a:pt x="1883" y="1399"/>
                    <a:pt x="1883" y="1399"/>
                  </a:cubicBezTo>
                  <a:cubicBezTo>
                    <a:pt x="1922" y="1399"/>
                    <a:pt x="1953" y="1431"/>
                    <a:pt x="1953" y="1469"/>
                  </a:cubicBezTo>
                  <a:cubicBezTo>
                    <a:pt x="1953" y="1508"/>
                    <a:pt x="1922" y="1539"/>
                    <a:pt x="1883" y="1539"/>
                  </a:cubicBezTo>
                  <a:cubicBezTo>
                    <a:pt x="1744" y="1539"/>
                    <a:pt x="1744" y="1539"/>
                    <a:pt x="1744" y="1539"/>
                  </a:cubicBezTo>
                  <a:cubicBezTo>
                    <a:pt x="1705" y="1539"/>
                    <a:pt x="1674" y="1570"/>
                    <a:pt x="1674" y="1609"/>
                  </a:cubicBezTo>
                  <a:cubicBezTo>
                    <a:pt x="1674" y="1647"/>
                    <a:pt x="1705" y="1679"/>
                    <a:pt x="1744" y="1679"/>
                  </a:cubicBezTo>
                  <a:cubicBezTo>
                    <a:pt x="1782" y="1679"/>
                    <a:pt x="1813" y="1710"/>
                    <a:pt x="1813" y="1748"/>
                  </a:cubicBezTo>
                  <a:cubicBezTo>
                    <a:pt x="1813" y="1787"/>
                    <a:pt x="1782" y="1818"/>
                    <a:pt x="1744" y="1818"/>
                  </a:cubicBezTo>
                  <a:cubicBezTo>
                    <a:pt x="1159" y="1818"/>
                    <a:pt x="1159" y="1818"/>
                    <a:pt x="1159" y="1818"/>
                  </a:cubicBezTo>
                  <a:cubicBezTo>
                    <a:pt x="1092" y="1818"/>
                    <a:pt x="1025" y="1807"/>
                    <a:pt x="961" y="1786"/>
                  </a:cubicBezTo>
                  <a:cubicBezTo>
                    <a:pt x="697" y="1698"/>
                    <a:pt x="697" y="1698"/>
                    <a:pt x="697" y="1698"/>
                  </a:cubicBezTo>
                  <a:cubicBezTo>
                    <a:pt x="697" y="835"/>
                    <a:pt x="697" y="835"/>
                    <a:pt x="697" y="835"/>
                  </a:cubicBezTo>
                  <a:cubicBezTo>
                    <a:pt x="807" y="814"/>
                    <a:pt x="914" y="745"/>
                    <a:pt x="1010" y="631"/>
                  </a:cubicBezTo>
                  <a:cubicBezTo>
                    <a:pt x="1105" y="521"/>
                    <a:pt x="1181" y="374"/>
                    <a:pt x="1215" y="238"/>
                  </a:cubicBezTo>
                  <a:cubicBezTo>
                    <a:pt x="1240" y="139"/>
                    <a:pt x="1240" y="139"/>
                    <a:pt x="1240" y="139"/>
                  </a:cubicBezTo>
                  <a:cubicBezTo>
                    <a:pt x="1255" y="139"/>
                    <a:pt x="1255" y="139"/>
                    <a:pt x="1255" y="139"/>
                  </a:cubicBezTo>
                  <a:cubicBezTo>
                    <a:pt x="1332" y="139"/>
                    <a:pt x="1395" y="202"/>
                    <a:pt x="1395" y="279"/>
                  </a:cubicBezTo>
                  <a:cubicBezTo>
                    <a:pt x="1395" y="348"/>
                    <a:pt x="1395" y="348"/>
                    <a:pt x="1395" y="348"/>
                  </a:cubicBezTo>
                  <a:cubicBezTo>
                    <a:pt x="1395" y="442"/>
                    <a:pt x="1366" y="622"/>
                    <a:pt x="1328" y="702"/>
                  </a:cubicBezTo>
                  <a:cubicBezTo>
                    <a:pt x="1186" y="702"/>
                    <a:pt x="1186" y="702"/>
                    <a:pt x="1186" y="702"/>
                  </a:cubicBezTo>
                  <a:cubicBezTo>
                    <a:pt x="1147" y="702"/>
                    <a:pt x="1116" y="733"/>
                    <a:pt x="1116" y="772"/>
                  </a:cubicBezTo>
                  <a:cubicBezTo>
                    <a:pt x="1116" y="810"/>
                    <a:pt x="1147" y="841"/>
                    <a:pt x="1186" y="841"/>
                  </a:cubicBezTo>
                  <a:cubicBezTo>
                    <a:pt x="1883" y="841"/>
                    <a:pt x="1883" y="841"/>
                    <a:pt x="1883" y="841"/>
                  </a:cubicBezTo>
                  <a:cubicBezTo>
                    <a:pt x="1922" y="841"/>
                    <a:pt x="1953" y="873"/>
                    <a:pt x="1953" y="911"/>
                  </a:cubicBezTo>
                  <a:cubicBezTo>
                    <a:pt x="1953" y="950"/>
                    <a:pt x="1922" y="981"/>
                    <a:pt x="1883" y="981"/>
                  </a:cubicBezTo>
                  <a:cubicBezTo>
                    <a:pt x="1744" y="981"/>
                    <a:pt x="1744" y="981"/>
                    <a:pt x="1744" y="981"/>
                  </a:cubicBezTo>
                  <a:cubicBezTo>
                    <a:pt x="1705" y="981"/>
                    <a:pt x="1674" y="1012"/>
                    <a:pt x="1674" y="1051"/>
                  </a:cubicBezTo>
                  <a:cubicBezTo>
                    <a:pt x="1674" y="1089"/>
                    <a:pt x="1705" y="1120"/>
                    <a:pt x="1744" y="1120"/>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14" name="Google Shape;114;p7"/>
            <p:cNvSpPr/>
            <p:nvPr/>
          </p:nvSpPr>
          <p:spPr>
            <a:xfrm>
              <a:off x="-36513" y="5341938"/>
              <a:ext cx="300038" cy="300037"/>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15" name="Google Shape;115;p7"/>
          <p:cNvGrpSpPr/>
          <p:nvPr/>
        </p:nvGrpSpPr>
        <p:grpSpPr>
          <a:xfrm>
            <a:off x="8254652" y="2560658"/>
            <a:ext cx="583660" cy="583660"/>
            <a:chOff x="8458233" y="2572971"/>
            <a:chExt cx="583660" cy="583660"/>
          </a:xfrm>
        </p:grpSpPr>
        <p:sp>
          <p:nvSpPr>
            <p:cNvPr id="116" name="Google Shape;116;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17" name="Google Shape;117;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18" name="Google Shape;118;p7"/>
          <p:cNvGrpSpPr/>
          <p:nvPr/>
        </p:nvGrpSpPr>
        <p:grpSpPr>
          <a:xfrm>
            <a:off x="8254652" y="3396681"/>
            <a:ext cx="583660" cy="583660"/>
            <a:chOff x="8458233" y="2572971"/>
            <a:chExt cx="583660" cy="583660"/>
          </a:xfrm>
        </p:grpSpPr>
        <p:sp>
          <p:nvSpPr>
            <p:cNvPr id="119" name="Google Shape;119;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0" name="Google Shape;120;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21" name="Google Shape;121;p7"/>
          <p:cNvGrpSpPr/>
          <p:nvPr/>
        </p:nvGrpSpPr>
        <p:grpSpPr>
          <a:xfrm>
            <a:off x="8254652" y="4231736"/>
            <a:ext cx="583660" cy="583660"/>
            <a:chOff x="8458233" y="2572971"/>
            <a:chExt cx="583660" cy="583660"/>
          </a:xfrm>
        </p:grpSpPr>
        <p:sp>
          <p:nvSpPr>
            <p:cNvPr id="122" name="Google Shape;122;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3" name="Google Shape;123;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24" name="Google Shape;124;p7"/>
          <p:cNvGrpSpPr/>
          <p:nvPr/>
        </p:nvGrpSpPr>
        <p:grpSpPr>
          <a:xfrm>
            <a:off x="8254652" y="5068726"/>
            <a:ext cx="583660" cy="583660"/>
            <a:chOff x="8458233" y="2572971"/>
            <a:chExt cx="583660" cy="583660"/>
          </a:xfrm>
        </p:grpSpPr>
        <p:sp>
          <p:nvSpPr>
            <p:cNvPr id="125" name="Google Shape;125;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6" name="Google Shape;126;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27" name="Google Shape;127;p7"/>
          <p:cNvGrpSpPr/>
          <p:nvPr/>
        </p:nvGrpSpPr>
        <p:grpSpPr>
          <a:xfrm>
            <a:off x="3350512" y="2560658"/>
            <a:ext cx="583660" cy="583660"/>
            <a:chOff x="3146931" y="2572971"/>
            <a:chExt cx="583660" cy="583660"/>
          </a:xfrm>
        </p:grpSpPr>
        <p:sp>
          <p:nvSpPr>
            <p:cNvPr id="128" name="Google Shape;128;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9" name="Google Shape;129;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30" name="Google Shape;130;p7"/>
          <p:cNvGrpSpPr/>
          <p:nvPr/>
        </p:nvGrpSpPr>
        <p:grpSpPr>
          <a:xfrm>
            <a:off x="3350512" y="3396681"/>
            <a:ext cx="583660" cy="583660"/>
            <a:chOff x="3146931" y="2572971"/>
            <a:chExt cx="583660" cy="583660"/>
          </a:xfrm>
        </p:grpSpPr>
        <p:sp>
          <p:nvSpPr>
            <p:cNvPr id="131" name="Google Shape;131;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32" name="Google Shape;132;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33" name="Google Shape;133;p7"/>
          <p:cNvGrpSpPr/>
          <p:nvPr/>
        </p:nvGrpSpPr>
        <p:grpSpPr>
          <a:xfrm>
            <a:off x="3350512" y="4232704"/>
            <a:ext cx="583660" cy="583660"/>
            <a:chOff x="3146931" y="2572971"/>
            <a:chExt cx="583660" cy="583660"/>
          </a:xfrm>
        </p:grpSpPr>
        <p:sp>
          <p:nvSpPr>
            <p:cNvPr id="134" name="Google Shape;134;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35" name="Google Shape;135;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36" name="Google Shape;136;p7"/>
          <p:cNvGrpSpPr/>
          <p:nvPr/>
        </p:nvGrpSpPr>
        <p:grpSpPr>
          <a:xfrm>
            <a:off x="3350512" y="5068726"/>
            <a:ext cx="583660" cy="583660"/>
            <a:chOff x="3146931" y="2572971"/>
            <a:chExt cx="583660" cy="583660"/>
          </a:xfrm>
        </p:grpSpPr>
        <p:sp>
          <p:nvSpPr>
            <p:cNvPr id="137" name="Google Shape;137;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38" name="Google Shape;138;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sp>
        <p:nvSpPr>
          <p:cNvPr id="139" name="Google Shape;139;p7"/>
          <p:cNvSpPr txBox="1"/>
          <p:nvPr/>
        </p:nvSpPr>
        <p:spPr>
          <a:xfrm>
            <a:off x="9038477" y="2369211"/>
            <a:ext cx="2426545" cy="92328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1800" dirty="0">
                <a:solidFill>
                  <a:srgbClr val="7F7F7F"/>
                </a:solidFill>
                <a:latin typeface="Calibri"/>
                <a:ea typeface="Calibri"/>
                <a:cs typeface="Calibri"/>
                <a:sym typeface="Calibri"/>
              </a:rPr>
              <a:t>utilizzare tutti i caratteri maiuscoli o sovradimensionati</a:t>
            </a:r>
            <a:endParaRPr dirty="0"/>
          </a:p>
        </p:txBody>
      </p:sp>
      <p:sp>
        <p:nvSpPr>
          <p:cNvPr id="140" name="Google Shape;140;p7"/>
          <p:cNvSpPr txBox="1"/>
          <p:nvPr/>
        </p:nvSpPr>
        <p:spPr>
          <a:xfrm>
            <a:off x="9038477" y="3365366"/>
            <a:ext cx="2426545" cy="6462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1800" dirty="0">
                <a:solidFill>
                  <a:srgbClr val="7F7F7F"/>
                </a:solidFill>
                <a:latin typeface="Calibri"/>
                <a:ea typeface="Calibri"/>
                <a:cs typeface="Calibri"/>
                <a:sym typeface="Calibri"/>
              </a:rPr>
              <a:t>rispondere a tutti se non è necessario</a:t>
            </a:r>
            <a:endParaRPr sz="1800" dirty="0">
              <a:solidFill>
                <a:srgbClr val="7F7F7F"/>
              </a:solidFill>
              <a:latin typeface="Arial"/>
              <a:ea typeface="Arial"/>
              <a:cs typeface="Arial"/>
              <a:sym typeface="Arial"/>
            </a:endParaRPr>
          </a:p>
        </p:txBody>
      </p:sp>
      <p:sp>
        <p:nvSpPr>
          <p:cNvPr id="141" name="Google Shape;141;p7"/>
          <p:cNvSpPr txBox="1"/>
          <p:nvPr/>
        </p:nvSpPr>
        <p:spPr>
          <a:xfrm>
            <a:off x="9038477" y="4338921"/>
            <a:ext cx="2426545" cy="36929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dirty="0" err="1">
                <a:solidFill>
                  <a:srgbClr val="7F7F7F"/>
                </a:solidFill>
                <a:latin typeface="Calibri"/>
                <a:ea typeface="Calibri"/>
                <a:cs typeface="Calibri"/>
                <a:sym typeface="Calibri"/>
              </a:rPr>
              <a:t>scrivere</a:t>
            </a:r>
            <a:r>
              <a:rPr lang="en-US" sz="1800" dirty="0">
                <a:solidFill>
                  <a:srgbClr val="7F7F7F"/>
                </a:solidFill>
                <a:latin typeface="Calibri"/>
                <a:ea typeface="Calibri"/>
                <a:cs typeface="Calibri"/>
                <a:sym typeface="Calibri"/>
              </a:rPr>
              <a:t> </a:t>
            </a:r>
            <a:r>
              <a:rPr lang="en-US" sz="1800" dirty="0" err="1">
                <a:solidFill>
                  <a:srgbClr val="7F7F7F"/>
                </a:solidFill>
                <a:latin typeface="Calibri"/>
                <a:ea typeface="Calibri"/>
                <a:cs typeface="Calibri"/>
                <a:sym typeface="Calibri"/>
              </a:rPr>
              <a:t>frasi</a:t>
            </a:r>
            <a:r>
              <a:rPr lang="en-US" sz="1800" dirty="0">
                <a:solidFill>
                  <a:srgbClr val="7F7F7F"/>
                </a:solidFill>
                <a:latin typeface="Calibri"/>
                <a:ea typeface="Calibri"/>
                <a:cs typeface="Calibri"/>
                <a:sym typeface="Calibri"/>
              </a:rPr>
              <a:t> </a:t>
            </a:r>
            <a:r>
              <a:rPr lang="en-US" sz="1800" dirty="0" err="1">
                <a:solidFill>
                  <a:srgbClr val="7F7F7F"/>
                </a:solidFill>
                <a:latin typeface="Calibri"/>
                <a:ea typeface="Calibri"/>
                <a:cs typeface="Calibri"/>
                <a:sym typeface="Calibri"/>
              </a:rPr>
              <a:t>lunghe</a:t>
            </a:r>
            <a:endParaRPr dirty="0"/>
          </a:p>
        </p:txBody>
      </p:sp>
      <p:sp>
        <p:nvSpPr>
          <p:cNvPr id="142" name="Google Shape;142;p7"/>
          <p:cNvSpPr txBox="1"/>
          <p:nvPr/>
        </p:nvSpPr>
        <p:spPr>
          <a:xfrm>
            <a:off x="9038477" y="4760412"/>
            <a:ext cx="2426545" cy="120028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1800" dirty="0">
                <a:solidFill>
                  <a:srgbClr val="7F7F7F"/>
                </a:solidFill>
                <a:latin typeface="Calibri"/>
                <a:ea typeface="Calibri"/>
                <a:cs typeface="Calibri"/>
                <a:sym typeface="Calibri"/>
              </a:rPr>
              <a:t>condividere file di grandi dimensioni, a meno che non </a:t>
            </a:r>
            <a:r>
              <a:rPr lang="it-IT" sz="1800">
                <a:solidFill>
                  <a:srgbClr val="7F7F7F"/>
                </a:solidFill>
                <a:latin typeface="Calibri"/>
                <a:ea typeface="Calibri"/>
                <a:cs typeface="Calibri"/>
                <a:sym typeface="Calibri"/>
              </a:rPr>
              <a:t>sia necessario</a:t>
            </a:r>
            <a:endParaRPr dirty="0"/>
          </a:p>
        </p:txBody>
      </p:sp>
      <p:sp>
        <p:nvSpPr>
          <p:cNvPr id="143" name="Google Shape;143;p7"/>
          <p:cNvSpPr txBox="1"/>
          <p:nvPr/>
        </p:nvSpPr>
        <p:spPr>
          <a:xfrm>
            <a:off x="688297" y="2529343"/>
            <a:ext cx="2426545" cy="6462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dirty="0" err="1">
                <a:solidFill>
                  <a:srgbClr val="7F7F7F"/>
                </a:solidFill>
                <a:latin typeface="Calibri"/>
                <a:cs typeface="Calibri"/>
                <a:sym typeface="Calibri"/>
              </a:rPr>
              <a:t>Essere</a:t>
            </a:r>
            <a:r>
              <a:rPr lang="en-US" sz="1800" dirty="0">
                <a:solidFill>
                  <a:srgbClr val="7F7F7F"/>
                </a:solidFill>
                <a:latin typeface="Calibri"/>
                <a:cs typeface="Calibri"/>
                <a:sym typeface="Calibri"/>
              </a:rPr>
              <a:t> </a:t>
            </a:r>
            <a:r>
              <a:rPr lang="en-US" sz="1800" dirty="0" err="1">
                <a:solidFill>
                  <a:srgbClr val="7F7F7F"/>
                </a:solidFill>
                <a:latin typeface="Calibri"/>
                <a:cs typeface="Calibri"/>
                <a:sym typeface="Calibri"/>
              </a:rPr>
              <a:t>specifici</a:t>
            </a:r>
            <a:r>
              <a:rPr lang="en-US" sz="1800" dirty="0">
                <a:solidFill>
                  <a:srgbClr val="7F7F7F"/>
                </a:solidFill>
                <a:latin typeface="Calibri"/>
                <a:cs typeface="Calibri"/>
                <a:sym typeface="Calibri"/>
              </a:rPr>
              <a:t> e </a:t>
            </a:r>
            <a:r>
              <a:rPr lang="en-US" sz="1800" dirty="0" err="1">
                <a:solidFill>
                  <a:srgbClr val="7F7F7F"/>
                </a:solidFill>
                <a:latin typeface="Calibri"/>
                <a:cs typeface="Calibri"/>
                <a:sym typeface="Calibri"/>
              </a:rPr>
              <a:t>precisi</a:t>
            </a:r>
            <a:r>
              <a:rPr lang="en-US" sz="1800" dirty="0">
                <a:solidFill>
                  <a:srgbClr val="7F7F7F"/>
                </a:solidFill>
                <a:latin typeface="Calibri"/>
                <a:cs typeface="Calibri"/>
                <a:sym typeface="Calibri"/>
              </a:rPr>
              <a:t> </a:t>
            </a:r>
            <a:r>
              <a:rPr lang="en-US" sz="1800" dirty="0" err="1">
                <a:solidFill>
                  <a:srgbClr val="7F7F7F"/>
                </a:solidFill>
                <a:latin typeface="Calibri"/>
                <a:cs typeface="Calibri"/>
                <a:sym typeface="Calibri"/>
              </a:rPr>
              <a:t>nei</a:t>
            </a:r>
            <a:r>
              <a:rPr lang="en-US" sz="1800" dirty="0">
                <a:solidFill>
                  <a:srgbClr val="7F7F7F"/>
                </a:solidFill>
                <a:latin typeface="Calibri"/>
                <a:cs typeface="Calibri"/>
                <a:sym typeface="Calibri"/>
              </a:rPr>
              <a:t> </a:t>
            </a:r>
            <a:r>
              <a:rPr lang="en-US" sz="1800" dirty="0" err="1">
                <a:solidFill>
                  <a:srgbClr val="7F7F7F"/>
                </a:solidFill>
                <a:latin typeface="Calibri"/>
                <a:cs typeface="Calibri"/>
                <a:sym typeface="Calibri"/>
              </a:rPr>
              <a:t>contesti</a:t>
            </a:r>
            <a:r>
              <a:rPr lang="en-US" sz="1800" dirty="0">
                <a:solidFill>
                  <a:srgbClr val="7F7F7F"/>
                </a:solidFill>
                <a:latin typeface="Calibri"/>
                <a:cs typeface="Calibri"/>
                <a:sym typeface="Calibri"/>
              </a:rPr>
              <a:t> </a:t>
            </a:r>
            <a:endParaRPr dirty="0"/>
          </a:p>
        </p:txBody>
      </p:sp>
      <p:sp>
        <p:nvSpPr>
          <p:cNvPr id="144" name="Google Shape;144;p7"/>
          <p:cNvSpPr txBox="1"/>
          <p:nvPr/>
        </p:nvSpPr>
        <p:spPr>
          <a:xfrm>
            <a:off x="688297" y="3503845"/>
            <a:ext cx="2426545"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dirty="0" err="1">
                <a:solidFill>
                  <a:srgbClr val="7F7F7F"/>
                </a:solidFill>
                <a:latin typeface="Calibri"/>
                <a:ea typeface="Calibri"/>
                <a:cs typeface="Calibri"/>
                <a:sym typeface="Calibri"/>
              </a:rPr>
              <a:t>Risposta</a:t>
            </a:r>
            <a:r>
              <a:rPr lang="en-US" sz="1800" dirty="0">
                <a:solidFill>
                  <a:srgbClr val="7F7F7F"/>
                </a:solidFill>
                <a:latin typeface="Calibri"/>
                <a:ea typeface="Calibri"/>
                <a:cs typeface="Calibri"/>
                <a:sym typeface="Calibri"/>
              </a:rPr>
              <a:t> </a:t>
            </a:r>
            <a:r>
              <a:rPr lang="en-US" sz="1800" dirty="0" err="1">
                <a:solidFill>
                  <a:srgbClr val="7F7F7F"/>
                </a:solidFill>
                <a:latin typeface="Calibri"/>
                <a:ea typeface="Calibri"/>
                <a:cs typeface="Calibri"/>
                <a:sym typeface="Calibri"/>
              </a:rPr>
              <a:t>entro</a:t>
            </a:r>
            <a:r>
              <a:rPr lang="en-US" sz="1800" dirty="0">
                <a:solidFill>
                  <a:srgbClr val="7F7F7F"/>
                </a:solidFill>
                <a:latin typeface="Calibri"/>
                <a:ea typeface="Calibri"/>
                <a:cs typeface="Calibri"/>
                <a:sym typeface="Calibri"/>
              </a:rPr>
              <a:t> 24h</a:t>
            </a:r>
            <a:endParaRPr dirty="0"/>
          </a:p>
        </p:txBody>
      </p:sp>
      <p:sp>
        <p:nvSpPr>
          <p:cNvPr id="145" name="Google Shape;145;p7"/>
          <p:cNvSpPr txBox="1"/>
          <p:nvPr/>
        </p:nvSpPr>
        <p:spPr>
          <a:xfrm>
            <a:off x="688297" y="3923423"/>
            <a:ext cx="2426545" cy="120028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t-IT" sz="1800" dirty="0">
                <a:solidFill>
                  <a:srgbClr val="7F7F7F"/>
                </a:solidFill>
                <a:latin typeface="Calibri"/>
                <a:ea typeface="Calibri"/>
                <a:cs typeface="Calibri"/>
                <a:sym typeface="Calibri"/>
              </a:rPr>
              <a:t>utilizzare correttamente la punteggiatura e la grammatica</a:t>
            </a:r>
            <a:endParaRPr dirty="0"/>
          </a:p>
        </p:txBody>
      </p:sp>
      <p:sp>
        <p:nvSpPr>
          <p:cNvPr id="146" name="Google Shape;146;p7"/>
          <p:cNvSpPr txBox="1"/>
          <p:nvPr/>
        </p:nvSpPr>
        <p:spPr>
          <a:xfrm>
            <a:off x="688297" y="5175911"/>
            <a:ext cx="2426545" cy="36929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dirty="0" err="1">
                <a:solidFill>
                  <a:srgbClr val="7F7F7F"/>
                </a:solidFill>
                <a:latin typeface="Calibri"/>
                <a:cs typeface="Calibri"/>
                <a:sym typeface="Calibri"/>
              </a:rPr>
              <a:t>Controllo</a:t>
            </a:r>
            <a:r>
              <a:rPr lang="en-US" sz="1800" dirty="0">
                <a:solidFill>
                  <a:srgbClr val="7F7F7F"/>
                </a:solidFill>
                <a:latin typeface="Calibri"/>
                <a:cs typeface="Calibri"/>
                <a:sym typeface="Calibri"/>
              </a:rPr>
              <a:t> </a:t>
            </a:r>
            <a:r>
              <a:rPr lang="en-US" sz="1800" dirty="0" err="1">
                <a:solidFill>
                  <a:srgbClr val="7F7F7F"/>
                </a:solidFill>
                <a:latin typeface="Calibri"/>
                <a:cs typeface="Calibri"/>
                <a:sym typeface="Calibri"/>
              </a:rPr>
              <a:t>dello</a:t>
            </a:r>
            <a:r>
              <a:rPr lang="en-US" sz="1800" dirty="0">
                <a:solidFill>
                  <a:srgbClr val="7F7F7F"/>
                </a:solidFill>
                <a:latin typeface="Calibri"/>
                <a:cs typeface="Calibri"/>
                <a:sym typeface="Calibri"/>
              </a:rPr>
              <a:t> spelling </a:t>
            </a:r>
            <a:endParaRPr dirty="0"/>
          </a:p>
        </p:txBody>
      </p:sp>
      <p:sp>
        <p:nvSpPr>
          <p:cNvPr id="147" name="Google Shape;147;p7"/>
          <p:cNvSpPr txBox="1"/>
          <p:nvPr/>
        </p:nvSpPr>
        <p:spPr>
          <a:xfrm>
            <a:off x="1825735" y="1485826"/>
            <a:ext cx="7697518" cy="963084"/>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1.2.: Emails per la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(2)</a:t>
            </a:r>
            <a:endParaRPr dirty="0"/>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2356B763-D3F8-17B8-4222-C51739690FDF}"/>
              </a:ext>
            </a:extLst>
          </p:cNvPr>
          <p:cNvSpPr txBox="1"/>
          <p:nvPr/>
        </p:nvSpPr>
        <p:spPr>
          <a:xfrm>
            <a:off x="323855" y="824958"/>
            <a:ext cx="11873435" cy="68993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400" b="1" i="0" dirty="0">
                <a:solidFill>
                  <a:schemeClr val="dk1"/>
                </a:solidFill>
                <a:latin typeface="Calibri"/>
                <a:ea typeface="Calibri"/>
                <a:cs typeface="Calibri"/>
                <a:sym typeface="Calibri"/>
              </a:rPr>
              <a:t>UNIT 1:Basi </a:t>
            </a:r>
            <a:r>
              <a:rPr lang="en-US" sz="4400" b="1" i="0" dirty="0" err="1">
                <a:solidFill>
                  <a:schemeClr val="dk1"/>
                </a:solidFill>
                <a:latin typeface="Calibri"/>
                <a:ea typeface="Calibri"/>
                <a:cs typeface="Calibri"/>
                <a:sym typeface="Calibri"/>
              </a:rPr>
              <a:t>della</a:t>
            </a:r>
            <a:r>
              <a:rPr lang="en-US" sz="4400" b="1" i="0" dirty="0">
                <a:solidFill>
                  <a:schemeClr val="dk1"/>
                </a:solidFill>
                <a:latin typeface="Calibri"/>
                <a:ea typeface="Calibri"/>
                <a:cs typeface="Calibri"/>
                <a:sym typeface="Calibri"/>
              </a:rPr>
              <a:t> </a:t>
            </a:r>
            <a:r>
              <a:rPr lang="en-US" sz="4400" b="1" i="0" dirty="0" err="1">
                <a:solidFill>
                  <a:schemeClr val="dk1"/>
                </a:solidFill>
                <a:latin typeface="Calibri"/>
                <a:ea typeface="Calibri"/>
                <a:cs typeface="Calibri"/>
                <a:sym typeface="Calibri"/>
              </a:rPr>
              <a:t>comunicazione</a:t>
            </a:r>
            <a:r>
              <a:rPr lang="en-US" sz="4400" b="1" i="0" dirty="0">
                <a:solidFill>
                  <a:schemeClr val="dk1"/>
                </a:solidFill>
                <a:latin typeface="Calibri"/>
                <a:ea typeface="Calibri"/>
                <a:cs typeface="Calibri"/>
                <a:sym typeface="Calibri"/>
              </a:rPr>
              <a:t> online  </a:t>
            </a:r>
            <a:r>
              <a:rPr lang="en-US" sz="4400" b="1" i="0" dirty="0" err="1">
                <a:solidFill>
                  <a:schemeClr val="dk1"/>
                </a:solidFill>
                <a:latin typeface="Calibri"/>
                <a:ea typeface="Calibri"/>
                <a:cs typeface="Calibri"/>
                <a:sym typeface="Calibri"/>
              </a:rPr>
              <a:t>delle</a:t>
            </a:r>
            <a:r>
              <a:rPr lang="en-US" sz="4400" b="1" i="0" dirty="0">
                <a:solidFill>
                  <a:schemeClr val="dk1"/>
                </a:solidFill>
                <a:latin typeface="Calibri"/>
                <a:ea typeface="Calibri"/>
                <a:cs typeface="Calibri"/>
                <a:sym typeface="Calibri"/>
              </a:rPr>
              <a:t> PMI</a:t>
            </a:r>
            <a:endParaRPr sz="4400" b="1" i="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8"/>
          <p:cNvSpPr txBox="1"/>
          <p:nvPr/>
        </p:nvSpPr>
        <p:spPr>
          <a:xfrm>
            <a:off x="1019035" y="1119953"/>
            <a:ext cx="8690044" cy="659071"/>
          </a:xfrm>
          <a:prstGeom prst="rect">
            <a:avLst/>
          </a:prstGeom>
          <a:noFill/>
          <a:ln>
            <a:noFill/>
          </a:ln>
        </p:spPr>
        <p:txBody>
          <a:bodyPr spcFirstLastPara="1" wrap="square" lIns="0" tIns="13950" rIns="0" bIns="0" anchor="t" anchorCtr="0">
            <a:spAutoFit/>
          </a:bodyPr>
          <a:lstStyle/>
          <a:p>
            <a:pPr marL="0" marR="0" lvl="0" indent="0" algn="l" rtl="0">
              <a:lnSpc>
                <a:spcPct val="113636"/>
              </a:lnSpc>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1.3.: </a:t>
            </a:r>
            <a:r>
              <a:rPr lang="en-US" sz="2200" dirty="0" err="1">
                <a:solidFill>
                  <a:schemeClr val="dk1"/>
                </a:solidFill>
                <a:latin typeface="Calibri"/>
                <a:ea typeface="Calibri"/>
                <a:cs typeface="Calibri"/>
                <a:sym typeface="Calibri"/>
              </a:rPr>
              <a:t>Messaggistica</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istantanea</a:t>
            </a:r>
            <a:r>
              <a:rPr lang="en-US" sz="2200" dirty="0">
                <a:solidFill>
                  <a:schemeClr val="dk1"/>
                </a:solidFill>
                <a:latin typeface="Calibri"/>
                <a:ea typeface="Calibri"/>
                <a:cs typeface="Calibri"/>
                <a:sym typeface="Calibri"/>
              </a:rPr>
              <a:t> per la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 (1)</a:t>
            </a:r>
            <a:endParaRPr dirty="0"/>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pic>
        <p:nvPicPr>
          <p:cNvPr id="155" name="Google Shape;15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68502" y="1416829"/>
            <a:ext cx="919599" cy="919599"/>
          </a:xfrm>
          <a:prstGeom prst="rect">
            <a:avLst/>
          </a:prstGeom>
          <a:noFill/>
          <a:ln>
            <a:noFill/>
          </a:ln>
        </p:spPr>
      </p:pic>
      <p:pic>
        <p:nvPicPr>
          <p:cNvPr id="156" name="Google Shape;15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68502" y="2982814"/>
            <a:ext cx="919599" cy="919599"/>
          </a:xfrm>
          <a:prstGeom prst="rect">
            <a:avLst/>
          </a:prstGeom>
          <a:noFill/>
          <a:ln>
            <a:noFill/>
          </a:ln>
        </p:spPr>
      </p:pic>
      <p:pic>
        <p:nvPicPr>
          <p:cNvPr id="157" name="Google Shape;157;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68502" y="4650956"/>
            <a:ext cx="919600" cy="919600"/>
          </a:xfrm>
          <a:prstGeom prst="rect">
            <a:avLst/>
          </a:prstGeom>
          <a:noFill/>
          <a:ln>
            <a:noFill/>
          </a:ln>
        </p:spPr>
      </p:pic>
      <p:sp>
        <p:nvSpPr>
          <p:cNvPr id="158" name="Google Shape;158;p8"/>
          <p:cNvSpPr/>
          <p:nvPr/>
        </p:nvSpPr>
        <p:spPr>
          <a:xfrm>
            <a:off x="878659" y="1931389"/>
            <a:ext cx="6538183" cy="38163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err="1">
                <a:solidFill>
                  <a:schemeClr val="dk1"/>
                </a:solidFill>
                <a:latin typeface="Calibri"/>
                <a:ea typeface="Calibri"/>
                <a:cs typeface="Calibri"/>
                <a:sym typeface="Calibri"/>
              </a:rPr>
              <a:t>Messaggistica</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istantaea</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Utilizzato soprattutto per la comunicazione in tempo reale</a:t>
            </a:r>
            <a:endParaRPr dirty="0"/>
          </a:p>
          <a:p>
            <a:pPr marL="285750" marR="0" lvl="0" indent="-146050" algn="l" rtl="0">
              <a:spcBef>
                <a:spcPts val="0"/>
              </a:spcBef>
              <a:spcAft>
                <a:spcPts val="0"/>
              </a:spcAft>
              <a:buClr>
                <a:schemeClr val="dk1"/>
              </a:buClr>
              <a:buSzPts val="2200"/>
              <a:buFont typeface="Noto Sans Symbols"/>
              <a:buNone/>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Ma anche per le interazioni asincrone</a:t>
            </a:r>
          </a:p>
          <a:p>
            <a:pPr marL="285750" marR="0" lvl="0" indent="-285750" algn="l" rtl="0">
              <a:spcBef>
                <a:spcPts val="0"/>
              </a:spcBef>
              <a:spcAft>
                <a:spcPts val="0"/>
              </a:spcAft>
              <a:buClr>
                <a:schemeClr val="dk1"/>
              </a:buClr>
              <a:buSzPts val="2200"/>
              <a:buFont typeface="Noto Sans Symbols"/>
              <a:buChar char="⮚"/>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Ideale per le brevi conversazioni </a:t>
            </a:r>
            <a:endParaRPr dirty="0"/>
          </a:p>
          <a:p>
            <a:pPr marL="285750" marR="0" lvl="0" indent="-146050" algn="l" rtl="0">
              <a:spcBef>
                <a:spcPts val="0"/>
              </a:spcBef>
              <a:spcAft>
                <a:spcPts val="0"/>
              </a:spcAft>
              <a:buClr>
                <a:schemeClr val="dk1"/>
              </a:buClr>
              <a:buSzPts val="2200"/>
              <a:buFont typeface="Noto Sans Symbols"/>
              <a:buNone/>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Per gli scambi più lunghi, meglio le e-mail o le videochiamate</a:t>
            </a:r>
            <a:endParaRPr sz="22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292EE5FC-2E99-461F-D9B9-4D373D3B3EFB}"/>
              </a:ext>
            </a:extLst>
          </p:cNvPr>
          <p:cNvSpPr txBox="1"/>
          <p:nvPr/>
        </p:nvSpPr>
        <p:spPr>
          <a:xfrm>
            <a:off x="878659" y="502169"/>
            <a:ext cx="11873435" cy="689932"/>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400" b="1" i="0" dirty="0">
                <a:solidFill>
                  <a:schemeClr val="dk1"/>
                </a:solidFill>
                <a:latin typeface="Calibri"/>
                <a:ea typeface="Calibri"/>
                <a:cs typeface="Calibri"/>
                <a:sym typeface="Calibri"/>
              </a:rPr>
              <a:t>UNIT 1:Basi </a:t>
            </a:r>
            <a:r>
              <a:rPr lang="en-US" sz="4400" b="1" i="0" dirty="0" err="1">
                <a:solidFill>
                  <a:schemeClr val="dk1"/>
                </a:solidFill>
                <a:latin typeface="Calibri"/>
                <a:ea typeface="Calibri"/>
                <a:cs typeface="Calibri"/>
                <a:sym typeface="Calibri"/>
              </a:rPr>
              <a:t>della</a:t>
            </a:r>
            <a:r>
              <a:rPr lang="en-US" sz="4400" b="1" i="0" dirty="0">
                <a:solidFill>
                  <a:schemeClr val="dk1"/>
                </a:solidFill>
                <a:latin typeface="Calibri"/>
                <a:ea typeface="Calibri"/>
                <a:cs typeface="Calibri"/>
                <a:sym typeface="Calibri"/>
              </a:rPr>
              <a:t> </a:t>
            </a:r>
            <a:r>
              <a:rPr lang="en-US" sz="4400" b="1" i="0" dirty="0" err="1">
                <a:solidFill>
                  <a:schemeClr val="dk1"/>
                </a:solidFill>
                <a:latin typeface="Calibri"/>
                <a:ea typeface="Calibri"/>
                <a:cs typeface="Calibri"/>
                <a:sym typeface="Calibri"/>
              </a:rPr>
              <a:t>comunicazione</a:t>
            </a:r>
            <a:r>
              <a:rPr lang="en-US" sz="4400" b="1" i="0" dirty="0">
                <a:solidFill>
                  <a:schemeClr val="dk1"/>
                </a:solidFill>
                <a:latin typeface="Calibri"/>
                <a:ea typeface="Calibri"/>
                <a:cs typeface="Calibri"/>
                <a:sym typeface="Calibri"/>
              </a:rPr>
              <a:t> online  </a:t>
            </a:r>
            <a:r>
              <a:rPr lang="en-US" sz="4400" b="1" i="0" dirty="0" err="1">
                <a:solidFill>
                  <a:schemeClr val="dk1"/>
                </a:solidFill>
                <a:latin typeface="Calibri"/>
                <a:ea typeface="Calibri"/>
                <a:cs typeface="Calibri"/>
                <a:sym typeface="Calibri"/>
              </a:rPr>
              <a:t>delle</a:t>
            </a:r>
            <a:r>
              <a:rPr lang="en-US" sz="4400" b="1" i="0" dirty="0">
                <a:solidFill>
                  <a:schemeClr val="dk1"/>
                </a:solidFill>
                <a:latin typeface="Calibri"/>
                <a:ea typeface="Calibri"/>
                <a:cs typeface="Calibri"/>
                <a:sym typeface="Calibri"/>
              </a:rPr>
              <a:t> PMI</a:t>
            </a:r>
            <a:endParaRPr sz="4400" b="1" i="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p:nvPr/>
        </p:nvSpPr>
        <p:spPr>
          <a:xfrm>
            <a:off x="2718088" y="1397365"/>
            <a:ext cx="2852598" cy="170426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grpSp>
        <p:nvGrpSpPr>
          <p:cNvPr id="164" name="Google Shape;164;p9"/>
          <p:cNvGrpSpPr/>
          <p:nvPr/>
        </p:nvGrpSpPr>
        <p:grpSpPr>
          <a:xfrm>
            <a:off x="2432514" y="1388837"/>
            <a:ext cx="8053397" cy="4715207"/>
            <a:chOff x="713086" y="-1122614"/>
            <a:chExt cx="10571927" cy="7607205"/>
          </a:xfrm>
        </p:grpSpPr>
        <p:sp>
          <p:nvSpPr>
            <p:cNvPr id="165" name="Google Shape;165;p9"/>
            <p:cNvSpPr/>
            <p:nvPr/>
          </p:nvSpPr>
          <p:spPr>
            <a:xfrm>
              <a:off x="7183722" y="3892618"/>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chemeClr val="dk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66" name="Google Shape;166;p9"/>
            <p:cNvSpPr/>
            <p:nvPr/>
          </p:nvSpPr>
          <p:spPr>
            <a:xfrm>
              <a:off x="1006887" y="3890862"/>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chemeClr val="dk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grpSp>
          <p:nvGrpSpPr>
            <p:cNvPr id="167" name="Google Shape;167;p9"/>
            <p:cNvGrpSpPr/>
            <p:nvPr/>
          </p:nvGrpSpPr>
          <p:grpSpPr>
            <a:xfrm>
              <a:off x="7286170" y="-1122614"/>
              <a:ext cx="3744687" cy="4170610"/>
              <a:chOff x="1103086" y="640717"/>
              <a:chExt cx="3744687" cy="4170610"/>
            </a:xfrm>
          </p:grpSpPr>
          <p:sp>
            <p:nvSpPr>
              <p:cNvPr id="168" name="Google Shape;168;p9"/>
              <p:cNvSpPr/>
              <p:nvPr/>
            </p:nvSpPr>
            <p:spPr>
              <a:xfrm>
                <a:off x="1103086" y="640717"/>
                <a:ext cx="3744687" cy="417061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69" name="Google Shape;169;p9"/>
              <p:cNvSpPr txBox="1"/>
              <p:nvPr/>
            </p:nvSpPr>
            <p:spPr>
              <a:xfrm>
                <a:off x="1132113" y="1087645"/>
                <a:ext cx="3715660" cy="595856"/>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FF0000"/>
                    </a:solidFill>
                    <a:latin typeface="Calibri"/>
                    <a:ea typeface="Calibri"/>
                    <a:cs typeface="Calibri"/>
                    <a:sym typeface="Calibri"/>
                  </a:rPr>
                  <a:t>Abusare</a:t>
                </a:r>
                <a:r>
                  <a:rPr lang="en-US" sz="1800" b="1" dirty="0">
                    <a:solidFill>
                      <a:srgbClr val="FF0000"/>
                    </a:solidFill>
                    <a:latin typeface="Calibri"/>
                    <a:ea typeface="Calibri"/>
                    <a:cs typeface="Calibri"/>
                    <a:sym typeface="Calibri"/>
                  </a:rPr>
                  <a:t> di emojis</a:t>
                </a:r>
                <a:endParaRPr dirty="0"/>
              </a:p>
            </p:txBody>
          </p:sp>
        </p:grpSp>
        <p:grpSp>
          <p:nvGrpSpPr>
            <p:cNvPr id="170" name="Google Shape;170;p9"/>
            <p:cNvGrpSpPr/>
            <p:nvPr/>
          </p:nvGrpSpPr>
          <p:grpSpPr>
            <a:xfrm>
              <a:off x="7300685" y="611665"/>
              <a:ext cx="3744687" cy="3544509"/>
              <a:chOff x="1103086" y="1266818"/>
              <a:chExt cx="3744687" cy="3544509"/>
            </a:xfrm>
          </p:grpSpPr>
          <p:sp>
            <p:nvSpPr>
              <p:cNvPr id="171" name="Google Shape;171;p9"/>
              <p:cNvSpPr/>
              <p:nvPr/>
            </p:nvSpPr>
            <p:spPr>
              <a:xfrm>
                <a:off x="1103086" y="1266818"/>
                <a:ext cx="3744687" cy="3544509"/>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72" name="Google Shape;172;p9"/>
              <p:cNvSpPr txBox="1"/>
              <p:nvPr/>
            </p:nvSpPr>
            <p:spPr>
              <a:xfrm>
                <a:off x="1530115" y="1597348"/>
                <a:ext cx="2898894" cy="1042682"/>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FF0000"/>
                    </a:solidFill>
                    <a:latin typeface="Calibri"/>
                    <a:ea typeface="Calibri"/>
                    <a:cs typeface="Calibri"/>
                    <a:sym typeface="Calibri"/>
                  </a:rPr>
                  <a:t>Esagerare</a:t>
                </a:r>
                <a:r>
                  <a:rPr lang="en-US" sz="1800" b="1" dirty="0">
                    <a:solidFill>
                      <a:srgbClr val="FF0000"/>
                    </a:solidFill>
                    <a:latin typeface="Calibri"/>
                    <a:ea typeface="Calibri"/>
                    <a:cs typeface="Calibri"/>
                    <a:sym typeface="Calibri"/>
                  </a:rPr>
                  <a:t> con </a:t>
                </a:r>
                <a:r>
                  <a:rPr lang="en-US" sz="1800" b="1" dirty="0" err="1">
                    <a:solidFill>
                      <a:srgbClr val="FF0000"/>
                    </a:solidFill>
                    <a:latin typeface="Calibri"/>
                    <a:ea typeface="Calibri"/>
                    <a:cs typeface="Calibri"/>
                    <a:sym typeface="Calibri"/>
                  </a:rPr>
                  <a:t>gli</a:t>
                </a:r>
                <a:r>
                  <a:rPr lang="en-US" sz="1800" b="1" dirty="0">
                    <a:solidFill>
                      <a:srgbClr val="FF0000"/>
                    </a:solidFill>
                    <a:latin typeface="Calibri"/>
                    <a:ea typeface="Calibri"/>
                    <a:cs typeface="Calibri"/>
                    <a:sym typeface="Calibri"/>
                  </a:rPr>
                  <a:t> </a:t>
                </a:r>
                <a:r>
                  <a:rPr lang="en-US" sz="1800" b="1" dirty="0" err="1">
                    <a:solidFill>
                      <a:srgbClr val="FF0000"/>
                    </a:solidFill>
                    <a:latin typeface="Calibri"/>
                    <a:ea typeface="Calibri"/>
                    <a:cs typeface="Calibri"/>
                    <a:sym typeface="Calibri"/>
                  </a:rPr>
                  <a:t>acronimi</a:t>
                </a:r>
                <a:endParaRPr dirty="0"/>
              </a:p>
            </p:txBody>
          </p:sp>
        </p:grpSp>
        <p:grpSp>
          <p:nvGrpSpPr>
            <p:cNvPr id="173" name="Google Shape;173;p9"/>
            <p:cNvGrpSpPr/>
            <p:nvPr/>
          </p:nvGrpSpPr>
          <p:grpSpPr>
            <a:xfrm>
              <a:off x="7300682" y="2284687"/>
              <a:ext cx="3744692" cy="2944440"/>
              <a:chOff x="1103081" y="2407797"/>
              <a:chExt cx="3744692" cy="2403530"/>
            </a:xfrm>
          </p:grpSpPr>
          <p:sp>
            <p:nvSpPr>
              <p:cNvPr id="174" name="Google Shape;174;p9"/>
              <p:cNvSpPr/>
              <p:nvPr/>
            </p:nvSpPr>
            <p:spPr>
              <a:xfrm>
                <a:off x="1103086" y="2407797"/>
                <a:ext cx="3744687" cy="240353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75" name="Google Shape;175;p9"/>
              <p:cNvSpPr txBox="1"/>
              <p:nvPr/>
            </p:nvSpPr>
            <p:spPr>
              <a:xfrm>
                <a:off x="1103081" y="2714667"/>
                <a:ext cx="3715660" cy="486340"/>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FF0000"/>
                    </a:solidFill>
                    <a:latin typeface="Calibri"/>
                    <a:cs typeface="Calibri"/>
                    <a:sym typeface="Calibri"/>
                  </a:rPr>
                  <a:t>Essere</a:t>
                </a:r>
                <a:r>
                  <a:rPr lang="en-US" sz="1800" b="1" dirty="0">
                    <a:solidFill>
                      <a:srgbClr val="FF0000"/>
                    </a:solidFill>
                    <a:latin typeface="Calibri"/>
                    <a:cs typeface="Calibri"/>
                    <a:sym typeface="Calibri"/>
                  </a:rPr>
                  <a:t> </a:t>
                </a:r>
                <a:r>
                  <a:rPr lang="en-US" sz="1800" b="1" dirty="0" err="1">
                    <a:solidFill>
                      <a:srgbClr val="FF0000"/>
                    </a:solidFill>
                    <a:latin typeface="Calibri"/>
                    <a:cs typeface="Calibri"/>
                    <a:sym typeface="Calibri"/>
                  </a:rPr>
                  <a:t>troppo</a:t>
                </a:r>
                <a:r>
                  <a:rPr lang="en-US" sz="1800" b="1" dirty="0">
                    <a:solidFill>
                      <a:srgbClr val="FF0000"/>
                    </a:solidFill>
                    <a:latin typeface="Calibri"/>
                    <a:cs typeface="Calibri"/>
                    <a:sym typeface="Calibri"/>
                  </a:rPr>
                  <a:t> </a:t>
                </a:r>
                <a:r>
                  <a:rPr lang="en-US" sz="1800" b="1" dirty="0" err="1">
                    <a:solidFill>
                      <a:srgbClr val="FF0000"/>
                    </a:solidFill>
                    <a:latin typeface="Calibri"/>
                    <a:cs typeface="Calibri"/>
                    <a:sym typeface="Calibri"/>
                  </a:rPr>
                  <a:t>formali</a:t>
                </a:r>
                <a:endParaRPr dirty="0"/>
              </a:p>
            </p:txBody>
          </p:sp>
        </p:grpSp>
        <p:grpSp>
          <p:nvGrpSpPr>
            <p:cNvPr id="176" name="Google Shape;176;p9"/>
            <p:cNvGrpSpPr/>
            <p:nvPr/>
          </p:nvGrpSpPr>
          <p:grpSpPr>
            <a:xfrm>
              <a:off x="1039443" y="-1122614"/>
              <a:ext cx="3793211" cy="4483836"/>
              <a:chOff x="1039445" y="652119"/>
              <a:chExt cx="3793211" cy="4483836"/>
            </a:xfrm>
          </p:grpSpPr>
          <p:sp>
            <p:nvSpPr>
              <p:cNvPr id="177" name="Google Shape;177;p9"/>
              <p:cNvSpPr/>
              <p:nvPr/>
            </p:nvSpPr>
            <p:spPr>
              <a:xfrm>
                <a:off x="1087969" y="2386399"/>
                <a:ext cx="3744687" cy="2749556"/>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78" name="Google Shape;178;p9"/>
              <p:cNvSpPr txBox="1"/>
              <p:nvPr/>
            </p:nvSpPr>
            <p:spPr>
              <a:xfrm>
                <a:off x="1039445" y="652119"/>
                <a:ext cx="3715660" cy="484133"/>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1350" b="1">
                  <a:solidFill>
                    <a:srgbClr val="33CC33"/>
                  </a:solidFill>
                  <a:latin typeface="Georgia"/>
                  <a:ea typeface="Georgia"/>
                  <a:cs typeface="Georgia"/>
                  <a:sym typeface="Georgia"/>
                </a:endParaRPr>
              </a:p>
            </p:txBody>
          </p:sp>
        </p:grpSp>
        <p:grpSp>
          <p:nvGrpSpPr>
            <p:cNvPr id="179" name="Google Shape;179;p9"/>
            <p:cNvGrpSpPr/>
            <p:nvPr/>
          </p:nvGrpSpPr>
          <p:grpSpPr>
            <a:xfrm>
              <a:off x="713086" y="1741242"/>
              <a:ext cx="4553706" cy="2403530"/>
              <a:chOff x="713087" y="2407797"/>
              <a:chExt cx="4553706" cy="2403530"/>
            </a:xfrm>
          </p:grpSpPr>
          <p:sp>
            <p:nvSpPr>
              <p:cNvPr id="180" name="Google Shape;180;p9"/>
              <p:cNvSpPr/>
              <p:nvPr/>
            </p:nvSpPr>
            <p:spPr>
              <a:xfrm>
                <a:off x="1103086" y="2407797"/>
                <a:ext cx="3744687" cy="240353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1" name="Google Shape;181;p9"/>
              <p:cNvSpPr txBox="1"/>
              <p:nvPr/>
            </p:nvSpPr>
            <p:spPr>
              <a:xfrm>
                <a:off x="713087" y="2420968"/>
                <a:ext cx="4553706" cy="1042682"/>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rgbClr val="0CA373"/>
                    </a:solidFill>
                    <a:latin typeface="Calibri"/>
                    <a:ea typeface="Calibri"/>
                    <a:cs typeface="Calibri"/>
                    <a:sym typeface="Calibri"/>
                  </a:rPr>
                  <a:t>utilizzare per brevi conversazioni con risposte rapide</a:t>
                </a:r>
                <a:endParaRPr dirty="0"/>
              </a:p>
            </p:txBody>
          </p:sp>
        </p:grpSp>
        <p:grpSp>
          <p:nvGrpSpPr>
            <p:cNvPr id="182" name="Google Shape;182;p9"/>
            <p:cNvGrpSpPr/>
            <p:nvPr/>
          </p:nvGrpSpPr>
          <p:grpSpPr>
            <a:xfrm>
              <a:off x="1103086" y="2814195"/>
              <a:ext cx="3744687" cy="2403530"/>
              <a:chOff x="1103086" y="2407797"/>
              <a:chExt cx="3744687" cy="2403530"/>
            </a:xfrm>
          </p:grpSpPr>
          <p:sp>
            <p:nvSpPr>
              <p:cNvPr id="183" name="Google Shape;183;p9"/>
              <p:cNvSpPr/>
              <p:nvPr/>
            </p:nvSpPr>
            <p:spPr>
              <a:xfrm>
                <a:off x="1103086" y="2407797"/>
                <a:ext cx="3744687" cy="240353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4" name="Google Shape;184;p9"/>
              <p:cNvSpPr txBox="1"/>
              <p:nvPr/>
            </p:nvSpPr>
            <p:spPr>
              <a:xfrm>
                <a:off x="1132110" y="2515484"/>
                <a:ext cx="3715660" cy="1042682"/>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rgbClr val="0CA373"/>
                    </a:solidFill>
                    <a:latin typeface="Calibri"/>
                    <a:ea typeface="Calibri"/>
                    <a:cs typeface="Calibri"/>
                    <a:sym typeface="Calibri"/>
                  </a:rPr>
                  <a:t>Mantenere i messaggi business friendly</a:t>
                </a:r>
                <a:endParaRPr dirty="0"/>
              </a:p>
            </p:txBody>
          </p:sp>
        </p:grpSp>
        <p:sp>
          <p:nvSpPr>
            <p:cNvPr id="185" name="Google Shape;185;p9"/>
            <p:cNvSpPr/>
            <p:nvPr/>
          </p:nvSpPr>
          <p:spPr>
            <a:xfrm>
              <a:off x="7251493" y="3766298"/>
              <a:ext cx="3823509" cy="2403530"/>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7F7F7F">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6" name="Google Shape;186;p9"/>
            <p:cNvSpPr/>
            <p:nvPr/>
          </p:nvSpPr>
          <p:spPr>
            <a:xfrm>
              <a:off x="1132113" y="3739748"/>
              <a:ext cx="3823509" cy="2403530"/>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7F7F7F">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7" name="Google Shape;187;p9"/>
            <p:cNvSpPr/>
            <p:nvPr/>
          </p:nvSpPr>
          <p:spPr>
            <a:xfrm>
              <a:off x="956873" y="3831987"/>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0CA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8" name="Google Shape;188;p9"/>
            <p:cNvSpPr/>
            <p:nvPr/>
          </p:nvSpPr>
          <p:spPr>
            <a:xfrm>
              <a:off x="964195" y="3835398"/>
              <a:ext cx="4101291" cy="2591973"/>
            </a:xfrm>
            <a:custGeom>
              <a:avLst/>
              <a:gdLst/>
              <a:ahLst/>
              <a:cxnLst/>
              <a:rect l="l" t="t" r="r" b="b"/>
              <a:pathLst>
                <a:path w="4101291" h="2591973" extrusionOk="0">
                  <a:moveTo>
                    <a:pt x="0" y="0"/>
                  </a:moveTo>
                  <a:lnTo>
                    <a:pt x="348342" y="0"/>
                  </a:lnTo>
                  <a:lnTo>
                    <a:pt x="348342" y="1899199"/>
                  </a:lnTo>
                  <a:cubicBezTo>
                    <a:pt x="348342" y="2122843"/>
                    <a:pt x="529642" y="2304143"/>
                    <a:pt x="753286" y="2304143"/>
                  </a:cubicBezTo>
                  <a:lnTo>
                    <a:pt x="3348003" y="2304143"/>
                  </a:lnTo>
                  <a:cubicBezTo>
                    <a:pt x="3571647" y="2304143"/>
                    <a:pt x="3752947" y="2122843"/>
                    <a:pt x="3752947" y="1899199"/>
                  </a:cubicBezTo>
                  <a:lnTo>
                    <a:pt x="375294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97F7D9">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9" name="Google Shape;189;p9"/>
            <p:cNvSpPr/>
            <p:nvPr/>
          </p:nvSpPr>
          <p:spPr>
            <a:xfrm>
              <a:off x="1103086" y="3831769"/>
              <a:ext cx="3803117" cy="2496458"/>
            </a:xfrm>
            <a:custGeom>
              <a:avLst/>
              <a:gdLst/>
              <a:ahLst/>
              <a:cxnLst/>
              <a:rect l="l" t="t" r="r" b="b"/>
              <a:pathLst>
                <a:path w="3803117" h="2496458" extrusionOk="0">
                  <a:moveTo>
                    <a:pt x="0" y="0"/>
                  </a:moveTo>
                  <a:lnTo>
                    <a:pt x="0" y="2017486"/>
                  </a:lnTo>
                  <a:cubicBezTo>
                    <a:pt x="33866" y="2380343"/>
                    <a:pt x="82247" y="2481944"/>
                    <a:pt x="362857" y="2496458"/>
                  </a:cubicBezTo>
                  <a:lnTo>
                    <a:pt x="3396343" y="2496458"/>
                  </a:lnTo>
                  <a:cubicBezTo>
                    <a:pt x="3633410" y="2438400"/>
                    <a:pt x="3812419" y="2380345"/>
                    <a:pt x="3802743" y="1886858"/>
                  </a:cubicBezTo>
                  <a:lnTo>
                    <a:pt x="3788228" y="0"/>
                  </a:lnTo>
                </a:path>
              </a:pathLst>
            </a:custGeom>
            <a:noFill/>
            <a:ln w="22225" cap="flat" cmpd="sng">
              <a:solidFill>
                <a:schemeClr val="lt1">
                  <a:alpha val="67843"/>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0" name="Google Shape;190;p9"/>
            <p:cNvSpPr txBox="1"/>
            <p:nvPr/>
          </p:nvSpPr>
          <p:spPr>
            <a:xfrm>
              <a:off x="1459747" y="4975743"/>
              <a:ext cx="3110188" cy="10426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Calibri"/>
                  <a:cs typeface="Calibri"/>
                  <a:sym typeface="Calibri"/>
                </a:rPr>
                <a:t>FARE </a:t>
              </a:r>
              <a:endParaRPr dirty="0"/>
            </a:p>
          </p:txBody>
        </p:sp>
        <p:sp>
          <p:nvSpPr>
            <p:cNvPr id="191" name="Google Shape;191;p9"/>
            <p:cNvSpPr/>
            <p:nvPr/>
          </p:nvSpPr>
          <p:spPr>
            <a:xfrm>
              <a:off x="7126515" y="3839027"/>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gradFill>
              <a:gsLst>
                <a:gs pos="0">
                  <a:srgbClr val="FF0000"/>
                </a:gs>
                <a:gs pos="100000">
                  <a:srgbClr val="FF505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2" name="Google Shape;192;p9"/>
            <p:cNvSpPr/>
            <p:nvPr/>
          </p:nvSpPr>
          <p:spPr>
            <a:xfrm>
              <a:off x="7126516" y="3839027"/>
              <a:ext cx="4101291" cy="2591973"/>
            </a:xfrm>
            <a:custGeom>
              <a:avLst/>
              <a:gdLst/>
              <a:ahLst/>
              <a:cxnLst/>
              <a:rect l="l" t="t" r="r" b="b"/>
              <a:pathLst>
                <a:path w="4101291" h="2591973" extrusionOk="0">
                  <a:moveTo>
                    <a:pt x="0" y="0"/>
                  </a:moveTo>
                  <a:lnTo>
                    <a:pt x="348342" y="0"/>
                  </a:lnTo>
                  <a:lnTo>
                    <a:pt x="348342" y="1899199"/>
                  </a:lnTo>
                  <a:cubicBezTo>
                    <a:pt x="348342" y="2122843"/>
                    <a:pt x="529642" y="2304143"/>
                    <a:pt x="753286" y="2304143"/>
                  </a:cubicBezTo>
                  <a:lnTo>
                    <a:pt x="3348003" y="2304143"/>
                  </a:lnTo>
                  <a:cubicBezTo>
                    <a:pt x="3571647" y="2304143"/>
                    <a:pt x="3752947" y="2122843"/>
                    <a:pt x="3752947" y="1899199"/>
                  </a:cubicBezTo>
                  <a:lnTo>
                    <a:pt x="375294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990000">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3" name="Google Shape;193;p9"/>
            <p:cNvSpPr/>
            <p:nvPr/>
          </p:nvSpPr>
          <p:spPr>
            <a:xfrm>
              <a:off x="7265407" y="3835398"/>
              <a:ext cx="3803117" cy="2496458"/>
            </a:xfrm>
            <a:custGeom>
              <a:avLst/>
              <a:gdLst/>
              <a:ahLst/>
              <a:cxnLst/>
              <a:rect l="l" t="t" r="r" b="b"/>
              <a:pathLst>
                <a:path w="3803117" h="2496458" extrusionOk="0">
                  <a:moveTo>
                    <a:pt x="0" y="0"/>
                  </a:moveTo>
                  <a:lnTo>
                    <a:pt x="0" y="2017486"/>
                  </a:lnTo>
                  <a:cubicBezTo>
                    <a:pt x="33866" y="2380343"/>
                    <a:pt x="82247" y="2481944"/>
                    <a:pt x="362857" y="2496458"/>
                  </a:cubicBezTo>
                  <a:lnTo>
                    <a:pt x="3396343" y="2496458"/>
                  </a:lnTo>
                  <a:cubicBezTo>
                    <a:pt x="3633410" y="2438400"/>
                    <a:pt x="3812419" y="2380345"/>
                    <a:pt x="3802743" y="1886858"/>
                  </a:cubicBezTo>
                  <a:lnTo>
                    <a:pt x="3788228" y="0"/>
                  </a:lnTo>
                </a:path>
              </a:pathLst>
            </a:custGeom>
            <a:noFill/>
            <a:ln w="22225" cap="flat" cmpd="sng">
              <a:solidFill>
                <a:schemeClr val="lt1">
                  <a:alpha val="67843"/>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4" name="Google Shape;194;p9"/>
            <p:cNvSpPr txBox="1"/>
            <p:nvPr/>
          </p:nvSpPr>
          <p:spPr>
            <a:xfrm>
              <a:off x="7727713" y="4975743"/>
              <a:ext cx="2898895" cy="10426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Calibri"/>
                  <a:cs typeface="Calibri"/>
                  <a:sym typeface="Calibri"/>
                </a:rPr>
                <a:t>NON FARE</a:t>
              </a:r>
              <a:endParaRPr dirty="0"/>
            </a:p>
          </p:txBody>
        </p:sp>
        <p:pic>
          <p:nvPicPr>
            <p:cNvPr id="195" name="Google Shape;195;p9" descr="Thumbs up sig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2954" y="4427102"/>
              <a:ext cx="548640" cy="548640"/>
            </a:xfrm>
            <a:prstGeom prst="rect">
              <a:avLst/>
            </a:prstGeom>
            <a:noFill/>
            <a:ln>
              <a:noFill/>
            </a:ln>
          </p:spPr>
        </p:pic>
        <p:pic>
          <p:nvPicPr>
            <p:cNvPr id="196" name="Google Shape;196;p9" descr="Thumbs up sig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flipH="1">
              <a:off x="8902841" y="4427102"/>
              <a:ext cx="548640" cy="548640"/>
            </a:xfrm>
            <a:prstGeom prst="rect">
              <a:avLst/>
            </a:prstGeom>
            <a:noFill/>
            <a:ln>
              <a:noFill/>
            </a:ln>
          </p:spPr>
        </p:pic>
      </p:grpSp>
      <p:sp>
        <p:nvSpPr>
          <p:cNvPr id="197" name="Google Shape;197;p9"/>
          <p:cNvSpPr txBox="1"/>
          <p:nvPr/>
        </p:nvSpPr>
        <p:spPr>
          <a:xfrm>
            <a:off x="2311686" y="2367941"/>
            <a:ext cx="3468885"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rgbClr val="0CA373"/>
                </a:solidFill>
                <a:latin typeface="Calibri"/>
                <a:ea typeface="Calibri"/>
                <a:cs typeface="Calibri"/>
                <a:sym typeface="Calibri"/>
              </a:rPr>
              <a:t>controllare lo stato di disponibilità di qualcuno prima di inviare un messaggio</a:t>
            </a:r>
            <a:endParaRPr dirty="0"/>
          </a:p>
        </p:txBody>
      </p:sp>
      <p:sp>
        <p:nvSpPr>
          <p:cNvPr id="198" name="Google Shape;198;p9"/>
          <p:cNvSpPr txBox="1"/>
          <p:nvPr/>
        </p:nvSpPr>
        <p:spPr>
          <a:xfrm>
            <a:off x="2656323" y="1266247"/>
            <a:ext cx="2963093"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rgbClr val="0CA373"/>
                </a:solidFill>
                <a:latin typeface="Calibri"/>
                <a:ea typeface="Calibri"/>
                <a:cs typeface="Calibri"/>
                <a:sym typeface="Calibri"/>
              </a:rPr>
              <a:t>creare un profilo professionale (nome completo e immagine del profilo dall'aspetto formale)</a:t>
            </a:r>
            <a:endParaRPr dirty="0"/>
          </a:p>
        </p:txBody>
      </p:sp>
      <p:sp>
        <p:nvSpPr>
          <p:cNvPr id="200" name="Google Shape;200;p9"/>
          <p:cNvSpPr txBox="1"/>
          <p:nvPr/>
        </p:nvSpPr>
        <p:spPr>
          <a:xfrm>
            <a:off x="1933369" y="811667"/>
            <a:ext cx="8864769" cy="400026"/>
          </a:xfrm>
          <a:prstGeom prst="rect">
            <a:avLst/>
          </a:prstGeom>
          <a:noFill/>
          <a:ln>
            <a:noFill/>
          </a:ln>
        </p:spPr>
        <p:txBody>
          <a:bodyPr spcFirstLastPara="1" wrap="square" lIns="0" tIns="13950" rIns="0" bIns="0" anchor="t" anchorCtr="0">
            <a:spAutoFit/>
          </a:bodyPr>
          <a:lstStyle/>
          <a:p>
            <a:pPr marL="0" marR="0" lvl="0" indent="0" algn="l" rtl="0">
              <a:lnSpc>
                <a:spcPct val="113636"/>
              </a:lnSpc>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1.3.: </a:t>
            </a:r>
            <a:r>
              <a:rPr lang="en-US" sz="2200" dirty="0" err="1">
                <a:solidFill>
                  <a:schemeClr val="dk1"/>
                </a:solidFill>
                <a:latin typeface="Calibri"/>
                <a:ea typeface="Calibri"/>
                <a:cs typeface="Calibri"/>
                <a:sym typeface="Calibri"/>
              </a:rPr>
              <a:t>Messaggistica</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istantanea</a:t>
            </a:r>
            <a:r>
              <a:rPr lang="en-US" sz="2200" dirty="0">
                <a:solidFill>
                  <a:schemeClr val="dk1"/>
                </a:solidFill>
                <a:latin typeface="Calibri"/>
                <a:ea typeface="Calibri"/>
                <a:cs typeface="Calibri"/>
                <a:sym typeface="Calibri"/>
              </a:rPr>
              <a:t> per la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(2)</a:t>
            </a:r>
            <a:endParaRPr dirty="0"/>
          </a:p>
        </p:txBody>
      </p:sp>
      <p:sp>
        <p:nvSpPr>
          <p:cNvPr id="3" name="Google Shape;77;p5">
            <a:extLst>
              <a:ext uri="{FF2B5EF4-FFF2-40B4-BE49-F238E27FC236}">
                <a16:creationId xmlns:a16="http://schemas.microsoft.com/office/drawing/2014/main" id="{62564233-6867-009D-F0B0-0F8EA28636E5}"/>
              </a:ext>
            </a:extLst>
          </p:cNvPr>
          <p:cNvSpPr txBox="1"/>
          <p:nvPr/>
        </p:nvSpPr>
        <p:spPr>
          <a:xfrm>
            <a:off x="888934" y="0"/>
            <a:ext cx="11873435" cy="65915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200" b="1" i="0" dirty="0">
                <a:solidFill>
                  <a:schemeClr val="dk1"/>
                </a:solidFill>
                <a:latin typeface="Calibri"/>
                <a:ea typeface="Calibri"/>
                <a:cs typeface="Calibri"/>
                <a:sym typeface="Calibri"/>
              </a:rPr>
              <a:t>UNIT 1:Basi </a:t>
            </a:r>
            <a:r>
              <a:rPr lang="en-US" sz="4200" b="1" i="0" dirty="0" err="1">
                <a:solidFill>
                  <a:schemeClr val="dk1"/>
                </a:solidFill>
                <a:latin typeface="Calibri"/>
                <a:ea typeface="Calibri"/>
                <a:cs typeface="Calibri"/>
                <a:sym typeface="Calibri"/>
              </a:rPr>
              <a:t>della</a:t>
            </a:r>
            <a:r>
              <a:rPr lang="en-US" sz="4200" b="1" i="0" dirty="0">
                <a:solidFill>
                  <a:schemeClr val="dk1"/>
                </a:solidFill>
                <a:latin typeface="Calibri"/>
                <a:ea typeface="Calibri"/>
                <a:cs typeface="Calibri"/>
                <a:sym typeface="Calibri"/>
              </a:rPr>
              <a:t> </a:t>
            </a:r>
            <a:r>
              <a:rPr lang="en-US" sz="4200" b="1" i="0" dirty="0" err="1">
                <a:solidFill>
                  <a:schemeClr val="dk1"/>
                </a:solidFill>
                <a:latin typeface="Calibri"/>
                <a:ea typeface="Calibri"/>
                <a:cs typeface="Calibri"/>
                <a:sym typeface="Calibri"/>
              </a:rPr>
              <a:t>comunicazione</a:t>
            </a:r>
            <a:r>
              <a:rPr lang="en-US" sz="4200" b="1" i="0" dirty="0">
                <a:solidFill>
                  <a:schemeClr val="dk1"/>
                </a:solidFill>
                <a:latin typeface="Calibri"/>
                <a:ea typeface="Calibri"/>
                <a:cs typeface="Calibri"/>
                <a:sym typeface="Calibri"/>
              </a:rPr>
              <a:t> online  </a:t>
            </a:r>
            <a:r>
              <a:rPr lang="en-US" sz="4200" b="1" i="0" dirty="0" err="1">
                <a:solidFill>
                  <a:schemeClr val="dk1"/>
                </a:solidFill>
                <a:latin typeface="Calibri"/>
                <a:ea typeface="Calibri"/>
                <a:cs typeface="Calibri"/>
                <a:sym typeface="Calibri"/>
              </a:rPr>
              <a:t>delle</a:t>
            </a:r>
            <a:r>
              <a:rPr lang="en-US" sz="4200" b="1" i="0" dirty="0">
                <a:solidFill>
                  <a:schemeClr val="dk1"/>
                </a:solidFill>
                <a:latin typeface="Calibri"/>
                <a:ea typeface="Calibri"/>
                <a:cs typeface="Calibri"/>
                <a:sym typeface="Calibri"/>
              </a:rPr>
              <a:t> PMI</a:t>
            </a:r>
            <a:endParaRPr sz="4200" b="1" i="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0"/>
          <p:cNvSpPr txBox="1"/>
          <p:nvPr/>
        </p:nvSpPr>
        <p:spPr>
          <a:xfrm>
            <a:off x="756052" y="1581737"/>
            <a:ext cx="7697518"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SEZIONE1.4.: Social Media e </a:t>
            </a:r>
            <a:r>
              <a:rPr lang="en-US" sz="2200" dirty="0" err="1">
                <a:solidFill>
                  <a:schemeClr val="dk1"/>
                </a:solidFill>
                <a:latin typeface="Calibri"/>
                <a:ea typeface="Calibri"/>
                <a:cs typeface="Calibri"/>
                <a:sym typeface="Calibri"/>
              </a:rPr>
              <a:t>comunicazione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d’impresa</a:t>
            </a:r>
            <a:r>
              <a:rPr lang="en-US" sz="2200" dirty="0">
                <a:solidFill>
                  <a:schemeClr val="dk1"/>
                </a:solidFill>
                <a:latin typeface="Calibri"/>
                <a:ea typeface="Calibri"/>
                <a:cs typeface="Calibri"/>
                <a:sym typeface="Calibri"/>
              </a:rPr>
              <a:t>(1)</a:t>
            </a:r>
            <a:endParaRPr dirty="0"/>
          </a:p>
        </p:txBody>
      </p:sp>
      <p:pic>
        <p:nvPicPr>
          <p:cNvPr id="208" name="Google Shape;20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66469" y="4939357"/>
            <a:ext cx="919600" cy="919600"/>
          </a:xfrm>
          <a:prstGeom prst="rect">
            <a:avLst/>
          </a:prstGeom>
          <a:noFill/>
          <a:ln>
            <a:noFill/>
          </a:ln>
        </p:spPr>
      </p:pic>
      <p:pic>
        <p:nvPicPr>
          <p:cNvPr id="209" name="Google Shape;209;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44739" y="4923602"/>
            <a:ext cx="935355" cy="935355"/>
          </a:xfrm>
          <a:prstGeom prst="rect">
            <a:avLst/>
          </a:prstGeom>
          <a:noFill/>
          <a:ln>
            <a:noFill/>
          </a:ln>
        </p:spPr>
      </p:pic>
      <p:pic>
        <p:nvPicPr>
          <p:cNvPr id="210" name="Google Shape;210;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88198" y="4939357"/>
            <a:ext cx="919600" cy="919600"/>
          </a:xfrm>
          <a:prstGeom prst="rect">
            <a:avLst/>
          </a:prstGeom>
          <a:noFill/>
          <a:ln>
            <a:noFill/>
          </a:ln>
        </p:spPr>
      </p:pic>
      <p:pic>
        <p:nvPicPr>
          <p:cNvPr id="211" name="Google Shape;211;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23011" y="4923602"/>
            <a:ext cx="919600" cy="919600"/>
          </a:xfrm>
          <a:prstGeom prst="rect">
            <a:avLst/>
          </a:prstGeom>
          <a:noFill/>
          <a:ln>
            <a:noFill/>
          </a:ln>
        </p:spPr>
      </p:pic>
      <p:sp>
        <p:nvSpPr>
          <p:cNvPr id="212" name="Google Shape;212;p10"/>
          <p:cNvSpPr/>
          <p:nvPr/>
        </p:nvSpPr>
        <p:spPr>
          <a:xfrm>
            <a:off x="756052" y="2259836"/>
            <a:ext cx="6538183"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Social media:</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Strumento eccellente per comunicare informazioni a un gran numero di persone</a:t>
            </a:r>
          </a:p>
          <a:p>
            <a:pPr marL="285750" marR="0" lvl="0" indent="-285750" algn="l" rtl="0">
              <a:spcBef>
                <a:spcPts val="0"/>
              </a:spcBef>
              <a:spcAft>
                <a:spcPts val="0"/>
              </a:spcAft>
              <a:buClr>
                <a:schemeClr val="dk1"/>
              </a:buClr>
              <a:buSzPts val="2200"/>
              <a:buFont typeface="Noto Sans Symbols"/>
              <a:buChar char="⮚"/>
            </a:pPr>
            <a:endParaRPr lang="it-IT"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Offre la possibilità di creare e condividere immagini</a:t>
            </a:r>
          </a:p>
          <a:p>
            <a:pPr marL="285750" marR="0" lvl="0" indent="-285750" algn="l" rtl="0">
              <a:spcBef>
                <a:spcPts val="0"/>
              </a:spcBef>
              <a:spcAft>
                <a:spcPts val="0"/>
              </a:spcAft>
              <a:buClr>
                <a:schemeClr val="dk1"/>
              </a:buClr>
              <a:buSzPts val="2200"/>
              <a:buFont typeface="Noto Sans Symbols"/>
              <a:buChar char="⮚"/>
            </a:pPr>
            <a:endParaRPr lang="it-IT" sz="22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it-IT" sz="2200" dirty="0">
                <a:solidFill>
                  <a:schemeClr val="dk1"/>
                </a:solidFill>
                <a:latin typeface="Calibri"/>
                <a:ea typeface="Calibri"/>
                <a:cs typeface="Calibri"/>
                <a:sym typeface="Calibri"/>
              </a:rPr>
              <a:t>Ampiamente utilizzato dalle aziende per le campagne pubblicitarie e di marketing delle imprese</a:t>
            </a:r>
            <a:endParaRPr sz="2200" dirty="0">
              <a:solidFill>
                <a:schemeClr val="dk1"/>
              </a:solidFill>
              <a:latin typeface="Calibri"/>
              <a:ea typeface="Calibri"/>
              <a:cs typeface="Calibri"/>
              <a:sym typeface="Calibri"/>
            </a:endParaRPr>
          </a:p>
        </p:txBody>
      </p:sp>
      <p:sp>
        <p:nvSpPr>
          <p:cNvPr id="3" name="Google Shape;77;p5">
            <a:extLst>
              <a:ext uri="{FF2B5EF4-FFF2-40B4-BE49-F238E27FC236}">
                <a16:creationId xmlns:a16="http://schemas.microsoft.com/office/drawing/2014/main" id="{E5B134FD-1B54-E48D-BCD3-3EA8696D9689}"/>
              </a:ext>
            </a:extLst>
          </p:cNvPr>
          <p:cNvSpPr txBox="1"/>
          <p:nvPr/>
        </p:nvSpPr>
        <p:spPr>
          <a:xfrm>
            <a:off x="756052" y="759863"/>
            <a:ext cx="11873435" cy="65915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200" b="1" i="0" dirty="0">
                <a:solidFill>
                  <a:schemeClr val="dk1"/>
                </a:solidFill>
                <a:latin typeface="Calibri"/>
                <a:ea typeface="Calibri"/>
                <a:cs typeface="Calibri"/>
                <a:sym typeface="Calibri"/>
              </a:rPr>
              <a:t>UNIT 1:Basi </a:t>
            </a:r>
            <a:r>
              <a:rPr lang="en-US" sz="4200" b="1" i="0" dirty="0" err="1">
                <a:solidFill>
                  <a:schemeClr val="dk1"/>
                </a:solidFill>
                <a:latin typeface="Calibri"/>
                <a:ea typeface="Calibri"/>
                <a:cs typeface="Calibri"/>
                <a:sym typeface="Calibri"/>
              </a:rPr>
              <a:t>della</a:t>
            </a:r>
            <a:r>
              <a:rPr lang="en-US" sz="4200" b="1" i="0" dirty="0">
                <a:solidFill>
                  <a:schemeClr val="dk1"/>
                </a:solidFill>
                <a:latin typeface="Calibri"/>
                <a:ea typeface="Calibri"/>
                <a:cs typeface="Calibri"/>
                <a:sym typeface="Calibri"/>
              </a:rPr>
              <a:t> </a:t>
            </a:r>
            <a:r>
              <a:rPr lang="en-US" sz="4200" b="1" i="0" dirty="0" err="1">
                <a:solidFill>
                  <a:schemeClr val="dk1"/>
                </a:solidFill>
                <a:latin typeface="Calibri"/>
                <a:ea typeface="Calibri"/>
                <a:cs typeface="Calibri"/>
                <a:sym typeface="Calibri"/>
              </a:rPr>
              <a:t>comunicazione</a:t>
            </a:r>
            <a:r>
              <a:rPr lang="en-US" sz="4200" b="1" i="0" dirty="0">
                <a:solidFill>
                  <a:schemeClr val="dk1"/>
                </a:solidFill>
                <a:latin typeface="Calibri"/>
                <a:ea typeface="Calibri"/>
                <a:cs typeface="Calibri"/>
                <a:sym typeface="Calibri"/>
              </a:rPr>
              <a:t> online  </a:t>
            </a:r>
            <a:r>
              <a:rPr lang="en-US" sz="4200" b="1" i="0" dirty="0" err="1">
                <a:solidFill>
                  <a:schemeClr val="dk1"/>
                </a:solidFill>
                <a:latin typeface="Calibri"/>
                <a:ea typeface="Calibri"/>
                <a:cs typeface="Calibri"/>
                <a:sym typeface="Calibri"/>
              </a:rPr>
              <a:t>delle</a:t>
            </a:r>
            <a:r>
              <a:rPr lang="en-US" sz="4200" b="1" i="0" dirty="0">
                <a:solidFill>
                  <a:schemeClr val="dk1"/>
                </a:solidFill>
                <a:latin typeface="Calibri"/>
                <a:ea typeface="Calibri"/>
                <a:cs typeface="Calibri"/>
                <a:sym typeface="Calibri"/>
              </a:rPr>
              <a:t> PMI</a:t>
            </a:r>
            <a:endParaRPr sz="4200" b="1" i="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1190</Words>
  <Application>Microsoft Office PowerPoint</Application>
  <PresentationFormat>Panorámica</PresentationFormat>
  <Paragraphs>191</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Wingdings</vt:lpstr>
      <vt:lpstr>Calibri</vt:lpstr>
      <vt:lpstr>Georgia</vt:lpstr>
      <vt:lpstr>Noto Sans Symbols</vt:lpstr>
      <vt:lpstr>Tahoma</vt:lpstr>
      <vt:lpstr>Oxygen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9</cp:revision>
  <dcterms:created xsi:type="dcterms:W3CDTF">2021-06-29T11:11:56Z</dcterms:created>
  <dcterms:modified xsi:type="dcterms:W3CDTF">2023-02-06T16:10:13Z</dcterms:modified>
</cp:coreProperties>
</file>