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86" r:id="rId5"/>
    <p:sldId id="291" r:id="rId6"/>
    <p:sldId id="289" r:id="rId7"/>
    <p:sldId id="293" r:id="rId8"/>
    <p:sldId id="290" r:id="rId9"/>
    <p:sldId id="292" r:id="rId10"/>
    <p:sldId id="287" r:id="rId11"/>
    <p:sldId id="294" r:id="rId12"/>
    <p:sldId id="288" r:id="rId13"/>
    <p:sldId id="274" r:id="rId14"/>
    <p:sldId id="296" r:id="rId15"/>
    <p:sldId id="299" r:id="rId16"/>
    <p:sldId id="295"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7EDAB"/>
    <a:srgbClr val="075D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660"/>
  </p:normalViewPr>
  <p:slideViewPr>
    <p:cSldViewPr snapToGrid="0">
      <p:cViewPr varScale="1">
        <p:scale>
          <a:sx n="107" d="100"/>
          <a:sy n="107" d="100"/>
        </p:scale>
        <p:origin x="708"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getapp.com/resources/business-chat-etiquette-rules-for-small-business/" TargetMode="External"/><Relationship Id="rId2" Type="http://schemas.openxmlformats.org/officeDocument/2006/relationships/hyperlink" Target="https://www.outboundengine.com/blog/social-media-etiquette-for-business-25-dos-donts/" TargetMode="External"/><Relationship Id="rId1" Type="http://schemas.openxmlformats.org/officeDocument/2006/relationships/slideLayout" Target="../slideLayouts/slideLayout1.xml"/><Relationship Id="rId4" Type="http://schemas.openxmlformats.org/officeDocument/2006/relationships/hyperlink" Target="https://www.business-opportunities.biz/2020/05/05/netiquette-master-online-business-communicatio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Zwiększanie</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odporności</a:t>
            </a:r>
            <a:r>
              <a:rPr lang="en-GB" sz="1800" b="1" dirty="0">
                <a:effectLst/>
                <a:latin typeface="Bahnschrift Light" panose="020B0502040204020203" pitchFamily="34" charset="0"/>
                <a:ea typeface="Calibri" panose="020F0502020204030204" pitchFamily="34" charset="0"/>
              </a:rPr>
              <a:t> MŚP </a:t>
            </a:r>
            <a:r>
              <a:rPr lang="en-GB" sz="1800" b="1" dirty="0" err="1">
                <a:effectLst/>
                <a:latin typeface="Bahnschrift Light" panose="020B0502040204020203" pitchFamily="34" charset="0"/>
                <a:ea typeface="Calibri" panose="020F0502020204030204" pitchFamily="34" charset="0"/>
              </a:rPr>
              <a:t>po</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NETYKIETA</a:t>
            </a:r>
            <a:r>
              <a:rPr kumimoji="0" lang="pt-BR" sz="1800" b="1" i="0" u="none" strike="noStrike" kern="1200" cap="none" spc="-114" normalizeH="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W BIZNESIE</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Autor: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IHF</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6">
            <a:extLst>
              <a:ext uri="{FF2B5EF4-FFF2-40B4-BE49-F238E27FC236}">
                <a16:creationId xmlns:a16="http://schemas.microsoft.com/office/drawing/2014/main" id="{DF3A1A9C-2158-43F5-9124-004354127A2A}"/>
              </a:ext>
            </a:extLst>
          </p:cNvPr>
          <p:cNvGrpSpPr/>
          <p:nvPr/>
        </p:nvGrpSpPr>
        <p:grpSpPr>
          <a:xfrm>
            <a:off x="827315" y="1780590"/>
            <a:ext cx="10408357" cy="3872063"/>
            <a:chOff x="-2349252" y="948489"/>
            <a:chExt cx="16683708" cy="5756128"/>
          </a:xfrm>
        </p:grpSpPr>
        <p:sp>
          <p:nvSpPr>
            <p:cNvPr id="12" name="Rectangle 3">
              <a:extLst>
                <a:ext uri="{FF2B5EF4-FFF2-40B4-BE49-F238E27FC236}">
                  <a16:creationId xmlns:a16="http://schemas.microsoft.com/office/drawing/2014/main" id="{7D0DA2C4-A138-4A8A-9D1F-BF20AE172290}"/>
                </a:ext>
              </a:extLst>
            </p:cNvPr>
            <p:cNvSpPr/>
            <p:nvPr/>
          </p:nvSpPr>
          <p:spPr>
            <a:xfrm>
              <a:off x="-2349252" y="2430562"/>
              <a:ext cx="6362454" cy="4274055"/>
            </a:xfrm>
            <a:prstGeom prst="rect">
              <a:avLst/>
            </a:prstGeom>
            <a:solidFill>
              <a:srgbClr val="97F7D9"/>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 name="Rectangle 4">
              <a:extLst>
                <a:ext uri="{FF2B5EF4-FFF2-40B4-BE49-F238E27FC236}">
                  <a16:creationId xmlns:a16="http://schemas.microsoft.com/office/drawing/2014/main" id="{CA1B0268-DFC4-4C4A-9EFC-0A009919DE3B}"/>
                </a:ext>
              </a:extLst>
            </p:cNvPr>
            <p:cNvSpPr/>
            <p:nvPr/>
          </p:nvSpPr>
          <p:spPr>
            <a:xfrm>
              <a:off x="7972002" y="2430561"/>
              <a:ext cx="6362454" cy="4274056"/>
            </a:xfrm>
            <a:prstGeom prst="rect">
              <a:avLst/>
            </a:prstGeom>
            <a:solidFill>
              <a:srgbClr val="FD6D67">
                <a:lumMod val="20000"/>
                <a:lumOff val="80000"/>
              </a:srgbClr>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 name="TextBox 7">
              <a:extLst>
                <a:ext uri="{FF2B5EF4-FFF2-40B4-BE49-F238E27FC236}">
                  <a16:creationId xmlns:a16="http://schemas.microsoft.com/office/drawing/2014/main" id="{495F28FF-1EEC-43D4-BBF3-C3492C8A976B}"/>
                </a:ext>
              </a:extLst>
            </p:cNvPr>
            <p:cNvSpPr txBox="1"/>
            <p:nvPr/>
          </p:nvSpPr>
          <p:spPr>
            <a:xfrm>
              <a:off x="-2095177" y="3870124"/>
              <a:ext cx="5919335" cy="2790959"/>
            </a:xfrm>
            <a:prstGeom prst="rect">
              <a:avLst/>
            </a:prstGeom>
            <a:noFill/>
          </p:spPr>
          <p:txBody>
            <a:bodyPr wrap="square" lIns="0" r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sz="1600" b="0" i="0" u="none" strike="noStrike" kern="1200" cap="none" spc="0" normalizeH="0" baseline="0" noProof="0" dirty="0" err="1">
                  <a:ln>
                    <a:noFill/>
                  </a:ln>
                  <a:solidFill>
                    <a:sysClr val="windowText" lastClr="000000"/>
                  </a:solidFill>
                  <a:effectLst/>
                  <a:uLnTx/>
                  <a:uFillTx/>
                  <a:ea typeface="+mn-ea"/>
                  <a:cs typeface="+mn-cs"/>
                </a:rPr>
                <a:t>wchodź</a:t>
              </a:r>
              <a:r>
                <a:rPr kumimoji="0" lang="en-US" sz="1600" b="0" i="0" u="none" strike="noStrike" kern="1200" cap="none" spc="0" normalizeH="0" noProof="0" dirty="0">
                  <a:ln>
                    <a:noFill/>
                  </a:ln>
                  <a:solidFill>
                    <a:sysClr val="windowText" lastClr="000000"/>
                  </a:solidFill>
                  <a:effectLst/>
                  <a:uLnTx/>
                  <a:uFillTx/>
                  <a:ea typeface="+mn-ea"/>
                  <a:cs typeface="+mn-cs"/>
                </a:rPr>
                <a:t> w </a:t>
              </a:r>
              <a:r>
                <a:rPr kumimoji="0" lang="en-US" sz="1600" b="0" i="0" u="none" strike="noStrike" kern="1200" cap="none" spc="0" normalizeH="0" noProof="0" dirty="0" err="1">
                  <a:ln>
                    <a:noFill/>
                  </a:ln>
                  <a:solidFill>
                    <a:sysClr val="windowText" lastClr="000000"/>
                  </a:solidFill>
                  <a:effectLst/>
                  <a:uLnTx/>
                  <a:uFillTx/>
                  <a:ea typeface="+mn-ea"/>
                  <a:cs typeface="+mn-cs"/>
                </a:rPr>
                <a:t>interkacje</a:t>
              </a:r>
              <a:r>
                <a:rPr kumimoji="0" lang="en-US" sz="1600" b="0" i="0" u="none" strike="noStrike" kern="1200" cap="none" spc="0" normalizeH="0" noProof="0" dirty="0">
                  <a:ln>
                    <a:noFill/>
                  </a:ln>
                  <a:solidFill>
                    <a:sysClr val="windowText" lastClr="000000"/>
                  </a:solidFill>
                  <a:effectLst/>
                  <a:uLnTx/>
                  <a:uFillTx/>
                  <a:ea typeface="+mn-ea"/>
                  <a:cs typeface="+mn-cs"/>
                </a:rPr>
                <a:t> z </a:t>
              </a:r>
              <a:r>
                <a:rPr kumimoji="0" lang="en-US" sz="1600" b="0" i="0" u="none" strike="noStrike" kern="1200" cap="none" spc="0" normalizeH="0" noProof="0" dirty="0" err="1">
                  <a:ln>
                    <a:noFill/>
                  </a:ln>
                  <a:solidFill>
                    <a:sysClr val="windowText" lastClr="000000"/>
                  </a:solidFill>
                  <a:effectLst/>
                  <a:uLnTx/>
                  <a:uFillTx/>
                  <a:ea typeface="+mn-ea"/>
                  <a:cs typeface="+mn-cs"/>
                </a:rPr>
                <a:t>followersami</a:t>
              </a:r>
              <a:r>
                <a:rPr kumimoji="0" lang="en-US" sz="1600" b="0" i="0" u="none" strike="noStrike" kern="1200" cap="none" spc="0" normalizeH="0" noProof="0" dirty="0">
                  <a:ln>
                    <a:noFill/>
                  </a:ln>
                  <a:solidFill>
                    <a:sysClr val="windowText" lastClr="000000"/>
                  </a:solidFill>
                  <a:effectLst/>
                  <a:uLnTx/>
                  <a:uFillTx/>
                  <a:ea typeface="+mn-ea"/>
                  <a:cs typeface="+mn-cs"/>
                </a:rPr>
                <a:t>/</a:t>
              </a:r>
              <a:r>
                <a:rPr kumimoji="0" lang="en-US" sz="1600" b="0" i="0" u="none" strike="noStrike" kern="1200" cap="none" spc="0" normalizeH="0" noProof="0" dirty="0" err="1">
                  <a:ln>
                    <a:noFill/>
                  </a:ln>
                  <a:solidFill>
                    <a:sysClr val="windowText" lastClr="000000"/>
                  </a:solidFill>
                  <a:effectLst/>
                  <a:uLnTx/>
                  <a:uFillTx/>
                  <a:ea typeface="+mn-ea"/>
                  <a:cs typeface="+mn-cs"/>
                </a:rPr>
                <a:t>klientami</a:t>
              </a:r>
              <a:endParaRPr kumimoji="0" lang="en-US" sz="1600"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lang="en-US" sz="1600" dirty="0" err="1">
                  <a:solidFill>
                    <a:sysClr val="windowText" lastClr="000000"/>
                  </a:solidFill>
                </a:rPr>
                <a:t>k</a:t>
              </a:r>
              <a:r>
                <a:rPr kumimoji="0" lang="en-US" sz="1600" b="0" i="0" u="none" strike="noStrike" kern="1200" cap="none" spc="0" normalizeH="0" baseline="0" noProof="0" dirty="0" err="1">
                  <a:ln>
                    <a:noFill/>
                  </a:ln>
                  <a:solidFill>
                    <a:sysClr val="windowText" lastClr="000000"/>
                  </a:solidFill>
                  <a:effectLst/>
                  <a:uLnTx/>
                  <a:uFillTx/>
                </a:rPr>
                <a:t>omunikuj</a:t>
              </a:r>
              <a:r>
                <a:rPr kumimoji="0" lang="en-US" sz="1600" b="0" i="0" u="none" strike="noStrike" kern="1200" cap="none" spc="0" normalizeH="0" baseline="0" noProof="0" dirty="0">
                  <a:ln>
                    <a:noFill/>
                  </a:ln>
                  <a:solidFill>
                    <a:sysClr val="windowText" lastClr="000000"/>
                  </a:solidFill>
                  <a:effectLst/>
                  <a:uLnTx/>
                  <a:uFillTx/>
                </a:rPr>
                <a:t> </a:t>
              </a:r>
              <a:r>
                <a:rPr kumimoji="0" lang="en-US" sz="1600" b="0" i="0" u="none" strike="noStrike" kern="1200" cap="none" spc="0" normalizeH="0" baseline="0" noProof="0" dirty="0" err="1">
                  <a:ln>
                    <a:noFill/>
                  </a:ln>
                  <a:solidFill>
                    <a:sysClr val="windowText" lastClr="000000"/>
                  </a:solidFill>
                  <a:effectLst/>
                  <a:uLnTx/>
                  <a:uFillTx/>
                </a:rPr>
                <a:t>się</a:t>
              </a:r>
              <a:r>
                <a:rPr kumimoji="0" lang="en-US" sz="1600" b="0" i="0" u="none" strike="noStrike" kern="1200" cap="none" spc="0" normalizeH="0" baseline="0" noProof="0" dirty="0">
                  <a:ln>
                    <a:noFill/>
                  </a:ln>
                  <a:solidFill>
                    <a:sysClr val="windowText" lastClr="000000"/>
                  </a:solidFill>
                  <a:effectLst/>
                  <a:uLnTx/>
                  <a:uFillTx/>
                </a:rPr>
                <a:t> </a:t>
              </a:r>
              <a:r>
                <a:rPr kumimoji="0" lang="en-US" sz="1600" b="0" i="0" u="none" strike="noStrike" kern="1200" cap="none" spc="0" normalizeH="0" baseline="0" noProof="0" dirty="0" err="1">
                  <a:ln>
                    <a:noFill/>
                  </a:ln>
                  <a:solidFill>
                    <a:sysClr val="windowText" lastClr="000000"/>
                  </a:solidFill>
                  <a:effectLst/>
                  <a:uLnTx/>
                  <a:uFillTx/>
                </a:rPr>
                <a:t>wizualnie</a:t>
              </a:r>
              <a:endParaRPr kumimoji="0" lang="en-US" sz="1600" b="0" i="0" u="none" strike="noStrike" kern="1200" cap="none" spc="0" normalizeH="0" baseline="0" noProof="0" dirty="0">
                <a:ln>
                  <a:noFill/>
                </a:ln>
                <a:solidFill>
                  <a:sysClr val="windowText" lastClr="000000"/>
                </a:solidFill>
                <a:effectLst/>
                <a:uLnTx/>
                <a:uFillTx/>
              </a:endParaRP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sz="1600" b="0" i="0" u="none" strike="noStrike" kern="1200" cap="none" spc="0" normalizeH="0" baseline="0" noProof="0" dirty="0" err="1">
                  <a:ln>
                    <a:noFill/>
                  </a:ln>
                  <a:solidFill>
                    <a:sysClr val="windowText" lastClr="000000"/>
                  </a:solidFill>
                  <a:effectLst/>
                  <a:uLnTx/>
                  <a:uFillTx/>
                </a:rPr>
                <a:t>oddziel</a:t>
              </a:r>
              <a:r>
                <a:rPr kumimoji="0" lang="en-US" sz="1600" b="0" i="0" u="none" strike="noStrike" kern="1200" cap="none" spc="0" normalizeH="0" baseline="0" noProof="0" dirty="0">
                  <a:ln>
                    <a:noFill/>
                  </a:ln>
                  <a:solidFill>
                    <a:sysClr val="windowText" lastClr="000000"/>
                  </a:solidFill>
                  <a:effectLst/>
                  <a:uLnTx/>
                  <a:uFillTx/>
                </a:rPr>
                <a:t> </a:t>
              </a:r>
              <a:r>
                <a:rPr kumimoji="0" lang="en-US" sz="1600" b="0" i="0" u="none" strike="noStrike" kern="1200" cap="none" spc="0" normalizeH="0" baseline="0" noProof="0" dirty="0" err="1">
                  <a:ln>
                    <a:noFill/>
                  </a:ln>
                  <a:solidFill>
                    <a:sysClr val="windowText" lastClr="000000"/>
                  </a:solidFill>
                  <a:effectLst/>
                  <a:uLnTx/>
                  <a:uFillTx/>
                </a:rPr>
                <a:t>biznes</a:t>
              </a:r>
              <a:r>
                <a:rPr kumimoji="0" lang="en-US" sz="1600" b="0" i="0" u="none" strike="noStrike" kern="1200" cap="none" spc="0" normalizeH="0" baseline="0" noProof="0" dirty="0">
                  <a:ln>
                    <a:noFill/>
                  </a:ln>
                  <a:solidFill>
                    <a:sysClr val="windowText" lastClr="000000"/>
                  </a:solidFill>
                  <a:effectLst/>
                  <a:uLnTx/>
                  <a:uFillTx/>
                </a:rPr>
                <a:t> od </a:t>
              </a:r>
              <a:r>
                <a:rPr kumimoji="0" lang="en-US" sz="1600" b="0" i="0" u="none" strike="noStrike" kern="1200" cap="none" spc="0" normalizeH="0" baseline="0" noProof="0" dirty="0" err="1">
                  <a:ln>
                    <a:noFill/>
                  </a:ln>
                  <a:solidFill>
                    <a:sysClr val="windowText" lastClr="000000"/>
                  </a:solidFill>
                  <a:effectLst/>
                  <a:uLnTx/>
                  <a:uFillTx/>
                </a:rPr>
                <a:t>spraw</a:t>
              </a:r>
              <a:r>
                <a:rPr kumimoji="0" lang="en-US" sz="1600" b="0" i="0" u="none" strike="noStrike" kern="1200" cap="none" spc="0" normalizeH="0" baseline="0" noProof="0" dirty="0">
                  <a:ln>
                    <a:noFill/>
                  </a:ln>
                  <a:solidFill>
                    <a:sysClr val="windowText" lastClr="000000"/>
                  </a:solidFill>
                  <a:effectLst/>
                  <a:uLnTx/>
                  <a:uFillTx/>
                </a:rPr>
                <a:t> </a:t>
              </a:r>
              <a:r>
                <a:rPr kumimoji="0" lang="en-US" sz="1600" b="0" i="0" u="none" strike="noStrike" kern="1200" cap="none" spc="0" normalizeH="0" baseline="0" noProof="0" dirty="0" err="1">
                  <a:ln>
                    <a:noFill/>
                  </a:ln>
                  <a:solidFill>
                    <a:sysClr val="windowText" lastClr="000000"/>
                  </a:solidFill>
                  <a:effectLst/>
                  <a:uLnTx/>
                  <a:uFillTx/>
                </a:rPr>
                <a:t>osobistych</a:t>
              </a:r>
              <a:endParaRPr kumimoji="0" lang="en-US" sz="1600" b="0" i="0" u="none" strike="noStrike" kern="1200" cap="none" spc="0" normalizeH="0" baseline="0" noProof="0" dirty="0">
                <a:ln>
                  <a:noFill/>
                </a:ln>
                <a:solidFill>
                  <a:sysClr val="windowText" lastClr="000000"/>
                </a:solidFill>
                <a:effectLst/>
                <a:uLnTx/>
                <a:uFillTx/>
              </a:endParaRP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lang="en-US" sz="1600" dirty="0" err="1">
                  <a:solidFill>
                    <a:sysClr val="windowText" lastClr="000000"/>
                  </a:solidFill>
                </a:rPr>
                <a:t>umieszczaj</a:t>
              </a:r>
              <a:r>
                <a:rPr lang="en-US" sz="1600" dirty="0">
                  <a:solidFill>
                    <a:sysClr val="windowText" lastClr="000000"/>
                  </a:solidFill>
                </a:rPr>
                <a:t> </a:t>
              </a:r>
              <a:r>
                <a:rPr lang="en-US" sz="1600" dirty="0" err="1">
                  <a:solidFill>
                    <a:sysClr val="windowText" lastClr="000000"/>
                  </a:solidFill>
                </a:rPr>
                <a:t>posty</a:t>
              </a:r>
              <a:r>
                <a:rPr lang="en-US" sz="1600" dirty="0">
                  <a:solidFill>
                    <a:sysClr val="windowText" lastClr="000000"/>
                  </a:solidFill>
                </a:rPr>
                <a:t> </a:t>
              </a:r>
              <a:r>
                <a:rPr lang="en-US" sz="1600" dirty="0" err="1">
                  <a:solidFill>
                    <a:sysClr val="windowText" lastClr="000000"/>
                  </a:solidFill>
                </a:rPr>
                <a:t>regularnie</a:t>
              </a:r>
              <a:endParaRPr kumimoji="0" lang="en-US" sz="1600" b="0" i="0" u="none" strike="noStrike" kern="1200" cap="none" spc="0" normalizeH="0" baseline="0" noProof="0" dirty="0">
                <a:ln>
                  <a:noFill/>
                </a:ln>
                <a:solidFill>
                  <a:sysClr val="windowText" lastClr="000000"/>
                </a:solidFill>
                <a:effectLst/>
                <a:uLnTx/>
                <a:uFillTx/>
              </a:endParaRP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lang="en-US" sz="1600" dirty="0" err="1">
                  <a:solidFill>
                    <a:sysClr val="windowText" lastClr="000000"/>
                  </a:solidFill>
                </a:rPr>
                <a:t>podchodź</a:t>
              </a:r>
              <a:r>
                <a:rPr lang="en-US" sz="1600" dirty="0">
                  <a:solidFill>
                    <a:sysClr val="windowText" lastClr="000000"/>
                  </a:solidFill>
                </a:rPr>
                <a:t> </a:t>
              </a:r>
              <a:r>
                <a:rPr lang="en-US" sz="1600" dirty="0" err="1">
                  <a:solidFill>
                    <a:sysClr val="windowText" lastClr="000000"/>
                  </a:solidFill>
                </a:rPr>
                <a:t>ostrożnie</a:t>
              </a:r>
              <a:r>
                <a:rPr lang="en-US" sz="1600" dirty="0">
                  <a:solidFill>
                    <a:sysClr val="windowText" lastClr="000000"/>
                  </a:solidFill>
                </a:rPr>
                <a:t> do </a:t>
              </a:r>
              <a:r>
                <a:rPr lang="en-US" sz="1600" dirty="0" err="1">
                  <a:solidFill>
                    <a:sysClr val="windowText" lastClr="000000"/>
                  </a:solidFill>
                </a:rPr>
                <a:t>krytyki</a:t>
              </a:r>
              <a:endParaRPr kumimoji="0" lang="en-US" sz="1600" b="0" i="0" u="none" strike="noStrike" kern="1200" cap="none" spc="0" normalizeH="0" baseline="0" noProof="0" dirty="0">
                <a:ln>
                  <a:noFill/>
                </a:ln>
                <a:solidFill>
                  <a:sysClr val="windowText" lastClr="000000"/>
                </a:solidFill>
                <a:effectLst/>
                <a:uLnTx/>
                <a:uFillTx/>
              </a:endParaRPr>
            </a:p>
          </p:txBody>
        </p:sp>
        <p:pic>
          <p:nvPicPr>
            <p:cNvPr id="16" name="Graphic 11" descr="Close">
              <a:extLst>
                <a:ext uri="{FF2B5EF4-FFF2-40B4-BE49-F238E27FC236}">
                  <a16:creationId xmlns:a16="http://schemas.microsoft.com/office/drawing/2014/main" id="{C276AC12-93DC-46B7-A309-267CDA0083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20511" y="948489"/>
              <a:ext cx="2156914" cy="2156914"/>
            </a:xfrm>
            <a:prstGeom prst="rect">
              <a:avLst/>
            </a:prstGeom>
          </p:spPr>
        </p:pic>
        <p:pic>
          <p:nvPicPr>
            <p:cNvPr id="17" name="Graphic 12" descr="Checkmark">
              <a:extLst>
                <a:ext uri="{FF2B5EF4-FFF2-40B4-BE49-F238E27FC236}">
                  <a16:creationId xmlns:a16="http://schemas.microsoft.com/office/drawing/2014/main" id="{823F50B7-2C46-417D-9D42-25021DF2268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4575" y="948489"/>
              <a:ext cx="2156914" cy="2156914"/>
            </a:xfrm>
            <a:prstGeom prst="rect">
              <a:avLst/>
            </a:prstGeom>
            <a:noFill/>
          </p:spPr>
        </p:pic>
        <p:sp>
          <p:nvSpPr>
            <p:cNvPr id="18" name="Freeform: Shape 21">
              <a:extLst>
                <a:ext uri="{FF2B5EF4-FFF2-40B4-BE49-F238E27FC236}">
                  <a16:creationId xmlns:a16="http://schemas.microsoft.com/office/drawing/2014/main" id="{7E69B64B-C46A-420F-86D5-8309A63427D0}"/>
                </a:ext>
              </a:extLst>
            </p:cNvPr>
            <p:cNvSpPr/>
            <p:nvPr/>
          </p:nvSpPr>
          <p:spPr>
            <a:xfrm>
              <a:off x="3169971" y="1045664"/>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rgbClr val="0CA373"/>
            </a:solidFill>
            <a:ln w="12700" cap="flat" cmpd="sng" algn="ctr">
              <a:noFill/>
              <a:prstDash val="solid"/>
              <a:miter lim="800000"/>
            </a:ln>
            <a:effectLst/>
          </p:spPr>
          <p:txBody>
            <a:bodyPr wrap="square"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 name="Rectangle: Rounded Corners 22">
              <a:extLst>
                <a:ext uri="{FF2B5EF4-FFF2-40B4-BE49-F238E27FC236}">
                  <a16:creationId xmlns:a16="http://schemas.microsoft.com/office/drawing/2014/main" id="{FCCA7FDC-858B-4A0A-BA92-0BC1CE376F79}"/>
                </a:ext>
              </a:extLst>
            </p:cNvPr>
            <p:cNvSpPr/>
            <p:nvPr/>
          </p:nvSpPr>
          <p:spPr>
            <a:xfrm>
              <a:off x="3169971" y="1045664"/>
              <a:ext cx="2526891" cy="2526891"/>
            </a:xfrm>
            <a:prstGeom prst="roundRect">
              <a:avLst>
                <a:gd name="adj" fmla="val 10636"/>
              </a:avLst>
            </a:prstGeom>
            <a:solidFill>
              <a:srgbClr val="17EDAB"/>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0" name="Freeform: Shape 16">
              <a:extLst>
                <a:ext uri="{FF2B5EF4-FFF2-40B4-BE49-F238E27FC236}">
                  <a16:creationId xmlns:a16="http://schemas.microsoft.com/office/drawing/2014/main" id="{711B282E-C632-42DC-AAE5-A80DB7138E30}"/>
                </a:ext>
              </a:extLst>
            </p:cNvPr>
            <p:cNvSpPr/>
            <p:nvPr/>
          </p:nvSpPr>
          <p:spPr>
            <a:xfrm flipH="1">
              <a:off x="6264081" y="1045664"/>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rgbClr val="FD6D67">
                <a:lumMod val="75000"/>
              </a:srgbClr>
            </a:solidFill>
            <a:ln w="12700" cap="flat" cmpd="sng" algn="ctr">
              <a:noFill/>
              <a:prstDash val="solid"/>
              <a:miter lim="800000"/>
            </a:ln>
            <a:effectLst/>
          </p:spPr>
          <p:txBody>
            <a:bodyPr wrap="square"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1" name="Rectangle: Rounded Corners 17">
              <a:extLst>
                <a:ext uri="{FF2B5EF4-FFF2-40B4-BE49-F238E27FC236}">
                  <a16:creationId xmlns:a16="http://schemas.microsoft.com/office/drawing/2014/main" id="{A5BAA259-5C19-4282-9A0E-8ADD791444CE}"/>
                </a:ext>
              </a:extLst>
            </p:cNvPr>
            <p:cNvSpPr/>
            <p:nvPr/>
          </p:nvSpPr>
          <p:spPr>
            <a:xfrm>
              <a:off x="6495139" y="1045664"/>
              <a:ext cx="2526891" cy="2526891"/>
            </a:xfrm>
            <a:prstGeom prst="roundRect">
              <a:avLst>
                <a:gd name="adj" fmla="val 10636"/>
              </a:avLst>
            </a:prstGeom>
            <a:solidFill>
              <a:srgbClr val="FD6D67"/>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2" name="TextBox 34">
              <a:extLst>
                <a:ext uri="{FF2B5EF4-FFF2-40B4-BE49-F238E27FC236}">
                  <a16:creationId xmlns:a16="http://schemas.microsoft.com/office/drawing/2014/main" id="{B2AB5A99-B053-4ABE-A75C-4E0780071287}"/>
                </a:ext>
              </a:extLst>
            </p:cNvPr>
            <p:cNvSpPr txBox="1"/>
            <p:nvPr/>
          </p:nvSpPr>
          <p:spPr>
            <a:xfrm>
              <a:off x="3384467" y="1955166"/>
              <a:ext cx="2097898" cy="7549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rPr>
                <a:t>TAK</a:t>
              </a:r>
              <a:endParaRPr kumimoji="0" lang="en-IN"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endParaRPr>
            </a:p>
          </p:txBody>
        </p:sp>
        <p:sp>
          <p:nvSpPr>
            <p:cNvPr id="23" name="TextBox 35">
              <a:extLst>
                <a:ext uri="{FF2B5EF4-FFF2-40B4-BE49-F238E27FC236}">
                  <a16:creationId xmlns:a16="http://schemas.microsoft.com/office/drawing/2014/main" id="{38D18AE9-7D89-4A64-88BA-74595BC0E661}"/>
                </a:ext>
              </a:extLst>
            </p:cNvPr>
            <p:cNvSpPr txBox="1"/>
            <p:nvPr/>
          </p:nvSpPr>
          <p:spPr>
            <a:xfrm>
              <a:off x="6709636" y="1955166"/>
              <a:ext cx="2097898" cy="7549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rPr>
                <a:t>NIE</a:t>
              </a:r>
              <a:endParaRPr kumimoji="0" lang="en-IN"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endParaRPr>
            </a:p>
          </p:txBody>
        </p:sp>
      </p:grpSp>
      <p:sp>
        <p:nvSpPr>
          <p:cNvPr id="24" name="TextBox 7">
            <a:extLst>
              <a:ext uri="{FF2B5EF4-FFF2-40B4-BE49-F238E27FC236}">
                <a16:creationId xmlns:a16="http://schemas.microsoft.com/office/drawing/2014/main" id="{071065D1-F75A-4D4E-8248-A50E55A868D5}"/>
              </a:ext>
            </a:extLst>
          </p:cNvPr>
          <p:cNvSpPr txBox="1"/>
          <p:nvPr/>
        </p:nvSpPr>
        <p:spPr>
          <a:xfrm>
            <a:off x="7621056" y="3615334"/>
            <a:ext cx="3692857" cy="1985159"/>
          </a:xfrm>
          <a:prstGeom prst="rect">
            <a:avLst/>
          </a:prstGeom>
          <a:noFill/>
        </p:spPr>
        <p:txBody>
          <a:bodyPr wrap="square" lIns="0" r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ysClr val="windowText" lastClr="000000"/>
                </a:solidFill>
                <a:effectLst/>
                <a:uLnTx/>
                <a:uFillTx/>
                <a:ea typeface="+mn-ea"/>
                <a:cs typeface="+mn-cs"/>
              </a:rPr>
              <a:t>wysyłaj</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spamu</a:t>
            </a:r>
            <a:endParaRPr kumimoji="0" lang="en-US"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ysClr val="windowText" lastClr="000000"/>
                </a:solidFill>
                <a:effectLst/>
                <a:uLnTx/>
                <a:uFillTx/>
                <a:ea typeface="+mn-ea"/>
                <a:cs typeface="+mn-cs"/>
              </a:rPr>
              <a:t>dziel</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się</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tym</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samym</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postem</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wielokrotnie</a:t>
            </a:r>
            <a:endParaRPr kumimoji="0" lang="en-US"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ysClr val="windowText" lastClr="000000"/>
                </a:solidFill>
                <a:effectLst/>
                <a:uLnTx/>
                <a:uFillTx/>
                <a:ea typeface="+mn-ea"/>
                <a:cs typeface="+mn-cs"/>
              </a:rPr>
              <a:t>przesadzaj</a:t>
            </a:r>
            <a:r>
              <a:rPr kumimoji="0" lang="en-US" b="0" i="0" u="none" strike="noStrike" kern="1200" cap="none" spc="0" normalizeH="0" baseline="0" noProof="0" dirty="0">
                <a:ln>
                  <a:noFill/>
                </a:ln>
                <a:solidFill>
                  <a:sysClr val="windowText" lastClr="000000"/>
                </a:solidFill>
                <a:effectLst/>
                <a:uLnTx/>
                <a:uFillTx/>
                <a:ea typeface="+mn-ea"/>
                <a:cs typeface="+mn-cs"/>
              </a:rPr>
              <a:t> z </a:t>
            </a:r>
            <a:r>
              <a:rPr kumimoji="0" lang="en-US" b="0" i="0" u="none" strike="noStrike" kern="1200" cap="none" spc="0" normalizeH="0" baseline="0" noProof="0" dirty="0" err="1">
                <a:ln>
                  <a:noFill/>
                </a:ln>
                <a:solidFill>
                  <a:sysClr val="windowText" lastClr="000000"/>
                </a:solidFill>
                <a:effectLst/>
                <a:uLnTx/>
                <a:uFillTx/>
                <a:ea typeface="+mn-ea"/>
                <a:cs typeface="+mn-cs"/>
              </a:rPr>
              <a:t>hashtagami</a:t>
            </a:r>
            <a:endParaRPr kumimoji="0" lang="en-US"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ysClr val="windowText" lastClr="000000"/>
                </a:solidFill>
                <a:effectLst/>
                <a:uLnTx/>
                <a:uFillTx/>
                <a:ea typeface="+mn-ea"/>
                <a:cs typeface="+mn-cs"/>
              </a:rPr>
              <a:t>dziel</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się</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informacjami</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bez</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ich</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uprzedniego</a:t>
            </a:r>
            <a:r>
              <a:rPr kumimoji="0" lang="en-US" b="0" i="0" u="none" strike="noStrike" kern="1200" cap="none" spc="0" normalizeH="0" baseline="0" noProof="0" dirty="0">
                <a:ln>
                  <a:noFill/>
                </a:ln>
                <a:solidFill>
                  <a:sysClr val="windowText" lastClr="000000"/>
                </a:solidFill>
                <a:effectLst/>
                <a:uLnTx/>
                <a:uFillTx/>
                <a:ea typeface="+mn-ea"/>
                <a:cs typeface="+mn-cs"/>
              </a:rPr>
              <a:t> </a:t>
            </a:r>
            <a:r>
              <a:rPr kumimoji="0" lang="en-US" b="0" i="0" u="none" strike="noStrike" kern="1200" cap="none" spc="0" normalizeH="0" baseline="0" noProof="0" dirty="0" err="1">
                <a:ln>
                  <a:noFill/>
                </a:ln>
                <a:solidFill>
                  <a:sysClr val="windowText" lastClr="000000"/>
                </a:solidFill>
                <a:effectLst/>
                <a:uLnTx/>
                <a:uFillTx/>
                <a:ea typeface="+mn-ea"/>
                <a:cs typeface="+mn-cs"/>
              </a:rPr>
              <a:t>sprawdzenia</a:t>
            </a:r>
            <a:r>
              <a:rPr kumimoji="0" lang="en-US" b="0" i="0" u="none" strike="noStrike" kern="1200" cap="none" spc="0" normalizeH="0" baseline="0" noProof="0" dirty="0">
                <a:ln>
                  <a:noFill/>
                </a:ln>
                <a:solidFill>
                  <a:sysClr val="windowText" lastClr="000000"/>
                </a:solidFill>
                <a:effectLst/>
                <a:uLnTx/>
                <a:uFillTx/>
                <a:ea typeface="+mn-ea"/>
                <a:cs typeface="+mn-cs"/>
              </a:rPr>
              <a:t> </a:t>
            </a:r>
          </a:p>
        </p:txBody>
      </p:sp>
      <p:sp>
        <p:nvSpPr>
          <p:cNvPr id="25" name="object 2">
            <a:extLst>
              <a:ext uri="{FF2B5EF4-FFF2-40B4-BE49-F238E27FC236}">
                <a16:creationId xmlns:a16="http://schemas.microsoft.com/office/drawing/2014/main" id="{50CBACBF-FF8A-4E9F-88FD-81A4D406DB74}"/>
              </a:ext>
            </a:extLst>
          </p:cNvPr>
          <p:cNvSpPr txBox="1">
            <a:spLocks/>
          </p:cNvSpPr>
          <p:nvPr/>
        </p:nvSpPr>
        <p:spPr>
          <a:xfrm>
            <a:off x="1835087"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b="0" kern="0" spc="-150" dirty="0" err="1">
                <a:solidFill>
                  <a:schemeClr val="tx1"/>
                </a:solidFill>
                <a:ea typeface="Tahoma" panose="020B0604030504040204" pitchFamily="34" charset="0"/>
                <a:cs typeface="Tahoma" panose="020B0604030504040204" pitchFamily="34" charset="0"/>
              </a:rPr>
              <a:t>Dział</a:t>
            </a:r>
            <a:r>
              <a:rPr lang="es-ES" sz="4400" b="0" kern="0" spc="-150" dirty="0">
                <a:solidFill>
                  <a:schemeClr val="tx1"/>
                </a:solidFill>
                <a:ea typeface="Tahoma" panose="020B0604030504040204" pitchFamily="34" charset="0"/>
                <a:cs typeface="Tahoma" panose="020B0604030504040204" pitchFamily="34" charset="0"/>
              </a:rPr>
              <a:t> 1: </a:t>
            </a:r>
            <a:r>
              <a:rPr lang="en-US" sz="4400" b="0" kern="0" spc="-150" dirty="0" err="1">
                <a:solidFill>
                  <a:schemeClr val="tx1"/>
                </a:solidFill>
                <a:ea typeface="Tahoma" panose="020B0604030504040204" pitchFamily="34" charset="0"/>
                <a:cs typeface="Tahoma" panose="020B0604030504040204" pitchFamily="34" charset="0"/>
              </a:rPr>
              <a:t>Podstawy</a:t>
            </a:r>
            <a:r>
              <a:rPr lang="en-US" sz="4400" b="0" kern="0" spc="-150" dirty="0">
                <a:solidFill>
                  <a:schemeClr val="tx1"/>
                </a:solidFill>
                <a:ea typeface="Tahoma" panose="020B0604030504040204" pitchFamily="34" charset="0"/>
                <a:cs typeface="Tahoma" panose="020B0604030504040204" pitchFamily="34" charset="0"/>
              </a:rPr>
              <a:t> </a:t>
            </a:r>
            <a:r>
              <a:rPr lang="en-US" sz="4400" b="0" kern="0" spc="-150" dirty="0" err="1">
                <a:solidFill>
                  <a:schemeClr val="tx1"/>
                </a:solidFill>
                <a:ea typeface="Tahoma" panose="020B0604030504040204" pitchFamily="34" charset="0"/>
                <a:cs typeface="Tahoma" panose="020B0604030504040204" pitchFamily="34" charset="0"/>
              </a:rPr>
              <a:t>komunikacji</a:t>
            </a:r>
            <a:r>
              <a:rPr lang="en-US" sz="4400" b="0" kern="0" spc="-150" dirty="0">
                <a:solidFill>
                  <a:schemeClr val="tx1"/>
                </a:solidFill>
                <a:ea typeface="Tahoma" panose="020B0604030504040204" pitchFamily="34" charset="0"/>
                <a:cs typeface="Tahoma" panose="020B0604030504040204" pitchFamily="34" charset="0"/>
              </a:rPr>
              <a:t> online </a:t>
            </a:r>
            <a:r>
              <a:rPr lang="en-US" sz="4400" b="0" kern="0" spc="-150" dirty="0" err="1">
                <a:solidFill>
                  <a:schemeClr val="tx1"/>
                </a:solidFill>
                <a:ea typeface="Tahoma" panose="020B0604030504040204" pitchFamily="34" charset="0"/>
                <a:cs typeface="Tahoma" panose="020B0604030504040204" pitchFamily="34" charset="0"/>
              </a:rPr>
              <a:t>dla</a:t>
            </a:r>
            <a:r>
              <a:rPr lang="en-US" sz="4400" b="0" kern="0" spc="-150" dirty="0">
                <a:solidFill>
                  <a:schemeClr val="tx1"/>
                </a:solidFill>
                <a:ea typeface="Tahoma" panose="020B0604030504040204" pitchFamily="34" charset="0"/>
                <a:cs typeface="Tahoma" panose="020B0604030504040204" pitchFamily="34" charset="0"/>
              </a:rPr>
              <a:t> MŚP</a:t>
            </a:r>
            <a:endParaRPr lang="es-ES" sz="4400" b="0" kern="0" spc="-150" dirty="0">
              <a:solidFill>
                <a:schemeClr val="tx1"/>
              </a:solidFill>
              <a:ea typeface="Tahoma" panose="020B0604030504040204" pitchFamily="34" charset="0"/>
              <a:cs typeface="Tahoma" panose="020B0604030504040204" pitchFamily="34" charset="0"/>
            </a:endParaRPr>
          </a:p>
        </p:txBody>
      </p:sp>
      <p:sp>
        <p:nvSpPr>
          <p:cNvPr id="26" name="object 3">
            <a:extLst>
              <a:ext uri="{FF2B5EF4-FFF2-40B4-BE49-F238E27FC236}">
                <a16:creationId xmlns:a16="http://schemas.microsoft.com/office/drawing/2014/main" id="{6AB92FEA-BCED-4478-AEB8-2E57F812DD03}"/>
              </a:ext>
            </a:extLst>
          </p:cNvPr>
          <p:cNvSpPr txBox="1"/>
          <p:nvPr/>
        </p:nvSpPr>
        <p:spPr>
          <a:xfrm>
            <a:off x="1933370" y="692914"/>
            <a:ext cx="7697518" cy="963084"/>
          </a:xfrm>
          <a:prstGeom prst="rect">
            <a:avLst/>
          </a:prstGeom>
        </p:spPr>
        <p:txBody>
          <a:bodyPr vert="horz" wrap="square" lIns="0" tIns="13970" rIns="0" bIns="0" rtlCol="0">
            <a:spAutoFit/>
          </a:bodyPr>
          <a:lstStyle/>
          <a:p>
            <a:pPr marL="12700">
              <a:spcBef>
                <a:spcPts val="110"/>
              </a:spcBef>
            </a:pPr>
            <a:r>
              <a:rPr lang="es-ES" sz="2200" spc="50" dirty="0" err="1">
                <a:cs typeface="Tahoma"/>
              </a:rPr>
              <a:t>Sekcja</a:t>
            </a:r>
            <a:r>
              <a:rPr lang="es-ES" sz="2200" spc="50" dirty="0">
                <a:cs typeface="Tahoma"/>
              </a:rPr>
              <a:t> 1.</a:t>
            </a:r>
            <a:r>
              <a:rPr lang="ru-RU" sz="2200" spc="50" dirty="0">
                <a:cs typeface="Tahoma"/>
              </a:rPr>
              <a:t>4</a:t>
            </a:r>
            <a:r>
              <a:rPr lang="es-ES" sz="2200" spc="50" dirty="0">
                <a:cs typeface="Tahoma"/>
              </a:rPr>
              <a:t>.:</a:t>
            </a:r>
            <a:r>
              <a:rPr lang="ru-RU" sz="2200" spc="50" dirty="0">
                <a:cs typeface="Tahoma"/>
              </a:rPr>
              <a:t> </a:t>
            </a:r>
            <a:r>
              <a:rPr lang="en-US" sz="2200" dirty="0"/>
              <a:t>Social Media a </a:t>
            </a:r>
            <a:r>
              <a:rPr lang="en-US" sz="2200" dirty="0" err="1"/>
              <a:t>komunikacja</a:t>
            </a:r>
            <a:r>
              <a:rPr lang="en-US" sz="2200" dirty="0"/>
              <a:t> w </a:t>
            </a:r>
            <a:r>
              <a:rPr lang="en-US" sz="2200" dirty="0" err="1"/>
              <a:t>biznesie</a:t>
            </a:r>
            <a:r>
              <a:rPr lang="en-US" sz="2200" dirty="0"/>
              <a:t> (2)</a:t>
            </a: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Tree>
    <p:extLst>
      <p:ext uri="{BB962C8B-B14F-4D97-AF65-F5344CB8AC3E}">
        <p14:creationId xmlns:p14="http://schemas.microsoft.com/office/powerpoint/2010/main" val="232494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b="0" kern="0" spc="-150" dirty="0" err="1">
                <a:solidFill>
                  <a:schemeClr val="tx1"/>
                </a:solidFill>
                <a:ea typeface="Tahoma" panose="020B0604030504040204" pitchFamily="34" charset="0"/>
                <a:cs typeface="Tahoma" panose="020B0604030504040204" pitchFamily="34" charset="0"/>
              </a:rPr>
              <a:t>Dział</a:t>
            </a:r>
            <a:r>
              <a:rPr lang="es-ES" sz="4400" b="0" kern="0" spc="-150" dirty="0">
                <a:solidFill>
                  <a:schemeClr val="tx1"/>
                </a:solidFill>
                <a:ea typeface="Tahoma" panose="020B0604030504040204" pitchFamily="34" charset="0"/>
                <a:cs typeface="Tahoma" panose="020B0604030504040204" pitchFamily="34" charset="0"/>
              </a:rPr>
              <a:t> 1: </a:t>
            </a:r>
            <a:r>
              <a:rPr lang="en-US" sz="4400" b="0" kern="0" spc="-150" dirty="0" err="1">
                <a:solidFill>
                  <a:schemeClr val="tx1"/>
                </a:solidFill>
                <a:ea typeface="Tahoma" panose="020B0604030504040204" pitchFamily="34" charset="0"/>
                <a:cs typeface="Tahoma" panose="020B0604030504040204" pitchFamily="34" charset="0"/>
              </a:rPr>
              <a:t>Podstawy</a:t>
            </a:r>
            <a:r>
              <a:rPr lang="en-US" sz="4400" b="0" kern="0" spc="-150" dirty="0">
                <a:solidFill>
                  <a:schemeClr val="tx1"/>
                </a:solidFill>
                <a:ea typeface="Tahoma" panose="020B0604030504040204" pitchFamily="34" charset="0"/>
                <a:cs typeface="Tahoma" panose="020B0604030504040204" pitchFamily="34" charset="0"/>
              </a:rPr>
              <a:t> </a:t>
            </a:r>
            <a:r>
              <a:rPr lang="en-US" sz="4400" b="0" kern="0" spc="-150" dirty="0" err="1">
                <a:solidFill>
                  <a:schemeClr val="tx1"/>
                </a:solidFill>
                <a:ea typeface="Tahoma" panose="020B0604030504040204" pitchFamily="34" charset="0"/>
                <a:cs typeface="Tahoma" panose="020B0604030504040204" pitchFamily="34" charset="0"/>
              </a:rPr>
              <a:t>komunikacji</a:t>
            </a:r>
            <a:r>
              <a:rPr lang="en-US" sz="4400" b="0" kern="0" spc="-150" dirty="0">
                <a:solidFill>
                  <a:schemeClr val="tx1"/>
                </a:solidFill>
                <a:ea typeface="Tahoma" panose="020B0604030504040204" pitchFamily="34" charset="0"/>
                <a:cs typeface="Tahoma" panose="020B0604030504040204" pitchFamily="34" charset="0"/>
              </a:rPr>
              <a:t> online </a:t>
            </a:r>
            <a:r>
              <a:rPr lang="en-US" sz="4400" b="0" kern="0" spc="-150" dirty="0" err="1">
                <a:solidFill>
                  <a:schemeClr val="tx1"/>
                </a:solidFill>
                <a:ea typeface="Tahoma" panose="020B0604030504040204" pitchFamily="34" charset="0"/>
                <a:cs typeface="Tahoma" panose="020B0604030504040204" pitchFamily="34" charset="0"/>
              </a:rPr>
              <a:t>dla</a:t>
            </a:r>
            <a:r>
              <a:rPr lang="en-US" sz="4400" b="0" kern="0" spc="-150" dirty="0">
                <a:solidFill>
                  <a:schemeClr val="tx1"/>
                </a:solidFill>
                <a:ea typeface="Tahoma" panose="020B0604030504040204" pitchFamily="34" charset="0"/>
                <a:cs typeface="Tahoma" panose="020B0604030504040204" pitchFamily="34" charset="0"/>
              </a:rPr>
              <a:t> MŚP</a:t>
            </a:r>
            <a:endParaRPr lang="es-ES" sz="4400" b="0" kern="0" spc="-150" dirty="0">
              <a:solidFill>
                <a:schemeClr val="tx1"/>
              </a:solidFill>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850245" y="692914"/>
            <a:ext cx="7697518" cy="593752"/>
          </a:xfrm>
          <a:prstGeom prst="rect">
            <a:avLst/>
          </a:prstGeom>
        </p:spPr>
        <p:txBody>
          <a:bodyPr vert="horz" wrap="square" lIns="0" tIns="13970" rIns="0" bIns="0" rtlCol="0">
            <a:spAutoFit/>
          </a:bodyPr>
          <a:lstStyle/>
          <a:p>
            <a:pPr>
              <a:lnSpc>
                <a:spcPts val="2500"/>
              </a:lnSpc>
            </a:pPr>
            <a:r>
              <a:rPr lang="es-ES" sz="2200" spc="50" dirty="0" err="1">
                <a:latin typeface="+mj-lt"/>
                <a:cs typeface="Tahoma"/>
              </a:rPr>
              <a:t>Sekcja</a:t>
            </a:r>
            <a:r>
              <a:rPr lang="es-ES" sz="2200" spc="50" dirty="0">
                <a:latin typeface="+mj-lt"/>
                <a:cs typeface="Tahoma"/>
              </a:rPr>
              <a:t> 1.</a:t>
            </a:r>
            <a:r>
              <a:rPr lang="ru-RU" sz="2200" spc="50" dirty="0">
                <a:latin typeface="+mj-lt"/>
                <a:cs typeface="Tahoma"/>
              </a:rPr>
              <a:t>5</a:t>
            </a:r>
            <a:r>
              <a:rPr lang="es-ES" sz="2200" spc="50" dirty="0">
                <a:latin typeface="+mj-lt"/>
                <a:cs typeface="Tahoma"/>
              </a:rPr>
              <a:t>.:</a:t>
            </a:r>
            <a:r>
              <a:rPr lang="ru-RU" sz="2200" spc="50" dirty="0">
                <a:latin typeface="+mj-lt"/>
                <a:cs typeface="Tahoma"/>
              </a:rPr>
              <a:t> </a:t>
            </a:r>
            <a:r>
              <a:rPr lang="pl-PL" sz="2200" spc="50" dirty="0">
                <a:latin typeface="+mj-lt"/>
                <a:cs typeface="Tahoma"/>
              </a:rPr>
              <a:t>Rozmowy video w komunikacji biznesowej </a:t>
            </a:r>
            <a:r>
              <a:rPr lang="ru-RU" sz="2200" spc="50" dirty="0">
                <a:latin typeface="+mj-lt"/>
                <a:cs typeface="Tahoma"/>
              </a:rPr>
              <a:t>(1)</a:t>
            </a:r>
            <a:endParaRPr lang="en-US" sz="2200" spc="50" dirty="0">
              <a:latin typeface="+mj-lt"/>
              <a:cs typeface="Tahoma"/>
            </a:endParaRPr>
          </a:p>
          <a:p>
            <a:pPr marL="12700">
              <a:lnSpc>
                <a:spcPct val="100000"/>
              </a:lnSpc>
              <a:spcBef>
                <a:spcPts val="110"/>
              </a:spcBef>
            </a:pPr>
            <a:endParaRPr sz="1600" dirty="0">
              <a:latin typeface="+mj-lt"/>
              <a:cs typeface="Tahoma"/>
            </a:endParaRPr>
          </a:p>
        </p:txBody>
      </p:sp>
      <p:pic>
        <p:nvPicPr>
          <p:cNvPr id="30" name="Immagine 29">
            <a:extLst>
              <a:ext uri="{FF2B5EF4-FFF2-40B4-BE49-F238E27FC236}">
                <a16:creationId xmlns:a16="http://schemas.microsoft.com/office/drawing/2014/main" id="{6002559E-A8B9-4B7A-84F4-A1420921CD1E}"/>
              </a:ext>
            </a:extLst>
          </p:cNvPr>
          <p:cNvPicPr>
            <a:picLocks noChangeAspect="1"/>
          </p:cNvPicPr>
          <p:nvPr/>
        </p:nvPicPr>
        <p:blipFill>
          <a:blip r:embed="rId2"/>
          <a:stretch>
            <a:fillRect/>
          </a:stretch>
        </p:blipFill>
        <p:spPr>
          <a:xfrm>
            <a:off x="9568502" y="2750928"/>
            <a:ext cx="919600" cy="919600"/>
          </a:xfrm>
          <a:prstGeom prst="rect">
            <a:avLst/>
          </a:prstGeom>
        </p:spPr>
      </p:pic>
      <p:sp>
        <p:nvSpPr>
          <p:cNvPr id="6" name="Rectángulo 8"/>
          <p:cNvSpPr/>
          <p:nvPr/>
        </p:nvSpPr>
        <p:spPr>
          <a:xfrm>
            <a:off x="987328" y="1569410"/>
            <a:ext cx="6538183" cy="2800766"/>
          </a:xfrm>
          <a:prstGeom prst="rect">
            <a:avLst/>
          </a:prstGeom>
        </p:spPr>
        <p:txBody>
          <a:bodyPr wrap="square">
            <a:spAutoFit/>
          </a:bodyPr>
          <a:lstStyle/>
          <a:p>
            <a:pPr>
              <a:defRPr/>
            </a:pPr>
            <a:r>
              <a:rPr lang="en-US" altLang="es-ES" sz="2200" dirty="0" err="1">
                <a:latin typeface="Calibri" panose="020F0502020204030204" pitchFamily="34" charset="0"/>
                <a:cs typeface="Calibri" panose="020F0502020204030204" pitchFamily="34" charset="0"/>
              </a:rPr>
              <a:t>Rozmowy</a:t>
            </a:r>
            <a:r>
              <a:rPr lang="en-US" altLang="es-ES" sz="2200" dirty="0">
                <a:latin typeface="Calibri" panose="020F0502020204030204" pitchFamily="34" charset="0"/>
                <a:cs typeface="Calibri" panose="020F0502020204030204" pitchFamily="34" charset="0"/>
              </a:rPr>
              <a:t> video:</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sz="2200" dirty="0" err="1">
                <a:latin typeface="Calibri" panose="020F0502020204030204" pitchFamily="34" charset="0"/>
                <a:cs typeface="Calibri" panose="020F0502020204030204" pitchFamily="34" charset="0"/>
              </a:rPr>
              <a:t>Narzędzie</a:t>
            </a:r>
            <a:r>
              <a:rPr lang="en-US" sz="2200" dirty="0">
                <a:latin typeface="Calibri" panose="020F0502020204030204" pitchFamily="34" charset="0"/>
                <a:cs typeface="Calibri" panose="020F0502020204030204" pitchFamily="34" charset="0"/>
              </a:rPr>
              <a:t> do </a:t>
            </a:r>
            <a:r>
              <a:rPr lang="en-US" sz="2200" dirty="0" err="1">
                <a:latin typeface="Calibri" panose="020F0502020204030204" pitchFamily="34" charset="0"/>
                <a:cs typeface="Calibri" panose="020F0502020204030204" pitchFamily="34" charset="0"/>
              </a:rPr>
              <a:t>komunikacji</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twarzą</a:t>
            </a:r>
            <a:r>
              <a:rPr lang="en-US" sz="2200" dirty="0">
                <a:latin typeface="Calibri" panose="020F0502020204030204" pitchFamily="34" charset="0"/>
                <a:cs typeface="Calibri" panose="020F0502020204030204" pitchFamily="34" charset="0"/>
              </a:rPr>
              <a:t> w </a:t>
            </a:r>
            <a:r>
              <a:rPr lang="en-US" sz="2200" dirty="0" err="1">
                <a:latin typeface="Calibri" panose="020F0502020204030204" pitchFamily="34" charset="0"/>
                <a:cs typeface="Calibri" panose="020F0502020204030204" pitchFamily="34" charset="0"/>
              </a:rPr>
              <a:t>twarz</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bez</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konieczności</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przemieszczania</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się</a:t>
            </a:r>
            <a:endParaRPr lang="en-U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Wspierają</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szybszą</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finalizację</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projektów</a:t>
            </a: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Pomagają</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na</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szybszą</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finalizację</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transakcji</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5116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59">
            <a:extLst>
              <a:ext uri="{FF2B5EF4-FFF2-40B4-BE49-F238E27FC236}">
                <a16:creationId xmlns:a16="http://schemas.microsoft.com/office/drawing/2014/main" id="{CD32DE75-2DAD-435E-8CAB-5F59F9529E4F}"/>
              </a:ext>
            </a:extLst>
          </p:cNvPr>
          <p:cNvGrpSpPr/>
          <p:nvPr/>
        </p:nvGrpSpPr>
        <p:grpSpPr>
          <a:xfrm>
            <a:off x="512063" y="1319763"/>
            <a:ext cx="11310041" cy="4200202"/>
            <a:chOff x="-1294215" y="873102"/>
            <a:chExt cx="15080055" cy="5600271"/>
          </a:xfrm>
        </p:grpSpPr>
        <p:sp>
          <p:nvSpPr>
            <p:cNvPr id="25" name="Rectangle 7">
              <a:extLst>
                <a:ext uri="{FF2B5EF4-FFF2-40B4-BE49-F238E27FC236}">
                  <a16:creationId xmlns:a16="http://schemas.microsoft.com/office/drawing/2014/main" id="{6B43BA52-C737-4695-BC41-BCF9569D1B07}"/>
                </a:ext>
              </a:extLst>
            </p:cNvPr>
            <p:cNvSpPr/>
            <p:nvPr/>
          </p:nvSpPr>
          <p:spPr>
            <a:xfrm>
              <a:off x="-1294214" y="1446761"/>
              <a:ext cx="6638093" cy="5026612"/>
            </a:xfrm>
            <a:prstGeom prst="rect">
              <a:avLst/>
            </a:prstGeom>
            <a:solidFill>
              <a:schemeClr val="bg1"/>
            </a:solidFill>
            <a:ln>
              <a:solidFill>
                <a:schemeClr val="bg1">
                  <a:lumMod val="85000"/>
                </a:schemeClr>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sp>
          <p:nvSpPr>
            <p:cNvPr id="26" name="Rectangle 8">
              <a:extLst>
                <a:ext uri="{FF2B5EF4-FFF2-40B4-BE49-F238E27FC236}">
                  <a16:creationId xmlns:a16="http://schemas.microsoft.com/office/drawing/2014/main" id="{380944CA-EF17-4EBC-8E42-18AE4F67902E}"/>
                </a:ext>
              </a:extLst>
            </p:cNvPr>
            <p:cNvSpPr/>
            <p:nvPr/>
          </p:nvSpPr>
          <p:spPr>
            <a:xfrm>
              <a:off x="6619520" y="1345709"/>
              <a:ext cx="6638093" cy="5050974"/>
            </a:xfrm>
            <a:prstGeom prst="rect">
              <a:avLst/>
            </a:prstGeom>
            <a:solidFill>
              <a:schemeClr val="bg1"/>
            </a:solidFill>
            <a:ln>
              <a:solidFill>
                <a:schemeClr val="bg1">
                  <a:lumMod val="85000"/>
                </a:schemeClr>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sp>
          <p:nvSpPr>
            <p:cNvPr id="27" name="Rectangle: Rounded Corners 1">
              <a:extLst>
                <a:ext uri="{FF2B5EF4-FFF2-40B4-BE49-F238E27FC236}">
                  <a16:creationId xmlns:a16="http://schemas.microsoft.com/office/drawing/2014/main" id="{C2EF75F9-C843-4881-91E9-614F7D434730}"/>
                </a:ext>
              </a:extLst>
            </p:cNvPr>
            <p:cNvSpPr/>
            <p:nvPr/>
          </p:nvSpPr>
          <p:spPr>
            <a:xfrm>
              <a:off x="-1294215" y="1286933"/>
              <a:ext cx="6638094" cy="1049867"/>
            </a:xfrm>
            <a:prstGeom prst="roundRect">
              <a:avLst>
                <a:gd name="adj" fmla="val 9104"/>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IN" sz="2700" b="1" dirty="0">
                  <a:cs typeface="Arial" panose="020B0604020202020204" pitchFamily="34" charset="0"/>
                </a:rPr>
                <a:t>TAK</a:t>
              </a:r>
            </a:p>
          </p:txBody>
        </p:sp>
        <p:sp>
          <p:nvSpPr>
            <p:cNvPr id="28" name="Oval 2">
              <a:extLst>
                <a:ext uri="{FF2B5EF4-FFF2-40B4-BE49-F238E27FC236}">
                  <a16:creationId xmlns:a16="http://schemas.microsoft.com/office/drawing/2014/main" id="{8EBA265D-5F8E-413B-8D6C-966DF5193C0B}"/>
                </a:ext>
              </a:extLst>
            </p:cNvPr>
            <p:cNvSpPr/>
            <p:nvPr/>
          </p:nvSpPr>
          <p:spPr>
            <a:xfrm>
              <a:off x="4632678" y="897465"/>
              <a:ext cx="1049867" cy="1049867"/>
            </a:xfrm>
            <a:prstGeom prst="ellipse">
              <a:avLst/>
            </a:prstGeom>
            <a:solidFill>
              <a:srgbClr val="0CA373"/>
            </a:solidFill>
            <a:ln w="34925">
              <a:solidFill>
                <a:schemeClr val="bg1"/>
              </a:solidFill>
            </a:ln>
            <a:effectLst>
              <a:outerShdw blurRad="50800" dist="38100" dir="8100000" sx="98000" sy="98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sp>
          <p:nvSpPr>
            <p:cNvPr id="29" name="Rectangle: Rounded Corners 5">
              <a:extLst>
                <a:ext uri="{FF2B5EF4-FFF2-40B4-BE49-F238E27FC236}">
                  <a16:creationId xmlns:a16="http://schemas.microsoft.com/office/drawing/2014/main" id="{73A509B2-0D76-4372-9209-D87AD4B1D3D5}"/>
                </a:ext>
              </a:extLst>
            </p:cNvPr>
            <p:cNvSpPr/>
            <p:nvPr/>
          </p:nvSpPr>
          <p:spPr>
            <a:xfrm>
              <a:off x="6619521" y="1286933"/>
              <a:ext cx="6638092" cy="1049867"/>
            </a:xfrm>
            <a:prstGeom prst="roundRect">
              <a:avLst>
                <a:gd name="adj" fmla="val 9104"/>
              </a:avLst>
            </a:prstGeom>
            <a:solidFill>
              <a:srgbClr val="FF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IN" sz="2700" b="1" dirty="0">
                  <a:cs typeface="Arial" panose="020B0604020202020204" pitchFamily="34" charset="0"/>
                </a:rPr>
                <a:t>NIE</a:t>
              </a:r>
            </a:p>
          </p:txBody>
        </p:sp>
        <p:sp>
          <p:nvSpPr>
            <p:cNvPr id="30" name="Oval 6">
              <a:extLst>
                <a:ext uri="{FF2B5EF4-FFF2-40B4-BE49-F238E27FC236}">
                  <a16:creationId xmlns:a16="http://schemas.microsoft.com/office/drawing/2014/main" id="{3286CEC8-686B-499A-93E4-35F54796A58A}"/>
                </a:ext>
              </a:extLst>
            </p:cNvPr>
            <p:cNvSpPr/>
            <p:nvPr/>
          </p:nvSpPr>
          <p:spPr>
            <a:xfrm>
              <a:off x="12735973" y="873102"/>
              <a:ext cx="1049867" cy="1049867"/>
            </a:xfrm>
            <a:prstGeom prst="ellipse">
              <a:avLst/>
            </a:prstGeom>
            <a:solidFill>
              <a:srgbClr val="FC1F1F"/>
            </a:solidFill>
            <a:ln w="34925">
              <a:solidFill>
                <a:schemeClr val="bg1"/>
              </a:solidFill>
            </a:ln>
            <a:effectLst>
              <a:outerShdw blurRad="50800" dist="38100" dir="8100000" sx="98000" sy="98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grpSp>
          <p:nvGrpSpPr>
            <p:cNvPr id="31" name="Group 9">
              <a:extLst>
                <a:ext uri="{FF2B5EF4-FFF2-40B4-BE49-F238E27FC236}">
                  <a16:creationId xmlns:a16="http://schemas.microsoft.com/office/drawing/2014/main" id="{8DE3F47E-3632-4C8D-946E-2632420917B4}"/>
                </a:ext>
              </a:extLst>
            </p:cNvPr>
            <p:cNvGrpSpPr/>
            <p:nvPr/>
          </p:nvGrpSpPr>
          <p:grpSpPr>
            <a:xfrm>
              <a:off x="4828675" y="1152036"/>
              <a:ext cx="657836" cy="540725"/>
              <a:chOff x="4775979" y="2392975"/>
              <a:chExt cx="266967" cy="219440"/>
            </a:xfrm>
          </p:grpSpPr>
          <p:sp>
            <p:nvSpPr>
              <p:cNvPr id="63" name="Freeform: Shape 10">
                <a:extLst>
                  <a:ext uri="{FF2B5EF4-FFF2-40B4-BE49-F238E27FC236}">
                    <a16:creationId xmlns:a16="http://schemas.microsoft.com/office/drawing/2014/main" id="{395B6954-DDB6-4FAD-96E0-61CD521BF8E1}"/>
                  </a:ext>
                </a:extLst>
              </p:cNvPr>
              <p:cNvSpPr/>
              <p:nvPr/>
            </p:nvSpPr>
            <p:spPr>
              <a:xfrm>
                <a:off x="4867361" y="2392975"/>
                <a:ext cx="175585" cy="219440"/>
              </a:xfrm>
              <a:custGeom>
                <a:avLst/>
                <a:gdLst>
                  <a:gd name="connsiteX0" fmla="*/ 465667 w 465666"/>
                  <a:gd name="connsiteY0" fmla="*/ 287867 h 592667"/>
                  <a:gd name="connsiteX1" fmla="*/ 414867 w 465666"/>
                  <a:gd name="connsiteY1" fmla="*/ 237067 h 592667"/>
                  <a:gd name="connsiteX2" fmla="*/ 254000 w 465666"/>
                  <a:gd name="connsiteY2" fmla="*/ 237067 h 592667"/>
                  <a:gd name="connsiteX3" fmla="*/ 228600 w 465666"/>
                  <a:gd name="connsiteY3" fmla="*/ 212514 h 592667"/>
                  <a:gd name="connsiteX4" fmla="*/ 254000 w 465666"/>
                  <a:gd name="connsiteY4" fmla="*/ 50800 h 592667"/>
                  <a:gd name="connsiteX5" fmla="*/ 203200 w 465666"/>
                  <a:gd name="connsiteY5" fmla="*/ 0 h 592667"/>
                  <a:gd name="connsiteX6" fmla="*/ 152400 w 465666"/>
                  <a:gd name="connsiteY6" fmla="*/ 50800 h 592667"/>
                  <a:gd name="connsiteX7" fmla="*/ 0 w 465666"/>
                  <a:gd name="connsiteY7" fmla="*/ 254000 h 592667"/>
                  <a:gd name="connsiteX8" fmla="*/ 0 w 465666"/>
                  <a:gd name="connsiteY8" fmla="*/ 524934 h 592667"/>
                  <a:gd name="connsiteX9" fmla="*/ 177800 w 465666"/>
                  <a:gd name="connsiteY9" fmla="*/ 592667 h 592667"/>
                  <a:gd name="connsiteX10" fmla="*/ 330200 w 465666"/>
                  <a:gd name="connsiteY10" fmla="*/ 592667 h 592667"/>
                  <a:gd name="connsiteX11" fmla="*/ 381000 w 465666"/>
                  <a:gd name="connsiteY11" fmla="*/ 541867 h 592667"/>
                  <a:gd name="connsiteX12" fmla="*/ 367453 w 465666"/>
                  <a:gd name="connsiteY12" fmla="*/ 508001 h 592667"/>
                  <a:gd name="connsiteX13" fmla="*/ 372533 w 465666"/>
                  <a:gd name="connsiteY13" fmla="*/ 508001 h 592667"/>
                  <a:gd name="connsiteX14" fmla="*/ 423333 w 465666"/>
                  <a:gd name="connsiteY14" fmla="*/ 457201 h 592667"/>
                  <a:gd name="connsiteX15" fmla="*/ 408940 w 465666"/>
                  <a:gd name="connsiteY15" fmla="*/ 421641 h 592667"/>
                  <a:gd name="connsiteX16" fmla="*/ 448733 w 465666"/>
                  <a:gd name="connsiteY16" fmla="*/ 372534 h 592667"/>
                  <a:gd name="connsiteX17" fmla="*/ 432647 w 465666"/>
                  <a:gd name="connsiteY17" fmla="*/ 335280 h 592667"/>
                  <a:gd name="connsiteX18" fmla="*/ 465667 w 465666"/>
                  <a:gd name="connsiteY18" fmla="*/ 287867 h 59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5666" h="592667">
                    <a:moveTo>
                      <a:pt x="465667" y="287867"/>
                    </a:moveTo>
                    <a:cubicBezTo>
                      <a:pt x="465667" y="259927"/>
                      <a:pt x="442807" y="237067"/>
                      <a:pt x="414867" y="237067"/>
                    </a:cubicBezTo>
                    <a:lnTo>
                      <a:pt x="254000" y="237067"/>
                    </a:lnTo>
                    <a:cubicBezTo>
                      <a:pt x="240453" y="237067"/>
                      <a:pt x="229447" y="226060"/>
                      <a:pt x="228600" y="212514"/>
                    </a:cubicBezTo>
                    <a:cubicBezTo>
                      <a:pt x="229447" y="197274"/>
                      <a:pt x="254000" y="166794"/>
                      <a:pt x="254000" y="50800"/>
                    </a:cubicBezTo>
                    <a:cubicBezTo>
                      <a:pt x="254000" y="22860"/>
                      <a:pt x="231140" y="0"/>
                      <a:pt x="203200" y="0"/>
                    </a:cubicBezTo>
                    <a:cubicBezTo>
                      <a:pt x="175260" y="0"/>
                      <a:pt x="152400" y="22860"/>
                      <a:pt x="152400" y="50800"/>
                    </a:cubicBezTo>
                    <a:cubicBezTo>
                      <a:pt x="152400" y="179494"/>
                      <a:pt x="2540" y="252307"/>
                      <a:pt x="0" y="254000"/>
                    </a:cubicBezTo>
                    <a:lnTo>
                      <a:pt x="0" y="524934"/>
                    </a:lnTo>
                    <a:cubicBezTo>
                      <a:pt x="60113" y="524934"/>
                      <a:pt x="64347" y="592667"/>
                      <a:pt x="177800" y="592667"/>
                    </a:cubicBezTo>
                    <a:cubicBezTo>
                      <a:pt x="215900" y="592667"/>
                      <a:pt x="330200" y="592667"/>
                      <a:pt x="330200" y="592667"/>
                    </a:cubicBezTo>
                    <a:cubicBezTo>
                      <a:pt x="358140" y="592667"/>
                      <a:pt x="381000" y="569807"/>
                      <a:pt x="381000" y="541867"/>
                    </a:cubicBezTo>
                    <a:cubicBezTo>
                      <a:pt x="381000" y="528321"/>
                      <a:pt x="375920" y="516467"/>
                      <a:pt x="367453" y="508001"/>
                    </a:cubicBezTo>
                    <a:cubicBezTo>
                      <a:pt x="369147" y="508001"/>
                      <a:pt x="370840" y="508001"/>
                      <a:pt x="372533" y="508001"/>
                    </a:cubicBezTo>
                    <a:cubicBezTo>
                      <a:pt x="400473" y="508001"/>
                      <a:pt x="423333" y="485141"/>
                      <a:pt x="423333" y="457201"/>
                    </a:cubicBezTo>
                    <a:cubicBezTo>
                      <a:pt x="423333" y="443654"/>
                      <a:pt x="418253" y="430954"/>
                      <a:pt x="408940" y="421641"/>
                    </a:cubicBezTo>
                    <a:cubicBezTo>
                      <a:pt x="431800" y="416561"/>
                      <a:pt x="448733" y="396240"/>
                      <a:pt x="448733" y="372534"/>
                    </a:cubicBezTo>
                    <a:cubicBezTo>
                      <a:pt x="448733" y="358140"/>
                      <a:pt x="442807" y="344594"/>
                      <a:pt x="432647" y="335280"/>
                    </a:cubicBezTo>
                    <a:cubicBezTo>
                      <a:pt x="452120" y="328507"/>
                      <a:pt x="465667" y="309880"/>
                      <a:pt x="465667" y="287867"/>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sp>
            <p:nvSpPr>
              <p:cNvPr id="64" name="Freeform: Shape 11">
                <a:extLst>
                  <a:ext uri="{FF2B5EF4-FFF2-40B4-BE49-F238E27FC236}">
                    <a16:creationId xmlns:a16="http://schemas.microsoft.com/office/drawing/2014/main" id="{48EB1262-6D7B-4C4F-9179-A5138BC0F0BB}"/>
                  </a:ext>
                </a:extLst>
              </p:cNvPr>
              <p:cNvSpPr/>
              <p:nvPr/>
            </p:nvSpPr>
            <p:spPr>
              <a:xfrm>
                <a:off x="4775979" y="2471347"/>
                <a:ext cx="60656" cy="131664"/>
              </a:xfrm>
              <a:custGeom>
                <a:avLst/>
                <a:gdLst>
                  <a:gd name="connsiteX0" fmla="*/ 127000 w 160866"/>
                  <a:gd name="connsiteY0" fmla="*/ 0 h 355600"/>
                  <a:gd name="connsiteX1" fmla="*/ 0 w 160866"/>
                  <a:gd name="connsiteY1" fmla="*/ 0 h 355600"/>
                  <a:gd name="connsiteX2" fmla="*/ 0 w 160866"/>
                  <a:gd name="connsiteY2" fmla="*/ 355600 h 355600"/>
                  <a:gd name="connsiteX3" fmla="*/ 127000 w 160866"/>
                  <a:gd name="connsiteY3" fmla="*/ 355600 h 355600"/>
                  <a:gd name="connsiteX4" fmla="*/ 160867 w 160866"/>
                  <a:gd name="connsiteY4" fmla="*/ 321734 h 355600"/>
                  <a:gd name="connsiteX5" fmla="*/ 160867 w 160866"/>
                  <a:gd name="connsiteY5" fmla="*/ 33867 h 355600"/>
                  <a:gd name="connsiteX6" fmla="*/ 127000 w 160866"/>
                  <a:gd name="connsiteY6" fmla="*/ 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866" h="355600">
                    <a:moveTo>
                      <a:pt x="127000" y="0"/>
                    </a:moveTo>
                    <a:lnTo>
                      <a:pt x="0" y="0"/>
                    </a:lnTo>
                    <a:lnTo>
                      <a:pt x="0" y="355600"/>
                    </a:lnTo>
                    <a:lnTo>
                      <a:pt x="127000" y="355600"/>
                    </a:lnTo>
                    <a:cubicBezTo>
                      <a:pt x="145627" y="355600"/>
                      <a:pt x="160867" y="340360"/>
                      <a:pt x="160867" y="321734"/>
                    </a:cubicBezTo>
                    <a:lnTo>
                      <a:pt x="160867" y="33867"/>
                    </a:lnTo>
                    <a:cubicBezTo>
                      <a:pt x="160867" y="15240"/>
                      <a:pt x="145627" y="0"/>
                      <a:pt x="127000" y="0"/>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grpSp>
        <p:grpSp>
          <p:nvGrpSpPr>
            <p:cNvPr id="32" name="Group 12">
              <a:extLst>
                <a:ext uri="{FF2B5EF4-FFF2-40B4-BE49-F238E27FC236}">
                  <a16:creationId xmlns:a16="http://schemas.microsoft.com/office/drawing/2014/main" id="{E62AA030-40EE-4D32-BEC2-071BD1BFF00E}"/>
                </a:ext>
              </a:extLst>
            </p:cNvPr>
            <p:cNvGrpSpPr/>
            <p:nvPr/>
          </p:nvGrpSpPr>
          <p:grpSpPr>
            <a:xfrm>
              <a:off x="12976956" y="1229646"/>
              <a:ext cx="610194" cy="540725"/>
              <a:chOff x="7578926" y="2424471"/>
              <a:chExt cx="247632" cy="219440"/>
            </a:xfrm>
          </p:grpSpPr>
          <p:sp>
            <p:nvSpPr>
              <p:cNvPr id="61" name="Freeform: Shape 13">
                <a:extLst>
                  <a:ext uri="{FF2B5EF4-FFF2-40B4-BE49-F238E27FC236}">
                    <a16:creationId xmlns:a16="http://schemas.microsoft.com/office/drawing/2014/main" id="{B5BA5ED7-8A07-4043-AC0B-04094E905885}"/>
                  </a:ext>
                </a:extLst>
              </p:cNvPr>
              <p:cNvSpPr/>
              <p:nvPr/>
            </p:nvSpPr>
            <p:spPr>
              <a:xfrm rot="10800000" flipH="1">
                <a:off x="7650973" y="2424471"/>
                <a:ext cx="175585" cy="219440"/>
              </a:xfrm>
              <a:custGeom>
                <a:avLst/>
                <a:gdLst>
                  <a:gd name="connsiteX0" fmla="*/ 465667 w 465666"/>
                  <a:gd name="connsiteY0" fmla="*/ 287867 h 592667"/>
                  <a:gd name="connsiteX1" fmla="*/ 414867 w 465666"/>
                  <a:gd name="connsiteY1" fmla="*/ 237067 h 592667"/>
                  <a:gd name="connsiteX2" fmla="*/ 254000 w 465666"/>
                  <a:gd name="connsiteY2" fmla="*/ 237067 h 592667"/>
                  <a:gd name="connsiteX3" fmla="*/ 228600 w 465666"/>
                  <a:gd name="connsiteY3" fmla="*/ 212514 h 592667"/>
                  <a:gd name="connsiteX4" fmla="*/ 254000 w 465666"/>
                  <a:gd name="connsiteY4" fmla="*/ 50800 h 592667"/>
                  <a:gd name="connsiteX5" fmla="*/ 203200 w 465666"/>
                  <a:gd name="connsiteY5" fmla="*/ 0 h 592667"/>
                  <a:gd name="connsiteX6" fmla="*/ 152400 w 465666"/>
                  <a:gd name="connsiteY6" fmla="*/ 50800 h 592667"/>
                  <a:gd name="connsiteX7" fmla="*/ 0 w 465666"/>
                  <a:gd name="connsiteY7" fmla="*/ 254000 h 592667"/>
                  <a:gd name="connsiteX8" fmla="*/ 0 w 465666"/>
                  <a:gd name="connsiteY8" fmla="*/ 524934 h 592667"/>
                  <a:gd name="connsiteX9" fmla="*/ 177800 w 465666"/>
                  <a:gd name="connsiteY9" fmla="*/ 592667 h 592667"/>
                  <a:gd name="connsiteX10" fmla="*/ 330200 w 465666"/>
                  <a:gd name="connsiteY10" fmla="*/ 592667 h 592667"/>
                  <a:gd name="connsiteX11" fmla="*/ 381000 w 465666"/>
                  <a:gd name="connsiteY11" fmla="*/ 541867 h 592667"/>
                  <a:gd name="connsiteX12" fmla="*/ 367453 w 465666"/>
                  <a:gd name="connsiteY12" fmla="*/ 508001 h 592667"/>
                  <a:gd name="connsiteX13" fmla="*/ 372533 w 465666"/>
                  <a:gd name="connsiteY13" fmla="*/ 508001 h 592667"/>
                  <a:gd name="connsiteX14" fmla="*/ 423333 w 465666"/>
                  <a:gd name="connsiteY14" fmla="*/ 457201 h 592667"/>
                  <a:gd name="connsiteX15" fmla="*/ 408940 w 465666"/>
                  <a:gd name="connsiteY15" fmla="*/ 421641 h 592667"/>
                  <a:gd name="connsiteX16" fmla="*/ 448733 w 465666"/>
                  <a:gd name="connsiteY16" fmla="*/ 372534 h 592667"/>
                  <a:gd name="connsiteX17" fmla="*/ 432647 w 465666"/>
                  <a:gd name="connsiteY17" fmla="*/ 335280 h 592667"/>
                  <a:gd name="connsiteX18" fmla="*/ 465667 w 465666"/>
                  <a:gd name="connsiteY18" fmla="*/ 287867 h 59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5666" h="592667">
                    <a:moveTo>
                      <a:pt x="465667" y="287867"/>
                    </a:moveTo>
                    <a:cubicBezTo>
                      <a:pt x="465667" y="259927"/>
                      <a:pt x="442807" y="237067"/>
                      <a:pt x="414867" y="237067"/>
                    </a:cubicBezTo>
                    <a:lnTo>
                      <a:pt x="254000" y="237067"/>
                    </a:lnTo>
                    <a:cubicBezTo>
                      <a:pt x="240453" y="237067"/>
                      <a:pt x="229447" y="226060"/>
                      <a:pt x="228600" y="212514"/>
                    </a:cubicBezTo>
                    <a:cubicBezTo>
                      <a:pt x="229447" y="197274"/>
                      <a:pt x="254000" y="166794"/>
                      <a:pt x="254000" y="50800"/>
                    </a:cubicBezTo>
                    <a:cubicBezTo>
                      <a:pt x="254000" y="22860"/>
                      <a:pt x="231140" y="0"/>
                      <a:pt x="203200" y="0"/>
                    </a:cubicBezTo>
                    <a:cubicBezTo>
                      <a:pt x="175260" y="0"/>
                      <a:pt x="152400" y="22860"/>
                      <a:pt x="152400" y="50800"/>
                    </a:cubicBezTo>
                    <a:cubicBezTo>
                      <a:pt x="152400" y="179494"/>
                      <a:pt x="2540" y="252307"/>
                      <a:pt x="0" y="254000"/>
                    </a:cubicBezTo>
                    <a:lnTo>
                      <a:pt x="0" y="524934"/>
                    </a:lnTo>
                    <a:cubicBezTo>
                      <a:pt x="60113" y="524934"/>
                      <a:pt x="64347" y="592667"/>
                      <a:pt x="177800" y="592667"/>
                    </a:cubicBezTo>
                    <a:cubicBezTo>
                      <a:pt x="215900" y="592667"/>
                      <a:pt x="330200" y="592667"/>
                      <a:pt x="330200" y="592667"/>
                    </a:cubicBezTo>
                    <a:cubicBezTo>
                      <a:pt x="358140" y="592667"/>
                      <a:pt x="381000" y="569807"/>
                      <a:pt x="381000" y="541867"/>
                    </a:cubicBezTo>
                    <a:cubicBezTo>
                      <a:pt x="381000" y="528321"/>
                      <a:pt x="375920" y="516467"/>
                      <a:pt x="367453" y="508001"/>
                    </a:cubicBezTo>
                    <a:cubicBezTo>
                      <a:pt x="369147" y="508001"/>
                      <a:pt x="370840" y="508001"/>
                      <a:pt x="372533" y="508001"/>
                    </a:cubicBezTo>
                    <a:cubicBezTo>
                      <a:pt x="400473" y="508001"/>
                      <a:pt x="423333" y="485141"/>
                      <a:pt x="423333" y="457201"/>
                    </a:cubicBezTo>
                    <a:cubicBezTo>
                      <a:pt x="423333" y="443654"/>
                      <a:pt x="418253" y="430954"/>
                      <a:pt x="408940" y="421641"/>
                    </a:cubicBezTo>
                    <a:cubicBezTo>
                      <a:pt x="431800" y="416561"/>
                      <a:pt x="448733" y="396240"/>
                      <a:pt x="448733" y="372534"/>
                    </a:cubicBezTo>
                    <a:cubicBezTo>
                      <a:pt x="448733" y="358140"/>
                      <a:pt x="442807" y="344594"/>
                      <a:pt x="432647" y="335280"/>
                    </a:cubicBezTo>
                    <a:cubicBezTo>
                      <a:pt x="452120" y="328507"/>
                      <a:pt x="465667" y="309880"/>
                      <a:pt x="465667" y="287867"/>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sp>
            <p:nvSpPr>
              <p:cNvPr id="62" name="Freeform: Shape 14">
                <a:extLst>
                  <a:ext uri="{FF2B5EF4-FFF2-40B4-BE49-F238E27FC236}">
                    <a16:creationId xmlns:a16="http://schemas.microsoft.com/office/drawing/2014/main" id="{E45118AD-EE25-4F7E-BD7F-72F6B67225D2}"/>
                  </a:ext>
                </a:extLst>
              </p:cNvPr>
              <p:cNvSpPr/>
              <p:nvPr/>
            </p:nvSpPr>
            <p:spPr>
              <a:xfrm rot="10800000" flipH="1">
                <a:off x="7578926" y="2436863"/>
                <a:ext cx="60656" cy="131664"/>
              </a:xfrm>
              <a:custGeom>
                <a:avLst/>
                <a:gdLst>
                  <a:gd name="connsiteX0" fmla="*/ 127000 w 160866"/>
                  <a:gd name="connsiteY0" fmla="*/ 0 h 355600"/>
                  <a:gd name="connsiteX1" fmla="*/ 0 w 160866"/>
                  <a:gd name="connsiteY1" fmla="*/ 0 h 355600"/>
                  <a:gd name="connsiteX2" fmla="*/ 0 w 160866"/>
                  <a:gd name="connsiteY2" fmla="*/ 355600 h 355600"/>
                  <a:gd name="connsiteX3" fmla="*/ 127000 w 160866"/>
                  <a:gd name="connsiteY3" fmla="*/ 355600 h 355600"/>
                  <a:gd name="connsiteX4" fmla="*/ 160867 w 160866"/>
                  <a:gd name="connsiteY4" fmla="*/ 321734 h 355600"/>
                  <a:gd name="connsiteX5" fmla="*/ 160867 w 160866"/>
                  <a:gd name="connsiteY5" fmla="*/ 33867 h 355600"/>
                  <a:gd name="connsiteX6" fmla="*/ 127000 w 160866"/>
                  <a:gd name="connsiteY6" fmla="*/ 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866" h="355600">
                    <a:moveTo>
                      <a:pt x="127000" y="0"/>
                    </a:moveTo>
                    <a:lnTo>
                      <a:pt x="0" y="0"/>
                    </a:lnTo>
                    <a:lnTo>
                      <a:pt x="0" y="355600"/>
                    </a:lnTo>
                    <a:lnTo>
                      <a:pt x="127000" y="355600"/>
                    </a:lnTo>
                    <a:cubicBezTo>
                      <a:pt x="145627" y="355600"/>
                      <a:pt x="160867" y="340360"/>
                      <a:pt x="160867" y="321734"/>
                    </a:cubicBezTo>
                    <a:lnTo>
                      <a:pt x="160867" y="33867"/>
                    </a:lnTo>
                    <a:cubicBezTo>
                      <a:pt x="160867" y="15240"/>
                      <a:pt x="145627" y="0"/>
                      <a:pt x="127000" y="0"/>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grpSp>
        <p:grpSp>
          <p:nvGrpSpPr>
            <p:cNvPr id="33" name="Group 36">
              <a:extLst>
                <a:ext uri="{FF2B5EF4-FFF2-40B4-BE49-F238E27FC236}">
                  <a16:creationId xmlns:a16="http://schemas.microsoft.com/office/drawing/2014/main" id="{948B4BF2-528E-478B-B249-C6457C4AD0AF}"/>
                </a:ext>
              </a:extLst>
            </p:cNvPr>
            <p:cNvGrpSpPr/>
            <p:nvPr/>
          </p:nvGrpSpPr>
          <p:grpSpPr>
            <a:xfrm>
              <a:off x="-1158053" y="2442945"/>
              <a:ext cx="6547993" cy="1642606"/>
              <a:chOff x="-1218357" y="2442945"/>
              <a:chExt cx="6547993" cy="1642606"/>
            </a:xfrm>
          </p:grpSpPr>
          <p:sp>
            <p:nvSpPr>
              <p:cNvPr id="57" name="Rectangle 15">
                <a:extLst>
                  <a:ext uri="{FF2B5EF4-FFF2-40B4-BE49-F238E27FC236}">
                    <a16:creationId xmlns:a16="http://schemas.microsoft.com/office/drawing/2014/main" id="{7EA1B064-910C-4168-A4AA-1FCEE507BAA4}"/>
                  </a:ext>
                </a:extLst>
              </p:cNvPr>
              <p:cNvSpPr/>
              <p:nvPr/>
            </p:nvSpPr>
            <p:spPr>
              <a:xfrm>
                <a:off x="-736790" y="2442945"/>
                <a:ext cx="6020365" cy="50612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Ssrawdź</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swoje</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połączenie</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przed</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rozmową</a:t>
                </a:r>
                <a:endParaRPr lang="en-IN" sz="1600" dirty="0">
                  <a:cs typeface="Arial" panose="020B0604020202020204" pitchFamily="34" charset="0"/>
                </a:endParaRPr>
              </a:p>
            </p:txBody>
          </p:sp>
          <p:grpSp>
            <p:nvGrpSpPr>
              <p:cNvPr id="47" name="Group 26">
                <a:extLst>
                  <a:ext uri="{FF2B5EF4-FFF2-40B4-BE49-F238E27FC236}">
                    <a16:creationId xmlns:a16="http://schemas.microsoft.com/office/drawing/2014/main" id="{16E709ED-0A9E-4F1D-9885-DB9E56B0D23D}"/>
                  </a:ext>
                </a:extLst>
              </p:cNvPr>
              <p:cNvGrpSpPr/>
              <p:nvPr/>
            </p:nvGrpSpPr>
            <p:grpSpPr>
              <a:xfrm>
                <a:off x="-1218357" y="3064181"/>
                <a:ext cx="6547993" cy="1021370"/>
                <a:chOff x="-1218357" y="1903245"/>
                <a:chExt cx="6547993" cy="1021370"/>
              </a:xfrm>
            </p:grpSpPr>
            <p:sp>
              <p:nvSpPr>
                <p:cNvPr id="53" name="Rectangle 27">
                  <a:extLst>
                    <a:ext uri="{FF2B5EF4-FFF2-40B4-BE49-F238E27FC236}">
                      <a16:creationId xmlns:a16="http://schemas.microsoft.com/office/drawing/2014/main" id="{13C27106-596E-440E-BFCC-C34E767AD90C}"/>
                    </a:ext>
                  </a:extLst>
                </p:cNvPr>
                <p:cNvSpPr/>
                <p:nvPr/>
              </p:nvSpPr>
              <p:spPr>
                <a:xfrm>
                  <a:off x="-736789" y="1903245"/>
                  <a:ext cx="6066425" cy="50612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przygotuj</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agendę</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przed</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spotkaniem</a:t>
                  </a:r>
                  <a:endParaRPr lang="en-IN" sz="1600" dirty="0">
                    <a:solidFill>
                      <a:srgbClr val="263238"/>
                    </a:solidFill>
                    <a:cs typeface="Arial" panose="020B0604020202020204" pitchFamily="34" charset="0"/>
                  </a:endParaRPr>
                </a:p>
              </p:txBody>
            </p:sp>
            <p:grpSp>
              <p:nvGrpSpPr>
                <p:cNvPr id="54" name="Group 28">
                  <a:extLst>
                    <a:ext uri="{FF2B5EF4-FFF2-40B4-BE49-F238E27FC236}">
                      <a16:creationId xmlns:a16="http://schemas.microsoft.com/office/drawing/2014/main" id="{2E3BF917-551B-4175-9438-658E70328218}"/>
                    </a:ext>
                  </a:extLst>
                </p:cNvPr>
                <p:cNvGrpSpPr/>
                <p:nvPr/>
              </p:nvGrpSpPr>
              <p:grpSpPr>
                <a:xfrm>
                  <a:off x="-1218357" y="2672825"/>
                  <a:ext cx="251791" cy="251790"/>
                  <a:chOff x="-1218357" y="2687112"/>
                  <a:chExt cx="251791" cy="251790"/>
                </a:xfrm>
              </p:grpSpPr>
              <p:sp>
                <p:nvSpPr>
                  <p:cNvPr id="55" name="Oval 29">
                    <a:extLst>
                      <a:ext uri="{FF2B5EF4-FFF2-40B4-BE49-F238E27FC236}">
                        <a16:creationId xmlns:a16="http://schemas.microsoft.com/office/drawing/2014/main" id="{44C7D39F-6400-47B8-8A6C-23BBDEE4256E}"/>
                      </a:ext>
                    </a:extLst>
                  </p:cNvPr>
                  <p:cNvSpPr/>
                  <p:nvPr/>
                </p:nvSpPr>
                <p:spPr>
                  <a:xfrm>
                    <a:off x="-1218357" y="2687112"/>
                    <a:ext cx="251791" cy="251790"/>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56" name="Picture 2" descr="Image result for tick icon">
                    <a:extLst>
                      <a:ext uri="{FF2B5EF4-FFF2-40B4-BE49-F238E27FC236}">
                        <a16:creationId xmlns:a16="http://schemas.microsoft.com/office/drawing/2014/main" id="{B556C26F-79C8-4F70-BE4A-CBC212BE0266}"/>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1172296" y="2751133"/>
                    <a:ext cx="168938" cy="155132"/>
                  </a:xfrm>
                  <a:prstGeom prst="rect">
                    <a:avLst/>
                  </a:prstGeom>
                  <a:noFill/>
                  <a:extLst>
                    <a:ext uri="{909E8E84-426E-40dd-AFC4-6F175D3DCCD1}">
                      <a14:hiddenFill xmlns:a14="http://schemas.microsoft.com/office/drawing/2010/main" xmlns="">
                        <a:solidFill>
                          <a:srgbClr val="FFFFFF"/>
                        </a:solidFill>
                      </a14:hiddenFill>
                    </a:ext>
                  </a:extLst>
                </p:spPr>
              </p:pic>
            </p:grpSp>
          </p:grpSp>
          <p:grpSp>
            <p:nvGrpSpPr>
              <p:cNvPr id="50" name="Group 33">
                <a:extLst>
                  <a:ext uri="{FF2B5EF4-FFF2-40B4-BE49-F238E27FC236}">
                    <a16:creationId xmlns:a16="http://schemas.microsoft.com/office/drawing/2014/main" id="{A2D2C05D-509B-42CA-8E2B-142C0EA18C26}"/>
                  </a:ext>
                </a:extLst>
              </p:cNvPr>
              <p:cNvGrpSpPr/>
              <p:nvPr/>
            </p:nvGrpSpPr>
            <p:grpSpPr>
              <a:xfrm>
                <a:off x="-1208393" y="2579238"/>
                <a:ext cx="251791" cy="251791"/>
                <a:chOff x="-1208393" y="271653"/>
                <a:chExt cx="251791" cy="251791"/>
              </a:xfrm>
            </p:grpSpPr>
            <p:sp>
              <p:nvSpPr>
                <p:cNvPr id="51" name="Oval 34">
                  <a:extLst>
                    <a:ext uri="{FF2B5EF4-FFF2-40B4-BE49-F238E27FC236}">
                      <a16:creationId xmlns:a16="http://schemas.microsoft.com/office/drawing/2014/main" id="{5625B127-9B55-487A-8F38-3FFB2B9C4F62}"/>
                    </a:ext>
                  </a:extLst>
                </p:cNvPr>
                <p:cNvSpPr/>
                <p:nvPr/>
              </p:nvSpPr>
              <p:spPr>
                <a:xfrm>
                  <a:off x="-1208393" y="271653"/>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52" name="Picture 2" descr="Image result for tick icon">
                  <a:extLst>
                    <a:ext uri="{FF2B5EF4-FFF2-40B4-BE49-F238E27FC236}">
                      <a16:creationId xmlns:a16="http://schemas.microsoft.com/office/drawing/2014/main" id="{894BD327-066D-4FEF-AD0B-60E713F85688}"/>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1146076" y="303596"/>
                  <a:ext cx="168938" cy="155135"/>
                </a:xfrm>
                <a:prstGeom prst="rect">
                  <a:avLst/>
                </a:prstGeom>
                <a:solidFill>
                  <a:srgbClr val="FFFFFF"/>
                </a:solidFill>
              </p:spPr>
            </p:pic>
          </p:grpSp>
        </p:grpSp>
        <p:grpSp>
          <p:nvGrpSpPr>
            <p:cNvPr id="36" name="Group 57">
              <a:extLst>
                <a:ext uri="{FF2B5EF4-FFF2-40B4-BE49-F238E27FC236}">
                  <a16:creationId xmlns:a16="http://schemas.microsoft.com/office/drawing/2014/main" id="{F53F4433-F56C-4DBE-8440-455049C11A7C}"/>
                </a:ext>
              </a:extLst>
            </p:cNvPr>
            <p:cNvGrpSpPr/>
            <p:nvPr/>
          </p:nvGrpSpPr>
          <p:grpSpPr>
            <a:xfrm>
              <a:off x="6849226" y="2993003"/>
              <a:ext cx="251791" cy="251791"/>
              <a:chOff x="6849226" y="2993003"/>
              <a:chExt cx="251791" cy="251791"/>
            </a:xfrm>
          </p:grpSpPr>
          <p:sp>
            <p:nvSpPr>
              <p:cNvPr id="44" name="Oval 51">
                <a:extLst>
                  <a:ext uri="{FF2B5EF4-FFF2-40B4-BE49-F238E27FC236}">
                    <a16:creationId xmlns:a16="http://schemas.microsoft.com/office/drawing/2014/main" id="{EE387C4D-B796-4CDB-AE26-E949452F37CB}"/>
                  </a:ext>
                </a:extLst>
              </p:cNvPr>
              <p:cNvSpPr/>
              <p:nvPr/>
            </p:nvSpPr>
            <p:spPr>
              <a:xfrm>
                <a:off x="6849226" y="2993003"/>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45" name="Picture 4" descr="Image result for wrong icons">
                <a:extLst>
                  <a:ext uri="{FF2B5EF4-FFF2-40B4-BE49-F238E27FC236}">
                    <a16:creationId xmlns:a16="http://schemas.microsoft.com/office/drawing/2014/main" id="{A3076514-8187-409C-9BD9-722AE254A803}"/>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910746" y="3063839"/>
                <a:ext cx="127571" cy="110117"/>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38" name="Group 56">
              <a:extLst>
                <a:ext uri="{FF2B5EF4-FFF2-40B4-BE49-F238E27FC236}">
                  <a16:creationId xmlns:a16="http://schemas.microsoft.com/office/drawing/2014/main" id="{38E6AF15-DF49-4967-AFDA-33A3FD098D40}"/>
                </a:ext>
              </a:extLst>
            </p:cNvPr>
            <p:cNvGrpSpPr/>
            <p:nvPr/>
          </p:nvGrpSpPr>
          <p:grpSpPr>
            <a:xfrm>
              <a:off x="6849226" y="3825283"/>
              <a:ext cx="251791" cy="251791"/>
              <a:chOff x="6849226" y="3825283"/>
              <a:chExt cx="251791" cy="251791"/>
            </a:xfrm>
          </p:grpSpPr>
          <p:sp>
            <p:nvSpPr>
              <p:cNvPr id="42" name="Oval 47">
                <a:extLst>
                  <a:ext uri="{FF2B5EF4-FFF2-40B4-BE49-F238E27FC236}">
                    <a16:creationId xmlns:a16="http://schemas.microsoft.com/office/drawing/2014/main" id="{6CBA1FA9-48D6-483F-A4B4-50B4504669FF}"/>
                  </a:ext>
                </a:extLst>
              </p:cNvPr>
              <p:cNvSpPr/>
              <p:nvPr/>
            </p:nvSpPr>
            <p:spPr>
              <a:xfrm>
                <a:off x="6849226" y="3825283"/>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43" name="Picture 4" descr="Image result for wrong icons">
                <a:extLst>
                  <a:ext uri="{FF2B5EF4-FFF2-40B4-BE49-F238E27FC236}">
                    <a16:creationId xmlns:a16="http://schemas.microsoft.com/office/drawing/2014/main" id="{3BFBCFA9-060C-40EA-835C-21E0D11C6C62}"/>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911335" y="3896119"/>
                <a:ext cx="127571" cy="110117"/>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39" name="Group 55">
              <a:extLst>
                <a:ext uri="{FF2B5EF4-FFF2-40B4-BE49-F238E27FC236}">
                  <a16:creationId xmlns:a16="http://schemas.microsoft.com/office/drawing/2014/main" id="{DA1D8BA9-9E76-4A3F-8317-7B26A494E5BB}"/>
                </a:ext>
              </a:extLst>
            </p:cNvPr>
            <p:cNvGrpSpPr/>
            <p:nvPr/>
          </p:nvGrpSpPr>
          <p:grpSpPr>
            <a:xfrm>
              <a:off x="6849226" y="4742388"/>
              <a:ext cx="251791" cy="251791"/>
              <a:chOff x="6849226" y="4742388"/>
              <a:chExt cx="251791" cy="251791"/>
            </a:xfrm>
          </p:grpSpPr>
          <p:sp>
            <p:nvSpPr>
              <p:cNvPr id="40" name="Oval 43">
                <a:extLst>
                  <a:ext uri="{FF2B5EF4-FFF2-40B4-BE49-F238E27FC236}">
                    <a16:creationId xmlns:a16="http://schemas.microsoft.com/office/drawing/2014/main" id="{CD3379AD-E472-4464-A8A9-7D93806AFB59}"/>
                  </a:ext>
                </a:extLst>
              </p:cNvPr>
              <p:cNvSpPr/>
              <p:nvPr/>
            </p:nvSpPr>
            <p:spPr>
              <a:xfrm>
                <a:off x="6849226" y="4742388"/>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41" name="Picture 4" descr="Image result for wrong icons">
                <a:extLst>
                  <a:ext uri="{FF2B5EF4-FFF2-40B4-BE49-F238E27FC236}">
                    <a16:creationId xmlns:a16="http://schemas.microsoft.com/office/drawing/2014/main" id="{8B1F2DF9-6FFE-415F-B938-770DDC0D3FF9}"/>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911335" y="4813224"/>
                <a:ext cx="127571" cy="110117"/>
              </a:xfrm>
              <a:prstGeom prst="rect">
                <a:avLst/>
              </a:prstGeom>
              <a:noFill/>
              <a:extLst>
                <a:ext uri="{909E8E84-426E-40dd-AFC4-6F175D3DCCD1}">
                  <a14:hiddenFill xmlns:a14="http://schemas.microsoft.com/office/drawing/2010/main" xmlns="">
                    <a:solidFill>
                      <a:srgbClr val="FFFFFF"/>
                    </a:solidFill>
                  </a14:hiddenFill>
                </a:ext>
              </a:extLst>
            </p:spPr>
          </p:pic>
        </p:grpSp>
      </p:grpSp>
      <p:sp>
        <p:nvSpPr>
          <p:cNvPr id="65" name="Rectangle 27">
            <a:extLst>
              <a:ext uri="{FF2B5EF4-FFF2-40B4-BE49-F238E27FC236}">
                <a16:creationId xmlns:a16="http://schemas.microsoft.com/office/drawing/2014/main" id="{B551520E-2D46-4CCA-A98E-9E9DC18FE23E}"/>
              </a:ext>
            </a:extLst>
          </p:cNvPr>
          <p:cNvSpPr/>
          <p:nvPr/>
        </p:nvSpPr>
        <p:spPr>
          <a:xfrm>
            <a:off x="975360" y="3428999"/>
            <a:ext cx="4515273" cy="37959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zachowuj</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się</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profesjonalnie</a:t>
            </a:r>
            <a:r>
              <a:rPr lang="en-US" sz="1600" dirty="0">
                <a:solidFill>
                  <a:srgbClr val="263238"/>
                </a:solidFill>
                <a:cs typeface="Arial" panose="020B0604020202020204" pitchFamily="34" charset="0"/>
              </a:rPr>
              <a:t> </a:t>
            </a:r>
            <a:endParaRPr lang="en-IN" sz="1600" dirty="0">
              <a:solidFill>
                <a:srgbClr val="263238"/>
              </a:solidFill>
              <a:cs typeface="Arial" panose="020B0604020202020204" pitchFamily="34" charset="0"/>
            </a:endParaRPr>
          </a:p>
        </p:txBody>
      </p:sp>
      <p:sp>
        <p:nvSpPr>
          <p:cNvPr id="66" name="Rectangle 27">
            <a:extLst>
              <a:ext uri="{FF2B5EF4-FFF2-40B4-BE49-F238E27FC236}">
                <a16:creationId xmlns:a16="http://schemas.microsoft.com/office/drawing/2014/main" id="{F15C24C2-2EE1-4BD8-B105-33A1A206B2D5}"/>
              </a:ext>
            </a:extLst>
          </p:cNvPr>
          <p:cNvSpPr/>
          <p:nvPr/>
        </p:nvSpPr>
        <p:spPr>
          <a:xfrm>
            <a:off x="975360" y="3889311"/>
            <a:ext cx="4515273" cy="37959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wyłączaj</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swój</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mikrofon</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gdy</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nie</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mówisz</a:t>
            </a:r>
            <a:endParaRPr lang="en-IN" sz="1600" dirty="0">
              <a:solidFill>
                <a:srgbClr val="263238"/>
              </a:solidFill>
              <a:cs typeface="Arial" panose="020B0604020202020204" pitchFamily="34" charset="0"/>
            </a:endParaRPr>
          </a:p>
        </p:txBody>
      </p:sp>
      <p:sp>
        <p:nvSpPr>
          <p:cNvPr id="67" name="Rectangle 27">
            <a:extLst>
              <a:ext uri="{FF2B5EF4-FFF2-40B4-BE49-F238E27FC236}">
                <a16:creationId xmlns:a16="http://schemas.microsoft.com/office/drawing/2014/main" id="{3FC246E5-0713-4ABA-A047-363C6FD776DD}"/>
              </a:ext>
            </a:extLst>
          </p:cNvPr>
          <p:cNvSpPr/>
          <p:nvPr/>
        </p:nvSpPr>
        <p:spPr>
          <a:xfrm>
            <a:off x="975360" y="4365709"/>
            <a:ext cx="4515272" cy="675057"/>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upewnij</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się</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że</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nie</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jesteś</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na</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żywo</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aby</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uniknąć</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kłopotliwych</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sytuacji</a:t>
            </a:r>
            <a:endParaRPr lang="en-IN" sz="1600" dirty="0">
              <a:solidFill>
                <a:srgbClr val="263238"/>
              </a:solidFill>
              <a:cs typeface="Arial" panose="020B0604020202020204" pitchFamily="34" charset="0"/>
            </a:endParaRPr>
          </a:p>
        </p:txBody>
      </p:sp>
      <p:sp>
        <p:nvSpPr>
          <p:cNvPr id="70" name="Oval 29">
            <a:extLst>
              <a:ext uri="{FF2B5EF4-FFF2-40B4-BE49-F238E27FC236}">
                <a16:creationId xmlns:a16="http://schemas.microsoft.com/office/drawing/2014/main" id="{4E0D1CBB-E890-4C94-8C35-B4C36BC4E957}"/>
              </a:ext>
            </a:extLst>
          </p:cNvPr>
          <p:cNvSpPr/>
          <p:nvPr/>
        </p:nvSpPr>
        <p:spPr>
          <a:xfrm>
            <a:off x="633850" y="3999961"/>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1" name="Picture 2" descr="Image result for tick icon">
            <a:extLst>
              <a:ext uri="{FF2B5EF4-FFF2-40B4-BE49-F238E27FC236}">
                <a16:creationId xmlns:a16="http://schemas.microsoft.com/office/drawing/2014/main" id="{C581071F-E24C-4B6F-9258-7497C8E50084}"/>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68396" y="4047977"/>
            <a:ext cx="126703" cy="116349"/>
          </a:xfrm>
          <a:prstGeom prst="rect">
            <a:avLst/>
          </a:prstGeom>
          <a:noFill/>
          <a:extLst>
            <a:ext uri="{909E8E84-426E-40dd-AFC4-6F175D3DCCD1}">
              <a14:hiddenFill xmlns:a14="http://schemas.microsoft.com/office/drawing/2010/main" xmlns="">
                <a:solidFill>
                  <a:srgbClr val="FFFFFF"/>
                </a:solidFill>
              </a14:hiddenFill>
            </a:ext>
          </a:extLst>
        </p:spPr>
      </p:pic>
      <p:sp>
        <p:nvSpPr>
          <p:cNvPr id="72" name="Rectangle 27">
            <a:extLst>
              <a:ext uri="{FF2B5EF4-FFF2-40B4-BE49-F238E27FC236}">
                <a16:creationId xmlns:a16="http://schemas.microsoft.com/office/drawing/2014/main" id="{67F83E8C-A2B4-4F5E-8C73-04C653FBB3DF}"/>
              </a:ext>
            </a:extLst>
          </p:cNvPr>
          <p:cNvSpPr/>
          <p:nvPr/>
        </p:nvSpPr>
        <p:spPr>
          <a:xfrm>
            <a:off x="970637" y="5011933"/>
            <a:ext cx="4515273" cy="37959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zadbaj</a:t>
            </a:r>
            <a:r>
              <a:rPr lang="en-US" sz="1600" dirty="0">
                <a:solidFill>
                  <a:srgbClr val="263238"/>
                </a:solidFill>
                <a:cs typeface="Arial" panose="020B0604020202020204" pitchFamily="34" charset="0"/>
              </a:rPr>
              <a:t> o </a:t>
            </a:r>
            <a:r>
              <a:rPr lang="en-US" sz="1600" dirty="0" err="1">
                <a:solidFill>
                  <a:srgbClr val="263238"/>
                </a:solidFill>
                <a:cs typeface="Arial" panose="020B0604020202020204" pitchFamily="34" charset="0"/>
              </a:rPr>
              <a:t>właściwe</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ustawienie</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kamery</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i</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oświetlenie</a:t>
            </a:r>
            <a:endParaRPr lang="en-IN" sz="1600" dirty="0">
              <a:solidFill>
                <a:srgbClr val="263238"/>
              </a:solidFill>
              <a:cs typeface="Arial" panose="020B0604020202020204" pitchFamily="34" charset="0"/>
            </a:endParaRPr>
          </a:p>
        </p:txBody>
      </p:sp>
      <p:sp>
        <p:nvSpPr>
          <p:cNvPr id="73" name="Oval 29">
            <a:extLst>
              <a:ext uri="{FF2B5EF4-FFF2-40B4-BE49-F238E27FC236}">
                <a16:creationId xmlns:a16="http://schemas.microsoft.com/office/drawing/2014/main" id="{578A7570-8E79-4A37-A6A5-BE1DE76AA1C6}"/>
              </a:ext>
            </a:extLst>
          </p:cNvPr>
          <p:cNvSpPr/>
          <p:nvPr/>
        </p:nvSpPr>
        <p:spPr>
          <a:xfrm>
            <a:off x="620862" y="4453148"/>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4" name="Picture 2" descr="Image result for tick icon">
            <a:extLst>
              <a:ext uri="{FF2B5EF4-FFF2-40B4-BE49-F238E27FC236}">
                <a16:creationId xmlns:a16="http://schemas.microsoft.com/office/drawing/2014/main" id="{5FF8F250-2FBE-48F4-B849-88D26536C1AF}"/>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55408" y="4501164"/>
            <a:ext cx="126703" cy="116349"/>
          </a:xfrm>
          <a:prstGeom prst="rect">
            <a:avLst/>
          </a:prstGeom>
          <a:noFill/>
          <a:extLst>
            <a:ext uri="{909E8E84-426E-40dd-AFC4-6F175D3DCCD1}">
              <a14:hiddenFill xmlns:a14="http://schemas.microsoft.com/office/drawing/2010/main" xmlns="">
                <a:solidFill>
                  <a:srgbClr val="FFFFFF"/>
                </a:solidFill>
              </a14:hiddenFill>
            </a:ext>
          </a:extLst>
        </p:spPr>
      </p:pic>
      <p:sp>
        <p:nvSpPr>
          <p:cNvPr id="76" name="Oval 29">
            <a:extLst>
              <a:ext uri="{FF2B5EF4-FFF2-40B4-BE49-F238E27FC236}">
                <a16:creationId xmlns:a16="http://schemas.microsoft.com/office/drawing/2014/main" id="{7D3AA5A5-BB4C-4F7C-BD0E-1DF772B497BF}"/>
              </a:ext>
            </a:extLst>
          </p:cNvPr>
          <p:cNvSpPr/>
          <p:nvPr/>
        </p:nvSpPr>
        <p:spPr>
          <a:xfrm>
            <a:off x="620453" y="5123510"/>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7" name="Picture 2" descr="Image result for tick icon">
            <a:extLst>
              <a:ext uri="{FF2B5EF4-FFF2-40B4-BE49-F238E27FC236}">
                <a16:creationId xmlns:a16="http://schemas.microsoft.com/office/drawing/2014/main" id="{90CE119C-1A0F-4AB7-BF29-A0593A02BC9C}"/>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54999" y="5171526"/>
            <a:ext cx="126703" cy="116349"/>
          </a:xfrm>
          <a:prstGeom prst="rect">
            <a:avLst/>
          </a:prstGeom>
          <a:noFill/>
          <a:extLst>
            <a:ext uri="{909E8E84-426E-40dd-AFC4-6F175D3DCCD1}">
              <a14:hiddenFill xmlns:a14="http://schemas.microsoft.com/office/drawing/2010/main" xmlns="">
                <a:solidFill>
                  <a:srgbClr val="FFFFFF"/>
                </a:solidFill>
              </a14:hiddenFill>
            </a:ext>
          </a:extLst>
        </p:spPr>
      </p:pic>
      <p:sp>
        <p:nvSpPr>
          <p:cNvPr id="78" name="Oval 29">
            <a:extLst>
              <a:ext uri="{FF2B5EF4-FFF2-40B4-BE49-F238E27FC236}">
                <a16:creationId xmlns:a16="http://schemas.microsoft.com/office/drawing/2014/main" id="{8491CC3C-8F27-48ED-BD99-7122B4D62D69}"/>
              </a:ext>
            </a:extLst>
          </p:cNvPr>
          <p:cNvSpPr/>
          <p:nvPr/>
        </p:nvSpPr>
        <p:spPr>
          <a:xfrm>
            <a:off x="620862" y="3063394"/>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9" name="Picture 2" descr="Image result for tick icon">
            <a:extLst>
              <a:ext uri="{FF2B5EF4-FFF2-40B4-BE49-F238E27FC236}">
                <a16:creationId xmlns:a16="http://schemas.microsoft.com/office/drawing/2014/main" id="{21B5503D-2F48-444F-8F21-2B524DE29B0D}"/>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55408" y="3111410"/>
            <a:ext cx="126703" cy="116349"/>
          </a:xfrm>
          <a:prstGeom prst="rect">
            <a:avLst/>
          </a:prstGeom>
          <a:noFill/>
          <a:extLst>
            <a:ext uri="{909E8E84-426E-40dd-AFC4-6F175D3DCCD1}">
              <a14:hiddenFill xmlns:a14="http://schemas.microsoft.com/office/drawing/2010/main" xmlns="">
                <a:solidFill>
                  <a:srgbClr val="FFFFFF"/>
                </a:solidFill>
              </a14:hiddenFill>
            </a:ext>
          </a:extLst>
        </p:spPr>
      </p:pic>
      <p:sp>
        <p:nvSpPr>
          <p:cNvPr id="80" name="Rectangle 15">
            <a:extLst>
              <a:ext uri="{FF2B5EF4-FFF2-40B4-BE49-F238E27FC236}">
                <a16:creationId xmlns:a16="http://schemas.microsoft.com/office/drawing/2014/main" id="{595A8DAF-6C9F-414F-AF84-F302E47CA9A6}"/>
              </a:ext>
            </a:extLst>
          </p:cNvPr>
          <p:cNvSpPr/>
          <p:nvPr/>
        </p:nvSpPr>
        <p:spPr>
          <a:xfrm>
            <a:off x="6910660" y="2804183"/>
            <a:ext cx="4515274" cy="37959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spóźniaj</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się</a:t>
            </a:r>
            <a:endParaRPr lang="en-IN" sz="1600" dirty="0">
              <a:cs typeface="Arial" panose="020B0604020202020204" pitchFamily="34" charset="0"/>
            </a:endParaRPr>
          </a:p>
        </p:txBody>
      </p:sp>
      <p:sp>
        <p:nvSpPr>
          <p:cNvPr id="81" name="Rectangle 15">
            <a:extLst>
              <a:ext uri="{FF2B5EF4-FFF2-40B4-BE49-F238E27FC236}">
                <a16:creationId xmlns:a16="http://schemas.microsoft.com/office/drawing/2014/main" id="{0FF0AEAF-3F55-4620-873D-9785A983E623}"/>
              </a:ext>
            </a:extLst>
          </p:cNvPr>
          <p:cNvSpPr/>
          <p:nvPr/>
        </p:nvSpPr>
        <p:spPr>
          <a:xfrm>
            <a:off x="6910660" y="3408994"/>
            <a:ext cx="4515274" cy="37959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wyłączaj</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kamery</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i</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opuszczaj</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rozmowy</a:t>
            </a:r>
            <a:endParaRPr lang="en-IN" sz="1600" dirty="0">
              <a:cs typeface="Arial" panose="020B0604020202020204" pitchFamily="34" charset="0"/>
            </a:endParaRPr>
          </a:p>
        </p:txBody>
      </p:sp>
      <p:sp>
        <p:nvSpPr>
          <p:cNvPr id="83" name="Rectangle 15">
            <a:extLst>
              <a:ext uri="{FF2B5EF4-FFF2-40B4-BE49-F238E27FC236}">
                <a16:creationId xmlns:a16="http://schemas.microsoft.com/office/drawing/2014/main" id="{1D4D86AF-90B5-4552-BC0C-17DC20A0C213}"/>
              </a:ext>
            </a:extLst>
          </p:cNvPr>
          <p:cNvSpPr/>
          <p:nvPr/>
        </p:nvSpPr>
        <p:spPr>
          <a:xfrm>
            <a:off x="6910660" y="4085099"/>
            <a:ext cx="4515274" cy="37959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realizuj</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innych</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zadań</a:t>
            </a:r>
            <a:r>
              <a:rPr lang="en-US" sz="1600" dirty="0">
                <a:solidFill>
                  <a:srgbClr val="263238"/>
                </a:solidFill>
                <a:cs typeface="Arial" panose="020B0604020202020204" pitchFamily="34" charset="0"/>
              </a:rPr>
              <a:t> w </a:t>
            </a:r>
            <a:r>
              <a:rPr lang="en-US" sz="1600" dirty="0" err="1">
                <a:solidFill>
                  <a:srgbClr val="263238"/>
                </a:solidFill>
                <a:cs typeface="Arial" panose="020B0604020202020204" pitchFamily="34" charset="0"/>
              </a:rPr>
              <a:t>czasie</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rozmowy</a:t>
            </a:r>
            <a:endParaRPr lang="en-IN" sz="1600" dirty="0">
              <a:cs typeface="Arial" panose="020B0604020202020204" pitchFamily="34" charset="0"/>
            </a:endParaRPr>
          </a:p>
        </p:txBody>
      </p:sp>
      <p:sp>
        <p:nvSpPr>
          <p:cNvPr id="84" name="Rectangle 15">
            <a:extLst>
              <a:ext uri="{FF2B5EF4-FFF2-40B4-BE49-F238E27FC236}">
                <a16:creationId xmlns:a16="http://schemas.microsoft.com/office/drawing/2014/main" id="{EB39691E-864D-4CF0-9C65-BD1A0368C726}"/>
              </a:ext>
            </a:extLst>
          </p:cNvPr>
          <p:cNvSpPr/>
          <p:nvPr/>
        </p:nvSpPr>
        <p:spPr>
          <a:xfrm>
            <a:off x="6910660" y="4770905"/>
            <a:ext cx="4515274" cy="37959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err="1">
                <a:solidFill>
                  <a:srgbClr val="263238"/>
                </a:solidFill>
                <a:cs typeface="Arial" panose="020B0604020202020204" pitchFamily="34" charset="0"/>
              </a:rPr>
              <a:t>nagrywaj</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rozmowy</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bez</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uzyskania</a:t>
            </a:r>
            <a:r>
              <a:rPr lang="en-US" sz="1600" dirty="0">
                <a:solidFill>
                  <a:srgbClr val="263238"/>
                </a:solidFill>
                <a:cs typeface="Arial" panose="020B0604020202020204" pitchFamily="34" charset="0"/>
              </a:rPr>
              <a:t> </a:t>
            </a:r>
            <a:r>
              <a:rPr lang="en-US" sz="1600" dirty="0" err="1">
                <a:solidFill>
                  <a:srgbClr val="263238"/>
                </a:solidFill>
                <a:cs typeface="Arial" panose="020B0604020202020204" pitchFamily="34" charset="0"/>
              </a:rPr>
              <a:t>pozwolenia</a:t>
            </a:r>
            <a:r>
              <a:rPr lang="en-US" sz="1600" dirty="0">
                <a:solidFill>
                  <a:srgbClr val="263238"/>
                </a:solidFill>
                <a:cs typeface="Arial" panose="020B0604020202020204" pitchFamily="34" charset="0"/>
              </a:rPr>
              <a:t> </a:t>
            </a:r>
            <a:endParaRPr lang="en-IN" sz="1600" dirty="0">
              <a:cs typeface="Arial" panose="020B0604020202020204" pitchFamily="34" charset="0"/>
            </a:endParaRPr>
          </a:p>
        </p:txBody>
      </p:sp>
      <p:sp>
        <p:nvSpPr>
          <p:cNvPr id="85" name="Oval 43">
            <a:extLst>
              <a:ext uri="{FF2B5EF4-FFF2-40B4-BE49-F238E27FC236}">
                <a16:creationId xmlns:a16="http://schemas.microsoft.com/office/drawing/2014/main" id="{43C632D8-DDC7-4452-B0E9-E31FBE44FA5D}"/>
              </a:ext>
            </a:extLst>
          </p:cNvPr>
          <p:cNvSpPr/>
          <p:nvPr/>
        </p:nvSpPr>
        <p:spPr>
          <a:xfrm>
            <a:off x="6619644" y="4914813"/>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86" name="Picture 4" descr="Image result for wrong icons">
            <a:extLst>
              <a:ext uri="{FF2B5EF4-FFF2-40B4-BE49-F238E27FC236}">
                <a16:creationId xmlns:a16="http://schemas.microsoft.com/office/drawing/2014/main" id="{4B7DDEA9-B8BB-40F1-9206-64EDDE95543A}"/>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666226" y="4967940"/>
            <a:ext cx="95678" cy="82588"/>
          </a:xfrm>
          <a:prstGeom prst="rect">
            <a:avLst/>
          </a:prstGeom>
          <a:noFill/>
          <a:extLst>
            <a:ext uri="{909E8E84-426E-40dd-AFC4-6F175D3DCCD1}">
              <a14:hiddenFill xmlns:a14="http://schemas.microsoft.com/office/drawing/2010/main" xmlns="">
                <a:solidFill>
                  <a:srgbClr val="FFFFFF"/>
                </a:solidFill>
              </a14:hiddenFill>
            </a:ext>
          </a:extLst>
        </p:spPr>
      </p:pic>
      <p:sp>
        <p:nvSpPr>
          <p:cNvPr id="58" name="object 2">
            <a:extLst>
              <a:ext uri="{FF2B5EF4-FFF2-40B4-BE49-F238E27FC236}">
                <a16:creationId xmlns:a16="http://schemas.microsoft.com/office/drawing/2014/main" id="{840B820E-E70A-45D4-93EE-870003B28489}"/>
              </a:ext>
            </a:extLst>
          </p:cNvPr>
          <p:cNvSpPr txBox="1">
            <a:spLocks/>
          </p:cNvSpPr>
          <p:nvPr/>
        </p:nvSpPr>
        <p:spPr>
          <a:xfrm>
            <a:off x="1835087"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b="0" kern="0" spc="-150" dirty="0" err="1">
                <a:solidFill>
                  <a:schemeClr val="tx1"/>
                </a:solidFill>
                <a:ea typeface="Tahoma" panose="020B0604030504040204" pitchFamily="34" charset="0"/>
                <a:cs typeface="Tahoma" panose="020B0604030504040204" pitchFamily="34" charset="0"/>
              </a:rPr>
              <a:t>Dział</a:t>
            </a:r>
            <a:r>
              <a:rPr lang="es-ES" sz="4400" b="0" kern="0" spc="-150" dirty="0">
                <a:solidFill>
                  <a:schemeClr val="tx1"/>
                </a:solidFill>
                <a:ea typeface="Tahoma" panose="020B0604030504040204" pitchFamily="34" charset="0"/>
                <a:cs typeface="Tahoma" panose="020B0604030504040204" pitchFamily="34" charset="0"/>
              </a:rPr>
              <a:t> 1: </a:t>
            </a:r>
            <a:r>
              <a:rPr lang="en-US" sz="4400" b="0" kern="0" spc="-150" dirty="0" err="1">
                <a:solidFill>
                  <a:schemeClr val="tx1"/>
                </a:solidFill>
                <a:ea typeface="Tahoma" panose="020B0604030504040204" pitchFamily="34" charset="0"/>
                <a:cs typeface="Tahoma" panose="020B0604030504040204" pitchFamily="34" charset="0"/>
              </a:rPr>
              <a:t>Podstawy</a:t>
            </a:r>
            <a:r>
              <a:rPr lang="en-US" sz="4400" b="0" kern="0" spc="-150" dirty="0">
                <a:solidFill>
                  <a:schemeClr val="tx1"/>
                </a:solidFill>
                <a:ea typeface="Tahoma" panose="020B0604030504040204" pitchFamily="34" charset="0"/>
                <a:cs typeface="Tahoma" panose="020B0604030504040204" pitchFamily="34" charset="0"/>
              </a:rPr>
              <a:t> </a:t>
            </a:r>
            <a:r>
              <a:rPr lang="en-US" sz="4400" b="0" kern="0" spc="-150" dirty="0" err="1">
                <a:solidFill>
                  <a:schemeClr val="tx1"/>
                </a:solidFill>
                <a:ea typeface="Tahoma" panose="020B0604030504040204" pitchFamily="34" charset="0"/>
                <a:cs typeface="Tahoma" panose="020B0604030504040204" pitchFamily="34" charset="0"/>
              </a:rPr>
              <a:t>komunikacji</a:t>
            </a:r>
            <a:r>
              <a:rPr lang="en-US" sz="4400" b="0" kern="0" spc="-150" dirty="0">
                <a:solidFill>
                  <a:schemeClr val="tx1"/>
                </a:solidFill>
                <a:ea typeface="Tahoma" panose="020B0604030504040204" pitchFamily="34" charset="0"/>
                <a:cs typeface="Tahoma" panose="020B0604030504040204" pitchFamily="34" charset="0"/>
              </a:rPr>
              <a:t> online </a:t>
            </a:r>
            <a:r>
              <a:rPr lang="en-US" sz="4400" b="0" kern="0" spc="-150" dirty="0" err="1">
                <a:solidFill>
                  <a:schemeClr val="tx1"/>
                </a:solidFill>
                <a:ea typeface="Tahoma" panose="020B0604030504040204" pitchFamily="34" charset="0"/>
                <a:cs typeface="Tahoma" panose="020B0604030504040204" pitchFamily="34" charset="0"/>
              </a:rPr>
              <a:t>dla</a:t>
            </a:r>
            <a:r>
              <a:rPr lang="en-US" sz="4400" b="0" kern="0" spc="-150" dirty="0">
                <a:solidFill>
                  <a:schemeClr val="tx1"/>
                </a:solidFill>
                <a:ea typeface="Tahoma" panose="020B0604030504040204" pitchFamily="34" charset="0"/>
                <a:cs typeface="Tahoma" panose="020B0604030504040204" pitchFamily="34" charset="0"/>
              </a:rPr>
              <a:t> MŚP</a:t>
            </a:r>
            <a:endParaRPr lang="es-ES" sz="4400" b="0" kern="0" spc="-150" dirty="0">
              <a:solidFill>
                <a:schemeClr val="tx1"/>
              </a:solidFill>
              <a:ea typeface="Tahoma" panose="020B0604030504040204" pitchFamily="34" charset="0"/>
              <a:cs typeface="Tahoma" panose="020B0604030504040204" pitchFamily="34" charset="0"/>
            </a:endParaRPr>
          </a:p>
        </p:txBody>
      </p:sp>
      <p:sp>
        <p:nvSpPr>
          <p:cNvPr id="59" name="object 3">
            <a:extLst>
              <a:ext uri="{FF2B5EF4-FFF2-40B4-BE49-F238E27FC236}">
                <a16:creationId xmlns:a16="http://schemas.microsoft.com/office/drawing/2014/main" id="{D41A57FC-1775-4EEE-B832-A07A4CB7CB33}"/>
              </a:ext>
            </a:extLst>
          </p:cNvPr>
          <p:cNvSpPr txBox="1"/>
          <p:nvPr/>
        </p:nvSpPr>
        <p:spPr>
          <a:xfrm>
            <a:off x="1933370" y="692914"/>
            <a:ext cx="7697518" cy="1265731"/>
          </a:xfrm>
          <a:prstGeom prst="rect">
            <a:avLst/>
          </a:prstGeom>
        </p:spPr>
        <p:txBody>
          <a:bodyPr vert="horz" wrap="square" lIns="0" tIns="13970" rIns="0" bIns="0" rtlCol="0">
            <a:spAutoFit/>
          </a:bodyPr>
          <a:lstStyle/>
          <a:p>
            <a:pPr>
              <a:lnSpc>
                <a:spcPts val="2500"/>
              </a:lnSpc>
            </a:pPr>
            <a:r>
              <a:rPr lang="es-ES" sz="2200" spc="50" dirty="0" err="1">
                <a:cs typeface="Tahoma"/>
              </a:rPr>
              <a:t>Sekcja</a:t>
            </a:r>
            <a:r>
              <a:rPr lang="es-ES" sz="2200" spc="50" dirty="0">
                <a:cs typeface="Tahoma"/>
              </a:rPr>
              <a:t> 1.</a:t>
            </a:r>
            <a:r>
              <a:rPr lang="ru-RU" sz="2200" spc="50" dirty="0">
                <a:cs typeface="Tahoma"/>
              </a:rPr>
              <a:t>5</a:t>
            </a:r>
            <a:r>
              <a:rPr lang="es-ES" sz="2200" spc="50" dirty="0">
                <a:cs typeface="Tahoma"/>
              </a:rPr>
              <a:t>.:</a:t>
            </a:r>
            <a:r>
              <a:rPr lang="ru-RU" sz="2200" spc="50" dirty="0">
                <a:cs typeface="Tahoma"/>
              </a:rPr>
              <a:t> </a:t>
            </a:r>
            <a:r>
              <a:rPr lang="pl-PL" sz="2200" spc="50" dirty="0">
                <a:cs typeface="Tahoma"/>
              </a:rPr>
              <a:t>Rozmowy video w komunikacji biznesowej </a:t>
            </a:r>
            <a:r>
              <a:rPr lang="ru-RU" sz="2200" spc="50" dirty="0">
                <a:cs typeface="Tahoma"/>
              </a:rPr>
              <a:t>(</a:t>
            </a:r>
            <a:r>
              <a:rPr lang="pl-PL" sz="2200" spc="50" dirty="0">
                <a:cs typeface="Tahoma"/>
              </a:rPr>
              <a:t>2</a:t>
            </a:r>
            <a:r>
              <a:rPr lang="ru-RU" sz="2200" spc="50" dirty="0">
                <a:cs typeface="Tahoma"/>
              </a:rPr>
              <a:t>)</a:t>
            </a:r>
            <a:endParaRPr lang="en-US" sz="2200" spc="50" dirty="0">
              <a:cs typeface="Tahoma"/>
            </a:endParaRPr>
          </a:p>
          <a:p>
            <a:pPr>
              <a:lnSpc>
                <a:spcPts val="2500"/>
              </a:lnSpc>
            </a:pPr>
            <a:endParaRPr lang="en-US" sz="2200" spc="50" dirty="0">
              <a:latin typeface="+mj-lt"/>
              <a:cs typeface="Tahoma"/>
            </a:endParaRP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Tree>
    <p:extLst>
      <p:ext uri="{BB962C8B-B14F-4D97-AF65-F5344CB8AC3E}">
        <p14:creationId xmlns:p14="http://schemas.microsoft.com/office/powerpoint/2010/main" val="3157802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4457814" cy="646331"/>
          </a:xfrm>
          <a:prstGeom prst="rect">
            <a:avLst/>
          </a:prstGeom>
          <a:noFill/>
        </p:spPr>
        <p:txBody>
          <a:bodyPr wrap="square" rtlCol="0">
            <a:spAutoFit/>
          </a:bodyPr>
          <a:lstStyle/>
          <a:p>
            <a:r>
              <a:rPr lang="en-US" dirty="0"/>
              <a:t>MŚP </a:t>
            </a:r>
            <a:r>
              <a:rPr lang="en-US" dirty="0" err="1"/>
              <a:t>mogą</a:t>
            </a:r>
            <a:r>
              <a:rPr lang="en-US" dirty="0"/>
              <a:t> </a:t>
            </a:r>
            <a:r>
              <a:rPr lang="en-US" dirty="0" err="1"/>
              <a:t>polegać</a:t>
            </a:r>
            <a:r>
              <a:rPr lang="en-US" dirty="0"/>
              <a:t> </a:t>
            </a:r>
            <a:r>
              <a:rPr lang="en-US" dirty="0" err="1"/>
              <a:t>na</a:t>
            </a:r>
            <a:r>
              <a:rPr lang="en-US" dirty="0"/>
              <a:t> </a:t>
            </a:r>
            <a:r>
              <a:rPr lang="en-US" dirty="0" err="1"/>
              <a:t>różnorodnych</a:t>
            </a:r>
            <a:r>
              <a:rPr lang="en-US" dirty="0"/>
              <a:t> </a:t>
            </a:r>
            <a:r>
              <a:rPr lang="en-US" dirty="0" err="1"/>
              <a:t>narzędziach</a:t>
            </a:r>
            <a:r>
              <a:rPr lang="en-US" dirty="0"/>
              <a:t> </a:t>
            </a:r>
            <a:r>
              <a:rPr lang="en-US" dirty="0" err="1"/>
              <a:t>komunikacji</a:t>
            </a:r>
            <a:r>
              <a:rPr lang="en-US" dirty="0"/>
              <a:t> online </a:t>
            </a:r>
          </a:p>
        </p:txBody>
      </p:sp>
      <p:sp>
        <p:nvSpPr>
          <p:cNvPr id="12" name="CuadroTexto 11"/>
          <p:cNvSpPr txBox="1"/>
          <p:nvPr/>
        </p:nvSpPr>
        <p:spPr>
          <a:xfrm>
            <a:off x="1615181" y="3530217"/>
            <a:ext cx="4397429" cy="646331"/>
          </a:xfrm>
          <a:prstGeom prst="rect">
            <a:avLst/>
          </a:prstGeom>
          <a:noFill/>
        </p:spPr>
        <p:txBody>
          <a:bodyPr wrap="square" rtlCol="0">
            <a:spAutoFit/>
          </a:bodyPr>
          <a:lstStyle/>
          <a:p>
            <a:r>
              <a:rPr lang="en-US" dirty="0" err="1"/>
              <a:t>Znajomość</a:t>
            </a:r>
            <a:r>
              <a:rPr lang="en-US" dirty="0"/>
              <a:t> </a:t>
            </a:r>
            <a:r>
              <a:rPr lang="en-US" dirty="0" err="1"/>
              <a:t>zasad</a:t>
            </a:r>
            <a:r>
              <a:rPr lang="en-US" dirty="0"/>
              <a:t>/</a:t>
            </a:r>
            <a:r>
              <a:rPr lang="en-US" dirty="0" err="1"/>
              <a:t>zwyczajów</a:t>
            </a:r>
            <a:r>
              <a:rPr lang="en-US" dirty="0"/>
              <a:t> </a:t>
            </a:r>
            <a:r>
              <a:rPr lang="en-US" dirty="0" err="1"/>
              <a:t>skutecznej</a:t>
            </a:r>
            <a:r>
              <a:rPr lang="en-US" dirty="0"/>
              <a:t> </a:t>
            </a:r>
            <a:r>
              <a:rPr lang="en-US" dirty="0" err="1"/>
              <a:t>komunikacji</a:t>
            </a:r>
            <a:r>
              <a:rPr lang="en-US" dirty="0"/>
              <a:t> jest </a:t>
            </a:r>
            <a:r>
              <a:rPr lang="en-US" dirty="0" err="1"/>
              <a:t>kluczowa</a:t>
            </a:r>
            <a:endParaRPr lang="en-US" dirty="0"/>
          </a:p>
        </p:txBody>
      </p:sp>
      <p:sp>
        <p:nvSpPr>
          <p:cNvPr id="13" name="CuadroTexto 12"/>
          <p:cNvSpPr txBox="1"/>
          <p:nvPr/>
        </p:nvSpPr>
        <p:spPr>
          <a:xfrm>
            <a:off x="1605565" y="4284374"/>
            <a:ext cx="4407046" cy="923330"/>
          </a:xfrm>
          <a:prstGeom prst="rect">
            <a:avLst/>
          </a:prstGeom>
          <a:noFill/>
        </p:spPr>
        <p:txBody>
          <a:bodyPr wrap="square" rtlCol="0">
            <a:spAutoFit/>
          </a:bodyPr>
          <a:lstStyle/>
          <a:p>
            <a:r>
              <a:rPr lang="en-US" dirty="0" err="1"/>
              <a:t>Każde</a:t>
            </a:r>
            <a:r>
              <a:rPr lang="en-US" dirty="0"/>
              <a:t> z </a:t>
            </a:r>
            <a:r>
              <a:rPr lang="en-US" dirty="0" err="1"/>
              <a:t>narzędzie</a:t>
            </a:r>
            <a:r>
              <a:rPr lang="en-US" dirty="0"/>
              <a:t> </a:t>
            </a:r>
            <a:r>
              <a:rPr lang="en-US" dirty="0" err="1"/>
              <a:t>komunikacji</a:t>
            </a:r>
            <a:r>
              <a:rPr lang="en-US" dirty="0"/>
              <a:t> online ma </a:t>
            </a:r>
            <a:r>
              <a:rPr lang="en-US" dirty="0" err="1"/>
              <a:t>zasady</a:t>
            </a:r>
            <a:r>
              <a:rPr lang="en-US" dirty="0"/>
              <a:t>, do </a:t>
            </a:r>
            <a:r>
              <a:rPr lang="en-US" dirty="0" err="1"/>
              <a:t>których</a:t>
            </a:r>
            <a:r>
              <a:rPr lang="en-US" dirty="0"/>
              <a:t> </a:t>
            </a:r>
            <a:r>
              <a:rPr lang="en-US" dirty="0" err="1"/>
              <a:t>należy</a:t>
            </a:r>
            <a:r>
              <a:rPr lang="en-US" dirty="0"/>
              <a:t> </a:t>
            </a:r>
            <a:r>
              <a:rPr lang="en-US" dirty="0" err="1"/>
              <a:t>się</a:t>
            </a:r>
            <a:r>
              <a:rPr lang="en-US" dirty="0"/>
              <a:t> </a:t>
            </a:r>
            <a:r>
              <a:rPr lang="en-US" dirty="0" err="1"/>
              <a:t>stosować</a:t>
            </a:r>
            <a:r>
              <a:rPr lang="en-US" dirty="0"/>
              <a:t> </a:t>
            </a:r>
            <a:r>
              <a:rPr lang="en-US" dirty="0" err="1"/>
              <a:t>i</a:t>
            </a:r>
            <a:r>
              <a:rPr lang="en-US" dirty="0"/>
              <a:t> </a:t>
            </a:r>
            <a:r>
              <a:rPr lang="en-US" dirty="0" err="1"/>
              <a:t>reguły</a:t>
            </a:r>
            <a:r>
              <a:rPr lang="en-US" dirty="0"/>
              <a:t>, </a:t>
            </a:r>
            <a:r>
              <a:rPr lang="en-US" dirty="0" err="1"/>
              <a:t>czego</a:t>
            </a:r>
            <a:r>
              <a:rPr lang="en-US" dirty="0"/>
              <a:t> </a:t>
            </a:r>
            <a:r>
              <a:rPr lang="en-US" dirty="0" err="1"/>
              <a:t>należy</a:t>
            </a:r>
            <a:r>
              <a:rPr lang="en-US" dirty="0"/>
              <a:t> </a:t>
            </a:r>
            <a:r>
              <a:rPr lang="en-US" dirty="0" err="1"/>
              <a:t>unikać</a:t>
            </a:r>
            <a:endParaRPr lang="en-US" dirty="0"/>
          </a:p>
        </p:txBody>
      </p:sp>
      <p:sp>
        <p:nvSpPr>
          <p:cNvPr id="17" name="object 2"/>
          <p:cNvSpPr txBox="1">
            <a:spLocks/>
          </p:cNvSpPr>
          <p:nvPr/>
        </p:nvSpPr>
        <p:spPr>
          <a:xfrm>
            <a:off x="480795" y="1302505"/>
            <a:ext cx="664531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Kluczowe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a:t>
            </a:r>
            <a:r>
              <a:rPr lang="es-ES" sz="4800" kern="0" spc="-150" dirty="0" err="1">
                <a:solidFill>
                  <a:schemeClr val="tx1"/>
                </a:solidFill>
                <a:latin typeface="+mj-lt"/>
                <a:ea typeface="Tahoma" panose="020B0604030504040204" pitchFamily="34" charset="0"/>
                <a:cs typeface="Tahoma" panose="020B0604030504040204" pitchFamily="34" charset="0"/>
              </a:rPr>
              <a:t>sprawdzający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308324"/>
          </a:xfrm>
          <a:prstGeom prst="rect">
            <a:avLst/>
          </a:prstGeom>
          <a:noFill/>
        </p:spPr>
        <p:txBody>
          <a:bodyPr wrap="square" rtlCol="0">
            <a:spAutoFit/>
          </a:bodyPr>
          <a:lstStyle/>
          <a:p>
            <a:pPr marL="342900" indent="-342900">
              <a:buAutoNum type="arabicPeriod"/>
            </a:pPr>
            <a:r>
              <a:rPr lang="es-ES" b="1" dirty="0" err="1"/>
              <a:t>Na</a:t>
            </a:r>
            <a:r>
              <a:rPr lang="es-ES" b="1" dirty="0"/>
              <a:t> </a:t>
            </a:r>
            <a:r>
              <a:rPr lang="es-ES" b="1" dirty="0" err="1"/>
              <a:t>netykietę</a:t>
            </a:r>
            <a:r>
              <a:rPr lang="es-ES" b="1" dirty="0"/>
              <a:t> </a:t>
            </a:r>
            <a:r>
              <a:rPr lang="es-ES" b="1" dirty="0" err="1"/>
              <a:t>składają</a:t>
            </a:r>
            <a:r>
              <a:rPr lang="es-ES" b="1" dirty="0"/>
              <a:t> </a:t>
            </a:r>
            <a:r>
              <a:rPr lang="es-ES" b="1" dirty="0" err="1"/>
              <a:t>się</a:t>
            </a:r>
            <a:r>
              <a:rPr lang="es-ES" b="1" dirty="0"/>
              <a:t>:</a:t>
            </a:r>
          </a:p>
          <a:p>
            <a:endParaRPr lang="es-ES" dirty="0"/>
          </a:p>
          <a:p>
            <a:r>
              <a:rPr lang="es-ES" dirty="0"/>
              <a:t>a.- </a:t>
            </a:r>
            <a:r>
              <a:rPr lang="en-US" dirty="0" err="1"/>
              <a:t>zasady</a:t>
            </a:r>
            <a:r>
              <a:rPr lang="en-US" dirty="0"/>
              <a:t>/</a:t>
            </a:r>
            <a:r>
              <a:rPr lang="en-US" dirty="0" err="1"/>
              <a:t>zwyczaje</a:t>
            </a:r>
            <a:r>
              <a:rPr lang="en-US" dirty="0"/>
              <a:t> </a:t>
            </a:r>
            <a:r>
              <a:rPr lang="en-US" dirty="0" err="1"/>
              <a:t>dobrej</a:t>
            </a:r>
            <a:r>
              <a:rPr lang="en-US" dirty="0"/>
              <a:t> </a:t>
            </a:r>
            <a:r>
              <a:rPr lang="en-US" dirty="0" err="1"/>
              <a:t>komunikacji</a:t>
            </a:r>
            <a:r>
              <a:rPr lang="en-US" dirty="0"/>
              <a:t> online</a:t>
            </a:r>
          </a:p>
          <a:p>
            <a:r>
              <a:rPr lang="es-ES" dirty="0"/>
              <a:t>b.- </a:t>
            </a:r>
            <a:r>
              <a:rPr lang="es-ES" dirty="0" err="1"/>
              <a:t>zasady</a:t>
            </a:r>
            <a:r>
              <a:rPr lang="es-ES" dirty="0"/>
              <a:t>/</a:t>
            </a:r>
            <a:r>
              <a:rPr lang="es-ES" dirty="0" err="1"/>
              <a:t>zwyczaje</a:t>
            </a:r>
            <a:r>
              <a:rPr lang="es-ES" dirty="0"/>
              <a:t> </a:t>
            </a:r>
            <a:r>
              <a:rPr lang="es-ES" dirty="0" err="1"/>
              <a:t>wyłącznie</a:t>
            </a:r>
            <a:r>
              <a:rPr lang="es-ES" dirty="0"/>
              <a:t> </a:t>
            </a:r>
            <a:r>
              <a:rPr lang="es-ES" dirty="0" err="1"/>
              <a:t>dla</a:t>
            </a:r>
            <a:r>
              <a:rPr lang="es-ES" dirty="0"/>
              <a:t> </a:t>
            </a:r>
            <a:r>
              <a:rPr lang="es-ES" dirty="0" err="1"/>
              <a:t>komunikacji</a:t>
            </a:r>
            <a:r>
              <a:rPr lang="es-ES" dirty="0"/>
              <a:t> </a:t>
            </a:r>
            <a:r>
              <a:rPr lang="es-ES" dirty="0" err="1"/>
              <a:t>biznesowej</a:t>
            </a:r>
            <a:r>
              <a:rPr lang="es-ES" dirty="0"/>
              <a:t> c.- </a:t>
            </a:r>
            <a:r>
              <a:rPr lang="es-ES" dirty="0" err="1"/>
              <a:t>jakiekolwiek</a:t>
            </a:r>
            <a:r>
              <a:rPr lang="es-ES" dirty="0"/>
              <a:t> </a:t>
            </a:r>
            <a:r>
              <a:rPr lang="es-ES" dirty="0" err="1"/>
              <a:t>zasady</a:t>
            </a:r>
            <a:r>
              <a:rPr lang="es-ES" dirty="0"/>
              <a:t>/</a:t>
            </a:r>
            <a:r>
              <a:rPr lang="es-ES" dirty="0" err="1"/>
              <a:t>zwyczaje</a:t>
            </a:r>
            <a:r>
              <a:rPr lang="es-ES" dirty="0"/>
              <a:t> </a:t>
            </a:r>
            <a:r>
              <a:rPr lang="es-ES" dirty="0" err="1"/>
              <a:t>ogólnej</a:t>
            </a:r>
            <a:r>
              <a:rPr lang="es-ES" dirty="0"/>
              <a:t> </a:t>
            </a:r>
            <a:r>
              <a:rPr lang="es-ES" dirty="0" err="1"/>
              <a:t>komunikacji</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031325"/>
          </a:xfrm>
          <a:prstGeom prst="rect">
            <a:avLst/>
          </a:prstGeom>
          <a:noFill/>
        </p:spPr>
        <p:txBody>
          <a:bodyPr wrap="square" rtlCol="0">
            <a:spAutoFit/>
          </a:bodyPr>
          <a:lstStyle/>
          <a:p>
            <a:r>
              <a:rPr lang="es-ES" b="1" dirty="0"/>
              <a:t>2. </a:t>
            </a:r>
            <a:r>
              <a:rPr lang="en-US" sz="1800" b="1" dirty="0">
                <a:latin typeface="+mn-lt"/>
                <a:cs typeface="+mn-cs"/>
              </a:rPr>
              <a:t>Co </a:t>
            </a:r>
            <a:r>
              <a:rPr lang="en-US" sz="1800" b="1" dirty="0" err="1">
                <a:latin typeface="+mn-lt"/>
                <a:cs typeface="+mn-cs"/>
              </a:rPr>
              <a:t>może</a:t>
            </a:r>
            <a:r>
              <a:rPr lang="en-US" sz="1800" b="1" dirty="0">
                <a:latin typeface="+mn-lt"/>
                <a:cs typeface="+mn-cs"/>
              </a:rPr>
              <a:t> </a:t>
            </a:r>
            <a:r>
              <a:rPr lang="en-US" sz="1800" b="1" dirty="0" err="1">
                <a:latin typeface="+mn-lt"/>
                <a:cs typeface="+mn-cs"/>
              </a:rPr>
              <a:t>być</a:t>
            </a:r>
            <a:r>
              <a:rPr lang="en-US" sz="1800" b="1" dirty="0">
                <a:latin typeface="+mn-lt"/>
                <a:cs typeface="+mn-cs"/>
              </a:rPr>
              <a:t> </a:t>
            </a:r>
            <a:r>
              <a:rPr lang="en-US" sz="1800" b="1" dirty="0" err="1">
                <a:latin typeface="+mn-lt"/>
                <a:cs typeface="+mn-cs"/>
              </a:rPr>
              <a:t>uznane</a:t>
            </a:r>
            <a:r>
              <a:rPr lang="en-US" sz="1800" b="1" dirty="0">
                <a:latin typeface="+mn-lt"/>
                <a:cs typeface="+mn-cs"/>
              </a:rPr>
              <a:t> </a:t>
            </a:r>
            <a:r>
              <a:rPr lang="en-US" sz="1800" b="1" dirty="0" err="1">
                <a:latin typeface="+mn-lt"/>
                <a:cs typeface="+mn-cs"/>
              </a:rPr>
              <a:t>za</a:t>
            </a:r>
            <a:r>
              <a:rPr lang="en-US" sz="1800" b="1" dirty="0">
                <a:latin typeface="+mn-lt"/>
                <a:cs typeface="+mn-cs"/>
              </a:rPr>
              <a:t> </a:t>
            </a:r>
            <a:r>
              <a:rPr lang="en-US" sz="1800" b="1" dirty="0" err="1">
                <a:latin typeface="+mn-lt"/>
                <a:cs typeface="+mn-cs"/>
              </a:rPr>
              <a:t>niegrzeczne</a:t>
            </a:r>
            <a:r>
              <a:rPr lang="en-US" sz="1800" b="1" dirty="0">
                <a:latin typeface="+mn-lt"/>
                <a:cs typeface="+mn-cs"/>
              </a:rPr>
              <a:t> w e-</a:t>
            </a:r>
            <a:r>
              <a:rPr lang="en-US" sz="1800" b="1" dirty="0" err="1">
                <a:latin typeface="+mn-lt"/>
                <a:cs typeface="+mn-cs"/>
              </a:rPr>
              <a:t>mailach</a:t>
            </a:r>
            <a:r>
              <a:rPr lang="en-US" sz="1800" b="1" dirty="0">
                <a:latin typeface="+mn-lt"/>
                <a:cs typeface="+mn-cs"/>
              </a:rPr>
              <a:t>?</a:t>
            </a:r>
            <a:endParaRPr lang="en-US" sz="1800" dirty="0">
              <a:latin typeface="+mn-lt"/>
              <a:cs typeface="+mn-cs"/>
            </a:endParaRPr>
          </a:p>
          <a:p>
            <a:endParaRPr lang="es-ES" dirty="0"/>
          </a:p>
          <a:p>
            <a:r>
              <a:rPr lang="es-ES" dirty="0"/>
              <a:t>a.- </a:t>
            </a:r>
            <a:r>
              <a:rPr lang="es-ES" dirty="0" err="1"/>
              <a:t>zbyt</a:t>
            </a:r>
            <a:r>
              <a:rPr lang="es-ES" dirty="0"/>
              <a:t> </a:t>
            </a:r>
            <a:r>
              <a:rPr lang="es-ES" dirty="0" err="1"/>
              <a:t>długie</a:t>
            </a:r>
            <a:r>
              <a:rPr lang="es-ES" dirty="0"/>
              <a:t> </a:t>
            </a:r>
            <a:r>
              <a:rPr lang="es-ES" dirty="0" err="1"/>
              <a:t>zdania</a:t>
            </a:r>
            <a:endParaRPr lang="es-ES" dirty="0"/>
          </a:p>
          <a:p>
            <a:r>
              <a:rPr lang="es-ES" dirty="0"/>
              <a:t>b.- </a:t>
            </a:r>
            <a:r>
              <a:rPr lang="es-ES" dirty="0" err="1"/>
              <a:t>przesyłanie</a:t>
            </a:r>
            <a:r>
              <a:rPr lang="es-ES" dirty="0"/>
              <a:t> </a:t>
            </a:r>
            <a:r>
              <a:rPr lang="es-ES" dirty="0" err="1"/>
              <a:t>wielkich</a:t>
            </a:r>
            <a:r>
              <a:rPr lang="es-ES" dirty="0"/>
              <a:t> </a:t>
            </a:r>
            <a:r>
              <a:rPr lang="es-ES" dirty="0" err="1"/>
              <a:t>plików</a:t>
            </a:r>
            <a:endParaRPr lang="es-ES" dirty="0"/>
          </a:p>
          <a:p>
            <a:r>
              <a:rPr lang="es-ES" dirty="0"/>
              <a:t>c.- </a:t>
            </a:r>
            <a:r>
              <a:rPr lang="es-ES" dirty="0" err="1"/>
              <a:t>używanie</a:t>
            </a:r>
            <a:r>
              <a:rPr lang="es-ES" dirty="0"/>
              <a:t> </a:t>
            </a:r>
            <a:r>
              <a:rPr lang="es-ES" dirty="0" err="1"/>
              <a:t>wielkich</a:t>
            </a:r>
            <a:r>
              <a:rPr lang="es-ES" dirty="0"/>
              <a:t> </a:t>
            </a:r>
            <a:r>
              <a:rPr lang="es-ES" dirty="0" err="1"/>
              <a:t>liter</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4197816" cy="1754327"/>
          </a:xfrm>
          <a:prstGeom prst="rect">
            <a:avLst/>
          </a:prstGeom>
          <a:noFill/>
        </p:spPr>
        <p:txBody>
          <a:bodyPr wrap="square" rtlCol="0">
            <a:spAutoFit/>
          </a:bodyPr>
          <a:lstStyle/>
          <a:p>
            <a:r>
              <a:rPr lang="es-ES" b="1" dirty="0"/>
              <a:t>3. W </a:t>
            </a:r>
            <a:r>
              <a:rPr lang="es-ES" b="1" dirty="0" err="1"/>
              <a:t>jaki</a:t>
            </a:r>
            <a:r>
              <a:rPr lang="es-ES" b="1" dirty="0"/>
              <a:t> </a:t>
            </a:r>
            <a:r>
              <a:rPr lang="es-ES" b="1" dirty="0" err="1"/>
              <a:t>sposób</a:t>
            </a:r>
            <a:r>
              <a:rPr lang="es-ES" b="1" dirty="0"/>
              <a:t> </a:t>
            </a:r>
            <a:r>
              <a:rPr lang="es-ES" b="1" dirty="0" err="1"/>
              <a:t>zapewnić</a:t>
            </a:r>
            <a:r>
              <a:rPr lang="es-ES" b="1" dirty="0"/>
              <a:t> </a:t>
            </a:r>
            <a:r>
              <a:rPr lang="es-ES" b="1" dirty="0" err="1"/>
              <a:t>skuteczność</a:t>
            </a:r>
            <a:r>
              <a:rPr lang="es-ES" b="1" dirty="0"/>
              <a:t> </a:t>
            </a:r>
            <a:r>
              <a:rPr lang="es-ES" b="1" dirty="0" err="1"/>
              <a:t>komunikacji</a:t>
            </a:r>
            <a:r>
              <a:rPr lang="es-ES" b="1" dirty="0"/>
              <a:t> </a:t>
            </a:r>
            <a:r>
              <a:rPr lang="es-ES" b="1" dirty="0" err="1"/>
              <a:t>poprzez</a:t>
            </a:r>
            <a:r>
              <a:rPr lang="es-ES" b="1" dirty="0"/>
              <a:t> </a:t>
            </a:r>
            <a:r>
              <a:rPr lang="es-ES" b="1" dirty="0" err="1"/>
              <a:t>komunikatory</a:t>
            </a:r>
            <a:r>
              <a:rPr lang="en-US" b="1" dirty="0"/>
              <a:t>?</a:t>
            </a:r>
            <a:endParaRPr lang="en-US" sz="1800" b="1" dirty="0"/>
          </a:p>
          <a:p>
            <a:endParaRPr lang="es-ES" b="1" dirty="0"/>
          </a:p>
          <a:p>
            <a:pPr fontAlgn="base"/>
            <a:r>
              <a:rPr lang="es-ES" dirty="0"/>
              <a:t>a.- </a:t>
            </a:r>
            <a:r>
              <a:rPr lang="pl-PL" dirty="0"/>
              <a:t>przesadne używanie akronimów</a:t>
            </a:r>
            <a:endParaRPr lang="en-US" dirty="0"/>
          </a:p>
          <a:p>
            <a:pPr fontAlgn="base"/>
            <a:r>
              <a:rPr lang="es-ES" dirty="0"/>
              <a:t>b.- </a:t>
            </a:r>
            <a:r>
              <a:rPr lang="pl-PL" dirty="0"/>
              <a:t>pisanie krótkich wiadomości</a:t>
            </a:r>
            <a:endParaRPr lang="en-US" dirty="0"/>
          </a:p>
          <a:p>
            <a:pPr fontAlgn="base"/>
            <a:r>
              <a:rPr lang="es-ES" dirty="0"/>
              <a:t>c.- </a:t>
            </a:r>
            <a:r>
              <a:rPr lang="pl-PL" dirty="0"/>
              <a:t>obfite posługiwanie się emotikonami</a:t>
            </a:r>
            <a:endParaRPr lang="en-U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64522"/>
            <a:ext cx="6055014" cy="1754327"/>
          </a:xfrm>
          <a:prstGeom prst="rect">
            <a:avLst/>
          </a:prstGeom>
          <a:noFill/>
        </p:spPr>
        <p:txBody>
          <a:bodyPr wrap="square" rtlCol="0">
            <a:spAutoFit/>
          </a:bodyPr>
          <a:lstStyle/>
          <a:p>
            <a:r>
              <a:rPr lang="es-ES" b="1" dirty="0"/>
              <a:t>4. </a:t>
            </a:r>
            <a:r>
              <a:rPr lang="en-US" sz="1800" b="1" dirty="0"/>
              <a:t>Social media </a:t>
            </a:r>
            <a:r>
              <a:rPr lang="en-US" sz="1800" b="1" dirty="0" err="1"/>
              <a:t>mogą</a:t>
            </a:r>
            <a:r>
              <a:rPr lang="en-US" sz="1800" b="1" dirty="0"/>
              <a:t> </a:t>
            </a:r>
            <a:r>
              <a:rPr lang="en-US" sz="1800" b="1" dirty="0" err="1"/>
              <a:t>pomóc</a:t>
            </a:r>
            <a:r>
              <a:rPr lang="en-US" sz="1800" b="1" dirty="0"/>
              <a:t> w:</a:t>
            </a:r>
            <a:endParaRPr lang="es-ES" dirty="0"/>
          </a:p>
          <a:p>
            <a:endParaRPr lang="es-ES" dirty="0"/>
          </a:p>
          <a:p>
            <a:r>
              <a:rPr lang="es-ES" dirty="0"/>
              <a:t>a.- </a:t>
            </a:r>
            <a:r>
              <a:rPr lang="es-ES" dirty="0" err="1"/>
              <a:t>dotarciu</a:t>
            </a:r>
            <a:r>
              <a:rPr lang="es-ES" dirty="0"/>
              <a:t> do </a:t>
            </a:r>
            <a:r>
              <a:rPr lang="es-ES" dirty="0" err="1"/>
              <a:t>znacznej</a:t>
            </a:r>
            <a:r>
              <a:rPr lang="es-ES" dirty="0"/>
              <a:t> </a:t>
            </a:r>
            <a:r>
              <a:rPr lang="es-ES" dirty="0" err="1"/>
              <a:t>grupy</a:t>
            </a:r>
            <a:r>
              <a:rPr lang="es-ES" dirty="0"/>
              <a:t> </a:t>
            </a:r>
            <a:r>
              <a:rPr lang="es-ES" dirty="0" err="1"/>
              <a:t>osób</a:t>
            </a:r>
            <a:endParaRPr lang="es-ES" dirty="0"/>
          </a:p>
          <a:p>
            <a:r>
              <a:rPr lang="es-ES" dirty="0"/>
              <a:t>b.- </a:t>
            </a:r>
            <a:r>
              <a:rPr lang="es-ES" dirty="0" err="1"/>
              <a:t>reklamowania</a:t>
            </a:r>
            <a:r>
              <a:rPr lang="es-ES" dirty="0"/>
              <a:t> </a:t>
            </a:r>
            <a:r>
              <a:rPr lang="es-ES" dirty="0" err="1"/>
              <a:t>towarów</a:t>
            </a:r>
            <a:r>
              <a:rPr lang="es-ES" dirty="0"/>
              <a:t>/</a:t>
            </a:r>
            <a:r>
              <a:rPr lang="es-ES" dirty="0" err="1"/>
              <a:t>usług</a:t>
            </a:r>
            <a:r>
              <a:rPr lang="es-ES" dirty="0"/>
              <a:t> </a:t>
            </a:r>
            <a:r>
              <a:rPr lang="es-ES" dirty="0" err="1"/>
              <a:t>wyłącznie</a:t>
            </a:r>
            <a:r>
              <a:rPr lang="es-ES" dirty="0"/>
              <a:t> </a:t>
            </a:r>
            <a:r>
              <a:rPr lang="es-ES" dirty="0" err="1"/>
              <a:t>lokalnie</a:t>
            </a:r>
            <a:endParaRPr lang="es-ES" dirty="0"/>
          </a:p>
          <a:p>
            <a:r>
              <a:rPr lang="es-ES" dirty="0"/>
              <a:t>c.- </a:t>
            </a:r>
            <a:r>
              <a:rPr lang="es-ES" dirty="0" err="1"/>
              <a:t>reklamowania</a:t>
            </a:r>
            <a:r>
              <a:rPr lang="es-ES" dirty="0"/>
              <a:t> </a:t>
            </a:r>
            <a:r>
              <a:rPr lang="es-ES" dirty="0" err="1"/>
              <a:t>towarów</a:t>
            </a:r>
            <a:r>
              <a:rPr lang="es-ES" dirty="0"/>
              <a:t>/</a:t>
            </a:r>
            <a:r>
              <a:rPr lang="es-ES" dirty="0" err="1"/>
              <a:t>usług</a:t>
            </a:r>
            <a:r>
              <a:rPr lang="es-ES" dirty="0"/>
              <a:t> </a:t>
            </a:r>
            <a:r>
              <a:rPr lang="es-ES" dirty="0" err="1"/>
              <a:t>wyłącznie</a:t>
            </a:r>
            <a:r>
              <a:rPr lang="es-ES" dirty="0"/>
              <a:t> </a:t>
            </a:r>
            <a:r>
              <a:rPr lang="es-ES" dirty="0" err="1"/>
              <a:t>globalnie</a:t>
            </a:r>
            <a:endParaRPr lang="es-ES" dirty="0"/>
          </a:p>
          <a:p>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a:t>
            </a:r>
            <a:r>
              <a:rPr lang="pl-PL" b="1" dirty="0"/>
              <a:t>W rozmowach video należy unikać</a:t>
            </a:r>
            <a:r>
              <a:rPr lang="en-US" sz="1800" b="1" dirty="0"/>
              <a:t>: </a:t>
            </a:r>
          </a:p>
          <a:p>
            <a:endParaRPr lang="es-ES" b="1" dirty="0"/>
          </a:p>
          <a:p>
            <a:r>
              <a:rPr lang="es-ES" dirty="0"/>
              <a:t>a.- </a:t>
            </a:r>
            <a:r>
              <a:rPr lang="en-US" dirty="0" err="1"/>
              <a:t>realizowania</a:t>
            </a:r>
            <a:r>
              <a:rPr lang="en-US" dirty="0"/>
              <a:t> </a:t>
            </a:r>
            <a:r>
              <a:rPr lang="en-US" dirty="0" err="1"/>
              <a:t>innych</a:t>
            </a:r>
            <a:r>
              <a:rPr lang="en-US" dirty="0"/>
              <a:t> </a:t>
            </a:r>
            <a:r>
              <a:rPr lang="en-US" dirty="0" err="1"/>
              <a:t>zadań</a:t>
            </a:r>
            <a:r>
              <a:rPr lang="en-US" dirty="0"/>
              <a:t> </a:t>
            </a:r>
            <a:r>
              <a:rPr lang="en-US" dirty="0" err="1"/>
              <a:t>podczas</a:t>
            </a:r>
            <a:r>
              <a:rPr lang="en-US" dirty="0"/>
              <a:t> </a:t>
            </a:r>
            <a:r>
              <a:rPr lang="en-US" dirty="0" err="1"/>
              <a:t>spotkania</a:t>
            </a:r>
            <a:endParaRPr lang="en-US" sz="1800" dirty="0"/>
          </a:p>
          <a:p>
            <a:r>
              <a:rPr lang="es-ES" dirty="0"/>
              <a:t>b.- </a:t>
            </a:r>
            <a:r>
              <a:rPr lang="es-ES" dirty="0" err="1"/>
              <a:t>ubierania</a:t>
            </a:r>
            <a:r>
              <a:rPr lang="es-ES" dirty="0"/>
              <a:t> </a:t>
            </a:r>
            <a:r>
              <a:rPr lang="es-ES" dirty="0" err="1"/>
              <a:t>jasnych</a:t>
            </a:r>
            <a:r>
              <a:rPr lang="es-ES" dirty="0"/>
              <a:t> </a:t>
            </a:r>
            <a:r>
              <a:rPr lang="es-ES" dirty="0" err="1"/>
              <a:t>ubrań</a:t>
            </a:r>
            <a:endParaRPr lang="es-ES" dirty="0"/>
          </a:p>
          <a:p>
            <a:r>
              <a:rPr lang="es-ES" dirty="0"/>
              <a:t>c.- </a:t>
            </a:r>
            <a:r>
              <a:rPr lang="en-US" dirty="0" err="1"/>
              <a:t>noszenia</a:t>
            </a:r>
            <a:r>
              <a:rPr lang="en-US" dirty="0"/>
              <a:t> </a:t>
            </a:r>
            <a:r>
              <a:rPr lang="en-US" dirty="0" err="1"/>
              <a:t>okularów</a:t>
            </a:r>
            <a:endParaRPr lang="es-ES" dirty="0"/>
          </a:p>
        </p:txBody>
      </p:sp>
    </p:spTree>
    <p:extLst>
      <p:ext uri="{BB962C8B-B14F-4D97-AF65-F5344CB8AC3E}">
        <p14:creationId xmlns:p14="http://schemas.microsoft.com/office/powerpoint/2010/main" val="951568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a:t>
            </a:r>
            <a:r>
              <a:rPr lang="es-ES" sz="4800" kern="0" spc="-150" dirty="0" err="1">
                <a:solidFill>
                  <a:schemeClr val="tx1"/>
                </a:solidFill>
                <a:latin typeface="+mj-lt"/>
                <a:ea typeface="Tahoma" panose="020B0604030504040204" pitchFamily="34" charset="0"/>
                <a:cs typeface="Tahoma" panose="020B0604030504040204" pitchFamily="34" charset="0"/>
              </a:rPr>
              <a:t>sprawdzający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308324"/>
          </a:xfrm>
          <a:prstGeom prst="rect">
            <a:avLst/>
          </a:prstGeom>
          <a:noFill/>
        </p:spPr>
        <p:txBody>
          <a:bodyPr wrap="square" rtlCol="0">
            <a:spAutoFit/>
          </a:bodyPr>
          <a:lstStyle/>
          <a:p>
            <a:pPr marL="342900" indent="-342900">
              <a:buAutoNum type="arabicPeriod"/>
            </a:pPr>
            <a:r>
              <a:rPr lang="es-ES" b="1" dirty="0" err="1"/>
              <a:t>Na</a:t>
            </a:r>
            <a:r>
              <a:rPr lang="es-ES" b="1" dirty="0"/>
              <a:t> </a:t>
            </a:r>
            <a:r>
              <a:rPr lang="es-ES" b="1" dirty="0" err="1"/>
              <a:t>netykietę</a:t>
            </a:r>
            <a:r>
              <a:rPr lang="es-ES" b="1" dirty="0"/>
              <a:t> </a:t>
            </a:r>
            <a:r>
              <a:rPr lang="es-ES" b="1" dirty="0" err="1"/>
              <a:t>składają</a:t>
            </a:r>
            <a:r>
              <a:rPr lang="es-ES" b="1" dirty="0"/>
              <a:t> </a:t>
            </a:r>
            <a:r>
              <a:rPr lang="es-ES" b="1" dirty="0" err="1"/>
              <a:t>się</a:t>
            </a:r>
            <a:r>
              <a:rPr lang="es-ES" b="1" dirty="0"/>
              <a:t>:</a:t>
            </a:r>
          </a:p>
          <a:p>
            <a:endParaRPr lang="es-ES" dirty="0"/>
          </a:p>
          <a:p>
            <a:r>
              <a:rPr lang="es-ES" b="1" dirty="0"/>
              <a:t>a.- </a:t>
            </a:r>
            <a:r>
              <a:rPr lang="en-US" b="1" dirty="0" err="1"/>
              <a:t>zasady</a:t>
            </a:r>
            <a:r>
              <a:rPr lang="en-US" b="1" dirty="0"/>
              <a:t>/</a:t>
            </a:r>
            <a:r>
              <a:rPr lang="en-US" b="1" dirty="0" err="1"/>
              <a:t>zwyczaje</a:t>
            </a:r>
            <a:r>
              <a:rPr lang="en-US" b="1" dirty="0"/>
              <a:t> </a:t>
            </a:r>
            <a:r>
              <a:rPr lang="en-US" b="1" dirty="0" err="1"/>
              <a:t>dobrej</a:t>
            </a:r>
            <a:r>
              <a:rPr lang="en-US" b="1" dirty="0"/>
              <a:t> </a:t>
            </a:r>
            <a:r>
              <a:rPr lang="en-US" b="1" dirty="0" err="1"/>
              <a:t>komunikacji</a:t>
            </a:r>
            <a:r>
              <a:rPr lang="en-US" b="1" dirty="0"/>
              <a:t> online</a:t>
            </a:r>
          </a:p>
          <a:p>
            <a:r>
              <a:rPr lang="es-ES" dirty="0"/>
              <a:t>b.- </a:t>
            </a:r>
            <a:r>
              <a:rPr lang="es-ES" dirty="0" err="1"/>
              <a:t>zasady</a:t>
            </a:r>
            <a:r>
              <a:rPr lang="es-ES" dirty="0"/>
              <a:t>/</a:t>
            </a:r>
            <a:r>
              <a:rPr lang="es-ES" dirty="0" err="1"/>
              <a:t>zwyczaje</a:t>
            </a:r>
            <a:r>
              <a:rPr lang="es-ES" dirty="0"/>
              <a:t> </a:t>
            </a:r>
            <a:r>
              <a:rPr lang="es-ES" dirty="0" err="1"/>
              <a:t>wyłącznie</a:t>
            </a:r>
            <a:r>
              <a:rPr lang="es-ES" dirty="0"/>
              <a:t> </a:t>
            </a:r>
            <a:r>
              <a:rPr lang="es-ES" dirty="0" err="1"/>
              <a:t>dla</a:t>
            </a:r>
            <a:r>
              <a:rPr lang="es-ES" dirty="0"/>
              <a:t> </a:t>
            </a:r>
            <a:r>
              <a:rPr lang="es-ES" dirty="0" err="1"/>
              <a:t>komunikacji</a:t>
            </a:r>
            <a:r>
              <a:rPr lang="es-ES" dirty="0"/>
              <a:t> </a:t>
            </a:r>
            <a:r>
              <a:rPr lang="es-ES" dirty="0" err="1"/>
              <a:t>biznesowej</a:t>
            </a:r>
            <a:r>
              <a:rPr lang="es-ES" dirty="0"/>
              <a:t> c.- </a:t>
            </a:r>
            <a:r>
              <a:rPr lang="es-ES" dirty="0" err="1"/>
              <a:t>jakiekolwiek</a:t>
            </a:r>
            <a:r>
              <a:rPr lang="es-ES" dirty="0"/>
              <a:t> </a:t>
            </a:r>
            <a:r>
              <a:rPr lang="es-ES" dirty="0" err="1"/>
              <a:t>zasady</a:t>
            </a:r>
            <a:r>
              <a:rPr lang="es-ES" dirty="0"/>
              <a:t>/</a:t>
            </a:r>
            <a:r>
              <a:rPr lang="es-ES" dirty="0" err="1"/>
              <a:t>zwyczaje</a:t>
            </a:r>
            <a:r>
              <a:rPr lang="es-ES" dirty="0"/>
              <a:t> </a:t>
            </a:r>
            <a:r>
              <a:rPr lang="es-ES" dirty="0" err="1"/>
              <a:t>ogólnej</a:t>
            </a:r>
            <a:r>
              <a:rPr lang="es-ES" dirty="0"/>
              <a:t> </a:t>
            </a:r>
            <a:r>
              <a:rPr lang="es-ES" dirty="0" err="1"/>
              <a:t>komunikacji</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031325"/>
          </a:xfrm>
          <a:prstGeom prst="rect">
            <a:avLst/>
          </a:prstGeom>
          <a:noFill/>
        </p:spPr>
        <p:txBody>
          <a:bodyPr wrap="square" rtlCol="0">
            <a:spAutoFit/>
          </a:bodyPr>
          <a:lstStyle/>
          <a:p>
            <a:r>
              <a:rPr lang="es-ES" b="1" dirty="0"/>
              <a:t>2. </a:t>
            </a:r>
            <a:r>
              <a:rPr lang="en-US" sz="1800" b="1" dirty="0">
                <a:latin typeface="+mn-lt"/>
                <a:cs typeface="+mn-cs"/>
              </a:rPr>
              <a:t>Co </a:t>
            </a:r>
            <a:r>
              <a:rPr lang="en-US" sz="1800" b="1" dirty="0" err="1">
                <a:latin typeface="+mn-lt"/>
                <a:cs typeface="+mn-cs"/>
              </a:rPr>
              <a:t>może</a:t>
            </a:r>
            <a:r>
              <a:rPr lang="en-US" sz="1800" b="1" dirty="0">
                <a:latin typeface="+mn-lt"/>
                <a:cs typeface="+mn-cs"/>
              </a:rPr>
              <a:t> </a:t>
            </a:r>
            <a:r>
              <a:rPr lang="en-US" sz="1800" b="1" dirty="0" err="1">
                <a:latin typeface="+mn-lt"/>
                <a:cs typeface="+mn-cs"/>
              </a:rPr>
              <a:t>być</a:t>
            </a:r>
            <a:r>
              <a:rPr lang="en-US" sz="1800" b="1" dirty="0">
                <a:latin typeface="+mn-lt"/>
                <a:cs typeface="+mn-cs"/>
              </a:rPr>
              <a:t> </a:t>
            </a:r>
            <a:r>
              <a:rPr lang="en-US" sz="1800" b="1" dirty="0" err="1">
                <a:latin typeface="+mn-lt"/>
                <a:cs typeface="+mn-cs"/>
              </a:rPr>
              <a:t>uznane</a:t>
            </a:r>
            <a:r>
              <a:rPr lang="en-US" sz="1800" b="1" dirty="0">
                <a:latin typeface="+mn-lt"/>
                <a:cs typeface="+mn-cs"/>
              </a:rPr>
              <a:t> </a:t>
            </a:r>
            <a:r>
              <a:rPr lang="en-US" sz="1800" b="1" dirty="0" err="1">
                <a:latin typeface="+mn-lt"/>
                <a:cs typeface="+mn-cs"/>
              </a:rPr>
              <a:t>za</a:t>
            </a:r>
            <a:r>
              <a:rPr lang="en-US" sz="1800" b="1" dirty="0">
                <a:latin typeface="+mn-lt"/>
                <a:cs typeface="+mn-cs"/>
              </a:rPr>
              <a:t> </a:t>
            </a:r>
            <a:r>
              <a:rPr lang="en-US" sz="1800" b="1" dirty="0" err="1">
                <a:latin typeface="+mn-lt"/>
                <a:cs typeface="+mn-cs"/>
              </a:rPr>
              <a:t>niegrzeczne</a:t>
            </a:r>
            <a:r>
              <a:rPr lang="en-US" sz="1800" b="1" dirty="0">
                <a:latin typeface="+mn-lt"/>
                <a:cs typeface="+mn-cs"/>
              </a:rPr>
              <a:t> w e-</a:t>
            </a:r>
            <a:r>
              <a:rPr lang="en-US" sz="1800" b="1" dirty="0" err="1">
                <a:latin typeface="+mn-lt"/>
                <a:cs typeface="+mn-cs"/>
              </a:rPr>
              <a:t>mailach</a:t>
            </a:r>
            <a:r>
              <a:rPr lang="en-US" sz="1800" b="1" dirty="0">
                <a:latin typeface="+mn-lt"/>
                <a:cs typeface="+mn-cs"/>
              </a:rPr>
              <a:t>?</a:t>
            </a:r>
            <a:endParaRPr lang="en-US" sz="1800" dirty="0">
              <a:latin typeface="+mn-lt"/>
              <a:cs typeface="+mn-cs"/>
            </a:endParaRPr>
          </a:p>
          <a:p>
            <a:endParaRPr lang="es-ES" dirty="0"/>
          </a:p>
          <a:p>
            <a:r>
              <a:rPr lang="es-ES" dirty="0"/>
              <a:t>a.- </a:t>
            </a:r>
            <a:r>
              <a:rPr lang="es-ES" dirty="0" err="1"/>
              <a:t>zbyt</a:t>
            </a:r>
            <a:r>
              <a:rPr lang="es-ES" dirty="0"/>
              <a:t> </a:t>
            </a:r>
            <a:r>
              <a:rPr lang="es-ES" dirty="0" err="1"/>
              <a:t>długie</a:t>
            </a:r>
            <a:r>
              <a:rPr lang="es-ES" dirty="0"/>
              <a:t> </a:t>
            </a:r>
            <a:r>
              <a:rPr lang="es-ES" dirty="0" err="1"/>
              <a:t>zdania</a:t>
            </a:r>
            <a:endParaRPr lang="es-ES" dirty="0"/>
          </a:p>
          <a:p>
            <a:r>
              <a:rPr lang="es-ES" dirty="0"/>
              <a:t>b.- </a:t>
            </a:r>
            <a:r>
              <a:rPr lang="es-ES" dirty="0" err="1"/>
              <a:t>przesyłanie</a:t>
            </a:r>
            <a:r>
              <a:rPr lang="es-ES" dirty="0"/>
              <a:t> </a:t>
            </a:r>
            <a:r>
              <a:rPr lang="es-ES" dirty="0" err="1"/>
              <a:t>wielkich</a:t>
            </a:r>
            <a:r>
              <a:rPr lang="es-ES" dirty="0"/>
              <a:t> </a:t>
            </a:r>
            <a:r>
              <a:rPr lang="es-ES" dirty="0" err="1"/>
              <a:t>plików</a:t>
            </a:r>
            <a:endParaRPr lang="es-ES" dirty="0"/>
          </a:p>
          <a:p>
            <a:r>
              <a:rPr lang="es-ES" dirty="0"/>
              <a:t>c.- </a:t>
            </a:r>
            <a:r>
              <a:rPr lang="es-ES" b="1" dirty="0" err="1"/>
              <a:t>używanie</a:t>
            </a:r>
            <a:r>
              <a:rPr lang="es-ES" b="1" dirty="0"/>
              <a:t> </a:t>
            </a:r>
            <a:r>
              <a:rPr lang="es-ES" b="1" dirty="0" err="1"/>
              <a:t>wielkich</a:t>
            </a:r>
            <a:r>
              <a:rPr lang="es-ES" b="1" dirty="0"/>
              <a:t> </a:t>
            </a:r>
            <a:r>
              <a:rPr lang="es-ES" b="1" dirty="0" err="1"/>
              <a:t>liter</a:t>
            </a:r>
            <a:endParaRPr lang="es-ES" b="1"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4197816" cy="1754327"/>
          </a:xfrm>
          <a:prstGeom prst="rect">
            <a:avLst/>
          </a:prstGeom>
          <a:noFill/>
        </p:spPr>
        <p:txBody>
          <a:bodyPr wrap="square" rtlCol="0">
            <a:spAutoFit/>
          </a:bodyPr>
          <a:lstStyle/>
          <a:p>
            <a:r>
              <a:rPr lang="es-ES" b="1" dirty="0"/>
              <a:t>3. W </a:t>
            </a:r>
            <a:r>
              <a:rPr lang="es-ES" b="1" dirty="0" err="1"/>
              <a:t>jaki</a:t>
            </a:r>
            <a:r>
              <a:rPr lang="es-ES" b="1" dirty="0"/>
              <a:t> </a:t>
            </a:r>
            <a:r>
              <a:rPr lang="es-ES" b="1" dirty="0" err="1"/>
              <a:t>sposób</a:t>
            </a:r>
            <a:r>
              <a:rPr lang="es-ES" b="1" dirty="0"/>
              <a:t> </a:t>
            </a:r>
            <a:r>
              <a:rPr lang="es-ES" b="1" dirty="0" err="1"/>
              <a:t>zapewnić</a:t>
            </a:r>
            <a:r>
              <a:rPr lang="es-ES" b="1" dirty="0"/>
              <a:t> </a:t>
            </a:r>
            <a:r>
              <a:rPr lang="es-ES" b="1" dirty="0" err="1"/>
              <a:t>skuteczność</a:t>
            </a:r>
            <a:r>
              <a:rPr lang="es-ES" b="1" dirty="0"/>
              <a:t> </a:t>
            </a:r>
            <a:r>
              <a:rPr lang="es-ES" b="1" dirty="0" err="1"/>
              <a:t>komunikacji</a:t>
            </a:r>
            <a:r>
              <a:rPr lang="es-ES" b="1" dirty="0"/>
              <a:t> </a:t>
            </a:r>
            <a:r>
              <a:rPr lang="es-ES" b="1" dirty="0" err="1"/>
              <a:t>poprzez</a:t>
            </a:r>
            <a:r>
              <a:rPr lang="es-ES" b="1" dirty="0"/>
              <a:t> </a:t>
            </a:r>
            <a:r>
              <a:rPr lang="es-ES" b="1" dirty="0" err="1"/>
              <a:t>komunikatory</a:t>
            </a:r>
            <a:r>
              <a:rPr lang="en-US" b="1" dirty="0"/>
              <a:t>?</a:t>
            </a:r>
            <a:endParaRPr lang="en-US" sz="1800" b="1" dirty="0"/>
          </a:p>
          <a:p>
            <a:endParaRPr lang="es-ES" b="1" dirty="0"/>
          </a:p>
          <a:p>
            <a:pPr fontAlgn="base"/>
            <a:r>
              <a:rPr lang="es-ES" dirty="0"/>
              <a:t>a.- </a:t>
            </a:r>
            <a:r>
              <a:rPr lang="pl-PL" dirty="0"/>
              <a:t>przesadne używanie akronimów</a:t>
            </a:r>
            <a:endParaRPr lang="en-US" dirty="0"/>
          </a:p>
          <a:p>
            <a:pPr fontAlgn="base"/>
            <a:r>
              <a:rPr lang="es-ES" dirty="0"/>
              <a:t>b.- </a:t>
            </a:r>
            <a:r>
              <a:rPr lang="pl-PL" b="1" dirty="0"/>
              <a:t>pisanie krótkich wiadomości</a:t>
            </a:r>
            <a:endParaRPr lang="en-US" b="1" dirty="0"/>
          </a:p>
          <a:p>
            <a:pPr fontAlgn="base"/>
            <a:r>
              <a:rPr lang="es-ES" dirty="0"/>
              <a:t>c.- </a:t>
            </a:r>
            <a:r>
              <a:rPr lang="pl-PL" dirty="0"/>
              <a:t>obfite posługiwanie się emotikonami</a:t>
            </a:r>
            <a:endParaRPr lang="en-U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64522"/>
            <a:ext cx="6055014" cy="1754327"/>
          </a:xfrm>
          <a:prstGeom prst="rect">
            <a:avLst/>
          </a:prstGeom>
          <a:noFill/>
        </p:spPr>
        <p:txBody>
          <a:bodyPr wrap="square" rtlCol="0">
            <a:spAutoFit/>
          </a:bodyPr>
          <a:lstStyle/>
          <a:p>
            <a:r>
              <a:rPr lang="es-ES" b="1" dirty="0"/>
              <a:t>4. </a:t>
            </a:r>
            <a:r>
              <a:rPr lang="en-US" sz="1800" b="1" dirty="0"/>
              <a:t>Social media </a:t>
            </a:r>
            <a:r>
              <a:rPr lang="en-US" sz="1800" b="1" dirty="0" err="1"/>
              <a:t>mogą</a:t>
            </a:r>
            <a:r>
              <a:rPr lang="en-US" sz="1800" b="1" dirty="0"/>
              <a:t> </a:t>
            </a:r>
            <a:r>
              <a:rPr lang="en-US" sz="1800" b="1" dirty="0" err="1"/>
              <a:t>pomóc</a:t>
            </a:r>
            <a:r>
              <a:rPr lang="en-US" sz="1800" b="1" dirty="0"/>
              <a:t> w:</a:t>
            </a:r>
            <a:endParaRPr lang="es-ES" dirty="0"/>
          </a:p>
          <a:p>
            <a:endParaRPr lang="es-ES" dirty="0"/>
          </a:p>
          <a:p>
            <a:r>
              <a:rPr lang="es-ES" dirty="0"/>
              <a:t>a.- </a:t>
            </a:r>
            <a:r>
              <a:rPr lang="es-ES" b="1" dirty="0" err="1"/>
              <a:t>dotarciu</a:t>
            </a:r>
            <a:r>
              <a:rPr lang="es-ES" b="1" dirty="0"/>
              <a:t> do </a:t>
            </a:r>
            <a:r>
              <a:rPr lang="es-ES" b="1" dirty="0" err="1"/>
              <a:t>znacznej</a:t>
            </a:r>
            <a:r>
              <a:rPr lang="es-ES" b="1" dirty="0"/>
              <a:t> </a:t>
            </a:r>
            <a:r>
              <a:rPr lang="es-ES" b="1" dirty="0" err="1"/>
              <a:t>grupy</a:t>
            </a:r>
            <a:r>
              <a:rPr lang="es-ES" b="1" dirty="0"/>
              <a:t> </a:t>
            </a:r>
            <a:r>
              <a:rPr lang="es-ES" b="1" dirty="0" err="1"/>
              <a:t>osób</a:t>
            </a:r>
            <a:endParaRPr lang="es-ES" b="1" dirty="0"/>
          </a:p>
          <a:p>
            <a:r>
              <a:rPr lang="es-ES" dirty="0"/>
              <a:t>b.- </a:t>
            </a:r>
            <a:r>
              <a:rPr lang="es-ES" dirty="0" err="1"/>
              <a:t>reklamowania</a:t>
            </a:r>
            <a:r>
              <a:rPr lang="es-ES" dirty="0"/>
              <a:t> </a:t>
            </a:r>
            <a:r>
              <a:rPr lang="es-ES" dirty="0" err="1"/>
              <a:t>towarów</a:t>
            </a:r>
            <a:r>
              <a:rPr lang="es-ES" dirty="0"/>
              <a:t>/</a:t>
            </a:r>
            <a:r>
              <a:rPr lang="es-ES" dirty="0" err="1"/>
              <a:t>usług</a:t>
            </a:r>
            <a:r>
              <a:rPr lang="es-ES" dirty="0"/>
              <a:t> </a:t>
            </a:r>
            <a:r>
              <a:rPr lang="es-ES" dirty="0" err="1"/>
              <a:t>wyłącznie</a:t>
            </a:r>
            <a:r>
              <a:rPr lang="es-ES" dirty="0"/>
              <a:t> </a:t>
            </a:r>
            <a:r>
              <a:rPr lang="es-ES" dirty="0" err="1"/>
              <a:t>lokalnie</a:t>
            </a:r>
            <a:endParaRPr lang="es-ES" dirty="0"/>
          </a:p>
          <a:p>
            <a:r>
              <a:rPr lang="es-ES" dirty="0"/>
              <a:t>c.- </a:t>
            </a:r>
            <a:r>
              <a:rPr lang="es-ES" dirty="0" err="1"/>
              <a:t>reklamowania</a:t>
            </a:r>
            <a:r>
              <a:rPr lang="es-ES" dirty="0"/>
              <a:t> </a:t>
            </a:r>
            <a:r>
              <a:rPr lang="es-ES" dirty="0" err="1"/>
              <a:t>towarów</a:t>
            </a:r>
            <a:r>
              <a:rPr lang="es-ES" dirty="0"/>
              <a:t>/</a:t>
            </a:r>
            <a:r>
              <a:rPr lang="es-ES" dirty="0" err="1"/>
              <a:t>usług</a:t>
            </a:r>
            <a:r>
              <a:rPr lang="es-ES" dirty="0"/>
              <a:t> </a:t>
            </a:r>
            <a:r>
              <a:rPr lang="es-ES" dirty="0" err="1"/>
              <a:t>wyłącznie</a:t>
            </a:r>
            <a:r>
              <a:rPr lang="es-ES" dirty="0"/>
              <a:t> </a:t>
            </a:r>
            <a:r>
              <a:rPr lang="es-ES" dirty="0" err="1"/>
              <a:t>globalnie</a:t>
            </a:r>
            <a:endParaRPr lang="es-ES" dirty="0"/>
          </a:p>
          <a:p>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a:t>
            </a:r>
            <a:r>
              <a:rPr lang="pl-PL" b="1" dirty="0"/>
              <a:t>W rozmowach video należy unikać</a:t>
            </a:r>
            <a:r>
              <a:rPr lang="en-US" sz="1800" b="1" dirty="0"/>
              <a:t>: </a:t>
            </a:r>
          </a:p>
          <a:p>
            <a:endParaRPr lang="es-ES" b="1" dirty="0"/>
          </a:p>
          <a:p>
            <a:r>
              <a:rPr lang="es-ES" dirty="0"/>
              <a:t>a.</a:t>
            </a:r>
            <a:r>
              <a:rPr lang="es-ES" b="1" dirty="0"/>
              <a:t>- </a:t>
            </a:r>
            <a:r>
              <a:rPr lang="en-US" b="1" dirty="0" err="1"/>
              <a:t>realizowania</a:t>
            </a:r>
            <a:r>
              <a:rPr lang="en-US" b="1" dirty="0"/>
              <a:t> </a:t>
            </a:r>
            <a:r>
              <a:rPr lang="en-US" b="1" dirty="0" err="1"/>
              <a:t>innych</a:t>
            </a:r>
            <a:r>
              <a:rPr lang="en-US" b="1" dirty="0"/>
              <a:t> </a:t>
            </a:r>
            <a:r>
              <a:rPr lang="en-US" b="1" dirty="0" err="1"/>
              <a:t>zadań</a:t>
            </a:r>
            <a:r>
              <a:rPr lang="en-US" b="1" dirty="0"/>
              <a:t> </a:t>
            </a:r>
            <a:r>
              <a:rPr lang="en-US" b="1" dirty="0" err="1"/>
              <a:t>podczas</a:t>
            </a:r>
            <a:r>
              <a:rPr lang="en-US" b="1" dirty="0"/>
              <a:t> </a:t>
            </a:r>
            <a:r>
              <a:rPr lang="en-US" b="1" dirty="0" err="1"/>
              <a:t>spotkania</a:t>
            </a:r>
            <a:endParaRPr lang="en-US" sz="1800" b="1" dirty="0"/>
          </a:p>
          <a:p>
            <a:r>
              <a:rPr lang="es-ES" dirty="0"/>
              <a:t>b.- </a:t>
            </a:r>
            <a:r>
              <a:rPr lang="es-ES" dirty="0" err="1"/>
              <a:t>ubierania</a:t>
            </a:r>
            <a:r>
              <a:rPr lang="es-ES" dirty="0"/>
              <a:t> </a:t>
            </a:r>
            <a:r>
              <a:rPr lang="es-ES" dirty="0" err="1"/>
              <a:t>jasnych</a:t>
            </a:r>
            <a:r>
              <a:rPr lang="es-ES" dirty="0"/>
              <a:t> </a:t>
            </a:r>
            <a:r>
              <a:rPr lang="es-ES" dirty="0" err="1"/>
              <a:t>ubrań</a:t>
            </a:r>
            <a:endParaRPr lang="es-ES" dirty="0"/>
          </a:p>
          <a:p>
            <a:r>
              <a:rPr lang="es-ES" dirty="0"/>
              <a:t>c.- </a:t>
            </a:r>
            <a:r>
              <a:rPr lang="en-US" dirty="0" err="1"/>
              <a:t>noszenia</a:t>
            </a:r>
            <a:r>
              <a:rPr lang="en-US" dirty="0"/>
              <a:t> </a:t>
            </a:r>
            <a:r>
              <a:rPr lang="en-US" dirty="0" err="1"/>
              <a:t>okularów</a:t>
            </a:r>
            <a:endParaRPr lang="es-ES" dirty="0"/>
          </a:p>
        </p:txBody>
      </p:sp>
    </p:spTree>
    <p:extLst>
      <p:ext uri="{BB962C8B-B14F-4D97-AF65-F5344CB8AC3E}">
        <p14:creationId xmlns:p14="http://schemas.microsoft.com/office/powerpoint/2010/main" val="219506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40487" y="77299"/>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Dział</a:t>
            </a:r>
            <a:r>
              <a:rPr lang="es-ES" sz="4800" kern="0" spc="-150" dirty="0">
                <a:solidFill>
                  <a:schemeClr val="tx1"/>
                </a:solidFill>
                <a:latin typeface="+mj-lt"/>
                <a:ea typeface="Tahoma" panose="020B0604030504040204" pitchFamily="34" charset="0"/>
                <a:cs typeface="Tahoma" panose="020B0604030504040204" pitchFamily="34" charset="0"/>
              </a:rPr>
              <a:t> 1: </a:t>
            </a:r>
            <a:r>
              <a:rPr lang="pt-BR" sz="4800" kern="0" spc="-150" dirty="0" err="1">
                <a:solidFill>
                  <a:schemeClr val="tx1"/>
                </a:solidFill>
                <a:latin typeface="+mj-lt"/>
                <a:ea typeface="Tahoma" panose="020B0604030504040204" pitchFamily="34" charset="0"/>
                <a:cs typeface="Tahoma" panose="020B0604030504040204" pitchFamily="34" charset="0"/>
              </a:rPr>
              <a:t>Netykieta</a:t>
            </a:r>
            <a:r>
              <a:rPr lang="pt-BR" sz="4800" kern="0" spc="-150" dirty="0">
                <a:solidFill>
                  <a:schemeClr val="tx1"/>
                </a:solidFill>
                <a:latin typeface="+mj-lt"/>
                <a:ea typeface="Tahoma" panose="020B0604030504040204" pitchFamily="34" charset="0"/>
                <a:cs typeface="Tahoma" panose="020B0604030504040204" pitchFamily="34" charset="0"/>
              </a:rPr>
              <a:t> </a:t>
            </a:r>
            <a:r>
              <a:rPr lang="pt-BR" sz="4800" kern="0" spc="-150" dirty="0" err="1">
                <a:solidFill>
                  <a:schemeClr val="tx1"/>
                </a:solidFill>
                <a:latin typeface="+mj-lt"/>
                <a:ea typeface="Tahoma" panose="020B0604030504040204" pitchFamily="34" charset="0"/>
                <a:cs typeface="Tahoma" panose="020B0604030504040204" pitchFamily="34" charset="0"/>
              </a:rPr>
              <a:t>w</a:t>
            </a:r>
            <a:r>
              <a:rPr lang="pt-BR" sz="4800" kern="0" spc="-150" dirty="0">
                <a:solidFill>
                  <a:schemeClr val="tx1"/>
                </a:solidFill>
                <a:latin typeface="+mj-lt"/>
                <a:ea typeface="Tahoma" panose="020B0604030504040204" pitchFamily="34" charset="0"/>
                <a:cs typeface="Tahoma" panose="020B0604030504040204" pitchFamily="34" charset="0"/>
              </a:rPr>
              <a:t> </a:t>
            </a:r>
            <a:r>
              <a:rPr lang="pt-BR" sz="4800" kern="0" spc="-150" dirty="0" err="1">
                <a:solidFill>
                  <a:schemeClr val="tx1"/>
                </a:solidFill>
                <a:latin typeface="+mj-lt"/>
                <a:ea typeface="Tahoma" panose="020B0604030504040204" pitchFamily="34" charset="0"/>
                <a:cs typeface="Tahoma" panose="020B0604030504040204" pitchFamily="34" charset="0"/>
              </a:rPr>
              <a:t>biznesie</a:t>
            </a:r>
            <a:endParaRPr lang="pt-BR"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 </a:t>
            </a:r>
          </a:p>
        </p:txBody>
      </p:sp>
      <p:sp>
        <p:nvSpPr>
          <p:cNvPr id="3" name="object 3">
            <a:extLst>
              <a:ext uri="{FF2B5EF4-FFF2-40B4-BE49-F238E27FC236}">
                <a16:creationId xmlns:a16="http://schemas.microsoft.com/office/drawing/2014/main" id="{FBCC9E6C-DB19-4936-87CE-3544CB66C3D3}"/>
              </a:ext>
            </a:extLst>
          </p:cNvPr>
          <p:cNvSpPr txBox="1"/>
          <p:nvPr/>
        </p:nvSpPr>
        <p:spPr>
          <a:xfrm>
            <a:off x="2040487" y="828787"/>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ŹRÓDŁA</a:t>
            </a:r>
          </a:p>
        </p:txBody>
      </p:sp>
      <p:sp>
        <p:nvSpPr>
          <p:cNvPr id="5" name="Rectángulo 4">
            <a:extLst>
              <a:ext uri="{FF2B5EF4-FFF2-40B4-BE49-F238E27FC236}">
                <a16:creationId xmlns:a16="http://schemas.microsoft.com/office/drawing/2014/main" id="{3A059082-DD04-8F1C-1A64-49AB92FCB658}"/>
              </a:ext>
            </a:extLst>
          </p:cNvPr>
          <p:cNvSpPr/>
          <p:nvPr/>
        </p:nvSpPr>
        <p:spPr>
          <a:xfrm>
            <a:off x="601602" y="1353116"/>
            <a:ext cx="10988795" cy="4708981"/>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it-IT" sz="2000" dirty="0" err="1">
                <a:solidFill>
                  <a:srgbClr val="000000"/>
                </a:solidFill>
              </a:rPr>
              <a:t>Balinas</a:t>
            </a:r>
            <a:r>
              <a:rPr lang="it-IT" sz="2000" dirty="0">
                <a:solidFill>
                  <a:srgbClr val="000000"/>
                </a:solidFill>
              </a:rPr>
              <a:t>, T. (2021). </a:t>
            </a:r>
            <a:r>
              <a:rPr lang="en-US" sz="2000" dirty="0">
                <a:solidFill>
                  <a:srgbClr val="000000"/>
                </a:solidFill>
              </a:rPr>
              <a:t>Social Media Etiquette for Business Owners: 25 Do’s &amp; Don’ts. </a:t>
            </a:r>
            <a:r>
              <a:rPr lang="en-US" sz="2000" dirty="0">
                <a:solidFill>
                  <a:srgbClr val="000000"/>
                </a:solidFill>
                <a:hlinkClick r:id="rId2"/>
              </a:rPr>
              <a:t>https://www.outboundengine.com/blog/social-media-etiquette-for-business-25-dos-donts/</a:t>
            </a:r>
            <a:r>
              <a:rPr lang="en-US" sz="2000" dirty="0">
                <a:solidFill>
                  <a:srgbClr val="000000"/>
                </a:solidFill>
              </a:rPr>
              <a:t> </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b="0" i="0" dirty="0">
                <a:solidFill>
                  <a:srgbClr val="000000"/>
                </a:solidFill>
                <a:effectLst/>
              </a:rPr>
              <a:t>Conrad, A. (2021). The 7 Rules of Business Chat Etiquette Your Team is Definitely Breaking. </a:t>
            </a:r>
            <a:r>
              <a:rPr lang="en-US" sz="2000" b="0" i="0" dirty="0">
                <a:solidFill>
                  <a:srgbClr val="000000"/>
                </a:solidFill>
                <a:effectLst/>
                <a:hlinkClick r:id="rId3"/>
              </a:rPr>
              <a:t>https://www.getapp.com/resources/business-chat-etiquette-rules-for-small-business/</a:t>
            </a:r>
            <a:r>
              <a:rPr lang="en-US" sz="2000" b="0" i="0" dirty="0">
                <a:solidFill>
                  <a:srgbClr val="000000"/>
                </a:solidFill>
                <a:effectLst/>
              </a:rPr>
              <a:t> </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b="0" i="0" dirty="0">
                <a:solidFill>
                  <a:srgbClr val="000000"/>
                </a:solidFill>
                <a:effectLst/>
              </a:rPr>
              <a:t>Guffey, M. (2008). </a:t>
            </a:r>
            <a:r>
              <a:rPr lang="en-US" sz="2000" b="0" i="1" dirty="0">
                <a:solidFill>
                  <a:srgbClr val="000000"/>
                </a:solidFill>
                <a:effectLst/>
              </a:rPr>
              <a:t>Essentials of business communication</a:t>
            </a:r>
            <a:r>
              <a:rPr lang="en-US" sz="2000" b="0" i="0" dirty="0">
                <a:solidFill>
                  <a:srgbClr val="000000"/>
                </a:solidFill>
                <a:effectLst/>
              </a:rPr>
              <a:t> (7th ed.). Mason, OH: Thomson/Wadsworth.</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b="0" i="0" dirty="0">
                <a:solidFill>
                  <a:srgbClr val="000000"/>
                </a:solidFill>
                <a:effectLst/>
              </a:rPr>
              <a:t>Shea, V. (1994). </a:t>
            </a:r>
            <a:r>
              <a:rPr lang="en-US" sz="2000" b="0" i="1" dirty="0">
                <a:solidFill>
                  <a:srgbClr val="000000"/>
                </a:solidFill>
                <a:effectLst/>
              </a:rPr>
              <a:t>Netiquette</a:t>
            </a:r>
            <a:r>
              <a:rPr lang="en-US" sz="2000" b="0" i="0" dirty="0">
                <a:solidFill>
                  <a:srgbClr val="000000"/>
                </a:solidFill>
                <a:effectLst/>
              </a:rPr>
              <a:t>. San Francisco, CA: Albion Books.</a:t>
            </a:r>
          </a:p>
          <a:p>
            <a:pPr marL="342900" indent="-342900">
              <a:buFont typeface="Arial" panose="020B0604020202020204" pitchFamily="34" charset="0"/>
              <a:buChar char="•"/>
              <a:defRPr/>
            </a:pPr>
            <a:endParaRPr lang="en-GB" altLang="es-ES" sz="2000" dirty="0">
              <a:cs typeface="Calibri" panose="020F0502020204030204" pitchFamily="34" charset="0"/>
              <a:hlinkClick r:id="" action="ppaction://noaction"/>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Smith, S. (2020). </a:t>
            </a:r>
            <a:r>
              <a:rPr lang="en-US" altLang="es-ES" sz="2000" dirty="0">
                <a:latin typeface="Calibri" panose="020F0502020204030204" pitchFamily="34" charset="0"/>
                <a:cs typeface="Calibri" panose="020F0502020204030204" pitchFamily="34" charset="0"/>
              </a:rPr>
              <a:t>Netiquette: How to Master Online Business Communication</a:t>
            </a:r>
            <a:r>
              <a:rPr lang="en-GB" altLang="es-ES" sz="2000" dirty="0">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hlinkClick r:id="rId4"/>
              </a:rPr>
              <a:t>https://www.business-opportunities.biz/2020/05/05/netiquette-master-online-business-communication/</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sz="2000" b="0" i="0" dirty="0">
                <a:solidFill>
                  <a:srgbClr val="222222"/>
                </a:solidFill>
                <a:effectLst/>
              </a:rPr>
              <a:t>Strawbridge, M. (2006). </a:t>
            </a:r>
            <a:r>
              <a:rPr lang="en-US" sz="2000" b="0" i="1" dirty="0">
                <a:solidFill>
                  <a:srgbClr val="222222"/>
                </a:solidFill>
                <a:effectLst/>
              </a:rPr>
              <a:t>Netiquette: Internet etiquette in the age of the blog</a:t>
            </a:r>
            <a:r>
              <a:rPr lang="en-US" sz="2000" b="0" i="0" dirty="0">
                <a:solidFill>
                  <a:srgbClr val="222222"/>
                </a:solidFill>
                <a:effectLst/>
              </a:rPr>
              <a:t>. Software Reference.</a:t>
            </a:r>
            <a:endParaRPr lang="en-GB" altLang="es-ES" sz="2000" dirty="0">
              <a:cs typeface="Calibri" panose="020F050202020403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err="1">
                <a:solidFill>
                  <a:schemeClr val="bg1"/>
                </a:solidFill>
                <a:cs typeface="Roboto"/>
              </a:rPr>
              <a:t>Dziękujemy</a:t>
            </a:r>
            <a:r>
              <a:rPr lang="es-ES" sz="9600" b="1" spc="95" dirty="0">
                <a:solidFill>
                  <a:schemeClr val="bg1"/>
                </a:solidFill>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751410" cy="369332"/>
          </a:xfrm>
          <a:prstGeom prst="rect">
            <a:avLst/>
          </a:prstGeom>
          <a:noFill/>
        </p:spPr>
        <p:txBody>
          <a:bodyPr wrap="none" rtlCol="0">
            <a:spAutoFit/>
          </a:bodyPr>
          <a:lstStyle/>
          <a:p>
            <a:r>
              <a:rPr lang="en-US" dirty="0" err="1"/>
              <a:t>Będziesz</a:t>
            </a:r>
            <a:r>
              <a:rPr lang="en-US" dirty="0"/>
              <a:t> </a:t>
            </a:r>
            <a:r>
              <a:rPr lang="en-US" dirty="0" err="1"/>
              <a:t>rozumiał</a:t>
            </a:r>
            <a:r>
              <a:rPr lang="en-US" dirty="0"/>
              <a:t> </a:t>
            </a:r>
            <a:r>
              <a:rPr lang="en-US" dirty="0" err="1"/>
              <a:t>znaczenie</a:t>
            </a:r>
            <a:r>
              <a:rPr lang="en-US" dirty="0"/>
              <a:t> </a:t>
            </a:r>
            <a:r>
              <a:rPr lang="en-US" dirty="0" err="1"/>
              <a:t>netykiety</a:t>
            </a:r>
            <a:endParaRPr lang="en-US" dirty="0"/>
          </a:p>
        </p:txBody>
      </p:sp>
      <p:sp>
        <p:nvSpPr>
          <p:cNvPr id="12" name="CuadroTexto 11"/>
          <p:cNvSpPr txBox="1"/>
          <p:nvPr/>
        </p:nvSpPr>
        <p:spPr>
          <a:xfrm>
            <a:off x="1615182" y="3530217"/>
            <a:ext cx="4294003" cy="646331"/>
          </a:xfrm>
          <a:prstGeom prst="rect">
            <a:avLst/>
          </a:prstGeom>
          <a:noFill/>
        </p:spPr>
        <p:txBody>
          <a:bodyPr wrap="square" rtlCol="0">
            <a:spAutoFit/>
          </a:bodyPr>
          <a:lstStyle/>
          <a:p>
            <a:r>
              <a:rPr lang="en-GB" dirty="0" err="1"/>
              <a:t>Nauczysz</a:t>
            </a:r>
            <a:r>
              <a:rPr lang="en-GB" dirty="0"/>
              <a:t> </a:t>
            </a:r>
            <a:r>
              <a:rPr lang="en-GB" dirty="0" err="1"/>
              <a:t>się</a:t>
            </a:r>
            <a:r>
              <a:rPr lang="en-GB" dirty="0"/>
              <a:t> </a:t>
            </a:r>
            <a:r>
              <a:rPr lang="en-GB" dirty="0" err="1"/>
              <a:t>jak</a:t>
            </a:r>
            <a:r>
              <a:rPr lang="en-GB" dirty="0"/>
              <a:t> </a:t>
            </a:r>
            <a:r>
              <a:rPr lang="en-GB" dirty="0" err="1"/>
              <a:t>prowadzić</a:t>
            </a:r>
            <a:r>
              <a:rPr lang="en-GB" dirty="0"/>
              <a:t> </a:t>
            </a:r>
            <a:r>
              <a:rPr lang="en-GB" dirty="0" err="1"/>
              <a:t>komunikację</a:t>
            </a:r>
            <a:r>
              <a:rPr lang="en-GB" dirty="0"/>
              <a:t> </a:t>
            </a:r>
            <a:r>
              <a:rPr lang="en-GB" dirty="0" err="1"/>
              <a:t>biznesową</a:t>
            </a:r>
            <a:endParaRPr lang="en-GB" dirty="0"/>
          </a:p>
        </p:txBody>
      </p:sp>
      <p:sp>
        <p:nvSpPr>
          <p:cNvPr id="13" name="CuadroTexto 12"/>
          <p:cNvSpPr txBox="1"/>
          <p:nvPr/>
        </p:nvSpPr>
        <p:spPr>
          <a:xfrm>
            <a:off x="1635641" y="5068642"/>
            <a:ext cx="4375356" cy="646331"/>
          </a:xfrm>
          <a:prstGeom prst="rect">
            <a:avLst/>
          </a:prstGeom>
          <a:noFill/>
        </p:spPr>
        <p:txBody>
          <a:bodyPr wrap="square" rtlCol="0">
            <a:spAutoFit/>
          </a:bodyPr>
          <a:lstStyle/>
          <a:p>
            <a:r>
              <a:rPr lang="en-US" dirty="0" err="1"/>
              <a:t>Będziesz</a:t>
            </a:r>
            <a:r>
              <a:rPr lang="en-US" dirty="0"/>
              <a:t> </a:t>
            </a:r>
            <a:r>
              <a:rPr lang="en-US" dirty="0" err="1"/>
              <a:t>świadomy</a:t>
            </a:r>
            <a:r>
              <a:rPr lang="en-US" dirty="0"/>
              <a:t> </a:t>
            </a:r>
            <a:r>
              <a:rPr lang="en-US" dirty="0" err="1"/>
              <a:t>najczęściej</a:t>
            </a:r>
            <a:r>
              <a:rPr lang="en-US" dirty="0"/>
              <a:t> </a:t>
            </a:r>
            <a:r>
              <a:rPr lang="en-US" dirty="0" err="1"/>
              <a:t>popełnianych</a:t>
            </a:r>
            <a:r>
              <a:rPr lang="en-US" dirty="0"/>
              <a:t> </a:t>
            </a:r>
            <a:r>
              <a:rPr lang="en-US" dirty="0" err="1"/>
              <a:t>błedów</a:t>
            </a:r>
            <a:r>
              <a:rPr lang="en-US" dirty="0"/>
              <a:t> w </a:t>
            </a:r>
            <a:r>
              <a:rPr lang="en-US" dirty="0" err="1"/>
              <a:t>komunikacji</a:t>
            </a:r>
            <a:r>
              <a:rPr lang="en-US" dirty="0"/>
              <a:t> </a:t>
            </a:r>
            <a:r>
              <a:rPr lang="en-US" dirty="0" err="1"/>
              <a:t>biznesowej</a:t>
            </a:r>
            <a:r>
              <a:rPr lang="en-US" dirty="0"/>
              <a:t> online</a:t>
            </a:r>
          </a:p>
        </p:txBody>
      </p:sp>
      <p:sp>
        <p:nvSpPr>
          <p:cNvPr id="14" name="CuadroTexto 13"/>
          <p:cNvSpPr txBox="1"/>
          <p:nvPr/>
        </p:nvSpPr>
        <p:spPr>
          <a:xfrm>
            <a:off x="1615182" y="4290345"/>
            <a:ext cx="4480818" cy="646331"/>
          </a:xfrm>
          <a:prstGeom prst="rect">
            <a:avLst/>
          </a:prstGeom>
          <a:noFill/>
        </p:spPr>
        <p:txBody>
          <a:bodyPr wrap="square" rtlCol="0">
            <a:spAutoFit/>
          </a:bodyPr>
          <a:lstStyle/>
          <a:p>
            <a:r>
              <a:rPr lang="en-US" dirty="0" err="1"/>
              <a:t>Dowiesz</a:t>
            </a:r>
            <a:r>
              <a:rPr lang="en-US" dirty="0"/>
              <a:t> </a:t>
            </a:r>
            <a:r>
              <a:rPr lang="en-US" dirty="0" err="1"/>
              <a:t>się</a:t>
            </a:r>
            <a:r>
              <a:rPr lang="en-US" dirty="0"/>
              <a:t> </a:t>
            </a:r>
            <a:r>
              <a:rPr lang="en-US" dirty="0" err="1"/>
              <a:t>więcej</a:t>
            </a:r>
            <a:r>
              <a:rPr lang="en-US" dirty="0"/>
              <a:t> o </a:t>
            </a:r>
            <a:r>
              <a:rPr lang="en-US" dirty="0" err="1"/>
              <a:t>różnych</a:t>
            </a:r>
            <a:r>
              <a:rPr lang="en-US" dirty="0"/>
              <a:t> </a:t>
            </a:r>
            <a:r>
              <a:rPr lang="en-US" dirty="0" err="1"/>
              <a:t>narzędziach</a:t>
            </a:r>
            <a:r>
              <a:rPr lang="en-US" dirty="0"/>
              <a:t> </a:t>
            </a:r>
            <a:r>
              <a:rPr lang="en-US" dirty="0" err="1"/>
              <a:t>komunikacji</a:t>
            </a:r>
            <a:r>
              <a:rPr lang="en-US" dirty="0"/>
              <a:t> </a:t>
            </a:r>
            <a:r>
              <a:rPr lang="en-US" dirty="0" err="1"/>
              <a:t>biznesowej</a:t>
            </a:r>
            <a:r>
              <a:rPr lang="en-US" dirty="0"/>
              <a:t> online</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Cele</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Po </a:t>
            </a:r>
            <a:r>
              <a:rPr lang="en-GB" sz="2000" dirty="0" err="1">
                <a:latin typeface="Calibri" panose="020F0502020204030204" pitchFamily="34" charset="0"/>
                <a:ea typeface="Calibri" panose="020F0502020204030204" pitchFamily="34" charset="0"/>
                <a:cs typeface="Times New Roman" panose="02020603050405020304" pitchFamily="18" charset="0"/>
              </a:rPr>
              <a:t>zakończeniu</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tego</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modułu</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693199"/>
          </a:xfrm>
          <a:prstGeom prst="rect">
            <a:avLst/>
          </a:prstGeom>
          <a:noFill/>
        </p:spPr>
        <p:txBody>
          <a:bodyPr wrap="square" rtlCol="0">
            <a:spAutoFit/>
          </a:bodyPr>
          <a:lstStyle/>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Czym</a:t>
            </a:r>
            <a:r>
              <a:rPr lang="en-US" sz="2000" dirty="0">
                <a:ea typeface="Lato Light" panose="020F0502020204030203" pitchFamily="34" charset="0"/>
                <a:cs typeface="Abhaya Libre" panose="02000603000000000000" pitchFamily="2" charset="77"/>
              </a:rPr>
              <a:t> jest </a:t>
            </a:r>
            <a:r>
              <a:rPr lang="en-US" sz="2000" dirty="0" err="1">
                <a:ea typeface="Lato Light" panose="020F0502020204030203" pitchFamily="34" charset="0"/>
                <a:cs typeface="Abhaya Libre" panose="02000603000000000000" pitchFamily="2" charset="77"/>
              </a:rPr>
              <a:t>netykieta</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Poczta</a:t>
            </a:r>
            <a:r>
              <a:rPr lang="en-US" sz="2000" dirty="0">
                <a:ea typeface="Lato Light" panose="020F0502020204030203" pitchFamily="34" charset="0"/>
                <a:cs typeface="Abhaya Libre" panose="02000603000000000000" pitchFamily="2" charset="77"/>
              </a:rPr>
              <a:t> e-mail w </a:t>
            </a:r>
            <a:r>
              <a:rPr lang="en-US" sz="2000" dirty="0" err="1">
                <a:ea typeface="Lato Light" panose="020F0502020204030203" pitchFamily="34" charset="0"/>
                <a:cs typeface="Abhaya Libre" panose="02000603000000000000" pitchFamily="2" charset="77"/>
              </a:rPr>
              <a:t>komunikacji</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biznesowej</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Komunikatory</a:t>
            </a:r>
            <a:r>
              <a:rPr lang="en-US" sz="2000" dirty="0">
                <a:ea typeface="Lato Light" panose="020F0502020204030203" pitchFamily="34" charset="0"/>
                <a:cs typeface="Abhaya Libre" panose="02000603000000000000" pitchFamily="2" charset="77"/>
              </a:rPr>
              <a:t> w </a:t>
            </a:r>
            <a:r>
              <a:rPr lang="en-US" sz="2000" dirty="0" err="1">
                <a:ea typeface="Lato Light" panose="020F0502020204030203" pitchFamily="34" charset="0"/>
                <a:cs typeface="Abhaya Libre" panose="02000603000000000000" pitchFamily="2" charset="77"/>
              </a:rPr>
              <a:t>komunikacji</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biznesowej</a:t>
            </a:r>
            <a:r>
              <a:rPr lang="en-US" sz="2000" dirty="0">
                <a:ea typeface="Lato Light" panose="020F0502020204030203" pitchFamily="34" charset="0"/>
                <a:cs typeface="Abhaya Libre" panose="02000603000000000000" pitchFamily="2" charset="77"/>
              </a:rPr>
              <a:t> </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Social Media a </a:t>
            </a:r>
            <a:r>
              <a:rPr lang="en-US" sz="2000" dirty="0" err="1">
                <a:ea typeface="Lato Light" panose="020F0502020204030203" pitchFamily="34" charset="0"/>
                <a:cs typeface="Abhaya Libre" panose="02000603000000000000" pitchFamily="2" charset="77"/>
              </a:rPr>
              <a:t>komunikacja</a:t>
            </a:r>
            <a:r>
              <a:rPr lang="en-US" sz="2000" dirty="0">
                <a:ea typeface="Lato Light" panose="020F0502020204030203" pitchFamily="34" charset="0"/>
                <a:cs typeface="Abhaya Libre" panose="02000603000000000000" pitchFamily="2" charset="77"/>
              </a:rPr>
              <a:t> w </a:t>
            </a:r>
            <a:r>
              <a:rPr lang="en-US" sz="2000" dirty="0" err="1">
                <a:ea typeface="Lato Light" panose="020F0502020204030203" pitchFamily="34" charset="0"/>
                <a:cs typeface="Abhaya Libre" panose="02000603000000000000" pitchFamily="2" charset="77"/>
              </a:rPr>
              <a:t>biznesie</a:t>
            </a:r>
            <a:r>
              <a:rPr lang="en-US" sz="2000" dirty="0">
                <a:ea typeface="Lato Light" panose="020F0502020204030203" pitchFamily="34" charset="0"/>
                <a:cs typeface="Abhaya Libre" panose="02000603000000000000" pitchFamily="2" charset="77"/>
              </a:rPr>
              <a:t> </a:t>
            </a: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Rozmowy</a:t>
            </a:r>
            <a:r>
              <a:rPr lang="en-US" sz="2000" dirty="0">
                <a:ea typeface="Lato Light" panose="020F0502020204030203" pitchFamily="34" charset="0"/>
                <a:cs typeface="Abhaya Libre" panose="02000603000000000000" pitchFamily="2" charset="77"/>
              </a:rPr>
              <a:t> video w </a:t>
            </a:r>
            <a:r>
              <a:rPr lang="en-US" sz="2000" dirty="0" err="1">
                <a:ea typeface="Lato Light" panose="020F0502020204030203" pitchFamily="34" charset="0"/>
                <a:cs typeface="Abhaya Libre" panose="02000603000000000000" pitchFamily="2" charset="77"/>
              </a:rPr>
              <a:t>komunikacji</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biznesowej</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19" y="2713042"/>
            <a:ext cx="6841819" cy="461665"/>
          </a:xfrm>
          <a:prstGeom prst="rect">
            <a:avLst/>
          </a:prstGeom>
          <a:noFill/>
        </p:spPr>
        <p:txBody>
          <a:bodyPr wrap="square" rtlCol="0">
            <a:spAutoFit/>
          </a:bodyPr>
          <a:lstStyle/>
          <a:p>
            <a:r>
              <a:rPr lang="en-US" sz="2400" dirty="0" err="1">
                <a:solidFill>
                  <a:srgbClr val="0CA373"/>
                </a:solidFill>
                <a:ea typeface="Nunito Bold" charset="0"/>
                <a:cs typeface="Abhaya Libre SemiBold" panose="02000603000000000000" pitchFamily="2" charset="77"/>
              </a:rPr>
              <a:t>Dział</a:t>
            </a:r>
            <a:r>
              <a:rPr lang="en-US" sz="2400" dirty="0">
                <a:solidFill>
                  <a:srgbClr val="0CA373"/>
                </a:solidFill>
                <a:ea typeface="Nunito Bold" charset="0"/>
                <a:cs typeface="Abhaya Libre SemiBold" panose="02000603000000000000" pitchFamily="2" charset="77"/>
              </a:rPr>
              <a:t> 1: </a:t>
            </a:r>
            <a:r>
              <a:rPr lang="en-US" sz="2400" dirty="0" err="1">
                <a:solidFill>
                  <a:srgbClr val="0CA373"/>
                </a:solidFill>
                <a:ea typeface="Nunito Bold" charset="0"/>
                <a:cs typeface="Abhaya Libre SemiBold" panose="02000603000000000000" pitchFamily="2" charset="77"/>
              </a:rPr>
              <a:t>Podstawy</a:t>
            </a:r>
            <a:r>
              <a:rPr lang="en-US" sz="2400" dirty="0">
                <a:solidFill>
                  <a:srgbClr val="0CA373"/>
                </a:solidFill>
                <a:ea typeface="Nunito Bold" charset="0"/>
                <a:cs typeface="Abhaya Libre SemiBold" panose="02000603000000000000" pitchFamily="2" charset="77"/>
              </a:rPr>
              <a:t> </a:t>
            </a:r>
            <a:r>
              <a:rPr lang="en-US" sz="2400" dirty="0" err="1">
                <a:solidFill>
                  <a:srgbClr val="0CA373"/>
                </a:solidFill>
                <a:ea typeface="Nunito Bold" charset="0"/>
                <a:cs typeface="Abhaya Libre SemiBold" panose="02000603000000000000" pitchFamily="2" charset="77"/>
              </a:rPr>
              <a:t>komunikacji</a:t>
            </a:r>
            <a:r>
              <a:rPr lang="en-US" sz="2400" dirty="0">
                <a:solidFill>
                  <a:srgbClr val="0CA373"/>
                </a:solidFill>
                <a:ea typeface="Nunito Bold" charset="0"/>
                <a:cs typeface="Abhaya Libre SemiBold" panose="02000603000000000000" pitchFamily="2" charset="77"/>
              </a:rPr>
              <a:t> online </a:t>
            </a:r>
            <a:r>
              <a:rPr lang="en-US" sz="2400" dirty="0" err="1">
                <a:solidFill>
                  <a:srgbClr val="0CA373"/>
                </a:solidFill>
                <a:ea typeface="Nunito Bold" charset="0"/>
                <a:cs typeface="Abhaya Libre SemiBold" panose="02000603000000000000" pitchFamily="2" charset="77"/>
              </a:rPr>
              <a:t>dla</a:t>
            </a:r>
            <a:r>
              <a:rPr lang="en-US" sz="2400" dirty="0">
                <a:solidFill>
                  <a:srgbClr val="0CA373"/>
                </a:solidFill>
                <a:ea typeface="Nunito Bold" charset="0"/>
                <a:cs typeface="Abhaya Libre SemiBold" panose="02000603000000000000" pitchFamily="2" charset="77"/>
              </a:rPr>
              <a:t> MŚP</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248001"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Dział</a:t>
            </a:r>
            <a:r>
              <a:rPr lang="es-ES" sz="4800" kern="0" spc="-150" dirty="0">
                <a:solidFill>
                  <a:schemeClr val="tx1"/>
                </a:solidFill>
                <a:latin typeface="+mj-lt"/>
                <a:ea typeface="Tahoma" panose="020B0604030504040204" pitchFamily="34" charset="0"/>
                <a:cs typeface="Tahoma" panose="020B0604030504040204" pitchFamily="34" charset="0"/>
              </a:rPr>
              <a:t> 1: </a:t>
            </a:r>
            <a:r>
              <a:rPr lang="en-US" sz="4800" kern="0" spc="-150" dirty="0" err="1">
                <a:solidFill>
                  <a:schemeClr val="tx1"/>
                </a:solidFill>
                <a:latin typeface="+mj-lt"/>
                <a:ea typeface="Tahoma" panose="020B0604030504040204" pitchFamily="34" charset="0"/>
                <a:cs typeface="Tahoma" panose="020B0604030504040204" pitchFamily="34" charset="0"/>
              </a:rPr>
              <a:t>Podstawy</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komunikacji</a:t>
            </a:r>
            <a:r>
              <a:rPr lang="en-US" sz="4800" kern="0" spc="-150" dirty="0">
                <a:solidFill>
                  <a:schemeClr val="tx1"/>
                </a:solidFill>
                <a:latin typeface="+mj-lt"/>
                <a:ea typeface="Tahoma" panose="020B0604030504040204" pitchFamily="34" charset="0"/>
                <a:cs typeface="Tahoma" panose="020B0604030504040204" pitchFamily="34" charset="0"/>
              </a:rPr>
              <a:t> online </a:t>
            </a:r>
            <a:r>
              <a:rPr lang="en-US" sz="4800" kern="0" spc="-150" dirty="0" err="1">
                <a:solidFill>
                  <a:schemeClr val="tx1"/>
                </a:solidFill>
                <a:latin typeface="+mj-lt"/>
                <a:ea typeface="Tahoma" panose="020B0604030504040204" pitchFamily="34" charset="0"/>
                <a:cs typeface="Tahoma" panose="020B0604030504040204" pitchFamily="34" charset="0"/>
              </a:rPr>
              <a:t>dla</a:t>
            </a:r>
            <a:r>
              <a:rPr lang="en-US" sz="4800" kern="0" spc="-150" dirty="0">
                <a:solidFill>
                  <a:schemeClr val="tx1"/>
                </a:solidFill>
                <a:latin typeface="+mj-lt"/>
                <a:ea typeface="Tahoma" panose="020B0604030504040204" pitchFamily="34" charset="0"/>
                <a:cs typeface="Tahoma" panose="020B0604030504040204" pitchFamily="34" charset="0"/>
              </a:rPr>
              <a:t> MŚP</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301124" cy="611706"/>
          </a:xfrm>
          <a:prstGeom prst="rect">
            <a:avLst/>
          </a:prstGeom>
        </p:spPr>
        <p:txBody>
          <a:bodyPr vert="horz" wrap="square" lIns="0" tIns="13970" rIns="0" bIns="0" rtlCol="0">
            <a:spAutoFit/>
          </a:bodyPr>
          <a:lstStyle/>
          <a:p>
            <a:pPr marL="12700">
              <a:spcBef>
                <a:spcPts val="110"/>
              </a:spcBef>
            </a:pPr>
            <a:r>
              <a:rPr lang="es-ES" sz="2200" spc="50" dirty="0" err="1">
                <a:latin typeface="+mj-lt"/>
                <a:cs typeface="Tahoma"/>
              </a:rPr>
              <a:t>Sekcja</a:t>
            </a:r>
            <a:r>
              <a:rPr lang="es-ES" sz="2200" spc="50" dirty="0">
                <a:latin typeface="+mj-lt"/>
                <a:cs typeface="Tahoma"/>
              </a:rPr>
              <a:t> 1.1.: </a:t>
            </a:r>
            <a:r>
              <a:rPr lang="en-US" sz="2200" dirty="0" err="1">
                <a:latin typeface="+mj-lt"/>
                <a:ea typeface="Lato Light" panose="020F0502020204030203" pitchFamily="34" charset="0"/>
                <a:cs typeface="Abhaya Libre" panose="02000603000000000000" pitchFamily="2" charset="77"/>
              </a:rPr>
              <a:t>Czym</a:t>
            </a:r>
            <a:r>
              <a:rPr lang="en-US" sz="2200" dirty="0">
                <a:latin typeface="+mj-lt"/>
                <a:ea typeface="Lato Light" panose="020F0502020204030203" pitchFamily="34" charset="0"/>
                <a:cs typeface="Abhaya Libre" panose="02000603000000000000" pitchFamily="2" charset="77"/>
              </a:rPr>
              <a:t> jest </a:t>
            </a:r>
            <a:r>
              <a:rPr lang="en-US" sz="2200" dirty="0" err="1">
                <a:latin typeface="+mj-lt"/>
                <a:ea typeface="Lato Light" panose="020F0502020204030203" pitchFamily="34" charset="0"/>
                <a:cs typeface="Abhaya Libre" panose="02000603000000000000" pitchFamily="2" charset="77"/>
              </a:rPr>
              <a:t>netykieta</a:t>
            </a: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
        <p:nvSpPr>
          <p:cNvPr id="5" name="Rettangolo 4">
            <a:extLst>
              <a:ext uri="{FF2B5EF4-FFF2-40B4-BE49-F238E27FC236}">
                <a16:creationId xmlns:a16="http://schemas.microsoft.com/office/drawing/2014/main" id="{C33B7FA5-2186-49DE-AA39-8CFB698E1542}"/>
              </a:ext>
            </a:extLst>
          </p:cNvPr>
          <p:cNvSpPr/>
          <p:nvPr/>
        </p:nvSpPr>
        <p:spPr>
          <a:xfrm>
            <a:off x="375101" y="3228980"/>
            <a:ext cx="2897579" cy="1235034"/>
          </a:xfrm>
          <a:prstGeom prst="rect">
            <a:avLst/>
          </a:prstGeom>
          <a:solidFill>
            <a:srgbClr val="075D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Net (</a:t>
            </a:r>
            <a:r>
              <a:rPr lang="en-US" b="1" dirty="0" err="1">
                <a:solidFill>
                  <a:schemeClr val="bg1"/>
                </a:solidFill>
              </a:rPr>
              <a:t>sieć</a:t>
            </a:r>
            <a:r>
              <a:rPr lang="en-US" b="1" dirty="0">
                <a:solidFill>
                  <a:schemeClr val="bg1"/>
                </a:solidFill>
              </a:rPr>
              <a:t>)</a:t>
            </a:r>
            <a:r>
              <a:rPr lang="en-US" sz="1800" dirty="0">
                <a:solidFill>
                  <a:schemeClr val="bg1"/>
                </a:solidFill>
              </a:rPr>
              <a:t> </a:t>
            </a:r>
          </a:p>
          <a:p>
            <a:pPr algn="ctr"/>
            <a:r>
              <a:rPr lang="en-US" sz="1800" dirty="0">
                <a:solidFill>
                  <a:schemeClr val="bg1"/>
                </a:solidFill>
              </a:rPr>
              <a:t>= </a:t>
            </a:r>
          </a:p>
          <a:p>
            <a:pPr algn="ctr"/>
            <a:r>
              <a:rPr lang="en-US" sz="1800" dirty="0">
                <a:solidFill>
                  <a:schemeClr val="bg1"/>
                </a:solidFill>
              </a:rPr>
              <a:t>internet</a:t>
            </a:r>
          </a:p>
        </p:txBody>
      </p:sp>
      <p:sp>
        <p:nvSpPr>
          <p:cNvPr id="8" name="Rettangolo 7">
            <a:extLst>
              <a:ext uri="{FF2B5EF4-FFF2-40B4-BE49-F238E27FC236}">
                <a16:creationId xmlns:a16="http://schemas.microsoft.com/office/drawing/2014/main" id="{357A5550-FD29-4375-B60B-A030C900C22F}"/>
              </a:ext>
            </a:extLst>
          </p:cNvPr>
          <p:cNvSpPr/>
          <p:nvPr/>
        </p:nvSpPr>
        <p:spPr>
          <a:xfrm>
            <a:off x="4712213" y="3228980"/>
            <a:ext cx="2897579" cy="1235034"/>
          </a:xfrm>
          <a:prstGeom prst="rect">
            <a:avLst/>
          </a:prstGeom>
          <a:solidFill>
            <a:srgbClr val="97F7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en-US" sz="1800" b="1" dirty="0" err="1">
                <a:solidFill>
                  <a:srgbClr val="000000"/>
                </a:solidFill>
              </a:rPr>
              <a:t>Etykieta</a:t>
            </a:r>
            <a:endParaRPr lang="en-US" sz="1800" dirty="0">
              <a:solidFill>
                <a:srgbClr val="000000"/>
              </a:solidFill>
            </a:endParaRPr>
          </a:p>
          <a:p>
            <a:pPr algn="ctr" defTabSz="914400">
              <a:defRPr/>
            </a:pPr>
            <a:r>
              <a:rPr lang="en-US" sz="1800" dirty="0">
                <a:solidFill>
                  <a:srgbClr val="000000"/>
                </a:solidFill>
              </a:rPr>
              <a:t>= </a:t>
            </a:r>
          </a:p>
          <a:p>
            <a:pPr algn="ctr" defTabSz="914400">
              <a:defRPr/>
            </a:pPr>
            <a:r>
              <a:rPr lang="en-US" dirty="0" err="1">
                <a:solidFill>
                  <a:srgbClr val="000000"/>
                </a:solidFill>
              </a:rPr>
              <a:t>zasady</a:t>
            </a:r>
            <a:r>
              <a:rPr lang="en-US" dirty="0">
                <a:solidFill>
                  <a:srgbClr val="000000"/>
                </a:solidFill>
              </a:rPr>
              <a:t>/</a:t>
            </a:r>
            <a:r>
              <a:rPr lang="en-US" dirty="0" err="1">
                <a:solidFill>
                  <a:srgbClr val="000000"/>
                </a:solidFill>
              </a:rPr>
              <a:t>zwyczaje</a:t>
            </a:r>
            <a:r>
              <a:rPr lang="en-US" dirty="0">
                <a:solidFill>
                  <a:srgbClr val="000000"/>
                </a:solidFill>
              </a:rPr>
              <a:t> </a:t>
            </a:r>
            <a:r>
              <a:rPr lang="en-US" dirty="0" err="1">
                <a:solidFill>
                  <a:srgbClr val="000000"/>
                </a:solidFill>
              </a:rPr>
              <a:t>regulujące</a:t>
            </a:r>
            <a:r>
              <a:rPr lang="en-US" dirty="0">
                <a:solidFill>
                  <a:srgbClr val="000000"/>
                </a:solidFill>
              </a:rPr>
              <a:t> </a:t>
            </a:r>
            <a:r>
              <a:rPr lang="en-US" dirty="0" err="1">
                <a:solidFill>
                  <a:srgbClr val="000000"/>
                </a:solidFill>
              </a:rPr>
              <a:t>zachowania</a:t>
            </a:r>
            <a:r>
              <a:rPr lang="en-US" dirty="0">
                <a:solidFill>
                  <a:srgbClr val="000000"/>
                </a:solidFill>
              </a:rPr>
              <a:t> </a:t>
            </a:r>
            <a:r>
              <a:rPr lang="en-US" dirty="0" err="1">
                <a:solidFill>
                  <a:srgbClr val="000000"/>
                </a:solidFill>
              </a:rPr>
              <a:t>ludzi</a:t>
            </a:r>
            <a:endParaRPr lang="en-US" sz="1800" dirty="0">
              <a:solidFill>
                <a:srgbClr val="000000"/>
              </a:solidFill>
            </a:endParaRPr>
          </a:p>
        </p:txBody>
      </p:sp>
      <p:sp>
        <p:nvSpPr>
          <p:cNvPr id="6" name="Segno di addizione 5">
            <a:extLst>
              <a:ext uri="{FF2B5EF4-FFF2-40B4-BE49-F238E27FC236}">
                <a16:creationId xmlns:a16="http://schemas.microsoft.com/office/drawing/2014/main" id="{E5EFD743-0CB2-4F6C-8FD7-19EC665C142C}"/>
              </a:ext>
            </a:extLst>
          </p:cNvPr>
          <p:cNvSpPr/>
          <p:nvPr/>
        </p:nvSpPr>
        <p:spPr>
          <a:xfrm>
            <a:off x="3625694" y="3514588"/>
            <a:ext cx="735960" cy="751488"/>
          </a:xfrm>
          <a:prstGeom prst="mathPlus">
            <a:avLst/>
          </a:prstGeom>
          <a:solidFill>
            <a:srgbClr val="17ED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17EDAB"/>
              </a:solidFill>
            </a:endParaRPr>
          </a:p>
        </p:txBody>
      </p:sp>
      <p:sp>
        <p:nvSpPr>
          <p:cNvPr id="10" name="Uguale a 9">
            <a:extLst>
              <a:ext uri="{FF2B5EF4-FFF2-40B4-BE49-F238E27FC236}">
                <a16:creationId xmlns:a16="http://schemas.microsoft.com/office/drawing/2014/main" id="{196C6AAC-0688-442F-8CF5-AB1C7E53A3AF}"/>
              </a:ext>
            </a:extLst>
          </p:cNvPr>
          <p:cNvSpPr/>
          <p:nvPr/>
        </p:nvSpPr>
        <p:spPr>
          <a:xfrm>
            <a:off x="7960351" y="3566531"/>
            <a:ext cx="735961" cy="699545"/>
          </a:xfrm>
          <a:prstGeom prst="mathEqual">
            <a:avLst/>
          </a:prstGeom>
          <a:solidFill>
            <a:srgbClr val="17ED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Rettangolo 10">
            <a:extLst>
              <a:ext uri="{FF2B5EF4-FFF2-40B4-BE49-F238E27FC236}">
                <a16:creationId xmlns:a16="http://schemas.microsoft.com/office/drawing/2014/main" id="{E8590D11-46E0-47ED-8EC4-4002261AEF8D}"/>
              </a:ext>
            </a:extLst>
          </p:cNvPr>
          <p:cNvSpPr/>
          <p:nvPr/>
        </p:nvSpPr>
        <p:spPr>
          <a:xfrm>
            <a:off x="9046870" y="3228980"/>
            <a:ext cx="2897579" cy="1235034"/>
          </a:xfrm>
          <a:prstGeom prst="rect">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NETYKIETA</a:t>
            </a:r>
          </a:p>
          <a:p>
            <a:pPr algn="ctr"/>
            <a:r>
              <a:rPr lang="en-US" dirty="0">
                <a:solidFill>
                  <a:schemeClr val="bg1"/>
                </a:solidFill>
              </a:rPr>
              <a:t>=</a:t>
            </a:r>
          </a:p>
          <a:p>
            <a:pPr algn="ctr"/>
            <a:r>
              <a:rPr lang="en-US" sz="1800" dirty="0" err="1">
                <a:solidFill>
                  <a:schemeClr val="bg1"/>
                </a:solidFill>
              </a:rPr>
              <a:t>zasady</a:t>
            </a:r>
            <a:r>
              <a:rPr lang="en-US" sz="1800" dirty="0">
                <a:solidFill>
                  <a:schemeClr val="bg1"/>
                </a:solidFill>
              </a:rPr>
              <a:t>/</a:t>
            </a:r>
            <a:r>
              <a:rPr lang="en-US" sz="1800" dirty="0" err="1">
                <a:solidFill>
                  <a:schemeClr val="bg1"/>
                </a:solidFill>
              </a:rPr>
              <a:t>zwyczaje</a:t>
            </a:r>
            <a:r>
              <a:rPr lang="en-US" sz="1800" dirty="0">
                <a:solidFill>
                  <a:schemeClr val="bg1"/>
                </a:solidFill>
              </a:rPr>
              <a:t> </a:t>
            </a:r>
            <a:r>
              <a:rPr lang="en-US" sz="1800" dirty="0" err="1">
                <a:solidFill>
                  <a:schemeClr val="bg1"/>
                </a:solidFill>
              </a:rPr>
              <a:t>dobrej</a:t>
            </a:r>
            <a:r>
              <a:rPr lang="en-US" sz="1800" dirty="0">
                <a:solidFill>
                  <a:schemeClr val="bg1"/>
                </a:solidFill>
              </a:rPr>
              <a:t> </a:t>
            </a:r>
            <a:r>
              <a:rPr lang="en-US" sz="1800" dirty="0" err="1">
                <a:solidFill>
                  <a:schemeClr val="bg1"/>
                </a:solidFill>
              </a:rPr>
              <a:t>komunikacji</a:t>
            </a:r>
            <a:r>
              <a:rPr lang="en-US" sz="1800" dirty="0">
                <a:solidFill>
                  <a:schemeClr val="bg1"/>
                </a:solidFill>
              </a:rPr>
              <a:t> online</a:t>
            </a:r>
          </a:p>
        </p:txBody>
      </p:sp>
    </p:spTree>
    <p:extLst>
      <p:ext uri="{BB962C8B-B14F-4D97-AF65-F5344CB8AC3E}">
        <p14:creationId xmlns:p14="http://schemas.microsoft.com/office/powerpoint/2010/main" val="288143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b="0" kern="0" spc="-150" dirty="0" err="1">
                <a:solidFill>
                  <a:schemeClr val="tx1"/>
                </a:solidFill>
                <a:ea typeface="Tahoma" panose="020B0604030504040204" pitchFamily="34" charset="0"/>
                <a:cs typeface="Tahoma" panose="020B0604030504040204" pitchFamily="34" charset="0"/>
              </a:rPr>
              <a:t>Dział</a:t>
            </a:r>
            <a:r>
              <a:rPr lang="es-ES" sz="4400" b="0" kern="0" spc="-150" dirty="0">
                <a:solidFill>
                  <a:schemeClr val="tx1"/>
                </a:solidFill>
                <a:ea typeface="Tahoma" panose="020B0604030504040204" pitchFamily="34" charset="0"/>
                <a:cs typeface="Tahoma" panose="020B0604030504040204" pitchFamily="34" charset="0"/>
              </a:rPr>
              <a:t> 1: </a:t>
            </a:r>
            <a:r>
              <a:rPr lang="en-US" sz="4400" b="0" kern="0" spc="-150" dirty="0" err="1">
                <a:solidFill>
                  <a:schemeClr val="tx1"/>
                </a:solidFill>
                <a:ea typeface="Tahoma" panose="020B0604030504040204" pitchFamily="34" charset="0"/>
                <a:cs typeface="Tahoma" panose="020B0604030504040204" pitchFamily="34" charset="0"/>
              </a:rPr>
              <a:t>Podstawy</a:t>
            </a:r>
            <a:r>
              <a:rPr lang="en-US" sz="4400" b="0" kern="0" spc="-150" dirty="0">
                <a:solidFill>
                  <a:schemeClr val="tx1"/>
                </a:solidFill>
                <a:ea typeface="Tahoma" panose="020B0604030504040204" pitchFamily="34" charset="0"/>
                <a:cs typeface="Tahoma" panose="020B0604030504040204" pitchFamily="34" charset="0"/>
              </a:rPr>
              <a:t> </a:t>
            </a:r>
            <a:r>
              <a:rPr lang="en-US" sz="4400" b="0" kern="0" spc="-150" dirty="0" err="1">
                <a:solidFill>
                  <a:schemeClr val="tx1"/>
                </a:solidFill>
                <a:ea typeface="Tahoma" panose="020B0604030504040204" pitchFamily="34" charset="0"/>
                <a:cs typeface="Tahoma" panose="020B0604030504040204" pitchFamily="34" charset="0"/>
              </a:rPr>
              <a:t>komunikacji</a:t>
            </a:r>
            <a:r>
              <a:rPr lang="en-US" sz="4400" b="0" kern="0" spc="-150" dirty="0">
                <a:solidFill>
                  <a:schemeClr val="tx1"/>
                </a:solidFill>
                <a:ea typeface="Tahoma" panose="020B0604030504040204" pitchFamily="34" charset="0"/>
                <a:cs typeface="Tahoma" panose="020B0604030504040204" pitchFamily="34" charset="0"/>
              </a:rPr>
              <a:t> online </a:t>
            </a:r>
            <a:r>
              <a:rPr lang="en-US" sz="4400" b="0" kern="0" spc="-150" dirty="0" err="1">
                <a:solidFill>
                  <a:schemeClr val="tx1"/>
                </a:solidFill>
                <a:ea typeface="Tahoma" panose="020B0604030504040204" pitchFamily="34" charset="0"/>
                <a:cs typeface="Tahoma" panose="020B0604030504040204" pitchFamily="34" charset="0"/>
              </a:rPr>
              <a:t>dla</a:t>
            </a:r>
            <a:r>
              <a:rPr lang="en-US" sz="4400" b="0" kern="0" spc="-150" dirty="0">
                <a:solidFill>
                  <a:schemeClr val="tx1"/>
                </a:solidFill>
                <a:ea typeface="Tahoma" panose="020B0604030504040204" pitchFamily="34" charset="0"/>
                <a:cs typeface="Tahoma" panose="020B0604030504040204" pitchFamily="34" charset="0"/>
              </a:rPr>
              <a:t> MŚP</a:t>
            </a:r>
            <a:endParaRPr lang="es-ES" sz="4400" b="0" kern="0" spc="-150" dirty="0">
              <a:solidFill>
                <a:schemeClr val="tx1"/>
              </a:solidFill>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751962" y="783418"/>
            <a:ext cx="6404260" cy="965649"/>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SEKCJA 1.</a:t>
            </a:r>
            <a:r>
              <a:rPr lang="ru-RU" sz="2200" spc="50" dirty="0">
                <a:latin typeface="+mj-lt"/>
                <a:cs typeface="Tahoma"/>
              </a:rPr>
              <a:t>2</a:t>
            </a:r>
            <a:r>
              <a:rPr lang="es-ES" sz="2200" spc="50" dirty="0">
                <a:latin typeface="+mj-lt"/>
                <a:cs typeface="Tahoma"/>
              </a:rPr>
              <a:t>.:</a:t>
            </a:r>
            <a:r>
              <a:rPr lang="ru-RU" sz="2200" spc="50" dirty="0">
                <a:latin typeface="+mj-lt"/>
                <a:cs typeface="Tahoma"/>
              </a:rPr>
              <a:t> </a:t>
            </a:r>
            <a:r>
              <a:rPr lang="en-US" sz="2200" dirty="0" err="1">
                <a:latin typeface="+mj-lt"/>
              </a:rPr>
              <a:t>Poczta</a:t>
            </a:r>
            <a:r>
              <a:rPr lang="en-US" sz="2200" dirty="0">
                <a:latin typeface="+mj-lt"/>
              </a:rPr>
              <a:t> e-mail w </a:t>
            </a:r>
            <a:r>
              <a:rPr lang="en-US" sz="2200" dirty="0" err="1">
                <a:latin typeface="+mj-lt"/>
              </a:rPr>
              <a:t>komunikacji</a:t>
            </a:r>
            <a:r>
              <a:rPr lang="en-US" sz="2200" dirty="0">
                <a:latin typeface="+mj-lt"/>
              </a:rPr>
              <a:t> </a:t>
            </a:r>
            <a:r>
              <a:rPr lang="en-US" sz="2200" dirty="0" err="1">
                <a:latin typeface="+mj-lt"/>
              </a:rPr>
              <a:t>biznesowej</a:t>
            </a:r>
            <a:r>
              <a:rPr lang="en-US" sz="2200" dirty="0">
                <a:latin typeface="+mj-lt"/>
              </a:rPr>
              <a:t> (1)</a:t>
            </a: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pic>
        <p:nvPicPr>
          <p:cNvPr id="36" name="Immagine 35">
            <a:extLst>
              <a:ext uri="{FF2B5EF4-FFF2-40B4-BE49-F238E27FC236}">
                <a16:creationId xmlns:a16="http://schemas.microsoft.com/office/drawing/2014/main" id="{9C8EDC39-DA81-40FE-99C9-C6A07B3749F3}"/>
              </a:ext>
            </a:extLst>
          </p:cNvPr>
          <p:cNvPicPr>
            <a:picLocks noChangeAspect="1"/>
          </p:cNvPicPr>
          <p:nvPr/>
        </p:nvPicPr>
        <p:blipFill>
          <a:blip r:embed="rId2"/>
          <a:stretch>
            <a:fillRect/>
          </a:stretch>
        </p:blipFill>
        <p:spPr>
          <a:xfrm>
            <a:off x="9568501" y="2614475"/>
            <a:ext cx="919601" cy="919601"/>
          </a:xfrm>
          <a:prstGeom prst="rect">
            <a:avLst/>
          </a:prstGeom>
        </p:spPr>
      </p:pic>
      <p:sp>
        <p:nvSpPr>
          <p:cNvPr id="6" name="Rectángulo 8"/>
          <p:cNvSpPr/>
          <p:nvPr/>
        </p:nvSpPr>
        <p:spPr>
          <a:xfrm>
            <a:off x="987328" y="1569410"/>
            <a:ext cx="7084228" cy="4770536"/>
          </a:xfrm>
          <a:prstGeom prst="rect">
            <a:avLst/>
          </a:prstGeom>
        </p:spPr>
        <p:txBody>
          <a:bodyPr wrap="square">
            <a:spAutoFit/>
          </a:bodyPr>
          <a:lstStyle/>
          <a:p>
            <a:pPr>
              <a:defRPr/>
            </a:pPr>
            <a:r>
              <a:rPr lang="en-US" altLang="es-ES" sz="2200" dirty="0">
                <a:latin typeface="Calibri" panose="020F0502020204030204" pitchFamily="34" charset="0"/>
                <a:cs typeface="Calibri" panose="020F0502020204030204" pitchFamily="34" charset="0"/>
              </a:rPr>
              <a:t>E-</a:t>
            </a:r>
            <a:r>
              <a:rPr lang="en-US" altLang="es-ES" sz="2200" dirty="0" err="1">
                <a:latin typeface="Calibri" panose="020F0502020204030204" pitchFamily="34" charset="0"/>
                <a:cs typeface="Calibri" panose="020F0502020204030204" pitchFamily="34" charset="0"/>
              </a:rPr>
              <a:t>maile</a:t>
            </a:r>
            <a:r>
              <a:rPr lang="en-US" altLang="es-ES" sz="2200" dirty="0">
                <a:latin typeface="Calibri" panose="020F0502020204030204" pitchFamily="34" charset="0"/>
                <a:cs typeface="Calibri" panose="020F0502020204030204" pitchFamily="34" charset="0"/>
              </a:rPr>
              <a:t>:</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pl-PL" altLang="es-ES" sz="2200" dirty="0">
                <a:latin typeface="Calibri" panose="020F0502020204030204" pitchFamily="34" charset="0"/>
                <a:cs typeface="Calibri" panose="020F0502020204030204" pitchFamily="34" charset="0"/>
              </a:rPr>
              <a:t>n</a:t>
            </a:r>
            <a:r>
              <a:rPr lang="en-US" altLang="es-ES" sz="2200" dirty="0" err="1">
                <a:latin typeface="Calibri" panose="020F0502020204030204" pitchFamily="34" charset="0"/>
                <a:cs typeface="Calibri" panose="020F0502020204030204" pitchFamily="34" charset="0"/>
              </a:rPr>
              <a:t>ajbardziej</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rozpowszechniona</a:t>
            </a:r>
            <a:r>
              <a:rPr lang="en-US" altLang="es-ES" sz="2200" dirty="0">
                <a:latin typeface="Calibri" panose="020F0502020204030204" pitchFamily="34" charset="0"/>
                <a:cs typeface="Calibri" panose="020F0502020204030204" pitchFamily="34" charset="0"/>
              </a:rPr>
              <a:t> forma </a:t>
            </a:r>
            <a:r>
              <a:rPr lang="en-US" altLang="es-ES" sz="2200" dirty="0" err="1">
                <a:latin typeface="Calibri" panose="020F0502020204030204" pitchFamily="34" charset="0"/>
                <a:cs typeface="Calibri" panose="020F0502020204030204" pitchFamily="34" charset="0"/>
              </a:rPr>
              <a:t>komunikacji</a:t>
            </a:r>
            <a:r>
              <a:rPr lang="en-US" altLang="es-ES" sz="2200" dirty="0">
                <a:latin typeface="Calibri" panose="020F0502020204030204" pitchFamily="34" charset="0"/>
                <a:cs typeface="Calibri" panose="020F0502020204030204" pitchFamily="34" charset="0"/>
              </a:rPr>
              <a:t> online w </a:t>
            </a:r>
            <a:r>
              <a:rPr lang="en-US" altLang="es-ES" sz="2200" dirty="0" err="1">
                <a:latin typeface="Calibri" panose="020F0502020204030204" pitchFamily="34" charset="0"/>
                <a:cs typeface="Calibri" panose="020F0502020204030204" pitchFamily="34" charset="0"/>
              </a:rPr>
              <a:t>biznesie</a:t>
            </a:r>
            <a:r>
              <a:rPr lang="en-US" altLang="es-ES" sz="2200" dirty="0">
                <a:latin typeface="Calibri" panose="020F0502020204030204" pitchFamily="34" charset="0"/>
                <a:cs typeface="Calibri" panose="020F0502020204030204" pitchFamily="34" charset="0"/>
              </a:rPr>
              <a:t>;</a:t>
            </a: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forma: </a:t>
            </a:r>
            <a:r>
              <a:rPr lang="en-US" altLang="es-ES" sz="2200" dirty="0" err="1">
                <a:latin typeface="Calibri" panose="020F0502020204030204" pitchFamily="34" charset="0"/>
                <a:cs typeface="Calibri" panose="020F0502020204030204" pitchFamily="34" charset="0"/>
              </a:rPr>
              <a:t>emaile</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powinny</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zawierać</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następujące</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elementy</a:t>
            </a:r>
            <a:endParaRPr lang="en-US" altLang="es-ES" sz="2200"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temat</a:t>
            </a:r>
            <a:endParaRPr lang="en-US" altLang="es-ES" sz="2200"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rozpoczęcie</a:t>
            </a:r>
            <a:r>
              <a:rPr lang="en-US" altLang="es-ES" sz="2200" dirty="0">
                <a:latin typeface="Calibri" panose="020F0502020204030204" pitchFamily="34" charset="0"/>
                <a:cs typeface="Calibri" panose="020F0502020204030204" pitchFamily="34" charset="0"/>
              </a:rPr>
              <a:t> </a:t>
            </a:r>
          </a:p>
          <a:p>
            <a:pPr marL="742950" lvl="1"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treść</a:t>
            </a:r>
            <a:endParaRPr lang="en-US" altLang="es-ES" sz="2200"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zakończenie</a:t>
            </a: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Ton/</a:t>
            </a:r>
            <a:r>
              <a:rPr lang="en-US" altLang="es-ES" sz="2200" dirty="0" err="1">
                <a:latin typeface="Calibri" panose="020F0502020204030204" pitchFamily="34" charset="0"/>
                <a:cs typeface="Calibri" panose="020F0502020204030204" pitchFamily="34" charset="0"/>
              </a:rPr>
              <a:t>wydźwięk</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dostosowany</a:t>
            </a:r>
            <a:r>
              <a:rPr lang="en-US" altLang="es-ES" sz="2200" dirty="0">
                <a:latin typeface="Calibri" panose="020F0502020204030204" pitchFamily="34" charset="0"/>
                <a:cs typeface="Calibri" panose="020F0502020204030204" pitchFamily="34" charset="0"/>
              </a:rPr>
              <a:t> do </a:t>
            </a:r>
            <a:r>
              <a:rPr lang="en-US" altLang="es-ES" sz="2200" dirty="0" err="1">
                <a:latin typeface="Calibri" panose="020F0502020204030204" pitchFamily="34" charset="0"/>
                <a:cs typeface="Calibri" panose="020F0502020204030204" pitchFamily="34" charset="0"/>
              </a:rPr>
              <a:t>zamierzonej</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publiczności</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adresaci</a:t>
            </a:r>
            <a:r>
              <a:rPr lang="en-US" altLang="es-ES" sz="2200" dirty="0">
                <a:latin typeface="Calibri" panose="020F0502020204030204" pitchFamily="34" charset="0"/>
                <a:cs typeface="Calibri" panose="020F0502020204030204" pitchFamily="34" charset="0"/>
              </a:rPr>
              <a:t>)</a:t>
            </a:r>
            <a:endParaRPr lang="ru-RU" altLang="es-ES" sz="2200"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339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77571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b="0" kern="0" spc="-150" dirty="0" err="1">
                <a:solidFill>
                  <a:schemeClr val="tx1"/>
                </a:solidFill>
                <a:ea typeface="Tahoma" panose="020B0604030504040204" pitchFamily="34" charset="0"/>
                <a:cs typeface="Tahoma" panose="020B0604030504040204" pitchFamily="34" charset="0"/>
              </a:rPr>
              <a:t>Dział</a:t>
            </a:r>
            <a:r>
              <a:rPr lang="es-ES" sz="4400" b="0" kern="0" spc="-150" dirty="0">
                <a:solidFill>
                  <a:schemeClr val="tx1"/>
                </a:solidFill>
                <a:ea typeface="Tahoma" panose="020B0604030504040204" pitchFamily="34" charset="0"/>
                <a:cs typeface="Tahoma" panose="020B0604030504040204" pitchFamily="34" charset="0"/>
              </a:rPr>
              <a:t> 1: </a:t>
            </a:r>
            <a:r>
              <a:rPr lang="en-US" sz="4400" b="0" kern="0" spc="-150" dirty="0" err="1">
                <a:solidFill>
                  <a:schemeClr val="tx1"/>
                </a:solidFill>
                <a:ea typeface="Tahoma" panose="020B0604030504040204" pitchFamily="34" charset="0"/>
                <a:cs typeface="Tahoma" panose="020B0604030504040204" pitchFamily="34" charset="0"/>
              </a:rPr>
              <a:t>Podstawy</a:t>
            </a:r>
            <a:r>
              <a:rPr lang="en-US" sz="4400" b="0" kern="0" spc="-150" dirty="0">
                <a:solidFill>
                  <a:schemeClr val="tx1"/>
                </a:solidFill>
                <a:ea typeface="Tahoma" panose="020B0604030504040204" pitchFamily="34" charset="0"/>
                <a:cs typeface="Tahoma" panose="020B0604030504040204" pitchFamily="34" charset="0"/>
              </a:rPr>
              <a:t> </a:t>
            </a:r>
            <a:r>
              <a:rPr lang="en-US" sz="4400" b="0" kern="0" spc="-150" dirty="0" err="1">
                <a:solidFill>
                  <a:schemeClr val="tx1"/>
                </a:solidFill>
                <a:ea typeface="Tahoma" panose="020B0604030504040204" pitchFamily="34" charset="0"/>
                <a:cs typeface="Tahoma" panose="020B0604030504040204" pitchFamily="34" charset="0"/>
              </a:rPr>
              <a:t>komunikacji</a:t>
            </a:r>
            <a:r>
              <a:rPr lang="en-US" sz="4400" b="0" kern="0" spc="-150" dirty="0">
                <a:solidFill>
                  <a:schemeClr val="tx1"/>
                </a:solidFill>
                <a:ea typeface="Tahoma" panose="020B0604030504040204" pitchFamily="34" charset="0"/>
                <a:cs typeface="Tahoma" panose="020B0604030504040204" pitchFamily="34" charset="0"/>
              </a:rPr>
              <a:t> online </a:t>
            </a:r>
            <a:r>
              <a:rPr lang="en-US" sz="4400" b="0" kern="0" spc="-150" dirty="0" err="1">
                <a:solidFill>
                  <a:schemeClr val="tx1"/>
                </a:solidFill>
                <a:ea typeface="Tahoma" panose="020B0604030504040204" pitchFamily="34" charset="0"/>
                <a:cs typeface="Tahoma" panose="020B0604030504040204" pitchFamily="34" charset="0"/>
              </a:rPr>
              <a:t>dla</a:t>
            </a:r>
            <a:r>
              <a:rPr lang="en-US" sz="4400" b="0" kern="0" spc="-150" dirty="0">
                <a:solidFill>
                  <a:schemeClr val="tx1"/>
                </a:solidFill>
                <a:ea typeface="Tahoma" panose="020B0604030504040204" pitchFamily="34" charset="0"/>
                <a:cs typeface="Tahoma" panose="020B0604030504040204" pitchFamily="34" charset="0"/>
              </a:rPr>
              <a:t> MŚP</a:t>
            </a:r>
            <a:endParaRPr lang="es-ES" sz="4400" b="0" kern="0" spc="-150" dirty="0">
              <a:solidFill>
                <a:schemeClr val="tx1"/>
              </a:solidFill>
              <a:ea typeface="Tahoma" panose="020B0604030504040204" pitchFamily="34" charset="0"/>
              <a:cs typeface="Tahoma" panose="020B0604030504040204" pitchFamily="34" charset="0"/>
            </a:endParaRPr>
          </a:p>
        </p:txBody>
      </p:sp>
      <p:sp>
        <p:nvSpPr>
          <p:cNvPr id="114" name="Oval 51">
            <a:extLst>
              <a:ext uri="{FF2B5EF4-FFF2-40B4-BE49-F238E27FC236}">
                <a16:creationId xmlns:a16="http://schemas.microsoft.com/office/drawing/2014/main" id="{F0E1867D-0C04-43DD-82C8-F3BA3E7FBF6B}"/>
              </a:ext>
            </a:extLst>
          </p:cNvPr>
          <p:cNvSpPr/>
          <p:nvPr/>
        </p:nvSpPr>
        <p:spPr>
          <a:xfrm>
            <a:off x="5065981" y="5537155"/>
            <a:ext cx="2056488" cy="213287"/>
          </a:xfrm>
          <a:prstGeom prst="ellipse">
            <a:avLst/>
          </a:prstGeom>
          <a:gradFill flip="none" rotWithShape="1">
            <a:gsLst>
              <a:gs pos="0">
                <a:sysClr val="windowText" lastClr="000000">
                  <a:lumMod val="50000"/>
                  <a:lumOff val="50000"/>
                  <a:alpha val="70000"/>
                </a:sysClr>
              </a:gs>
              <a:gs pos="100000">
                <a:sysClr val="window" lastClr="FFFFFF">
                  <a:lumMod val="50000"/>
                  <a:alpha val="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endParaRPr>
          </a:p>
        </p:txBody>
      </p:sp>
      <p:sp>
        <p:nvSpPr>
          <p:cNvPr id="115" name="TextBox 26">
            <a:extLst>
              <a:ext uri="{FF2B5EF4-FFF2-40B4-BE49-F238E27FC236}">
                <a16:creationId xmlns:a16="http://schemas.microsoft.com/office/drawing/2014/main" id="{97F3DCE6-D330-4D3D-9595-CE15904B3C08}"/>
              </a:ext>
            </a:extLst>
          </p:cNvPr>
          <p:cNvSpPr txBox="1"/>
          <p:nvPr/>
        </p:nvSpPr>
        <p:spPr>
          <a:xfrm>
            <a:off x="730366" y="1304620"/>
            <a:ext cx="794358" cy="461665"/>
          </a:xfrm>
          <a:prstGeom prst="rect">
            <a:avLst/>
          </a:prstGeom>
          <a:noFill/>
        </p:spPr>
        <p:txBody>
          <a:bodyPr wrap="none" rtlCol="0" anchor="ctr">
            <a:spAutoFit/>
          </a:bodyPr>
          <a:lstStyle/>
          <a:p>
            <a:pPr algn="ctr" defTabSz="1218987"/>
            <a:r>
              <a:rPr lang="en-IN" sz="2400" b="1" dirty="0">
                <a:solidFill>
                  <a:srgbClr val="0CA373"/>
                </a:solidFill>
                <a:latin typeface="Arial" panose="020B0604020202020204" pitchFamily="34" charset="0"/>
                <a:cs typeface="Arial" panose="020B0604020202020204" pitchFamily="34" charset="0"/>
              </a:rPr>
              <a:t>TAK</a:t>
            </a:r>
          </a:p>
        </p:txBody>
      </p:sp>
      <p:sp>
        <p:nvSpPr>
          <p:cNvPr id="116" name="TextBox 27">
            <a:extLst>
              <a:ext uri="{FF2B5EF4-FFF2-40B4-BE49-F238E27FC236}">
                <a16:creationId xmlns:a16="http://schemas.microsoft.com/office/drawing/2014/main" id="{381CA2B8-126D-4DE6-BF71-D1D57ADFF601}"/>
              </a:ext>
            </a:extLst>
          </p:cNvPr>
          <p:cNvSpPr txBox="1"/>
          <p:nvPr/>
        </p:nvSpPr>
        <p:spPr>
          <a:xfrm>
            <a:off x="10527915" y="1304620"/>
            <a:ext cx="697727" cy="461665"/>
          </a:xfrm>
          <a:prstGeom prst="rect">
            <a:avLst/>
          </a:prstGeom>
          <a:noFill/>
        </p:spPr>
        <p:txBody>
          <a:bodyPr wrap="none" rtlCol="0" anchor="ctr">
            <a:spAutoFit/>
          </a:bodyPr>
          <a:lstStyle/>
          <a:p>
            <a:pPr algn="ctr" defTabSz="1218987"/>
            <a:r>
              <a:rPr lang="en-IN" sz="2400" b="1" dirty="0">
                <a:solidFill>
                  <a:srgbClr val="E9242A"/>
                </a:solidFill>
                <a:latin typeface="Arial" panose="020B0604020202020204" pitchFamily="34" charset="0"/>
                <a:cs typeface="Arial" panose="020B0604020202020204" pitchFamily="34" charset="0"/>
              </a:rPr>
              <a:t>NIE</a:t>
            </a:r>
          </a:p>
        </p:txBody>
      </p:sp>
      <p:cxnSp>
        <p:nvCxnSpPr>
          <p:cNvPr id="117" name="Straight Connector 45">
            <a:extLst>
              <a:ext uri="{FF2B5EF4-FFF2-40B4-BE49-F238E27FC236}">
                <a16:creationId xmlns:a16="http://schemas.microsoft.com/office/drawing/2014/main" id="{777D4759-44DF-40E5-91DC-6424B2D5665F}"/>
              </a:ext>
            </a:extLst>
          </p:cNvPr>
          <p:cNvCxnSpPr>
            <a:cxnSpLocks/>
          </p:cNvCxnSpPr>
          <p:nvPr/>
        </p:nvCxnSpPr>
        <p:spPr>
          <a:xfrm>
            <a:off x="761908" y="1766285"/>
            <a:ext cx="4802736" cy="0"/>
          </a:xfrm>
          <a:prstGeom prst="line">
            <a:avLst/>
          </a:prstGeom>
          <a:noFill/>
          <a:ln w="9525" cap="flat" cmpd="sng" algn="ctr">
            <a:solidFill>
              <a:sysClr val="window" lastClr="FFFFFF">
                <a:lumMod val="85000"/>
              </a:sysClr>
            </a:solidFill>
            <a:prstDash val="solid"/>
          </a:ln>
          <a:effectLst/>
        </p:spPr>
      </p:cxnSp>
      <p:cxnSp>
        <p:nvCxnSpPr>
          <p:cNvPr id="118" name="Straight Connector 46">
            <a:extLst>
              <a:ext uri="{FF2B5EF4-FFF2-40B4-BE49-F238E27FC236}">
                <a16:creationId xmlns:a16="http://schemas.microsoft.com/office/drawing/2014/main" id="{C19B00D4-1DE8-4E6A-A330-446CD3EB2EDF}"/>
              </a:ext>
            </a:extLst>
          </p:cNvPr>
          <p:cNvCxnSpPr/>
          <p:nvPr/>
        </p:nvCxnSpPr>
        <p:spPr>
          <a:xfrm>
            <a:off x="6635323" y="1766285"/>
            <a:ext cx="4802736" cy="0"/>
          </a:xfrm>
          <a:prstGeom prst="line">
            <a:avLst/>
          </a:prstGeom>
          <a:noFill/>
          <a:ln w="9525" cap="flat" cmpd="sng" algn="ctr">
            <a:solidFill>
              <a:sysClr val="window" lastClr="FFFFFF">
                <a:lumMod val="85000"/>
              </a:sysClr>
            </a:solidFill>
            <a:prstDash val="solid"/>
          </a:ln>
          <a:effectLst/>
        </p:spPr>
      </p:cxnSp>
      <p:grpSp>
        <p:nvGrpSpPr>
          <p:cNvPr id="119" name="Group 23">
            <a:extLst>
              <a:ext uri="{FF2B5EF4-FFF2-40B4-BE49-F238E27FC236}">
                <a16:creationId xmlns:a16="http://schemas.microsoft.com/office/drawing/2014/main" id="{8C6649E7-797B-43EA-AAC6-F448397AB470}"/>
              </a:ext>
            </a:extLst>
          </p:cNvPr>
          <p:cNvGrpSpPr/>
          <p:nvPr/>
        </p:nvGrpSpPr>
        <p:grpSpPr>
          <a:xfrm>
            <a:off x="4555655" y="2569245"/>
            <a:ext cx="3077514" cy="3074554"/>
            <a:chOff x="4388515" y="2647807"/>
            <a:chExt cx="3077514" cy="3074554"/>
          </a:xfrm>
        </p:grpSpPr>
        <p:sp>
          <p:nvSpPr>
            <p:cNvPr id="120" name="Freeform: Shape 17">
              <a:extLst>
                <a:ext uri="{FF2B5EF4-FFF2-40B4-BE49-F238E27FC236}">
                  <a16:creationId xmlns:a16="http://schemas.microsoft.com/office/drawing/2014/main" id="{6F481584-EBDF-48A9-9E6D-7C8625F6AB87}"/>
                </a:ext>
              </a:extLst>
            </p:cNvPr>
            <p:cNvSpPr/>
            <p:nvPr/>
          </p:nvSpPr>
          <p:spPr>
            <a:xfrm>
              <a:off x="4388515" y="2647807"/>
              <a:ext cx="1509478" cy="3074554"/>
            </a:xfrm>
            <a:custGeom>
              <a:avLst/>
              <a:gdLst>
                <a:gd name="connsiteX0" fmla="*/ 1215070 w 1215070"/>
                <a:gd name="connsiteY0" fmla="*/ 0 h 2474896"/>
                <a:gd name="connsiteX1" fmla="*/ 1215070 w 1215070"/>
                <a:gd name="connsiteY1" fmla="*/ 2474896 h 2474896"/>
                <a:gd name="connsiteX2" fmla="*/ 1111994 w 1215070"/>
                <a:gd name="connsiteY2" fmla="*/ 2469691 h 2474896"/>
                <a:gd name="connsiteX3" fmla="*/ 0 w 1215070"/>
                <a:gd name="connsiteY3" fmla="*/ 1237448 h 2474896"/>
                <a:gd name="connsiteX4" fmla="*/ 1111994 w 1215070"/>
                <a:gd name="connsiteY4" fmla="*/ 5205 h 2474896"/>
                <a:gd name="connsiteX5" fmla="*/ 1215070 w 1215070"/>
                <a:gd name="connsiteY5" fmla="*/ 0 h 2474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5070" h="2474896">
                  <a:moveTo>
                    <a:pt x="1215070" y="0"/>
                  </a:moveTo>
                  <a:lnTo>
                    <a:pt x="1215070" y="2474896"/>
                  </a:lnTo>
                  <a:lnTo>
                    <a:pt x="1111994" y="2469691"/>
                  </a:lnTo>
                  <a:cubicBezTo>
                    <a:pt x="487403" y="2406261"/>
                    <a:pt x="0" y="1878774"/>
                    <a:pt x="0" y="1237448"/>
                  </a:cubicBezTo>
                  <a:cubicBezTo>
                    <a:pt x="0" y="596122"/>
                    <a:pt x="487403" y="68636"/>
                    <a:pt x="1111994" y="5205"/>
                  </a:cubicBezTo>
                  <a:lnTo>
                    <a:pt x="1215070" y="0"/>
                  </a:lnTo>
                  <a:close/>
                </a:path>
              </a:pathLst>
            </a:custGeom>
            <a:solidFill>
              <a:srgbClr val="0CA373"/>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21" name="Freeform: Shape 16">
              <a:extLst>
                <a:ext uri="{FF2B5EF4-FFF2-40B4-BE49-F238E27FC236}">
                  <a16:creationId xmlns:a16="http://schemas.microsoft.com/office/drawing/2014/main" id="{D0749282-E427-4A50-9833-27368687D23B}"/>
                </a:ext>
              </a:extLst>
            </p:cNvPr>
            <p:cNvSpPr/>
            <p:nvPr/>
          </p:nvSpPr>
          <p:spPr>
            <a:xfrm>
              <a:off x="5956552" y="2647807"/>
              <a:ext cx="1509477" cy="3074554"/>
            </a:xfrm>
            <a:custGeom>
              <a:avLst/>
              <a:gdLst>
                <a:gd name="connsiteX0" fmla="*/ 0 w 1215069"/>
                <a:gd name="connsiteY0" fmla="*/ 0 h 2474896"/>
                <a:gd name="connsiteX1" fmla="*/ 103075 w 1215069"/>
                <a:gd name="connsiteY1" fmla="*/ 5205 h 2474896"/>
                <a:gd name="connsiteX2" fmla="*/ 1215069 w 1215069"/>
                <a:gd name="connsiteY2" fmla="*/ 1237448 h 2474896"/>
                <a:gd name="connsiteX3" fmla="*/ 103075 w 1215069"/>
                <a:gd name="connsiteY3" fmla="*/ 2469691 h 2474896"/>
                <a:gd name="connsiteX4" fmla="*/ 0 w 1215069"/>
                <a:gd name="connsiteY4" fmla="*/ 2474896 h 2474896"/>
                <a:gd name="connsiteX5" fmla="*/ 0 w 1215069"/>
                <a:gd name="connsiteY5" fmla="*/ 0 h 2474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5069" h="2474896">
                  <a:moveTo>
                    <a:pt x="0" y="0"/>
                  </a:moveTo>
                  <a:lnTo>
                    <a:pt x="103075" y="5205"/>
                  </a:lnTo>
                  <a:cubicBezTo>
                    <a:pt x="727666" y="68636"/>
                    <a:pt x="1215069" y="596122"/>
                    <a:pt x="1215069" y="1237448"/>
                  </a:cubicBezTo>
                  <a:cubicBezTo>
                    <a:pt x="1215069" y="1878774"/>
                    <a:pt x="727666" y="2406261"/>
                    <a:pt x="103075" y="2469691"/>
                  </a:cubicBezTo>
                  <a:lnTo>
                    <a:pt x="0" y="2474896"/>
                  </a:lnTo>
                  <a:lnTo>
                    <a:pt x="0" y="0"/>
                  </a:lnTo>
                  <a:close/>
                </a:path>
              </a:pathLst>
            </a:custGeom>
            <a:solidFill>
              <a:srgbClr val="E9242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122" name="Group 36">
            <a:extLst>
              <a:ext uri="{FF2B5EF4-FFF2-40B4-BE49-F238E27FC236}">
                <a16:creationId xmlns:a16="http://schemas.microsoft.com/office/drawing/2014/main" id="{2905FAB2-B76A-441F-BB67-16A78C67FCF3}"/>
              </a:ext>
            </a:extLst>
          </p:cNvPr>
          <p:cNvGrpSpPr/>
          <p:nvPr/>
        </p:nvGrpSpPr>
        <p:grpSpPr>
          <a:xfrm>
            <a:off x="5046065" y="3565192"/>
            <a:ext cx="712002" cy="808374"/>
            <a:chOff x="-636588" y="1127125"/>
            <a:chExt cx="4503739" cy="5113337"/>
          </a:xfrm>
          <a:solidFill>
            <a:sysClr val="window" lastClr="FFFFFF"/>
          </a:solidFill>
          <a:effectLst>
            <a:outerShdw blurRad="25400" dist="38100" dir="8100000" algn="tr" rotWithShape="0">
              <a:prstClr val="black">
                <a:alpha val="12000"/>
              </a:prstClr>
            </a:outerShdw>
          </a:effectLst>
        </p:grpSpPr>
        <p:sp>
          <p:nvSpPr>
            <p:cNvPr id="123" name="Freeform 5">
              <a:extLst>
                <a:ext uri="{FF2B5EF4-FFF2-40B4-BE49-F238E27FC236}">
                  <a16:creationId xmlns:a16="http://schemas.microsoft.com/office/drawing/2014/main" id="{017877D0-7771-4CE6-A438-DF7BC0017C35}"/>
                </a:ext>
              </a:extLst>
            </p:cNvPr>
            <p:cNvSpPr>
              <a:spLocks noEditPoints="1"/>
            </p:cNvSpPr>
            <p:nvPr/>
          </p:nvSpPr>
          <p:spPr bwMode="auto">
            <a:xfrm>
              <a:off x="-636588" y="2038350"/>
              <a:ext cx="4503739" cy="4202112"/>
            </a:xfrm>
            <a:custGeom>
              <a:avLst/>
              <a:gdLst>
                <a:gd name="T0" fmla="*/ 2092 w 2092"/>
                <a:gd name="T1" fmla="*/ 911 h 1958"/>
                <a:gd name="T2" fmla="*/ 1477 w 2092"/>
                <a:gd name="T3" fmla="*/ 702 h 1958"/>
                <a:gd name="T4" fmla="*/ 1534 w 2092"/>
                <a:gd name="T5" fmla="*/ 279 h 1958"/>
                <a:gd name="T6" fmla="*/ 1186 w 2092"/>
                <a:gd name="T7" fmla="*/ 0 h 1958"/>
                <a:gd name="T8" fmla="*/ 1080 w 2092"/>
                <a:gd name="T9" fmla="*/ 205 h 1958"/>
                <a:gd name="T10" fmla="*/ 488 w 2092"/>
                <a:gd name="T11" fmla="*/ 562 h 1958"/>
                <a:gd name="T12" fmla="*/ 0 w 2092"/>
                <a:gd name="T13" fmla="*/ 632 h 1958"/>
                <a:gd name="T14" fmla="*/ 69 w 2092"/>
                <a:gd name="T15" fmla="*/ 1958 h 1958"/>
                <a:gd name="T16" fmla="*/ 677 w 2092"/>
                <a:gd name="T17" fmla="*/ 1838 h 1958"/>
                <a:gd name="T18" fmla="*/ 1159 w 2092"/>
                <a:gd name="T19" fmla="*/ 1958 h 1958"/>
                <a:gd name="T20" fmla="*/ 1953 w 2092"/>
                <a:gd name="T21" fmla="*/ 1748 h 1958"/>
                <a:gd name="T22" fmla="*/ 2092 w 2092"/>
                <a:gd name="T23" fmla="*/ 1469 h 1958"/>
                <a:gd name="T24" fmla="*/ 2092 w 2092"/>
                <a:gd name="T25" fmla="*/ 1190 h 1958"/>
                <a:gd name="T26" fmla="*/ 558 w 2092"/>
                <a:gd name="T27" fmla="*/ 1748 h 1958"/>
                <a:gd name="T28" fmla="*/ 139 w 2092"/>
                <a:gd name="T29" fmla="*/ 1818 h 1958"/>
                <a:gd name="T30" fmla="*/ 488 w 2092"/>
                <a:gd name="T31" fmla="*/ 702 h 1958"/>
                <a:gd name="T32" fmla="*/ 558 w 2092"/>
                <a:gd name="T33" fmla="*/ 1748 h 1958"/>
                <a:gd name="T34" fmla="*/ 1883 w 2092"/>
                <a:gd name="T35" fmla="*/ 1120 h 1958"/>
                <a:gd name="T36" fmla="*/ 1883 w 2092"/>
                <a:gd name="T37" fmla="*/ 1260 h 1958"/>
                <a:gd name="T38" fmla="*/ 1674 w 2092"/>
                <a:gd name="T39" fmla="*/ 1330 h 1958"/>
                <a:gd name="T40" fmla="*/ 1883 w 2092"/>
                <a:gd name="T41" fmla="*/ 1399 h 1958"/>
                <a:gd name="T42" fmla="*/ 1883 w 2092"/>
                <a:gd name="T43" fmla="*/ 1539 h 1958"/>
                <a:gd name="T44" fmla="*/ 1674 w 2092"/>
                <a:gd name="T45" fmla="*/ 1609 h 1958"/>
                <a:gd name="T46" fmla="*/ 1813 w 2092"/>
                <a:gd name="T47" fmla="*/ 1748 h 1958"/>
                <a:gd name="T48" fmla="*/ 1159 w 2092"/>
                <a:gd name="T49" fmla="*/ 1818 h 1958"/>
                <a:gd name="T50" fmla="*/ 697 w 2092"/>
                <a:gd name="T51" fmla="*/ 1698 h 1958"/>
                <a:gd name="T52" fmla="*/ 1010 w 2092"/>
                <a:gd name="T53" fmla="*/ 631 h 1958"/>
                <a:gd name="T54" fmla="*/ 1240 w 2092"/>
                <a:gd name="T55" fmla="*/ 139 h 1958"/>
                <a:gd name="T56" fmla="*/ 1395 w 2092"/>
                <a:gd name="T57" fmla="*/ 279 h 1958"/>
                <a:gd name="T58" fmla="*/ 1328 w 2092"/>
                <a:gd name="T59" fmla="*/ 702 h 1958"/>
                <a:gd name="T60" fmla="*/ 1116 w 2092"/>
                <a:gd name="T61" fmla="*/ 772 h 1958"/>
                <a:gd name="T62" fmla="*/ 1883 w 2092"/>
                <a:gd name="T63" fmla="*/ 841 h 1958"/>
                <a:gd name="T64" fmla="*/ 1883 w 2092"/>
                <a:gd name="T65" fmla="*/ 981 h 1958"/>
                <a:gd name="T66" fmla="*/ 1674 w 2092"/>
                <a:gd name="T67" fmla="*/ 1051 h 1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92" h="1958">
                  <a:moveTo>
                    <a:pt x="2039" y="1051"/>
                  </a:moveTo>
                  <a:cubicBezTo>
                    <a:pt x="2072" y="1014"/>
                    <a:pt x="2092" y="965"/>
                    <a:pt x="2092" y="911"/>
                  </a:cubicBezTo>
                  <a:cubicBezTo>
                    <a:pt x="2092" y="796"/>
                    <a:pt x="1998" y="702"/>
                    <a:pt x="1883" y="702"/>
                  </a:cubicBezTo>
                  <a:cubicBezTo>
                    <a:pt x="1477" y="702"/>
                    <a:pt x="1477" y="702"/>
                    <a:pt x="1477" y="702"/>
                  </a:cubicBezTo>
                  <a:cubicBezTo>
                    <a:pt x="1517" y="580"/>
                    <a:pt x="1534" y="418"/>
                    <a:pt x="1534" y="348"/>
                  </a:cubicBezTo>
                  <a:cubicBezTo>
                    <a:pt x="1534" y="279"/>
                    <a:pt x="1534" y="279"/>
                    <a:pt x="1534" y="279"/>
                  </a:cubicBezTo>
                  <a:cubicBezTo>
                    <a:pt x="1534" y="125"/>
                    <a:pt x="1409" y="0"/>
                    <a:pt x="1255" y="0"/>
                  </a:cubicBezTo>
                  <a:cubicBezTo>
                    <a:pt x="1186" y="0"/>
                    <a:pt x="1186" y="0"/>
                    <a:pt x="1186" y="0"/>
                  </a:cubicBezTo>
                  <a:cubicBezTo>
                    <a:pt x="1154" y="0"/>
                    <a:pt x="1126" y="21"/>
                    <a:pt x="1118" y="52"/>
                  </a:cubicBezTo>
                  <a:cubicBezTo>
                    <a:pt x="1080" y="205"/>
                    <a:pt x="1080" y="205"/>
                    <a:pt x="1080" y="205"/>
                  </a:cubicBezTo>
                  <a:cubicBezTo>
                    <a:pt x="1027" y="417"/>
                    <a:pt x="858" y="652"/>
                    <a:pt x="683" y="695"/>
                  </a:cubicBezTo>
                  <a:cubicBezTo>
                    <a:pt x="652" y="617"/>
                    <a:pt x="576" y="562"/>
                    <a:pt x="488" y="562"/>
                  </a:cubicBezTo>
                  <a:cubicBezTo>
                    <a:pt x="69" y="562"/>
                    <a:pt x="69" y="562"/>
                    <a:pt x="69" y="562"/>
                  </a:cubicBezTo>
                  <a:cubicBezTo>
                    <a:pt x="31" y="562"/>
                    <a:pt x="0" y="594"/>
                    <a:pt x="0" y="632"/>
                  </a:cubicBezTo>
                  <a:cubicBezTo>
                    <a:pt x="0" y="1888"/>
                    <a:pt x="0" y="1888"/>
                    <a:pt x="0" y="1888"/>
                  </a:cubicBezTo>
                  <a:cubicBezTo>
                    <a:pt x="0" y="1926"/>
                    <a:pt x="31" y="1958"/>
                    <a:pt x="69" y="1958"/>
                  </a:cubicBezTo>
                  <a:cubicBezTo>
                    <a:pt x="488" y="1958"/>
                    <a:pt x="488" y="1958"/>
                    <a:pt x="488" y="1958"/>
                  </a:cubicBezTo>
                  <a:cubicBezTo>
                    <a:pt x="571" y="1958"/>
                    <a:pt x="643" y="1909"/>
                    <a:pt x="677" y="1838"/>
                  </a:cubicBezTo>
                  <a:cubicBezTo>
                    <a:pt x="917" y="1918"/>
                    <a:pt x="917" y="1918"/>
                    <a:pt x="917" y="1918"/>
                  </a:cubicBezTo>
                  <a:cubicBezTo>
                    <a:pt x="995" y="1944"/>
                    <a:pt x="1077" y="1958"/>
                    <a:pt x="1159" y="1958"/>
                  </a:cubicBezTo>
                  <a:cubicBezTo>
                    <a:pt x="1744" y="1958"/>
                    <a:pt x="1744" y="1958"/>
                    <a:pt x="1744" y="1958"/>
                  </a:cubicBezTo>
                  <a:cubicBezTo>
                    <a:pt x="1859" y="1958"/>
                    <a:pt x="1953" y="1864"/>
                    <a:pt x="1953" y="1748"/>
                  </a:cubicBezTo>
                  <a:cubicBezTo>
                    <a:pt x="1953" y="1721"/>
                    <a:pt x="1948" y="1695"/>
                    <a:pt x="1938" y="1671"/>
                  </a:cubicBezTo>
                  <a:cubicBezTo>
                    <a:pt x="2027" y="1647"/>
                    <a:pt x="2092" y="1566"/>
                    <a:pt x="2092" y="1469"/>
                  </a:cubicBezTo>
                  <a:cubicBezTo>
                    <a:pt x="2092" y="1416"/>
                    <a:pt x="2072" y="1367"/>
                    <a:pt x="2039" y="1330"/>
                  </a:cubicBezTo>
                  <a:cubicBezTo>
                    <a:pt x="2072" y="1293"/>
                    <a:pt x="2092" y="1244"/>
                    <a:pt x="2092" y="1190"/>
                  </a:cubicBezTo>
                  <a:cubicBezTo>
                    <a:pt x="2092" y="1137"/>
                    <a:pt x="2072" y="1088"/>
                    <a:pt x="2039" y="1051"/>
                  </a:cubicBezTo>
                  <a:close/>
                  <a:moveTo>
                    <a:pt x="558" y="1748"/>
                  </a:moveTo>
                  <a:cubicBezTo>
                    <a:pt x="558" y="1787"/>
                    <a:pt x="526" y="1818"/>
                    <a:pt x="488" y="1818"/>
                  </a:cubicBezTo>
                  <a:cubicBezTo>
                    <a:pt x="139" y="1818"/>
                    <a:pt x="139" y="1818"/>
                    <a:pt x="139" y="1818"/>
                  </a:cubicBezTo>
                  <a:cubicBezTo>
                    <a:pt x="139" y="702"/>
                    <a:pt x="139" y="702"/>
                    <a:pt x="139" y="702"/>
                  </a:cubicBezTo>
                  <a:cubicBezTo>
                    <a:pt x="488" y="702"/>
                    <a:pt x="488" y="702"/>
                    <a:pt x="488" y="702"/>
                  </a:cubicBezTo>
                  <a:cubicBezTo>
                    <a:pt x="526" y="702"/>
                    <a:pt x="558" y="733"/>
                    <a:pt x="558" y="772"/>
                  </a:cubicBezTo>
                  <a:lnTo>
                    <a:pt x="558" y="1748"/>
                  </a:lnTo>
                  <a:close/>
                  <a:moveTo>
                    <a:pt x="1744" y="1120"/>
                  </a:moveTo>
                  <a:cubicBezTo>
                    <a:pt x="1883" y="1120"/>
                    <a:pt x="1883" y="1120"/>
                    <a:pt x="1883" y="1120"/>
                  </a:cubicBezTo>
                  <a:cubicBezTo>
                    <a:pt x="1922" y="1120"/>
                    <a:pt x="1953" y="1152"/>
                    <a:pt x="1953" y="1190"/>
                  </a:cubicBezTo>
                  <a:cubicBezTo>
                    <a:pt x="1953" y="1229"/>
                    <a:pt x="1922" y="1260"/>
                    <a:pt x="1883" y="1260"/>
                  </a:cubicBezTo>
                  <a:cubicBezTo>
                    <a:pt x="1744" y="1260"/>
                    <a:pt x="1744" y="1260"/>
                    <a:pt x="1744" y="1260"/>
                  </a:cubicBezTo>
                  <a:cubicBezTo>
                    <a:pt x="1705" y="1260"/>
                    <a:pt x="1674" y="1291"/>
                    <a:pt x="1674" y="1330"/>
                  </a:cubicBezTo>
                  <a:cubicBezTo>
                    <a:pt x="1674" y="1368"/>
                    <a:pt x="1705" y="1399"/>
                    <a:pt x="1744" y="1399"/>
                  </a:cubicBezTo>
                  <a:cubicBezTo>
                    <a:pt x="1883" y="1399"/>
                    <a:pt x="1883" y="1399"/>
                    <a:pt x="1883" y="1399"/>
                  </a:cubicBezTo>
                  <a:cubicBezTo>
                    <a:pt x="1922" y="1399"/>
                    <a:pt x="1953" y="1431"/>
                    <a:pt x="1953" y="1469"/>
                  </a:cubicBezTo>
                  <a:cubicBezTo>
                    <a:pt x="1953" y="1508"/>
                    <a:pt x="1922" y="1539"/>
                    <a:pt x="1883" y="1539"/>
                  </a:cubicBezTo>
                  <a:cubicBezTo>
                    <a:pt x="1744" y="1539"/>
                    <a:pt x="1744" y="1539"/>
                    <a:pt x="1744" y="1539"/>
                  </a:cubicBezTo>
                  <a:cubicBezTo>
                    <a:pt x="1705" y="1539"/>
                    <a:pt x="1674" y="1570"/>
                    <a:pt x="1674" y="1609"/>
                  </a:cubicBezTo>
                  <a:cubicBezTo>
                    <a:pt x="1674" y="1647"/>
                    <a:pt x="1705" y="1679"/>
                    <a:pt x="1744" y="1679"/>
                  </a:cubicBezTo>
                  <a:cubicBezTo>
                    <a:pt x="1782" y="1679"/>
                    <a:pt x="1813" y="1710"/>
                    <a:pt x="1813" y="1748"/>
                  </a:cubicBezTo>
                  <a:cubicBezTo>
                    <a:pt x="1813" y="1787"/>
                    <a:pt x="1782" y="1818"/>
                    <a:pt x="1744" y="1818"/>
                  </a:cubicBezTo>
                  <a:cubicBezTo>
                    <a:pt x="1159" y="1818"/>
                    <a:pt x="1159" y="1818"/>
                    <a:pt x="1159" y="1818"/>
                  </a:cubicBezTo>
                  <a:cubicBezTo>
                    <a:pt x="1092" y="1818"/>
                    <a:pt x="1025" y="1807"/>
                    <a:pt x="961" y="1786"/>
                  </a:cubicBezTo>
                  <a:cubicBezTo>
                    <a:pt x="697" y="1698"/>
                    <a:pt x="697" y="1698"/>
                    <a:pt x="697" y="1698"/>
                  </a:cubicBezTo>
                  <a:cubicBezTo>
                    <a:pt x="697" y="835"/>
                    <a:pt x="697" y="835"/>
                    <a:pt x="697" y="835"/>
                  </a:cubicBezTo>
                  <a:cubicBezTo>
                    <a:pt x="807" y="814"/>
                    <a:pt x="914" y="745"/>
                    <a:pt x="1010" y="631"/>
                  </a:cubicBezTo>
                  <a:cubicBezTo>
                    <a:pt x="1105" y="521"/>
                    <a:pt x="1181" y="374"/>
                    <a:pt x="1215" y="238"/>
                  </a:cubicBezTo>
                  <a:cubicBezTo>
                    <a:pt x="1240" y="139"/>
                    <a:pt x="1240" y="139"/>
                    <a:pt x="1240" y="139"/>
                  </a:cubicBezTo>
                  <a:cubicBezTo>
                    <a:pt x="1255" y="139"/>
                    <a:pt x="1255" y="139"/>
                    <a:pt x="1255" y="139"/>
                  </a:cubicBezTo>
                  <a:cubicBezTo>
                    <a:pt x="1332" y="139"/>
                    <a:pt x="1395" y="202"/>
                    <a:pt x="1395" y="279"/>
                  </a:cubicBezTo>
                  <a:cubicBezTo>
                    <a:pt x="1395" y="348"/>
                    <a:pt x="1395" y="348"/>
                    <a:pt x="1395" y="348"/>
                  </a:cubicBezTo>
                  <a:cubicBezTo>
                    <a:pt x="1395" y="442"/>
                    <a:pt x="1366" y="622"/>
                    <a:pt x="1328" y="702"/>
                  </a:cubicBezTo>
                  <a:cubicBezTo>
                    <a:pt x="1186" y="702"/>
                    <a:pt x="1186" y="702"/>
                    <a:pt x="1186" y="702"/>
                  </a:cubicBezTo>
                  <a:cubicBezTo>
                    <a:pt x="1147" y="702"/>
                    <a:pt x="1116" y="733"/>
                    <a:pt x="1116" y="772"/>
                  </a:cubicBezTo>
                  <a:cubicBezTo>
                    <a:pt x="1116" y="810"/>
                    <a:pt x="1147" y="841"/>
                    <a:pt x="1186" y="841"/>
                  </a:cubicBezTo>
                  <a:cubicBezTo>
                    <a:pt x="1883" y="841"/>
                    <a:pt x="1883" y="841"/>
                    <a:pt x="1883" y="841"/>
                  </a:cubicBezTo>
                  <a:cubicBezTo>
                    <a:pt x="1922" y="841"/>
                    <a:pt x="1953" y="873"/>
                    <a:pt x="1953" y="911"/>
                  </a:cubicBezTo>
                  <a:cubicBezTo>
                    <a:pt x="1953" y="950"/>
                    <a:pt x="1922" y="981"/>
                    <a:pt x="1883" y="981"/>
                  </a:cubicBezTo>
                  <a:cubicBezTo>
                    <a:pt x="1744" y="981"/>
                    <a:pt x="1744" y="981"/>
                    <a:pt x="1744" y="981"/>
                  </a:cubicBezTo>
                  <a:cubicBezTo>
                    <a:pt x="1705" y="981"/>
                    <a:pt x="1674" y="1012"/>
                    <a:pt x="1674" y="1051"/>
                  </a:cubicBezTo>
                  <a:cubicBezTo>
                    <a:pt x="1674" y="1089"/>
                    <a:pt x="1705" y="1120"/>
                    <a:pt x="1744" y="112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4" name="Oval 6">
              <a:extLst>
                <a:ext uri="{FF2B5EF4-FFF2-40B4-BE49-F238E27FC236}">
                  <a16:creationId xmlns:a16="http://schemas.microsoft.com/office/drawing/2014/main" id="{ACB5F9D0-CCA1-4F98-9F76-7BAAF59A5DAF}"/>
                </a:ext>
              </a:extLst>
            </p:cNvPr>
            <p:cNvSpPr>
              <a:spLocks noChangeArrowheads="1"/>
            </p:cNvSpPr>
            <p:nvPr/>
          </p:nvSpPr>
          <p:spPr bwMode="auto">
            <a:xfrm>
              <a:off x="-36513" y="5341938"/>
              <a:ext cx="300038" cy="300037"/>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5" name="Freeform 7">
              <a:extLst>
                <a:ext uri="{FF2B5EF4-FFF2-40B4-BE49-F238E27FC236}">
                  <a16:creationId xmlns:a16="http://schemas.microsoft.com/office/drawing/2014/main" id="{35873BC7-D204-440C-8D67-C51FCBDADFE3}"/>
                </a:ext>
              </a:extLst>
            </p:cNvPr>
            <p:cNvSpPr>
              <a:spLocks/>
            </p:cNvSpPr>
            <p:nvPr/>
          </p:nvSpPr>
          <p:spPr bwMode="auto">
            <a:xfrm>
              <a:off x="2065338" y="1127125"/>
              <a:ext cx="301625" cy="611187"/>
            </a:xfrm>
            <a:custGeom>
              <a:avLst/>
              <a:gdLst>
                <a:gd name="T0" fmla="*/ 70 w 140"/>
                <a:gd name="T1" fmla="*/ 0 h 284"/>
                <a:gd name="T2" fmla="*/ 0 w 140"/>
                <a:gd name="T3" fmla="*/ 70 h 284"/>
                <a:gd name="T4" fmla="*/ 0 w 140"/>
                <a:gd name="T5" fmla="*/ 214 h 284"/>
                <a:gd name="T6" fmla="*/ 70 w 140"/>
                <a:gd name="T7" fmla="*/ 284 h 284"/>
                <a:gd name="T8" fmla="*/ 140 w 140"/>
                <a:gd name="T9" fmla="*/ 214 h 284"/>
                <a:gd name="T10" fmla="*/ 140 w 140"/>
                <a:gd name="T11" fmla="*/ 70 h 284"/>
                <a:gd name="T12" fmla="*/ 70 w 140"/>
                <a:gd name="T13" fmla="*/ 0 h 284"/>
              </a:gdLst>
              <a:ahLst/>
              <a:cxnLst>
                <a:cxn ang="0">
                  <a:pos x="T0" y="T1"/>
                </a:cxn>
                <a:cxn ang="0">
                  <a:pos x="T2" y="T3"/>
                </a:cxn>
                <a:cxn ang="0">
                  <a:pos x="T4" y="T5"/>
                </a:cxn>
                <a:cxn ang="0">
                  <a:pos x="T6" y="T7"/>
                </a:cxn>
                <a:cxn ang="0">
                  <a:pos x="T8" y="T9"/>
                </a:cxn>
                <a:cxn ang="0">
                  <a:pos x="T10" y="T11"/>
                </a:cxn>
                <a:cxn ang="0">
                  <a:pos x="T12" y="T13"/>
                </a:cxn>
              </a:cxnLst>
              <a:rect l="0" t="0" r="r" b="b"/>
              <a:pathLst>
                <a:path w="140" h="284">
                  <a:moveTo>
                    <a:pt x="70" y="0"/>
                  </a:moveTo>
                  <a:cubicBezTo>
                    <a:pt x="32" y="0"/>
                    <a:pt x="0" y="32"/>
                    <a:pt x="0" y="70"/>
                  </a:cubicBezTo>
                  <a:cubicBezTo>
                    <a:pt x="0" y="214"/>
                    <a:pt x="0" y="214"/>
                    <a:pt x="0" y="214"/>
                  </a:cubicBezTo>
                  <a:cubicBezTo>
                    <a:pt x="0" y="253"/>
                    <a:pt x="32" y="284"/>
                    <a:pt x="70" y="284"/>
                  </a:cubicBezTo>
                  <a:cubicBezTo>
                    <a:pt x="109" y="284"/>
                    <a:pt x="140" y="253"/>
                    <a:pt x="140" y="214"/>
                  </a:cubicBezTo>
                  <a:cubicBezTo>
                    <a:pt x="140" y="70"/>
                    <a:pt x="140" y="70"/>
                    <a:pt x="140" y="70"/>
                  </a:cubicBezTo>
                  <a:cubicBezTo>
                    <a:pt x="140" y="32"/>
                    <a:pt x="109" y="0"/>
                    <a:pt x="7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6" name="Freeform 8">
              <a:extLst>
                <a:ext uri="{FF2B5EF4-FFF2-40B4-BE49-F238E27FC236}">
                  <a16:creationId xmlns:a16="http://schemas.microsoft.com/office/drawing/2014/main" id="{6D8A32D0-89B7-4CEF-A203-1CE4BED0A718}"/>
                </a:ext>
              </a:extLst>
            </p:cNvPr>
            <p:cNvSpPr>
              <a:spLocks/>
            </p:cNvSpPr>
            <p:nvPr/>
          </p:nvSpPr>
          <p:spPr bwMode="auto">
            <a:xfrm>
              <a:off x="1096962" y="1519238"/>
              <a:ext cx="539750" cy="539750"/>
            </a:xfrm>
            <a:custGeom>
              <a:avLst/>
              <a:gdLst>
                <a:gd name="T0" fmla="*/ 224 w 251"/>
                <a:gd name="T1" fmla="*/ 126 h 252"/>
                <a:gd name="T2" fmla="*/ 125 w 251"/>
                <a:gd name="T3" fmla="*/ 27 h 252"/>
                <a:gd name="T4" fmla="*/ 27 w 251"/>
                <a:gd name="T5" fmla="*/ 27 h 252"/>
                <a:gd name="T6" fmla="*/ 27 w 251"/>
                <a:gd name="T7" fmla="*/ 126 h 252"/>
                <a:gd name="T8" fmla="*/ 125 w 251"/>
                <a:gd name="T9" fmla="*/ 225 h 252"/>
                <a:gd name="T10" fmla="*/ 224 w 251"/>
                <a:gd name="T11" fmla="*/ 225 h 252"/>
                <a:gd name="T12" fmla="*/ 224 w 251"/>
                <a:gd name="T13" fmla="*/ 126 h 252"/>
              </a:gdLst>
              <a:ahLst/>
              <a:cxnLst>
                <a:cxn ang="0">
                  <a:pos x="T0" y="T1"/>
                </a:cxn>
                <a:cxn ang="0">
                  <a:pos x="T2" y="T3"/>
                </a:cxn>
                <a:cxn ang="0">
                  <a:pos x="T4" y="T5"/>
                </a:cxn>
                <a:cxn ang="0">
                  <a:pos x="T6" y="T7"/>
                </a:cxn>
                <a:cxn ang="0">
                  <a:pos x="T8" y="T9"/>
                </a:cxn>
                <a:cxn ang="0">
                  <a:pos x="T10" y="T11"/>
                </a:cxn>
                <a:cxn ang="0">
                  <a:pos x="T12" y="T13"/>
                </a:cxn>
              </a:cxnLst>
              <a:rect l="0" t="0" r="r" b="b"/>
              <a:pathLst>
                <a:path w="251" h="252">
                  <a:moveTo>
                    <a:pt x="224" y="126"/>
                  </a:moveTo>
                  <a:cubicBezTo>
                    <a:pt x="125" y="27"/>
                    <a:pt x="125" y="27"/>
                    <a:pt x="125" y="27"/>
                  </a:cubicBezTo>
                  <a:cubicBezTo>
                    <a:pt x="98" y="0"/>
                    <a:pt x="54" y="0"/>
                    <a:pt x="27" y="27"/>
                  </a:cubicBezTo>
                  <a:cubicBezTo>
                    <a:pt x="0" y="55"/>
                    <a:pt x="0" y="99"/>
                    <a:pt x="27" y="126"/>
                  </a:cubicBezTo>
                  <a:cubicBezTo>
                    <a:pt x="125" y="225"/>
                    <a:pt x="125" y="225"/>
                    <a:pt x="125" y="225"/>
                  </a:cubicBezTo>
                  <a:cubicBezTo>
                    <a:pt x="153" y="252"/>
                    <a:pt x="197" y="252"/>
                    <a:pt x="224" y="225"/>
                  </a:cubicBezTo>
                  <a:cubicBezTo>
                    <a:pt x="251" y="197"/>
                    <a:pt x="251" y="153"/>
                    <a:pt x="224" y="12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7" name="Freeform 9">
              <a:extLst>
                <a:ext uri="{FF2B5EF4-FFF2-40B4-BE49-F238E27FC236}">
                  <a16:creationId xmlns:a16="http://schemas.microsoft.com/office/drawing/2014/main" id="{03EF4133-5CCB-4CA6-9EFE-3A9F699AC31C}"/>
                </a:ext>
              </a:extLst>
            </p:cNvPr>
            <p:cNvSpPr>
              <a:spLocks/>
            </p:cNvSpPr>
            <p:nvPr/>
          </p:nvSpPr>
          <p:spPr bwMode="auto">
            <a:xfrm>
              <a:off x="2795588" y="1519238"/>
              <a:ext cx="542925" cy="539750"/>
            </a:xfrm>
            <a:custGeom>
              <a:avLst/>
              <a:gdLst>
                <a:gd name="T0" fmla="*/ 224 w 252"/>
                <a:gd name="T1" fmla="*/ 27 h 252"/>
                <a:gd name="T2" fmla="*/ 126 w 252"/>
                <a:gd name="T3" fmla="*/ 27 h 252"/>
                <a:gd name="T4" fmla="*/ 27 w 252"/>
                <a:gd name="T5" fmla="*/ 126 h 252"/>
                <a:gd name="T6" fmla="*/ 27 w 252"/>
                <a:gd name="T7" fmla="*/ 225 h 252"/>
                <a:gd name="T8" fmla="*/ 126 w 252"/>
                <a:gd name="T9" fmla="*/ 225 h 252"/>
                <a:gd name="T10" fmla="*/ 224 w 252"/>
                <a:gd name="T11" fmla="*/ 126 h 252"/>
                <a:gd name="T12" fmla="*/ 224 w 252"/>
                <a:gd name="T13" fmla="*/ 27 h 252"/>
              </a:gdLst>
              <a:ahLst/>
              <a:cxnLst>
                <a:cxn ang="0">
                  <a:pos x="T0" y="T1"/>
                </a:cxn>
                <a:cxn ang="0">
                  <a:pos x="T2" y="T3"/>
                </a:cxn>
                <a:cxn ang="0">
                  <a:pos x="T4" y="T5"/>
                </a:cxn>
                <a:cxn ang="0">
                  <a:pos x="T6" y="T7"/>
                </a:cxn>
                <a:cxn ang="0">
                  <a:pos x="T8" y="T9"/>
                </a:cxn>
                <a:cxn ang="0">
                  <a:pos x="T10" y="T11"/>
                </a:cxn>
                <a:cxn ang="0">
                  <a:pos x="T12" y="T13"/>
                </a:cxn>
              </a:cxnLst>
              <a:rect l="0" t="0" r="r" b="b"/>
              <a:pathLst>
                <a:path w="252" h="252">
                  <a:moveTo>
                    <a:pt x="224" y="27"/>
                  </a:moveTo>
                  <a:cubicBezTo>
                    <a:pt x="197" y="0"/>
                    <a:pt x="153" y="0"/>
                    <a:pt x="126" y="27"/>
                  </a:cubicBezTo>
                  <a:cubicBezTo>
                    <a:pt x="27" y="126"/>
                    <a:pt x="27" y="126"/>
                    <a:pt x="27" y="126"/>
                  </a:cubicBezTo>
                  <a:cubicBezTo>
                    <a:pt x="0" y="153"/>
                    <a:pt x="0" y="197"/>
                    <a:pt x="27" y="225"/>
                  </a:cubicBezTo>
                  <a:cubicBezTo>
                    <a:pt x="54" y="252"/>
                    <a:pt x="98" y="252"/>
                    <a:pt x="126" y="225"/>
                  </a:cubicBezTo>
                  <a:cubicBezTo>
                    <a:pt x="224" y="126"/>
                    <a:pt x="224" y="126"/>
                    <a:pt x="224" y="126"/>
                  </a:cubicBezTo>
                  <a:cubicBezTo>
                    <a:pt x="252" y="99"/>
                    <a:pt x="252" y="55"/>
                    <a:pt x="224" y="2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28" name="Group 37">
            <a:extLst>
              <a:ext uri="{FF2B5EF4-FFF2-40B4-BE49-F238E27FC236}">
                <a16:creationId xmlns:a16="http://schemas.microsoft.com/office/drawing/2014/main" id="{23F2F239-6213-4F37-B85C-A69E99A00663}"/>
              </a:ext>
            </a:extLst>
          </p:cNvPr>
          <p:cNvGrpSpPr/>
          <p:nvPr/>
        </p:nvGrpSpPr>
        <p:grpSpPr>
          <a:xfrm flipV="1">
            <a:off x="6460086" y="3753865"/>
            <a:ext cx="712002" cy="664317"/>
            <a:chOff x="-636588" y="2038350"/>
            <a:chExt cx="4503739" cy="4202112"/>
          </a:xfrm>
          <a:solidFill>
            <a:sysClr val="window" lastClr="FFFFFF"/>
          </a:solidFill>
          <a:effectLst>
            <a:outerShdw blurRad="25400" dist="38100" dir="8100000" algn="tr" rotWithShape="0">
              <a:prstClr val="black">
                <a:alpha val="12000"/>
              </a:prstClr>
            </a:outerShdw>
          </a:effectLst>
        </p:grpSpPr>
        <p:sp>
          <p:nvSpPr>
            <p:cNvPr id="129" name="Freeform 5">
              <a:extLst>
                <a:ext uri="{FF2B5EF4-FFF2-40B4-BE49-F238E27FC236}">
                  <a16:creationId xmlns:a16="http://schemas.microsoft.com/office/drawing/2014/main" id="{C9D8F5E4-A871-48FD-A0BA-6529DF4BB90D}"/>
                </a:ext>
              </a:extLst>
            </p:cNvPr>
            <p:cNvSpPr>
              <a:spLocks noEditPoints="1"/>
            </p:cNvSpPr>
            <p:nvPr/>
          </p:nvSpPr>
          <p:spPr bwMode="auto">
            <a:xfrm>
              <a:off x="-636588" y="2038350"/>
              <a:ext cx="4503739" cy="4202112"/>
            </a:xfrm>
            <a:custGeom>
              <a:avLst/>
              <a:gdLst>
                <a:gd name="T0" fmla="*/ 2092 w 2092"/>
                <a:gd name="T1" fmla="*/ 911 h 1958"/>
                <a:gd name="T2" fmla="*/ 1477 w 2092"/>
                <a:gd name="T3" fmla="*/ 702 h 1958"/>
                <a:gd name="T4" fmla="*/ 1534 w 2092"/>
                <a:gd name="T5" fmla="*/ 279 h 1958"/>
                <a:gd name="T6" fmla="*/ 1186 w 2092"/>
                <a:gd name="T7" fmla="*/ 0 h 1958"/>
                <a:gd name="T8" fmla="*/ 1080 w 2092"/>
                <a:gd name="T9" fmla="*/ 205 h 1958"/>
                <a:gd name="T10" fmla="*/ 488 w 2092"/>
                <a:gd name="T11" fmla="*/ 562 h 1958"/>
                <a:gd name="T12" fmla="*/ 0 w 2092"/>
                <a:gd name="T13" fmla="*/ 632 h 1958"/>
                <a:gd name="T14" fmla="*/ 69 w 2092"/>
                <a:gd name="T15" fmla="*/ 1958 h 1958"/>
                <a:gd name="T16" fmla="*/ 677 w 2092"/>
                <a:gd name="T17" fmla="*/ 1838 h 1958"/>
                <a:gd name="T18" fmla="*/ 1159 w 2092"/>
                <a:gd name="T19" fmla="*/ 1958 h 1958"/>
                <a:gd name="T20" fmla="*/ 1953 w 2092"/>
                <a:gd name="T21" fmla="*/ 1748 h 1958"/>
                <a:gd name="T22" fmla="*/ 2092 w 2092"/>
                <a:gd name="T23" fmla="*/ 1469 h 1958"/>
                <a:gd name="T24" fmla="*/ 2092 w 2092"/>
                <a:gd name="T25" fmla="*/ 1190 h 1958"/>
                <a:gd name="T26" fmla="*/ 558 w 2092"/>
                <a:gd name="T27" fmla="*/ 1748 h 1958"/>
                <a:gd name="T28" fmla="*/ 139 w 2092"/>
                <a:gd name="T29" fmla="*/ 1818 h 1958"/>
                <a:gd name="T30" fmla="*/ 488 w 2092"/>
                <a:gd name="T31" fmla="*/ 702 h 1958"/>
                <a:gd name="T32" fmla="*/ 558 w 2092"/>
                <a:gd name="T33" fmla="*/ 1748 h 1958"/>
                <a:gd name="T34" fmla="*/ 1883 w 2092"/>
                <a:gd name="T35" fmla="*/ 1120 h 1958"/>
                <a:gd name="T36" fmla="*/ 1883 w 2092"/>
                <a:gd name="T37" fmla="*/ 1260 h 1958"/>
                <a:gd name="T38" fmla="*/ 1674 w 2092"/>
                <a:gd name="T39" fmla="*/ 1330 h 1958"/>
                <a:gd name="T40" fmla="*/ 1883 w 2092"/>
                <a:gd name="T41" fmla="*/ 1399 h 1958"/>
                <a:gd name="T42" fmla="*/ 1883 w 2092"/>
                <a:gd name="T43" fmla="*/ 1539 h 1958"/>
                <a:gd name="T44" fmla="*/ 1674 w 2092"/>
                <a:gd name="T45" fmla="*/ 1609 h 1958"/>
                <a:gd name="T46" fmla="*/ 1813 w 2092"/>
                <a:gd name="T47" fmla="*/ 1748 h 1958"/>
                <a:gd name="T48" fmla="*/ 1159 w 2092"/>
                <a:gd name="T49" fmla="*/ 1818 h 1958"/>
                <a:gd name="T50" fmla="*/ 697 w 2092"/>
                <a:gd name="T51" fmla="*/ 1698 h 1958"/>
                <a:gd name="T52" fmla="*/ 1010 w 2092"/>
                <a:gd name="T53" fmla="*/ 631 h 1958"/>
                <a:gd name="T54" fmla="*/ 1240 w 2092"/>
                <a:gd name="T55" fmla="*/ 139 h 1958"/>
                <a:gd name="T56" fmla="*/ 1395 w 2092"/>
                <a:gd name="T57" fmla="*/ 279 h 1958"/>
                <a:gd name="T58" fmla="*/ 1328 w 2092"/>
                <a:gd name="T59" fmla="*/ 702 h 1958"/>
                <a:gd name="T60" fmla="*/ 1116 w 2092"/>
                <a:gd name="T61" fmla="*/ 772 h 1958"/>
                <a:gd name="T62" fmla="*/ 1883 w 2092"/>
                <a:gd name="T63" fmla="*/ 841 h 1958"/>
                <a:gd name="T64" fmla="*/ 1883 w 2092"/>
                <a:gd name="T65" fmla="*/ 981 h 1958"/>
                <a:gd name="T66" fmla="*/ 1674 w 2092"/>
                <a:gd name="T67" fmla="*/ 1051 h 1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92" h="1958">
                  <a:moveTo>
                    <a:pt x="2039" y="1051"/>
                  </a:moveTo>
                  <a:cubicBezTo>
                    <a:pt x="2072" y="1014"/>
                    <a:pt x="2092" y="965"/>
                    <a:pt x="2092" y="911"/>
                  </a:cubicBezTo>
                  <a:cubicBezTo>
                    <a:pt x="2092" y="796"/>
                    <a:pt x="1998" y="702"/>
                    <a:pt x="1883" y="702"/>
                  </a:cubicBezTo>
                  <a:cubicBezTo>
                    <a:pt x="1477" y="702"/>
                    <a:pt x="1477" y="702"/>
                    <a:pt x="1477" y="702"/>
                  </a:cubicBezTo>
                  <a:cubicBezTo>
                    <a:pt x="1517" y="580"/>
                    <a:pt x="1534" y="418"/>
                    <a:pt x="1534" y="348"/>
                  </a:cubicBezTo>
                  <a:cubicBezTo>
                    <a:pt x="1534" y="279"/>
                    <a:pt x="1534" y="279"/>
                    <a:pt x="1534" y="279"/>
                  </a:cubicBezTo>
                  <a:cubicBezTo>
                    <a:pt x="1534" y="125"/>
                    <a:pt x="1409" y="0"/>
                    <a:pt x="1255" y="0"/>
                  </a:cubicBezTo>
                  <a:cubicBezTo>
                    <a:pt x="1186" y="0"/>
                    <a:pt x="1186" y="0"/>
                    <a:pt x="1186" y="0"/>
                  </a:cubicBezTo>
                  <a:cubicBezTo>
                    <a:pt x="1154" y="0"/>
                    <a:pt x="1126" y="21"/>
                    <a:pt x="1118" y="52"/>
                  </a:cubicBezTo>
                  <a:cubicBezTo>
                    <a:pt x="1080" y="205"/>
                    <a:pt x="1080" y="205"/>
                    <a:pt x="1080" y="205"/>
                  </a:cubicBezTo>
                  <a:cubicBezTo>
                    <a:pt x="1027" y="417"/>
                    <a:pt x="858" y="652"/>
                    <a:pt x="683" y="695"/>
                  </a:cubicBezTo>
                  <a:cubicBezTo>
                    <a:pt x="652" y="617"/>
                    <a:pt x="576" y="562"/>
                    <a:pt x="488" y="562"/>
                  </a:cubicBezTo>
                  <a:cubicBezTo>
                    <a:pt x="69" y="562"/>
                    <a:pt x="69" y="562"/>
                    <a:pt x="69" y="562"/>
                  </a:cubicBezTo>
                  <a:cubicBezTo>
                    <a:pt x="31" y="562"/>
                    <a:pt x="0" y="594"/>
                    <a:pt x="0" y="632"/>
                  </a:cubicBezTo>
                  <a:cubicBezTo>
                    <a:pt x="0" y="1888"/>
                    <a:pt x="0" y="1888"/>
                    <a:pt x="0" y="1888"/>
                  </a:cubicBezTo>
                  <a:cubicBezTo>
                    <a:pt x="0" y="1926"/>
                    <a:pt x="31" y="1958"/>
                    <a:pt x="69" y="1958"/>
                  </a:cubicBezTo>
                  <a:cubicBezTo>
                    <a:pt x="488" y="1958"/>
                    <a:pt x="488" y="1958"/>
                    <a:pt x="488" y="1958"/>
                  </a:cubicBezTo>
                  <a:cubicBezTo>
                    <a:pt x="571" y="1958"/>
                    <a:pt x="643" y="1909"/>
                    <a:pt x="677" y="1838"/>
                  </a:cubicBezTo>
                  <a:cubicBezTo>
                    <a:pt x="917" y="1918"/>
                    <a:pt x="917" y="1918"/>
                    <a:pt x="917" y="1918"/>
                  </a:cubicBezTo>
                  <a:cubicBezTo>
                    <a:pt x="995" y="1944"/>
                    <a:pt x="1077" y="1958"/>
                    <a:pt x="1159" y="1958"/>
                  </a:cubicBezTo>
                  <a:cubicBezTo>
                    <a:pt x="1744" y="1958"/>
                    <a:pt x="1744" y="1958"/>
                    <a:pt x="1744" y="1958"/>
                  </a:cubicBezTo>
                  <a:cubicBezTo>
                    <a:pt x="1859" y="1958"/>
                    <a:pt x="1953" y="1864"/>
                    <a:pt x="1953" y="1748"/>
                  </a:cubicBezTo>
                  <a:cubicBezTo>
                    <a:pt x="1953" y="1721"/>
                    <a:pt x="1948" y="1695"/>
                    <a:pt x="1938" y="1671"/>
                  </a:cubicBezTo>
                  <a:cubicBezTo>
                    <a:pt x="2027" y="1647"/>
                    <a:pt x="2092" y="1566"/>
                    <a:pt x="2092" y="1469"/>
                  </a:cubicBezTo>
                  <a:cubicBezTo>
                    <a:pt x="2092" y="1416"/>
                    <a:pt x="2072" y="1367"/>
                    <a:pt x="2039" y="1330"/>
                  </a:cubicBezTo>
                  <a:cubicBezTo>
                    <a:pt x="2072" y="1293"/>
                    <a:pt x="2092" y="1244"/>
                    <a:pt x="2092" y="1190"/>
                  </a:cubicBezTo>
                  <a:cubicBezTo>
                    <a:pt x="2092" y="1137"/>
                    <a:pt x="2072" y="1088"/>
                    <a:pt x="2039" y="1051"/>
                  </a:cubicBezTo>
                  <a:close/>
                  <a:moveTo>
                    <a:pt x="558" y="1748"/>
                  </a:moveTo>
                  <a:cubicBezTo>
                    <a:pt x="558" y="1787"/>
                    <a:pt x="526" y="1818"/>
                    <a:pt x="488" y="1818"/>
                  </a:cubicBezTo>
                  <a:cubicBezTo>
                    <a:pt x="139" y="1818"/>
                    <a:pt x="139" y="1818"/>
                    <a:pt x="139" y="1818"/>
                  </a:cubicBezTo>
                  <a:cubicBezTo>
                    <a:pt x="139" y="702"/>
                    <a:pt x="139" y="702"/>
                    <a:pt x="139" y="702"/>
                  </a:cubicBezTo>
                  <a:cubicBezTo>
                    <a:pt x="488" y="702"/>
                    <a:pt x="488" y="702"/>
                    <a:pt x="488" y="702"/>
                  </a:cubicBezTo>
                  <a:cubicBezTo>
                    <a:pt x="526" y="702"/>
                    <a:pt x="558" y="733"/>
                    <a:pt x="558" y="772"/>
                  </a:cubicBezTo>
                  <a:lnTo>
                    <a:pt x="558" y="1748"/>
                  </a:lnTo>
                  <a:close/>
                  <a:moveTo>
                    <a:pt x="1744" y="1120"/>
                  </a:moveTo>
                  <a:cubicBezTo>
                    <a:pt x="1883" y="1120"/>
                    <a:pt x="1883" y="1120"/>
                    <a:pt x="1883" y="1120"/>
                  </a:cubicBezTo>
                  <a:cubicBezTo>
                    <a:pt x="1922" y="1120"/>
                    <a:pt x="1953" y="1152"/>
                    <a:pt x="1953" y="1190"/>
                  </a:cubicBezTo>
                  <a:cubicBezTo>
                    <a:pt x="1953" y="1229"/>
                    <a:pt x="1922" y="1260"/>
                    <a:pt x="1883" y="1260"/>
                  </a:cubicBezTo>
                  <a:cubicBezTo>
                    <a:pt x="1744" y="1260"/>
                    <a:pt x="1744" y="1260"/>
                    <a:pt x="1744" y="1260"/>
                  </a:cubicBezTo>
                  <a:cubicBezTo>
                    <a:pt x="1705" y="1260"/>
                    <a:pt x="1674" y="1291"/>
                    <a:pt x="1674" y="1330"/>
                  </a:cubicBezTo>
                  <a:cubicBezTo>
                    <a:pt x="1674" y="1368"/>
                    <a:pt x="1705" y="1399"/>
                    <a:pt x="1744" y="1399"/>
                  </a:cubicBezTo>
                  <a:cubicBezTo>
                    <a:pt x="1883" y="1399"/>
                    <a:pt x="1883" y="1399"/>
                    <a:pt x="1883" y="1399"/>
                  </a:cubicBezTo>
                  <a:cubicBezTo>
                    <a:pt x="1922" y="1399"/>
                    <a:pt x="1953" y="1431"/>
                    <a:pt x="1953" y="1469"/>
                  </a:cubicBezTo>
                  <a:cubicBezTo>
                    <a:pt x="1953" y="1508"/>
                    <a:pt x="1922" y="1539"/>
                    <a:pt x="1883" y="1539"/>
                  </a:cubicBezTo>
                  <a:cubicBezTo>
                    <a:pt x="1744" y="1539"/>
                    <a:pt x="1744" y="1539"/>
                    <a:pt x="1744" y="1539"/>
                  </a:cubicBezTo>
                  <a:cubicBezTo>
                    <a:pt x="1705" y="1539"/>
                    <a:pt x="1674" y="1570"/>
                    <a:pt x="1674" y="1609"/>
                  </a:cubicBezTo>
                  <a:cubicBezTo>
                    <a:pt x="1674" y="1647"/>
                    <a:pt x="1705" y="1679"/>
                    <a:pt x="1744" y="1679"/>
                  </a:cubicBezTo>
                  <a:cubicBezTo>
                    <a:pt x="1782" y="1679"/>
                    <a:pt x="1813" y="1710"/>
                    <a:pt x="1813" y="1748"/>
                  </a:cubicBezTo>
                  <a:cubicBezTo>
                    <a:pt x="1813" y="1787"/>
                    <a:pt x="1782" y="1818"/>
                    <a:pt x="1744" y="1818"/>
                  </a:cubicBezTo>
                  <a:cubicBezTo>
                    <a:pt x="1159" y="1818"/>
                    <a:pt x="1159" y="1818"/>
                    <a:pt x="1159" y="1818"/>
                  </a:cubicBezTo>
                  <a:cubicBezTo>
                    <a:pt x="1092" y="1818"/>
                    <a:pt x="1025" y="1807"/>
                    <a:pt x="961" y="1786"/>
                  </a:cubicBezTo>
                  <a:cubicBezTo>
                    <a:pt x="697" y="1698"/>
                    <a:pt x="697" y="1698"/>
                    <a:pt x="697" y="1698"/>
                  </a:cubicBezTo>
                  <a:cubicBezTo>
                    <a:pt x="697" y="835"/>
                    <a:pt x="697" y="835"/>
                    <a:pt x="697" y="835"/>
                  </a:cubicBezTo>
                  <a:cubicBezTo>
                    <a:pt x="807" y="814"/>
                    <a:pt x="914" y="745"/>
                    <a:pt x="1010" y="631"/>
                  </a:cubicBezTo>
                  <a:cubicBezTo>
                    <a:pt x="1105" y="521"/>
                    <a:pt x="1181" y="374"/>
                    <a:pt x="1215" y="238"/>
                  </a:cubicBezTo>
                  <a:cubicBezTo>
                    <a:pt x="1240" y="139"/>
                    <a:pt x="1240" y="139"/>
                    <a:pt x="1240" y="139"/>
                  </a:cubicBezTo>
                  <a:cubicBezTo>
                    <a:pt x="1255" y="139"/>
                    <a:pt x="1255" y="139"/>
                    <a:pt x="1255" y="139"/>
                  </a:cubicBezTo>
                  <a:cubicBezTo>
                    <a:pt x="1332" y="139"/>
                    <a:pt x="1395" y="202"/>
                    <a:pt x="1395" y="279"/>
                  </a:cubicBezTo>
                  <a:cubicBezTo>
                    <a:pt x="1395" y="348"/>
                    <a:pt x="1395" y="348"/>
                    <a:pt x="1395" y="348"/>
                  </a:cubicBezTo>
                  <a:cubicBezTo>
                    <a:pt x="1395" y="442"/>
                    <a:pt x="1366" y="622"/>
                    <a:pt x="1328" y="702"/>
                  </a:cubicBezTo>
                  <a:cubicBezTo>
                    <a:pt x="1186" y="702"/>
                    <a:pt x="1186" y="702"/>
                    <a:pt x="1186" y="702"/>
                  </a:cubicBezTo>
                  <a:cubicBezTo>
                    <a:pt x="1147" y="702"/>
                    <a:pt x="1116" y="733"/>
                    <a:pt x="1116" y="772"/>
                  </a:cubicBezTo>
                  <a:cubicBezTo>
                    <a:pt x="1116" y="810"/>
                    <a:pt x="1147" y="841"/>
                    <a:pt x="1186" y="841"/>
                  </a:cubicBezTo>
                  <a:cubicBezTo>
                    <a:pt x="1883" y="841"/>
                    <a:pt x="1883" y="841"/>
                    <a:pt x="1883" y="841"/>
                  </a:cubicBezTo>
                  <a:cubicBezTo>
                    <a:pt x="1922" y="841"/>
                    <a:pt x="1953" y="873"/>
                    <a:pt x="1953" y="911"/>
                  </a:cubicBezTo>
                  <a:cubicBezTo>
                    <a:pt x="1953" y="950"/>
                    <a:pt x="1922" y="981"/>
                    <a:pt x="1883" y="981"/>
                  </a:cubicBezTo>
                  <a:cubicBezTo>
                    <a:pt x="1744" y="981"/>
                    <a:pt x="1744" y="981"/>
                    <a:pt x="1744" y="981"/>
                  </a:cubicBezTo>
                  <a:cubicBezTo>
                    <a:pt x="1705" y="981"/>
                    <a:pt x="1674" y="1012"/>
                    <a:pt x="1674" y="1051"/>
                  </a:cubicBezTo>
                  <a:cubicBezTo>
                    <a:pt x="1674" y="1089"/>
                    <a:pt x="1705" y="1120"/>
                    <a:pt x="1744" y="112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30" name="Oval 6">
              <a:extLst>
                <a:ext uri="{FF2B5EF4-FFF2-40B4-BE49-F238E27FC236}">
                  <a16:creationId xmlns:a16="http://schemas.microsoft.com/office/drawing/2014/main" id="{31F223AA-E448-44D4-B4DC-D8B87181E6C3}"/>
                </a:ext>
              </a:extLst>
            </p:cNvPr>
            <p:cNvSpPr>
              <a:spLocks noChangeArrowheads="1"/>
            </p:cNvSpPr>
            <p:nvPr/>
          </p:nvSpPr>
          <p:spPr bwMode="auto">
            <a:xfrm>
              <a:off x="-36513" y="5341938"/>
              <a:ext cx="300038" cy="300037"/>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31" name="Group 80">
            <a:extLst>
              <a:ext uri="{FF2B5EF4-FFF2-40B4-BE49-F238E27FC236}">
                <a16:creationId xmlns:a16="http://schemas.microsoft.com/office/drawing/2014/main" id="{734A760C-04FD-4CD8-8C90-70492CCDA7EA}"/>
              </a:ext>
            </a:extLst>
          </p:cNvPr>
          <p:cNvGrpSpPr/>
          <p:nvPr/>
        </p:nvGrpSpPr>
        <p:grpSpPr>
          <a:xfrm>
            <a:off x="8254652" y="2560658"/>
            <a:ext cx="583660" cy="583660"/>
            <a:chOff x="8458233" y="2572971"/>
            <a:chExt cx="583660" cy="583660"/>
          </a:xfrm>
          <a:effectLst>
            <a:outerShdw blurRad="25400" dist="38100" dir="8100000" algn="tr" rotWithShape="0">
              <a:prstClr val="black">
                <a:alpha val="12000"/>
              </a:prstClr>
            </a:outerShdw>
          </a:effectLst>
        </p:grpSpPr>
        <p:sp>
          <p:nvSpPr>
            <p:cNvPr id="132" name="Oval 66">
              <a:extLst>
                <a:ext uri="{FF2B5EF4-FFF2-40B4-BE49-F238E27FC236}">
                  <a16:creationId xmlns:a16="http://schemas.microsoft.com/office/drawing/2014/main" id="{7FB6A40E-A656-47B8-B7F2-C64BC006AEB4}"/>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33" name="Freeform 13">
              <a:extLst>
                <a:ext uri="{FF2B5EF4-FFF2-40B4-BE49-F238E27FC236}">
                  <a16:creationId xmlns:a16="http://schemas.microsoft.com/office/drawing/2014/main" id="{9A42127C-1B5A-4609-AE98-94EE8FEE993C}"/>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34" name="Group 82">
            <a:extLst>
              <a:ext uri="{FF2B5EF4-FFF2-40B4-BE49-F238E27FC236}">
                <a16:creationId xmlns:a16="http://schemas.microsoft.com/office/drawing/2014/main" id="{79BCB9D5-F93A-49F5-AFF8-A16AA093DB05}"/>
              </a:ext>
            </a:extLst>
          </p:cNvPr>
          <p:cNvGrpSpPr/>
          <p:nvPr/>
        </p:nvGrpSpPr>
        <p:grpSpPr>
          <a:xfrm>
            <a:off x="8254652" y="3396681"/>
            <a:ext cx="583660" cy="583660"/>
            <a:chOff x="8458233" y="2572971"/>
            <a:chExt cx="583660" cy="583660"/>
          </a:xfrm>
          <a:effectLst>
            <a:outerShdw blurRad="25400" dist="38100" dir="8100000" algn="tr" rotWithShape="0">
              <a:prstClr val="black">
                <a:alpha val="12000"/>
              </a:prstClr>
            </a:outerShdw>
          </a:effectLst>
        </p:grpSpPr>
        <p:sp>
          <p:nvSpPr>
            <p:cNvPr id="135" name="Oval 83">
              <a:extLst>
                <a:ext uri="{FF2B5EF4-FFF2-40B4-BE49-F238E27FC236}">
                  <a16:creationId xmlns:a16="http://schemas.microsoft.com/office/drawing/2014/main" id="{DD1A6976-CBBF-4FB1-9969-ADE04F0F3EF5}"/>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36" name="Freeform 13">
              <a:extLst>
                <a:ext uri="{FF2B5EF4-FFF2-40B4-BE49-F238E27FC236}">
                  <a16:creationId xmlns:a16="http://schemas.microsoft.com/office/drawing/2014/main" id="{4E821195-14B3-4D5C-A814-9BB7AF91F1F1}"/>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37" name="Group 88">
            <a:extLst>
              <a:ext uri="{FF2B5EF4-FFF2-40B4-BE49-F238E27FC236}">
                <a16:creationId xmlns:a16="http://schemas.microsoft.com/office/drawing/2014/main" id="{408F4CE6-FA2C-4876-9FE7-6F6AA3D3B547}"/>
              </a:ext>
            </a:extLst>
          </p:cNvPr>
          <p:cNvGrpSpPr/>
          <p:nvPr/>
        </p:nvGrpSpPr>
        <p:grpSpPr>
          <a:xfrm>
            <a:off x="8254652" y="4231736"/>
            <a:ext cx="583660" cy="583660"/>
            <a:chOff x="8458233" y="2572971"/>
            <a:chExt cx="583660" cy="583660"/>
          </a:xfrm>
          <a:effectLst>
            <a:outerShdw blurRad="25400" dist="38100" dir="8100000" algn="tr" rotWithShape="0">
              <a:prstClr val="black">
                <a:alpha val="12000"/>
              </a:prstClr>
            </a:outerShdw>
          </a:effectLst>
        </p:grpSpPr>
        <p:sp>
          <p:nvSpPr>
            <p:cNvPr id="138" name="Oval 89">
              <a:extLst>
                <a:ext uri="{FF2B5EF4-FFF2-40B4-BE49-F238E27FC236}">
                  <a16:creationId xmlns:a16="http://schemas.microsoft.com/office/drawing/2014/main" id="{62C65449-45E6-4332-9BCA-05E69273C898}"/>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39" name="Freeform 13">
              <a:extLst>
                <a:ext uri="{FF2B5EF4-FFF2-40B4-BE49-F238E27FC236}">
                  <a16:creationId xmlns:a16="http://schemas.microsoft.com/office/drawing/2014/main" id="{FCFA044D-B339-49C9-8CE2-0902BB931B64}"/>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0" name="Group 94">
            <a:extLst>
              <a:ext uri="{FF2B5EF4-FFF2-40B4-BE49-F238E27FC236}">
                <a16:creationId xmlns:a16="http://schemas.microsoft.com/office/drawing/2014/main" id="{D38C5FCD-A527-47E6-8561-C2D2CFAF295F}"/>
              </a:ext>
            </a:extLst>
          </p:cNvPr>
          <p:cNvGrpSpPr/>
          <p:nvPr/>
        </p:nvGrpSpPr>
        <p:grpSpPr>
          <a:xfrm>
            <a:off x="8254652" y="5068726"/>
            <a:ext cx="583660" cy="583660"/>
            <a:chOff x="8458233" y="2572971"/>
            <a:chExt cx="583660" cy="583660"/>
          </a:xfrm>
          <a:effectLst>
            <a:outerShdw blurRad="25400" dist="38100" dir="8100000" algn="tr" rotWithShape="0">
              <a:prstClr val="black">
                <a:alpha val="12000"/>
              </a:prstClr>
            </a:outerShdw>
          </a:effectLst>
        </p:grpSpPr>
        <p:sp>
          <p:nvSpPr>
            <p:cNvPr id="141" name="Oval 95">
              <a:extLst>
                <a:ext uri="{FF2B5EF4-FFF2-40B4-BE49-F238E27FC236}">
                  <a16:creationId xmlns:a16="http://schemas.microsoft.com/office/drawing/2014/main" id="{53E84E14-7DDF-40AA-B56E-DA6B60E0B0D5}"/>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42" name="Freeform 13">
              <a:extLst>
                <a:ext uri="{FF2B5EF4-FFF2-40B4-BE49-F238E27FC236}">
                  <a16:creationId xmlns:a16="http://schemas.microsoft.com/office/drawing/2014/main" id="{0D9D52DE-C3B2-4967-9690-0AFAD9DA8B91}"/>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3" name="Group 81">
            <a:extLst>
              <a:ext uri="{FF2B5EF4-FFF2-40B4-BE49-F238E27FC236}">
                <a16:creationId xmlns:a16="http://schemas.microsoft.com/office/drawing/2014/main" id="{8B57A565-354C-4D24-A97C-7FFDB78BD44F}"/>
              </a:ext>
            </a:extLst>
          </p:cNvPr>
          <p:cNvGrpSpPr/>
          <p:nvPr/>
        </p:nvGrpSpPr>
        <p:grpSpPr>
          <a:xfrm>
            <a:off x="3350512" y="2560658"/>
            <a:ext cx="583660" cy="583660"/>
            <a:chOff x="3146931" y="2572971"/>
            <a:chExt cx="583660" cy="583660"/>
          </a:xfrm>
          <a:effectLst>
            <a:outerShdw blurRad="25400" dist="38100" dir="8100000" algn="tr" rotWithShape="0">
              <a:prstClr val="black">
                <a:alpha val="12000"/>
              </a:prstClr>
            </a:outerShdw>
          </a:effectLst>
        </p:grpSpPr>
        <p:sp>
          <p:nvSpPr>
            <p:cNvPr id="144" name="Oval 55">
              <a:extLst>
                <a:ext uri="{FF2B5EF4-FFF2-40B4-BE49-F238E27FC236}">
                  <a16:creationId xmlns:a16="http://schemas.microsoft.com/office/drawing/2014/main" id="{BF9F3C4C-30AA-48D9-9124-902AC403F4FC}"/>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45" name="Freeform 18">
              <a:extLst>
                <a:ext uri="{FF2B5EF4-FFF2-40B4-BE49-F238E27FC236}">
                  <a16:creationId xmlns:a16="http://schemas.microsoft.com/office/drawing/2014/main" id="{306DF06F-69A1-4070-B416-6EE8F692DBD1}"/>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6" name="Group 85">
            <a:extLst>
              <a:ext uri="{FF2B5EF4-FFF2-40B4-BE49-F238E27FC236}">
                <a16:creationId xmlns:a16="http://schemas.microsoft.com/office/drawing/2014/main" id="{FF1C3BEC-2C1A-486D-8F75-A94B121DFC44}"/>
              </a:ext>
            </a:extLst>
          </p:cNvPr>
          <p:cNvGrpSpPr/>
          <p:nvPr/>
        </p:nvGrpSpPr>
        <p:grpSpPr>
          <a:xfrm>
            <a:off x="3350512" y="3396681"/>
            <a:ext cx="583660" cy="583660"/>
            <a:chOff x="3146931" y="2572971"/>
            <a:chExt cx="583660" cy="583660"/>
          </a:xfrm>
          <a:effectLst>
            <a:outerShdw blurRad="25400" dist="38100" dir="8100000" algn="tr" rotWithShape="0">
              <a:prstClr val="black">
                <a:alpha val="12000"/>
              </a:prstClr>
            </a:outerShdw>
          </a:effectLst>
        </p:grpSpPr>
        <p:sp>
          <p:nvSpPr>
            <p:cNvPr id="147" name="Oval 86">
              <a:extLst>
                <a:ext uri="{FF2B5EF4-FFF2-40B4-BE49-F238E27FC236}">
                  <a16:creationId xmlns:a16="http://schemas.microsoft.com/office/drawing/2014/main" id="{549E7635-BF85-49F5-8500-621BDBF105C6}"/>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48" name="Freeform 18">
              <a:extLst>
                <a:ext uri="{FF2B5EF4-FFF2-40B4-BE49-F238E27FC236}">
                  <a16:creationId xmlns:a16="http://schemas.microsoft.com/office/drawing/2014/main" id="{16859099-28E6-4CD7-8477-A990C6D1C528}"/>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9" name="Group 91">
            <a:extLst>
              <a:ext uri="{FF2B5EF4-FFF2-40B4-BE49-F238E27FC236}">
                <a16:creationId xmlns:a16="http://schemas.microsoft.com/office/drawing/2014/main" id="{060FFB3B-6C8D-4EF1-86C1-F6BDF8309A86}"/>
              </a:ext>
            </a:extLst>
          </p:cNvPr>
          <p:cNvGrpSpPr/>
          <p:nvPr/>
        </p:nvGrpSpPr>
        <p:grpSpPr>
          <a:xfrm>
            <a:off x="3350512" y="4232704"/>
            <a:ext cx="583660" cy="583660"/>
            <a:chOff x="3146931" y="2572971"/>
            <a:chExt cx="583660" cy="583660"/>
          </a:xfrm>
          <a:effectLst>
            <a:outerShdw blurRad="25400" dist="38100" dir="8100000" algn="tr" rotWithShape="0">
              <a:prstClr val="black">
                <a:alpha val="12000"/>
              </a:prstClr>
            </a:outerShdw>
          </a:effectLst>
        </p:grpSpPr>
        <p:sp>
          <p:nvSpPr>
            <p:cNvPr id="150" name="Oval 92">
              <a:extLst>
                <a:ext uri="{FF2B5EF4-FFF2-40B4-BE49-F238E27FC236}">
                  <a16:creationId xmlns:a16="http://schemas.microsoft.com/office/drawing/2014/main" id="{9385973C-988B-4498-AE4F-07B7B1370F84}"/>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51" name="Freeform 18">
              <a:extLst>
                <a:ext uri="{FF2B5EF4-FFF2-40B4-BE49-F238E27FC236}">
                  <a16:creationId xmlns:a16="http://schemas.microsoft.com/office/drawing/2014/main" id="{17D7B914-D101-4D6C-A3BD-5D1C5D1D989E}"/>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52" name="Group 97">
            <a:extLst>
              <a:ext uri="{FF2B5EF4-FFF2-40B4-BE49-F238E27FC236}">
                <a16:creationId xmlns:a16="http://schemas.microsoft.com/office/drawing/2014/main" id="{DB029649-F51D-4C08-B496-5AEB2C1CF460}"/>
              </a:ext>
            </a:extLst>
          </p:cNvPr>
          <p:cNvGrpSpPr/>
          <p:nvPr/>
        </p:nvGrpSpPr>
        <p:grpSpPr>
          <a:xfrm>
            <a:off x="3350512" y="5068726"/>
            <a:ext cx="583660" cy="583660"/>
            <a:chOff x="3146931" y="2572971"/>
            <a:chExt cx="583660" cy="583660"/>
          </a:xfrm>
          <a:effectLst>
            <a:outerShdw blurRad="25400" dist="38100" dir="8100000" algn="tr" rotWithShape="0">
              <a:prstClr val="black">
                <a:alpha val="12000"/>
              </a:prstClr>
            </a:outerShdw>
          </a:effectLst>
        </p:grpSpPr>
        <p:sp>
          <p:nvSpPr>
            <p:cNvPr id="153" name="Oval 98">
              <a:extLst>
                <a:ext uri="{FF2B5EF4-FFF2-40B4-BE49-F238E27FC236}">
                  <a16:creationId xmlns:a16="http://schemas.microsoft.com/office/drawing/2014/main" id="{EA8C06F2-425A-4CB6-98CA-55EDD25503A0}"/>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54" name="Freeform 18">
              <a:extLst>
                <a:ext uri="{FF2B5EF4-FFF2-40B4-BE49-F238E27FC236}">
                  <a16:creationId xmlns:a16="http://schemas.microsoft.com/office/drawing/2014/main" id="{F16EDE4D-53E3-477D-9AAD-590BDEEA4DA6}"/>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sp>
        <p:nvSpPr>
          <p:cNvPr id="155" name="TextBox 102">
            <a:extLst>
              <a:ext uri="{FF2B5EF4-FFF2-40B4-BE49-F238E27FC236}">
                <a16:creationId xmlns:a16="http://schemas.microsoft.com/office/drawing/2014/main" id="{59396729-E59B-4028-9F89-9A61675DDA8A}"/>
              </a:ext>
            </a:extLst>
          </p:cNvPr>
          <p:cNvSpPr txBox="1"/>
          <p:nvPr/>
        </p:nvSpPr>
        <p:spPr>
          <a:xfrm>
            <a:off x="9038477" y="2507690"/>
            <a:ext cx="2857190" cy="646331"/>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używaj</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wielkich</a:t>
            </a:r>
            <a:r>
              <a:rPr lang="en-US" kern="0" dirty="0">
                <a:solidFill>
                  <a:prstClr val="black">
                    <a:lumMod val="50000"/>
                    <a:lumOff val="50000"/>
                  </a:prstClr>
                </a:solidFill>
                <a:cs typeface="Arial" panose="020B0604020202020204" pitchFamily="34" charset="0"/>
              </a:rPr>
              <a:t> liter </a:t>
            </a:r>
            <a:r>
              <a:rPr lang="en-US" kern="0" dirty="0" err="1">
                <a:solidFill>
                  <a:prstClr val="black">
                    <a:lumMod val="50000"/>
                    <a:lumOff val="50000"/>
                  </a:prstClr>
                </a:solidFill>
                <a:cs typeface="Arial" panose="020B0604020202020204" pitchFamily="34" charset="0"/>
              </a:rPr>
              <a:t>lub</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wielkiego</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rozmiaru</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czcionki</a:t>
            </a:r>
            <a:endParaRPr lang="en-US" kern="0" dirty="0">
              <a:solidFill>
                <a:prstClr val="black">
                  <a:lumMod val="50000"/>
                  <a:lumOff val="50000"/>
                </a:prstClr>
              </a:solidFill>
              <a:cs typeface="Arial" panose="020B0604020202020204" pitchFamily="34" charset="0"/>
            </a:endParaRPr>
          </a:p>
        </p:txBody>
      </p:sp>
      <p:sp>
        <p:nvSpPr>
          <p:cNvPr id="156" name="TextBox 104">
            <a:extLst>
              <a:ext uri="{FF2B5EF4-FFF2-40B4-BE49-F238E27FC236}">
                <a16:creationId xmlns:a16="http://schemas.microsoft.com/office/drawing/2014/main" id="{6D526930-4B8C-40DA-93B0-A5D6C03C6174}"/>
              </a:ext>
            </a:extLst>
          </p:cNvPr>
          <p:cNvSpPr txBox="1"/>
          <p:nvPr/>
        </p:nvSpPr>
        <p:spPr>
          <a:xfrm>
            <a:off x="9038477" y="3365346"/>
            <a:ext cx="2786634" cy="646331"/>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odpowiadaj</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wszystkim</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jeśli</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nie</a:t>
            </a:r>
            <a:r>
              <a:rPr lang="en-US" kern="0" dirty="0">
                <a:solidFill>
                  <a:prstClr val="black">
                    <a:lumMod val="50000"/>
                    <a:lumOff val="50000"/>
                  </a:prstClr>
                </a:solidFill>
                <a:cs typeface="Arial" panose="020B0604020202020204" pitchFamily="34" charset="0"/>
              </a:rPr>
              <a:t> jest to </a:t>
            </a:r>
            <a:r>
              <a:rPr lang="en-US" kern="0" dirty="0" err="1">
                <a:solidFill>
                  <a:prstClr val="black">
                    <a:lumMod val="50000"/>
                    <a:lumOff val="50000"/>
                  </a:prstClr>
                </a:solidFill>
                <a:cs typeface="Arial" panose="020B0604020202020204" pitchFamily="34" charset="0"/>
              </a:rPr>
              <a:t>niezbędne</a:t>
            </a:r>
            <a:endParaRPr lang="en-US" kern="0" dirty="0">
              <a:solidFill>
                <a:prstClr val="black">
                  <a:lumMod val="50000"/>
                  <a:lumOff val="50000"/>
                </a:prstClr>
              </a:solidFill>
              <a:latin typeface="Arial" panose="020B0604020202020204" pitchFamily="34" charset="0"/>
              <a:cs typeface="Arial" panose="020B0604020202020204" pitchFamily="34" charset="0"/>
            </a:endParaRPr>
          </a:p>
        </p:txBody>
      </p:sp>
      <p:sp>
        <p:nvSpPr>
          <p:cNvPr id="157" name="TextBox 105">
            <a:extLst>
              <a:ext uri="{FF2B5EF4-FFF2-40B4-BE49-F238E27FC236}">
                <a16:creationId xmlns:a16="http://schemas.microsoft.com/office/drawing/2014/main" id="{E20612ED-6750-4266-A0E2-F457F08E39BC}"/>
              </a:ext>
            </a:extLst>
          </p:cNvPr>
          <p:cNvSpPr txBox="1"/>
          <p:nvPr/>
        </p:nvSpPr>
        <p:spPr>
          <a:xfrm>
            <a:off x="9038477" y="4338900"/>
            <a:ext cx="2426545" cy="369332"/>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pisz</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zbyt</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długich</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zdań</a:t>
            </a:r>
            <a:endParaRPr lang="en-US" kern="0" dirty="0">
              <a:solidFill>
                <a:prstClr val="black">
                  <a:lumMod val="50000"/>
                  <a:lumOff val="50000"/>
                </a:prstClr>
              </a:solidFill>
              <a:cs typeface="Arial" panose="020B0604020202020204" pitchFamily="34" charset="0"/>
            </a:endParaRPr>
          </a:p>
        </p:txBody>
      </p:sp>
      <p:sp>
        <p:nvSpPr>
          <p:cNvPr id="158" name="TextBox 106">
            <a:extLst>
              <a:ext uri="{FF2B5EF4-FFF2-40B4-BE49-F238E27FC236}">
                <a16:creationId xmlns:a16="http://schemas.microsoft.com/office/drawing/2014/main" id="{719CA30C-87FC-4D41-B67D-89329FE37A97}"/>
              </a:ext>
            </a:extLst>
          </p:cNvPr>
          <p:cNvSpPr txBox="1"/>
          <p:nvPr/>
        </p:nvSpPr>
        <p:spPr>
          <a:xfrm>
            <a:off x="9038477" y="5037391"/>
            <a:ext cx="2800745" cy="646331"/>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wysyłaj</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dużych</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plików</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jeśli</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nie</a:t>
            </a:r>
            <a:r>
              <a:rPr lang="en-US" kern="0" dirty="0">
                <a:solidFill>
                  <a:prstClr val="black">
                    <a:lumMod val="50000"/>
                    <a:lumOff val="50000"/>
                  </a:prstClr>
                </a:solidFill>
                <a:cs typeface="Arial" panose="020B0604020202020204" pitchFamily="34" charset="0"/>
              </a:rPr>
              <a:t> jest to </a:t>
            </a:r>
            <a:r>
              <a:rPr lang="en-US" kern="0" dirty="0" err="1">
                <a:solidFill>
                  <a:prstClr val="black">
                    <a:lumMod val="50000"/>
                    <a:lumOff val="50000"/>
                  </a:prstClr>
                </a:solidFill>
                <a:cs typeface="Arial" panose="020B0604020202020204" pitchFamily="34" charset="0"/>
              </a:rPr>
              <a:t>niezbędne</a:t>
            </a:r>
            <a:endParaRPr lang="en-US" kern="0" dirty="0">
              <a:solidFill>
                <a:prstClr val="black">
                  <a:lumMod val="50000"/>
                  <a:lumOff val="50000"/>
                </a:prstClr>
              </a:solidFill>
              <a:cs typeface="Arial" panose="020B0604020202020204" pitchFamily="34" charset="0"/>
            </a:endParaRPr>
          </a:p>
        </p:txBody>
      </p:sp>
      <p:sp>
        <p:nvSpPr>
          <p:cNvPr id="159" name="TextBox 107">
            <a:extLst>
              <a:ext uri="{FF2B5EF4-FFF2-40B4-BE49-F238E27FC236}">
                <a16:creationId xmlns:a16="http://schemas.microsoft.com/office/drawing/2014/main" id="{DAE025AB-A028-4CA2-8619-EEAF1EA4D810}"/>
              </a:ext>
            </a:extLst>
          </p:cNvPr>
          <p:cNvSpPr txBox="1"/>
          <p:nvPr/>
        </p:nvSpPr>
        <p:spPr>
          <a:xfrm>
            <a:off x="688297" y="2529322"/>
            <a:ext cx="2426545" cy="646331"/>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bądź</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konkretny</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i</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zwięzły</a:t>
            </a:r>
            <a:r>
              <a:rPr lang="en-US" kern="0" dirty="0">
                <a:solidFill>
                  <a:prstClr val="black">
                    <a:lumMod val="50000"/>
                    <a:lumOff val="50000"/>
                  </a:prstClr>
                </a:solidFill>
                <a:cs typeface="Arial" panose="020B0604020202020204" pitchFamily="34" charset="0"/>
              </a:rPr>
              <a:t> w </a:t>
            </a:r>
            <a:r>
              <a:rPr lang="en-US" kern="0" dirty="0" err="1">
                <a:solidFill>
                  <a:prstClr val="black">
                    <a:lumMod val="50000"/>
                    <a:lumOff val="50000"/>
                  </a:prstClr>
                </a:solidFill>
                <a:cs typeface="Arial" panose="020B0604020202020204" pitchFamily="34" charset="0"/>
              </a:rPr>
              <a:t>treści</a:t>
            </a:r>
            <a:endParaRPr lang="en-US" kern="0" dirty="0">
              <a:solidFill>
                <a:prstClr val="black">
                  <a:lumMod val="50000"/>
                  <a:lumOff val="50000"/>
                </a:prstClr>
              </a:solidFill>
              <a:cs typeface="Arial" panose="020B0604020202020204" pitchFamily="34" charset="0"/>
            </a:endParaRPr>
          </a:p>
        </p:txBody>
      </p:sp>
      <p:sp>
        <p:nvSpPr>
          <p:cNvPr id="160" name="TextBox 108">
            <a:extLst>
              <a:ext uri="{FF2B5EF4-FFF2-40B4-BE49-F238E27FC236}">
                <a16:creationId xmlns:a16="http://schemas.microsoft.com/office/drawing/2014/main" id="{0FC37F9C-C34D-4551-AE0D-575D932AB9F2}"/>
              </a:ext>
            </a:extLst>
          </p:cNvPr>
          <p:cNvSpPr txBox="1"/>
          <p:nvPr/>
        </p:nvSpPr>
        <p:spPr>
          <a:xfrm>
            <a:off x="688297" y="3365346"/>
            <a:ext cx="2426545" cy="646331"/>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odpowiadaj</a:t>
            </a:r>
            <a:r>
              <a:rPr lang="en-US" kern="0" dirty="0">
                <a:solidFill>
                  <a:prstClr val="black">
                    <a:lumMod val="50000"/>
                    <a:lumOff val="50000"/>
                  </a:prstClr>
                </a:solidFill>
                <a:cs typeface="Arial" panose="020B0604020202020204" pitchFamily="34" charset="0"/>
              </a:rPr>
              <a:t> w </a:t>
            </a:r>
            <a:r>
              <a:rPr lang="en-US" kern="0" dirty="0" err="1">
                <a:solidFill>
                  <a:prstClr val="black">
                    <a:lumMod val="50000"/>
                    <a:lumOff val="50000"/>
                  </a:prstClr>
                </a:solidFill>
                <a:cs typeface="Arial" panose="020B0604020202020204" pitchFamily="34" charset="0"/>
              </a:rPr>
              <a:t>ciągu</a:t>
            </a:r>
            <a:r>
              <a:rPr lang="en-US" kern="0" dirty="0">
                <a:solidFill>
                  <a:prstClr val="black">
                    <a:lumMod val="50000"/>
                    <a:lumOff val="50000"/>
                  </a:prstClr>
                </a:solidFill>
                <a:cs typeface="Arial" panose="020B0604020202020204" pitchFamily="34" charset="0"/>
              </a:rPr>
              <a:t> 24 </a:t>
            </a:r>
            <a:r>
              <a:rPr lang="en-US" kern="0" dirty="0" err="1">
                <a:solidFill>
                  <a:prstClr val="black">
                    <a:lumMod val="50000"/>
                    <a:lumOff val="50000"/>
                  </a:prstClr>
                </a:solidFill>
                <a:cs typeface="Arial" panose="020B0604020202020204" pitchFamily="34" charset="0"/>
              </a:rPr>
              <a:t>godzin</a:t>
            </a:r>
            <a:endParaRPr lang="en-US" kern="0" dirty="0">
              <a:solidFill>
                <a:prstClr val="black">
                  <a:lumMod val="50000"/>
                  <a:lumOff val="50000"/>
                </a:prstClr>
              </a:solidFill>
              <a:cs typeface="Arial" panose="020B0604020202020204" pitchFamily="34" charset="0"/>
            </a:endParaRPr>
          </a:p>
        </p:txBody>
      </p:sp>
      <p:sp>
        <p:nvSpPr>
          <p:cNvPr id="161" name="TextBox 109">
            <a:extLst>
              <a:ext uri="{FF2B5EF4-FFF2-40B4-BE49-F238E27FC236}">
                <a16:creationId xmlns:a16="http://schemas.microsoft.com/office/drawing/2014/main" id="{D2928FDB-5138-492C-AF84-B6B2E662B1CE}"/>
              </a:ext>
            </a:extLst>
          </p:cNvPr>
          <p:cNvSpPr txBox="1"/>
          <p:nvPr/>
        </p:nvSpPr>
        <p:spPr>
          <a:xfrm>
            <a:off x="0" y="4200401"/>
            <a:ext cx="3114843" cy="646331"/>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Stosuj</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poprawną</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interpunkcję</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i</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zasady</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gramatyczne</a:t>
            </a:r>
            <a:endParaRPr lang="en-US" kern="0" dirty="0">
              <a:solidFill>
                <a:prstClr val="black">
                  <a:lumMod val="50000"/>
                  <a:lumOff val="50000"/>
                </a:prstClr>
              </a:solidFill>
              <a:cs typeface="Arial" panose="020B0604020202020204" pitchFamily="34" charset="0"/>
            </a:endParaRPr>
          </a:p>
        </p:txBody>
      </p:sp>
      <p:sp>
        <p:nvSpPr>
          <p:cNvPr id="162" name="TextBox 110">
            <a:extLst>
              <a:ext uri="{FF2B5EF4-FFF2-40B4-BE49-F238E27FC236}">
                <a16:creationId xmlns:a16="http://schemas.microsoft.com/office/drawing/2014/main" id="{09EAE5C1-D2A5-4705-B72B-BE25DCF4A789}"/>
              </a:ext>
            </a:extLst>
          </p:cNvPr>
          <p:cNvSpPr txBox="1"/>
          <p:nvPr/>
        </p:nvSpPr>
        <p:spPr>
          <a:xfrm>
            <a:off x="688297" y="5175890"/>
            <a:ext cx="2426545" cy="369332"/>
          </a:xfrm>
          <a:prstGeom prst="rect">
            <a:avLst/>
          </a:prstGeom>
          <a:noFill/>
        </p:spPr>
        <p:txBody>
          <a:bodyPr wrap="square" rtlCol="0" anchor="ctr">
            <a:spAutoFit/>
          </a:bodyPr>
          <a:lstStyle/>
          <a:p>
            <a:pPr algn="ctr" defTabSz="1218987">
              <a:defRPr/>
            </a:pPr>
            <a:r>
              <a:rPr lang="en-US" kern="0" dirty="0" err="1">
                <a:solidFill>
                  <a:prstClr val="black">
                    <a:lumMod val="50000"/>
                    <a:lumOff val="50000"/>
                  </a:prstClr>
                </a:solidFill>
                <a:cs typeface="Arial" panose="020B0604020202020204" pitchFamily="34" charset="0"/>
              </a:rPr>
              <a:t>sprawdź</a:t>
            </a:r>
            <a:r>
              <a:rPr lang="en-US" kern="0" dirty="0">
                <a:solidFill>
                  <a:prstClr val="black">
                    <a:lumMod val="50000"/>
                    <a:lumOff val="50000"/>
                  </a:prstClr>
                </a:solidFill>
                <a:cs typeface="Arial" panose="020B0604020202020204" pitchFamily="34" charset="0"/>
              </a:rPr>
              <a:t> </a:t>
            </a:r>
            <a:r>
              <a:rPr lang="en-US" kern="0" dirty="0" err="1">
                <a:solidFill>
                  <a:prstClr val="black">
                    <a:lumMod val="50000"/>
                    <a:lumOff val="50000"/>
                  </a:prstClr>
                </a:solidFill>
                <a:cs typeface="Arial" panose="020B0604020202020204" pitchFamily="34" charset="0"/>
              </a:rPr>
              <a:t>literówki</a:t>
            </a:r>
            <a:endParaRPr lang="en-US" kern="0" dirty="0">
              <a:solidFill>
                <a:prstClr val="black">
                  <a:lumMod val="50000"/>
                  <a:lumOff val="50000"/>
                </a:prstClr>
              </a:solidFill>
              <a:cs typeface="Arial" panose="020B0604020202020204" pitchFamily="34" charset="0"/>
            </a:endParaRPr>
          </a:p>
        </p:txBody>
      </p:sp>
      <p:sp>
        <p:nvSpPr>
          <p:cNvPr id="52" name="object 3">
            <a:extLst>
              <a:ext uri="{FF2B5EF4-FFF2-40B4-BE49-F238E27FC236}">
                <a16:creationId xmlns:a16="http://schemas.microsoft.com/office/drawing/2014/main" id="{39ADCF1F-2806-47EB-9F30-997BCC48A252}"/>
              </a:ext>
            </a:extLst>
          </p:cNvPr>
          <p:cNvSpPr txBox="1"/>
          <p:nvPr/>
        </p:nvSpPr>
        <p:spPr>
          <a:xfrm>
            <a:off x="1873995" y="692914"/>
            <a:ext cx="7697518" cy="352661"/>
          </a:xfrm>
          <a:prstGeom prst="rect">
            <a:avLst/>
          </a:prstGeom>
        </p:spPr>
        <p:txBody>
          <a:bodyPr vert="horz" wrap="square" lIns="0" tIns="13970" rIns="0" bIns="0" rtlCol="0">
            <a:spAutoFit/>
          </a:bodyPr>
          <a:lstStyle/>
          <a:p>
            <a:pPr marL="12700">
              <a:spcBef>
                <a:spcPts val="110"/>
              </a:spcBef>
            </a:pPr>
            <a:r>
              <a:rPr lang="es-ES" sz="2200" spc="50" dirty="0">
                <a:cs typeface="Tahoma"/>
              </a:rPr>
              <a:t>SEKCJA 1.</a:t>
            </a:r>
            <a:r>
              <a:rPr lang="ru-RU" sz="2200" spc="50" dirty="0">
                <a:cs typeface="Tahoma"/>
              </a:rPr>
              <a:t>2</a:t>
            </a:r>
            <a:r>
              <a:rPr lang="es-ES" sz="2200" spc="50" dirty="0">
                <a:cs typeface="Tahoma"/>
              </a:rPr>
              <a:t>.:</a:t>
            </a:r>
            <a:r>
              <a:rPr lang="ru-RU" sz="2200" spc="50" dirty="0">
                <a:cs typeface="Tahoma"/>
              </a:rPr>
              <a:t> </a:t>
            </a:r>
            <a:r>
              <a:rPr lang="en-US" sz="2200" dirty="0" err="1"/>
              <a:t>Poczta</a:t>
            </a:r>
            <a:r>
              <a:rPr lang="en-US" sz="2200" dirty="0"/>
              <a:t> e-mail w </a:t>
            </a:r>
            <a:r>
              <a:rPr lang="en-US" sz="2200" dirty="0" err="1"/>
              <a:t>komunikacji</a:t>
            </a:r>
            <a:r>
              <a:rPr lang="en-US" sz="2200" dirty="0"/>
              <a:t> </a:t>
            </a:r>
            <a:r>
              <a:rPr lang="en-US" sz="2200" dirty="0" err="1"/>
              <a:t>biznesowej</a:t>
            </a:r>
            <a:r>
              <a:rPr lang="en-US" sz="2200" dirty="0"/>
              <a:t> (2)</a:t>
            </a:r>
          </a:p>
        </p:txBody>
      </p:sp>
    </p:spTree>
    <p:extLst>
      <p:ext uri="{BB962C8B-B14F-4D97-AF65-F5344CB8AC3E}">
        <p14:creationId xmlns:p14="http://schemas.microsoft.com/office/powerpoint/2010/main" val="333618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b="0" kern="0" spc="-150" dirty="0" err="1">
                <a:solidFill>
                  <a:schemeClr val="tx1"/>
                </a:solidFill>
                <a:ea typeface="Tahoma" panose="020B0604030504040204" pitchFamily="34" charset="0"/>
                <a:cs typeface="Tahoma" panose="020B0604030504040204" pitchFamily="34" charset="0"/>
              </a:rPr>
              <a:t>Dział</a:t>
            </a:r>
            <a:r>
              <a:rPr lang="es-ES" sz="4400" b="0" kern="0" spc="-150" dirty="0">
                <a:solidFill>
                  <a:schemeClr val="tx1"/>
                </a:solidFill>
                <a:ea typeface="Tahoma" panose="020B0604030504040204" pitchFamily="34" charset="0"/>
                <a:cs typeface="Tahoma" panose="020B0604030504040204" pitchFamily="34" charset="0"/>
              </a:rPr>
              <a:t> 1: </a:t>
            </a:r>
            <a:r>
              <a:rPr lang="en-US" sz="4400" b="0" kern="0" spc="-150" dirty="0" err="1">
                <a:solidFill>
                  <a:schemeClr val="tx1"/>
                </a:solidFill>
                <a:ea typeface="Tahoma" panose="020B0604030504040204" pitchFamily="34" charset="0"/>
                <a:cs typeface="Tahoma" panose="020B0604030504040204" pitchFamily="34" charset="0"/>
              </a:rPr>
              <a:t>Podstawy</a:t>
            </a:r>
            <a:r>
              <a:rPr lang="en-US" sz="4400" b="0" kern="0" spc="-150" dirty="0">
                <a:solidFill>
                  <a:schemeClr val="tx1"/>
                </a:solidFill>
                <a:ea typeface="Tahoma" panose="020B0604030504040204" pitchFamily="34" charset="0"/>
                <a:cs typeface="Tahoma" panose="020B0604030504040204" pitchFamily="34" charset="0"/>
              </a:rPr>
              <a:t> </a:t>
            </a:r>
            <a:r>
              <a:rPr lang="en-US" sz="4400" b="0" kern="0" spc="-150" dirty="0" err="1">
                <a:solidFill>
                  <a:schemeClr val="tx1"/>
                </a:solidFill>
                <a:ea typeface="Tahoma" panose="020B0604030504040204" pitchFamily="34" charset="0"/>
                <a:cs typeface="Tahoma" panose="020B0604030504040204" pitchFamily="34" charset="0"/>
              </a:rPr>
              <a:t>komunikacji</a:t>
            </a:r>
            <a:r>
              <a:rPr lang="en-US" sz="4400" b="0" kern="0" spc="-150" dirty="0">
                <a:solidFill>
                  <a:schemeClr val="tx1"/>
                </a:solidFill>
                <a:ea typeface="Tahoma" panose="020B0604030504040204" pitchFamily="34" charset="0"/>
                <a:cs typeface="Tahoma" panose="020B0604030504040204" pitchFamily="34" charset="0"/>
              </a:rPr>
              <a:t> online </a:t>
            </a:r>
            <a:r>
              <a:rPr lang="en-US" sz="4400" b="0" kern="0" spc="-150" dirty="0" err="1">
                <a:solidFill>
                  <a:schemeClr val="tx1"/>
                </a:solidFill>
                <a:ea typeface="Tahoma" panose="020B0604030504040204" pitchFamily="34" charset="0"/>
                <a:cs typeface="Tahoma" panose="020B0604030504040204" pitchFamily="34" charset="0"/>
              </a:rPr>
              <a:t>dla</a:t>
            </a:r>
            <a:r>
              <a:rPr lang="en-US" sz="4400" b="0" kern="0" spc="-150" dirty="0">
                <a:solidFill>
                  <a:schemeClr val="tx1"/>
                </a:solidFill>
                <a:ea typeface="Tahoma" panose="020B0604030504040204" pitchFamily="34" charset="0"/>
                <a:cs typeface="Tahoma" panose="020B0604030504040204" pitchFamily="34" charset="0"/>
              </a:rPr>
              <a:t> MŚP</a:t>
            </a:r>
            <a:endParaRPr lang="es-ES" sz="4400" b="0" kern="0" spc="-150" dirty="0">
              <a:solidFill>
                <a:schemeClr val="tx1"/>
              </a:solidFill>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850245" y="692914"/>
            <a:ext cx="7697518" cy="593752"/>
          </a:xfrm>
          <a:prstGeom prst="rect">
            <a:avLst/>
          </a:prstGeom>
        </p:spPr>
        <p:txBody>
          <a:bodyPr vert="horz" wrap="square" lIns="0" tIns="13970" rIns="0" bIns="0" rtlCol="0">
            <a:spAutoFit/>
          </a:bodyPr>
          <a:lstStyle/>
          <a:p>
            <a:pPr>
              <a:lnSpc>
                <a:spcPts val="2500"/>
              </a:lnSpc>
            </a:pPr>
            <a:r>
              <a:rPr lang="es-ES" sz="2200" spc="50" dirty="0">
                <a:latin typeface="+mj-lt"/>
                <a:cs typeface="Tahoma"/>
              </a:rPr>
              <a:t>SEKCJA 1.</a:t>
            </a:r>
            <a:r>
              <a:rPr lang="ru-RU" sz="2200" spc="50" dirty="0">
                <a:latin typeface="+mj-lt"/>
                <a:cs typeface="Tahoma"/>
              </a:rPr>
              <a:t>3</a:t>
            </a:r>
            <a:r>
              <a:rPr lang="es-ES" sz="2200" spc="50" dirty="0">
                <a:latin typeface="+mj-lt"/>
                <a:cs typeface="Tahoma"/>
              </a:rPr>
              <a:t>.:</a:t>
            </a:r>
            <a:r>
              <a:rPr lang="ru-RU" sz="2200" spc="50" dirty="0">
                <a:latin typeface="+mj-lt"/>
                <a:cs typeface="Tahoma"/>
              </a:rPr>
              <a:t> </a:t>
            </a:r>
            <a:r>
              <a:rPr lang="en-US" sz="2200" spc="50" dirty="0" err="1">
                <a:latin typeface="+mj-lt"/>
                <a:cs typeface="Tahoma"/>
              </a:rPr>
              <a:t>Komunikatory</a:t>
            </a:r>
            <a:r>
              <a:rPr lang="en-US" sz="2200" spc="50" dirty="0">
                <a:latin typeface="+mj-lt"/>
                <a:cs typeface="Tahoma"/>
              </a:rPr>
              <a:t> w </a:t>
            </a:r>
            <a:r>
              <a:rPr lang="en-US" sz="2200" spc="50" dirty="0" err="1">
                <a:latin typeface="+mj-lt"/>
                <a:cs typeface="Tahoma"/>
              </a:rPr>
              <a:t>komunikacji</a:t>
            </a:r>
            <a:r>
              <a:rPr lang="en-US" sz="2200" spc="50" dirty="0">
                <a:latin typeface="+mj-lt"/>
                <a:cs typeface="Tahoma"/>
              </a:rPr>
              <a:t> </a:t>
            </a:r>
            <a:r>
              <a:rPr lang="en-US" sz="2200" spc="50" dirty="0" err="1">
                <a:latin typeface="+mj-lt"/>
                <a:cs typeface="Tahoma"/>
              </a:rPr>
              <a:t>biznesowej</a:t>
            </a:r>
            <a:r>
              <a:rPr lang="en-US" sz="2200" spc="50" dirty="0">
                <a:latin typeface="+mj-lt"/>
                <a:cs typeface="Tahoma"/>
              </a:rPr>
              <a:t> (1)</a:t>
            </a:r>
          </a:p>
          <a:p>
            <a:pPr marL="12700">
              <a:lnSpc>
                <a:spcPct val="100000"/>
              </a:lnSpc>
              <a:spcBef>
                <a:spcPts val="110"/>
              </a:spcBef>
            </a:pPr>
            <a:endParaRPr sz="1600" dirty="0">
              <a:latin typeface="+mj-lt"/>
              <a:cs typeface="Tahoma"/>
            </a:endParaRPr>
          </a:p>
        </p:txBody>
      </p:sp>
      <p:pic>
        <p:nvPicPr>
          <p:cNvPr id="22" name="Immagine 21">
            <a:extLst>
              <a:ext uri="{FF2B5EF4-FFF2-40B4-BE49-F238E27FC236}">
                <a16:creationId xmlns:a16="http://schemas.microsoft.com/office/drawing/2014/main" id="{566A6CDE-1897-4342-A8F4-53C332C618A0}"/>
              </a:ext>
            </a:extLst>
          </p:cNvPr>
          <p:cNvPicPr>
            <a:picLocks noChangeAspect="1"/>
          </p:cNvPicPr>
          <p:nvPr/>
        </p:nvPicPr>
        <p:blipFill>
          <a:blip r:embed="rId2"/>
          <a:stretch>
            <a:fillRect/>
          </a:stretch>
        </p:blipFill>
        <p:spPr>
          <a:xfrm>
            <a:off x="9568502" y="1416829"/>
            <a:ext cx="919599" cy="919599"/>
          </a:xfrm>
          <a:prstGeom prst="rect">
            <a:avLst/>
          </a:prstGeom>
        </p:spPr>
      </p:pic>
      <p:pic>
        <p:nvPicPr>
          <p:cNvPr id="34" name="Immagine 33">
            <a:extLst>
              <a:ext uri="{FF2B5EF4-FFF2-40B4-BE49-F238E27FC236}">
                <a16:creationId xmlns:a16="http://schemas.microsoft.com/office/drawing/2014/main" id="{E4E5FF59-0C08-4E9B-8C94-CC9945E59810}"/>
              </a:ext>
            </a:extLst>
          </p:cNvPr>
          <p:cNvPicPr>
            <a:picLocks noChangeAspect="1"/>
          </p:cNvPicPr>
          <p:nvPr/>
        </p:nvPicPr>
        <p:blipFill>
          <a:blip r:embed="rId3"/>
          <a:stretch>
            <a:fillRect/>
          </a:stretch>
        </p:blipFill>
        <p:spPr>
          <a:xfrm>
            <a:off x="9568502" y="2982814"/>
            <a:ext cx="919599" cy="919599"/>
          </a:xfrm>
          <a:prstGeom prst="rect">
            <a:avLst/>
          </a:prstGeom>
        </p:spPr>
      </p:pic>
      <p:pic>
        <p:nvPicPr>
          <p:cNvPr id="8" name="Immagine 7">
            <a:extLst>
              <a:ext uri="{FF2B5EF4-FFF2-40B4-BE49-F238E27FC236}">
                <a16:creationId xmlns:a16="http://schemas.microsoft.com/office/drawing/2014/main" id="{FD61F62A-EE9F-4573-8AA9-214775975AF5}"/>
              </a:ext>
            </a:extLst>
          </p:cNvPr>
          <p:cNvPicPr>
            <a:picLocks noChangeAspect="1"/>
          </p:cNvPicPr>
          <p:nvPr/>
        </p:nvPicPr>
        <p:blipFill>
          <a:blip r:embed="rId4"/>
          <a:stretch>
            <a:fillRect/>
          </a:stretch>
        </p:blipFill>
        <p:spPr>
          <a:xfrm>
            <a:off x="9568502" y="4650956"/>
            <a:ext cx="919600" cy="919600"/>
          </a:xfrm>
          <a:prstGeom prst="rect">
            <a:avLst/>
          </a:prstGeom>
        </p:spPr>
      </p:pic>
      <p:sp>
        <p:nvSpPr>
          <p:cNvPr id="9" name="Rectángulo 8"/>
          <p:cNvSpPr/>
          <p:nvPr/>
        </p:nvSpPr>
        <p:spPr>
          <a:xfrm>
            <a:off x="987328" y="1569410"/>
            <a:ext cx="6538183" cy="3816429"/>
          </a:xfrm>
          <a:prstGeom prst="rect">
            <a:avLst/>
          </a:prstGeom>
        </p:spPr>
        <p:txBody>
          <a:bodyPr wrap="square">
            <a:spAutoFit/>
          </a:bodyPr>
          <a:lstStyle/>
          <a:p>
            <a:pPr>
              <a:defRPr/>
            </a:pPr>
            <a:r>
              <a:rPr lang="en-US" altLang="es-ES" sz="2200" dirty="0" err="1">
                <a:latin typeface="Calibri" panose="020F0502020204030204" pitchFamily="34" charset="0"/>
                <a:cs typeface="Calibri" panose="020F0502020204030204" pitchFamily="34" charset="0"/>
              </a:rPr>
              <a:t>Komunikatory</a:t>
            </a:r>
            <a:r>
              <a:rPr lang="en-US" altLang="es-ES" sz="2200" dirty="0">
                <a:latin typeface="Calibri" panose="020F0502020204030204" pitchFamily="34" charset="0"/>
                <a:cs typeface="Calibri" panose="020F0502020204030204" pitchFamily="34" charset="0"/>
              </a:rPr>
              <a:t>:</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sz="2200" dirty="0" err="1">
                <a:latin typeface="Calibri" panose="020F0502020204030204" pitchFamily="34" charset="0"/>
                <a:cs typeface="Calibri" panose="020F0502020204030204" pitchFamily="34" charset="0"/>
              </a:rPr>
              <a:t>Używane</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przeważnie</a:t>
            </a:r>
            <a:r>
              <a:rPr lang="en-US" sz="2200" dirty="0">
                <a:latin typeface="Calibri" panose="020F0502020204030204" pitchFamily="34" charset="0"/>
                <a:cs typeface="Calibri" panose="020F0502020204030204" pitchFamily="34" charset="0"/>
              </a:rPr>
              <a:t> do </a:t>
            </a:r>
            <a:r>
              <a:rPr lang="en-US" sz="2200" dirty="0" err="1">
                <a:latin typeface="Calibri" panose="020F0502020204030204" pitchFamily="34" charset="0"/>
                <a:cs typeface="Calibri" panose="020F0502020204030204" pitchFamily="34" charset="0"/>
              </a:rPr>
              <a:t>komunikacji</a:t>
            </a:r>
            <a:r>
              <a:rPr lang="en-US" sz="2200" dirty="0">
                <a:latin typeface="Calibri" panose="020F0502020204030204" pitchFamily="34" charset="0"/>
                <a:cs typeface="Calibri" panose="020F0502020204030204" pitchFamily="34" charset="0"/>
              </a:rPr>
              <a:t> w </a:t>
            </a:r>
            <a:r>
              <a:rPr lang="en-US" sz="2200" dirty="0" err="1">
                <a:latin typeface="Calibri" panose="020F0502020204030204" pitchFamily="34" charset="0"/>
                <a:cs typeface="Calibri" panose="020F0502020204030204" pitchFamily="34" charset="0"/>
              </a:rPr>
              <a:t>czasie</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rzeczywistym</a:t>
            </a:r>
            <a:endParaRPr lang="en-U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Czasem</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także</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dla</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komunikacji</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niesynchronicznej</a:t>
            </a:r>
            <a:r>
              <a:rPr lang="en-US" altLang="es-ES" sz="2200" dirty="0">
                <a:latin typeface="Calibri" panose="020F0502020204030204" pitchFamily="34" charset="0"/>
                <a:cs typeface="Calibri" panose="020F0502020204030204" pitchFamily="34" charset="0"/>
              </a:rPr>
              <a:t> </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GB" altLang="es-ES" sz="2200" dirty="0" err="1">
                <a:latin typeface="Calibri" panose="020F0502020204030204" pitchFamily="34" charset="0"/>
                <a:cs typeface="Calibri" panose="020F0502020204030204" pitchFamily="34" charset="0"/>
              </a:rPr>
              <a:t>Najlepsze</a:t>
            </a:r>
            <a:r>
              <a:rPr lang="en-GB" altLang="es-ES" sz="2200" dirty="0">
                <a:latin typeface="Calibri" panose="020F0502020204030204" pitchFamily="34" charset="0"/>
                <a:cs typeface="Calibri" panose="020F0502020204030204" pitchFamily="34" charset="0"/>
              </a:rPr>
              <a:t> do </a:t>
            </a:r>
            <a:r>
              <a:rPr lang="en-GB" altLang="es-ES" sz="2200" dirty="0" err="1">
                <a:latin typeface="Calibri" panose="020F0502020204030204" pitchFamily="34" charset="0"/>
                <a:cs typeface="Calibri" panose="020F0502020204030204" pitchFamily="34" charset="0"/>
              </a:rPr>
              <a:t>krótkich</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rozmów</a:t>
            </a:r>
            <a:endParaRPr lang="en-GB"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GB"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GB" altLang="es-ES" sz="2200" dirty="0">
                <a:latin typeface="Calibri" panose="020F0502020204030204" pitchFamily="34" charset="0"/>
                <a:cs typeface="Calibri" panose="020F0502020204030204" pitchFamily="34" charset="0"/>
              </a:rPr>
              <a:t>Do </a:t>
            </a:r>
            <a:r>
              <a:rPr lang="en-GB" altLang="es-ES" sz="2200" dirty="0" err="1">
                <a:latin typeface="Calibri" panose="020F0502020204030204" pitchFamily="34" charset="0"/>
                <a:cs typeface="Calibri" panose="020F0502020204030204" pitchFamily="34" charset="0"/>
              </a:rPr>
              <a:t>dłuższych</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rozmów</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lepsze</a:t>
            </a:r>
            <a:r>
              <a:rPr lang="en-GB" altLang="es-ES" sz="2200" dirty="0">
                <a:latin typeface="Calibri" panose="020F0502020204030204" pitchFamily="34" charset="0"/>
                <a:cs typeface="Calibri" panose="020F0502020204030204" pitchFamily="34" charset="0"/>
              </a:rPr>
              <a:t> e-</a:t>
            </a:r>
            <a:r>
              <a:rPr lang="en-GB" altLang="es-ES" sz="2200" dirty="0" err="1">
                <a:latin typeface="Calibri" panose="020F0502020204030204" pitchFamily="34" charset="0"/>
                <a:cs typeface="Calibri" panose="020F0502020204030204" pitchFamily="34" charset="0"/>
              </a:rPr>
              <a:t>maile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lub</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rozmowy</a:t>
            </a:r>
            <a:r>
              <a:rPr lang="en-GB" altLang="es-ES" sz="2200" dirty="0">
                <a:latin typeface="Calibri" panose="020F0502020204030204" pitchFamily="34" charset="0"/>
                <a:cs typeface="Calibri" panose="020F0502020204030204" pitchFamily="34" charset="0"/>
              </a:rPr>
              <a:t> video</a:t>
            </a:r>
          </a:p>
        </p:txBody>
      </p:sp>
    </p:spTree>
    <p:extLst>
      <p:ext uri="{BB962C8B-B14F-4D97-AF65-F5344CB8AC3E}">
        <p14:creationId xmlns:p14="http://schemas.microsoft.com/office/powerpoint/2010/main" val="189337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29">
            <a:extLst>
              <a:ext uri="{FF2B5EF4-FFF2-40B4-BE49-F238E27FC236}">
                <a16:creationId xmlns:a16="http://schemas.microsoft.com/office/drawing/2014/main" id="{9C198FBA-FC66-4917-AEE0-36D1C3959B23}"/>
              </a:ext>
            </a:extLst>
          </p:cNvPr>
          <p:cNvSpPr/>
          <p:nvPr/>
        </p:nvSpPr>
        <p:spPr>
          <a:xfrm>
            <a:off x="2718088" y="1397365"/>
            <a:ext cx="2852598" cy="1704269"/>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grpSp>
        <p:nvGrpSpPr>
          <p:cNvPr id="59" name="Group 4">
            <a:extLst>
              <a:ext uri="{FF2B5EF4-FFF2-40B4-BE49-F238E27FC236}">
                <a16:creationId xmlns:a16="http://schemas.microsoft.com/office/drawing/2014/main" id="{A4788D5B-0861-45D7-9DD2-58D67691F138}"/>
              </a:ext>
            </a:extLst>
          </p:cNvPr>
          <p:cNvGrpSpPr/>
          <p:nvPr/>
        </p:nvGrpSpPr>
        <p:grpSpPr>
          <a:xfrm>
            <a:off x="2618224" y="1388837"/>
            <a:ext cx="7867687" cy="4715207"/>
            <a:chOff x="956873" y="-1122614"/>
            <a:chExt cx="10328140" cy="7607205"/>
          </a:xfrm>
        </p:grpSpPr>
        <p:sp>
          <p:nvSpPr>
            <p:cNvPr id="60" name="Freeform: Shape 5">
              <a:extLst>
                <a:ext uri="{FF2B5EF4-FFF2-40B4-BE49-F238E27FC236}">
                  <a16:creationId xmlns:a16="http://schemas.microsoft.com/office/drawing/2014/main" id="{86369C9E-5D17-4FA8-8320-36145B23DA5D}"/>
                </a:ext>
              </a:extLst>
            </p:cNvPr>
            <p:cNvSpPr/>
            <p:nvPr/>
          </p:nvSpPr>
          <p:spPr>
            <a:xfrm>
              <a:off x="7183722" y="3892618"/>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tx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68" name="Freeform: Shape 6">
              <a:extLst>
                <a:ext uri="{FF2B5EF4-FFF2-40B4-BE49-F238E27FC236}">
                  <a16:creationId xmlns:a16="http://schemas.microsoft.com/office/drawing/2014/main" id="{D0D374B0-EC01-4729-80FB-FF7A3ABC7C69}"/>
                </a:ext>
              </a:extLst>
            </p:cNvPr>
            <p:cNvSpPr/>
            <p:nvPr/>
          </p:nvSpPr>
          <p:spPr>
            <a:xfrm>
              <a:off x="1006887" y="3890862"/>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tx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grpSp>
          <p:nvGrpSpPr>
            <p:cNvPr id="69" name="Group 7">
              <a:extLst>
                <a:ext uri="{FF2B5EF4-FFF2-40B4-BE49-F238E27FC236}">
                  <a16:creationId xmlns:a16="http://schemas.microsoft.com/office/drawing/2014/main" id="{BF7ABCF4-FF03-49FF-9AB3-803598C51844}"/>
                </a:ext>
              </a:extLst>
            </p:cNvPr>
            <p:cNvGrpSpPr/>
            <p:nvPr/>
          </p:nvGrpSpPr>
          <p:grpSpPr>
            <a:xfrm>
              <a:off x="7286170" y="-1122614"/>
              <a:ext cx="3744687" cy="4170610"/>
              <a:chOff x="1103086" y="640717"/>
              <a:chExt cx="3744687" cy="4170610"/>
            </a:xfrm>
            <a:effectLst>
              <a:outerShdw blurRad="50800" dist="38100" dir="16200000" rotWithShape="0">
                <a:prstClr val="black">
                  <a:alpha val="40000"/>
                </a:prstClr>
              </a:outerShdw>
            </a:effectLst>
          </p:grpSpPr>
          <p:sp>
            <p:nvSpPr>
              <p:cNvPr id="112" name="Rectangle 35">
                <a:extLst>
                  <a:ext uri="{FF2B5EF4-FFF2-40B4-BE49-F238E27FC236}">
                    <a16:creationId xmlns:a16="http://schemas.microsoft.com/office/drawing/2014/main" id="{7034A611-96A7-4374-85D8-C644D208ADCC}"/>
                  </a:ext>
                </a:extLst>
              </p:cNvPr>
              <p:cNvSpPr/>
              <p:nvPr/>
            </p:nvSpPr>
            <p:spPr>
              <a:xfrm>
                <a:off x="1103086" y="640717"/>
                <a:ext cx="3744687" cy="4170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13" name="TextBox 36">
                <a:extLst>
                  <a:ext uri="{FF2B5EF4-FFF2-40B4-BE49-F238E27FC236}">
                    <a16:creationId xmlns:a16="http://schemas.microsoft.com/office/drawing/2014/main" id="{5D75412F-669F-4276-8731-38C6ED25BFBE}"/>
                  </a:ext>
                </a:extLst>
              </p:cNvPr>
              <p:cNvSpPr txBox="1"/>
              <p:nvPr/>
            </p:nvSpPr>
            <p:spPr>
              <a:xfrm>
                <a:off x="1132113" y="1087645"/>
                <a:ext cx="3715660" cy="595856"/>
              </a:xfrm>
              <a:prstGeom prst="rect">
                <a:avLst/>
              </a:prstGeom>
              <a:noFill/>
            </p:spPr>
            <p:txBody>
              <a:bodyPr wrap="square" rtlCol="0">
                <a:spAutoFit/>
              </a:bodyPr>
              <a:lstStyle/>
              <a:p>
                <a:pPr algn="ctr"/>
                <a:r>
                  <a:rPr lang="en-US" b="1" dirty="0" err="1">
                    <a:solidFill>
                      <a:srgbClr val="FF0000"/>
                    </a:solidFill>
                  </a:rPr>
                  <a:t>przesadzaj</a:t>
                </a:r>
                <a:r>
                  <a:rPr lang="en-US" b="1" dirty="0">
                    <a:solidFill>
                      <a:srgbClr val="FF0000"/>
                    </a:solidFill>
                  </a:rPr>
                  <a:t> z </a:t>
                </a:r>
                <a:r>
                  <a:rPr lang="en-US" b="1" dirty="0" err="1">
                    <a:solidFill>
                      <a:srgbClr val="FF0000"/>
                    </a:solidFill>
                  </a:rPr>
                  <a:t>emotikonami</a:t>
                </a:r>
                <a:endParaRPr lang="en-US" b="1" dirty="0">
                  <a:solidFill>
                    <a:srgbClr val="FF0000"/>
                  </a:solidFill>
                </a:endParaRPr>
              </a:p>
            </p:txBody>
          </p:sp>
        </p:grpSp>
        <p:grpSp>
          <p:nvGrpSpPr>
            <p:cNvPr id="75" name="Group 8">
              <a:extLst>
                <a:ext uri="{FF2B5EF4-FFF2-40B4-BE49-F238E27FC236}">
                  <a16:creationId xmlns:a16="http://schemas.microsoft.com/office/drawing/2014/main" id="{4D15B970-B576-4AE0-A971-8B95A9C156E7}"/>
                </a:ext>
              </a:extLst>
            </p:cNvPr>
            <p:cNvGrpSpPr/>
            <p:nvPr/>
          </p:nvGrpSpPr>
          <p:grpSpPr>
            <a:xfrm>
              <a:off x="7300685" y="611665"/>
              <a:ext cx="3744687" cy="3544509"/>
              <a:chOff x="1103086" y="1266818"/>
              <a:chExt cx="3744687" cy="3544509"/>
            </a:xfrm>
            <a:effectLst>
              <a:outerShdw blurRad="50800" dist="38100" dir="16200000" rotWithShape="0">
                <a:prstClr val="black">
                  <a:alpha val="40000"/>
                </a:prstClr>
              </a:outerShdw>
            </a:effectLst>
          </p:grpSpPr>
          <p:sp>
            <p:nvSpPr>
              <p:cNvPr id="110" name="Rectangle 33">
                <a:extLst>
                  <a:ext uri="{FF2B5EF4-FFF2-40B4-BE49-F238E27FC236}">
                    <a16:creationId xmlns:a16="http://schemas.microsoft.com/office/drawing/2014/main" id="{91C9CF9A-CF0E-48BE-8DB9-AF34675938AD}"/>
                  </a:ext>
                </a:extLst>
              </p:cNvPr>
              <p:cNvSpPr/>
              <p:nvPr/>
            </p:nvSpPr>
            <p:spPr>
              <a:xfrm>
                <a:off x="1103086" y="1266818"/>
                <a:ext cx="3744687" cy="35445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11" name="TextBox 34">
                <a:extLst>
                  <a:ext uri="{FF2B5EF4-FFF2-40B4-BE49-F238E27FC236}">
                    <a16:creationId xmlns:a16="http://schemas.microsoft.com/office/drawing/2014/main" id="{FB9E3B23-DB99-4630-B6CF-29B05B629821}"/>
                  </a:ext>
                </a:extLst>
              </p:cNvPr>
              <p:cNvSpPr txBox="1"/>
              <p:nvPr/>
            </p:nvSpPr>
            <p:spPr>
              <a:xfrm>
                <a:off x="1530115" y="1597348"/>
                <a:ext cx="2898894" cy="1042748"/>
              </a:xfrm>
              <a:prstGeom prst="rect">
                <a:avLst/>
              </a:prstGeom>
              <a:noFill/>
            </p:spPr>
            <p:txBody>
              <a:bodyPr wrap="square" rtlCol="0">
                <a:spAutoFit/>
              </a:bodyPr>
              <a:lstStyle/>
              <a:p>
                <a:pPr algn="ctr"/>
                <a:r>
                  <a:rPr lang="en-US" b="1" dirty="0" err="1">
                    <a:solidFill>
                      <a:srgbClr val="FF0000"/>
                    </a:solidFill>
                  </a:rPr>
                  <a:t>przesadzaj</a:t>
                </a:r>
                <a:r>
                  <a:rPr lang="en-US" b="1" dirty="0">
                    <a:solidFill>
                      <a:srgbClr val="FF0000"/>
                    </a:solidFill>
                  </a:rPr>
                  <a:t> z </a:t>
                </a:r>
                <a:r>
                  <a:rPr lang="en-US" b="1" dirty="0" err="1">
                    <a:solidFill>
                      <a:srgbClr val="FF0000"/>
                    </a:solidFill>
                  </a:rPr>
                  <a:t>akronimami</a:t>
                </a:r>
                <a:endParaRPr lang="en-US" b="1" dirty="0">
                  <a:solidFill>
                    <a:srgbClr val="FF0000"/>
                  </a:solidFill>
                </a:endParaRPr>
              </a:p>
            </p:txBody>
          </p:sp>
        </p:grpSp>
        <p:grpSp>
          <p:nvGrpSpPr>
            <p:cNvPr id="82" name="Group 9">
              <a:extLst>
                <a:ext uri="{FF2B5EF4-FFF2-40B4-BE49-F238E27FC236}">
                  <a16:creationId xmlns:a16="http://schemas.microsoft.com/office/drawing/2014/main" id="{C09C4779-22EF-45A4-A2EB-25F99DCF1F1C}"/>
                </a:ext>
              </a:extLst>
            </p:cNvPr>
            <p:cNvGrpSpPr/>
            <p:nvPr/>
          </p:nvGrpSpPr>
          <p:grpSpPr>
            <a:xfrm>
              <a:off x="7300682" y="2284687"/>
              <a:ext cx="3744692" cy="2944440"/>
              <a:chOff x="1103081" y="2407797"/>
              <a:chExt cx="3744692" cy="2403530"/>
            </a:xfrm>
            <a:effectLst>
              <a:outerShdw blurRad="50800" dist="38100" dir="16200000" rotWithShape="0">
                <a:prstClr val="black">
                  <a:alpha val="40000"/>
                </a:prstClr>
              </a:outerShdw>
            </a:effectLst>
          </p:grpSpPr>
          <p:sp>
            <p:nvSpPr>
              <p:cNvPr id="108" name="Rectangle 31">
                <a:extLst>
                  <a:ext uri="{FF2B5EF4-FFF2-40B4-BE49-F238E27FC236}">
                    <a16:creationId xmlns:a16="http://schemas.microsoft.com/office/drawing/2014/main" id="{7D8C2CAD-DB28-40EA-A8DD-0684E849426D}"/>
                  </a:ext>
                </a:extLst>
              </p:cNvPr>
              <p:cNvSpPr/>
              <p:nvPr/>
            </p:nvSpPr>
            <p:spPr>
              <a:xfrm>
                <a:off x="1103086" y="2407797"/>
                <a:ext cx="3744687" cy="2403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9" name="TextBox 32">
                <a:extLst>
                  <a:ext uri="{FF2B5EF4-FFF2-40B4-BE49-F238E27FC236}">
                    <a16:creationId xmlns:a16="http://schemas.microsoft.com/office/drawing/2014/main" id="{B872D6A5-AC1A-469F-8FCD-8AAA94A845FC}"/>
                  </a:ext>
                </a:extLst>
              </p:cNvPr>
              <p:cNvSpPr txBox="1"/>
              <p:nvPr/>
            </p:nvSpPr>
            <p:spPr>
              <a:xfrm>
                <a:off x="1103081" y="2714667"/>
                <a:ext cx="3715660" cy="486394"/>
              </a:xfrm>
              <a:prstGeom prst="rect">
                <a:avLst/>
              </a:prstGeom>
              <a:noFill/>
            </p:spPr>
            <p:txBody>
              <a:bodyPr wrap="square" rtlCol="0">
                <a:spAutoFit/>
              </a:bodyPr>
              <a:lstStyle>
                <a:defPPr>
                  <a:defRPr lang="en-US"/>
                </a:defPPr>
                <a:lvl1pPr algn="ctr">
                  <a:defRPr sz="1500" b="1">
                    <a:solidFill>
                      <a:srgbClr val="FF0000"/>
                    </a:solidFill>
                    <a:latin typeface="Georgia" panose="02040502050405020303" pitchFamily="18" charset="0"/>
                  </a:defRPr>
                </a:lvl1pPr>
              </a:lstStyle>
              <a:p>
                <a:r>
                  <a:rPr lang="en-US" sz="1800" dirty="0" err="1">
                    <a:latin typeface="+mn-lt"/>
                  </a:rPr>
                  <a:t>bądź</a:t>
                </a:r>
                <a:r>
                  <a:rPr lang="en-US" sz="1800" dirty="0">
                    <a:latin typeface="+mn-lt"/>
                  </a:rPr>
                  <a:t> </a:t>
                </a:r>
                <a:r>
                  <a:rPr lang="en-US" sz="1800" dirty="0" err="1">
                    <a:latin typeface="+mn-lt"/>
                  </a:rPr>
                  <a:t>przesadnie</a:t>
                </a:r>
                <a:r>
                  <a:rPr lang="en-US" sz="1800" dirty="0">
                    <a:latin typeface="+mn-lt"/>
                  </a:rPr>
                  <a:t> </a:t>
                </a:r>
                <a:r>
                  <a:rPr lang="en-US" sz="1800" dirty="0" err="1">
                    <a:latin typeface="+mn-lt"/>
                  </a:rPr>
                  <a:t>formalny</a:t>
                </a:r>
                <a:endParaRPr lang="en-US" sz="1800" dirty="0">
                  <a:latin typeface="+mn-lt"/>
                </a:endParaRPr>
              </a:p>
            </p:txBody>
          </p:sp>
        </p:grpSp>
        <p:grpSp>
          <p:nvGrpSpPr>
            <p:cNvPr id="87" name="Group 10">
              <a:extLst>
                <a:ext uri="{FF2B5EF4-FFF2-40B4-BE49-F238E27FC236}">
                  <a16:creationId xmlns:a16="http://schemas.microsoft.com/office/drawing/2014/main" id="{98463829-70A5-44D5-B1E0-2AEC6B63A74B}"/>
                </a:ext>
              </a:extLst>
            </p:cNvPr>
            <p:cNvGrpSpPr/>
            <p:nvPr/>
          </p:nvGrpSpPr>
          <p:grpSpPr>
            <a:xfrm>
              <a:off x="1039443" y="-1122614"/>
              <a:ext cx="3793211" cy="4483836"/>
              <a:chOff x="1039445" y="652119"/>
              <a:chExt cx="3793211" cy="4483836"/>
            </a:xfrm>
            <a:effectLst>
              <a:outerShdw blurRad="50800" dist="38100" dir="16200000" rotWithShape="0">
                <a:prstClr val="black">
                  <a:alpha val="40000"/>
                </a:prstClr>
              </a:outerShdw>
            </a:effectLst>
          </p:grpSpPr>
          <p:sp>
            <p:nvSpPr>
              <p:cNvPr id="106" name="Rectangle 29">
                <a:extLst>
                  <a:ext uri="{FF2B5EF4-FFF2-40B4-BE49-F238E27FC236}">
                    <a16:creationId xmlns:a16="http://schemas.microsoft.com/office/drawing/2014/main" id="{7BFAEBCB-7EF6-4479-9CCE-141AE2E96931}"/>
                  </a:ext>
                </a:extLst>
              </p:cNvPr>
              <p:cNvSpPr/>
              <p:nvPr/>
            </p:nvSpPr>
            <p:spPr>
              <a:xfrm>
                <a:off x="1087969" y="2386399"/>
                <a:ext cx="3744687" cy="2749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7" name="TextBox 30">
                <a:extLst>
                  <a:ext uri="{FF2B5EF4-FFF2-40B4-BE49-F238E27FC236}">
                    <a16:creationId xmlns:a16="http://schemas.microsoft.com/office/drawing/2014/main" id="{4EDEA16A-A7AC-45DC-A893-4A35D01DC79D}"/>
                  </a:ext>
                </a:extLst>
              </p:cNvPr>
              <p:cNvSpPr txBox="1"/>
              <p:nvPr/>
            </p:nvSpPr>
            <p:spPr>
              <a:xfrm>
                <a:off x="1039445" y="652119"/>
                <a:ext cx="3715660" cy="484133"/>
              </a:xfrm>
              <a:prstGeom prst="rect">
                <a:avLst/>
              </a:prstGeom>
              <a:noFill/>
              <a:effectLst/>
            </p:spPr>
            <p:txBody>
              <a:bodyPr wrap="square" rtlCol="0">
                <a:spAutoFit/>
              </a:bodyPr>
              <a:lstStyle/>
              <a:p>
                <a:pPr algn="ctr"/>
                <a:endParaRPr lang="en-US" sz="1350" b="1" dirty="0">
                  <a:solidFill>
                    <a:srgbClr val="33CC33"/>
                  </a:solidFill>
                  <a:latin typeface="Georgia" panose="02040502050405020303" pitchFamily="18" charset="0"/>
                </a:endParaRPr>
              </a:p>
            </p:txBody>
          </p:sp>
        </p:grpSp>
        <p:grpSp>
          <p:nvGrpSpPr>
            <p:cNvPr id="88" name="Group 11">
              <a:extLst>
                <a:ext uri="{FF2B5EF4-FFF2-40B4-BE49-F238E27FC236}">
                  <a16:creationId xmlns:a16="http://schemas.microsoft.com/office/drawing/2014/main" id="{315171D2-A23A-431C-9B29-0B579F4DEE5B}"/>
                </a:ext>
              </a:extLst>
            </p:cNvPr>
            <p:cNvGrpSpPr/>
            <p:nvPr/>
          </p:nvGrpSpPr>
          <p:grpSpPr>
            <a:xfrm>
              <a:off x="1103085" y="1738272"/>
              <a:ext cx="3744687" cy="2406500"/>
              <a:chOff x="1103086" y="2404827"/>
              <a:chExt cx="3744687" cy="2406500"/>
            </a:xfrm>
            <a:effectLst>
              <a:outerShdw blurRad="50800" dist="38100" dir="16200000" rotWithShape="0">
                <a:prstClr val="black">
                  <a:alpha val="40000"/>
                </a:prstClr>
              </a:outerShdw>
            </a:effectLst>
          </p:grpSpPr>
          <p:sp>
            <p:nvSpPr>
              <p:cNvPr id="104" name="Rectangle 27">
                <a:extLst>
                  <a:ext uri="{FF2B5EF4-FFF2-40B4-BE49-F238E27FC236}">
                    <a16:creationId xmlns:a16="http://schemas.microsoft.com/office/drawing/2014/main" id="{B536F882-1868-41B8-BF0C-7ED95E23C882}"/>
                  </a:ext>
                </a:extLst>
              </p:cNvPr>
              <p:cNvSpPr/>
              <p:nvPr/>
            </p:nvSpPr>
            <p:spPr>
              <a:xfrm>
                <a:off x="1103086" y="2407797"/>
                <a:ext cx="3744687" cy="2403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5" name="TextBox 28">
                <a:extLst>
                  <a:ext uri="{FF2B5EF4-FFF2-40B4-BE49-F238E27FC236}">
                    <a16:creationId xmlns:a16="http://schemas.microsoft.com/office/drawing/2014/main" id="{0D6C9AA0-99D2-463B-9736-3E54FAA600D6}"/>
                  </a:ext>
                </a:extLst>
              </p:cNvPr>
              <p:cNvSpPr txBox="1"/>
              <p:nvPr/>
            </p:nvSpPr>
            <p:spPr>
              <a:xfrm>
                <a:off x="1117596" y="2404827"/>
                <a:ext cx="3715660" cy="1042748"/>
              </a:xfrm>
              <a:prstGeom prst="rect">
                <a:avLst/>
              </a:prstGeom>
              <a:noFill/>
            </p:spPr>
            <p:txBody>
              <a:bodyPr wrap="square" rtlCol="0">
                <a:spAutoFit/>
              </a:bodyPr>
              <a:lstStyle/>
              <a:p>
                <a:pPr algn="ctr"/>
                <a:r>
                  <a:rPr lang="en-US" b="1" dirty="0" err="1">
                    <a:solidFill>
                      <a:srgbClr val="0CA373"/>
                    </a:solidFill>
                  </a:rPr>
                  <a:t>używaj</a:t>
                </a:r>
                <a:r>
                  <a:rPr lang="en-US" b="1" dirty="0">
                    <a:solidFill>
                      <a:srgbClr val="0CA373"/>
                    </a:solidFill>
                  </a:rPr>
                  <a:t> do </a:t>
                </a:r>
                <a:r>
                  <a:rPr lang="en-US" b="1" dirty="0" err="1">
                    <a:solidFill>
                      <a:srgbClr val="0CA373"/>
                    </a:solidFill>
                  </a:rPr>
                  <a:t>krótkich</a:t>
                </a:r>
                <a:r>
                  <a:rPr lang="en-US" b="1" dirty="0">
                    <a:solidFill>
                      <a:srgbClr val="0CA373"/>
                    </a:solidFill>
                  </a:rPr>
                  <a:t> </a:t>
                </a:r>
                <a:r>
                  <a:rPr lang="en-US" b="1" dirty="0" err="1">
                    <a:solidFill>
                      <a:srgbClr val="0CA373"/>
                    </a:solidFill>
                  </a:rPr>
                  <a:t>rozmów</a:t>
                </a:r>
                <a:r>
                  <a:rPr lang="en-US" b="1" dirty="0">
                    <a:solidFill>
                      <a:srgbClr val="0CA373"/>
                    </a:solidFill>
                  </a:rPr>
                  <a:t> z </a:t>
                </a:r>
                <a:r>
                  <a:rPr lang="en-US" b="1" dirty="0" err="1">
                    <a:solidFill>
                      <a:srgbClr val="0CA373"/>
                    </a:solidFill>
                  </a:rPr>
                  <a:t>szybkimi</a:t>
                </a:r>
                <a:r>
                  <a:rPr lang="en-US" b="1" dirty="0">
                    <a:solidFill>
                      <a:srgbClr val="0CA373"/>
                    </a:solidFill>
                  </a:rPr>
                  <a:t> </a:t>
                </a:r>
                <a:r>
                  <a:rPr lang="en-US" b="1" dirty="0" err="1">
                    <a:solidFill>
                      <a:srgbClr val="0CA373"/>
                    </a:solidFill>
                  </a:rPr>
                  <a:t>odpowiedziami</a:t>
                </a:r>
                <a:endParaRPr lang="en-US" b="1" dirty="0">
                  <a:solidFill>
                    <a:srgbClr val="0CA373"/>
                  </a:solidFill>
                </a:endParaRPr>
              </a:p>
            </p:txBody>
          </p:sp>
        </p:grpSp>
        <p:grpSp>
          <p:nvGrpSpPr>
            <p:cNvPr id="89" name="Group 12">
              <a:extLst>
                <a:ext uri="{FF2B5EF4-FFF2-40B4-BE49-F238E27FC236}">
                  <a16:creationId xmlns:a16="http://schemas.microsoft.com/office/drawing/2014/main" id="{D189E86D-E2E7-4BCE-8A0D-D4F388EE7DC7}"/>
                </a:ext>
              </a:extLst>
            </p:cNvPr>
            <p:cNvGrpSpPr/>
            <p:nvPr/>
          </p:nvGrpSpPr>
          <p:grpSpPr>
            <a:xfrm>
              <a:off x="1103086" y="2814195"/>
              <a:ext cx="3744687" cy="2403530"/>
              <a:chOff x="1103086" y="2407797"/>
              <a:chExt cx="3744687" cy="2403530"/>
            </a:xfrm>
            <a:effectLst>
              <a:outerShdw blurRad="50800" dist="38100" dir="16200000" rotWithShape="0">
                <a:prstClr val="black">
                  <a:alpha val="40000"/>
                </a:prstClr>
              </a:outerShdw>
            </a:effectLst>
          </p:grpSpPr>
          <p:sp>
            <p:nvSpPr>
              <p:cNvPr id="102" name="Rectangle 25">
                <a:extLst>
                  <a:ext uri="{FF2B5EF4-FFF2-40B4-BE49-F238E27FC236}">
                    <a16:creationId xmlns:a16="http://schemas.microsoft.com/office/drawing/2014/main" id="{E1036460-5A06-4AEC-A888-88986C55C5E3}"/>
                  </a:ext>
                </a:extLst>
              </p:cNvPr>
              <p:cNvSpPr/>
              <p:nvPr/>
            </p:nvSpPr>
            <p:spPr>
              <a:xfrm>
                <a:off x="1103086" y="2407797"/>
                <a:ext cx="3744687" cy="2403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3" name="TextBox 26">
                <a:extLst>
                  <a:ext uri="{FF2B5EF4-FFF2-40B4-BE49-F238E27FC236}">
                    <a16:creationId xmlns:a16="http://schemas.microsoft.com/office/drawing/2014/main" id="{5E028320-2A44-4785-A64C-DF4AE88F82AD}"/>
                  </a:ext>
                </a:extLst>
              </p:cNvPr>
              <p:cNvSpPr txBox="1"/>
              <p:nvPr/>
            </p:nvSpPr>
            <p:spPr>
              <a:xfrm>
                <a:off x="1132110" y="2515484"/>
                <a:ext cx="3715660" cy="943439"/>
              </a:xfrm>
              <a:prstGeom prst="rect">
                <a:avLst/>
              </a:prstGeom>
              <a:noFill/>
            </p:spPr>
            <p:txBody>
              <a:bodyPr wrap="square" rtlCol="0">
                <a:spAutoFit/>
              </a:bodyPr>
              <a:lstStyle/>
              <a:p>
                <a:pPr algn="ctr"/>
                <a:r>
                  <a:rPr lang="en-US" sz="1600" b="1" dirty="0" err="1">
                    <a:solidFill>
                      <a:srgbClr val="0CA373"/>
                    </a:solidFill>
                  </a:rPr>
                  <a:t>zachowaj</a:t>
                </a:r>
                <a:r>
                  <a:rPr lang="en-US" sz="1600" b="1" dirty="0">
                    <a:solidFill>
                      <a:srgbClr val="0CA373"/>
                    </a:solidFill>
                  </a:rPr>
                  <a:t> </a:t>
                </a:r>
                <a:r>
                  <a:rPr lang="en-US" sz="1600" b="1" dirty="0" err="1">
                    <a:solidFill>
                      <a:srgbClr val="0CA373"/>
                    </a:solidFill>
                  </a:rPr>
                  <a:t>przyjazną</a:t>
                </a:r>
                <a:r>
                  <a:rPr lang="en-US" sz="1600" b="1" dirty="0">
                    <a:solidFill>
                      <a:srgbClr val="0CA373"/>
                    </a:solidFill>
                  </a:rPr>
                  <a:t> </a:t>
                </a:r>
                <a:r>
                  <a:rPr lang="en-US" sz="1600" b="1" dirty="0" err="1">
                    <a:solidFill>
                      <a:srgbClr val="0CA373"/>
                    </a:solidFill>
                  </a:rPr>
                  <a:t>postawę</a:t>
                </a:r>
                <a:r>
                  <a:rPr lang="en-US" sz="1600" b="1" dirty="0">
                    <a:solidFill>
                      <a:srgbClr val="0CA373"/>
                    </a:solidFill>
                  </a:rPr>
                  <a:t> w </a:t>
                </a:r>
                <a:r>
                  <a:rPr lang="en-US" sz="1600" b="1" dirty="0" err="1">
                    <a:solidFill>
                      <a:srgbClr val="0CA373"/>
                    </a:solidFill>
                  </a:rPr>
                  <a:t>komunikacji</a:t>
                </a:r>
                <a:r>
                  <a:rPr lang="en-US" sz="1600" b="1" dirty="0">
                    <a:solidFill>
                      <a:srgbClr val="0CA373"/>
                    </a:solidFill>
                  </a:rPr>
                  <a:t> </a:t>
                </a:r>
                <a:r>
                  <a:rPr lang="en-US" sz="1600" b="1" dirty="0" err="1">
                    <a:solidFill>
                      <a:srgbClr val="0CA373"/>
                    </a:solidFill>
                  </a:rPr>
                  <a:t>biznesowej</a:t>
                </a:r>
                <a:endParaRPr lang="en-US" sz="1600" b="1" dirty="0">
                  <a:solidFill>
                    <a:srgbClr val="0CA373"/>
                  </a:solidFill>
                </a:endParaRPr>
              </a:p>
            </p:txBody>
          </p:sp>
        </p:grpSp>
        <p:sp>
          <p:nvSpPr>
            <p:cNvPr id="90" name="Freeform: Shape 13">
              <a:extLst>
                <a:ext uri="{FF2B5EF4-FFF2-40B4-BE49-F238E27FC236}">
                  <a16:creationId xmlns:a16="http://schemas.microsoft.com/office/drawing/2014/main" id="{A2F84950-760B-49B7-B159-284A068D7047}"/>
                </a:ext>
              </a:extLst>
            </p:cNvPr>
            <p:cNvSpPr/>
            <p:nvPr/>
          </p:nvSpPr>
          <p:spPr>
            <a:xfrm>
              <a:off x="7251493" y="3766298"/>
              <a:ext cx="3823509" cy="2403530"/>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bg1">
                <a:lumMod val="50000"/>
                <a:alpha val="42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1" name="Freeform: Shape 14">
              <a:extLst>
                <a:ext uri="{FF2B5EF4-FFF2-40B4-BE49-F238E27FC236}">
                  <a16:creationId xmlns:a16="http://schemas.microsoft.com/office/drawing/2014/main" id="{3EFA22B6-E836-4476-B656-6D730F07E7B0}"/>
                </a:ext>
              </a:extLst>
            </p:cNvPr>
            <p:cNvSpPr/>
            <p:nvPr/>
          </p:nvSpPr>
          <p:spPr>
            <a:xfrm>
              <a:off x="1132113" y="3739748"/>
              <a:ext cx="3823509" cy="2403530"/>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bg1">
                <a:lumMod val="50000"/>
                <a:alpha val="42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2" name="Freeform: Shape 15">
              <a:extLst>
                <a:ext uri="{FF2B5EF4-FFF2-40B4-BE49-F238E27FC236}">
                  <a16:creationId xmlns:a16="http://schemas.microsoft.com/office/drawing/2014/main" id="{323403BD-896E-4C64-B707-1469AC79155B}"/>
                </a:ext>
              </a:extLst>
            </p:cNvPr>
            <p:cNvSpPr/>
            <p:nvPr/>
          </p:nvSpPr>
          <p:spPr>
            <a:xfrm>
              <a:off x="956873" y="3831987"/>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3" name="Freeform: Shape 16">
              <a:extLst>
                <a:ext uri="{FF2B5EF4-FFF2-40B4-BE49-F238E27FC236}">
                  <a16:creationId xmlns:a16="http://schemas.microsoft.com/office/drawing/2014/main" id="{58962062-98D0-4E82-92F5-B642095679C1}"/>
                </a:ext>
              </a:extLst>
            </p:cNvPr>
            <p:cNvSpPr/>
            <p:nvPr/>
          </p:nvSpPr>
          <p:spPr>
            <a:xfrm>
              <a:off x="964195" y="3835398"/>
              <a:ext cx="4101291" cy="2591973"/>
            </a:xfrm>
            <a:custGeom>
              <a:avLst/>
              <a:gdLst>
                <a:gd name="connsiteX0" fmla="*/ 0 w 4101291"/>
                <a:gd name="connsiteY0" fmla="*/ 0 h 2591973"/>
                <a:gd name="connsiteX1" fmla="*/ 348342 w 4101291"/>
                <a:gd name="connsiteY1" fmla="*/ 0 h 2591973"/>
                <a:gd name="connsiteX2" fmla="*/ 348342 w 4101291"/>
                <a:gd name="connsiteY2" fmla="*/ 1899199 h 2591973"/>
                <a:gd name="connsiteX3" fmla="*/ 753286 w 4101291"/>
                <a:gd name="connsiteY3" fmla="*/ 2304143 h 2591973"/>
                <a:gd name="connsiteX4" fmla="*/ 3348003 w 4101291"/>
                <a:gd name="connsiteY4" fmla="*/ 2304143 h 2591973"/>
                <a:gd name="connsiteX5" fmla="*/ 3752947 w 4101291"/>
                <a:gd name="connsiteY5" fmla="*/ 1899199 h 2591973"/>
                <a:gd name="connsiteX6" fmla="*/ 3752947 w 4101291"/>
                <a:gd name="connsiteY6" fmla="*/ 0 h 2591973"/>
                <a:gd name="connsiteX7" fmla="*/ 4101291 w 4101291"/>
                <a:gd name="connsiteY7" fmla="*/ 0 h 2591973"/>
                <a:gd name="connsiteX8" fmla="*/ 4101291 w 4101291"/>
                <a:gd name="connsiteY8" fmla="*/ 2100561 h 2591973"/>
                <a:gd name="connsiteX9" fmla="*/ 3609879 w 4101291"/>
                <a:gd name="connsiteY9" fmla="*/ 2591973 h 2591973"/>
                <a:gd name="connsiteX10" fmla="*/ 491412 w 4101291"/>
                <a:gd name="connsiteY10" fmla="*/ 2591973 h 2591973"/>
                <a:gd name="connsiteX11" fmla="*/ 0 w 4101291"/>
                <a:gd name="connsiteY11"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01291" h="2591973">
                  <a:moveTo>
                    <a:pt x="0" y="0"/>
                  </a:moveTo>
                  <a:lnTo>
                    <a:pt x="348342" y="0"/>
                  </a:lnTo>
                  <a:lnTo>
                    <a:pt x="348342" y="1899199"/>
                  </a:lnTo>
                  <a:cubicBezTo>
                    <a:pt x="348342" y="2122843"/>
                    <a:pt x="529642" y="2304143"/>
                    <a:pt x="753286" y="2304143"/>
                  </a:cubicBezTo>
                  <a:lnTo>
                    <a:pt x="3348003" y="2304143"/>
                  </a:lnTo>
                  <a:cubicBezTo>
                    <a:pt x="3571647" y="2304143"/>
                    <a:pt x="3752947" y="2122843"/>
                    <a:pt x="3752947" y="1899199"/>
                  </a:cubicBezTo>
                  <a:lnTo>
                    <a:pt x="375294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rgbClr val="97F7D9">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4" name="Freeform: Shape 17">
              <a:extLst>
                <a:ext uri="{FF2B5EF4-FFF2-40B4-BE49-F238E27FC236}">
                  <a16:creationId xmlns:a16="http://schemas.microsoft.com/office/drawing/2014/main" id="{10AE5118-3F45-4E0F-ABF4-5A19951B2E4C}"/>
                </a:ext>
              </a:extLst>
            </p:cNvPr>
            <p:cNvSpPr/>
            <p:nvPr/>
          </p:nvSpPr>
          <p:spPr>
            <a:xfrm>
              <a:off x="1103086" y="3831769"/>
              <a:ext cx="3803117" cy="2496458"/>
            </a:xfrm>
            <a:custGeom>
              <a:avLst/>
              <a:gdLst>
                <a:gd name="connsiteX0" fmla="*/ 0 w 3802743"/>
                <a:gd name="connsiteY0" fmla="*/ 0 h 2496458"/>
                <a:gd name="connsiteX1" fmla="*/ 0 w 3802743"/>
                <a:gd name="connsiteY1" fmla="*/ 2017486 h 2496458"/>
                <a:gd name="connsiteX2" fmla="*/ 362857 w 3802743"/>
                <a:gd name="connsiteY2" fmla="*/ 2496458 h 2496458"/>
                <a:gd name="connsiteX3" fmla="*/ 3396343 w 3802743"/>
                <a:gd name="connsiteY3" fmla="*/ 2496458 h 2496458"/>
                <a:gd name="connsiteX4" fmla="*/ 3802743 w 3802743"/>
                <a:gd name="connsiteY4" fmla="*/ 1886858 h 2496458"/>
                <a:gd name="connsiteX5" fmla="*/ 3788228 w 3802743"/>
                <a:gd name="connsiteY5" fmla="*/ 0 h 2496458"/>
                <a:gd name="connsiteX0" fmla="*/ 0 w 3822785"/>
                <a:gd name="connsiteY0" fmla="*/ 0 h 2496458"/>
                <a:gd name="connsiteX1" fmla="*/ 0 w 3822785"/>
                <a:gd name="connsiteY1" fmla="*/ 2017486 h 2496458"/>
                <a:gd name="connsiteX2" fmla="*/ 362857 w 3822785"/>
                <a:gd name="connsiteY2" fmla="*/ 2496458 h 2496458"/>
                <a:gd name="connsiteX3" fmla="*/ 3396343 w 3822785"/>
                <a:gd name="connsiteY3" fmla="*/ 2496458 h 2496458"/>
                <a:gd name="connsiteX4" fmla="*/ 3802743 w 3822785"/>
                <a:gd name="connsiteY4" fmla="*/ 1886858 h 2496458"/>
                <a:gd name="connsiteX5" fmla="*/ 3788228 w 3822785"/>
                <a:gd name="connsiteY5" fmla="*/ 0 h 2496458"/>
                <a:gd name="connsiteX0" fmla="*/ 0 w 3831908"/>
                <a:gd name="connsiteY0" fmla="*/ 0 h 2496458"/>
                <a:gd name="connsiteX1" fmla="*/ 0 w 3831908"/>
                <a:gd name="connsiteY1" fmla="*/ 2017486 h 2496458"/>
                <a:gd name="connsiteX2" fmla="*/ 362857 w 3831908"/>
                <a:gd name="connsiteY2" fmla="*/ 2496458 h 2496458"/>
                <a:gd name="connsiteX3" fmla="*/ 3396343 w 3831908"/>
                <a:gd name="connsiteY3" fmla="*/ 2496458 h 2496458"/>
                <a:gd name="connsiteX4" fmla="*/ 3802743 w 3831908"/>
                <a:gd name="connsiteY4" fmla="*/ 1886858 h 2496458"/>
                <a:gd name="connsiteX5" fmla="*/ 3788228 w 3831908"/>
                <a:gd name="connsiteY5" fmla="*/ 0 h 2496458"/>
                <a:gd name="connsiteX0" fmla="*/ 0 w 3827862"/>
                <a:gd name="connsiteY0" fmla="*/ 0 h 2496458"/>
                <a:gd name="connsiteX1" fmla="*/ 0 w 3827862"/>
                <a:gd name="connsiteY1" fmla="*/ 2017486 h 2496458"/>
                <a:gd name="connsiteX2" fmla="*/ 362857 w 3827862"/>
                <a:gd name="connsiteY2" fmla="*/ 2496458 h 2496458"/>
                <a:gd name="connsiteX3" fmla="*/ 3396343 w 3827862"/>
                <a:gd name="connsiteY3" fmla="*/ 2496458 h 2496458"/>
                <a:gd name="connsiteX4" fmla="*/ 3802743 w 3827862"/>
                <a:gd name="connsiteY4" fmla="*/ 1886858 h 2496458"/>
                <a:gd name="connsiteX5" fmla="*/ 3788228 w 3827862"/>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03117" h="2496458">
                  <a:moveTo>
                    <a:pt x="0" y="0"/>
                  </a:moveTo>
                  <a:lnTo>
                    <a:pt x="0" y="2017486"/>
                  </a:lnTo>
                  <a:cubicBezTo>
                    <a:pt x="33866" y="2380343"/>
                    <a:pt x="82247" y="2481944"/>
                    <a:pt x="362857" y="2496458"/>
                  </a:cubicBezTo>
                  <a:lnTo>
                    <a:pt x="3396343" y="2496458"/>
                  </a:lnTo>
                  <a:cubicBezTo>
                    <a:pt x="3633410" y="2438400"/>
                    <a:pt x="3812419" y="2380345"/>
                    <a:pt x="3802743" y="1886858"/>
                  </a:cubicBezTo>
                  <a:lnTo>
                    <a:pt x="3788228" y="0"/>
                  </a:lnTo>
                </a:path>
              </a:pathLst>
            </a:custGeom>
            <a:noFill/>
            <a:ln w="22225">
              <a:solidFill>
                <a:schemeClr val="bg1">
                  <a:alpha val="68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5" name="TextBox 18">
              <a:extLst>
                <a:ext uri="{FF2B5EF4-FFF2-40B4-BE49-F238E27FC236}">
                  <a16:creationId xmlns:a16="http://schemas.microsoft.com/office/drawing/2014/main" id="{FD4E398E-058F-4FCF-B27B-23A5EA082224}"/>
                </a:ext>
              </a:extLst>
            </p:cNvPr>
            <p:cNvSpPr txBox="1"/>
            <p:nvPr/>
          </p:nvSpPr>
          <p:spPr>
            <a:xfrm>
              <a:off x="1459746" y="4975743"/>
              <a:ext cx="3110188" cy="1042748"/>
            </a:xfrm>
            <a:prstGeom prst="rect">
              <a:avLst/>
            </a:prstGeom>
            <a:noFill/>
          </p:spPr>
          <p:txBody>
            <a:bodyPr wrap="square" rtlCol="0">
              <a:spAutoFit/>
            </a:bodyPr>
            <a:lstStyle/>
            <a:p>
              <a:pPr algn="ctr"/>
              <a:r>
                <a:rPr lang="en-US" sz="3600" dirty="0">
                  <a:solidFill>
                    <a:schemeClr val="bg1"/>
                  </a:solidFill>
                  <a:ea typeface="Roboto" panose="02000000000000000000" pitchFamily="2" charset="0"/>
                </a:rPr>
                <a:t>TAK</a:t>
              </a:r>
            </a:p>
          </p:txBody>
        </p:sp>
        <p:sp>
          <p:nvSpPr>
            <p:cNvPr id="96" name="Freeform: Shape 19">
              <a:extLst>
                <a:ext uri="{FF2B5EF4-FFF2-40B4-BE49-F238E27FC236}">
                  <a16:creationId xmlns:a16="http://schemas.microsoft.com/office/drawing/2014/main" id="{EB3463C9-62B2-4EA7-8602-214312C53A0A}"/>
                </a:ext>
              </a:extLst>
            </p:cNvPr>
            <p:cNvSpPr/>
            <p:nvPr/>
          </p:nvSpPr>
          <p:spPr>
            <a:xfrm>
              <a:off x="7126515" y="3839027"/>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gradFill>
              <a:gsLst>
                <a:gs pos="0">
                  <a:srgbClr val="FF0000"/>
                </a:gs>
                <a:gs pos="100000">
                  <a:srgbClr val="FF505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7" name="Freeform: Shape 20">
              <a:extLst>
                <a:ext uri="{FF2B5EF4-FFF2-40B4-BE49-F238E27FC236}">
                  <a16:creationId xmlns:a16="http://schemas.microsoft.com/office/drawing/2014/main" id="{42BBE038-29FD-4F96-AE5A-821F8D5E931D}"/>
                </a:ext>
              </a:extLst>
            </p:cNvPr>
            <p:cNvSpPr/>
            <p:nvPr/>
          </p:nvSpPr>
          <p:spPr>
            <a:xfrm>
              <a:off x="7126516" y="3839027"/>
              <a:ext cx="4101291" cy="2591973"/>
            </a:xfrm>
            <a:custGeom>
              <a:avLst/>
              <a:gdLst>
                <a:gd name="connsiteX0" fmla="*/ 0 w 4101291"/>
                <a:gd name="connsiteY0" fmla="*/ 0 h 2591973"/>
                <a:gd name="connsiteX1" fmla="*/ 348342 w 4101291"/>
                <a:gd name="connsiteY1" fmla="*/ 0 h 2591973"/>
                <a:gd name="connsiteX2" fmla="*/ 348342 w 4101291"/>
                <a:gd name="connsiteY2" fmla="*/ 1899199 h 2591973"/>
                <a:gd name="connsiteX3" fmla="*/ 753286 w 4101291"/>
                <a:gd name="connsiteY3" fmla="*/ 2304143 h 2591973"/>
                <a:gd name="connsiteX4" fmla="*/ 3348003 w 4101291"/>
                <a:gd name="connsiteY4" fmla="*/ 2304143 h 2591973"/>
                <a:gd name="connsiteX5" fmla="*/ 3752947 w 4101291"/>
                <a:gd name="connsiteY5" fmla="*/ 1899199 h 2591973"/>
                <a:gd name="connsiteX6" fmla="*/ 3752947 w 4101291"/>
                <a:gd name="connsiteY6" fmla="*/ 0 h 2591973"/>
                <a:gd name="connsiteX7" fmla="*/ 4101291 w 4101291"/>
                <a:gd name="connsiteY7" fmla="*/ 0 h 2591973"/>
                <a:gd name="connsiteX8" fmla="*/ 4101291 w 4101291"/>
                <a:gd name="connsiteY8" fmla="*/ 2100561 h 2591973"/>
                <a:gd name="connsiteX9" fmla="*/ 3609879 w 4101291"/>
                <a:gd name="connsiteY9" fmla="*/ 2591973 h 2591973"/>
                <a:gd name="connsiteX10" fmla="*/ 491412 w 4101291"/>
                <a:gd name="connsiteY10" fmla="*/ 2591973 h 2591973"/>
                <a:gd name="connsiteX11" fmla="*/ 0 w 4101291"/>
                <a:gd name="connsiteY11"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01291" h="2591973">
                  <a:moveTo>
                    <a:pt x="0" y="0"/>
                  </a:moveTo>
                  <a:lnTo>
                    <a:pt x="348342" y="0"/>
                  </a:lnTo>
                  <a:lnTo>
                    <a:pt x="348342" y="1899199"/>
                  </a:lnTo>
                  <a:cubicBezTo>
                    <a:pt x="348342" y="2122843"/>
                    <a:pt x="529642" y="2304143"/>
                    <a:pt x="753286" y="2304143"/>
                  </a:cubicBezTo>
                  <a:lnTo>
                    <a:pt x="3348003" y="2304143"/>
                  </a:lnTo>
                  <a:cubicBezTo>
                    <a:pt x="3571647" y="2304143"/>
                    <a:pt x="3752947" y="2122843"/>
                    <a:pt x="3752947" y="1899199"/>
                  </a:cubicBezTo>
                  <a:lnTo>
                    <a:pt x="375294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rgbClr val="990000">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8" name="Freeform: Shape 21">
              <a:extLst>
                <a:ext uri="{FF2B5EF4-FFF2-40B4-BE49-F238E27FC236}">
                  <a16:creationId xmlns:a16="http://schemas.microsoft.com/office/drawing/2014/main" id="{D974E2E3-DA2A-4B7E-8AC0-8AE8594B719F}"/>
                </a:ext>
              </a:extLst>
            </p:cNvPr>
            <p:cNvSpPr/>
            <p:nvPr/>
          </p:nvSpPr>
          <p:spPr>
            <a:xfrm>
              <a:off x="7265407" y="3835398"/>
              <a:ext cx="3803117" cy="2496458"/>
            </a:xfrm>
            <a:custGeom>
              <a:avLst/>
              <a:gdLst>
                <a:gd name="connsiteX0" fmla="*/ 0 w 3802743"/>
                <a:gd name="connsiteY0" fmla="*/ 0 h 2496458"/>
                <a:gd name="connsiteX1" fmla="*/ 0 w 3802743"/>
                <a:gd name="connsiteY1" fmla="*/ 2017486 h 2496458"/>
                <a:gd name="connsiteX2" fmla="*/ 362857 w 3802743"/>
                <a:gd name="connsiteY2" fmla="*/ 2496458 h 2496458"/>
                <a:gd name="connsiteX3" fmla="*/ 3396343 w 3802743"/>
                <a:gd name="connsiteY3" fmla="*/ 2496458 h 2496458"/>
                <a:gd name="connsiteX4" fmla="*/ 3802743 w 3802743"/>
                <a:gd name="connsiteY4" fmla="*/ 1886858 h 2496458"/>
                <a:gd name="connsiteX5" fmla="*/ 3788228 w 3802743"/>
                <a:gd name="connsiteY5" fmla="*/ 0 h 2496458"/>
                <a:gd name="connsiteX0" fmla="*/ 0 w 3822785"/>
                <a:gd name="connsiteY0" fmla="*/ 0 h 2496458"/>
                <a:gd name="connsiteX1" fmla="*/ 0 w 3822785"/>
                <a:gd name="connsiteY1" fmla="*/ 2017486 h 2496458"/>
                <a:gd name="connsiteX2" fmla="*/ 362857 w 3822785"/>
                <a:gd name="connsiteY2" fmla="*/ 2496458 h 2496458"/>
                <a:gd name="connsiteX3" fmla="*/ 3396343 w 3822785"/>
                <a:gd name="connsiteY3" fmla="*/ 2496458 h 2496458"/>
                <a:gd name="connsiteX4" fmla="*/ 3802743 w 3822785"/>
                <a:gd name="connsiteY4" fmla="*/ 1886858 h 2496458"/>
                <a:gd name="connsiteX5" fmla="*/ 3788228 w 3822785"/>
                <a:gd name="connsiteY5" fmla="*/ 0 h 2496458"/>
                <a:gd name="connsiteX0" fmla="*/ 0 w 3831908"/>
                <a:gd name="connsiteY0" fmla="*/ 0 h 2496458"/>
                <a:gd name="connsiteX1" fmla="*/ 0 w 3831908"/>
                <a:gd name="connsiteY1" fmla="*/ 2017486 h 2496458"/>
                <a:gd name="connsiteX2" fmla="*/ 362857 w 3831908"/>
                <a:gd name="connsiteY2" fmla="*/ 2496458 h 2496458"/>
                <a:gd name="connsiteX3" fmla="*/ 3396343 w 3831908"/>
                <a:gd name="connsiteY3" fmla="*/ 2496458 h 2496458"/>
                <a:gd name="connsiteX4" fmla="*/ 3802743 w 3831908"/>
                <a:gd name="connsiteY4" fmla="*/ 1886858 h 2496458"/>
                <a:gd name="connsiteX5" fmla="*/ 3788228 w 3831908"/>
                <a:gd name="connsiteY5" fmla="*/ 0 h 2496458"/>
                <a:gd name="connsiteX0" fmla="*/ 0 w 3827862"/>
                <a:gd name="connsiteY0" fmla="*/ 0 h 2496458"/>
                <a:gd name="connsiteX1" fmla="*/ 0 w 3827862"/>
                <a:gd name="connsiteY1" fmla="*/ 2017486 h 2496458"/>
                <a:gd name="connsiteX2" fmla="*/ 362857 w 3827862"/>
                <a:gd name="connsiteY2" fmla="*/ 2496458 h 2496458"/>
                <a:gd name="connsiteX3" fmla="*/ 3396343 w 3827862"/>
                <a:gd name="connsiteY3" fmla="*/ 2496458 h 2496458"/>
                <a:gd name="connsiteX4" fmla="*/ 3802743 w 3827862"/>
                <a:gd name="connsiteY4" fmla="*/ 1886858 h 2496458"/>
                <a:gd name="connsiteX5" fmla="*/ 3788228 w 3827862"/>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03117" h="2496458">
                  <a:moveTo>
                    <a:pt x="0" y="0"/>
                  </a:moveTo>
                  <a:lnTo>
                    <a:pt x="0" y="2017486"/>
                  </a:lnTo>
                  <a:cubicBezTo>
                    <a:pt x="33866" y="2380343"/>
                    <a:pt x="82247" y="2481944"/>
                    <a:pt x="362857" y="2496458"/>
                  </a:cubicBezTo>
                  <a:lnTo>
                    <a:pt x="3396343" y="2496458"/>
                  </a:lnTo>
                  <a:cubicBezTo>
                    <a:pt x="3633410" y="2438400"/>
                    <a:pt x="3812419" y="2380345"/>
                    <a:pt x="3802743" y="1886858"/>
                  </a:cubicBezTo>
                  <a:lnTo>
                    <a:pt x="3788228" y="0"/>
                  </a:lnTo>
                </a:path>
              </a:pathLst>
            </a:custGeom>
            <a:noFill/>
            <a:ln w="22225">
              <a:solidFill>
                <a:schemeClr val="bg1">
                  <a:alpha val="68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9" name="TextBox 22">
              <a:extLst>
                <a:ext uri="{FF2B5EF4-FFF2-40B4-BE49-F238E27FC236}">
                  <a16:creationId xmlns:a16="http://schemas.microsoft.com/office/drawing/2014/main" id="{3CC106A0-16C4-45E1-96DA-E7B203112CCF}"/>
                </a:ext>
              </a:extLst>
            </p:cNvPr>
            <p:cNvSpPr txBox="1"/>
            <p:nvPr/>
          </p:nvSpPr>
          <p:spPr>
            <a:xfrm>
              <a:off x="7727713" y="4975743"/>
              <a:ext cx="2898895" cy="1042748"/>
            </a:xfrm>
            <a:prstGeom prst="rect">
              <a:avLst/>
            </a:prstGeom>
            <a:noFill/>
          </p:spPr>
          <p:txBody>
            <a:bodyPr wrap="square" rtlCol="0">
              <a:spAutoFit/>
            </a:bodyPr>
            <a:lstStyle/>
            <a:p>
              <a:pPr algn="ctr"/>
              <a:r>
                <a:rPr lang="en-US" sz="3600" dirty="0">
                  <a:solidFill>
                    <a:schemeClr val="bg1"/>
                  </a:solidFill>
                  <a:ea typeface="Roboto" panose="02000000000000000000" pitchFamily="2" charset="0"/>
                </a:rPr>
                <a:t>NIE</a:t>
              </a:r>
            </a:p>
          </p:txBody>
        </p:sp>
        <p:pic>
          <p:nvPicPr>
            <p:cNvPr id="100" name="Graphic 23" descr="Thumbs up sign">
              <a:extLst>
                <a:ext uri="{FF2B5EF4-FFF2-40B4-BE49-F238E27FC236}">
                  <a16:creationId xmlns:a16="http://schemas.microsoft.com/office/drawing/2014/main" id="{89A00385-528F-4E23-BA5D-006964A82010}"/>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22954" y="4427102"/>
              <a:ext cx="548640" cy="548640"/>
            </a:xfrm>
            <a:prstGeom prst="rect">
              <a:avLst/>
            </a:prstGeom>
          </p:spPr>
        </p:pic>
        <p:pic>
          <p:nvPicPr>
            <p:cNvPr id="101" name="Graphic 24" descr="Thumbs up sign">
              <a:extLst>
                <a:ext uri="{FF2B5EF4-FFF2-40B4-BE49-F238E27FC236}">
                  <a16:creationId xmlns:a16="http://schemas.microsoft.com/office/drawing/2014/main" id="{BBC27A6F-7593-4548-ACAB-E6F690DB6F88}"/>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8902841" y="4427102"/>
              <a:ext cx="548640" cy="548640"/>
            </a:xfrm>
            <a:prstGeom prst="rect">
              <a:avLst/>
            </a:prstGeom>
          </p:spPr>
        </p:pic>
      </p:grpSp>
      <p:sp>
        <p:nvSpPr>
          <p:cNvPr id="114" name="TextBox 28">
            <a:extLst>
              <a:ext uri="{FF2B5EF4-FFF2-40B4-BE49-F238E27FC236}">
                <a16:creationId xmlns:a16="http://schemas.microsoft.com/office/drawing/2014/main" id="{A0035B68-0347-4961-A42D-044301CC5790}"/>
              </a:ext>
            </a:extLst>
          </p:cNvPr>
          <p:cNvSpPr txBox="1"/>
          <p:nvPr/>
        </p:nvSpPr>
        <p:spPr>
          <a:xfrm>
            <a:off x="2590684" y="2431611"/>
            <a:ext cx="3124248" cy="584776"/>
          </a:xfrm>
          <a:prstGeom prst="rect">
            <a:avLst/>
          </a:prstGeom>
          <a:noFill/>
        </p:spPr>
        <p:txBody>
          <a:bodyPr wrap="square" rtlCol="0">
            <a:spAutoFit/>
          </a:bodyPr>
          <a:lstStyle/>
          <a:p>
            <a:pPr algn="ctr"/>
            <a:r>
              <a:rPr lang="en-US" sz="1600" b="1" dirty="0" err="1">
                <a:solidFill>
                  <a:srgbClr val="0CA373"/>
                </a:solidFill>
              </a:rPr>
              <a:t>sprawdź</a:t>
            </a:r>
            <a:r>
              <a:rPr lang="en-US" sz="1600" b="1" dirty="0">
                <a:solidFill>
                  <a:srgbClr val="0CA373"/>
                </a:solidFill>
              </a:rPr>
              <a:t> </a:t>
            </a:r>
            <a:r>
              <a:rPr lang="en-US" sz="1600" b="1" dirty="0" err="1">
                <a:solidFill>
                  <a:srgbClr val="0CA373"/>
                </a:solidFill>
              </a:rPr>
              <a:t>dostępność</a:t>
            </a:r>
            <a:r>
              <a:rPr lang="en-US" sz="1600" b="1" dirty="0">
                <a:solidFill>
                  <a:srgbClr val="0CA373"/>
                </a:solidFill>
              </a:rPr>
              <a:t> </a:t>
            </a:r>
            <a:r>
              <a:rPr lang="en-US" sz="1600" b="1" dirty="0" err="1">
                <a:solidFill>
                  <a:srgbClr val="0CA373"/>
                </a:solidFill>
              </a:rPr>
              <a:t>rozmówcy</a:t>
            </a:r>
            <a:r>
              <a:rPr lang="en-US" sz="1600" b="1" dirty="0">
                <a:solidFill>
                  <a:srgbClr val="0CA373"/>
                </a:solidFill>
              </a:rPr>
              <a:t> </a:t>
            </a:r>
            <a:r>
              <a:rPr lang="en-US" sz="1600" b="1" dirty="0" err="1">
                <a:solidFill>
                  <a:srgbClr val="0CA373"/>
                </a:solidFill>
              </a:rPr>
              <a:t>przed</a:t>
            </a:r>
            <a:r>
              <a:rPr lang="en-US" sz="1600" b="1" dirty="0">
                <a:solidFill>
                  <a:srgbClr val="0CA373"/>
                </a:solidFill>
              </a:rPr>
              <a:t> </a:t>
            </a:r>
            <a:r>
              <a:rPr lang="en-US" sz="1600" b="1" dirty="0" err="1">
                <a:solidFill>
                  <a:srgbClr val="0CA373"/>
                </a:solidFill>
              </a:rPr>
              <a:t>wysłaniem</a:t>
            </a:r>
            <a:r>
              <a:rPr lang="en-US" sz="1600" b="1" dirty="0">
                <a:solidFill>
                  <a:srgbClr val="0CA373"/>
                </a:solidFill>
              </a:rPr>
              <a:t> </a:t>
            </a:r>
            <a:r>
              <a:rPr lang="en-US" sz="1600" b="1" dirty="0" err="1">
                <a:solidFill>
                  <a:srgbClr val="0CA373"/>
                </a:solidFill>
              </a:rPr>
              <a:t>wiadomości</a:t>
            </a:r>
            <a:endParaRPr lang="en-US" sz="1600" b="1" dirty="0">
              <a:solidFill>
                <a:srgbClr val="0CA373"/>
              </a:solidFill>
            </a:endParaRPr>
          </a:p>
        </p:txBody>
      </p:sp>
      <p:sp>
        <p:nvSpPr>
          <p:cNvPr id="115" name="TextBox 28">
            <a:extLst>
              <a:ext uri="{FF2B5EF4-FFF2-40B4-BE49-F238E27FC236}">
                <a16:creationId xmlns:a16="http://schemas.microsoft.com/office/drawing/2014/main" id="{98089463-6DCE-4744-A581-EAC946AB4502}"/>
              </a:ext>
            </a:extLst>
          </p:cNvPr>
          <p:cNvSpPr txBox="1"/>
          <p:nvPr/>
        </p:nvSpPr>
        <p:spPr>
          <a:xfrm>
            <a:off x="2638503" y="1554037"/>
            <a:ext cx="2963093" cy="923330"/>
          </a:xfrm>
          <a:prstGeom prst="rect">
            <a:avLst/>
          </a:prstGeom>
          <a:noFill/>
        </p:spPr>
        <p:txBody>
          <a:bodyPr wrap="square" rtlCol="0">
            <a:spAutoFit/>
          </a:bodyPr>
          <a:lstStyle/>
          <a:p>
            <a:pPr algn="ctr"/>
            <a:r>
              <a:rPr lang="en-US" b="1" dirty="0" err="1">
                <a:solidFill>
                  <a:srgbClr val="0CA373"/>
                </a:solidFill>
              </a:rPr>
              <a:t>stwórz</a:t>
            </a:r>
            <a:r>
              <a:rPr lang="en-US" b="1" dirty="0">
                <a:solidFill>
                  <a:srgbClr val="0CA373"/>
                </a:solidFill>
              </a:rPr>
              <a:t> </a:t>
            </a:r>
            <a:r>
              <a:rPr lang="en-US" b="1" dirty="0" err="1">
                <a:solidFill>
                  <a:srgbClr val="0CA373"/>
                </a:solidFill>
              </a:rPr>
              <a:t>profesjonalny</a:t>
            </a:r>
            <a:r>
              <a:rPr lang="en-US" b="1" dirty="0">
                <a:solidFill>
                  <a:srgbClr val="0CA373"/>
                </a:solidFill>
              </a:rPr>
              <a:t> </a:t>
            </a:r>
            <a:r>
              <a:rPr lang="en-US" b="1" dirty="0" err="1">
                <a:solidFill>
                  <a:srgbClr val="0CA373"/>
                </a:solidFill>
              </a:rPr>
              <a:t>profil</a:t>
            </a:r>
            <a:r>
              <a:rPr lang="en-US" b="1" dirty="0">
                <a:solidFill>
                  <a:srgbClr val="0CA373"/>
                </a:solidFill>
              </a:rPr>
              <a:t> (</a:t>
            </a:r>
            <a:r>
              <a:rPr lang="en-US" b="1" dirty="0" err="1">
                <a:solidFill>
                  <a:srgbClr val="0CA373"/>
                </a:solidFill>
              </a:rPr>
              <a:t>pełne</a:t>
            </a:r>
            <a:r>
              <a:rPr lang="en-US" b="1" dirty="0">
                <a:solidFill>
                  <a:srgbClr val="0CA373"/>
                </a:solidFill>
              </a:rPr>
              <a:t> </a:t>
            </a:r>
            <a:r>
              <a:rPr lang="en-US" b="1" dirty="0" err="1">
                <a:solidFill>
                  <a:srgbClr val="0CA373"/>
                </a:solidFill>
              </a:rPr>
              <a:t>imię</a:t>
            </a:r>
            <a:r>
              <a:rPr lang="en-US" b="1" dirty="0">
                <a:solidFill>
                  <a:srgbClr val="0CA373"/>
                </a:solidFill>
              </a:rPr>
              <a:t> </a:t>
            </a:r>
            <a:r>
              <a:rPr lang="en-US" b="1" dirty="0" err="1">
                <a:solidFill>
                  <a:srgbClr val="0CA373"/>
                </a:solidFill>
              </a:rPr>
              <a:t>i</a:t>
            </a:r>
            <a:r>
              <a:rPr lang="en-US" b="1" dirty="0">
                <a:solidFill>
                  <a:srgbClr val="0CA373"/>
                </a:solidFill>
              </a:rPr>
              <a:t> </a:t>
            </a:r>
            <a:r>
              <a:rPr lang="en-US" b="1" dirty="0" err="1">
                <a:solidFill>
                  <a:srgbClr val="0CA373"/>
                </a:solidFill>
              </a:rPr>
              <a:t>nazwisko</a:t>
            </a:r>
            <a:r>
              <a:rPr lang="en-US" b="1" dirty="0">
                <a:solidFill>
                  <a:srgbClr val="0CA373"/>
                </a:solidFill>
              </a:rPr>
              <a:t> &amp; </a:t>
            </a:r>
            <a:r>
              <a:rPr lang="en-US" b="1" dirty="0" err="1">
                <a:solidFill>
                  <a:srgbClr val="0CA373"/>
                </a:solidFill>
              </a:rPr>
              <a:t>formalne</a:t>
            </a:r>
            <a:r>
              <a:rPr lang="en-US" b="1" dirty="0">
                <a:solidFill>
                  <a:srgbClr val="0CA373"/>
                </a:solidFill>
              </a:rPr>
              <a:t> </a:t>
            </a:r>
            <a:r>
              <a:rPr lang="en-US" b="1" dirty="0" err="1">
                <a:solidFill>
                  <a:srgbClr val="0CA373"/>
                </a:solidFill>
              </a:rPr>
              <a:t>zdjęcie</a:t>
            </a:r>
            <a:r>
              <a:rPr lang="en-US" b="1" dirty="0">
                <a:solidFill>
                  <a:srgbClr val="0CA373"/>
                </a:solidFill>
              </a:rPr>
              <a:t> </a:t>
            </a:r>
            <a:r>
              <a:rPr lang="en-US" b="1" dirty="0" err="1">
                <a:solidFill>
                  <a:srgbClr val="0CA373"/>
                </a:solidFill>
              </a:rPr>
              <a:t>profilowe</a:t>
            </a:r>
            <a:r>
              <a:rPr lang="en-US" b="1" dirty="0">
                <a:solidFill>
                  <a:srgbClr val="0CA373"/>
                </a:solidFill>
              </a:rPr>
              <a:t>)</a:t>
            </a:r>
          </a:p>
        </p:txBody>
      </p:sp>
      <p:sp>
        <p:nvSpPr>
          <p:cNvPr id="116" name="object 2">
            <a:extLst>
              <a:ext uri="{FF2B5EF4-FFF2-40B4-BE49-F238E27FC236}">
                <a16:creationId xmlns:a16="http://schemas.microsoft.com/office/drawing/2014/main" id="{26C56A52-C9FF-431F-9BF7-C8B99E7BCFE3}"/>
              </a:ext>
            </a:extLst>
          </p:cNvPr>
          <p:cNvSpPr txBox="1">
            <a:spLocks/>
          </p:cNvSpPr>
          <p:nvPr/>
        </p:nvSpPr>
        <p:spPr>
          <a:xfrm>
            <a:off x="1835087"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b="0" kern="0" spc="-150" dirty="0" err="1">
                <a:solidFill>
                  <a:schemeClr val="tx1"/>
                </a:solidFill>
                <a:ea typeface="Tahoma" panose="020B0604030504040204" pitchFamily="34" charset="0"/>
                <a:cs typeface="Tahoma" panose="020B0604030504040204" pitchFamily="34" charset="0"/>
              </a:rPr>
              <a:t>Dział</a:t>
            </a:r>
            <a:r>
              <a:rPr lang="es-ES" sz="4400" b="0" kern="0" spc="-150" dirty="0">
                <a:solidFill>
                  <a:schemeClr val="tx1"/>
                </a:solidFill>
                <a:ea typeface="Tahoma" panose="020B0604030504040204" pitchFamily="34" charset="0"/>
                <a:cs typeface="Tahoma" panose="020B0604030504040204" pitchFamily="34" charset="0"/>
              </a:rPr>
              <a:t> 1: </a:t>
            </a:r>
            <a:r>
              <a:rPr lang="en-US" sz="4400" b="0" kern="0" spc="-150" dirty="0" err="1">
                <a:solidFill>
                  <a:schemeClr val="tx1"/>
                </a:solidFill>
                <a:ea typeface="Tahoma" panose="020B0604030504040204" pitchFamily="34" charset="0"/>
                <a:cs typeface="Tahoma" panose="020B0604030504040204" pitchFamily="34" charset="0"/>
              </a:rPr>
              <a:t>Podstawy</a:t>
            </a:r>
            <a:r>
              <a:rPr lang="en-US" sz="4400" b="0" kern="0" spc="-150" dirty="0">
                <a:solidFill>
                  <a:schemeClr val="tx1"/>
                </a:solidFill>
                <a:ea typeface="Tahoma" panose="020B0604030504040204" pitchFamily="34" charset="0"/>
                <a:cs typeface="Tahoma" panose="020B0604030504040204" pitchFamily="34" charset="0"/>
              </a:rPr>
              <a:t> </a:t>
            </a:r>
            <a:r>
              <a:rPr lang="en-US" sz="4400" b="0" kern="0" spc="-150" dirty="0" err="1">
                <a:solidFill>
                  <a:schemeClr val="tx1"/>
                </a:solidFill>
                <a:ea typeface="Tahoma" panose="020B0604030504040204" pitchFamily="34" charset="0"/>
                <a:cs typeface="Tahoma" panose="020B0604030504040204" pitchFamily="34" charset="0"/>
              </a:rPr>
              <a:t>komunikacji</a:t>
            </a:r>
            <a:r>
              <a:rPr lang="en-US" sz="4400" b="0" kern="0" spc="-150" dirty="0">
                <a:solidFill>
                  <a:schemeClr val="tx1"/>
                </a:solidFill>
                <a:ea typeface="Tahoma" panose="020B0604030504040204" pitchFamily="34" charset="0"/>
                <a:cs typeface="Tahoma" panose="020B0604030504040204" pitchFamily="34" charset="0"/>
              </a:rPr>
              <a:t> online </a:t>
            </a:r>
            <a:r>
              <a:rPr lang="en-US" sz="4400" b="0" kern="0" spc="-150" dirty="0" err="1">
                <a:solidFill>
                  <a:schemeClr val="tx1"/>
                </a:solidFill>
                <a:ea typeface="Tahoma" panose="020B0604030504040204" pitchFamily="34" charset="0"/>
                <a:cs typeface="Tahoma" panose="020B0604030504040204" pitchFamily="34" charset="0"/>
              </a:rPr>
              <a:t>dla</a:t>
            </a:r>
            <a:r>
              <a:rPr lang="en-US" sz="4400" b="0" kern="0" spc="-150" dirty="0">
                <a:solidFill>
                  <a:schemeClr val="tx1"/>
                </a:solidFill>
                <a:ea typeface="Tahoma" panose="020B0604030504040204" pitchFamily="34" charset="0"/>
                <a:cs typeface="Tahoma" panose="020B0604030504040204" pitchFamily="34" charset="0"/>
              </a:rPr>
              <a:t> MŚP</a:t>
            </a:r>
            <a:endParaRPr lang="es-ES" sz="4400" b="0" kern="0" spc="-150" dirty="0">
              <a:solidFill>
                <a:schemeClr val="tx1"/>
              </a:solidFill>
              <a:ea typeface="Tahoma" panose="020B0604030504040204" pitchFamily="34" charset="0"/>
              <a:cs typeface="Tahoma" panose="020B0604030504040204" pitchFamily="34" charset="0"/>
            </a:endParaRPr>
          </a:p>
        </p:txBody>
      </p:sp>
      <p:sp>
        <p:nvSpPr>
          <p:cNvPr id="117" name="object 3">
            <a:extLst>
              <a:ext uri="{FF2B5EF4-FFF2-40B4-BE49-F238E27FC236}">
                <a16:creationId xmlns:a16="http://schemas.microsoft.com/office/drawing/2014/main" id="{460162EE-3F5B-413A-91BB-BAC3709E7877}"/>
              </a:ext>
            </a:extLst>
          </p:cNvPr>
          <p:cNvSpPr txBox="1"/>
          <p:nvPr/>
        </p:nvSpPr>
        <p:spPr>
          <a:xfrm>
            <a:off x="1933370" y="811667"/>
            <a:ext cx="7697518" cy="334707"/>
          </a:xfrm>
          <a:prstGeom prst="rect">
            <a:avLst/>
          </a:prstGeom>
        </p:spPr>
        <p:txBody>
          <a:bodyPr vert="horz" wrap="square" lIns="0" tIns="13970" rIns="0" bIns="0" rtlCol="0">
            <a:spAutoFit/>
          </a:bodyPr>
          <a:lstStyle/>
          <a:p>
            <a:pPr>
              <a:lnSpc>
                <a:spcPts val="2500"/>
              </a:lnSpc>
            </a:pPr>
            <a:r>
              <a:rPr lang="es-ES" sz="2200" spc="50" dirty="0">
                <a:cs typeface="Tahoma"/>
              </a:rPr>
              <a:t>SEKCJA 1.</a:t>
            </a:r>
            <a:r>
              <a:rPr lang="ru-RU" sz="2200" spc="50" dirty="0">
                <a:cs typeface="Tahoma"/>
              </a:rPr>
              <a:t>3</a:t>
            </a:r>
            <a:r>
              <a:rPr lang="es-ES" sz="2200" spc="50" dirty="0">
                <a:cs typeface="Tahoma"/>
              </a:rPr>
              <a:t>.:</a:t>
            </a:r>
            <a:r>
              <a:rPr lang="ru-RU" sz="2200" spc="50" dirty="0">
                <a:cs typeface="Tahoma"/>
              </a:rPr>
              <a:t> </a:t>
            </a:r>
            <a:r>
              <a:rPr lang="en-US" sz="2200" spc="50" dirty="0" err="1">
                <a:cs typeface="Tahoma"/>
              </a:rPr>
              <a:t>Komunikatory</a:t>
            </a:r>
            <a:r>
              <a:rPr lang="en-US" sz="2200" spc="50" dirty="0">
                <a:cs typeface="Tahoma"/>
              </a:rPr>
              <a:t> w </a:t>
            </a:r>
            <a:r>
              <a:rPr lang="en-US" sz="2200" spc="50" dirty="0" err="1">
                <a:cs typeface="Tahoma"/>
              </a:rPr>
              <a:t>komunikacji</a:t>
            </a:r>
            <a:r>
              <a:rPr lang="en-US" sz="2200" spc="50" dirty="0">
                <a:cs typeface="Tahoma"/>
              </a:rPr>
              <a:t> </a:t>
            </a:r>
            <a:r>
              <a:rPr lang="en-US" sz="2200" spc="50" dirty="0" err="1">
                <a:cs typeface="Tahoma"/>
              </a:rPr>
              <a:t>biznesowej</a:t>
            </a:r>
            <a:r>
              <a:rPr lang="en-US" sz="2200" spc="50" dirty="0">
                <a:cs typeface="Tahoma"/>
              </a:rPr>
              <a:t> (2)</a:t>
            </a:r>
          </a:p>
        </p:txBody>
      </p:sp>
    </p:spTree>
    <p:extLst>
      <p:ext uri="{BB962C8B-B14F-4D97-AF65-F5344CB8AC3E}">
        <p14:creationId xmlns:p14="http://schemas.microsoft.com/office/powerpoint/2010/main" val="1735752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b="0" kern="0" spc="-150" dirty="0" err="1">
                <a:solidFill>
                  <a:schemeClr val="tx1"/>
                </a:solidFill>
                <a:ea typeface="Tahoma" panose="020B0604030504040204" pitchFamily="34" charset="0"/>
                <a:cs typeface="Tahoma" panose="020B0604030504040204" pitchFamily="34" charset="0"/>
              </a:rPr>
              <a:t>Dział</a:t>
            </a:r>
            <a:r>
              <a:rPr lang="es-ES" sz="4400" b="0" kern="0" spc="-150" dirty="0">
                <a:solidFill>
                  <a:schemeClr val="tx1"/>
                </a:solidFill>
                <a:ea typeface="Tahoma" panose="020B0604030504040204" pitchFamily="34" charset="0"/>
                <a:cs typeface="Tahoma" panose="020B0604030504040204" pitchFamily="34" charset="0"/>
              </a:rPr>
              <a:t> 1: </a:t>
            </a:r>
            <a:r>
              <a:rPr lang="en-US" sz="4400" b="0" kern="0" spc="-150" dirty="0" err="1">
                <a:solidFill>
                  <a:schemeClr val="tx1"/>
                </a:solidFill>
                <a:ea typeface="Tahoma" panose="020B0604030504040204" pitchFamily="34" charset="0"/>
                <a:cs typeface="Tahoma" panose="020B0604030504040204" pitchFamily="34" charset="0"/>
              </a:rPr>
              <a:t>Podstawy</a:t>
            </a:r>
            <a:r>
              <a:rPr lang="en-US" sz="4400" b="0" kern="0" spc="-150" dirty="0">
                <a:solidFill>
                  <a:schemeClr val="tx1"/>
                </a:solidFill>
                <a:ea typeface="Tahoma" panose="020B0604030504040204" pitchFamily="34" charset="0"/>
                <a:cs typeface="Tahoma" panose="020B0604030504040204" pitchFamily="34" charset="0"/>
              </a:rPr>
              <a:t> </a:t>
            </a:r>
            <a:r>
              <a:rPr lang="en-US" sz="4400" b="0" kern="0" spc="-150" dirty="0" err="1">
                <a:solidFill>
                  <a:schemeClr val="tx1"/>
                </a:solidFill>
                <a:ea typeface="Tahoma" panose="020B0604030504040204" pitchFamily="34" charset="0"/>
                <a:cs typeface="Tahoma" panose="020B0604030504040204" pitchFamily="34" charset="0"/>
              </a:rPr>
              <a:t>komunikacji</a:t>
            </a:r>
            <a:r>
              <a:rPr lang="en-US" sz="4400" b="0" kern="0" spc="-150" dirty="0">
                <a:solidFill>
                  <a:schemeClr val="tx1"/>
                </a:solidFill>
                <a:ea typeface="Tahoma" panose="020B0604030504040204" pitchFamily="34" charset="0"/>
                <a:cs typeface="Tahoma" panose="020B0604030504040204" pitchFamily="34" charset="0"/>
              </a:rPr>
              <a:t> online </a:t>
            </a:r>
            <a:r>
              <a:rPr lang="en-US" sz="4400" b="0" kern="0" spc="-150" dirty="0" err="1">
                <a:solidFill>
                  <a:schemeClr val="tx1"/>
                </a:solidFill>
                <a:ea typeface="Tahoma" panose="020B0604030504040204" pitchFamily="34" charset="0"/>
                <a:cs typeface="Tahoma" panose="020B0604030504040204" pitchFamily="34" charset="0"/>
              </a:rPr>
              <a:t>dla</a:t>
            </a:r>
            <a:r>
              <a:rPr lang="en-US" sz="4400" b="0" kern="0" spc="-150" dirty="0">
                <a:solidFill>
                  <a:schemeClr val="tx1"/>
                </a:solidFill>
                <a:ea typeface="Tahoma" panose="020B0604030504040204" pitchFamily="34" charset="0"/>
                <a:cs typeface="Tahoma" panose="020B0604030504040204" pitchFamily="34" charset="0"/>
              </a:rPr>
              <a:t> MŚP</a:t>
            </a:r>
            <a:endParaRPr lang="es-ES" sz="4400" b="0" kern="0" spc="-150" dirty="0">
              <a:solidFill>
                <a:schemeClr val="tx1"/>
              </a:solidFill>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850245" y="692914"/>
            <a:ext cx="7697518" cy="352661"/>
          </a:xfrm>
          <a:prstGeom prst="rect">
            <a:avLst/>
          </a:prstGeom>
        </p:spPr>
        <p:txBody>
          <a:bodyPr vert="horz" wrap="square" lIns="0" tIns="13970" rIns="0" bIns="0" rtlCol="0">
            <a:spAutoFit/>
          </a:bodyPr>
          <a:lstStyle/>
          <a:p>
            <a:pPr marL="12700">
              <a:spcBef>
                <a:spcPts val="110"/>
              </a:spcBef>
            </a:pPr>
            <a:r>
              <a:rPr lang="es-ES" sz="2200" spc="50" dirty="0" err="1">
                <a:latin typeface="+mj-lt"/>
                <a:cs typeface="Tahoma"/>
              </a:rPr>
              <a:t>Sekcja</a:t>
            </a:r>
            <a:r>
              <a:rPr lang="es-ES" sz="2200" spc="50" dirty="0">
                <a:latin typeface="+mj-lt"/>
                <a:cs typeface="Tahoma"/>
              </a:rPr>
              <a:t> 1.</a:t>
            </a:r>
            <a:r>
              <a:rPr lang="ru-RU" sz="2200" spc="50" dirty="0">
                <a:latin typeface="+mj-lt"/>
                <a:cs typeface="Tahoma"/>
              </a:rPr>
              <a:t>4</a:t>
            </a:r>
            <a:r>
              <a:rPr lang="es-ES" sz="2200" spc="50" dirty="0">
                <a:latin typeface="+mj-lt"/>
                <a:cs typeface="Tahoma"/>
              </a:rPr>
              <a:t>.:</a:t>
            </a:r>
            <a:r>
              <a:rPr lang="ru-RU" sz="2200" spc="50" dirty="0">
                <a:latin typeface="+mj-lt"/>
                <a:cs typeface="Tahoma"/>
              </a:rPr>
              <a:t> </a:t>
            </a:r>
            <a:r>
              <a:rPr lang="en-US" sz="2200" dirty="0">
                <a:latin typeface="+mj-lt"/>
              </a:rPr>
              <a:t>Social Media a </a:t>
            </a:r>
            <a:r>
              <a:rPr lang="en-US" sz="2200" dirty="0" err="1">
                <a:latin typeface="+mj-lt"/>
              </a:rPr>
              <a:t>komunikacja</a:t>
            </a:r>
            <a:r>
              <a:rPr lang="en-US" sz="2200" dirty="0">
                <a:latin typeface="+mj-lt"/>
              </a:rPr>
              <a:t> w </a:t>
            </a:r>
            <a:r>
              <a:rPr lang="en-US" sz="2200" dirty="0" err="1">
                <a:latin typeface="+mj-lt"/>
              </a:rPr>
              <a:t>biznesie</a:t>
            </a:r>
            <a:r>
              <a:rPr lang="en-US" sz="2200" dirty="0">
                <a:latin typeface="+mj-lt"/>
              </a:rPr>
              <a:t> (1)</a:t>
            </a:r>
          </a:p>
        </p:txBody>
      </p:sp>
      <p:pic>
        <p:nvPicPr>
          <p:cNvPr id="18" name="Immagine 17">
            <a:extLst>
              <a:ext uri="{FF2B5EF4-FFF2-40B4-BE49-F238E27FC236}">
                <a16:creationId xmlns:a16="http://schemas.microsoft.com/office/drawing/2014/main" id="{BE97B978-2304-4580-9277-4103A60A45B4}"/>
              </a:ext>
            </a:extLst>
          </p:cNvPr>
          <p:cNvPicPr>
            <a:picLocks noChangeAspect="1"/>
          </p:cNvPicPr>
          <p:nvPr/>
        </p:nvPicPr>
        <p:blipFill>
          <a:blip r:embed="rId2"/>
          <a:stretch>
            <a:fillRect/>
          </a:stretch>
        </p:blipFill>
        <p:spPr>
          <a:xfrm>
            <a:off x="10066469" y="4939357"/>
            <a:ext cx="919600" cy="919600"/>
          </a:xfrm>
          <a:prstGeom prst="rect">
            <a:avLst/>
          </a:prstGeom>
        </p:spPr>
      </p:pic>
      <p:pic>
        <p:nvPicPr>
          <p:cNvPr id="20" name="Immagine 19">
            <a:extLst>
              <a:ext uri="{FF2B5EF4-FFF2-40B4-BE49-F238E27FC236}">
                <a16:creationId xmlns:a16="http://schemas.microsoft.com/office/drawing/2014/main" id="{FA5678F1-65AD-4FB6-BA07-451DD3793ED4}"/>
              </a:ext>
            </a:extLst>
          </p:cNvPr>
          <p:cNvPicPr>
            <a:picLocks noChangeAspect="1"/>
          </p:cNvPicPr>
          <p:nvPr/>
        </p:nvPicPr>
        <p:blipFill>
          <a:blip r:embed="rId3"/>
          <a:stretch>
            <a:fillRect/>
          </a:stretch>
        </p:blipFill>
        <p:spPr>
          <a:xfrm>
            <a:off x="9044739" y="4923602"/>
            <a:ext cx="935355" cy="935355"/>
          </a:xfrm>
          <a:prstGeom prst="rect">
            <a:avLst/>
          </a:prstGeom>
        </p:spPr>
      </p:pic>
      <p:pic>
        <p:nvPicPr>
          <p:cNvPr id="24" name="Immagine 23">
            <a:extLst>
              <a:ext uri="{FF2B5EF4-FFF2-40B4-BE49-F238E27FC236}">
                <a16:creationId xmlns:a16="http://schemas.microsoft.com/office/drawing/2014/main" id="{54D40931-AD3A-4DD6-BCA8-066C475CA521}"/>
              </a:ext>
            </a:extLst>
          </p:cNvPr>
          <p:cNvPicPr>
            <a:picLocks noChangeAspect="1"/>
          </p:cNvPicPr>
          <p:nvPr/>
        </p:nvPicPr>
        <p:blipFill>
          <a:blip r:embed="rId4"/>
          <a:stretch>
            <a:fillRect/>
          </a:stretch>
        </p:blipFill>
        <p:spPr>
          <a:xfrm>
            <a:off x="11088198" y="4939357"/>
            <a:ext cx="919600" cy="919600"/>
          </a:xfrm>
          <a:prstGeom prst="rect">
            <a:avLst/>
          </a:prstGeom>
        </p:spPr>
      </p:pic>
      <p:pic>
        <p:nvPicPr>
          <p:cNvPr id="28" name="Immagine 27">
            <a:extLst>
              <a:ext uri="{FF2B5EF4-FFF2-40B4-BE49-F238E27FC236}">
                <a16:creationId xmlns:a16="http://schemas.microsoft.com/office/drawing/2014/main" id="{ABFE1627-B288-4C9A-AD69-ED4C014BDC3B}"/>
              </a:ext>
            </a:extLst>
          </p:cNvPr>
          <p:cNvPicPr>
            <a:picLocks noChangeAspect="1"/>
          </p:cNvPicPr>
          <p:nvPr/>
        </p:nvPicPr>
        <p:blipFill>
          <a:blip r:embed="rId5"/>
          <a:stretch>
            <a:fillRect/>
          </a:stretch>
        </p:blipFill>
        <p:spPr>
          <a:xfrm>
            <a:off x="8023011" y="4923602"/>
            <a:ext cx="919600" cy="919600"/>
          </a:xfrm>
          <a:prstGeom prst="rect">
            <a:avLst/>
          </a:prstGeom>
        </p:spPr>
      </p:pic>
      <p:sp>
        <p:nvSpPr>
          <p:cNvPr id="9" name="Rectángulo 8"/>
          <p:cNvSpPr/>
          <p:nvPr/>
        </p:nvSpPr>
        <p:spPr>
          <a:xfrm>
            <a:off x="987328" y="1569410"/>
            <a:ext cx="6538183" cy="3477875"/>
          </a:xfrm>
          <a:prstGeom prst="rect">
            <a:avLst/>
          </a:prstGeom>
        </p:spPr>
        <p:txBody>
          <a:bodyPr wrap="square">
            <a:spAutoFit/>
          </a:bodyPr>
          <a:lstStyle/>
          <a:p>
            <a:pPr>
              <a:defRPr/>
            </a:pPr>
            <a:r>
              <a:rPr lang="en-US" altLang="es-ES" sz="2200" dirty="0">
                <a:latin typeface="Calibri" panose="020F0502020204030204" pitchFamily="34" charset="0"/>
                <a:cs typeface="Calibri" panose="020F0502020204030204" pitchFamily="34" charset="0"/>
              </a:rPr>
              <a:t>Social media:</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sz="2200" dirty="0" err="1">
                <a:latin typeface="Calibri" panose="020F0502020204030204" pitchFamily="34" charset="0"/>
                <a:cs typeface="Calibri" panose="020F0502020204030204" pitchFamily="34" charset="0"/>
              </a:rPr>
              <a:t>Znakomite</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narzędzie</a:t>
            </a:r>
            <a:r>
              <a:rPr lang="en-US" sz="2200" dirty="0">
                <a:latin typeface="Calibri" panose="020F0502020204030204" pitchFamily="34" charset="0"/>
                <a:cs typeface="Calibri" panose="020F0502020204030204" pitchFamily="34" charset="0"/>
              </a:rPr>
              <a:t> do </a:t>
            </a:r>
            <a:r>
              <a:rPr lang="en-US" sz="2200" dirty="0" err="1">
                <a:latin typeface="Calibri" panose="020F0502020204030204" pitchFamily="34" charset="0"/>
                <a:cs typeface="Calibri" panose="020F0502020204030204" pitchFamily="34" charset="0"/>
              </a:rPr>
              <a:t>przekazywania</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informacji</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znacznej</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liczbie</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osób</a:t>
            </a:r>
            <a:endParaRPr lang="en-U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err="1">
                <a:latin typeface="Calibri" panose="020F0502020204030204" pitchFamily="34" charset="0"/>
                <a:cs typeface="Calibri" panose="020F0502020204030204" pitchFamily="34" charset="0"/>
              </a:rPr>
              <a:t>Stwarzają</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możliwość</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tworzenia</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i</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dzielenia</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się</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materiałami</a:t>
            </a:r>
            <a:r>
              <a:rPr lang="en-US" altLang="es-ES" sz="2200" dirty="0">
                <a:latin typeface="Calibri" panose="020F0502020204030204" pitchFamily="34" charset="0"/>
                <a:cs typeface="Calibri" panose="020F0502020204030204" pitchFamily="34" charset="0"/>
              </a:rPr>
              <a:t> </a:t>
            </a:r>
            <a:r>
              <a:rPr lang="en-US" altLang="es-ES" sz="2200" dirty="0" err="1">
                <a:latin typeface="Calibri" panose="020F0502020204030204" pitchFamily="34" charset="0"/>
                <a:cs typeface="Calibri" panose="020F0502020204030204" pitchFamily="34" charset="0"/>
              </a:rPr>
              <a:t>wizualnymi</a:t>
            </a: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GB" altLang="es-ES" sz="2200" dirty="0" err="1">
                <a:latin typeface="Calibri" panose="020F0502020204030204" pitchFamily="34" charset="0"/>
                <a:cs typeface="Calibri" panose="020F0502020204030204" pitchFamily="34" charset="0"/>
              </a:rPr>
              <a:t>Szeroko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używane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przez</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firmy</a:t>
            </a:r>
            <a:r>
              <a:rPr lang="en-GB" altLang="es-ES" sz="2200" dirty="0">
                <a:latin typeface="Calibri" panose="020F0502020204030204" pitchFamily="34" charset="0"/>
                <a:cs typeface="Calibri" panose="020F0502020204030204" pitchFamily="34" charset="0"/>
              </a:rPr>
              <a:t> do </a:t>
            </a:r>
            <a:r>
              <a:rPr lang="en-GB" altLang="es-ES" sz="2200" dirty="0" err="1">
                <a:latin typeface="Calibri" panose="020F0502020204030204" pitchFamily="34" charset="0"/>
                <a:cs typeface="Calibri" panose="020F0502020204030204" pitchFamily="34" charset="0"/>
              </a:rPr>
              <a:t>celów</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reklamowych</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marketingowych</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816932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2574</TotalTime>
  <Words>1055</Words>
  <Application>Microsoft Office PowerPoint</Application>
  <PresentationFormat>Panorámica</PresentationFormat>
  <Paragraphs>190</Paragraphs>
  <Slides>17</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17</vt:i4>
      </vt:variant>
    </vt:vector>
  </HeadingPairs>
  <TitlesOfParts>
    <vt:vector size="27" baseType="lpstr">
      <vt:lpstr>Arial</vt:lpstr>
      <vt:lpstr>Bahnschrift Light</vt:lpstr>
      <vt:lpstr>Calibri</vt:lpstr>
      <vt:lpstr>Calibri Light</vt:lpstr>
      <vt:lpstr>Georgia</vt:lpstr>
      <vt:lpstr>Oxygen</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77</cp:revision>
  <dcterms:created xsi:type="dcterms:W3CDTF">2021-06-29T11:11:56Z</dcterms:created>
  <dcterms:modified xsi:type="dcterms:W3CDTF">2023-02-06T16:10:24Z</dcterms:modified>
</cp:coreProperties>
</file>