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1" r:id="rId5"/>
    <p:sldId id="286" r:id="rId6"/>
    <p:sldId id="259" r:id="rId7"/>
    <p:sldId id="287" r:id="rId8"/>
    <p:sldId id="289" r:id="rId9"/>
    <p:sldId id="288" r:id="rId10"/>
    <p:sldId id="290"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13" autoAdjust="0"/>
  </p:normalViewPr>
  <p:slideViewPr>
    <p:cSldViewPr snapToGrid="0">
      <p:cViewPr varScale="1">
        <p:scale>
          <a:sx n="107" d="100"/>
          <a:sy n="107" d="100"/>
        </p:scale>
        <p:origin x="714"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8ZPSJ4vZK5c&amp;ab_channel=TheAudiopedia" TargetMode="External"/><Relationship Id="rId2" Type="http://schemas.openxmlformats.org/officeDocument/2006/relationships/hyperlink" Target="https://ec.europa.eu/social/main.jsp?langId=en&amp;catId=10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BjA6QZbCoY&amp;ab_channel=Lan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BtbzfALQWY&amp;ab_channel=Connectea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1600200" y="3257551"/>
            <a:ext cx="9042400"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sz="1800" b="1" dirty="0">
                <a:effectLst/>
                <a:latin typeface="Bahnschrift Light" panose="020B0502040204020203" pitchFamily="34" charset="0"/>
                <a:ea typeface="Calibri" panose="020F0502020204030204" pitchFamily="34" charset="0"/>
              </a:rPr>
              <a:t>Ενίσχυση της ανθεκτικότητας των ΜΜΕ 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l-GR" sz="1800" b="1" dirty="0">
                <a:effectLst/>
                <a:latin typeface="Bahnschrift Light" panose="020B0502040204020203" pitchFamily="34" charset="0"/>
                <a:ea typeface="Calibri" panose="020F0502020204030204" pitchFamily="34" charset="0"/>
              </a:rPr>
              <a:t>)</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Ευέλικτες λύσεις στο χρόνο εργασίας</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685610"/>
            <a:ext cx="10423794"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1.4.2.: </a:t>
            </a:r>
            <a:r>
              <a:rPr lang="el-GR" sz="2200" spc="50" dirty="0">
                <a:latin typeface="+mj-lt"/>
                <a:cs typeface="Tahoma"/>
              </a:rPr>
              <a:t>Χρόνος εργασίας που βασίζεται στις ανάγκες των εργαζομένων</a:t>
            </a:r>
            <a:endParaRPr sz="2200" dirty="0">
              <a:latin typeface="+mj-lt"/>
              <a:cs typeface="Tahoma"/>
            </a:endParaRPr>
          </a:p>
        </p:txBody>
      </p:sp>
      <p:sp>
        <p:nvSpPr>
          <p:cNvPr id="4" name="Rectángulo 3"/>
          <p:cNvSpPr/>
          <p:nvPr/>
        </p:nvSpPr>
        <p:spPr>
          <a:xfrm>
            <a:off x="605626" y="2092985"/>
            <a:ext cx="11165954" cy="4170372"/>
          </a:xfrm>
          <a:prstGeom prst="rect">
            <a:avLst/>
          </a:prstGeom>
        </p:spPr>
        <p:txBody>
          <a:bodyPr wrap="square">
            <a:spAutoFit/>
          </a:bodyPr>
          <a:lstStyle/>
          <a:p>
            <a:pPr algn="just">
              <a:defRPr/>
            </a:pPr>
            <a:r>
              <a:rPr lang="el-GR" altLang="es-ES" sz="1600" dirty="0">
                <a:latin typeface="Calibri" panose="020F0502020204030204" pitchFamily="34" charset="0"/>
                <a:cs typeface="Calibri" panose="020F0502020204030204" pitchFamily="34" charset="0"/>
              </a:rPr>
              <a:t>Συμβουλές για τον εντοπισμό και την αντιμετώπιση των αναγκών των εργαζομένων</a:t>
            </a:r>
          </a:p>
          <a:p>
            <a:pPr algn="just">
              <a:defRPr/>
            </a:pPr>
            <a:r>
              <a:rPr lang="el-GR" altLang="es-ES" sz="1600" dirty="0">
                <a:latin typeface="Calibri" panose="020F0502020204030204" pitchFamily="34" charset="0"/>
                <a:cs typeface="Calibri" panose="020F0502020204030204" pitchFamily="34" charset="0"/>
              </a:rPr>
              <a:t>
Χρησιμοποιήστε την πρακτική των σχολίων των εργαζομένων. Τα σχόλια των εργαζομένων είναι σημαντικά επειδή επιτρέπουν στο προσωπικό να γνωρίζει πού βρίσκονται και πώς θα μπορούσαν να τα πάνε καλύτερα. Οι πλατφόρμες λογισμικού ανθρώπινου δυναμικού παρέχουν την ευκαιρία στους εργοδότες να διατηρούν ψηφιακό αρχείο των σχολίων των εργαζομένων σχετικά με διάφορα οργανωτικά ζητήματα</a:t>
            </a:r>
            <a:r>
              <a:rPr lang="en-US" altLang="es-ES" sz="1600"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sz="16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sz="1600" dirty="0">
                <a:latin typeface="Calibri" panose="020F0502020204030204" pitchFamily="34" charset="0"/>
                <a:cs typeface="Calibri" panose="020F0502020204030204" pitchFamily="34" charset="0"/>
              </a:rPr>
              <a:t>Αντιμετώπιση των αναγκών των εργαζομένων</a:t>
            </a:r>
            <a:r>
              <a:rPr lang="en-US" altLang="es-ES" sz="1600" dirty="0">
                <a:latin typeface="Calibri" panose="020F0502020204030204" pitchFamily="34" charset="0"/>
                <a:cs typeface="Calibri" panose="020F0502020204030204" pitchFamily="34" charset="0"/>
              </a:rPr>
              <a:t>. </a:t>
            </a:r>
          </a:p>
          <a:p>
            <a:pPr marL="742950" lvl="1" indent="-285750" algn="just">
              <a:buFont typeface="Arial" panose="020B0604020202020204" pitchFamily="34" charset="0"/>
              <a:buChar char="•"/>
              <a:defRPr/>
            </a:pPr>
            <a:r>
              <a:rPr lang="el-GR" altLang="es-ES" sz="1600" dirty="0">
                <a:latin typeface="Calibri" panose="020F0502020204030204" pitchFamily="34" charset="0"/>
                <a:cs typeface="Calibri" panose="020F0502020204030204" pitchFamily="34" charset="0"/>
              </a:rPr>
              <a:t>Παρέχετε μονοπάτια ανάπτυξης και ανάπτυξης. - Αντιμετώπιση των αναγκών των εργαζομένων για «σωστή» αποζημίωση, παρέχοντάς τους ευκαιρίες επαγγελματικής εξέλιξης</a:t>
            </a:r>
            <a:r>
              <a:rPr lang="en-US" altLang="es-ES" sz="1600" dirty="0">
                <a:latin typeface="Calibri" panose="020F0502020204030204" pitchFamily="34" charset="0"/>
                <a:cs typeface="Calibri" panose="020F0502020204030204" pitchFamily="34" charset="0"/>
              </a:rPr>
              <a:t>.</a:t>
            </a:r>
          </a:p>
          <a:p>
            <a:pPr marL="742950" lvl="1" indent="-285750" algn="just">
              <a:buFont typeface="Arial" panose="020B0604020202020204" pitchFamily="34" charset="0"/>
              <a:buChar char="•"/>
              <a:defRPr/>
            </a:pPr>
            <a:r>
              <a:rPr lang="el-GR" altLang="es-ES" sz="1600" dirty="0">
                <a:latin typeface="Calibri" panose="020F0502020204030204" pitchFamily="34" charset="0"/>
                <a:cs typeface="Calibri" panose="020F0502020204030204" pitchFamily="34" charset="0"/>
              </a:rPr>
              <a:t>Δώστε προτεραιότητα στη διαφάνεια - Η διαφάνεια με τους υπαλλήλους σας είναι ο καλύτερος τρόπος για να δημιουργήσετε εμπιστοσύνη και σεβασμό</a:t>
            </a:r>
            <a:r>
              <a:rPr lang="en-US" altLang="es-ES" sz="1600" dirty="0">
                <a:latin typeface="Calibri" panose="020F0502020204030204" pitchFamily="34" charset="0"/>
                <a:cs typeface="Calibri" panose="020F0502020204030204" pitchFamily="34" charset="0"/>
              </a:rPr>
              <a:t>.  </a:t>
            </a:r>
          </a:p>
          <a:p>
            <a:pPr marL="742950" lvl="1" indent="-285750" algn="just">
              <a:buFont typeface="Arial" panose="020B0604020202020204" pitchFamily="34" charset="0"/>
              <a:buChar char="•"/>
              <a:defRPr/>
            </a:pPr>
            <a:r>
              <a:rPr lang="el-GR" altLang="es-ES" sz="1600" dirty="0">
                <a:latin typeface="Calibri" panose="020F0502020204030204" pitchFamily="34" charset="0"/>
                <a:cs typeface="Calibri" panose="020F0502020204030204" pitchFamily="34" charset="0"/>
              </a:rPr>
              <a:t>Αυξήστε την αφοσίωση των εργαζομένων - Οι εργαζόμενοι που δεν ασχολούνται με την καθημερινή τους εργασία πιθανότατα δεν θα αποδώσουν με τον καλύτερο δυνατό τρόπο</a:t>
            </a:r>
            <a:r>
              <a:rPr lang="en-US" altLang="es-ES" sz="1600" dirty="0">
                <a:latin typeface="Calibri" panose="020F0502020204030204" pitchFamily="34" charset="0"/>
                <a:cs typeface="Calibri" panose="020F0502020204030204" pitchFamily="34" charset="0"/>
              </a:rPr>
              <a:t>. </a:t>
            </a:r>
          </a:p>
          <a:p>
            <a:pPr marL="742950" lvl="1" indent="-285750" algn="just">
              <a:buFont typeface="Arial" panose="020B0604020202020204" pitchFamily="34" charset="0"/>
              <a:buChar char="•"/>
              <a:defRPr/>
            </a:pPr>
            <a:r>
              <a:rPr lang="el-GR" altLang="es-ES" sz="1600" dirty="0">
                <a:latin typeface="Calibri" panose="020F0502020204030204" pitchFamily="34" charset="0"/>
                <a:cs typeface="Calibri" panose="020F0502020204030204" pitchFamily="34" charset="0"/>
              </a:rPr>
              <a:t>Ενθαρρύνετε τη λήψη αποφάσεων από τη βάση προς την κορυφή - Το τελικό βήμα για την αύξηση της ικανοποίησης των εργαζομένων είναι να βοηθήσετε τους υπαλλήλους σας να αισθάνονται πιο σίγουροι δίνοντάς τους φωνή</a:t>
            </a:r>
            <a:endParaRPr lang="en-US" altLang="es-ES" sz="9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900" dirty="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81D54989-E2B9-17E4-543B-8572156793E3}"/>
              </a:ext>
            </a:extLst>
          </p:cNvPr>
          <p:cNvSpPr txBox="1">
            <a:spLocks/>
          </p:cNvSpPr>
          <p:nvPr/>
        </p:nvSpPr>
        <p:spPr>
          <a:xfrm>
            <a:off x="377556" y="940534"/>
            <a:ext cx="11165954"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Τίτλος μαθήματος </a:t>
            </a:r>
            <a:r>
              <a:rPr lang="es-ES" sz="4000" kern="0" spc="-150" dirty="0">
                <a:solidFill>
                  <a:schemeClr val="tx1"/>
                </a:solidFill>
                <a:latin typeface="+mj-lt"/>
                <a:ea typeface="Tahoma" panose="020B0604030504040204" pitchFamily="34" charset="0"/>
                <a:cs typeface="Tahoma" panose="020B0604030504040204" pitchFamily="34" charset="0"/>
              </a:rPr>
              <a:t> 4: </a:t>
            </a:r>
            <a:r>
              <a:rPr lang="el-GR" sz="4000" kern="0" spc="-150" dirty="0">
                <a:solidFill>
                  <a:schemeClr val="tx1"/>
                </a:solidFill>
                <a:latin typeface="+mj-lt"/>
                <a:ea typeface="Tahoma" panose="020B0604030504040204" pitchFamily="34" charset="0"/>
                <a:cs typeface="Tahoma" panose="020B0604030504040204" pitchFamily="34" charset="0"/>
              </a:rPr>
              <a:t>Ανάγκες πελατών και εργαζομένων</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2095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633443"/>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Πρόγραμμα εργασίας
</a:t>
            </a:r>
            <a:endParaRPr lang="en-US" sz="1400" dirty="0">
              <a:ea typeface="Lato Light" charset="0"/>
              <a:cs typeface="Poppins" pitchFamily="2" charset="77"/>
            </a:endParaRPr>
          </a:p>
        </p:txBody>
      </p:sp>
      <p:sp>
        <p:nvSpPr>
          <p:cNvPr id="53" name="Rectangle 52"/>
          <p:cNvSpPr/>
          <p:nvPr/>
        </p:nvSpPr>
        <p:spPr>
          <a:xfrm>
            <a:off x="4796078" y="3783324"/>
            <a:ext cx="2143023" cy="523220"/>
          </a:xfrm>
          <a:prstGeom prst="rect">
            <a:avLst/>
          </a:prstGeom>
        </p:spPr>
        <p:txBody>
          <a:bodyPr wrap="none">
            <a:spAutoFit/>
          </a:bodyPr>
          <a:lstStyle/>
          <a:p>
            <a:pPr algn="ctr"/>
            <a:r>
              <a:rPr lang="el-GR" sz="1400" b="1" dirty="0">
                <a:ea typeface="Roboto" charset="0"/>
                <a:cs typeface="Poppins" pitchFamily="2" charset="77"/>
              </a:rPr>
              <a:t> Διατήρηση της συνέπειας
</a:t>
            </a:r>
            <a:endParaRPr lang="en-US" sz="1400" b="1" dirty="0">
              <a:ea typeface="Roboto" charset="0"/>
              <a:cs typeface="Poppins" pitchFamily="2" charset="77"/>
            </a:endParaRPr>
          </a:p>
        </p:txBody>
      </p:sp>
      <p:sp>
        <p:nvSpPr>
          <p:cNvPr id="54" name="TextBox 53"/>
          <p:cNvSpPr txBox="1"/>
          <p:nvPr/>
        </p:nvSpPr>
        <p:spPr>
          <a:xfrm>
            <a:off x="6321269" y="2820117"/>
            <a:ext cx="1829006" cy="915572"/>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Αντιμετώπιση των αναγκών των πελατών
</a:t>
            </a:r>
            <a:endParaRPr lang="en-US" sz="1400" dirty="0">
              <a:ea typeface="Lato Light" charset="0"/>
              <a:cs typeface="Poppins" pitchFamily="2" charset="77"/>
            </a:endParaRPr>
          </a:p>
        </p:txBody>
      </p:sp>
      <p:sp>
        <p:nvSpPr>
          <p:cNvPr id="55" name="Rectangle 54"/>
          <p:cNvSpPr/>
          <p:nvPr/>
        </p:nvSpPr>
        <p:spPr>
          <a:xfrm>
            <a:off x="6291970" y="2375051"/>
            <a:ext cx="1884427" cy="646331"/>
          </a:xfrm>
          <a:prstGeom prst="rect">
            <a:avLst/>
          </a:prstGeom>
        </p:spPr>
        <p:txBody>
          <a:bodyPr wrap="none">
            <a:spAutoFit/>
          </a:bodyPr>
          <a:lstStyle/>
          <a:p>
            <a:pPr algn="ctr"/>
            <a:r>
              <a:rPr lang="el-GR" b="1" dirty="0">
                <a:ea typeface="Roboto" charset="0"/>
                <a:cs typeface="Poppins" pitchFamily="2" charset="77"/>
              </a:rPr>
              <a:t>Ανάγκες πελατών
</a:t>
            </a:r>
            <a:endParaRPr lang="en-US" b="1" dirty="0">
              <a:ea typeface="Roboto" charset="0"/>
              <a:cs typeface="Poppins" pitchFamily="2" charset="77"/>
            </a:endParaRPr>
          </a:p>
        </p:txBody>
      </p:sp>
      <p:sp>
        <p:nvSpPr>
          <p:cNvPr id="58" name="TextBox 57"/>
          <p:cNvSpPr txBox="1"/>
          <p:nvPr/>
        </p:nvSpPr>
        <p:spPr>
          <a:xfrm>
            <a:off x="3583218" y="2820117"/>
            <a:ext cx="1829006" cy="915572"/>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Πλεονεκτήματα και μειονεκτήματα
</a:t>
            </a:r>
            <a:endParaRPr lang="en-US" sz="1400" dirty="0">
              <a:ea typeface="Lato Light" charset="0"/>
              <a:cs typeface="Poppins" pitchFamily="2" charset="77"/>
            </a:endParaRPr>
          </a:p>
        </p:txBody>
      </p:sp>
      <p:sp>
        <p:nvSpPr>
          <p:cNvPr id="59" name="Rectangle 58"/>
          <p:cNvSpPr/>
          <p:nvPr/>
        </p:nvSpPr>
        <p:spPr>
          <a:xfrm>
            <a:off x="3483705" y="2375051"/>
            <a:ext cx="2024850" cy="646331"/>
          </a:xfrm>
          <a:prstGeom prst="rect">
            <a:avLst/>
          </a:prstGeom>
        </p:spPr>
        <p:txBody>
          <a:bodyPr wrap="none">
            <a:spAutoFit/>
          </a:bodyPr>
          <a:lstStyle/>
          <a:p>
            <a:pPr algn="ctr"/>
            <a:r>
              <a:rPr lang="el-GR" b="1" dirty="0">
                <a:ea typeface="Roboto" charset="0"/>
                <a:cs typeface="Poppins" pitchFamily="2" charset="77"/>
              </a:rPr>
              <a:t>Ψηφιακοί νομάδες
</a:t>
            </a:r>
            <a:endParaRPr lang="en-US" b="1" dirty="0">
              <a:ea typeface="Roboto" charset="0"/>
              <a:cs typeface="Poppins" pitchFamily="2" charset="77"/>
            </a:endParaRPr>
          </a:p>
        </p:txBody>
      </p:sp>
      <p:sp>
        <p:nvSpPr>
          <p:cNvPr id="60" name="TextBox 59"/>
          <p:cNvSpPr txBox="1"/>
          <p:nvPr/>
        </p:nvSpPr>
        <p:spPr>
          <a:xfrm>
            <a:off x="7664323" y="4228390"/>
            <a:ext cx="1829006" cy="915572"/>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Αντιμετώπιση των αναγκών των πελατών
</a:t>
            </a:r>
            <a:endParaRPr lang="en-US" sz="1400" dirty="0">
              <a:ea typeface="Lato Light" charset="0"/>
              <a:cs typeface="Poppins" pitchFamily="2" charset="77"/>
            </a:endParaRPr>
          </a:p>
        </p:txBody>
      </p:sp>
      <p:sp>
        <p:nvSpPr>
          <p:cNvPr id="61" name="Rectangle 60"/>
          <p:cNvSpPr/>
          <p:nvPr/>
        </p:nvSpPr>
        <p:spPr>
          <a:xfrm>
            <a:off x="7194392" y="3783324"/>
            <a:ext cx="2745367" cy="646331"/>
          </a:xfrm>
          <a:prstGeom prst="rect">
            <a:avLst/>
          </a:prstGeom>
        </p:spPr>
        <p:txBody>
          <a:bodyPr wrap="none">
            <a:spAutoFit/>
          </a:bodyPr>
          <a:lstStyle/>
          <a:p>
            <a:pPr algn="ctr"/>
            <a:r>
              <a:rPr lang="el-GR" b="1" dirty="0">
                <a:ea typeface="Roboto" charset="0"/>
                <a:cs typeface="Poppins" pitchFamily="2" charset="77"/>
              </a:rPr>
              <a:t>Ανάγκες των εργαζομένων
</a:t>
            </a:r>
            <a:endParaRPr lang="en-US" b="1" dirty="0">
              <a:ea typeface="Roboto" charset="0"/>
              <a:cs typeface="Poppins" pitchFamily="2" charset="77"/>
            </a:endParaRPr>
          </a:p>
        </p:txBody>
      </p:sp>
      <p:sp>
        <p:nvSpPr>
          <p:cNvPr id="62" name="TextBox 61"/>
          <p:cNvSpPr txBox="1"/>
          <p:nvPr/>
        </p:nvSpPr>
        <p:spPr>
          <a:xfrm>
            <a:off x="2258458" y="4323802"/>
            <a:ext cx="1829006" cy="915572"/>
          </a:xfrm>
          <a:prstGeom prst="rect">
            <a:avLst/>
          </a:prstGeom>
          <a:noFill/>
        </p:spPr>
        <p:txBody>
          <a:bodyPr wrap="square" rtlCol="0">
            <a:spAutoFit/>
          </a:bodyPr>
          <a:lstStyle/>
          <a:p>
            <a:pPr algn="ctr">
              <a:lnSpc>
                <a:spcPts val="2220"/>
              </a:lnSpc>
            </a:pPr>
            <a:r>
              <a:rPr lang="el-GR" sz="1400" dirty="0">
                <a:ea typeface="Lato Light" charset="0"/>
                <a:cs typeface="Poppins" pitchFamily="2" charset="77"/>
              </a:rPr>
              <a:t>Ευέλικτες προσεγγίσεις
</a:t>
            </a:r>
            <a:endParaRPr lang="en-US" sz="1400" dirty="0">
              <a:ea typeface="Lato Light" charset="0"/>
              <a:cs typeface="Poppins" pitchFamily="2" charset="77"/>
            </a:endParaRPr>
          </a:p>
        </p:txBody>
      </p:sp>
      <p:sp>
        <p:nvSpPr>
          <p:cNvPr id="63" name="Rectangle 62"/>
          <p:cNvSpPr/>
          <p:nvPr/>
        </p:nvSpPr>
        <p:spPr>
          <a:xfrm>
            <a:off x="2468353" y="3469995"/>
            <a:ext cx="1477124" cy="923330"/>
          </a:xfrm>
          <a:prstGeom prst="rect">
            <a:avLst/>
          </a:prstGeom>
        </p:spPr>
        <p:txBody>
          <a:bodyPr wrap="square">
            <a:spAutoFit/>
          </a:bodyPr>
          <a:lstStyle/>
          <a:p>
            <a:pPr algn="ctr"/>
            <a:r>
              <a:rPr lang="el-GR" b="1" dirty="0">
                <a:ea typeface="Roboto" charset="0"/>
                <a:cs typeface="Poppins" pitchFamily="2" charset="77"/>
              </a:rPr>
              <a:t>Ευελιξία εργασίας με ασφάλεια</a:t>
            </a:r>
            <a:endParaRPr lang="en-US" b="1" dirty="0">
              <a:ea typeface="Roboto" charset="0"/>
              <a:cs typeface="Poppins" pitchFamily="2" charset="77"/>
            </a:endParaRPr>
          </a:p>
        </p:txBody>
      </p:sp>
      <p:sp>
        <p:nvSpPr>
          <p:cNvPr id="33" name="object 16"/>
          <p:cNvSpPr txBox="1">
            <a:spLocks/>
          </p:cNvSpPr>
          <p:nvPr/>
        </p:nvSpPr>
        <p:spPr>
          <a:xfrm>
            <a:off x="4385404" y="249441"/>
            <a:ext cx="4758595"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Ανακεφαλαίωση
</a:t>
            </a:r>
            <a:endParaRPr lang="es-ES" sz="4800" b="1" spc="-150" dirty="0"/>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399" y="987562"/>
            <a:ext cx="5590739"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l-GR" sz="4800" b="1" spc="-150" dirty="0"/>
              <a:t>Ανάλυση </a:t>
            </a:r>
            <a:r>
              <a:rPr lang="en-GB" sz="4800" b="1" spc="-150" dirty="0"/>
              <a:t>SWOT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704039"/>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lang="el-GR" sz="2200" spc="-150" dirty="0">
                <a:latin typeface="+mj-lt"/>
                <a:cs typeface="Tahoma"/>
              </a:rPr>
              <a:t>ΑΥΤΟΑΞΙΟΛΌΓΗΣΗ
</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1200329"/>
          </a:xfrm>
          <a:prstGeom prst="rect">
            <a:avLst/>
          </a:prstGeom>
          <a:noFill/>
        </p:spPr>
        <p:txBody>
          <a:bodyPr wrap="square" rtlCol="0">
            <a:spAutoFit/>
          </a:bodyPr>
          <a:lstStyle/>
          <a:p>
            <a:r>
              <a:rPr lang="el-GR" dirty="0"/>
              <a:t>Δυνατά σημεία</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l-GR" dirty="0"/>
              <a:t>Αδυναμίες</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l-GR" dirty="0"/>
              <a:t>Ευκαιρίες</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el-GR" dirty="0"/>
              <a:t>Απειλές</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814818" cy="646331"/>
          </a:xfrm>
          <a:prstGeom prst="rect">
            <a:avLst/>
          </a:prstGeom>
          <a:noFill/>
        </p:spPr>
        <p:txBody>
          <a:bodyPr wrap="square" rtlCol="0">
            <a:spAutoFit/>
          </a:bodyPr>
          <a:lstStyle/>
          <a:p>
            <a:r>
              <a:rPr lang="el-GR" dirty="0"/>
              <a:t>Σημείο</a:t>
            </a:r>
            <a:r>
              <a:rPr lang="en-US" dirty="0"/>
              <a:t> 1: </a:t>
            </a:r>
            <a:r>
              <a:rPr lang="el-GR" dirty="0"/>
              <a:t>Οι άνθρωποι που ζουν χρησιμοποιώντας τεχνολογίες τηλεπικοινωνιών και ζουν έναν νομαδικό τρόπο ζωής αναφέρονται ως ψηφιακοί νομάδες</a:t>
            </a:r>
            <a:endParaRPr lang="en-US" dirty="0"/>
          </a:p>
        </p:txBody>
      </p:sp>
      <p:sp>
        <p:nvSpPr>
          <p:cNvPr id="12" name="CuadroTexto 11"/>
          <p:cNvSpPr txBox="1"/>
          <p:nvPr/>
        </p:nvSpPr>
        <p:spPr>
          <a:xfrm>
            <a:off x="1615181" y="3530217"/>
            <a:ext cx="9458103" cy="646331"/>
          </a:xfrm>
          <a:prstGeom prst="rect">
            <a:avLst/>
          </a:prstGeom>
          <a:noFill/>
        </p:spPr>
        <p:txBody>
          <a:bodyPr wrap="square" rtlCol="0">
            <a:spAutoFit/>
          </a:bodyPr>
          <a:lstStyle/>
          <a:p>
            <a:r>
              <a:rPr lang="el-GR" dirty="0"/>
              <a:t>Σημείο</a:t>
            </a:r>
            <a:r>
              <a:rPr lang="en-US" dirty="0"/>
              <a:t> 2: </a:t>
            </a:r>
            <a:r>
              <a:rPr lang="el-GR" dirty="0"/>
              <a:t>Ένας ψηφιακός νομάδας αναφέρεται σε άτομα που εργάζονται εξ αποστάσεως χρησιμοποιώντας τεχνολογία πληροφοριών και επικοινωνιών</a:t>
            </a:r>
            <a:endParaRPr lang="en-US" dirty="0"/>
          </a:p>
        </p:txBody>
      </p:sp>
      <p:sp>
        <p:nvSpPr>
          <p:cNvPr id="13" name="CuadroTexto 12"/>
          <p:cNvSpPr txBox="1"/>
          <p:nvPr/>
        </p:nvSpPr>
        <p:spPr>
          <a:xfrm>
            <a:off x="1605565" y="4284374"/>
            <a:ext cx="8834672" cy="646331"/>
          </a:xfrm>
          <a:prstGeom prst="rect">
            <a:avLst/>
          </a:prstGeom>
          <a:noFill/>
        </p:spPr>
        <p:txBody>
          <a:bodyPr wrap="square" rtlCol="0">
            <a:spAutoFit/>
          </a:bodyPr>
          <a:lstStyle/>
          <a:p>
            <a:r>
              <a:rPr lang="el-GR" dirty="0"/>
              <a:t>Σημείο</a:t>
            </a:r>
            <a:r>
              <a:rPr lang="en-US" dirty="0"/>
              <a:t> 3: </a:t>
            </a:r>
            <a:r>
              <a:rPr lang="el-GR" dirty="0"/>
              <a:t>Ορίστε ένα χρονοδιάγραμμα εργασίας για να βελτιώσετε τη συνέπεια της εργασίας σας</a:t>
            </a:r>
            <a:endParaRPr lang="en-US" dirty="0"/>
          </a:p>
        </p:txBody>
      </p:sp>
      <p:sp>
        <p:nvSpPr>
          <p:cNvPr id="14" name="CuadroTexto 13"/>
          <p:cNvSpPr txBox="1"/>
          <p:nvPr/>
        </p:nvSpPr>
        <p:spPr>
          <a:xfrm>
            <a:off x="1578484" y="4994445"/>
            <a:ext cx="8128224" cy="646331"/>
          </a:xfrm>
          <a:prstGeom prst="rect">
            <a:avLst/>
          </a:prstGeom>
          <a:noFill/>
        </p:spPr>
        <p:txBody>
          <a:bodyPr wrap="square" rtlCol="0">
            <a:spAutoFit/>
          </a:bodyPr>
          <a:lstStyle/>
          <a:p>
            <a:r>
              <a:rPr lang="el-GR" dirty="0"/>
              <a:t>Σημείο</a:t>
            </a:r>
            <a:r>
              <a:rPr lang="en-US" dirty="0"/>
              <a:t> 4: </a:t>
            </a:r>
            <a:r>
              <a:rPr lang="el-GR" dirty="0"/>
              <a:t>Προσδιορισμός και αντιμετώπιση των αναγκών των πελατών και των εργαζομένων με τη χρήση τεχνολογικών </a:t>
            </a:r>
            <a:r>
              <a:rPr lang="el-GR" dirty="0" err="1"/>
              <a:t>πλατφορμών</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l-GR" sz="9600" b="1" spc="95" dirty="0">
                <a:solidFill>
                  <a:schemeClr val="bg1"/>
                </a:solidFill>
                <a:latin typeface="Roboto"/>
                <a:cs typeface="Roboto"/>
              </a:rPr>
              <a:t>Ευχαριστώ</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6526658" cy="369332"/>
          </a:xfrm>
          <a:prstGeom prst="rect">
            <a:avLst/>
          </a:prstGeom>
          <a:noFill/>
        </p:spPr>
        <p:txBody>
          <a:bodyPr wrap="none" rtlCol="0">
            <a:spAutoFit/>
          </a:bodyPr>
          <a:lstStyle/>
          <a:p>
            <a:r>
              <a:rPr lang="el-GR" dirty="0"/>
              <a:t>Στόχος</a:t>
            </a:r>
            <a:r>
              <a:rPr lang="es-ES" dirty="0"/>
              <a:t> 1: </a:t>
            </a:r>
            <a:r>
              <a:rPr lang="el-GR" dirty="0"/>
              <a:t>Ορίσετε του θέματος της ευελιξίας εργασίας με ασφάλεια</a:t>
            </a:r>
            <a:endParaRPr lang="en-GB" dirty="0"/>
          </a:p>
        </p:txBody>
      </p:sp>
      <p:sp>
        <p:nvSpPr>
          <p:cNvPr id="12" name="CuadroTexto 11"/>
          <p:cNvSpPr txBox="1"/>
          <p:nvPr/>
        </p:nvSpPr>
        <p:spPr>
          <a:xfrm>
            <a:off x="1615182" y="3530217"/>
            <a:ext cx="7177991" cy="646331"/>
          </a:xfrm>
          <a:prstGeom prst="rect">
            <a:avLst/>
          </a:prstGeom>
          <a:noFill/>
        </p:spPr>
        <p:txBody>
          <a:bodyPr wrap="none" rtlCol="0">
            <a:spAutoFit/>
          </a:bodyPr>
          <a:lstStyle/>
          <a:p>
            <a:r>
              <a:rPr lang="el-GR" dirty="0"/>
              <a:t>Στόχος 2: Απαντήσετε στην ερώτηση, " Τι είναι ο όρος Ψηφιακοί νομάδες"
</a:t>
            </a:r>
            <a:endParaRPr lang="en-GB" dirty="0"/>
          </a:p>
        </p:txBody>
      </p:sp>
      <p:sp>
        <p:nvSpPr>
          <p:cNvPr id="13" name="CuadroTexto 12"/>
          <p:cNvSpPr txBox="1"/>
          <p:nvPr/>
        </p:nvSpPr>
        <p:spPr>
          <a:xfrm>
            <a:off x="1605565" y="4284374"/>
            <a:ext cx="7199757" cy="646331"/>
          </a:xfrm>
          <a:prstGeom prst="rect">
            <a:avLst/>
          </a:prstGeom>
          <a:noFill/>
        </p:spPr>
        <p:txBody>
          <a:bodyPr wrap="square" rtlCol="0">
            <a:spAutoFit/>
          </a:bodyPr>
          <a:lstStyle/>
          <a:p>
            <a:r>
              <a:rPr lang="el-GR" dirty="0"/>
              <a:t>Στόχος 3: Συζητήσετε πώς να προσδιορίσετε τις ώρες εργασίας για να διατηρήσουν τη συνέπεια.</a:t>
            </a:r>
            <a:endParaRPr lang="en-GB" dirty="0"/>
          </a:p>
        </p:txBody>
      </p:sp>
      <p:sp>
        <p:nvSpPr>
          <p:cNvPr id="14" name="CuadroTexto 13"/>
          <p:cNvSpPr txBox="1"/>
          <p:nvPr/>
        </p:nvSpPr>
        <p:spPr>
          <a:xfrm>
            <a:off x="1578484" y="4994445"/>
            <a:ext cx="7199756" cy="923330"/>
          </a:xfrm>
          <a:prstGeom prst="rect">
            <a:avLst/>
          </a:prstGeom>
          <a:noFill/>
        </p:spPr>
        <p:txBody>
          <a:bodyPr wrap="square" rtlCol="0">
            <a:spAutoFit/>
          </a:bodyPr>
          <a:lstStyle/>
          <a:p>
            <a:r>
              <a:rPr lang="el-GR" dirty="0"/>
              <a:t>Στόχος 4: Συζητήσετε πώς να επιλύσετε τις ανάγκες των πελατών και των εργαζομένων
</a:t>
            </a:r>
            <a:endParaRPr lang="en-GB" dirty="0"/>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556214" cy="321883"/>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80576" y="758722"/>
            <a:ext cx="2565728"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3477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ΕΝΟΤΗΤΑ</a:t>
            </a:r>
            <a:r>
              <a:rPr lang="es-ES" sz="4800" kern="0" spc="-150" dirty="0">
                <a:solidFill>
                  <a:schemeClr val="tx1"/>
                </a:solidFill>
                <a:latin typeface="+mj-lt"/>
                <a:ea typeface="Tahoma" panose="020B0604030504040204" pitchFamily="34" charset="0"/>
                <a:cs typeface="Tahoma" panose="020B0604030504040204" pitchFamily="34" charset="0"/>
              </a:rPr>
              <a:t> 1.1: </a:t>
            </a:r>
            <a:r>
              <a:rPr lang="el-GR" sz="4800" kern="0" spc="-150" dirty="0">
                <a:solidFill>
                  <a:schemeClr val="tx1"/>
                </a:solidFill>
                <a:latin typeface="+mj-lt"/>
                <a:ea typeface="Tahoma" panose="020B0604030504040204" pitchFamily="34" charset="0"/>
                <a:cs typeface="Tahoma" panose="020B0604030504040204" pitchFamily="34" charset="0"/>
              </a:rPr>
              <a:t>Ευελιξία εργασίας με ασφάλεια</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76172"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ΜΑΘΗΜΑ</a:t>
            </a:r>
            <a:r>
              <a:rPr lang="es-ES" sz="2200" spc="50" dirty="0">
                <a:latin typeface="+mj-lt"/>
                <a:cs typeface="Tahoma"/>
              </a:rPr>
              <a:t> 1.1.1.: </a:t>
            </a:r>
            <a:r>
              <a:rPr lang="el-GR" sz="2200" spc="50" dirty="0">
                <a:latin typeface="+mj-lt"/>
                <a:cs typeface="Tahoma"/>
              </a:rPr>
              <a:t>Ορισμός της ευελιξίας εργασίας με ασφάλεια</a:t>
            </a:r>
            <a:endParaRPr sz="2200" dirty="0">
              <a:latin typeface="+mj-lt"/>
              <a:cs typeface="Tahoma"/>
            </a:endParaRPr>
          </a:p>
        </p:txBody>
      </p:sp>
      <p:sp>
        <p:nvSpPr>
          <p:cNvPr id="4" name="Rectángulo 3"/>
          <p:cNvSpPr/>
          <p:nvPr/>
        </p:nvSpPr>
        <p:spPr>
          <a:xfrm>
            <a:off x="806971" y="2525263"/>
            <a:ext cx="10269068" cy="2585323"/>
          </a:xfrm>
          <a:prstGeom prst="rect">
            <a:avLst/>
          </a:prstGeom>
        </p:spPr>
        <p:txBody>
          <a:bodyPr wrap="square">
            <a:spAutoFit/>
          </a:bodyPr>
          <a:lstStyle/>
          <a:p>
            <a:pPr>
              <a:defRPr/>
            </a:pPr>
            <a:r>
              <a:rPr lang="en-US" altLang="es-ES" dirty="0">
                <a:latin typeface="Calibri" panose="020F0502020204030204" pitchFamily="34" charset="0"/>
                <a:cs typeface="Calibri" panose="020F0502020204030204" pitchFamily="34" charset="0"/>
              </a:rPr>
              <a:t>“</a:t>
            </a:r>
            <a:r>
              <a:rPr lang="el-GR" altLang="es-ES" dirty="0">
                <a:latin typeface="Calibri" panose="020F0502020204030204" pitchFamily="34" charset="0"/>
                <a:cs typeface="Calibri" panose="020F0502020204030204" pitchFamily="34" charset="0"/>
              </a:rPr>
              <a:t>Ευελιξία εργασίας με ασφάλεια είναι μια ολοκληρωμένη στρατηγική για την ενίσχυση, ταυτόχρονα, της ευελιξίας και της ασφάλειας στην αγορά εργασίας. Προσπαθεί να συμβιβάσει την ανάγκη των εργοδοτών για ευέλικτο εργατικό δυναμικό με την ανάγκη των εργαζομένων για ασφάλεια – εμπιστοσύνη ότι δεν θα αντιμετωπίσουν μακρές περιόδους ανεργίας</a:t>
            </a:r>
            <a:r>
              <a:rPr lang="en-US" altLang="es-ES" dirty="0">
                <a:latin typeface="Calibri" panose="020F0502020204030204" pitchFamily="34" charset="0"/>
                <a:cs typeface="Calibri" panose="020F0502020204030204" pitchFamily="34" charset="0"/>
              </a:rPr>
              <a:t>.” </a:t>
            </a:r>
          </a:p>
          <a:p>
            <a:pPr>
              <a:defRPr/>
            </a:pPr>
            <a:r>
              <a:rPr lang="en-US" altLang="es-ES" dirty="0">
                <a:latin typeface="Calibri" panose="020F0502020204030204" pitchFamily="34" charset="0"/>
                <a:cs typeface="Calibri" panose="020F0502020204030204" pitchFamily="34" charset="0"/>
              </a:rPr>
              <a:t>(</a:t>
            </a:r>
            <a:r>
              <a:rPr lang="en-US" altLang="es-ES" dirty="0">
                <a:latin typeface="Calibri" panose="020F0502020204030204" pitchFamily="34" charset="0"/>
                <a:cs typeface="Calibri" panose="020F0502020204030204" pitchFamily="34" charset="0"/>
                <a:hlinkClick r:id="rId2"/>
              </a:rPr>
              <a:t>https://ec.europa.eu/social/main.jsp?langId=en&amp;catId=102</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hlinkClick r:id="rId3"/>
              </a:rPr>
              <a:t>https://www.youtube.com/watch?v=8ZPSJ4vZK5c&amp;ab_channel=TheAudiopedia</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3898047" y="152554"/>
            <a:ext cx="5513447"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UNIT 1: Flexicurity</a:t>
            </a:r>
          </a:p>
        </p:txBody>
      </p:sp>
      <p:sp>
        <p:nvSpPr>
          <p:cNvPr id="10" name="object 17"/>
          <p:cNvSpPr txBox="1"/>
          <p:nvPr/>
        </p:nvSpPr>
        <p:spPr>
          <a:xfrm>
            <a:off x="3340767" y="957387"/>
            <a:ext cx="6396086"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s-ES" sz="2200" b="0" i="0" u="none" strike="noStrike" kern="1200" cap="none" spc="-150" normalizeH="0" baseline="0" noProof="0" dirty="0">
                <a:ln>
                  <a:noFill/>
                </a:ln>
                <a:effectLst/>
                <a:uLnTx/>
                <a:uFillTx/>
                <a:latin typeface="+mj-lt"/>
                <a:ea typeface="+mn-ea"/>
                <a:cs typeface="Tahoma"/>
              </a:rPr>
              <a:t>SECTION 1.1.2.: </a:t>
            </a:r>
            <a:r>
              <a:rPr kumimoji="0" lang="es-ES" sz="2200" b="0" i="0" u="none" strike="noStrike" kern="1200" cap="none" spc="-150" normalizeH="0" baseline="0" noProof="0" dirty="0" err="1">
                <a:ln>
                  <a:noFill/>
                </a:ln>
                <a:effectLst/>
                <a:uLnTx/>
                <a:uFillTx/>
                <a:latin typeface="+mj-lt"/>
                <a:ea typeface="+mn-ea"/>
                <a:cs typeface="Tahoma"/>
              </a:rPr>
              <a:t>Approaches</a:t>
            </a:r>
            <a:endParaRPr kumimoji="0"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3662541"/>
          </a:xfrm>
          <a:prstGeom prst="rect">
            <a:avLst/>
          </a:prstGeom>
        </p:spPr>
        <p:txBody>
          <a:bodyPr wrap="square">
            <a:spAutoFit/>
          </a:bodyPr>
          <a:lstStyle/>
          <a:p>
            <a:pPr>
              <a:defRPr/>
            </a:pPr>
            <a:r>
              <a:rPr lang="en-GB" altLang="es-ES" b="1" dirty="0">
                <a:latin typeface="Calibri" panose="020F0502020204030204" pitchFamily="34" charset="0"/>
                <a:cs typeface="Calibri" panose="020F0502020204030204" pitchFamily="34" charset="0"/>
              </a:rPr>
              <a:t>Danish approach</a:t>
            </a:r>
          </a:p>
          <a:p>
            <a:pPr>
              <a:defRPr/>
            </a:pPr>
            <a:r>
              <a:rPr lang="en-US" dirty="0"/>
              <a:t>Less concerned with atypical types of employment, and rather builds on: </a:t>
            </a:r>
          </a:p>
          <a:p>
            <a:pPr>
              <a:defRPr/>
            </a:pPr>
            <a:endParaRPr lang="en-US" dirty="0"/>
          </a:p>
          <a:p>
            <a:pPr marL="285750" indent="-285750">
              <a:buFont typeface="Arial" panose="020B0604020202020204" pitchFamily="34" charset="0"/>
              <a:buChar char="•"/>
              <a:defRPr/>
            </a:pPr>
            <a:r>
              <a:rPr lang="en-US" sz="1600" dirty="0"/>
              <a:t>more flexibility for all workers through new ways of </a:t>
            </a:r>
            <a:r>
              <a:rPr lang="en-US" sz="1600" dirty="0" err="1"/>
              <a:t>organising</a:t>
            </a:r>
            <a:r>
              <a:rPr lang="en-US" sz="1600" dirty="0"/>
              <a:t> work, or through more diverse and flexible working time arrangements, accompanied by relaxed employment protection legislation; </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extensive unemployment benefits providing income security to the unemployed; and </a:t>
            </a:r>
          </a:p>
          <a:p>
            <a:pPr marL="285750" indent="-285750">
              <a:buFont typeface="Arial" panose="020B0604020202020204" pitchFamily="34" charset="0"/>
              <a:buChar char="•"/>
              <a:defRPr/>
            </a:pPr>
            <a:endParaRPr lang="en-US" sz="1600" dirty="0"/>
          </a:p>
          <a:p>
            <a:pPr marL="285750" indent="-285750">
              <a:buFont typeface="Arial" panose="020B0604020202020204" pitchFamily="34" charset="0"/>
              <a:buChar char="•"/>
              <a:defRPr/>
            </a:pPr>
            <a:r>
              <a:rPr lang="en-US" sz="1600" dirty="0"/>
              <a:t>active </a:t>
            </a:r>
            <a:r>
              <a:rPr lang="en-US" sz="1600" dirty="0" err="1"/>
              <a:t>labour</a:t>
            </a:r>
            <a:r>
              <a:rPr lang="en-US" sz="1600" dirty="0"/>
              <a:t> market policies aimed at skill upgrading and activation of the unemployed.</a:t>
            </a:r>
            <a:endParaRPr lang="en-GB" altLang="es-ES" sz="1600"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4806167" cy="4524315"/>
          </a:xfrm>
          <a:prstGeom prst="rect">
            <a:avLst/>
          </a:prstGeom>
        </p:spPr>
        <p:txBody>
          <a:bodyPr wrap="square">
            <a:spAutoFit/>
          </a:bodyPr>
          <a:lstStyle/>
          <a:p>
            <a:pPr>
              <a:defRPr/>
            </a:pPr>
            <a:r>
              <a:rPr lang="en-GB" altLang="es-ES" b="1" dirty="0">
                <a:latin typeface="Calibri" panose="020F0502020204030204" pitchFamily="34" charset="0"/>
                <a:cs typeface="Calibri" panose="020F0502020204030204" pitchFamily="34" charset="0"/>
              </a:rPr>
              <a:t>Dutch approach</a:t>
            </a:r>
          </a:p>
          <a:p>
            <a:pPr marL="285750" indent="-285750">
              <a:buFont typeface="Arial" panose="020B0604020202020204" pitchFamily="34" charset="0"/>
              <a:buChar char="•"/>
              <a:defRPr/>
            </a:pPr>
            <a:r>
              <a:rPr lang="en-US" sz="1600" dirty="0"/>
              <a:t>Promotion of the use of atypical, flexible types of employment (by giving access to benefits to those on fixed-term, temporary, and part-time work contracts); </a:t>
            </a:r>
          </a:p>
          <a:p>
            <a:pPr marL="285750" indent="-285750">
              <a:buFont typeface="Arial" panose="020B0604020202020204" pitchFamily="34" charset="0"/>
              <a:buChar char="•"/>
              <a:defRPr/>
            </a:pPr>
            <a:r>
              <a:rPr lang="en-US" sz="1600" dirty="0"/>
              <a:t>while at the same time providing such flexible types of employment with similar rights concerning working conditions and social security as standard employment. </a:t>
            </a:r>
          </a:p>
          <a:p>
            <a:pPr>
              <a:defRPr/>
            </a:pPr>
            <a:endParaRPr lang="en-US" sz="1600" dirty="0"/>
          </a:p>
          <a:p>
            <a:pPr>
              <a:defRPr/>
            </a:pPr>
            <a:endParaRPr lang="en-US" sz="1600" dirty="0"/>
          </a:p>
          <a:p>
            <a:pPr>
              <a:defRPr/>
            </a:pPr>
            <a:r>
              <a:rPr lang="en-US" sz="1600" dirty="0"/>
              <a:t>Such an approach is more likely to be attractive to those countries where there are large numbers of ‘non-standard’ (e.g. part-time, fixed-term, temporary) workers.</a:t>
            </a:r>
            <a:endParaRPr lang="en-US" altLang="es-ES" sz="1600" dirty="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sz="1200" dirty="0">
                <a:latin typeface="Calibri" panose="020F0502020204030204" pitchFamily="34" charset="0"/>
                <a:cs typeface="Calibri" panose="020F0502020204030204" pitchFamily="34" charset="0"/>
              </a:rPr>
              <a:t>Sultana, R.G., 2012. Flexicurity: Implications for lifelong career guidance. The European Lifelong Guidance Policy Network.</a:t>
            </a:r>
            <a:endParaRPr lang="en-GB" altLang="es-ES" sz="12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3195823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92664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Τίτλος μαθήματος</a:t>
            </a:r>
            <a:r>
              <a:rPr lang="es-ES" sz="4800" kern="0" spc="-150" dirty="0">
                <a:solidFill>
                  <a:schemeClr val="tx1"/>
                </a:solidFill>
                <a:latin typeface="+mj-lt"/>
                <a:ea typeface="Tahoma" panose="020B0604030504040204" pitchFamily="34" charset="0"/>
                <a:cs typeface="Tahoma" panose="020B0604030504040204" pitchFamily="34" charset="0"/>
              </a:rPr>
              <a:t> 1.2: </a:t>
            </a:r>
            <a:r>
              <a:rPr lang="el-GR" sz="4800" kern="0" spc="-150" dirty="0">
                <a:solidFill>
                  <a:schemeClr val="tx1"/>
                </a:solidFill>
                <a:latin typeface="+mj-lt"/>
                <a:ea typeface="Tahoma" panose="020B0604030504040204" pitchFamily="34" charset="0"/>
                <a:cs typeface="Tahoma" panose="020B0604030504040204" pitchFamily="34" charset="0"/>
              </a:rPr>
              <a:t>Ψηφιακοί νομάδες</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696484"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1.2.1.: </a:t>
            </a:r>
            <a:r>
              <a:rPr lang="el-GR" sz="2200" spc="50" dirty="0">
                <a:latin typeface="+mj-lt"/>
                <a:cs typeface="Tahoma"/>
              </a:rPr>
              <a:t>Ορισμός ψηφιακών νομάδων</a:t>
            </a:r>
            <a:endParaRPr sz="2200" dirty="0">
              <a:latin typeface="+mj-lt"/>
              <a:cs typeface="Tahoma"/>
            </a:endParaRPr>
          </a:p>
        </p:txBody>
      </p:sp>
      <p:sp>
        <p:nvSpPr>
          <p:cNvPr id="4" name="Rectángulo 3"/>
          <p:cNvSpPr/>
          <p:nvPr/>
        </p:nvSpPr>
        <p:spPr>
          <a:xfrm>
            <a:off x="806971" y="2525263"/>
            <a:ext cx="10269068" cy="3139321"/>
          </a:xfrm>
          <a:prstGeom prst="rect">
            <a:avLst/>
          </a:prstGeom>
        </p:spPr>
        <p:txBody>
          <a:bodyPr wrap="square">
            <a:spAutoFit/>
          </a:bodyPr>
          <a:lstStyle/>
          <a:p>
            <a:pPr algn="just">
              <a:defRPr/>
            </a:pPr>
            <a:r>
              <a:rPr lang="el-GR" altLang="es-ES" dirty="0">
                <a:latin typeface="Calibri" panose="020F0502020204030204" pitchFamily="34" charset="0"/>
                <a:cs typeface="Calibri" panose="020F0502020204030204" pitchFamily="34" charset="0"/>
              </a:rPr>
              <a:t>Πρώτη </a:t>
            </a:r>
            <a:r>
              <a:rPr lang="el-GR" altLang="es-ES" dirty="0" err="1">
                <a:latin typeface="Calibri" panose="020F0502020204030204" pitchFamily="34" charset="0"/>
                <a:cs typeface="Calibri" panose="020F0502020204030204" pitchFamily="34" charset="0"/>
              </a:rPr>
              <a:t>χρησιμοποίησην</a:t>
            </a:r>
            <a:r>
              <a:rPr lang="el-GR" altLang="es-ES" dirty="0">
                <a:latin typeface="Calibri" panose="020F0502020204030204" pitchFamily="34" charset="0"/>
                <a:cs typeface="Calibri" panose="020F0502020204030204" pitchFamily="34" charset="0"/>
              </a:rPr>
              <a:t> το όρο οι </a:t>
            </a:r>
            <a:r>
              <a:rPr lang="el-GR" altLang="es-ES" dirty="0" err="1">
                <a:latin typeface="Calibri" panose="020F0502020204030204" pitchFamily="34" charset="0"/>
                <a:cs typeface="Calibri" panose="020F0502020204030204" pitchFamily="34" charset="0"/>
              </a:rPr>
              <a:t>Τσούτζιο</a:t>
            </a:r>
            <a:r>
              <a:rPr lang="el-GR" altLang="es-ES" dirty="0">
                <a:latin typeface="Calibri" panose="020F0502020204030204" pitchFamily="34" charset="0"/>
                <a:cs typeface="Calibri" panose="020F0502020204030204" pitchFamily="34" charset="0"/>
              </a:rPr>
              <a:t> </a:t>
            </a:r>
            <a:r>
              <a:rPr lang="el-GR" altLang="es-ES" dirty="0" err="1">
                <a:latin typeface="Calibri" panose="020F0502020204030204" pitchFamily="34" charset="0"/>
                <a:cs typeface="Calibri" panose="020F0502020204030204" pitchFamily="34" charset="0"/>
              </a:rPr>
              <a:t>Μακιμότο</a:t>
            </a:r>
            <a:r>
              <a:rPr lang="el-GR" altLang="es-ES" dirty="0">
                <a:latin typeface="Calibri" panose="020F0502020204030204" pitchFamily="34" charset="0"/>
                <a:cs typeface="Calibri" panose="020F0502020204030204" pitchFamily="34" charset="0"/>
              </a:rPr>
              <a:t> και Ντέιβιντ </a:t>
            </a:r>
            <a:r>
              <a:rPr lang="el-GR" altLang="es-ES" dirty="0" err="1">
                <a:latin typeface="Calibri" panose="020F0502020204030204" pitchFamily="34" charset="0"/>
                <a:cs typeface="Calibri" panose="020F0502020204030204" pitchFamily="34" charset="0"/>
              </a:rPr>
              <a:t>Γουέινς</a:t>
            </a:r>
            <a:r>
              <a:rPr lang="el-GR" altLang="es-ES" dirty="0">
                <a:latin typeface="Calibri" panose="020F0502020204030204" pitchFamily="34" charset="0"/>
                <a:cs typeface="Calibri" panose="020F0502020204030204" pitchFamily="34" charset="0"/>
              </a:rPr>
              <a:t> στην έκδοσή τους: «Ο Ψηφιακός Νομάδας» (1997). Προέβλεψαν τη δημιουργία ενός ενιαίου, παντοδύναμου συστήματος επικοινωνίας που θα επέτρεπε στους υπαλλήλους να εργάζονται από οπουδήποτε</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lgn="just">
              <a:defRPr/>
            </a:pPr>
            <a:r>
              <a:rPr lang="el-GR" altLang="es-ES" dirty="0">
                <a:latin typeface="Calibri" panose="020F0502020204030204" pitchFamily="34" charset="0"/>
                <a:cs typeface="Calibri" panose="020F0502020204030204" pitchFamily="34" charset="0"/>
              </a:rPr>
              <a:t>Αυτοί είναι οι άνθρωποι που βγάζουν τα προς το ζην χρησιμοποιώντας τεχνολογίες τηλεπικοινωνιών και ζουν έναν «νομαδικό» τρόπο ζωής. Εργάζονται από ξένες χώρες, καφετέριες, δημόσιες βιβλιοθήκες, χώρους συνεργασίας ή οχήματα αναψυχής ΑΛΛΑ κάνουν τη δουλειά τους μέσω συσκευών όπως </a:t>
            </a:r>
            <a:r>
              <a:rPr lang="el-GR" altLang="es-ES" dirty="0" err="1">
                <a:latin typeface="Calibri" panose="020F0502020204030204" pitchFamily="34" charset="0"/>
                <a:cs typeface="Calibri" panose="020F0502020204030204" pitchFamily="34" charset="0"/>
              </a:rPr>
              <a:t>smartphones</a:t>
            </a:r>
            <a:r>
              <a:rPr lang="el-GR" altLang="es-ES" dirty="0">
                <a:latin typeface="Calibri" panose="020F0502020204030204" pitchFamily="34" charset="0"/>
                <a:cs typeface="Calibri" panose="020F0502020204030204" pitchFamily="34" charset="0"/>
              </a:rPr>
              <a:t> και φορητοί υπολογιστές και χρησιμοποιούν κινητά </a:t>
            </a:r>
            <a:r>
              <a:rPr lang="el-GR" altLang="es-ES" dirty="0" err="1">
                <a:latin typeface="Calibri" panose="020F0502020204030204" pitchFamily="34" charset="0"/>
                <a:cs typeface="Calibri" panose="020F0502020204030204" pitchFamily="34" charset="0"/>
              </a:rPr>
              <a:t>hotspots</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hlinkClick r:id="rId2"/>
              </a:rPr>
              <a:t>https://www.youtube.com/watch?v=vBjA6QZbCoY&amp;ab_channel=Lana</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641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10" name="object 17"/>
          <p:cNvSpPr txBox="1"/>
          <p:nvPr/>
        </p:nvSpPr>
        <p:spPr>
          <a:xfrm>
            <a:off x="2717160" y="761133"/>
            <a:ext cx="7062479" cy="352661"/>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lang="el-GR" sz="2200" spc="-150" dirty="0">
                <a:latin typeface="+mj-lt"/>
                <a:cs typeface="Tahoma"/>
              </a:rPr>
              <a:t>Μάθημα</a:t>
            </a:r>
            <a:r>
              <a:rPr kumimoji="0" lang="es-ES" sz="2200" b="0" i="0" u="none" strike="noStrike" kern="1200" cap="none" spc="-150" normalizeH="0" baseline="0" noProof="0" dirty="0">
                <a:ln>
                  <a:noFill/>
                </a:ln>
                <a:effectLst/>
                <a:uLnTx/>
                <a:uFillTx/>
                <a:latin typeface="+mj-lt"/>
                <a:ea typeface="+mn-ea"/>
                <a:cs typeface="Tahoma"/>
              </a:rPr>
              <a:t> 1.2.2.: </a:t>
            </a:r>
            <a:r>
              <a:rPr lang="el-GR" sz="2200" spc="-150" dirty="0">
                <a:latin typeface="+mj-lt"/>
                <a:cs typeface="Tahoma"/>
              </a:rPr>
              <a:t>Ψηφιακοί νομάδες - Πλεονεκτήματα και μειονεκτήματα</a:t>
            </a:r>
            <a:endParaRPr kumimoji="0"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2585323"/>
          </a:xfrm>
          <a:prstGeom prst="rect">
            <a:avLst/>
          </a:prstGeom>
        </p:spPr>
        <p:txBody>
          <a:bodyPr wrap="square">
            <a:spAutoFit/>
          </a:bodyPr>
          <a:lstStyle/>
          <a:p>
            <a:pPr>
              <a:defRPr/>
            </a:pPr>
            <a:r>
              <a:rPr lang="el-GR" altLang="es-ES" b="1" dirty="0">
                <a:latin typeface="Calibri" panose="020F0502020204030204" pitchFamily="34" charset="0"/>
                <a:cs typeface="Calibri" panose="020F0502020204030204" pitchFamily="34" charset="0"/>
              </a:rPr>
              <a:t>Πλεονεκτήματα</a:t>
            </a:r>
            <a:endParaRPr lang="en-GB" altLang="es-ES" b="1" dirty="0">
              <a:latin typeface="Calibri" panose="020F0502020204030204" pitchFamily="34" charset="0"/>
              <a:cs typeface="Calibri" panose="020F0502020204030204" pitchFamily="34" charset="0"/>
            </a:endParaRPr>
          </a:p>
          <a:p>
            <a:pPr>
              <a:defRPr/>
            </a:pP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Ελευθερία από τις παραδοσιακές ρυθμίσεις γραφείου
Ευκαιρίες να ταξιδέψετε και να μάθετε για νέους πολιτισμούς
Ώρα να ασχοληθείτε με υπαίθρια χόμπι
Περισσότερος έλεγχος του προσωπικού σας χρόνου</a:t>
            </a:r>
            <a:endParaRPr lang="en-GB" altLang="es-ES"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4806167" cy="4185761"/>
          </a:xfrm>
          <a:prstGeom prst="rect">
            <a:avLst/>
          </a:prstGeom>
        </p:spPr>
        <p:txBody>
          <a:bodyPr wrap="square">
            <a:spAutoFit/>
          </a:bodyPr>
          <a:lstStyle/>
          <a:p>
            <a:pPr>
              <a:defRPr/>
            </a:pPr>
            <a:r>
              <a:rPr lang="el-GR" altLang="es-ES" b="1" dirty="0">
                <a:latin typeface="Calibri" panose="020F0502020204030204" pitchFamily="34" charset="0"/>
                <a:cs typeface="Calibri" panose="020F0502020204030204" pitchFamily="34" charset="0"/>
              </a:rPr>
              <a:t>Μειονεκτήματα</a:t>
            </a:r>
            <a:endParaRPr lang="en-GB" altLang="es-ES" b="1" dirty="0">
              <a:latin typeface="Calibri" panose="020F0502020204030204" pitchFamily="34" charset="0"/>
              <a:cs typeface="Calibri" panose="020F0502020204030204" pitchFamily="34" charset="0"/>
            </a:endParaRPr>
          </a:p>
          <a:p>
            <a:pPr>
              <a:defRPr/>
            </a:pPr>
            <a:endParaRPr lang="en-GB" altLang="es-ES"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Μπορεί να είναι ακριβό να ταξιδεύετε σε τακτική βάση
Ίσως χρειαστεί να εργαστείτε για υπολογιστές-πελάτες σε πολλές ζώνες ώρας
Μοναξιά ή απομόνωση από την οικογένεια και τους φίλους
Πρέπει να είναι καλά οργανωμένη για απόλυτη ισορροπία ζωής / εργασίας στο δρόμο
</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sz="1400" dirty="0">
                <a:latin typeface="Calibri" panose="020F0502020204030204" pitchFamily="34" charset="0"/>
                <a:cs typeface="Calibri" panose="020F0502020204030204" pitchFamily="34" charset="0"/>
              </a:rPr>
              <a:t>https://www.investopedia.com/terms/d/digital-nomad.asp.</a:t>
            </a:r>
            <a:endParaRPr lang="en-GB" altLang="es-ES" sz="14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2" name="object 2">
            <a:extLst>
              <a:ext uri="{FF2B5EF4-FFF2-40B4-BE49-F238E27FC236}">
                <a16:creationId xmlns:a16="http://schemas.microsoft.com/office/drawing/2014/main" id="{520BF67C-D34F-E8F2-977D-38B712352F05}"/>
              </a:ext>
            </a:extLst>
          </p:cNvPr>
          <p:cNvSpPr txBox="1">
            <a:spLocks/>
          </p:cNvSpPr>
          <p:nvPr/>
        </p:nvSpPr>
        <p:spPr>
          <a:xfrm>
            <a:off x="1726847" y="138925"/>
            <a:ext cx="992664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Τίτλος μαθήματος</a:t>
            </a:r>
            <a:r>
              <a:rPr lang="es-ES" sz="4800" kern="0" spc="-150" dirty="0">
                <a:solidFill>
                  <a:schemeClr val="tx1"/>
                </a:solidFill>
                <a:latin typeface="+mj-lt"/>
                <a:ea typeface="Tahoma" panose="020B0604030504040204" pitchFamily="34" charset="0"/>
                <a:cs typeface="Tahoma" panose="020B0604030504040204" pitchFamily="34" charset="0"/>
              </a:rPr>
              <a:t> 1.2: </a:t>
            </a:r>
            <a:r>
              <a:rPr lang="el-GR" sz="4800" kern="0" spc="-150" dirty="0">
                <a:solidFill>
                  <a:schemeClr val="tx1"/>
                </a:solidFill>
                <a:latin typeface="+mj-lt"/>
                <a:ea typeface="Tahoma" panose="020B0604030504040204" pitchFamily="34" charset="0"/>
                <a:cs typeface="Tahoma" panose="020B0604030504040204" pitchFamily="34" charset="0"/>
              </a:rPr>
              <a:t>Ψηφιακοί νομάδες</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377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943631"/>
            <a:ext cx="1080496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Τίτλος μαθήματος </a:t>
            </a:r>
            <a:r>
              <a:rPr lang="es-ES" sz="4800" kern="0" spc="-150" dirty="0">
                <a:solidFill>
                  <a:schemeClr val="tx1"/>
                </a:solidFill>
                <a:latin typeface="+mj-lt"/>
                <a:ea typeface="Tahoma" panose="020B0604030504040204" pitchFamily="34" charset="0"/>
                <a:cs typeface="Tahoma" panose="020B0604030504040204" pitchFamily="34" charset="0"/>
              </a:rPr>
              <a:t> 1.3: </a:t>
            </a:r>
            <a:r>
              <a:rPr lang="el-GR" sz="4800" kern="0" spc="-150" dirty="0">
                <a:solidFill>
                  <a:schemeClr val="tx1"/>
                </a:solidFill>
                <a:latin typeface="+mj-lt"/>
                <a:ea typeface="Tahoma" panose="020B0604030504040204" pitchFamily="34" charset="0"/>
                <a:cs typeface="Tahoma" panose="020B0604030504040204" pitchFamily="34" charset="0"/>
              </a:rPr>
              <a:t>Διατήρηση συνέπειας</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85286"/>
            <a:ext cx="10064302"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1.3.1.: </a:t>
            </a:r>
            <a:r>
              <a:rPr lang="el-GR" sz="2200" spc="50" dirty="0">
                <a:latin typeface="+mj-lt"/>
                <a:cs typeface="Tahoma"/>
              </a:rPr>
              <a:t>Προσδιορισμός ωρών εργασίας για τη διατήρηση της συνέπειας</a:t>
            </a:r>
            <a:endParaRPr sz="2200" dirty="0">
              <a:latin typeface="+mj-lt"/>
              <a:cs typeface="Tahoma"/>
            </a:endParaRPr>
          </a:p>
        </p:txBody>
      </p:sp>
      <p:sp>
        <p:nvSpPr>
          <p:cNvPr id="4" name="Rectángulo 3"/>
          <p:cNvSpPr/>
          <p:nvPr/>
        </p:nvSpPr>
        <p:spPr>
          <a:xfrm>
            <a:off x="692671" y="2047797"/>
            <a:ext cx="11165954" cy="5078313"/>
          </a:xfrm>
          <a:prstGeom prst="rect">
            <a:avLst/>
          </a:prstGeom>
        </p:spPr>
        <p:txBody>
          <a:bodyPr wrap="square">
            <a:spAutoFit/>
          </a:bodyPr>
          <a:lstStyle/>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Η διαχείριση χρόνου είναι η δυνατότητα προγραμματισμού, οργάνωσης και ελέγχου του χρόνου σας. Ο έλεγχος των ωρών της ημέρας σας θα σας βοηθήσει να επιτύχετε τους στόχους σας. Συχνά περιλαμβάνει προγραμματισμό για το μέλλον, καθορισμό στόχων, ιεράρχηση εργασιών και παρακολούθηση του πού πηγαίνει πραγματικά ο χρόνος σας</a:t>
            </a:r>
            <a:r>
              <a:rPr lang="en-US" altLang="es-ES" dirty="0">
                <a:latin typeface="Calibri" panose="020F0502020204030204" pitchFamily="34" charset="0"/>
                <a:cs typeface="Calibri" panose="020F0502020204030204" pitchFamily="34" charset="0"/>
              </a:rPr>
              <a:t>.</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Ορισμός χρονοδιαγράμματος εργασίας</a:t>
            </a:r>
            <a:r>
              <a:rPr lang="en-US" altLang="es-ES" dirty="0">
                <a:latin typeface="Calibri" panose="020F0502020204030204" pitchFamily="34" charset="0"/>
                <a:cs typeface="Calibri" panose="020F0502020204030204" pitchFamily="34" charset="0"/>
              </a:rPr>
              <a:t>.</a:t>
            </a:r>
          </a:p>
          <a:p>
            <a:pPr algn="just">
              <a:defRPr/>
            </a:pP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Εφόσον παίρνετε τις ώρες σας και η δουλειά ολοκληρώνεται, μπορείτε να πηγαινοέρχεστε όπως θέλετε</a:t>
            </a:r>
            <a:r>
              <a:rPr lang="en-US" altLang="es-ES" dirty="0">
                <a:latin typeface="Calibri" panose="020F0502020204030204" pitchFamily="34" charset="0"/>
                <a:cs typeface="Calibri" panose="020F0502020204030204" pitchFamily="34" charset="0"/>
              </a:rPr>
              <a:t>. </a:t>
            </a:r>
          </a:p>
          <a:p>
            <a:pPr algn="just">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Ο λόγος για τον οποίο τόσοι πολλοί επιτυχημένοι επιχειρηματίες χρησιμοποιούν ευέλικτα ωράρια εργασίας είναι ότι τους επιτρέπει να εργάζονται όταν είναι πιο παραγωγικοί. Τελικά, η ύπαρξη ενός χρονοδιαγράμματος εργασίας καθιστά τη διατήρηση μιας ισορροπίας μεταξύ επαγγελματικής και προσωπικής ζωής πιο εφικτή</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hlinkClick r:id="rId2"/>
            </a:endParaRPr>
          </a:p>
          <a:p>
            <a:pPr marL="285750" indent="-285750" algn="just">
              <a:buFont typeface="Arial" panose="020B0604020202020204" pitchFamily="34" charset="0"/>
              <a:buChar char="•"/>
              <a:defRPr/>
            </a:pPr>
            <a:r>
              <a:rPr lang="el-GR" dirty="0">
                <a:latin typeface="Calibri" panose="020F0502020204030204" pitchFamily="34" charset="0"/>
                <a:cs typeface="Calibri" panose="020F0502020204030204" pitchFamily="34" charset="0"/>
              </a:rPr>
              <a:t>Διαισθητική εφαρμογή προγραμματισμού υπαλλήλων για υπαλλήλους χωρίς γραφείο
</a:t>
            </a:r>
            <a:r>
              <a:rPr lang="en-US" altLang="es-ES" dirty="0">
                <a:latin typeface="Calibri" panose="020F0502020204030204" pitchFamily="34" charset="0"/>
                <a:cs typeface="Calibri" panose="020F0502020204030204" pitchFamily="34" charset="0"/>
                <a:hlinkClick r:id="rId2"/>
              </a:rPr>
              <a:t>https://www.youtube.com/watch?v=dBtbzfALQWY&amp;ab_channel=Connecteam</a:t>
            </a: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269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961999"/>
            <a:ext cx="11421151"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Τίτλος μαθήματος </a:t>
            </a:r>
            <a:r>
              <a:rPr lang="es-ES" sz="4800" kern="0" spc="-150" dirty="0">
                <a:solidFill>
                  <a:schemeClr val="tx1"/>
                </a:solidFill>
                <a:latin typeface="+mj-lt"/>
                <a:ea typeface="Tahoma" panose="020B0604030504040204" pitchFamily="34" charset="0"/>
                <a:cs typeface="Tahoma" panose="020B0604030504040204" pitchFamily="34" charset="0"/>
              </a:rPr>
              <a:t> 1.3: </a:t>
            </a:r>
            <a:r>
              <a:rPr lang="el-GR" sz="4800" kern="0" spc="-150" dirty="0">
                <a:solidFill>
                  <a:schemeClr val="tx1"/>
                </a:solidFill>
                <a:latin typeface="+mj-lt"/>
                <a:ea typeface="Tahoma" panose="020B0604030504040204" pitchFamily="34" charset="0"/>
                <a:cs typeface="Tahoma" panose="020B0604030504040204" pitchFamily="34" charset="0"/>
              </a:rPr>
              <a:t>Διατήρηση της συνέπειας</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645418"/>
            <a:ext cx="11495879"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1.3.2.: </a:t>
            </a:r>
            <a:r>
              <a:rPr lang="el-GR" sz="2200" spc="50" dirty="0">
                <a:latin typeface="+mj-lt"/>
                <a:cs typeface="Tahoma"/>
              </a:rPr>
              <a:t>Συμβουλές για τη δημιουργία ενός προσωπικού συνεπούς χρονοδιαγράμματος</a:t>
            </a:r>
            <a:endParaRPr sz="2200" dirty="0">
              <a:latin typeface="+mj-lt"/>
              <a:cs typeface="Tahoma"/>
            </a:endParaRPr>
          </a:p>
        </p:txBody>
      </p:sp>
      <p:sp>
        <p:nvSpPr>
          <p:cNvPr id="4" name="Rectángulo 3"/>
          <p:cNvSpPr/>
          <p:nvPr/>
        </p:nvSpPr>
        <p:spPr>
          <a:xfrm>
            <a:off x="648490" y="1999265"/>
            <a:ext cx="11165954" cy="2808461"/>
          </a:xfrm>
          <a:prstGeom prst="rect">
            <a:avLst/>
          </a:prstGeom>
        </p:spPr>
        <p:txBody>
          <a:bodyPr wrap="square">
            <a:spAutoFit/>
          </a:bodyPr>
          <a:lstStyle/>
          <a:p>
            <a:pPr algn="just">
              <a:defRPr/>
            </a:pPr>
            <a:endParaRPr lang="en-US" altLang="es-ES" sz="105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Προσδιορίστε τις ανάγκες εργασίας σας. Χρησιμοποιήστε αυτές τις πληροφορίες για να προσδιορίσετε τις ώρες λειτουργίας των επιχειρήσεών σας (χρονικά πλαίσια κ.λπ.</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Αναγνωρίστε και σημειώστε πότε είστε πιο παραγωγικοί</a:t>
            </a: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Προγραμματισμός χρόνου για διαλείμματα και χρόνο συγκέντρωσης</a:t>
            </a: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Μόλις δημιουργηθεί το πρόγραμμα εργασίας και μοιραστείτε το (π.χ. χρησιμοποιώντας λογισμικό προγραμματισμού) στους συναδέλφους σας για να ενημερωθείτε για το χρόνο εργασίας σας</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Προτείνεται να έχετε ετοιμάσει εφεδρικά σχέδια, εάν χρειαστεί</a:t>
            </a:r>
            <a:r>
              <a:rPr lang="en-US" altLang="es-ES" dirty="0">
                <a:latin typeface="Calibri" panose="020F0502020204030204" pitchFamily="34" charset="0"/>
                <a:cs typeface="Calibri" panose="020F0502020204030204" pitchFamily="34" charset="0"/>
              </a:rPr>
              <a:t>.</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585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40534"/>
            <a:ext cx="11165954"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chemeClr val="tx1"/>
                </a:solidFill>
                <a:latin typeface="+mj-lt"/>
                <a:ea typeface="Tahoma" panose="020B0604030504040204" pitchFamily="34" charset="0"/>
                <a:cs typeface="Tahoma" panose="020B0604030504040204" pitchFamily="34" charset="0"/>
              </a:rPr>
              <a:t>Τίτλος μαθήματος </a:t>
            </a:r>
            <a:r>
              <a:rPr lang="es-ES" sz="4000" kern="0" spc="-150" dirty="0">
                <a:solidFill>
                  <a:schemeClr val="tx1"/>
                </a:solidFill>
                <a:latin typeface="+mj-lt"/>
                <a:ea typeface="Tahoma" panose="020B0604030504040204" pitchFamily="34" charset="0"/>
                <a:cs typeface="Tahoma" panose="020B0604030504040204" pitchFamily="34" charset="0"/>
              </a:rPr>
              <a:t> 4: </a:t>
            </a:r>
            <a:r>
              <a:rPr lang="el-GR" sz="4000" kern="0" spc="-150" dirty="0">
                <a:solidFill>
                  <a:schemeClr val="tx1"/>
                </a:solidFill>
                <a:latin typeface="+mj-lt"/>
                <a:ea typeface="Tahoma" panose="020B0604030504040204" pitchFamily="34" charset="0"/>
                <a:cs typeface="Tahoma" panose="020B0604030504040204" pitchFamily="34" charset="0"/>
              </a:rPr>
              <a:t>Ανάγκες πελατών και εργαζομένων</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85610"/>
            <a:ext cx="10423794" cy="352661"/>
          </a:xfrm>
          <a:prstGeom prst="rect">
            <a:avLst/>
          </a:prstGeom>
        </p:spPr>
        <p:txBody>
          <a:bodyPr vert="horz" wrap="square" lIns="0" tIns="13970" rIns="0" bIns="0" rtlCol="0">
            <a:spAutoFit/>
          </a:bodyPr>
          <a:lstStyle/>
          <a:p>
            <a:pPr marL="12700">
              <a:lnSpc>
                <a:spcPct val="100000"/>
              </a:lnSpc>
              <a:spcBef>
                <a:spcPts val="110"/>
              </a:spcBef>
            </a:pPr>
            <a:r>
              <a:rPr lang="el-GR" sz="2200" spc="50" dirty="0">
                <a:latin typeface="+mj-lt"/>
                <a:cs typeface="Tahoma"/>
              </a:rPr>
              <a:t>Μάθημα</a:t>
            </a:r>
            <a:r>
              <a:rPr lang="es-ES" sz="2200" spc="50" dirty="0">
                <a:latin typeface="+mj-lt"/>
                <a:cs typeface="Tahoma"/>
              </a:rPr>
              <a:t> 1.4.1.: </a:t>
            </a:r>
            <a:r>
              <a:rPr lang="el-GR" sz="2200" spc="50" dirty="0">
                <a:latin typeface="+mj-lt"/>
                <a:cs typeface="Tahoma"/>
              </a:rPr>
              <a:t>Χρόνος εργασίας που βασίζεται στις ανάγκες των πελατών</a:t>
            </a:r>
            <a:endParaRPr sz="2200" dirty="0">
              <a:latin typeface="+mj-lt"/>
              <a:cs typeface="Tahoma"/>
            </a:endParaRPr>
          </a:p>
        </p:txBody>
      </p:sp>
      <p:sp>
        <p:nvSpPr>
          <p:cNvPr id="4" name="Rectángulo 3"/>
          <p:cNvSpPr/>
          <p:nvPr/>
        </p:nvSpPr>
        <p:spPr>
          <a:xfrm>
            <a:off x="605626" y="2092985"/>
            <a:ext cx="11165954" cy="4278094"/>
          </a:xfrm>
          <a:prstGeom prst="rect">
            <a:avLst/>
          </a:prstGeom>
        </p:spPr>
        <p:txBody>
          <a:bodyPr wrap="square">
            <a:spAutoFit/>
          </a:bodyPr>
          <a:lstStyle/>
          <a:p>
            <a:pPr algn="just">
              <a:defRPr/>
            </a:pPr>
            <a:r>
              <a:rPr lang="el-GR" altLang="es-ES" dirty="0">
                <a:latin typeface="Calibri" panose="020F0502020204030204" pitchFamily="34" charset="0"/>
                <a:cs typeface="Calibri" panose="020F0502020204030204" pitchFamily="34" charset="0"/>
              </a:rPr>
              <a:t>Συμβουλές για τον προσδιορισμό και την αντιμετώπιση των αναγκών των πελατών
</a:t>
            </a: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Παρακολούθηση κριτικών πελατών. Τα μέσα κοινωνικής δικτύωσης, τα δημόσια φόρουμ, οι </a:t>
            </a:r>
            <a:r>
              <a:rPr lang="el-GR" altLang="es-ES" dirty="0" err="1">
                <a:latin typeface="Calibri" panose="020F0502020204030204" pitchFamily="34" charset="0"/>
                <a:cs typeface="Calibri" panose="020F0502020204030204" pitchFamily="34" charset="0"/>
              </a:rPr>
              <a:t>ιστότοποι</a:t>
            </a:r>
            <a:r>
              <a:rPr lang="el-GR" altLang="es-ES" dirty="0">
                <a:latin typeface="Calibri" panose="020F0502020204030204" pitchFamily="34" charset="0"/>
                <a:cs typeface="Calibri" panose="020F0502020204030204" pitchFamily="34" charset="0"/>
              </a:rPr>
              <a:t> είναι πιθανοί χώροι για τους πελάτες να παρουσιάσουν τις απόψεις και τις εμπειρίες τους σχετικά με τα προϊόντα και τις υπηρεσίες της εταιρείας (θετικές ή αρνητικές</a:t>
            </a:r>
            <a:r>
              <a:rPr lang="en-US" altLang="es-ES"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Συγκεντρώστε τα δεδομένα των πελατών. Ένα εργαλείο διαχείρισης πελατειακών σχέσεων, μπορεί να σας βοηθήσει να αντιμετωπίσετε τις ανάγκες των πελατών και να αυξήσετε την ταχύτητα και την αποτελεσματικότητα για τη διανομή των αιτημάτων υποστήριξης των πελατών</a:t>
            </a:r>
            <a:r>
              <a:rPr lang="en-US" altLang="es-ES" dirty="0">
                <a:latin typeface="Calibri" panose="020F0502020204030204" pitchFamily="34" charset="0"/>
                <a:cs typeface="Calibri" panose="020F0502020204030204" pitchFamily="34" charset="0"/>
              </a:rPr>
              <a:t>.</a:t>
            </a:r>
          </a:p>
          <a:p>
            <a:pPr marL="285750" indent="-285750" algn="just">
              <a:buFont typeface="Arial" panose="020B0604020202020204" pitchFamily="34" charset="0"/>
              <a:buChar char="•"/>
              <a:defRPr/>
            </a:pPr>
            <a:endParaRPr lang="en-US"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dirty="0">
                <a:latin typeface="Calibri" panose="020F0502020204030204" pitchFamily="34" charset="0"/>
                <a:cs typeface="Calibri" panose="020F0502020204030204" pitchFamily="34" charset="0"/>
              </a:rPr>
              <a:t>Βελτιστοποιήστε την εμπειρία του πελάτη. Ο προσδιορισμός των προσωπικών προτιμήσεων των πελατών σάς βοηθά να παρέχετε προσωπική υποστήριξη πελατών (π.χ. ένας πελάτης θα λαμβάνει προσφορές και επικοινωνίες με βάση τα «μου αρέσει» του </a:t>
            </a:r>
            <a:r>
              <a:rPr lang="el-GR" altLang="es-ES" dirty="0" err="1">
                <a:latin typeface="Calibri" panose="020F0502020204030204" pitchFamily="34" charset="0"/>
                <a:cs typeface="Calibri" panose="020F0502020204030204" pitchFamily="34" charset="0"/>
              </a:rPr>
              <a:t>FaceBook</a:t>
            </a:r>
            <a:r>
              <a:rPr lang="el-GR" altLang="es-ES" dirty="0">
                <a:latin typeface="Calibri" panose="020F0502020204030204" pitchFamily="34" charset="0"/>
                <a:cs typeface="Calibri" panose="020F0502020204030204" pitchFamily="34" charset="0"/>
              </a:rPr>
              <a:t> του). </a:t>
            </a:r>
            <a:r>
              <a:rPr lang="el-GR" altLang="es-ES" b="1" dirty="0">
                <a:latin typeface="Calibri" panose="020F0502020204030204" pitchFamily="34" charset="0"/>
                <a:cs typeface="Calibri" panose="020F0502020204030204" pitchFamily="34" charset="0"/>
              </a:rPr>
              <a:t>
</a:t>
            </a: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en-US" altLang="es-E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152333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1392</Words>
  <Application>Microsoft Office PowerPoint</Application>
  <PresentationFormat>Panorámica</PresentationFormat>
  <Paragraphs>128</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38</cp:revision>
  <dcterms:created xsi:type="dcterms:W3CDTF">2021-06-29T11:11:56Z</dcterms:created>
  <dcterms:modified xsi:type="dcterms:W3CDTF">2023-02-06T16:11:44Z</dcterms:modified>
</cp:coreProperties>
</file>