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58" r:id="rId4"/>
    <p:sldId id="291" r:id="rId5"/>
    <p:sldId id="286" r:id="rId6"/>
    <p:sldId id="259" r:id="rId7"/>
    <p:sldId id="287" r:id="rId8"/>
    <p:sldId id="289" r:id="rId9"/>
    <p:sldId id="288" r:id="rId10"/>
    <p:sldId id="290" r:id="rId11"/>
    <p:sldId id="273" r:id="rId12"/>
    <p:sldId id="265" r:id="rId13"/>
    <p:sldId id="274" r:id="rId14"/>
    <p:sldId id="264" r:id="rId15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94" autoAdjust="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pPr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pPr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248104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ZPSJ4vZK5c&amp;ab_channel=TheAudiopedia" TargetMode="External"/><Relationship Id="rId2" Type="http://schemas.openxmlformats.org/officeDocument/2006/relationships/hyperlink" Target="https://ec.europa.eu/social/main.jsp?langId=en&amp;catId=102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BjA6QZbCoY&amp;ab_channel=Lana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BtbzfALQWY&amp;ab_channel=Connecteam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“Poboljšanje otpornosti malih i srednjih poduzeća nakon lockdowna”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2761287" y="4093428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Fleksibilna rješenja za radno vrijeme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Autor: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 </a:t>
            </a:r>
            <a:r>
              <a:rPr lang="hr" b="1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SEERC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8278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4: Potrebe kupaca i zaposlenika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685610"/>
            <a:ext cx="10423794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 </a:t>
            </a:r>
            <a:r>
              <a:rPr lang="hr" sz="2200" spc="50" dirty="0" err="1">
                <a:cs typeface="Tahoma"/>
              </a:rPr>
              <a:t>Odjeljak </a:t>
            </a:r>
            <a:r>
              <a:rPr lang="hr" sz="2200" spc="50" dirty="0">
                <a:cs typeface="Tahoma"/>
              </a:rPr>
              <a:t>: </a:t>
            </a:r>
            <a:r>
              <a:rPr lang="hr" sz="2200" spc="50" dirty="0">
                <a:latin typeface="+mj-lt"/>
                <a:cs typeface="Tahoma"/>
              </a:rPr>
              <a:t>4.2 .: Radno vrijeme izgrađeno oko potreba zaposlenika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05626" y="2092985"/>
            <a:ext cx="1116595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Savjeti za prepoznavanje i rješavanje potreba zaposlenika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Koristite praksu povratnih informacija zaposlenika. Povratne informacije zaposlenika važne su jer im daju do znanja gdje su i kako bi mogli biti bolji. Softverske platforme za ljudske resurse pružaju poslodavcima priliku da vode digitalnu evidenciju povratnih informacija zaposlenika u vezi s nekoliko organizacijskih pitanja.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Rad na potrebama zaposlenika.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Omogućite staze rasta i razvoja. - Obratite pažnju na potrebe zaposlenika za "odgovarajućom" naknadom pružajući im prilike za razvoj karijere.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Dajte prioritet transparentnosti - transparentnost sa svojim zaposlenicima najbolji je način za izgradnju povjerenja i poštovanja.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Povećajte angažman zaposlenika - Zaposlenici koji nisu angažirani u svom svakodnevnom poslu vjerojatno neće raditi najbolje što mogu.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Potaknite donošenje odluka odozdo prema gore - posljednji korak u povećanju zadovoljstva zaposlenika jest pomoći svojim zaposlenicima da se osjećaju više samopouzdano tako što ćete im dati glas</a:t>
            </a:r>
            <a:endParaRPr lang="en-US" alt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55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FE93A2C-5089-204E-8F05-7EC4E7ADE35C}"/>
              </a:ext>
            </a:extLst>
          </p:cNvPr>
          <p:cNvGrpSpPr/>
          <p:nvPr/>
        </p:nvGrpSpPr>
        <p:grpSpPr>
          <a:xfrm>
            <a:off x="7580470" y="3353377"/>
            <a:ext cx="1997391" cy="2384049"/>
            <a:chOff x="15787481" y="6578009"/>
            <a:chExt cx="3994782" cy="4768098"/>
          </a:xfrm>
        </p:grpSpPr>
        <p:sp>
          <p:nvSpPr>
            <p:cNvPr id="41" name="Arc 40"/>
            <p:cNvSpPr/>
            <p:nvPr/>
          </p:nvSpPr>
          <p:spPr>
            <a:xfrm rot="10800000">
              <a:off x="15787481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 rot="10800000">
              <a:off x="16955620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0AB57E4-17DE-8941-8650-9467E0FBD62C}"/>
              </a:ext>
            </a:extLst>
          </p:cNvPr>
          <p:cNvGrpSpPr/>
          <p:nvPr/>
        </p:nvGrpSpPr>
        <p:grpSpPr>
          <a:xfrm>
            <a:off x="6226063" y="1466713"/>
            <a:ext cx="1997391" cy="2412022"/>
            <a:chOff x="13078667" y="2804681"/>
            <a:chExt cx="3994782" cy="4824044"/>
          </a:xfrm>
        </p:grpSpPr>
        <p:sp>
          <p:nvSpPr>
            <p:cNvPr id="37" name="Arc 36"/>
            <p:cNvSpPr/>
            <p:nvPr/>
          </p:nvSpPr>
          <p:spPr>
            <a:xfrm>
              <a:off x="13078667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 rot="10800000">
              <a:off x="14246806" y="2804681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5107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3E85255-30F3-C346-A520-1AD7DC21BA2F}"/>
              </a:ext>
            </a:extLst>
          </p:cNvPr>
          <p:cNvGrpSpPr/>
          <p:nvPr/>
        </p:nvGrpSpPr>
        <p:grpSpPr>
          <a:xfrm>
            <a:off x="4871658" y="3353377"/>
            <a:ext cx="1997391" cy="2384049"/>
            <a:chOff x="10369857" y="6578009"/>
            <a:chExt cx="3994782" cy="4768098"/>
          </a:xfrm>
        </p:grpSpPr>
        <p:sp>
          <p:nvSpPr>
            <p:cNvPr id="27" name="Arc 26"/>
            <p:cNvSpPr/>
            <p:nvPr/>
          </p:nvSpPr>
          <p:spPr>
            <a:xfrm rot="10800000">
              <a:off x="10369857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 rot="10800000">
              <a:off x="11537995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6328B0E-F578-F540-8798-AB59B2D47333}"/>
              </a:ext>
            </a:extLst>
          </p:cNvPr>
          <p:cNvGrpSpPr/>
          <p:nvPr/>
        </p:nvGrpSpPr>
        <p:grpSpPr>
          <a:xfrm>
            <a:off x="3503395" y="1466713"/>
            <a:ext cx="1997391" cy="2412022"/>
            <a:chOff x="7661040" y="2804681"/>
            <a:chExt cx="3994782" cy="4824044"/>
          </a:xfrm>
        </p:grpSpPr>
        <p:sp>
          <p:nvSpPr>
            <p:cNvPr id="25" name="Arc 24"/>
            <p:cNvSpPr/>
            <p:nvPr/>
          </p:nvSpPr>
          <p:spPr>
            <a:xfrm>
              <a:off x="7661040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 rot="10800000">
              <a:off x="8829178" y="2804681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0A02A47-A1CD-4F4E-90F5-13415DC9934E}"/>
              </a:ext>
            </a:extLst>
          </p:cNvPr>
          <p:cNvGrpSpPr/>
          <p:nvPr/>
        </p:nvGrpSpPr>
        <p:grpSpPr>
          <a:xfrm>
            <a:off x="2162842" y="3353377"/>
            <a:ext cx="1997391" cy="2384049"/>
            <a:chOff x="4952225" y="6578009"/>
            <a:chExt cx="3994782" cy="4768098"/>
          </a:xfrm>
        </p:grpSpPr>
        <p:sp>
          <p:nvSpPr>
            <p:cNvPr id="24" name="Arc 23"/>
            <p:cNvSpPr/>
            <p:nvPr/>
          </p:nvSpPr>
          <p:spPr>
            <a:xfrm rot="10800000">
              <a:off x="4952225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 rot="10800000">
              <a:off x="6120363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sp>
        <p:nvSpPr>
          <p:cNvPr id="47" name="Shape 2774"/>
          <p:cNvSpPr/>
          <p:nvPr/>
        </p:nvSpPr>
        <p:spPr>
          <a:xfrm>
            <a:off x="5681436" y="5176399"/>
            <a:ext cx="377832" cy="377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7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39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39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1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6200" y="5891"/>
                </a:moveTo>
                <a:cubicBezTo>
                  <a:pt x="16471" y="5891"/>
                  <a:pt x="16691" y="6111"/>
                  <a:pt x="16691" y="6382"/>
                </a:cubicBezTo>
                <a:cubicBezTo>
                  <a:pt x="16691" y="6653"/>
                  <a:pt x="16471" y="6873"/>
                  <a:pt x="16200" y="6873"/>
                </a:cubicBezTo>
                <a:cubicBezTo>
                  <a:pt x="15929" y="6873"/>
                  <a:pt x="15709" y="6653"/>
                  <a:pt x="15709" y="6382"/>
                </a:cubicBezTo>
                <a:cubicBezTo>
                  <a:pt x="15709" y="6111"/>
                  <a:pt x="15929" y="5891"/>
                  <a:pt x="16200" y="5891"/>
                </a:cubicBezTo>
                <a:moveTo>
                  <a:pt x="16200" y="7855"/>
                </a:moveTo>
                <a:cubicBezTo>
                  <a:pt x="17013" y="7855"/>
                  <a:pt x="17673" y="7196"/>
                  <a:pt x="17673" y="6382"/>
                </a:cubicBezTo>
                <a:cubicBezTo>
                  <a:pt x="17673" y="5569"/>
                  <a:pt x="17013" y="4909"/>
                  <a:pt x="16200" y="4909"/>
                </a:cubicBezTo>
                <a:cubicBezTo>
                  <a:pt x="15387" y="4909"/>
                  <a:pt x="14727" y="5569"/>
                  <a:pt x="14727" y="6382"/>
                </a:cubicBezTo>
                <a:cubicBezTo>
                  <a:pt x="14727" y="7196"/>
                  <a:pt x="15387" y="7855"/>
                  <a:pt x="16200" y="7855"/>
                </a:cubicBezTo>
                <a:moveTo>
                  <a:pt x="8422" y="8135"/>
                </a:moveTo>
                <a:lnTo>
                  <a:pt x="11926" y="11638"/>
                </a:lnTo>
                <a:cubicBezTo>
                  <a:pt x="12015" y="11727"/>
                  <a:pt x="12138" y="11782"/>
                  <a:pt x="12273" y="11782"/>
                </a:cubicBezTo>
                <a:cubicBezTo>
                  <a:pt x="12408" y="11782"/>
                  <a:pt x="12531" y="11727"/>
                  <a:pt x="12620" y="11638"/>
                </a:cubicBezTo>
                <a:lnTo>
                  <a:pt x="14183" y="10075"/>
                </a:lnTo>
                <a:lnTo>
                  <a:pt x="16200" y="12764"/>
                </a:lnTo>
                <a:lnTo>
                  <a:pt x="5336" y="12764"/>
                </a:lnTo>
                <a:cubicBezTo>
                  <a:pt x="5336" y="12764"/>
                  <a:pt x="8422" y="8135"/>
                  <a:pt x="8422" y="8135"/>
                </a:cubicBezTo>
                <a:close/>
                <a:moveTo>
                  <a:pt x="4418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cubicBezTo>
                  <a:pt x="17673" y="13144"/>
                  <a:pt x="17630" y="13047"/>
                  <a:pt x="17568" y="12965"/>
                </a:cubicBezTo>
                <a:lnTo>
                  <a:pt x="17575" y="12960"/>
                </a:lnTo>
                <a:lnTo>
                  <a:pt x="14629" y="9033"/>
                </a:lnTo>
                <a:lnTo>
                  <a:pt x="14622" y="9038"/>
                </a:lnTo>
                <a:cubicBezTo>
                  <a:pt x="14533" y="8919"/>
                  <a:pt x="14397" y="8836"/>
                  <a:pt x="14236" y="8836"/>
                </a:cubicBezTo>
                <a:cubicBezTo>
                  <a:pt x="14101" y="8836"/>
                  <a:pt x="13978" y="8891"/>
                  <a:pt x="13889" y="8980"/>
                </a:cubicBezTo>
                <a:lnTo>
                  <a:pt x="12273" y="10597"/>
                </a:lnTo>
                <a:lnTo>
                  <a:pt x="8693" y="7017"/>
                </a:lnTo>
                <a:cubicBezTo>
                  <a:pt x="8604" y="6928"/>
                  <a:pt x="8481" y="6873"/>
                  <a:pt x="8345" y="6873"/>
                </a:cubicBezTo>
                <a:cubicBezTo>
                  <a:pt x="8175" y="6873"/>
                  <a:pt x="8033" y="6965"/>
                  <a:pt x="7945" y="7097"/>
                </a:cubicBezTo>
                <a:lnTo>
                  <a:pt x="7937" y="7091"/>
                </a:lnTo>
                <a:lnTo>
                  <a:pt x="4010" y="12982"/>
                </a:lnTo>
                <a:lnTo>
                  <a:pt x="4017" y="12988"/>
                </a:lnTo>
                <a:cubicBezTo>
                  <a:pt x="3965" y="13066"/>
                  <a:pt x="3927" y="13154"/>
                  <a:pt x="3927" y="13255"/>
                </a:cubicBezTo>
                <a:cubicBezTo>
                  <a:pt x="3927" y="13526"/>
                  <a:pt x="4147" y="13745"/>
                  <a:pt x="4418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48" name="Shape 2781"/>
          <p:cNvSpPr/>
          <p:nvPr/>
        </p:nvSpPr>
        <p:spPr>
          <a:xfrm>
            <a:off x="2992098" y="5133883"/>
            <a:ext cx="377832" cy="377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49" name="Shape 2782"/>
          <p:cNvSpPr/>
          <p:nvPr/>
        </p:nvSpPr>
        <p:spPr>
          <a:xfrm>
            <a:off x="4326846" y="1718146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0" name="Shape 2783"/>
          <p:cNvSpPr/>
          <p:nvPr/>
        </p:nvSpPr>
        <p:spPr>
          <a:xfrm>
            <a:off x="8390270" y="5202160"/>
            <a:ext cx="377832" cy="326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1" name="Shape 2787"/>
          <p:cNvSpPr/>
          <p:nvPr/>
        </p:nvSpPr>
        <p:spPr>
          <a:xfrm>
            <a:off x="7035960" y="1692414"/>
            <a:ext cx="377598" cy="377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90"/>
                  <a:pt x="11981" y="9818"/>
                </a:cubicBezTo>
                <a:cubicBezTo>
                  <a:pt x="11981" y="9547"/>
                  <a:pt x="11767" y="9327"/>
                  <a:pt x="11502" y="9327"/>
                </a:cubicBezTo>
                <a:cubicBezTo>
                  <a:pt x="11237" y="9327"/>
                  <a:pt x="11022" y="9547"/>
                  <a:pt x="11022" y="9818"/>
                </a:cubicBezTo>
                <a:cubicBezTo>
                  <a:pt x="11022" y="10090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9"/>
                  <a:pt x="16297" y="5400"/>
                </a:cubicBezTo>
                <a:cubicBezTo>
                  <a:pt x="16297" y="5672"/>
                  <a:pt x="16083" y="5891"/>
                  <a:pt x="15818" y="5891"/>
                </a:cubicBezTo>
                <a:cubicBezTo>
                  <a:pt x="15553" y="5891"/>
                  <a:pt x="15338" y="5672"/>
                  <a:pt x="15338" y="5400"/>
                </a:cubicBezTo>
                <a:cubicBezTo>
                  <a:pt x="15338" y="5129"/>
                  <a:pt x="15553" y="4909"/>
                  <a:pt x="15818" y="4909"/>
                </a:cubicBezTo>
                <a:moveTo>
                  <a:pt x="15818" y="6873"/>
                </a:moveTo>
                <a:cubicBezTo>
                  <a:pt x="16612" y="6873"/>
                  <a:pt x="17256" y="6213"/>
                  <a:pt x="17256" y="5400"/>
                </a:cubicBezTo>
                <a:cubicBezTo>
                  <a:pt x="17256" y="4587"/>
                  <a:pt x="16612" y="3928"/>
                  <a:pt x="15818" y="3928"/>
                </a:cubicBezTo>
                <a:cubicBezTo>
                  <a:pt x="15023" y="3928"/>
                  <a:pt x="14379" y="4587"/>
                  <a:pt x="14379" y="5400"/>
                </a:cubicBezTo>
                <a:cubicBezTo>
                  <a:pt x="14379" y="6213"/>
                  <a:pt x="15023" y="6873"/>
                  <a:pt x="15818" y="6873"/>
                </a:cubicBezTo>
                <a:moveTo>
                  <a:pt x="12941" y="11782"/>
                </a:moveTo>
                <a:cubicBezTo>
                  <a:pt x="13206" y="11782"/>
                  <a:pt x="13420" y="11562"/>
                  <a:pt x="13420" y="11291"/>
                </a:cubicBezTo>
                <a:cubicBezTo>
                  <a:pt x="13420" y="11020"/>
                  <a:pt x="13206" y="10800"/>
                  <a:pt x="12941" y="10800"/>
                </a:cubicBezTo>
                <a:cubicBezTo>
                  <a:pt x="12675" y="10800"/>
                  <a:pt x="12461" y="11020"/>
                  <a:pt x="12461" y="11291"/>
                </a:cubicBezTo>
                <a:cubicBezTo>
                  <a:pt x="12461" y="11562"/>
                  <a:pt x="12675" y="11782"/>
                  <a:pt x="12941" y="11782"/>
                </a:cubicBezTo>
                <a:moveTo>
                  <a:pt x="10063" y="7855"/>
                </a:moveTo>
                <a:cubicBezTo>
                  <a:pt x="9798" y="7855"/>
                  <a:pt x="9584" y="8074"/>
                  <a:pt x="9584" y="8346"/>
                </a:cubicBezTo>
                <a:cubicBezTo>
                  <a:pt x="9584" y="8617"/>
                  <a:pt x="9798" y="8836"/>
                  <a:pt x="10063" y="8836"/>
                </a:cubicBezTo>
                <a:cubicBezTo>
                  <a:pt x="10328" y="8836"/>
                  <a:pt x="10543" y="8617"/>
                  <a:pt x="10543" y="8346"/>
                </a:cubicBezTo>
                <a:cubicBezTo>
                  <a:pt x="10543" y="8074"/>
                  <a:pt x="10328" y="7855"/>
                  <a:pt x="10063" y="7855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4"/>
                  <a:pt x="3973" y="16253"/>
                  <a:pt x="4312" y="16642"/>
                </a:cubicBezTo>
                <a:cubicBezTo>
                  <a:pt x="4824" y="17230"/>
                  <a:pt x="5418" y="17711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4"/>
                  <a:pt x="8822" y="17824"/>
                </a:cubicBezTo>
                <a:cubicBezTo>
                  <a:pt x="5971" y="17824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1"/>
                  <a:pt x="15627" y="11171"/>
                  <a:pt x="15280" y="11542"/>
                </a:cubicBezTo>
                <a:cubicBezTo>
                  <a:pt x="14662" y="12204"/>
                  <a:pt x="13712" y="13221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8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3"/>
                  <a:pt x="11665" y="17072"/>
                  <a:pt x="11154" y="18035"/>
                </a:cubicBezTo>
                <a:cubicBezTo>
                  <a:pt x="10943" y="17454"/>
                  <a:pt x="10642" y="16798"/>
                  <a:pt x="10214" y="16110"/>
                </a:cubicBezTo>
                <a:cubicBezTo>
                  <a:pt x="10035" y="15823"/>
                  <a:pt x="9728" y="15656"/>
                  <a:pt x="9405" y="15656"/>
                </a:cubicBezTo>
                <a:cubicBezTo>
                  <a:pt x="9329" y="15656"/>
                  <a:pt x="9252" y="15665"/>
                  <a:pt x="9176" y="15684"/>
                </a:cubicBezTo>
                <a:cubicBezTo>
                  <a:pt x="8990" y="15731"/>
                  <a:pt x="8799" y="15755"/>
                  <a:pt x="8610" y="15755"/>
                </a:cubicBezTo>
                <a:cubicBezTo>
                  <a:pt x="7905" y="15755"/>
                  <a:pt x="7217" y="15432"/>
                  <a:pt x="6621" y="14822"/>
                </a:cubicBezTo>
                <a:cubicBezTo>
                  <a:pt x="5861" y="14044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3"/>
                </a:cubicBezTo>
                <a:cubicBezTo>
                  <a:pt x="4423" y="9658"/>
                  <a:pt x="5594" y="9186"/>
                  <a:pt x="6874" y="8827"/>
                </a:cubicBezTo>
                <a:cubicBezTo>
                  <a:pt x="6900" y="8820"/>
                  <a:pt x="6921" y="8803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9"/>
                </a:cubicBezTo>
                <a:cubicBezTo>
                  <a:pt x="9345" y="5092"/>
                  <a:pt x="7134" y="7175"/>
                  <a:pt x="6621" y="7880"/>
                </a:cubicBezTo>
                <a:cubicBezTo>
                  <a:pt x="4961" y="8346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5"/>
                  <a:pt x="5943" y="15516"/>
                </a:cubicBezTo>
                <a:cubicBezTo>
                  <a:pt x="6735" y="16327"/>
                  <a:pt x="7672" y="16737"/>
                  <a:pt x="8610" y="16737"/>
                </a:cubicBezTo>
                <a:cubicBezTo>
                  <a:pt x="8876" y="16737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7"/>
                  <a:pt x="16126" y="12034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54680" y="4228390"/>
            <a:ext cx="1829006" cy="350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Radni raspored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854556" y="3783324"/>
            <a:ext cx="20260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sz="1400" b="1" dirty="0">
                <a:ea typeface="Roboto" charset="0"/>
                <a:cs typeface="Poppins" pitchFamily="2" charset="77"/>
              </a:rPr>
              <a:t>Održavanje dosljednosti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321269" y="2820117"/>
            <a:ext cx="1829006" cy="63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Rad na potrebama kupaca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370806" y="2375051"/>
            <a:ext cx="1726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Potrebe kupaca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3218" y="2820117"/>
            <a:ext cx="1829006" cy="63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Prednosti i nedostatci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688376" y="2375051"/>
            <a:ext cx="1615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Digitalni nomadi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64323" y="4228390"/>
            <a:ext cx="1829006" cy="63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Rad na potrebama kupaca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694433" y="3783324"/>
            <a:ext cx="1745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Potrebe zaposlenika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241892" y="4228390"/>
            <a:ext cx="1829006" cy="350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 err="1">
                <a:ea typeface="Lato Light" charset="0"/>
                <a:cs typeface="Poppins" pitchFamily="2" charset="77"/>
              </a:rPr>
              <a:t>Fleksibilni </a:t>
            </a:r>
            <a:r>
              <a:rPr lang="hr" sz="1400" dirty="0">
                <a:ea typeface="Lato Light" charset="0"/>
                <a:cs typeface="Poppins" pitchFamily="2" charset="77"/>
              </a:rPr>
              <a:t>pristupi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571341" y="3783324"/>
            <a:ext cx="1166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Fleksigurnost</a:t>
            </a:r>
          </a:p>
        </p:txBody>
      </p:sp>
      <p:sp>
        <p:nvSpPr>
          <p:cNvPr id="33" name="object 16"/>
          <p:cNvSpPr txBox="1">
            <a:spLocks/>
          </p:cNvSpPr>
          <p:nvPr/>
        </p:nvSpPr>
        <p:spPr>
          <a:xfrm>
            <a:off x="4385405" y="249441"/>
            <a:ext cx="310155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Sažetak</a:t>
            </a:r>
          </a:p>
        </p:txBody>
      </p:sp>
    </p:spTree>
    <p:extLst>
      <p:ext uri="{BB962C8B-B14F-4D97-AF65-F5344CB8AC3E}">
        <p14:creationId xmlns:p14="http://schemas.microsoft.com/office/powerpoint/2010/main" val="256227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>
            <a:extLst>
              <a:ext uri="{FF2B5EF4-FFF2-40B4-BE49-F238E27FC236}">
                <a16:creationId xmlns:a16="http://schemas.microsoft.com/office/drawing/2014/main" id="{0D7082F2-6F3F-45E2-897E-9681B89C5378}"/>
              </a:ext>
            </a:extLst>
          </p:cNvPr>
          <p:cNvGrpSpPr/>
          <p:nvPr/>
        </p:nvGrpSpPr>
        <p:grpSpPr>
          <a:xfrm>
            <a:off x="592431" y="2790079"/>
            <a:ext cx="2354739" cy="1796017"/>
            <a:chOff x="1354394" y="4326737"/>
            <a:chExt cx="3443604" cy="2854960"/>
          </a:xfrm>
        </p:grpSpPr>
        <p:sp>
          <p:nvSpPr>
            <p:cNvPr id="3" name="object 4">
              <a:extLst>
                <a:ext uri="{FF2B5EF4-FFF2-40B4-BE49-F238E27FC236}">
                  <a16:creationId xmlns:a16="http://schemas.microsoft.com/office/drawing/2014/main" id="{3B7B285E-B262-4721-A27A-C50690B1A06E}"/>
                </a:ext>
              </a:extLst>
            </p:cNvPr>
            <p:cNvSpPr/>
            <p:nvPr/>
          </p:nvSpPr>
          <p:spPr>
            <a:xfrm>
              <a:off x="1354394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" name="object 5">
              <a:extLst>
                <a:ext uri="{FF2B5EF4-FFF2-40B4-BE49-F238E27FC236}">
                  <a16:creationId xmlns:a16="http://schemas.microsoft.com/office/drawing/2014/main" id="{DA6174D9-D615-428F-B3C5-C651BDE480BD}"/>
                </a:ext>
              </a:extLst>
            </p:cNvPr>
            <p:cNvSpPr/>
            <p:nvPr/>
          </p:nvSpPr>
          <p:spPr>
            <a:xfrm>
              <a:off x="2601791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sp>
        <p:nvSpPr>
          <p:cNvPr id="6" name="object 7">
            <a:extLst>
              <a:ext uri="{FF2B5EF4-FFF2-40B4-BE49-F238E27FC236}">
                <a16:creationId xmlns:a16="http://schemas.microsoft.com/office/drawing/2014/main" id="{3A29F252-9D1F-429C-B3A1-4BA0E562C7D4}"/>
              </a:ext>
            </a:extLst>
          </p:cNvPr>
          <p:cNvSpPr txBox="1"/>
          <p:nvPr/>
        </p:nvSpPr>
        <p:spPr>
          <a:xfrm>
            <a:off x="1505186" y="2908925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S</a:t>
            </a:r>
            <a:endParaRPr lang="en-GB" dirty="0">
              <a:latin typeface="Roboto"/>
              <a:cs typeface="Roboto"/>
            </a:endParaRPr>
          </a:p>
        </p:txBody>
      </p:sp>
      <p:grpSp>
        <p:nvGrpSpPr>
          <p:cNvPr id="7" name="object 8">
            <a:extLst>
              <a:ext uri="{FF2B5EF4-FFF2-40B4-BE49-F238E27FC236}">
                <a16:creationId xmlns:a16="http://schemas.microsoft.com/office/drawing/2014/main" id="{97B6D11C-7F40-4FDC-912A-4F7DBDA32D37}"/>
              </a:ext>
            </a:extLst>
          </p:cNvPr>
          <p:cNvGrpSpPr/>
          <p:nvPr/>
        </p:nvGrpSpPr>
        <p:grpSpPr>
          <a:xfrm>
            <a:off x="3444004" y="2790204"/>
            <a:ext cx="2354739" cy="1796017"/>
            <a:chOff x="5400252" y="4326737"/>
            <a:chExt cx="3443604" cy="2854960"/>
          </a:xfrm>
        </p:grpSpPr>
        <p:sp>
          <p:nvSpPr>
            <p:cNvPr id="8" name="object 9">
              <a:extLst>
                <a:ext uri="{FF2B5EF4-FFF2-40B4-BE49-F238E27FC236}">
                  <a16:creationId xmlns:a16="http://schemas.microsoft.com/office/drawing/2014/main" id="{958F722F-4A6F-4C8E-A11F-F24FBFA2A95F}"/>
                </a:ext>
              </a:extLst>
            </p:cNvPr>
            <p:cNvSpPr/>
            <p:nvPr/>
          </p:nvSpPr>
          <p:spPr>
            <a:xfrm>
              <a:off x="5400252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9" name="object 10">
              <a:extLst>
                <a:ext uri="{FF2B5EF4-FFF2-40B4-BE49-F238E27FC236}">
                  <a16:creationId xmlns:a16="http://schemas.microsoft.com/office/drawing/2014/main" id="{CF0C384B-2489-4BAD-ABC4-438ACA4AB5A1}"/>
                </a:ext>
              </a:extLst>
            </p:cNvPr>
            <p:cNvSpPr/>
            <p:nvPr/>
          </p:nvSpPr>
          <p:spPr>
            <a:xfrm>
              <a:off x="6647649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grpSp>
        <p:nvGrpSpPr>
          <p:cNvPr id="12" name="object 13">
            <a:extLst>
              <a:ext uri="{FF2B5EF4-FFF2-40B4-BE49-F238E27FC236}">
                <a16:creationId xmlns:a16="http://schemas.microsoft.com/office/drawing/2014/main" id="{F01B1CC0-F803-4AED-9DB2-FF763CEBE838}"/>
              </a:ext>
            </a:extLst>
          </p:cNvPr>
          <p:cNvGrpSpPr/>
          <p:nvPr/>
        </p:nvGrpSpPr>
        <p:grpSpPr>
          <a:xfrm>
            <a:off x="6305081" y="2790204"/>
            <a:ext cx="2354739" cy="1796017"/>
            <a:chOff x="9446108" y="4326737"/>
            <a:chExt cx="3443604" cy="2854960"/>
          </a:xfrm>
        </p:grpSpPr>
        <p:sp>
          <p:nvSpPr>
            <p:cNvPr id="13" name="object 14">
              <a:extLst>
                <a:ext uri="{FF2B5EF4-FFF2-40B4-BE49-F238E27FC236}">
                  <a16:creationId xmlns:a16="http://schemas.microsoft.com/office/drawing/2014/main" id="{7AF5DDDA-772F-47E1-965F-C86598FC2A1C}"/>
                </a:ext>
              </a:extLst>
            </p:cNvPr>
            <p:cNvSpPr/>
            <p:nvPr/>
          </p:nvSpPr>
          <p:spPr>
            <a:xfrm>
              <a:off x="9446108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4" name="object 15">
              <a:extLst>
                <a:ext uri="{FF2B5EF4-FFF2-40B4-BE49-F238E27FC236}">
                  <a16:creationId xmlns:a16="http://schemas.microsoft.com/office/drawing/2014/main" id="{6088FAB8-C789-43C1-B544-863D338E87C3}"/>
                </a:ext>
              </a:extLst>
            </p:cNvPr>
            <p:cNvSpPr/>
            <p:nvPr/>
          </p:nvSpPr>
          <p:spPr>
            <a:xfrm>
              <a:off x="10693506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grpSp>
        <p:nvGrpSpPr>
          <p:cNvPr id="17" name="object 18">
            <a:extLst>
              <a:ext uri="{FF2B5EF4-FFF2-40B4-BE49-F238E27FC236}">
                <a16:creationId xmlns:a16="http://schemas.microsoft.com/office/drawing/2014/main" id="{50C05CB7-7761-440C-AE2D-C3A80F6AC8EF}"/>
              </a:ext>
            </a:extLst>
          </p:cNvPr>
          <p:cNvGrpSpPr/>
          <p:nvPr/>
        </p:nvGrpSpPr>
        <p:grpSpPr>
          <a:xfrm>
            <a:off x="9162170" y="2790079"/>
            <a:ext cx="2354739" cy="1796017"/>
            <a:chOff x="13491965" y="4326737"/>
            <a:chExt cx="3443604" cy="2854960"/>
          </a:xfrm>
        </p:grpSpPr>
        <p:sp>
          <p:nvSpPr>
            <p:cNvPr id="18" name="object 19">
              <a:extLst>
                <a:ext uri="{FF2B5EF4-FFF2-40B4-BE49-F238E27FC236}">
                  <a16:creationId xmlns:a16="http://schemas.microsoft.com/office/drawing/2014/main" id="{110BB883-884F-4429-92F6-3E2CCA37C1F8}"/>
                </a:ext>
              </a:extLst>
            </p:cNvPr>
            <p:cNvSpPr/>
            <p:nvPr/>
          </p:nvSpPr>
          <p:spPr>
            <a:xfrm>
              <a:off x="13491965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5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9" name="object 20">
              <a:extLst>
                <a:ext uri="{FF2B5EF4-FFF2-40B4-BE49-F238E27FC236}">
                  <a16:creationId xmlns:a16="http://schemas.microsoft.com/office/drawing/2014/main" id="{201C009C-43C9-4847-BB06-8756B94039E6}"/>
                </a:ext>
              </a:extLst>
            </p:cNvPr>
            <p:cNvSpPr/>
            <p:nvPr/>
          </p:nvSpPr>
          <p:spPr>
            <a:xfrm>
              <a:off x="14739362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sp>
        <p:nvSpPr>
          <p:cNvPr id="20" name="object 16">
            <a:extLst>
              <a:ext uri="{FF2B5EF4-FFF2-40B4-BE49-F238E27FC236}">
                <a16:creationId xmlns:a16="http://schemas.microsoft.com/office/drawing/2014/main" id="{ADB24821-FE0A-4B69-BF92-164D5FD517B2}"/>
              </a:ext>
            </a:extLst>
          </p:cNvPr>
          <p:cNvSpPr txBox="1">
            <a:spLocks/>
          </p:cNvSpPr>
          <p:nvPr/>
        </p:nvSpPr>
        <p:spPr>
          <a:xfrm>
            <a:off x="4424400" y="987562"/>
            <a:ext cx="33784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SWOT analiza</a:t>
            </a:r>
          </a:p>
        </p:txBody>
      </p:sp>
      <p:sp>
        <p:nvSpPr>
          <p:cNvPr id="22" name="object 17">
            <a:extLst>
              <a:ext uri="{FF2B5EF4-FFF2-40B4-BE49-F238E27FC236}">
                <a16:creationId xmlns:a16="http://schemas.microsoft.com/office/drawing/2014/main" id="{F825B41F-323D-4AD5-8617-310903B8F973}"/>
              </a:ext>
            </a:extLst>
          </p:cNvPr>
          <p:cNvSpPr txBox="1"/>
          <p:nvPr/>
        </p:nvSpPr>
        <p:spPr>
          <a:xfrm>
            <a:off x="3444004" y="1739050"/>
            <a:ext cx="4955787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200" b="0" i="0" u="none" strike="noStrike" kern="1200" cap="none" spc="-15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SAMOOCJENJIVANJE</a:t>
            </a:r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038F5340-9C91-4097-9A13-1281FD5D4A51}"/>
              </a:ext>
            </a:extLst>
          </p:cNvPr>
          <p:cNvSpPr txBox="1"/>
          <p:nvPr/>
        </p:nvSpPr>
        <p:spPr>
          <a:xfrm>
            <a:off x="4359451" y="2902587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W</a:t>
            </a:r>
            <a:endParaRPr lang="en-GB" dirty="0">
              <a:latin typeface="Roboto"/>
              <a:cs typeface="Roboto"/>
            </a:endParaRPr>
          </a:p>
        </p:txBody>
      </p:sp>
      <p:sp>
        <p:nvSpPr>
          <p:cNvPr id="24" name="object 7">
            <a:extLst>
              <a:ext uri="{FF2B5EF4-FFF2-40B4-BE49-F238E27FC236}">
                <a16:creationId xmlns:a16="http://schemas.microsoft.com/office/drawing/2014/main" id="{97E1BA06-D4A0-4457-BBA1-5524048B4333}"/>
              </a:ext>
            </a:extLst>
          </p:cNvPr>
          <p:cNvSpPr txBox="1"/>
          <p:nvPr/>
        </p:nvSpPr>
        <p:spPr>
          <a:xfrm>
            <a:off x="7218533" y="2940650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O</a:t>
            </a:r>
            <a:endParaRPr lang="en-GB" dirty="0">
              <a:latin typeface="Roboto"/>
              <a:cs typeface="Roboto"/>
            </a:endParaRPr>
          </a:p>
        </p:txBody>
      </p:sp>
      <p:sp>
        <p:nvSpPr>
          <p:cNvPr id="25" name="object 7">
            <a:extLst>
              <a:ext uri="{FF2B5EF4-FFF2-40B4-BE49-F238E27FC236}">
                <a16:creationId xmlns:a16="http://schemas.microsoft.com/office/drawing/2014/main" id="{31040799-8EAE-4690-A9C0-A3D715D3B95C}"/>
              </a:ext>
            </a:extLst>
          </p:cNvPr>
          <p:cNvSpPr txBox="1"/>
          <p:nvPr/>
        </p:nvSpPr>
        <p:spPr>
          <a:xfrm>
            <a:off x="10075621" y="2917006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T</a:t>
            </a:r>
            <a:endParaRPr lang="en-GB" dirty="0">
              <a:latin typeface="Roboto"/>
              <a:cs typeface="Roboto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768674" y="3383292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/>
              <a:t>Snage:</a:t>
            </a:r>
          </a:p>
          <a:p>
            <a:r>
              <a:rPr lang="hr"/>
              <a:t>-</a:t>
            </a:r>
          </a:p>
          <a:p>
            <a:r>
              <a:rPr lang="hr"/>
              <a:t>-</a:t>
            </a:r>
            <a:endParaRPr lang="en-GB" dirty="0"/>
          </a:p>
        </p:txBody>
      </p:sp>
      <p:sp>
        <p:nvSpPr>
          <p:cNvPr id="26" name="CuadroTexto 25"/>
          <p:cNvSpPr txBox="1"/>
          <p:nvPr/>
        </p:nvSpPr>
        <p:spPr>
          <a:xfrm>
            <a:off x="3615429" y="3383292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/>
              <a:t>Slabosti:</a:t>
            </a:r>
          </a:p>
          <a:p>
            <a:r>
              <a:rPr lang="hr"/>
              <a:t>-</a:t>
            </a:r>
          </a:p>
          <a:p>
            <a:r>
              <a:rPr lang="hr"/>
              <a:t>-</a:t>
            </a:r>
            <a:endParaRPr lang="en-GB" dirty="0"/>
          </a:p>
        </p:txBody>
      </p:sp>
      <p:sp>
        <p:nvSpPr>
          <p:cNvPr id="27" name="CuadroTexto 26"/>
          <p:cNvSpPr txBox="1"/>
          <p:nvPr/>
        </p:nvSpPr>
        <p:spPr>
          <a:xfrm>
            <a:off x="6409562" y="3403610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/>
              <a:t>Mogućnosti:</a:t>
            </a:r>
          </a:p>
          <a:p>
            <a:r>
              <a:rPr lang="hr"/>
              <a:t>-</a:t>
            </a:r>
          </a:p>
          <a:p>
            <a:r>
              <a:rPr lang="hr"/>
              <a:t>-</a:t>
            </a:r>
            <a:endParaRPr lang="en-GB" dirty="0"/>
          </a:p>
        </p:txBody>
      </p:sp>
      <p:sp>
        <p:nvSpPr>
          <p:cNvPr id="28" name="CuadroTexto 27"/>
          <p:cNvSpPr txBox="1"/>
          <p:nvPr/>
        </p:nvSpPr>
        <p:spPr>
          <a:xfrm>
            <a:off x="9206170" y="3403610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/>
              <a:t>Prijetnje:</a:t>
            </a:r>
          </a:p>
          <a:p>
            <a:r>
              <a:rPr lang="hr"/>
              <a:t>-</a:t>
            </a:r>
          </a:p>
          <a:p>
            <a:r>
              <a:rPr lang="hr"/>
              <a:t>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985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2" y="2814121"/>
            <a:ext cx="9814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1: Ljudi koji zarađuju za život koristeći telekomunikacijske tehnologije i žive nomadskim stilom života nazivaju se digitalnim nomadima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615181" y="3530217"/>
            <a:ext cx="9458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2: Digitalni nomad odnosi se na pojedince koji rade na daljinu koristeći informacijsku i komunikacijsku tehnologiju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605565" y="4284374"/>
            <a:ext cx="883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3: Postavite raspored rada kako biste poboljšali dosljednost u radu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578484" y="4994445"/>
            <a:ext cx="8128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4: prepoznavanje i rješavanje potreba kupaca i zaposlenika korištenjem tehnoloških platformi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49613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Ključni zaključci: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996" y="4623758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990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 dirty="0">
                <a:solidFill>
                  <a:schemeClr val="bg1"/>
                </a:solidFill>
                <a:latin typeface="Roboto"/>
                <a:cs typeface="Roboto"/>
              </a:rPr>
              <a:t>Hvala </a:t>
            </a:r>
            <a:r>
              <a:rPr lang="hr" sz="9600" b="1" spc="-50" dirty="0">
                <a:solidFill>
                  <a:schemeClr val="bg1"/>
                </a:solidFill>
                <a:latin typeface="Roboto"/>
                <a:cs typeface="Roboto"/>
              </a:rPr>
              <a:t>vam ! 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3" y="2814121"/>
            <a:ext cx="2313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 err="1"/>
              <a:t>Cilj </a:t>
            </a:r>
            <a:r>
              <a:rPr lang="hr" dirty="0"/>
              <a:t>1: Fleksigurnost</a:t>
            </a:r>
            <a:endParaRPr lang="en-GB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15182" y="3530217"/>
            <a:ext cx="2757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 err="1"/>
              <a:t>Cilj </a:t>
            </a:r>
            <a:r>
              <a:rPr lang="hr" dirty="0"/>
              <a:t>2: Digitalni nomadi</a:t>
            </a:r>
            <a:endParaRPr lang="en-GB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605565" y="4284374"/>
            <a:ext cx="5787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 err="1"/>
              <a:t>Cilj </a:t>
            </a:r>
            <a:r>
              <a:rPr lang="hr" dirty="0"/>
              <a:t>3: Određivanje radnog vremena kako bi se održala dosljednost</a:t>
            </a:r>
            <a:endParaRPr lang="en-GB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578484" y="4994445"/>
            <a:ext cx="6774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 err="1"/>
              <a:t>Cilj </a:t>
            </a:r>
            <a:r>
              <a:rPr lang="hr" dirty="0"/>
              <a:t>4: Radno vrijeme prilagođeno potrebama korisnika i zaposlenika</a:t>
            </a:r>
            <a:endParaRPr lang="en-GB"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50012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CILJEVI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just"/>
            <a:r>
              <a:rPr lang="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ovog modula moći ćete: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814" y="758722"/>
            <a:ext cx="348249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711224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 : Fleksibilnost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6338554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 </a:t>
            </a:r>
            <a:r>
              <a:rPr lang="hr" sz="2200" spc="50" dirty="0" err="1">
                <a:latin typeface="+mj-lt"/>
                <a:cs typeface="Tahoma"/>
              </a:rPr>
              <a:t>Odjeljak </a:t>
            </a:r>
            <a:r>
              <a:rPr lang="hr" sz="2200" spc="50" dirty="0">
                <a:latin typeface="+mj-lt"/>
                <a:cs typeface="Tahoma"/>
              </a:rPr>
              <a:t>: 1.1 .: Definiranje fleksigurnosti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06971" y="2525263"/>
            <a:ext cx="102690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„Fleksigurnost je integrirana strategija za povećanje, u isto vrijeme, fleksibilnosti i sigurnosti na tržištu </a:t>
            </a:r>
            <a:r>
              <a:rPr lang="hr" alt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rada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. Pokušava pomiriti potrebu poslodavaca za fleksibilnom radnom snagom s potrebom radnika za sigurnošću – povjerenjem da se neće suočiti s dugim razdobljima nezaposlenosti.”</a:t>
            </a: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https://ec.europa.eu/social/main.jsp?langId=en&amp;catId=102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https://www.youtube.com/watch?v=8ZPSJ4vZK5c&amp;ab_channel=TheAudiopedia</a:t>
            </a: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B9635E2A-11B6-4BDE-8CF3-04836B132949}"/>
              </a:ext>
            </a:extLst>
          </p:cNvPr>
          <p:cNvSpPr/>
          <p:nvPr/>
        </p:nvSpPr>
        <p:spPr>
          <a:xfrm>
            <a:off x="451453" y="1344031"/>
            <a:ext cx="5381311" cy="4556581"/>
          </a:xfrm>
          <a:custGeom>
            <a:avLst/>
            <a:gdLst/>
            <a:ahLst/>
            <a:cxnLst/>
            <a:rect l="l" t="t" r="r" b="b"/>
            <a:pathLst>
              <a:path w="6622415" h="3861434">
                <a:moveTo>
                  <a:pt x="6254700" y="3861050"/>
                </a:moveTo>
                <a:lnTo>
                  <a:pt x="367388" y="3861050"/>
                </a:lnTo>
                <a:lnTo>
                  <a:pt x="321395" y="3858170"/>
                </a:lnTo>
                <a:lnTo>
                  <a:pt x="277081" y="3849762"/>
                </a:lnTo>
                <a:lnTo>
                  <a:pt x="234794" y="3836177"/>
                </a:lnTo>
                <a:lnTo>
                  <a:pt x="194883" y="3817763"/>
                </a:lnTo>
                <a:lnTo>
                  <a:pt x="157694" y="3794870"/>
                </a:lnTo>
                <a:lnTo>
                  <a:pt x="123577" y="3767847"/>
                </a:lnTo>
                <a:lnTo>
                  <a:pt x="92880" y="3737044"/>
                </a:lnTo>
                <a:lnTo>
                  <a:pt x="65950" y="3702809"/>
                </a:lnTo>
                <a:lnTo>
                  <a:pt x="43136" y="3665491"/>
                </a:lnTo>
                <a:lnTo>
                  <a:pt x="24786" y="3625441"/>
                </a:lnTo>
                <a:lnTo>
                  <a:pt x="11248" y="3583008"/>
                </a:lnTo>
                <a:lnTo>
                  <a:pt x="2870" y="3538540"/>
                </a:lnTo>
                <a:lnTo>
                  <a:pt x="0" y="3492388"/>
                </a:lnTo>
                <a:lnTo>
                  <a:pt x="0" y="368661"/>
                </a:lnTo>
                <a:lnTo>
                  <a:pt x="2870" y="322509"/>
                </a:lnTo>
                <a:lnTo>
                  <a:pt x="11248" y="278041"/>
                </a:lnTo>
                <a:lnTo>
                  <a:pt x="24786" y="235608"/>
                </a:lnTo>
                <a:lnTo>
                  <a:pt x="43136" y="195558"/>
                </a:lnTo>
                <a:lnTo>
                  <a:pt x="65950" y="158240"/>
                </a:lnTo>
                <a:lnTo>
                  <a:pt x="92880" y="124005"/>
                </a:lnTo>
                <a:lnTo>
                  <a:pt x="123577" y="93202"/>
                </a:lnTo>
                <a:lnTo>
                  <a:pt x="157694" y="66179"/>
                </a:lnTo>
                <a:lnTo>
                  <a:pt x="194883" y="43286"/>
                </a:lnTo>
                <a:lnTo>
                  <a:pt x="234794" y="24872"/>
                </a:lnTo>
                <a:lnTo>
                  <a:pt x="277081" y="11287"/>
                </a:lnTo>
                <a:lnTo>
                  <a:pt x="321395" y="2880"/>
                </a:lnTo>
                <a:lnTo>
                  <a:pt x="367388" y="0"/>
                </a:lnTo>
                <a:lnTo>
                  <a:pt x="6254700" y="0"/>
                </a:lnTo>
                <a:lnTo>
                  <a:pt x="6300693" y="2880"/>
                </a:lnTo>
                <a:lnTo>
                  <a:pt x="6345007" y="11287"/>
                </a:lnTo>
                <a:lnTo>
                  <a:pt x="6387294" y="24872"/>
                </a:lnTo>
                <a:lnTo>
                  <a:pt x="6427206" y="43286"/>
                </a:lnTo>
                <a:lnTo>
                  <a:pt x="6464394" y="66179"/>
                </a:lnTo>
                <a:lnTo>
                  <a:pt x="6498511" y="93202"/>
                </a:lnTo>
                <a:lnTo>
                  <a:pt x="6529208" y="124005"/>
                </a:lnTo>
                <a:lnTo>
                  <a:pt x="6556138" y="158240"/>
                </a:lnTo>
                <a:lnTo>
                  <a:pt x="6578952" y="195558"/>
                </a:lnTo>
                <a:lnTo>
                  <a:pt x="6597302" y="235608"/>
                </a:lnTo>
                <a:lnTo>
                  <a:pt x="6610840" y="278041"/>
                </a:lnTo>
                <a:lnTo>
                  <a:pt x="6619218" y="322509"/>
                </a:lnTo>
                <a:lnTo>
                  <a:pt x="6622089" y="368661"/>
                </a:lnTo>
                <a:lnTo>
                  <a:pt x="6622089" y="3492388"/>
                </a:lnTo>
                <a:lnTo>
                  <a:pt x="6619218" y="3538540"/>
                </a:lnTo>
                <a:lnTo>
                  <a:pt x="6610840" y="3583008"/>
                </a:lnTo>
                <a:lnTo>
                  <a:pt x="6597302" y="3625441"/>
                </a:lnTo>
                <a:lnTo>
                  <a:pt x="6578952" y="3665491"/>
                </a:lnTo>
                <a:lnTo>
                  <a:pt x="6556138" y="3702809"/>
                </a:lnTo>
                <a:lnTo>
                  <a:pt x="6529208" y="3737044"/>
                </a:lnTo>
                <a:lnTo>
                  <a:pt x="6498511" y="3767847"/>
                </a:lnTo>
                <a:lnTo>
                  <a:pt x="6464394" y="3794870"/>
                </a:lnTo>
                <a:lnTo>
                  <a:pt x="6427206" y="3817763"/>
                </a:lnTo>
                <a:lnTo>
                  <a:pt x="6387294" y="3836177"/>
                </a:lnTo>
                <a:lnTo>
                  <a:pt x="6345007" y="3849762"/>
                </a:lnTo>
                <a:lnTo>
                  <a:pt x="6300693" y="3858170"/>
                </a:lnTo>
                <a:lnTo>
                  <a:pt x="6254700" y="38610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rgbClr val="0CA37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D66DD0A3-3814-4B5C-B75F-66739F13AE1F}"/>
              </a:ext>
            </a:extLst>
          </p:cNvPr>
          <p:cNvSpPr/>
          <p:nvPr/>
        </p:nvSpPr>
        <p:spPr>
          <a:xfrm>
            <a:off x="665018" y="1492369"/>
            <a:ext cx="5583382" cy="4556581"/>
          </a:xfrm>
          <a:custGeom>
            <a:avLst/>
            <a:gdLst/>
            <a:ahLst/>
            <a:cxnLst/>
            <a:rect l="l" t="t" r="r" b="b"/>
            <a:pathLst>
              <a:path w="6622415" h="3861434">
                <a:moveTo>
                  <a:pt x="6254700" y="3861050"/>
                </a:moveTo>
                <a:lnTo>
                  <a:pt x="367388" y="3861050"/>
                </a:lnTo>
                <a:lnTo>
                  <a:pt x="321395" y="3858170"/>
                </a:lnTo>
                <a:lnTo>
                  <a:pt x="277081" y="3849762"/>
                </a:lnTo>
                <a:lnTo>
                  <a:pt x="234794" y="3836177"/>
                </a:lnTo>
                <a:lnTo>
                  <a:pt x="194883" y="3817763"/>
                </a:lnTo>
                <a:lnTo>
                  <a:pt x="157694" y="3794870"/>
                </a:lnTo>
                <a:lnTo>
                  <a:pt x="123577" y="3767847"/>
                </a:lnTo>
                <a:lnTo>
                  <a:pt x="92880" y="3737044"/>
                </a:lnTo>
                <a:lnTo>
                  <a:pt x="65950" y="3702809"/>
                </a:lnTo>
                <a:lnTo>
                  <a:pt x="43136" y="3665491"/>
                </a:lnTo>
                <a:lnTo>
                  <a:pt x="24786" y="3625441"/>
                </a:lnTo>
                <a:lnTo>
                  <a:pt x="11248" y="3583008"/>
                </a:lnTo>
                <a:lnTo>
                  <a:pt x="2870" y="3538540"/>
                </a:lnTo>
                <a:lnTo>
                  <a:pt x="0" y="3492388"/>
                </a:lnTo>
                <a:lnTo>
                  <a:pt x="0" y="368661"/>
                </a:lnTo>
                <a:lnTo>
                  <a:pt x="2870" y="322509"/>
                </a:lnTo>
                <a:lnTo>
                  <a:pt x="11248" y="278041"/>
                </a:lnTo>
                <a:lnTo>
                  <a:pt x="24786" y="235608"/>
                </a:lnTo>
                <a:lnTo>
                  <a:pt x="43136" y="195558"/>
                </a:lnTo>
                <a:lnTo>
                  <a:pt x="65950" y="158240"/>
                </a:lnTo>
                <a:lnTo>
                  <a:pt x="92880" y="124005"/>
                </a:lnTo>
                <a:lnTo>
                  <a:pt x="123577" y="93202"/>
                </a:lnTo>
                <a:lnTo>
                  <a:pt x="157694" y="66179"/>
                </a:lnTo>
                <a:lnTo>
                  <a:pt x="194883" y="43286"/>
                </a:lnTo>
                <a:lnTo>
                  <a:pt x="234794" y="24872"/>
                </a:lnTo>
                <a:lnTo>
                  <a:pt x="277081" y="11287"/>
                </a:lnTo>
                <a:lnTo>
                  <a:pt x="321395" y="2880"/>
                </a:lnTo>
                <a:lnTo>
                  <a:pt x="367388" y="0"/>
                </a:lnTo>
                <a:lnTo>
                  <a:pt x="6254700" y="0"/>
                </a:lnTo>
                <a:lnTo>
                  <a:pt x="6300693" y="2880"/>
                </a:lnTo>
                <a:lnTo>
                  <a:pt x="6345007" y="11287"/>
                </a:lnTo>
                <a:lnTo>
                  <a:pt x="6387294" y="24872"/>
                </a:lnTo>
                <a:lnTo>
                  <a:pt x="6427206" y="43286"/>
                </a:lnTo>
                <a:lnTo>
                  <a:pt x="6464394" y="66179"/>
                </a:lnTo>
                <a:lnTo>
                  <a:pt x="6498511" y="93202"/>
                </a:lnTo>
                <a:lnTo>
                  <a:pt x="6529208" y="124005"/>
                </a:lnTo>
                <a:lnTo>
                  <a:pt x="6556138" y="158240"/>
                </a:lnTo>
                <a:lnTo>
                  <a:pt x="6578952" y="195558"/>
                </a:lnTo>
                <a:lnTo>
                  <a:pt x="6597302" y="235608"/>
                </a:lnTo>
                <a:lnTo>
                  <a:pt x="6610840" y="278041"/>
                </a:lnTo>
                <a:lnTo>
                  <a:pt x="6619218" y="322509"/>
                </a:lnTo>
                <a:lnTo>
                  <a:pt x="6622089" y="368661"/>
                </a:lnTo>
                <a:lnTo>
                  <a:pt x="6622089" y="3492388"/>
                </a:lnTo>
                <a:lnTo>
                  <a:pt x="6619218" y="3538540"/>
                </a:lnTo>
                <a:lnTo>
                  <a:pt x="6610840" y="3583008"/>
                </a:lnTo>
                <a:lnTo>
                  <a:pt x="6597302" y="3625441"/>
                </a:lnTo>
                <a:lnTo>
                  <a:pt x="6578952" y="3665491"/>
                </a:lnTo>
                <a:lnTo>
                  <a:pt x="6556138" y="3702809"/>
                </a:lnTo>
                <a:lnTo>
                  <a:pt x="6529208" y="3737044"/>
                </a:lnTo>
                <a:lnTo>
                  <a:pt x="6498511" y="3767847"/>
                </a:lnTo>
                <a:lnTo>
                  <a:pt x="6464394" y="3794870"/>
                </a:lnTo>
                <a:lnTo>
                  <a:pt x="6427206" y="3817763"/>
                </a:lnTo>
                <a:lnTo>
                  <a:pt x="6387294" y="3836177"/>
                </a:lnTo>
                <a:lnTo>
                  <a:pt x="6345007" y="3849762"/>
                </a:lnTo>
                <a:lnTo>
                  <a:pt x="6300693" y="3858170"/>
                </a:lnTo>
                <a:lnTo>
                  <a:pt x="6254700" y="38610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rgbClr val="0CA37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2F29875D-785F-4BA1-9954-A17D2F1C83EA}"/>
              </a:ext>
            </a:extLst>
          </p:cNvPr>
          <p:cNvSpPr/>
          <p:nvPr/>
        </p:nvSpPr>
        <p:spPr>
          <a:xfrm>
            <a:off x="2925131" y="1148640"/>
            <a:ext cx="329828" cy="296678"/>
          </a:xfrm>
          <a:custGeom>
            <a:avLst/>
            <a:gdLst/>
            <a:ahLst/>
            <a:cxnLst/>
            <a:rect l="l" t="t" r="r" b="b"/>
            <a:pathLst>
              <a:path w="581025" h="581025">
                <a:moveTo>
                  <a:pt x="581024" y="290512"/>
                </a:moveTo>
                <a:lnTo>
                  <a:pt x="577880" y="333139"/>
                </a:lnTo>
                <a:lnTo>
                  <a:pt x="568515" y="374843"/>
                </a:lnTo>
                <a:lnTo>
                  <a:pt x="553132" y="414722"/>
                </a:lnTo>
                <a:lnTo>
                  <a:pt x="532064" y="451912"/>
                </a:lnTo>
                <a:lnTo>
                  <a:pt x="505768" y="485608"/>
                </a:lnTo>
                <a:lnTo>
                  <a:pt x="474811" y="515081"/>
                </a:lnTo>
                <a:lnTo>
                  <a:pt x="439865" y="539693"/>
                </a:lnTo>
                <a:lnTo>
                  <a:pt x="401686" y="558911"/>
                </a:lnTo>
                <a:lnTo>
                  <a:pt x="361101" y="572318"/>
                </a:lnTo>
                <a:lnTo>
                  <a:pt x="318987" y="579626"/>
                </a:lnTo>
                <a:lnTo>
                  <a:pt x="290512" y="581024"/>
                </a:lnTo>
                <a:lnTo>
                  <a:pt x="283380" y="580937"/>
                </a:lnTo>
                <a:lnTo>
                  <a:pt x="240847" y="576748"/>
                </a:lnTo>
                <a:lnTo>
                  <a:pt x="199381" y="566361"/>
                </a:lnTo>
                <a:lnTo>
                  <a:pt x="159896" y="550006"/>
                </a:lnTo>
                <a:lnTo>
                  <a:pt x="123231" y="528029"/>
                </a:lnTo>
                <a:lnTo>
                  <a:pt x="90193" y="500916"/>
                </a:lnTo>
                <a:lnTo>
                  <a:pt x="61486" y="469243"/>
                </a:lnTo>
                <a:lnTo>
                  <a:pt x="37742" y="433707"/>
                </a:lnTo>
                <a:lnTo>
                  <a:pt x="19465" y="395064"/>
                </a:lnTo>
                <a:lnTo>
                  <a:pt x="7059" y="354166"/>
                </a:lnTo>
                <a:lnTo>
                  <a:pt x="786" y="311881"/>
                </a:lnTo>
                <a:lnTo>
                  <a:pt x="0" y="290512"/>
                </a:lnTo>
                <a:lnTo>
                  <a:pt x="87" y="283380"/>
                </a:lnTo>
                <a:lnTo>
                  <a:pt x="4276" y="240848"/>
                </a:lnTo>
                <a:lnTo>
                  <a:pt x="14663" y="199381"/>
                </a:lnTo>
                <a:lnTo>
                  <a:pt x="31018" y="159896"/>
                </a:lnTo>
                <a:lnTo>
                  <a:pt x="52995" y="123231"/>
                </a:lnTo>
                <a:lnTo>
                  <a:pt x="80108" y="90193"/>
                </a:lnTo>
                <a:lnTo>
                  <a:pt x="111781" y="61486"/>
                </a:lnTo>
                <a:lnTo>
                  <a:pt x="147317" y="37742"/>
                </a:lnTo>
                <a:lnTo>
                  <a:pt x="185960" y="19465"/>
                </a:lnTo>
                <a:lnTo>
                  <a:pt x="226858" y="7059"/>
                </a:lnTo>
                <a:lnTo>
                  <a:pt x="269143" y="786"/>
                </a:lnTo>
                <a:lnTo>
                  <a:pt x="290512" y="0"/>
                </a:lnTo>
                <a:lnTo>
                  <a:pt x="297644" y="87"/>
                </a:lnTo>
                <a:lnTo>
                  <a:pt x="340176" y="4276"/>
                </a:lnTo>
                <a:lnTo>
                  <a:pt x="381642" y="14663"/>
                </a:lnTo>
                <a:lnTo>
                  <a:pt x="421128" y="31018"/>
                </a:lnTo>
                <a:lnTo>
                  <a:pt x="457793" y="52995"/>
                </a:lnTo>
                <a:lnTo>
                  <a:pt x="490831" y="80108"/>
                </a:lnTo>
                <a:lnTo>
                  <a:pt x="519538" y="111781"/>
                </a:lnTo>
                <a:lnTo>
                  <a:pt x="543282" y="147317"/>
                </a:lnTo>
                <a:lnTo>
                  <a:pt x="561559" y="185960"/>
                </a:lnTo>
                <a:lnTo>
                  <a:pt x="573965" y="226858"/>
                </a:lnTo>
                <a:lnTo>
                  <a:pt x="580238" y="269143"/>
                </a:lnTo>
                <a:lnTo>
                  <a:pt x="581024" y="29051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6"/>
          <p:cNvSpPr txBox="1">
            <a:spLocks/>
          </p:cNvSpPr>
          <p:nvPr/>
        </p:nvSpPr>
        <p:spPr>
          <a:xfrm>
            <a:off x="3898047" y="152554"/>
            <a:ext cx="683301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JEDINICA 1: Fleksigurnost</a:t>
            </a:r>
          </a:p>
        </p:txBody>
      </p:sp>
      <p:sp>
        <p:nvSpPr>
          <p:cNvPr id="10" name="object 17"/>
          <p:cNvSpPr txBox="1"/>
          <p:nvPr/>
        </p:nvSpPr>
        <p:spPr>
          <a:xfrm>
            <a:off x="3340767" y="957387"/>
            <a:ext cx="6396086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lvl="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200" b="0" i="0" u="none" strike="noStrike" kern="1200" cap="none" spc="-15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lang="hr" sz="2200" spc="50" dirty="0" err="1">
                <a:cs typeface="Tahoma"/>
              </a:rPr>
              <a:t>Odjeljak </a:t>
            </a:r>
            <a:r>
              <a:rPr lang="hr" sz="2200" spc="50" dirty="0">
                <a:cs typeface="Tahoma"/>
              </a:rPr>
              <a:t>: </a:t>
            </a:r>
            <a:r>
              <a:rPr kumimoji="0" lang="hr" sz="2200" b="0" i="0" u="none" strike="noStrike" kern="1200" cap="none" spc="-15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1.2 .: </a:t>
            </a:r>
            <a:r>
              <a:rPr kumimoji="0" lang="hr" sz="2200" b="0" i="0" u="none" strike="noStrike" kern="1200" cap="none" spc="-15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Pristupi</a:t>
            </a:r>
            <a:endParaRPr kumimoji="0" sz="2200" b="0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88802" y="1593656"/>
            <a:ext cx="495476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b="1" dirty="0">
                <a:latin typeface="Calibri" panose="020F0502020204030204" pitchFamily="34" charset="0"/>
                <a:cs typeface="Calibri" panose="020F0502020204030204" pitchFamily="34" charset="0"/>
              </a:rPr>
              <a:t>Danski pristup</a:t>
            </a:r>
          </a:p>
          <a:p>
            <a:pPr>
              <a:defRPr/>
            </a:pPr>
            <a:r>
              <a:rPr lang="hr" dirty="0"/>
              <a:t>Manje se bavi atipičnim vrstama zapošljavanja, a radije se oslanja na:</a:t>
            </a:r>
          </a:p>
          <a:p>
            <a:pPr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sz="1600" dirty="0"/>
              <a:t>više fleksibilnosti za sve radnike kroz nove načine </a:t>
            </a:r>
            <a:r>
              <a:rPr lang="hr" sz="1600" dirty="0" err="1"/>
              <a:t>organiziranja </a:t>
            </a:r>
            <a:r>
              <a:rPr lang="hr" sz="1600" dirty="0"/>
              <a:t>rada ili kroz raznolikije i fleksibilnije rasporede radnog vremena, popraćeno relaksiranim zakonodavstvom o zaštiti zaposlenja;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sz="1600" dirty="0"/>
              <a:t>opsežne naknade za nezaposlene koje pružaju sigurnost prihoda nezaposlenima; 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sz="1600" dirty="0"/>
              <a:t>aktivne politike tržišta </a:t>
            </a:r>
            <a:r>
              <a:rPr lang="hr" sz="1600" dirty="0" err="1"/>
              <a:t>rada </a:t>
            </a:r>
            <a:r>
              <a:rPr lang="hr" sz="1600" dirty="0"/>
              <a:t>usmjerene na usavršavanje i aktivaciju nezaposlenih.</a:t>
            </a:r>
            <a:endParaRPr lang="en-GB" altLang="es-E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54764D2A-4677-FEF0-1748-FD3CD0FBBCB1}"/>
              </a:ext>
            </a:extLst>
          </p:cNvPr>
          <p:cNvSpPr/>
          <p:nvPr/>
        </p:nvSpPr>
        <p:spPr>
          <a:xfrm>
            <a:off x="6272184" y="1346366"/>
            <a:ext cx="5381311" cy="4556581"/>
          </a:xfrm>
          <a:custGeom>
            <a:avLst/>
            <a:gdLst/>
            <a:ahLst/>
            <a:cxnLst/>
            <a:rect l="l" t="t" r="r" b="b"/>
            <a:pathLst>
              <a:path w="6622415" h="3861434">
                <a:moveTo>
                  <a:pt x="6254700" y="3861050"/>
                </a:moveTo>
                <a:lnTo>
                  <a:pt x="367388" y="3861050"/>
                </a:lnTo>
                <a:lnTo>
                  <a:pt x="321395" y="3858170"/>
                </a:lnTo>
                <a:lnTo>
                  <a:pt x="277081" y="3849762"/>
                </a:lnTo>
                <a:lnTo>
                  <a:pt x="234794" y="3836177"/>
                </a:lnTo>
                <a:lnTo>
                  <a:pt x="194883" y="3817763"/>
                </a:lnTo>
                <a:lnTo>
                  <a:pt x="157694" y="3794870"/>
                </a:lnTo>
                <a:lnTo>
                  <a:pt x="123577" y="3767847"/>
                </a:lnTo>
                <a:lnTo>
                  <a:pt x="92880" y="3737044"/>
                </a:lnTo>
                <a:lnTo>
                  <a:pt x="65950" y="3702809"/>
                </a:lnTo>
                <a:lnTo>
                  <a:pt x="43136" y="3665491"/>
                </a:lnTo>
                <a:lnTo>
                  <a:pt x="24786" y="3625441"/>
                </a:lnTo>
                <a:lnTo>
                  <a:pt x="11248" y="3583008"/>
                </a:lnTo>
                <a:lnTo>
                  <a:pt x="2870" y="3538540"/>
                </a:lnTo>
                <a:lnTo>
                  <a:pt x="0" y="3492388"/>
                </a:lnTo>
                <a:lnTo>
                  <a:pt x="0" y="368661"/>
                </a:lnTo>
                <a:lnTo>
                  <a:pt x="2870" y="322509"/>
                </a:lnTo>
                <a:lnTo>
                  <a:pt x="11248" y="278041"/>
                </a:lnTo>
                <a:lnTo>
                  <a:pt x="24786" y="235608"/>
                </a:lnTo>
                <a:lnTo>
                  <a:pt x="43136" y="195558"/>
                </a:lnTo>
                <a:lnTo>
                  <a:pt x="65950" y="158240"/>
                </a:lnTo>
                <a:lnTo>
                  <a:pt x="92880" y="124005"/>
                </a:lnTo>
                <a:lnTo>
                  <a:pt x="123577" y="93202"/>
                </a:lnTo>
                <a:lnTo>
                  <a:pt x="157694" y="66179"/>
                </a:lnTo>
                <a:lnTo>
                  <a:pt x="194883" y="43286"/>
                </a:lnTo>
                <a:lnTo>
                  <a:pt x="234794" y="24872"/>
                </a:lnTo>
                <a:lnTo>
                  <a:pt x="277081" y="11287"/>
                </a:lnTo>
                <a:lnTo>
                  <a:pt x="321395" y="2880"/>
                </a:lnTo>
                <a:lnTo>
                  <a:pt x="367388" y="0"/>
                </a:lnTo>
                <a:lnTo>
                  <a:pt x="6254700" y="0"/>
                </a:lnTo>
                <a:lnTo>
                  <a:pt x="6300693" y="2880"/>
                </a:lnTo>
                <a:lnTo>
                  <a:pt x="6345007" y="11287"/>
                </a:lnTo>
                <a:lnTo>
                  <a:pt x="6387294" y="24872"/>
                </a:lnTo>
                <a:lnTo>
                  <a:pt x="6427206" y="43286"/>
                </a:lnTo>
                <a:lnTo>
                  <a:pt x="6464394" y="66179"/>
                </a:lnTo>
                <a:lnTo>
                  <a:pt x="6498511" y="93202"/>
                </a:lnTo>
                <a:lnTo>
                  <a:pt x="6529208" y="124005"/>
                </a:lnTo>
                <a:lnTo>
                  <a:pt x="6556138" y="158240"/>
                </a:lnTo>
                <a:lnTo>
                  <a:pt x="6578952" y="195558"/>
                </a:lnTo>
                <a:lnTo>
                  <a:pt x="6597302" y="235608"/>
                </a:lnTo>
                <a:lnTo>
                  <a:pt x="6610840" y="278041"/>
                </a:lnTo>
                <a:lnTo>
                  <a:pt x="6619218" y="322509"/>
                </a:lnTo>
                <a:lnTo>
                  <a:pt x="6622089" y="368661"/>
                </a:lnTo>
                <a:lnTo>
                  <a:pt x="6622089" y="3492388"/>
                </a:lnTo>
                <a:lnTo>
                  <a:pt x="6619218" y="3538540"/>
                </a:lnTo>
                <a:lnTo>
                  <a:pt x="6610840" y="3583008"/>
                </a:lnTo>
                <a:lnTo>
                  <a:pt x="6597302" y="3625441"/>
                </a:lnTo>
                <a:lnTo>
                  <a:pt x="6578952" y="3665491"/>
                </a:lnTo>
                <a:lnTo>
                  <a:pt x="6556138" y="3702809"/>
                </a:lnTo>
                <a:lnTo>
                  <a:pt x="6529208" y="3737044"/>
                </a:lnTo>
                <a:lnTo>
                  <a:pt x="6498511" y="3767847"/>
                </a:lnTo>
                <a:lnTo>
                  <a:pt x="6464394" y="3794870"/>
                </a:lnTo>
                <a:lnTo>
                  <a:pt x="6427206" y="3817763"/>
                </a:lnTo>
                <a:lnTo>
                  <a:pt x="6387294" y="3836177"/>
                </a:lnTo>
                <a:lnTo>
                  <a:pt x="6345007" y="3849762"/>
                </a:lnTo>
                <a:lnTo>
                  <a:pt x="6300693" y="3858170"/>
                </a:lnTo>
                <a:lnTo>
                  <a:pt x="6254700" y="38610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rgbClr val="0CA37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894710E8-5121-2BE8-DD24-AD29724DC141}"/>
              </a:ext>
            </a:extLst>
          </p:cNvPr>
          <p:cNvSpPr/>
          <p:nvPr/>
        </p:nvSpPr>
        <p:spPr>
          <a:xfrm>
            <a:off x="6485749" y="1494704"/>
            <a:ext cx="5583382" cy="4556581"/>
          </a:xfrm>
          <a:custGeom>
            <a:avLst/>
            <a:gdLst/>
            <a:ahLst/>
            <a:cxnLst/>
            <a:rect l="l" t="t" r="r" b="b"/>
            <a:pathLst>
              <a:path w="6622415" h="3861434">
                <a:moveTo>
                  <a:pt x="6254700" y="3861050"/>
                </a:moveTo>
                <a:lnTo>
                  <a:pt x="367388" y="3861050"/>
                </a:lnTo>
                <a:lnTo>
                  <a:pt x="321395" y="3858170"/>
                </a:lnTo>
                <a:lnTo>
                  <a:pt x="277081" y="3849762"/>
                </a:lnTo>
                <a:lnTo>
                  <a:pt x="234794" y="3836177"/>
                </a:lnTo>
                <a:lnTo>
                  <a:pt x="194883" y="3817763"/>
                </a:lnTo>
                <a:lnTo>
                  <a:pt x="157694" y="3794870"/>
                </a:lnTo>
                <a:lnTo>
                  <a:pt x="123577" y="3767847"/>
                </a:lnTo>
                <a:lnTo>
                  <a:pt x="92880" y="3737044"/>
                </a:lnTo>
                <a:lnTo>
                  <a:pt x="65950" y="3702809"/>
                </a:lnTo>
                <a:lnTo>
                  <a:pt x="43136" y="3665491"/>
                </a:lnTo>
                <a:lnTo>
                  <a:pt x="24786" y="3625441"/>
                </a:lnTo>
                <a:lnTo>
                  <a:pt x="11248" y="3583008"/>
                </a:lnTo>
                <a:lnTo>
                  <a:pt x="2870" y="3538540"/>
                </a:lnTo>
                <a:lnTo>
                  <a:pt x="0" y="3492388"/>
                </a:lnTo>
                <a:lnTo>
                  <a:pt x="0" y="368661"/>
                </a:lnTo>
                <a:lnTo>
                  <a:pt x="2870" y="322509"/>
                </a:lnTo>
                <a:lnTo>
                  <a:pt x="11248" y="278041"/>
                </a:lnTo>
                <a:lnTo>
                  <a:pt x="24786" y="235608"/>
                </a:lnTo>
                <a:lnTo>
                  <a:pt x="43136" y="195558"/>
                </a:lnTo>
                <a:lnTo>
                  <a:pt x="65950" y="158240"/>
                </a:lnTo>
                <a:lnTo>
                  <a:pt x="92880" y="124005"/>
                </a:lnTo>
                <a:lnTo>
                  <a:pt x="123577" y="93202"/>
                </a:lnTo>
                <a:lnTo>
                  <a:pt x="157694" y="66179"/>
                </a:lnTo>
                <a:lnTo>
                  <a:pt x="194883" y="43286"/>
                </a:lnTo>
                <a:lnTo>
                  <a:pt x="234794" y="24872"/>
                </a:lnTo>
                <a:lnTo>
                  <a:pt x="277081" y="11287"/>
                </a:lnTo>
                <a:lnTo>
                  <a:pt x="321395" y="2880"/>
                </a:lnTo>
                <a:lnTo>
                  <a:pt x="367388" y="0"/>
                </a:lnTo>
                <a:lnTo>
                  <a:pt x="6254700" y="0"/>
                </a:lnTo>
                <a:lnTo>
                  <a:pt x="6300693" y="2880"/>
                </a:lnTo>
                <a:lnTo>
                  <a:pt x="6345007" y="11287"/>
                </a:lnTo>
                <a:lnTo>
                  <a:pt x="6387294" y="24872"/>
                </a:lnTo>
                <a:lnTo>
                  <a:pt x="6427206" y="43286"/>
                </a:lnTo>
                <a:lnTo>
                  <a:pt x="6464394" y="66179"/>
                </a:lnTo>
                <a:lnTo>
                  <a:pt x="6498511" y="93202"/>
                </a:lnTo>
                <a:lnTo>
                  <a:pt x="6529208" y="124005"/>
                </a:lnTo>
                <a:lnTo>
                  <a:pt x="6556138" y="158240"/>
                </a:lnTo>
                <a:lnTo>
                  <a:pt x="6578952" y="195558"/>
                </a:lnTo>
                <a:lnTo>
                  <a:pt x="6597302" y="235608"/>
                </a:lnTo>
                <a:lnTo>
                  <a:pt x="6610840" y="278041"/>
                </a:lnTo>
                <a:lnTo>
                  <a:pt x="6619218" y="322509"/>
                </a:lnTo>
                <a:lnTo>
                  <a:pt x="6622089" y="368661"/>
                </a:lnTo>
                <a:lnTo>
                  <a:pt x="6622089" y="3492388"/>
                </a:lnTo>
                <a:lnTo>
                  <a:pt x="6619218" y="3538540"/>
                </a:lnTo>
                <a:lnTo>
                  <a:pt x="6610840" y="3583008"/>
                </a:lnTo>
                <a:lnTo>
                  <a:pt x="6597302" y="3625441"/>
                </a:lnTo>
                <a:lnTo>
                  <a:pt x="6578952" y="3665491"/>
                </a:lnTo>
                <a:lnTo>
                  <a:pt x="6556138" y="3702809"/>
                </a:lnTo>
                <a:lnTo>
                  <a:pt x="6529208" y="3737044"/>
                </a:lnTo>
                <a:lnTo>
                  <a:pt x="6498511" y="3767847"/>
                </a:lnTo>
                <a:lnTo>
                  <a:pt x="6464394" y="3794870"/>
                </a:lnTo>
                <a:lnTo>
                  <a:pt x="6427206" y="3817763"/>
                </a:lnTo>
                <a:lnTo>
                  <a:pt x="6387294" y="3836177"/>
                </a:lnTo>
                <a:lnTo>
                  <a:pt x="6345007" y="3849762"/>
                </a:lnTo>
                <a:lnTo>
                  <a:pt x="6300693" y="3858170"/>
                </a:lnTo>
                <a:lnTo>
                  <a:pt x="6254700" y="38610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rgbClr val="0CA37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Rectángulo 10">
            <a:extLst>
              <a:ext uri="{FF2B5EF4-FFF2-40B4-BE49-F238E27FC236}">
                <a16:creationId xmlns:a16="http://schemas.microsoft.com/office/drawing/2014/main" id="{4721CDA0-B7A7-F910-FBA9-9D36C7B17601}"/>
              </a:ext>
            </a:extLst>
          </p:cNvPr>
          <p:cNvSpPr/>
          <p:nvPr/>
        </p:nvSpPr>
        <p:spPr>
          <a:xfrm>
            <a:off x="6509533" y="1595991"/>
            <a:ext cx="480616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b="1" dirty="0">
                <a:latin typeface="Calibri" panose="020F0502020204030204" pitchFamily="34" charset="0"/>
                <a:cs typeface="Calibri" panose="020F0502020204030204" pitchFamily="34" charset="0"/>
              </a:rPr>
              <a:t>Nizozemski pristup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sz="1600" dirty="0"/>
              <a:t>Promicanje korištenja atipičnih, fleksibilnih oblika zapošljavanja (omogućavanjem pristupa beneficijama osobama na određeno vrijeme, privremenim i nepunim radnim vremenom);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sz="1600" dirty="0"/>
              <a:t>uz istovremeno pružanje takvih fleksibilnih oblika zapošljavanja sa sličnim pravima u pogledu uvjeta rada i socijalne sigurnosti kao i standardno zapošljavanje.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hr" sz="1600" dirty="0"/>
              <a:t>Vjerojatnije je da će takav pristup biti privlačniji onim zemljama u kojima postoji veliki broj 'nestandardnih' (npr. radnika na nepuno radno vrijeme, na određeno, privremeno).</a:t>
            </a:r>
            <a:endParaRPr lang="en-US" altLang="es-ES" sz="1600" dirty="0"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Sultana, RG, 2012. Fleksigurnost: Implikacije za cjeloživotno profesionalno usmjeravanje. Europska mreža politike cjeloživotnog profesionalnog usmjeravanja.</a:t>
            </a:r>
            <a:endParaRPr lang="en-GB" altLang="es-E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4FB93349-7FE4-0162-2605-C20C0FC5B144}"/>
              </a:ext>
            </a:extLst>
          </p:cNvPr>
          <p:cNvSpPr/>
          <p:nvPr/>
        </p:nvSpPr>
        <p:spPr>
          <a:xfrm>
            <a:off x="8937041" y="1091336"/>
            <a:ext cx="329828" cy="296678"/>
          </a:xfrm>
          <a:custGeom>
            <a:avLst/>
            <a:gdLst/>
            <a:ahLst/>
            <a:cxnLst/>
            <a:rect l="l" t="t" r="r" b="b"/>
            <a:pathLst>
              <a:path w="581025" h="581025">
                <a:moveTo>
                  <a:pt x="581024" y="290512"/>
                </a:moveTo>
                <a:lnTo>
                  <a:pt x="577880" y="333139"/>
                </a:lnTo>
                <a:lnTo>
                  <a:pt x="568515" y="374843"/>
                </a:lnTo>
                <a:lnTo>
                  <a:pt x="553132" y="414722"/>
                </a:lnTo>
                <a:lnTo>
                  <a:pt x="532064" y="451912"/>
                </a:lnTo>
                <a:lnTo>
                  <a:pt x="505768" y="485608"/>
                </a:lnTo>
                <a:lnTo>
                  <a:pt x="474811" y="515081"/>
                </a:lnTo>
                <a:lnTo>
                  <a:pt x="439865" y="539693"/>
                </a:lnTo>
                <a:lnTo>
                  <a:pt x="401686" y="558911"/>
                </a:lnTo>
                <a:lnTo>
                  <a:pt x="361101" y="572318"/>
                </a:lnTo>
                <a:lnTo>
                  <a:pt x="318987" y="579626"/>
                </a:lnTo>
                <a:lnTo>
                  <a:pt x="290512" y="581024"/>
                </a:lnTo>
                <a:lnTo>
                  <a:pt x="283380" y="580937"/>
                </a:lnTo>
                <a:lnTo>
                  <a:pt x="240847" y="576748"/>
                </a:lnTo>
                <a:lnTo>
                  <a:pt x="199381" y="566361"/>
                </a:lnTo>
                <a:lnTo>
                  <a:pt x="159896" y="550006"/>
                </a:lnTo>
                <a:lnTo>
                  <a:pt x="123231" y="528029"/>
                </a:lnTo>
                <a:lnTo>
                  <a:pt x="90193" y="500916"/>
                </a:lnTo>
                <a:lnTo>
                  <a:pt x="61486" y="469243"/>
                </a:lnTo>
                <a:lnTo>
                  <a:pt x="37742" y="433707"/>
                </a:lnTo>
                <a:lnTo>
                  <a:pt x="19465" y="395064"/>
                </a:lnTo>
                <a:lnTo>
                  <a:pt x="7059" y="354166"/>
                </a:lnTo>
                <a:lnTo>
                  <a:pt x="786" y="311881"/>
                </a:lnTo>
                <a:lnTo>
                  <a:pt x="0" y="290512"/>
                </a:lnTo>
                <a:lnTo>
                  <a:pt x="87" y="283380"/>
                </a:lnTo>
                <a:lnTo>
                  <a:pt x="4276" y="240848"/>
                </a:lnTo>
                <a:lnTo>
                  <a:pt x="14663" y="199381"/>
                </a:lnTo>
                <a:lnTo>
                  <a:pt x="31018" y="159896"/>
                </a:lnTo>
                <a:lnTo>
                  <a:pt x="52995" y="123231"/>
                </a:lnTo>
                <a:lnTo>
                  <a:pt x="80108" y="90193"/>
                </a:lnTo>
                <a:lnTo>
                  <a:pt x="111781" y="61486"/>
                </a:lnTo>
                <a:lnTo>
                  <a:pt x="147317" y="37742"/>
                </a:lnTo>
                <a:lnTo>
                  <a:pt x="185960" y="19465"/>
                </a:lnTo>
                <a:lnTo>
                  <a:pt x="226858" y="7059"/>
                </a:lnTo>
                <a:lnTo>
                  <a:pt x="269143" y="786"/>
                </a:lnTo>
                <a:lnTo>
                  <a:pt x="290512" y="0"/>
                </a:lnTo>
                <a:lnTo>
                  <a:pt x="297644" y="87"/>
                </a:lnTo>
                <a:lnTo>
                  <a:pt x="340176" y="4276"/>
                </a:lnTo>
                <a:lnTo>
                  <a:pt x="381642" y="14663"/>
                </a:lnTo>
                <a:lnTo>
                  <a:pt x="421128" y="31018"/>
                </a:lnTo>
                <a:lnTo>
                  <a:pt x="457793" y="52995"/>
                </a:lnTo>
                <a:lnTo>
                  <a:pt x="490831" y="80108"/>
                </a:lnTo>
                <a:lnTo>
                  <a:pt x="519538" y="111781"/>
                </a:lnTo>
                <a:lnTo>
                  <a:pt x="543282" y="147317"/>
                </a:lnTo>
                <a:lnTo>
                  <a:pt x="561559" y="185960"/>
                </a:lnTo>
                <a:lnTo>
                  <a:pt x="573965" y="226858"/>
                </a:lnTo>
                <a:lnTo>
                  <a:pt x="580238" y="269143"/>
                </a:lnTo>
                <a:lnTo>
                  <a:pt x="581024" y="29051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582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7981373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CJELINA 2 </a:t>
            </a:r>
            <a:r>
              <a:rPr lang="hr" sz="48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es-E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6696484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 </a:t>
            </a:r>
            <a:r>
              <a:rPr lang="hr" sz="2200" spc="50" dirty="0" err="1">
                <a:cs typeface="Tahoma"/>
              </a:rPr>
              <a:t>Odjeljak </a:t>
            </a:r>
            <a:r>
              <a:rPr lang="hr" sz="2200" spc="50" dirty="0">
                <a:cs typeface="Tahoma"/>
              </a:rPr>
              <a:t>: </a:t>
            </a:r>
            <a:r>
              <a:rPr lang="hr" sz="2200" spc="50" dirty="0">
                <a:latin typeface="+mj-lt"/>
                <a:cs typeface="Tahoma"/>
              </a:rPr>
              <a:t>2.1 .: Definiranje digitalnih </a:t>
            </a:r>
            <a:r>
              <a:rPr lang="hr" sz="2200" spc="50" dirty="0" err="1">
                <a:latin typeface="+mj-lt"/>
                <a:cs typeface="Tahoma"/>
              </a:rPr>
              <a:t>nomada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06971" y="2525263"/>
            <a:ext cx="102690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Prvi iznio </a:t>
            </a:r>
            <a:r>
              <a:rPr lang="hr" alt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Tsugio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" alt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Makimoto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i David Manners u svojoj publikaciji: “Digitalni nomad” (1997.). Predvidjeli su stvaranje jedinstvenog, svemoćnog komunikacijskog sustava koji bi zaposlenicima omogućio rad s bilo kojeg mjesta.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To su ljudi koji zarađuju za život koristeći telekomunikacijske tehnologije i žive 'nomadskim' načinom života. Rade iz stranih zemalja, kafića, javnih knjižnica, coworking prostora ili vozila za rekreaciju, ALI svoj posao obavljaju putem uređaja kao što su </a:t>
            </a:r>
            <a:r>
              <a:rPr lang="hr" alt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pametni telefoni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i prijenosna računala i koriste mobilne pristupne točke.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https://www.youtube.com/watch?v=vBjA6QZbCoY&amp;ab_channel=Lana</a:t>
            </a: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19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B9635E2A-11B6-4BDE-8CF3-04836B132949}"/>
              </a:ext>
            </a:extLst>
          </p:cNvPr>
          <p:cNvSpPr/>
          <p:nvPr/>
        </p:nvSpPr>
        <p:spPr>
          <a:xfrm>
            <a:off x="451453" y="1344031"/>
            <a:ext cx="5381311" cy="4556581"/>
          </a:xfrm>
          <a:custGeom>
            <a:avLst/>
            <a:gdLst/>
            <a:ahLst/>
            <a:cxnLst/>
            <a:rect l="l" t="t" r="r" b="b"/>
            <a:pathLst>
              <a:path w="6622415" h="3861434">
                <a:moveTo>
                  <a:pt x="6254700" y="3861050"/>
                </a:moveTo>
                <a:lnTo>
                  <a:pt x="367388" y="3861050"/>
                </a:lnTo>
                <a:lnTo>
                  <a:pt x="321395" y="3858170"/>
                </a:lnTo>
                <a:lnTo>
                  <a:pt x="277081" y="3849762"/>
                </a:lnTo>
                <a:lnTo>
                  <a:pt x="234794" y="3836177"/>
                </a:lnTo>
                <a:lnTo>
                  <a:pt x="194883" y="3817763"/>
                </a:lnTo>
                <a:lnTo>
                  <a:pt x="157694" y="3794870"/>
                </a:lnTo>
                <a:lnTo>
                  <a:pt x="123577" y="3767847"/>
                </a:lnTo>
                <a:lnTo>
                  <a:pt x="92880" y="3737044"/>
                </a:lnTo>
                <a:lnTo>
                  <a:pt x="65950" y="3702809"/>
                </a:lnTo>
                <a:lnTo>
                  <a:pt x="43136" y="3665491"/>
                </a:lnTo>
                <a:lnTo>
                  <a:pt x="24786" y="3625441"/>
                </a:lnTo>
                <a:lnTo>
                  <a:pt x="11248" y="3583008"/>
                </a:lnTo>
                <a:lnTo>
                  <a:pt x="2870" y="3538540"/>
                </a:lnTo>
                <a:lnTo>
                  <a:pt x="0" y="3492388"/>
                </a:lnTo>
                <a:lnTo>
                  <a:pt x="0" y="368661"/>
                </a:lnTo>
                <a:lnTo>
                  <a:pt x="2870" y="322509"/>
                </a:lnTo>
                <a:lnTo>
                  <a:pt x="11248" y="278041"/>
                </a:lnTo>
                <a:lnTo>
                  <a:pt x="24786" y="235608"/>
                </a:lnTo>
                <a:lnTo>
                  <a:pt x="43136" y="195558"/>
                </a:lnTo>
                <a:lnTo>
                  <a:pt x="65950" y="158240"/>
                </a:lnTo>
                <a:lnTo>
                  <a:pt x="92880" y="124005"/>
                </a:lnTo>
                <a:lnTo>
                  <a:pt x="123577" y="93202"/>
                </a:lnTo>
                <a:lnTo>
                  <a:pt x="157694" y="66179"/>
                </a:lnTo>
                <a:lnTo>
                  <a:pt x="194883" y="43286"/>
                </a:lnTo>
                <a:lnTo>
                  <a:pt x="234794" y="24872"/>
                </a:lnTo>
                <a:lnTo>
                  <a:pt x="277081" y="11287"/>
                </a:lnTo>
                <a:lnTo>
                  <a:pt x="321395" y="2880"/>
                </a:lnTo>
                <a:lnTo>
                  <a:pt x="367388" y="0"/>
                </a:lnTo>
                <a:lnTo>
                  <a:pt x="6254700" y="0"/>
                </a:lnTo>
                <a:lnTo>
                  <a:pt x="6300693" y="2880"/>
                </a:lnTo>
                <a:lnTo>
                  <a:pt x="6345007" y="11287"/>
                </a:lnTo>
                <a:lnTo>
                  <a:pt x="6387294" y="24872"/>
                </a:lnTo>
                <a:lnTo>
                  <a:pt x="6427206" y="43286"/>
                </a:lnTo>
                <a:lnTo>
                  <a:pt x="6464394" y="66179"/>
                </a:lnTo>
                <a:lnTo>
                  <a:pt x="6498511" y="93202"/>
                </a:lnTo>
                <a:lnTo>
                  <a:pt x="6529208" y="124005"/>
                </a:lnTo>
                <a:lnTo>
                  <a:pt x="6556138" y="158240"/>
                </a:lnTo>
                <a:lnTo>
                  <a:pt x="6578952" y="195558"/>
                </a:lnTo>
                <a:lnTo>
                  <a:pt x="6597302" y="235608"/>
                </a:lnTo>
                <a:lnTo>
                  <a:pt x="6610840" y="278041"/>
                </a:lnTo>
                <a:lnTo>
                  <a:pt x="6619218" y="322509"/>
                </a:lnTo>
                <a:lnTo>
                  <a:pt x="6622089" y="368661"/>
                </a:lnTo>
                <a:lnTo>
                  <a:pt x="6622089" y="3492388"/>
                </a:lnTo>
                <a:lnTo>
                  <a:pt x="6619218" y="3538540"/>
                </a:lnTo>
                <a:lnTo>
                  <a:pt x="6610840" y="3583008"/>
                </a:lnTo>
                <a:lnTo>
                  <a:pt x="6597302" y="3625441"/>
                </a:lnTo>
                <a:lnTo>
                  <a:pt x="6578952" y="3665491"/>
                </a:lnTo>
                <a:lnTo>
                  <a:pt x="6556138" y="3702809"/>
                </a:lnTo>
                <a:lnTo>
                  <a:pt x="6529208" y="3737044"/>
                </a:lnTo>
                <a:lnTo>
                  <a:pt x="6498511" y="3767847"/>
                </a:lnTo>
                <a:lnTo>
                  <a:pt x="6464394" y="3794870"/>
                </a:lnTo>
                <a:lnTo>
                  <a:pt x="6427206" y="3817763"/>
                </a:lnTo>
                <a:lnTo>
                  <a:pt x="6387294" y="3836177"/>
                </a:lnTo>
                <a:lnTo>
                  <a:pt x="6345007" y="3849762"/>
                </a:lnTo>
                <a:lnTo>
                  <a:pt x="6300693" y="3858170"/>
                </a:lnTo>
                <a:lnTo>
                  <a:pt x="6254700" y="38610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rgbClr val="0CA37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D66DD0A3-3814-4B5C-B75F-66739F13AE1F}"/>
              </a:ext>
            </a:extLst>
          </p:cNvPr>
          <p:cNvSpPr/>
          <p:nvPr/>
        </p:nvSpPr>
        <p:spPr>
          <a:xfrm>
            <a:off x="665018" y="1492369"/>
            <a:ext cx="5583382" cy="4556581"/>
          </a:xfrm>
          <a:custGeom>
            <a:avLst/>
            <a:gdLst/>
            <a:ahLst/>
            <a:cxnLst/>
            <a:rect l="l" t="t" r="r" b="b"/>
            <a:pathLst>
              <a:path w="6622415" h="3861434">
                <a:moveTo>
                  <a:pt x="6254700" y="3861050"/>
                </a:moveTo>
                <a:lnTo>
                  <a:pt x="367388" y="3861050"/>
                </a:lnTo>
                <a:lnTo>
                  <a:pt x="321395" y="3858170"/>
                </a:lnTo>
                <a:lnTo>
                  <a:pt x="277081" y="3849762"/>
                </a:lnTo>
                <a:lnTo>
                  <a:pt x="234794" y="3836177"/>
                </a:lnTo>
                <a:lnTo>
                  <a:pt x="194883" y="3817763"/>
                </a:lnTo>
                <a:lnTo>
                  <a:pt x="157694" y="3794870"/>
                </a:lnTo>
                <a:lnTo>
                  <a:pt x="123577" y="3767847"/>
                </a:lnTo>
                <a:lnTo>
                  <a:pt x="92880" y="3737044"/>
                </a:lnTo>
                <a:lnTo>
                  <a:pt x="65950" y="3702809"/>
                </a:lnTo>
                <a:lnTo>
                  <a:pt x="43136" y="3665491"/>
                </a:lnTo>
                <a:lnTo>
                  <a:pt x="24786" y="3625441"/>
                </a:lnTo>
                <a:lnTo>
                  <a:pt x="11248" y="3583008"/>
                </a:lnTo>
                <a:lnTo>
                  <a:pt x="2870" y="3538540"/>
                </a:lnTo>
                <a:lnTo>
                  <a:pt x="0" y="3492388"/>
                </a:lnTo>
                <a:lnTo>
                  <a:pt x="0" y="368661"/>
                </a:lnTo>
                <a:lnTo>
                  <a:pt x="2870" y="322509"/>
                </a:lnTo>
                <a:lnTo>
                  <a:pt x="11248" y="278041"/>
                </a:lnTo>
                <a:lnTo>
                  <a:pt x="24786" y="235608"/>
                </a:lnTo>
                <a:lnTo>
                  <a:pt x="43136" y="195558"/>
                </a:lnTo>
                <a:lnTo>
                  <a:pt x="65950" y="158240"/>
                </a:lnTo>
                <a:lnTo>
                  <a:pt x="92880" y="124005"/>
                </a:lnTo>
                <a:lnTo>
                  <a:pt x="123577" y="93202"/>
                </a:lnTo>
                <a:lnTo>
                  <a:pt x="157694" y="66179"/>
                </a:lnTo>
                <a:lnTo>
                  <a:pt x="194883" y="43286"/>
                </a:lnTo>
                <a:lnTo>
                  <a:pt x="234794" y="24872"/>
                </a:lnTo>
                <a:lnTo>
                  <a:pt x="277081" y="11287"/>
                </a:lnTo>
                <a:lnTo>
                  <a:pt x="321395" y="2880"/>
                </a:lnTo>
                <a:lnTo>
                  <a:pt x="367388" y="0"/>
                </a:lnTo>
                <a:lnTo>
                  <a:pt x="6254700" y="0"/>
                </a:lnTo>
                <a:lnTo>
                  <a:pt x="6300693" y="2880"/>
                </a:lnTo>
                <a:lnTo>
                  <a:pt x="6345007" y="11287"/>
                </a:lnTo>
                <a:lnTo>
                  <a:pt x="6387294" y="24872"/>
                </a:lnTo>
                <a:lnTo>
                  <a:pt x="6427206" y="43286"/>
                </a:lnTo>
                <a:lnTo>
                  <a:pt x="6464394" y="66179"/>
                </a:lnTo>
                <a:lnTo>
                  <a:pt x="6498511" y="93202"/>
                </a:lnTo>
                <a:lnTo>
                  <a:pt x="6529208" y="124005"/>
                </a:lnTo>
                <a:lnTo>
                  <a:pt x="6556138" y="158240"/>
                </a:lnTo>
                <a:lnTo>
                  <a:pt x="6578952" y="195558"/>
                </a:lnTo>
                <a:lnTo>
                  <a:pt x="6597302" y="235608"/>
                </a:lnTo>
                <a:lnTo>
                  <a:pt x="6610840" y="278041"/>
                </a:lnTo>
                <a:lnTo>
                  <a:pt x="6619218" y="322509"/>
                </a:lnTo>
                <a:lnTo>
                  <a:pt x="6622089" y="368661"/>
                </a:lnTo>
                <a:lnTo>
                  <a:pt x="6622089" y="3492388"/>
                </a:lnTo>
                <a:lnTo>
                  <a:pt x="6619218" y="3538540"/>
                </a:lnTo>
                <a:lnTo>
                  <a:pt x="6610840" y="3583008"/>
                </a:lnTo>
                <a:lnTo>
                  <a:pt x="6597302" y="3625441"/>
                </a:lnTo>
                <a:lnTo>
                  <a:pt x="6578952" y="3665491"/>
                </a:lnTo>
                <a:lnTo>
                  <a:pt x="6556138" y="3702809"/>
                </a:lnTo>
                <a:lnTo>
                  <a:pt x="6529208" y="3737044"/>
                </a:lnTo>
                <a:lnTo>
                  <a:pt x="6498511" y="3767847"/>
                </a:lnTo>
                <a:lnTo>
                  <a:pt x="6464394" y="3794870"/>
                </a:lnTo>
                <a:lnTo>
                  <a:pt x="6427206" y="3817763"/>
                </a:lnTo>
                <a:lnTo>
                  <a:pt x="6387294" y="3836177"/>
                </a:lnTo>
                <a:lnTo>
                  <a:pt x="6345007" y="3849762"/>
                </a:lnTo>
                <a:lnTo>
                  <a:pt x="6300693" y="3858170"/>
                </a:lnTo>
                <a:lnTo>
                  <a:pt x="6254700" y="38610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rgbClr val="0CA37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2F29875D-785F-4BA1-9954-A17D2F1C83EA}"/>
              </a:ext>
            </a:extLst>
          </p:cNvPr>
          <p:cNvSpPr/>
          <p:nvPr/>
        </p:nvSpPr>
        <p:spPr>
          <a:xfrm>
            <a:off x="2925131" y="1148640"/>
            <a:ext cx="329828" cy="296678"/>
          </a:xfrm>
          <a:custGeom>
            <a:avLst/>
            <a:gdLst/>
            <a:ahLst/>
            <a:cxnLst/>
            <a:rect l="l" t="t" r="r" b="b"/>
            <a:pathLst>
              <a:path w="581025" h="581025">
                <a:moveTo>
                  <a:pt x="581024" y="290512"/>
                </a:moveTo>
                <a:lnTo>
                  <a:pt x="577880" y="333139"/>
                </a:lnTo>
                <a:lnTo>
                  <a:pt x="568515" y="374843"/>
                </a:lnTo>
                <a:lnTo>
                  <a:pt x="553132" y="414722"/>
                </a:lnTo>
                <a:lnTo>
                  <a:pt x="532064" y="451912"/>
                </a:lnTo>
                <a:lnTo>
                  <a:pt x="505768" y="485608"/>
                </a:lnTo>
                <a:lnTo>
                  <a:pt x="474811" y="515081"/>
                </a:lnTo>
                <a:lnTo>
                  <a:pt x="439865" y="539693"/>
                </a:lnTo>
                <a:lnTo>
                  <a:pt x="401686" y="558911"/>
                </a:lnTo>
                <a:lnTo>
                  <a:pt x="361101" y="572318"/>
                </a:lnTo>
                <a:lnTo>
                  <a:pt x="318987" y="579626"/>
                </a:lnTo>
                <a:lnTo>
                  <a:pt x="290512" y="581024"/>
                </a:lnTo>
                <a:lnTo>
                  <a:pt x="283380" y="580937"/>
                </a:lnTo>
                <a:lnTo>
                  <a:pt x="240847" y="576748"/>
                </a:lnTo>
                <a:lnTo>
                  <a:pt x="199381" y="566361"/>
                </a:lnTo>
                <a:lnTo>
                  <a:pt x="159896" y="550006"/>
                </a:lnTo>
                <a:lnTo>
                  <a:pt x="123231" y="528029"/>
                </a:lnTo>
                <a:lnTo>
                  <a:pt x="90193" y="500916"/>
                </a:lnTo>
                <a:lnTo>
                  <a:pt x="61486" y="469243"/>
                </a:lnTo>
                <a:lnTo>
                  <a:pt x="37742" y="433707"/>
                </a:lnTo>
                <a:lnTo>
                  <a:pt x="19465" y="395064"/>
                </a:lnTo>
                <a:lnTo>
                  <a:pt x="7059" y="354166"/>
                </a:lnTo>
                <a:lnTo>
                  <a:pt x="786" y="311881"/>
                </a:lnTo>
                <a:lnTo>
                  <a:pt x="0" y="290512"/>
                </a:lnTo>
                <a:lnTo>
                  <a:pt x="87" y="283380"/>
                </a:lnTo>
                <a:lnTo>
                  <a:pt x="4276" y="240848"/>
                </a:lnTo>
                <a:lnTo>
                  <a:pt x="14663" y="199381"/>
                </a:lnTo>
                <a:lnTo>
                  <a:pt x="31018" y="159896"/>
                </a:lnTo>
                <a:lnTo>
                  <a:pt x="52995" y="123231"/>
                </a:lnTo>
                <a:lnTo>
                  <a:pt x="80108" y="90193"/>
                </a:lnTo>
                <a:lnTo>
                  <a:pt x="111781" y="61486"/>
                </a:lnTo>
                <a:lnTo>
                  <a:pt x="147317" y="37742"/>
                </a:lnTo>
                <a:lnTo>
                  <a:pt x="185960" y="19465"/>
                </a:lnTo>
                <a:lnTo>
                  <a:pt x="226858" y="7059"/>
                </a:lnTo>
                <a:lnTo>
                  <a:pt x="269143" y="786"/>
                </a:lnTo>
                <a:lnTo>
                  <a:pt x="290512" y="0"/>
                </a:lnTo>
                <a:lnTo>
                  <a:pt x="297644" y="87"/>
                </a:lnTo>
                <a:lnTo>
                  <a:pt x="340176" y="4276"/>
                </a:lnTo>
                <a:lnTo>
                  <a:pt x="381642" y="14663"/>
                </a:lnTo>
                <a:lnTo>
                  <a:pt x="421128" y="31018"/>
                </a:lnTo>
                <a:lnTo>
                  <a:pt x="457793" y="52995"/>
                </a:lnTo>
                <a:lnTo>
                  <a:pt x="490831" y="80108"/>
                </a:lnTo>
                <a:lnTo>
                  <a:pt x="519538" y="111781"/>
                </a:lnTo>
                <a:lnTo>
                  <a:pt x="543282" y="147317"/>
                </a:lnTo>
                <a:lnTo>
                  <a:pt x="561559" y="185960"/>
                </a:lnTo>
                <a:lnTo>
                  <a:pt x="573965" y="226858"/>
                </a:lnTo>
                <a:lnTo>
                  <a:pt x="580238" y="269143"/>
                </a:lnTo>
                <a:lnTo>
                  <a:pt x="581024" y="29051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6"/>
          <p:cNvSpPr txBox="1">
            <a:spLocks/>
          </p:cNvSpPr>
          <p:nvPr/>
        </p:nvSpPr>
        <p:spPr>
          <a:xfrm>
            <a:off x="3898047" y="152554"/>
            <a:ext cx="66753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CJELINA 2 : Digitalni </a:t>
            </a:r>
            <a:r>
              <a:rPr lang="hr" sz="4800" b="1" spc="-150" dirty="0" err="1"/>
              <a:t>nomadi</a:t>
            </a:r>
            <a:r>
              <a:rPr lang="hr" sz="4800" b="1" spc="-150" dirty="0"/>
              <a:t> </a:t>
            </a:r>
          </a:p>
        </p:txBody>
      </p:sp>
      <p:sp>
        <p:nvSpPr>
          <p:cNvPr id="10" name="object 17"/>
          <p:cNvSpPr txBox="1"/>
          <p:nvPr/>
        </p:nvSpPr>
        <p:spPr>
          <a:xfrm>
            <a:off x="3340767" y="957387"/>
            <a:ext cx="6396086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lvl="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200" b="0" i="0" u="none" strike="noStrike" kern="1200" cap="none" spc="-15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lang="hr" sz="2200" spc="50" dirty="0" err="1">
                <a:cs typeface="Tahoma"/>
              </a:rPr>
              <a:t>Odjeljak </a:t>
            </a:r>
            <a:r>
              <a:rPr lang="hr" sz="2200" spc="50" dirty="0">
                <a:cs typeface="Tahoma"/>
              </a:rPr>
              <a:t>: </a:t>
            </a:r>
            <a:r>
              <a:rPr kumimoji="0" lang="hr" sz="2200" b="0" i="0" u="none" strike="noStrike" kern="1200" cap="none" spc="-15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2.2 .: Digitalni </a:t>
            </a:r>
            <a:r>
              <a:rPr kumimoji="0" lang="hr" sz="2200" b="0" i="0" u="none" strike="noStrike" kern="1200" cap="none" spc="-15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nomadi </a:t>
            </a:r>
            <a:r>
              <a:rPr kumimoji="0" lang="hr" sz="2200" b="0" i="0" u="none" strike="noStrike" kern="1200" cap="none" spc="-15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- </a:t>
            </a:r>
            <a:r>
              <a:rPr kumimoji="0" lang="hr" sz="2200" b="0" i="0" u="none" strike="noStrike" kern="1200" cap="none" spc="-15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prednosti </a:t>
            </a:r>
            <a:r>
              <a:rPr kumimoji="0" lang="hr" sz="2200" b="0" i="0" u="none" strike="noStrike" kern="1200" cap="none" spc="-15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i </a:t>
            </a:r>
            <a:r>
              <a:rPr kumimoji="0" lang="hr" sz="2200" b="0" i="0" u="none" strike="noStrike" kern="1200" cap="none" spc="-15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nedostaci</a:t>
            </a:r>
            <a:endParaRPr kumimoji="0" sz="2200" b="0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88802" y="1593656"/>
            <a:ext cx="49547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b="1" dirty="0">
                <a:latin typeface="Calibri" panose="020F0502020204030204" pitchFamily="34" charset="0"/>
                <a:cs typeface="Calibri" panose="020F0502020204030204" pitchFamily="34" charset="0"/>
              </a:rPr>
              <a:t>Prednosti</a:t>
            </a:r>
          </a:p>
          <a:p>
            <a:pPr>
              <a:defRPr/>
            </a:pPr>
            <a:endParaRPr lang="en-GB" altLang="es-E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Sloboda od tradicionalnih uredskih postavki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Prilike za putovanje i upoznavanje novih kultura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Vrijeme je za bavljenje hobijima na otvorenom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Više kontrole nad vašim osobnim vremenom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54764D2A-4677-FEF0-1748-FD3CD0FBBCB1}"/>
              </a:ext>
            </a:extLst>
          </p:cNvPr>
          <p:cNvSpPr/>
          <p:nvPr/>
        </p:nvSpPr>
        <p:spPr>
          <a:xfrm>
            <a:off x="6272184" y="1346366"/>
            <a:ext cx="5381311" cy="4556581"/>
          </a:xfrm>
          <a:custGeom>
            <a:avLst/>
            <a:gdLst/>
            <a:ahLst/>
            <a:cxnLst/>
            <a:rect l="l" t="t" r="r" b="b"/>
            <a:pathLst>
              <a:path w="6622415" h="3861434">
                <a:moveTo>
                  <a:pt x="6254700" y="3861050"/>
                </a:moveTo>
                <a:lnTo>
                  <a:pt x="367388" y="3861050"/>
                </a:lnTo>
                <a:lnTo>
                  <a:pt x="321395" y="3858170"/>
                </a:lnTo>
                <a:lnTo>
                  <a:pt x="277081" y="3849762"/>
                </a:lnTo>
                <a:lnTo>
                  <a:pt x="234794" y="3836177"/>
                </a:lnTo>
                <a:lnTo>
                  <a:pt x="194883" y="3817763"/>
                </a:lnTo>
                <a:lnTo>
                  <a:pt x="157694" y="3794870"/>
                </a:lnTo>
                <a:lnTo>
                  <a:pt x="123577" y="3767847"/>
                </a:lnTo>
                <a:lnTo>
                  <a:pt x="92880" y="3737044"/>
                </a:lnTo>
                <a:lnTo>
                  <a:pt x="65950" y="3702809"/>
                </a:lnTo>
                <a:lnTo>
                  <a:pt x="43136" y="3665491"/>
                </a:lnTo>
                <a:lnTo>
                  <a:pt x="24786" y="3625441"/>
                </a:lnTo>
                <a:lnTo>
                  <a:pt x="11248" y="3583008"/>
                </a:lnTo>
                <a:lnTo>
                  <a:pt x="2870" y="3538540"/>
                </a:lnTo>
                <a:lnTo>
                  <a:pt x="0" y="3492388"/>
                </a:lnTo>
                <a:lnTo>
                  <a:pt x="0" y="368661"/>
                </a:lnTo>
                <a:lnTo>
                  <a:pt x="2870" y="322509"/>
                </a:lnTo>
                <a:lnTo>
                  <a:pt x="11248" y="278041"/>
                </a:lnTo>
                <a:lnTo>
                  <a:pt x="24786" y="235608"/>
                </a:lnTo>
                <a:lnTo>
                  <a:pt x="43136" y="195558"/>
                </a:lnTo>
                <a:lnTo>
                  <a:pt x="65950" y="158240"/>
                </a:lnTo>
                <a:lnTo>
                  <a:pt x="92880" y="124005"/>
                </a:lnTo>
                <a:lnTo>
                  <a:pt x="123577" y="93202"/>
                </a:lnTo>
                <a:lnTo>
                  <a:pt x="157694" y="66179"/>
                </a:lnTo>
                <a:lnTo>
                  <a:pt x="194883" y="43286"/>
                </a:lnTo>
                <a:lnTo>
                  <a:pt x="234794" y="24872"/>
                </a:lnTo>
                <a:lnTo>
                  <a:pt x="277081" y="11287"/>
                </a:lnTo>
                <a:lnTo>
                  <a:pt x="321395" y="2880"/>
                </a:lnTo>
                <a:lnTo>
                  <a:pt x="367388" y="0"/>
                </a:lnTo>
                <a:lnTo>
                  <a:pt x="6254700" y="0"/>
                </a:lnTo>
                <a:lnTo>
                  <a:pt x="6300693" y="2880"/>
                </a:lnTo>
                <a:lnTo>
                  <a:pt x="6345007" y="11287"/>
                </a:lnTo>
                <a:lnTo>
                  <a:pt x="6387294" y="24872"/>
                </a:lnTo>
                <a:lnTo>
                  <a:pt x="6427206" y="43286"/>
                </a:lnTo>
                <a:lnTo>
                  <a:pt x="6464394" y="66179"/>
                </a:lnTo>
                <a:lnTo>
                  <a:pt x="6498511" y="93202"/>
                </a:lnTo>
                <a:lnTo>
                  <a:pt x="6529208" y="124005"/>
                </a:lnTo>
                <a:lnTo>
                  <a:pt x="6556138" y="158240"/>
                </a:lnTo>
                <a:lnTo>
                  <a:pt x="6578952" y="195558"/>
                </a:lnTo>
                <a:lnTo>
                  <a:pt x="6597302" y="235608"/>
                </a:lnTo>
                <a:lnTo>
                  <a:pt x="6610840" y="278041"/>
                </a:lnTo>
                <a:lnTo>
                  <a:pt x="6619218" y="322509"/>
                </a:lnTo>
                <a:lnTo>
                  <a:pt x="6622089" y="368661"/>
                </a:lnTo>
                <a:lnTo>
                  <a:pt x="6622089" y="3492388"/>
                </a:lnTo>
                <a:lnTo>
                  <a:pt x="6619218" y="3538540"/>
                </a:lnTo>
                <a:lnTo>
                  <a:pt x="6610840" y="3583008"/>
                </a:lnTo>
                <a:lnTo>
                  <a:pt x="6597302" y="3625441"/>
                </a:lnTo>
                <a:lnTo>
                  <a:pt x="6578952" y="3665491"/>
                </a:lnTo>
                <a:lnTo>
                  <a:pt x="6556138" y="3702809"/>
                </a:lnTo>
                <a:lnTo>
                  <a:pt x="6529208" y="3737044"/>
                </a:lnTo>
                <a:lnTo>
                  <a:pt x="6498511" y="3767847"/>
                </a:lnTo>
                <a:lnTo>
                  <a:pt x="6464394" y="3794870"/>
                </a:lnTo>
                <a:lnTo>
                  <a:pt x="6427206" y="3817763"/>
                </a:lnTo>
                <a:lnTo>
                  <a:pt x="6387294" y="3836177"/>
                </a:lnTo>
                <a:lnTo>
                  <a:pt x="6345007" y="3849762"/>
                </a:lnTo>
                <a:lnTo>
                  <a:pt x="6300693" y="3858170"/>
                </a:lnTo>
                <a:lnTo>
                  <a:pt x="6254700" y="38610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rgbClr val="0CA37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894710E8-5121-2BE8-DD24-AD29724DC141}"/>
              </a:ext>
            </a:extLst>
          </p:cNvPr>
          <p:cNvSpPr/>
          <p:nvPr/>
        </p:nvSpPr>
        <p:spPr>
          <a:xfrm>
            <a:off x="6485749" y="1494704"/>
            <a:ext cx="5583382" cy="4556581"/>
          </a:xfrm>
          <a:custGeom>
            <a:avLst/>
            <a:gdLst/>
            <a:ahLst/>
            <a:cxnLst/>
            <a:rect l="l" t="t" r="r" b="b"/>
            <a:pathLst>
              <a:path w="6622415" h="3861434">
                <a:moveTo>
                  <a:pt x="6254700" y="3861050"/>
                </a:moveTo>
                <a:lnTo>
                  <a:pt x="367388" y="3861050"/>
                </a:lnTo>
                <a:lnTo>
                  <a:pt x="321395" y="3858170"/>
                </a:lnTo>
                <a:lnTo>
                  <a:pt x="277081" y="3849762"/>
                </a:lnTo>
                <a:lnTo>
                  <a:pt x="234794" y="3836177"/>
                </a:lnTo>
                <a:lnTo>
                  <a:pt x="194883" y="3817763"/>
                </a:lnTo>
                <a:lnTo>
                  <a:pt x="157694" y="3794870"/>
                </a:lnTo>
                <a:lnTo>
                  <a:pt x="123577" y="3767847"/>
                </a:lnTo>
                <a:lnTo>
                  <a:pt x="92880" y="3737044"/>
                </a:lnTo>
                <a:lnTo>
                  <a:pt x="65950" y="3702809"/>
                </a:lnTo>
                <a:lnTo>
                  <a:pt x="43136" y="3665491"/>
                </a:lnTo>
                <a:lnTo>
                  <a:pt x="24786" y="3625441"/>
                </a:lnTo>
                <a:lnTo>
                  <a:pt x="11248" y="3583008"/>
                </a:lnTo>
                <a:lnTo>
                  <a:pt x="2870" y="3538540"/>
                </a:lnTo>
                <a:lnTo>
                  <a:pt x="0" y="3492388"/>
                </a:lnTo>
                <a:lnTo>
                  <a:pt x="0" y="368661"/>
                </a:lnTo>
                <a:lnTo>
                  <a:pt x="2870" y="322509"/>
                </a:lnTo>
                <a:lnTo>
                  <a:pt x="11248" y="278041"/>
                </a:lnTo>
                <a:lnTo>
                  <a:pt x="24786" y="235608"/>
                </a:lnTo>
                <a:lnTo>
                  <a:pt x="43136" y="195558"/>
                </a:lnTo>
                <a:lnTo>
                  <a:pt x="65950" y="158240"/>
                </a:lnTo>
                <a:lnTo>
                  <a:pt x="92880" y="124005"/>
                </a:lnTo>
                <a:lnTo>
                  <a:pt x="123577" y="93202"/>
                </a:lnTo>
                <a:lnTo>
                  <a:pt x="157694" y="66179"/>
                </a:lnTo>
                <a:lnTo>
                  <a:pt x="194883" y="43286"/>
                </a:lnTo>
                <a:lnTo>
                  <a:pt x="234794" y="24872"/>
                </a:lnTo>
                <a:lnTo>
                  <a:pt x="277081" y="11287"/>
                </a:lnTo>
                <a:lnTo>
                  <a:pt x="321395" y="2880"/>
                </a:lnTo>
                <a:lnTo>
                  <a:pt x="367388" y="0"/>
                </a:lnTo>
                <a:lnTo>
                  <a:pt x="6254700" y="0"/>
                </a:lnTo>
                <a:lnTo>
                  <a:pt x="6300693" y="2880"/>
                </a:lnTo>
                <a:lnTo>
                  <a:pt x="6345007" y="11287"/>
                </a:lnTo>
                <a:lnTo>
                  <a:pt x="6387294" y="24872"/>
                </a:lnTo>
                <a:lnTo>
                  <a:pt x="6427206" y="43286"/>
                </a:lnTo>
                <a:lnTo>
                  <a:pt x="6464394" y="66179"/>
                </a:lnTo>
                <a:lnTo>
                  <a:pt x="6498511" y="93202"/>
                </a:lnTo>
                <a:lnTo>
                  <a:pt x="6529208" y="124005"/>
                </a:lnTo>
                <a:lnTo>
                  <a:pt x="6556138" y="158240"/>
                </a:lnTo>
                <a:lnTo>
                  <a:pt x="6578952" y="195558"/>
                </a:lnTo>
                <a:lnTo>
                  <a:pt x="6597302" y="235608"/>
                </a:lnTo>
                <a:lnTo>
                  <a:pt x="6610840" y="278041"/>
                </a:lnTo>
                <a:lnTo>
                  <a:pt x="6619218" y="322509"/>
                </a:lnTo>
                <a:lnTo>
                  <a:pt x="6622089" y="368661"/>
                </a:lnTo>
                <a:lnTo>
                  <a:pt x="6622089" y="3492388"/>
                </a:lnTo>
                <a:lnTo>
                  <a:pt x="6619218" y="3538540"/>
                </a:lnTo>
                <a:lnTo>
                  <a:pt x="6610840" y="3583008"/>
                </a:lnTo>
                <a:lnTo>
                  <a:pt x="6597302" y="3625441"/>
                </a:lnTo>
                <a:lnTo>
                  <a:pt x="6578952" y="3665491"/>
                </a:lnTo>
                <a:lnTo>
                  <a:pt x="6556138" y="3702809"/>
                </a:lnTo>
                <a:lnTo>
                  <a:pt x="6529208" y="3737044"/>
                </a:lnTo>
                <a:lnTo>
                  <a:pt x="6498511" y="3767847"/>
                </a:lnTo>
                <a:lnTo>
                  <a:pt x="6464394" y="3794870"/>
                </a:lnTo>
                <a:lnTo>
                  <a:pt x="6427206" y="3817763"/>
                </a:lnTo>
                <a:lnTo>
                  <a:pt x="6387294" y="3836177"/>
                </a:lnTo>
                <a:lnTo>
                  <a:pt x="6345007" y="3849762"/>
                </a:lnTo>
                <a:lnTo>
                  <a:pt x="6300693" y="3858170"/>
                </a:lnTo>
                <a:lnTo>
                  <a:pt x="6254700" y="38610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rgbClr val="0CA37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Rectángulo 10">
            <a:extLst>
              <a:ext uri="{FF2B5EF4-FFF2-40B4-BE49-F238E27FC236}">
                <a16:creationId xmlns:a16="http://schemas.microsoft.com/office/drawing/2014/main" id="{4721CDA0-B7A7-F910-FBA9-9D36C7B17601}"/>
              </a:ext>
            </a:extLst>
          </p:cNvPr>
          <p:cNvSpPr/>
          <p:nvPr/>
        </p:nvSpPr>
        <p:spPr>
          <a:xfrm>
            <a:off x="6509533" y="1595991"/>
            <a:ext cx="480616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b="1" dirty="0">
                <a:latin typeface="Calibri" panose="020F0502020204030204" pitchFamily="34" charset="0"/>
                <a:cs typeface="Calibri" panose="020F0502020204030204" pitchFamily="34" charset="0"/>
              </a:rPr>
              <a:t>Nedostaci</a:t>
            </a:r>
          </a:p>
          <a:p>
            <a:pPr>
              <a:defRPr/>
            </a:pPr>
            <a:endParaRPr lang="en-GB" altLang="es-E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Redovito putovanje može biti skupo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Možda ćete morati raditi za klijente u više vremenskih zona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Usamljenost ili izolacija od obitelji i prijatelja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Mora biti visoko organiziran za vrhunsku ravnotežu između života i posla na cesti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https://www.investopedia.com/terms/d/digital-nomad.asp.</a:t>
            </a:r>
            <a:endParaRPr lang="en-GB" altLang="es-E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4FB93349-7FE4-0162-2605-C20C0FC5B144}"/>
              </a:ext>
            </a:extLst>
          </p:cNvPr>
          <p:cNvSpPr/>
          <p:nvPr/>
        </p:nvSpPr>
        <p:spPr>
          <a:xfrm>
            <a:off x="8937041" y="1091336"/>
            <a:ext cx="329828" cy="296678"/>
          </a:xfrm>
          <a:custGeom>
            <a:avLst/>
            <a:gdLst/>
            <a:ahLst/>
            <a:cxnLst/>
            <a:rect l="l" t="t" r="r" b="b"/>
            <a:pathLst>
              <a:path w="581025" h="581025">
                <a:moveTo>
                  <a:pt x="581024" y="290512"/>
                </a:moveTo>
                <a:lnTo>
                  <a:pt x="577880" y="333139"/>
                </a:lnTo>
                <a:lnTo>
                  <a:pt x="568515" y="374843"/>
                </a:lnTo>
                <a:lnTo>
                  <a:pt x="553132" y="414722"/>
                </a:lnTo>
                <a:lnTo>
                  <a:pt x="532064" y="451912"/>
                </a:lnTo>
                <a:lnTo>
                  <a:pt x="505768" y="485608"/>
                </a:lnTo>
                <a:lnTo>
                  <a:pt x="474811" y="515081"/>
                </a:lnTo>
                <a:lnTo>
                  <a:pt x="439865" y="539693"/>
                </a:lnTo>
                <a:lnTo>
                  <a:pt x="401686" y="558911"/>
                </a:lnTo>
                <a:lnTo>
                  <a:pt x="361101" y="572318"/>
                </a:lnTo>
                <a:lnTo>
                  <a:pt x="318987" y="579626"/>
                </a:lnTo>
                <a:lnTo>
                  <a:pt x="290512" y="581024"/>
                </a:lnTo>
                <a:lnTo>
                  <a:pt x="283380" y="580937"/>
                </a:lnTo>
                <a:lnTo>
                  <a:pt x="240847" y="576748"/>
                </a:lnTo>
                <a:lnTo>
                  <a:pt x="199381" y="566361"/>
                </a:lnTo>
                <a:lnTo>
                  <a:pt x="159896" y="550006"/>
                </a:lnTo>
                <a:lnTo>
                  <a:pt x="123231" y="528029"/>
                </a:lnTo>
                <a:lnTo>
                  <a:pt x="90193" y="500916"/>
                </a:lnTo>
                <a:lnTo>
                  <a:pt x="61486" y="469243"/>
                </a:lnTo>
                <a:lnTo>
                  <a:pt x="37742" y="433707"/>
                </a:lnTo>
                <a:lnTo>
                  <a:pt x="19465" y="395064"/>
                </a:lnTo>
                <a:lnTo>
                  <a:pt x="7059" y="354166"/>
                </a:lnTo>
                <a:lnTo>
                  <a:pt x="786" y="311881"/>
                </a:lnTo>
                <a:lnTo>
                  <a:pt x="0" y="290512"/>
                </a:lnTo>
                <a:lnTo>
                  <a:pt x="87" y="283380"/>
                </a:lnTo>
                <a:lnTo>
                  <a:pt x="4276" y="240848"/>
                </a:lnTo>
                <a:lnTo>
                  <a:pt x="14663" y="199381"/>
                </a:lnTo>
                <a:lnTo>
                  <a:pt x="31018" y="159896"/>
                </a:lnTo>
                <a:lnTo>
                  <a:pt x="52995" y="123231"/>
                </a:lnTo>
                <a:lnTo>
                  <a:pt x="80108" y="90193"/>
                </a:lnTo>
                <a:lnTo>
                  <a:pt x="111781" y="61486"/>
                </a:lnTo>
                <a:lnTo>
                  <a:pt x="147317" y="37742"/>
                </a:lnTo>
                <a:lnTo>
                  <a:pt x="185960" y="19465"/>
                </a:lnTo>
                <a:lnTo>
                  <a:pt x="226858" y="7059"/>
                </a:lnTo>
                <a:lnTo>
                  <a:pt x="269143" y="786"/>
                </a:lnTo>
                <a:lnTo>
                  <a:pt x="290512" y="0"/>
                </a:lnTo>
                <a:lnTo>
                  <a:pt x="297644" y="87"/>
                </a:lnTo>
                <a:lnTo>
                  <a:pt x="340176" y="4276"/>
                </a:lnTo>
                <a:lnTo>
                  <a:pt x="381642" y="14663"/>
                </a:lnTo>
                <a:lnTo>
                  <a:pt x="421128" y="31018"/>
                </a:lnTo>
                <a:lnTo>
                  <a:pt x="457793" y="52995"/>
                </a:lnTo>
                <a:lnTo>
                  <a:pt x="490831" y="80108"/>
                </a:lnTo>
                <a:lnTo>
                  <a:pt x="519538" y="111781"/>
                </a:lnTo>
                <a:lnTo>
                  <a:pt x="543282" y="147317"/>
                </a:lnTo>
                <a:lnTo>
                  <a:pt x="561559" y="185960"/>
                </a:lnTo>
                <a:lnTo>
                  <a:pt x="573965" y="226858"/>
                </a:lnTo>
                <a:lnTo>
                  <a:pt x="580238" y="269143"/>
                </a:lnTo>
                <a:lnTo>
                  <a:pt x="581024" y="29051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3777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8049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3 : Dosljednost</a:t>
            </a:r>
            <a:endParaRPr lang="es-E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5" y="1773775"/>
            <a:ext cx="9344513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 </a:t>
            </a:r>
            <a:r>
              <a:rPr lang="hr" sz="2200" spc="50" dirty="0" err="1">
                <a:cs typeface="Tahoma"/>
              </a:rPr>
              <a:t>Odjeljak </a:t>
            </a:r>
            <a:r>
              <a:rPr lang="hr" sz="2200" spc="50" dirty="0">
                <a:cs typeface="Tahoma"/>
              </a:rPr>
              <a:t>: </a:t>
            </a:r>
            <a:r>
              <a:rPr lang="hr" sz="2200" spc="50" dirty="0">
                <a:latin typeface="+mj-lt"/>
                <a:cs typeface="Tahoma"/>
              </a:rPr>
              <a:t>3.1 .: Određivanje radnog vremena radi održavanja dosljednosti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92671" y="2155949"/>
            <a:ext cx="111659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Upravljanje vremenom je sposobnost planiranja, organiziranja i kontrole svog vremena. Kontroliranje sati u danu pomoći će vam da ostvarite svoje ciljeve. Često uključuje planiranje budućnosti, postavljanje ciljeva, određivanje prioriteta zadataka i praćenje kamo zapravo odlazi vaše vrijeme.</a:t>
            </a:r>
          </a:p>
          <a:p>
            <a:pPr algn="just"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Postavite raspored rada.</a:t>
            </a:r>
          </a:p>
          <a:p>
            <a:pPr algn="just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Sve dok imate svoje sate i posao je obavljen, možete dolaziti i odlaziti kada želite.</a:t>
            </a:r>
          </a:p>
          <a:p>
            <a:pPr algn="just"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Razlog zašto tako mnogo uspješnih poduzetnika koristi fleksibilno radno vrijeme je to što im to omogućuje da rade kada su najproduktivniji. Naposljetku, radni raspored čini održavanje ravnoteže između posla i privatnog života ostvarivijim.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Intuitivna aplikacija za raspoređivanje zaposlenika za zaposlenike bez stola</a:t>
            </a:r>
          </a:p>
          <a:p>
            <a:pPr algn="just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https://www.youtube.com/watch?v=dBtbzfALQWY&amp;ab_channel=Connecteam</a:t>
            </a: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69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961999"/>
            <a:ext cx="864456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3 : Dosljednost</a:t>
            </a:r>
            <a:endParaRPr lang="es-E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645418"/>
            <a:ext cx="9801424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 </a:t>
            </a:r>
            <a:r>
              <a:rPr lang="hr" sz="2200" spc="50" dirty="0" err="1">
                <a:cs typeface="Tahoma"/>
              </a:rPr>
              <a:t>Odjeljak </a:t>
            </a:r>
            <a:r>
              <a:rPr lang="hr" sz="2200" spc="50" dirty="0">
                <a:cs typeface="Tahoma"/>
              </a:rPr>
              <a:t>: </a:t>
            </a:r>
            <a:r>
              <a:rPr lang="hr" sz="2200" spc="50" dirty="0">
                <a:latin typeface="+mj-lt"/>
                <a:cs typeface="Tahoma"/>
              </a:rPr>
              <a:t>3.2 .: Savjeti za izradu osobnog rasporeda dosljednosti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48490" y="1950105"/>
            <a:ext cx="11165954" cy="2808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n-US" altLang="es-E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Odredite svoje radne potrebe. Upotrijebite ove informacije kako biste utvrdili koliko sati vaše tvrtke rade (vremenski okviri </a:t>
            </a:r>
            <a:r>
              <a:rPr lang="hr" alt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itd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.).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Prepoznajte i zapišite kada ste najproduktivniji.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Rasporedite vrijeme za odmore i vrijeme koncentracije.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Nakon što je raspored rada napravljen i podijelite ga (npr. pomoću softvera za planiranje) svojim kolegama kako biste bili informirani o svom radnom vremenu.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Preporuča se pripremiti rezervne planove, ako je potrebno.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853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77556" y="940534"/>
            <a:ext cx="1116595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4: Potrebe kupca i zaposlenika</a:t>
            </a:r>
            <a:endParaRPr lang="es-E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685610"/>
            <a:ext cx="10423794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 err="1">
                <a:cs typeface="Tahoma"/>
              </a:rPr>
              <a:t>Odjeljak </a:t>
            </a:r>
            <a:r>
              <a:rPr lang="hr" sz="2200" spc="50" dirty="0">
                <a:cs typeface="Tahoma"/>
              </a:rPr>
              <a:t>: </a:t>
            </a:r>
            <a:r>
              <a:rPr lang="hr" sz="2200" spc="50" dirty="0">
                <a:latin typeface="+mj-lt"/>
                <a:cs typeface="Tahoma"/>
              </a:rPr>
              <a:t>4.1 .: Radno vrijeme prilagođeno potrebama kupaca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05626" y="2092985"/>
            <a:ext cx="111659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Savjeti za prepoznavanje i rješavanje potreba kupaca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b="1" dirty="0">
                <a:latin typeface="Calibri" panose="020F0502020204030204" pitchFamily="34" charset="0"/>
                <a:cs typeface="Calibri" panose="020F0502020204030204" pitchFamily="34" charset="0"/>
              </a:rPr>
              <a:t>Pratite recenzije klijenata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. Društveni mediji, javni forumi, web stranice mogući su prostori za kupce da iznesu svoja mišljenja i iskustva o proizvodima i uslugama tvrtke, (pozitivna ili negativna).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b="1" dirty="0" err="1">
                <a:latin typeface="Calibri" panose="020F0502020204030204" pitchFamily="34" charset="0"/>
                <a:cs typeface="Calibri" panose="020F0502020204030204" pitchFamily="34" charset="0"/>
              </a:rPr>
              <a:t>Centralizirajte </a:t>
            </a:r>
            <a:r>
              <a:rPr lang="hr" altLang="es-ES" b="1" dirty="0">
                <a:latin typeface="Calibri" panose="020F0502020204030204" pitchFamily="34" charset="0"/>
                <a:cs typeface="Calibri" panose="020F0502020204030204" pitchFamily="34" charset="0"/>
              </a:rPr>
              <a:t>podatke o klijentima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. Alat za upravljanje odnosima s kupcima može vam pomoći da odgovorite na potrebe kupaca i povećate brzinu i učinkovitost za slanje zahtjeva za podršku korisnicima.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b="1" dirty="0">
                <a:latin typeface="Calibri" panose="020F0502020204030204" pitchFamily="34" charset="0"/>
                <a:cs typeface="Calibri" panose="020F0502020204030204" pitchFamily="34" charset="0"/>
              </a:rPr>
              <a:t>Optimizirajte korisničko iskustvo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. Identificiranje osobnih preferencija kupaca pomaže vam u pružanju osobne korisničke podrške (npr. kupac će primati ponude i komunikaciju na temelju njegovih/njezinih „lajkova” na Facebooku).</a:t>
            </a:r>
            <a:endParaRPr lang="en-US" alt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52333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1177</Words>
  <Application>Microsoft Office PowerPoint</Application>
  <PresentationFormat>Panorámica</PresentationFormat>
  <Paragraphs>143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Bahnschrift Light</vt:lpstr>
      <vt:lpstr>Calibri</vt:lpstr>
      <vt:lpstr>Calibri Light</vt:lpstr>
      <vt:lpstr>Oxygen</vt:lpstr>
      <vt:lpstr>Roboto</vt:lpstr>
      <vt:lpstr>Tahoma</vt:lpstr>
      <vt:lpstr>YADLjI9qxTA 0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35</cp:revision>
  <dcterms:created xsi:type="dcterms:W3CDTF">2021-06-29T11:11:56Z</dcterms:created>
  <dcterms:modified xsi:type="dcterms:W3CDTF">2023-02-06T16:11:56Z</dcterms:modified>
</cp:coreProperties>
</file>