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68" r:id="rId3"/>
    <p:sldId id="258" r:id="rId4"/>
    <p:sldId id="291" r:id="rId5"/>
    <p:sldId id="286" r:id="rId6"/>
    <p:sldId id="259" r:id="rId7"/>
    <p:sldId id="287" r:id="rId8"/>
    <p:sldId id="289" r:id="rId9"/>
    <p:sldId id="288" r:id="rId10"/>
    <p:sldId id="290" r:id="rId11"/>
    <p:sldId id="273" r:id="rId12"/>
    <p:sldId id="265" r:id="rId13"/>
    <p:sldId id="274" r:id="rId14"/>
    <p:sldId id="264"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42442F-A6F7-4FAB-968A-DE214AAE8EB6}" v="21" dt="2022-11-30T13:16:32.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2" autoAdjust="0"/>
    <p:restoredTop sz="94663" autoAdjust="0"/>
  </p:normalViewPr>
  <p:slideViewPr>
    <p:cSldViewPr snapToGrid="0">
      <p:cViewPr varScale="1">
        <p:scale>
          <a:sx n="107" d="100"/>
          <a:sy n="107" d="100"/>
        </p:scale>
        <p:origin x="1002"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7942442F-A6F7-4FAB-968A-DE214AAE8EB6}"/>
    <pc:docChg chg="modSld">
      <pc:chgData name="" userId="" providerId="" clId="Web-{7942442F-A6F7-4FAB-968A-DE214AAE8EB6}" dt="2022-11-30T13:16:20.915" v="4" actId="20577"/>
      <pc:docMkLst>
        <pc:docMk/>
      </pc:docMkLst>
      <pc:sldChg chg="modSp">
        <pc:chgData name="" userId="" providerId="" clId="Web-{7942442F-A6F7-4FAB-968A-DE214AAE8EB6}" dt="2022-11-30T13:16:20.915" v="4" actId="20577"/>
        <pc:sldMkLst>
          <pc:docMk/>
          <pc:sldMk cId="2609133535" sldId="268"/>
        </pc:sldMkLst>
        <pc:spChg chg="mod">
          <ac:chgData name="" userId="" providerId="" clId="Web-{7942442F-A6F7-4FAB-968A-DE214AAE8EB6}" dt="2022-11-30T13:16:20.915" v="4" actId="20577"/>
          <ac:spMkLst>
            <pc:docMk/>
            <pc:sldMk cId="2609133535" sldId="268"/>
            <ac:spMk id="13" creationId="{00000000-0000-0000-0000-000000000000}"/>
          </ac:spMkLst>
        </pc:spChg>
      </pc:sldChg>
    </pc:docChg>
  </pc:docChgLst>
  <pc:docChgLst>
    <pc:chgData name="IHF asbl" userId="Uj/zjeOgyGSAs0Y+o1BYtDFID7g1fHIo8p1MeTrfnrc=" providerId="None" clId="Web-{7942442F-A6F7-4FAB-968A-DE214AAE8EB6}"/>
    <pc:docChg chg="modSld">
      <pc:chgData name="IHF asbl" userId="Uj/zjeOgyGSAs0Y+o1BYtDFID7g1fHIo8p1MeTrfnrc=" providerId="None" clId="Web-{7942442F-A6F7-4FAB-968A-DE214AAE8EB6}" dt="2022-11-30T13:16:30.696" v="7" actId="20577"/>
      <pc:docMkLst>
        <pc:docMk/>
      </pc:docMkLst>
      <pc:sldChg chg="modSp">
        <pc:chgData name="IHF asbl" userId="Uj/zjeOgyGSAs0Y+o1BYtDFID7g1fHIo8p1MeTrfnrc=" providerId="None" clId="Web-{7942442F-A6F7-4FAB-968A-DE214AAE8EB6}" dt="2022-11-30T13:16:22.555" v="6" actId="20577"/>
        <pc:sldMkLst>
          <pc:docMk/>
          <pc:sldMk cId="2609133535" sldId="268"/>
        </pc:sldMkLst>
        <pc:spChg chg="mod">
          <ac:chgData name="IHF asbl" userId="Uj/zjeOgyGSAs0Y+o1BYtDFID7g1fHIo8p1MeTrfnrc=" providerId="None" clId="Web-{7942442F-A6F7-4FAB-968A-DE214AAE8EB6}" dt="2022-11-30T13:16:22.555" v="6" actId="20577"/>
          <ac:spMkLst>
            <pc:docMk/>
            <pc:sldMk cId="2609133535" sldId="268"/>
            <ac:spMk id="13" creationId="{00000000-0000-0000-0000-000000000000}"/>
          </ac:spMkLst>
        </pc:spChg>
      </pc:sldChg>
      <pc:sldChg chg="modSp">
        <pc:chgData name="IHF asbl" userId="Uj/zjeOgyGSAs0Y+o1BYtDFID7g1fHIo8p1MeTrfnrc=" providerId="None" clId="Web-{7942442F-A6F7-4FAB-968A-DE214AAE8EB6}" dt="2022-11-30T13:16:30.696" v="7" actId="20577"/>
        <pc:sldMkLst>
          <pc:docMk/>
          <pc:sldMk cId="735853768" sldId="289"/>
        </pc:sldMkLst>
        <pc:spChg chg="mod">
          <ac:chgData name="IHF asbl" userId="Uj/zjeOgyGSAs0Y+o1BYtDFID7g1fHIo8p1MeTrfnrc=" providerId="None" clId="Web-{7942442F-A6F7-4FAB-968A-DE214AAE8EB6}" dt="2022-11-30T13:16:30.696" v="7" actId="20577"/>
          <ac:spMkLst>
            <pc:docMk/>
            <pc:sldMk cId="735853768" sldId="289"/>
            <ac:spMk id="2" creationId="{9009D647-CDBA-44A4-AD0D-724C76B3213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8ZPSJ4vZK5c&amp;ab_channel=TheAudiopedia" TargetMode="External"/><Relationship Id="rId2" Type="http://schemas.openxmlformats.org/officeDocument/2006/relationships/hyperlink" Target="https://ec.europa.eu/social/main.jsp?langId=en&amp;catId=10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vBjA6QZbCoY&amp;ab_channel=Lana"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dBtbzfALQWY&amp;ab_channel=Connectea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554791" cy="646331"/>
          </a:xfrm>
          <a:prstGeom prst="rect">
            <a:avLst/>
          </a:prstGeom>
          <a:noFill/>
        </p:spPr>
        <p:txBody>
          <a:bodyPr wrap="square">
            <a:spAutoFit/>
          </a:bodyPr>
          <a:lstStyle/>
          <a:p>
            <a:r>
              <a:rPr lang="it-IT" b="1">
                <a:latin typeface="Bahnschrift Light" panose="020B0502040204020203" pitchFamily="34" charset="0"/>
                <a:ea typeface="Calibri" panose="020F0502020204030204" pitchFamily="34" charset="0"/>
              </a:rPr>
              <a:t>“Migliorare la resilienza delle PMI dopo il lockdown”
</a:t>
            </a:r>
            <a:endParaRPr lang="it-IT"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it-IT" b="1" spc="-114">
                <a:solidFill>
                  <a:srgbClr val="0CA373"/>
                </a:solidFill>
                <a:latin typeface="Tahoma" panose="020B0604030504040204" pitchFamily="34" charset="0"/>
                <a:ea typeface="Tahoma" panose="020B0604030504040204" pitchFamily="34" charset="0"/>
                <a:cs typeface="Tahoma" panose="020B0604030504040204" pitchFamily="34" charset="0"/>
              </a:rPr>
              <a:t>Soluzioni flessibili in orario di lavoro
</a:t>
            </a:r>
            <a:r>
              <a:rPr kumimoji="0" lang="it-IT"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lang="it-IT" b="1" spc="-114">
                <a:latin typeface="Tahoma" panose="020B0604030504040204" pitchFamily="34" charset="0"/>
                <a:ea typeface="Tahoma" panose="020B0604030504040204" pitchFamily="34" charset="0"/>
                <a:cs typeface="Tahoma" panose="020B0604030504040204" pitchFamily="34" charset="0"/>
              </a:rPr>
              <a:t>SEERC</a:t>
            </a:r>
            <a:endParaRPr kumimoji="0" lang="it-IT"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482785"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4: Esigenze dei clienti e dei dipendenti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85610"/>
            <a:ext cx="10423794" cy="352661"/>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 </a:t>
            </a:r>
            <a:r>
              <a:rPr lang="it-IT" sz="2200" spc="50">
                <a:cs typeface="Tahoma"/>
              </a:rPr>
              <a:t>Sezione: 4.2.: Orario di lavoro costruito intorno alle esigenze dei dipendenti</a:t>
            </a:r>
            <a:endParaRPr lang="it-IT" sz="2200">
              <a:latin typeface="+mj-lt"/>
              <a:cs typeface="Tahoma"/>
            </a:endParaRPr>
          </a:p>
        </p:txBody>
      </p:sp>
      <p:sp>
        <p:nvSpPr>
          <p:cNvPr id="4" name="Rectángulo 3"/>
          <p:cNvSpPr/>
          <p:nvPr/>
        </p:nvSpPr>
        <p:spPr>
          <a:xfrm>
            <a:off x="605626" y="2092985"/>
            <a:ext cx="11165954" cy="4124206"/>
          </a:xfrm>
          <a:prstGeom prst="rect">
            <a:avLst/>
          </a:prstGeom>
        </p:spPr>
        <p:txBody>
          <a:bodyPr wrap="square">
            <a:spAutoFit/>
          </a:bodyPr>
          <a:lstStyle/>
          <a:p>
            <a:pPr algn="just">
              <a:defRPr/>
            </a:pPr>
            <a:r>
              <a:rPr lang="it-IT" altLang="es-ES">
                <a:latin typeface="Calibri" panose="020F0502020204030204" pitchFamily="34" charset="0"/>
                <a:cs typeface="Calibri" panose="020F0502020204030204" pitchFamily="34" charset="0"/>
              </a:rPr>
              <a:t>Suggerimenti per identificare e risolvere le esigenze dei dependenti</a:t>
            </a:r>
          </a:p>
          <a:p>
            <a:pPr algn="just">
              <a:defRPr/>
            </a:pPr>
            <a:r>
              <a:rPr lang="it-IT" altLang="es-ES">
                <a:latin typeface="Calibri" panose="020F0502020204030204" pitchFamily="34" charset="0"/>
                <a:cs typeface="Calibri" panose="020F0502020204030204" pitchFamily="34" charset="0"/>
              </a:rPr>
              <a:t>Usa la pratica del feedback dei dipendenti. Il feedback dei dipendenti è importante perché consente al personale di sapere dove si trova e come potrebbe fare meglio. Le piattaforme software HR offrono ai datori di lavoro l'opportunità di tenere un registro digitale del feedback dei dipendenti in merito a diverse questioni organizzative.
</a:t>
            </a:r>
          </a:p>
          <a:p>
            <a:pPr marL="285750" indent="-285750" algn="just">
              <a:buFont typeface="Arial" panose="020B0604020202020204" pitchFamily="34" charset="0"/>
              <a:buChar char="•"/>
              <a:defRPr/>
            </a:pPr>
            <a:r>
              <a:rPr lang="it-IT" altLang="es-ES">
                <a:latin typeface="Calibri" panose="020F0502020204030204" pitchFamily="34" charset="0"/>
                <a:cs typeface="Calibri" panose="020F0502020204030204" pitchFamily="34" charset="0"/>
              </a:rPr>
              <a:t>Lavorare intorno alle esigenze dei dipendenti</a:t>
            </a:r>
          </a:p>
          <a:p>
            <a:pPr marL="742950" lvl="1" indent="-285750" algn="just">
              <a:buFont typeface="Arial" panose="020B0604020202020204" pitchFamily="34" charset="0"/>
              <a:buChar char="•"/>
              <a:defRPr/>
            </a:pPr>
            <a:r>
              <a:rPr lang="it-IT" altLang="es-ES">
                <a:latin typeface="Calibri" panose="020F0502020204030204" pitchFamily="34" charset="0"/>
                <a:cs typeface="Calibri" panose="020F0502020204030204" pitchFamily="34" charset="0"/>
              </a:rPr>
              <a:t>Fornire percorsi di crescita e sviluppo. - Soddisfare le esigenze dei dipendenti per una retribuzione "adeguata" fornendo loro opportunità di sviluppo professionale.
Dare priorità alla trasparenza - Essere trasparenti con i dipendenti è il modo migliore per creare fiducia e rispetto. </a:t>
            </a:r>
          </a:p>
          <a:p>
            <a:pPr marL="742950" lvl="1" indent="-285750" algn="just">
              <a:buFont typeface="Arial" panose="020B0604020202020204" pitchFamily="34" charset="0"/>
              <a:buChar char="•"/>
              <a:defRPr/>
            </a:pPr>
            <a:r>
              <a:rPr lang="it-IT" altLang="es-ES">
                <a:latin typeface="Calibri" panose="020F0502020204030204" pitchFamily="34" charset="0"/>
                <a:cs typeface="Calibri" panose="020F0502020204030204" pitchFamily="34" charset="0"/>
              </a:rPr>
              <a:t>Aumentare il coinvolgimento dei dipendenti - I dipendenti che non sono impegnati nel loro lavoro quotidiano probabilmente non si esibiranno al meglio. 
Incoraggiare il processo decisionale dal basso verso l'alto - Il passo finale per aumentare la soddisfazione dei dipendenti è aiutare i dipendenti a sentirsi più sicuri dando loro una voce.</a:t>
            </a:r>
            <a:endParaRPr lang="it-IT" altLang="es-ES" sz="100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it-IT" altLang="es-ES" sz="10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095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633379"/>
          </a:xfrm>
          <a:prstGeom prst="rect">
            <a:avLst/>
          </a:prstGeom>
          <a:noFill/>
        </p:spPr>
        <p:txBody>
          <a:bodyPr wrap="square" rtlCol="0">
            <a:spAutoFit/>
          </a:bodyPr>
          <a:lstStyle/>
          <a:p>
            <a:pPr algn="ctr">
              <a:lnSpc>
                <a:spcPts val="2220"/>
              </a:lnSpc>
            </a:pPr>
            <a:r>
              <a:rPr lang="it-IT" sz="1400">
                <a:ea typeface="Lato Light" charset="0"/>
                <a:cs typeface="Poppins" pitchFamily="2" charset="77"/>
              </a:rPr>
              <a:t>Orario di lavoro
</a:t>
            </a:r>
          </a:p>
        </p:txBody>
      </p:sp>
      <p:sp>
        <p:nvSpPr>
          <p:cNvPr id="53" name="Rectangle 52"/>
          <p:cNvSpPr/>
          <p:nvPr/>
        </p:nvSpPr>
        <p:spPr>
          <a:xfrm>
            <a:off x="4652225" y="3783324"/>
            <a:ext cx="2430730" cy="307777"/>
          </a:xfrm>
          <a:prstGeom prst="rect">
            <a:avLst/>
          </a:prstGeom>
        </p:spPr>
        <p:txBody>
          <a:bodyPr wrap="none">
            <a:spAutoFit/>
          </a:bodyPr>
          <a:lstStyle/>
          <a:p>
            <a:pPr algn="ctr"/>
            <a:r>
              <a:rPr lang="it-IT" sz="1400" b="1">
                <a:ea typeface="Roboto" charset="0"/>
                <a:cs typeface="Poppins" pitchFamily="2" charset="77"/>
              </a:rPr>
              <a:t> Mantenimento della costanza</a:t>
            </a:r>
          </a:p>
        </p:txBody>
      </p:sp>
      <p:sp>
        <p:nvSpPr>
          <p:cNvPr id="54" name="TextBox 53"/>
          <p:cNvSpPr txBox="1"/>
          <p:nvPr/>
        </p:nvSpPr>
        <p:spPr>
          <a:xfrm>
            <a:off x="6321269" y="2820117"/>
            <a:ext cx="1829006" cy="915507"/>
          </a:xfrm>
          <a:prstGeom prst="rect">
            <a:avLst/>
          </a:prstGeom>
          <a:noFill/>
        </p:spPr>
        <p:txBody>
          <a:bodyPr wrap="square" rtlCol="0">
            <a:spAutoFit/>
          </a:bodyPr>
          <a:lstStyle/>
          <a:p>
            <a:pPr algn="ctr">
              <a:lnSpc>
                <a:spcPts val="2220"/>
              </a:lnSpc>
            </a:pPr>
            <a:r>
              <a:rPr lang="it-IT" sz="1400">
                <a:ea typeface="Lato Light" charset="0"/>
                <a:cs typeface="Poppins" pitchFamily="2" charset="77"/>
              </a:rPr>
              <a:t>Lavorare intorno alle esigenze dei clienti
</a:t>
            </a:r>
          </a:p>
        </p:txBody>
      </p:sp>
      <p:sp>
        <p:nvSpPr>
          <p:cNvPr id="55" name="Rectangle 54"/>
          <p:cNvSpPr/>
          <p:nvPr/>
        </p:nvSpPr>
        <p:spPr>
          <a:xfrm>
            <a:off x="6218778" y="2375051"/>
            <a:ext cx="2030812" cy="646331"/>
          </a:xfrm>
          <a:prstGeom prst="rect">
            <a:avLst/>
          </a:prstGeom>
        </p:spPr>
        <p:txBody>
          <a:bodyPr wrap="none">
            <a:spAutoFit/>
          </a:bodyPr>
          <a:lstStyle/>
          <a:p>
            <a:pPr algn="ctr"/>
            <a:r>
              <a:rPr lang="it-IT" b="1">
                <a:ea typeface="Roboto" charset="0"/>
                <a:cs typeface="Poppins" pitchFamily="2" charset="77"/>
              </a:rPr>
              <a:t>Esigenze del cliente
</a:t>
            </a:r>
          </a:p>
        </p:txBody>
      </p:sp>
      <p:sp>
        <p:nvSpPr>
          <p:cNvPr id="58" name="TextBox 57"/>
          <p:cNvSpPr txBox="1"/>
          <p:nvPr/>
        </p:nvSpPr>
        <p:spPr>
          <a:xfrm>
            <a:off x="3583218" y="2820117"/>
            <a:ext cx="1829006" cy="633443"/>
          </a:xfrm>
          <a:prstGeom prst="rect">
            <a:avLst/>
          </a:prstGeom>
          <a:noFill/>
        </p:spPr>
        <p:txBody>
          <a:bodyPr wrap="square" rtlCol="0">
            <a:spAutoFit/>
          </a:bodyPr>
          <a:lstStyle/>
          <a:p>
            <a:pPr algn="ctr">
              <a:lnSpc>
                <a:spcPts val="2220"/>
              </a:lnSpc>
            </a:pPr>
            <a:r>
              <a:rPr lang="it-IT" sz="1400">
                <a:ea typeface="Lato Light" charset="0"/>
                <a:cs typeface="Poppins" pitchFamily="2" charset="77"/>
              </a:rPr>
              <a:t>Vantaggi e svantaggi
</a:t>
            </a:r>
          </a:p>
        </p:txBody>
      </p:sp>
      <p:sp>
        <p:nvSpPr>
          <p:cNvPr id="59" name="Rectangle 58"/>
          <p:cNvSpPr/>
          <p:nvPr/>
        </p:nvSpPr>
        <p:spPr>
          <a:xfrm>
            <a:off x="3674751" y="2375051"/>
            <a:ext cx="1642758" cy="646331"/>
          </a:xfrm>
          <a:prstGeom prst="rect">
            <a:avLst/>
          </a:prstGeom>
        </p:spPr>
        <p:txBody>
          <a:bodyPr wrap="none">
            <a:spAutoFit/>
          </a:bodyPr>
          <a:lstStyle/>
          <a:p>
            <a:pPr algn="ctr"/>
            <a:r>
              <a:rPr lang="it-IT" b="1">
                <a:ea typeface="Roboto" charset="0"/>
                <a:cs typeface="Poppins" pitchFamily="2" charset="77"/>
              </a:rPr>
              <a:t>Nomadi digitali
</a:t>
            </a:r>
          </a:p>
        </p:txBody>
      </p:sp>
      <p:sp>
        <p:nvSpPr>
          <p:cNvPr id="60" name="TextBox 59"/>
          <p:cNvSpPr txBox="1"/>
          <p:nvPr/>
        </p:nvSpPr>
        <p:spPr>
          <a:xfrm>
            <a:off x="7664323" y="4228390"/>
            <a:ext cx="1913538" cy="915507"/>
          </a:xfrm>
          <a:prstGeom prst="rect">
            <a:avLst/>
          </a:prstGeom>
          <a:noFill/>
        </p:spPr>
        <p:txBody>
          <a:bodyPr wrap="square" rtlCol="0">
            <a:spAutoFit/>
          </a:bodyPr>
          <a:lstStyle/>
          <a:p>
            <a:pPr algn="ctr">
              <a:lnSpc>
                <a:spcPts val="2220"/>
              </a:lnSpc>
            </a:pPr>
            <a:r>
              <a:rPr lang="it-IT" sz="1400">
                <a:ea typeface="Lato Light" charset="0"/>
                <a:cs typeface="Poppins" pitchFamily="2" charset="77"/>
              </a:rPr>
              <a:t>Lavorare intorno alle esigenze dei dipendenti
</a:t>
            </a:r>
          </a:p>
        </p:txBody>
      </p:sp>
      <p:sp>
        <p:nvSpPr>
          <p:cNvPr id="61" name="Rectangle 60"/>
          <p:cNvSpPr/>
          <p:nvPr/>
        </p:nvSpPr>
        <p:spPr>
          <a:xfrm>
            <a:off x="7351487" y="3783324"/>
            <a:ext cx="2431178" cy="646331"/>
          </a:xfrm>
          <a:prstGeom prst="rect">
            <a:avLst/>
          </a:prstGeom>
        </p:spPr>
        <p:txBody>
          <a:bodyPr wrap="none">
            <a:spAutoFit/>
          </a:bodyPr>
          <a:lstStyle/>
          <a:p>
            <a:pPr algn="ctr"/>
            <a:r>
              <a:rPr lang="it-IT" b="1">
                <a:ea typeface="Roboto" charset="0"/>
                <a:cs typeface="Poppins" pitchFamily="2" charset="77"/>
              </a:rPr>
              <a:t>Esigenze dei dipendenti
</a:t>
            </a:r>
          </a:p>
        </p:txBody>
      </p:sp>
      <p:sp>
        <p:nvSpPr>
          <p:cNvPr id="62" name="TextBox 61"/>
          <p:cNvSpPr txBox="1"/>
          <p:nvPr/>
        </p:nvSpPr>
        <p:spPr>
          <a:xfrm>
            <a:off x="2241892" y="4228390"/>
            <a:ext cx="1829006" cy="915507"/>
          </a:xfrm>
          <a:prstGeom prst="rect">
            <a:avLst/>
          </a:prstGeom>
          <a:noFill/>
        </p:spPr>
        <p:txBody>
          <a:bodyPr wrap="square" rtlCol="0">
            <a:spAutoFit/>
          </a:bodyPr>
          <a:lstStyle/>
          <a:p>
            <a:pPr algn="ctr">
              <a:lnSpc>
                <a:spcPts val="2220"/>
              </a:lnSpc>
            </a:pPr>
            <a:r>
              <a:rPr lang="it-IT" sz="1400">
                <a:ea typeface="Lato Light" charset="0"/>
                <a:cs typeface="Poppins" pitchFamily="2" charset="77"/>
              </a:rPr>
              <a:t>Approcci flessibili e sicuri
</a:t>
            </a:r>
          </a:p>
        </p:txBody>
      </p:sp>
      <p:sp>
        <p:nvSpPr>
          <p:cNvPr id="63" name="Rectangle 62"/>
          <p:cNvSpPr/>
          <p:nvPr/>
        </p:nvSpPr>
        <p:spPr>
          <a:xfrm>
            <a:off x="2377859" y="3783324"/>
            <a:ext cx="1553888" cy="646331"/>
          </a:xfrm>
          <a:prstGeom prst="rect">
            <a:avLst/>
          </a:prstGeom>
        </p:spPr>
        <p:txBody>
          <a:bodyPr wrap="none">
            <a:spAutoFit/>
          </a:bodyPr>
          <a:lstStyle/>
          <a:p>
            <a:pPr algn="ctr"/>
            <a:r>
              <a:rPr lang="it-IT" b="1">
                <a:ea typeface="Roboto" charset="0"/>
                <a:cs typeface="Poppins" pitchFamily="2" charset="77"/>
              </a:rPr>
              <a:t>Flessisicurezza
</a:t>
            </a:r>
          </a:p>
        </p:txBody>
      </p:sp>
      <p:sp>
        <p:nvSpPr>
          <p:cNvPr id="33" name="object 16"/>
          <p:cNvSpPr txBox="1">
            <a:spLocks/>
          </p:cNvSpPr>
          <p:nvPr/>
        </p:nvSpPr>
        <p:spPr>
          <a:xfrm>
            <a:off x="4385405" y="249441"/>
            <a:ext cx="3101554"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800" b="1" spc="-150"/>
              <a:t>Riassumendo
</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it-IT"/>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it-IT"/>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it-IT"/>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it-IT"/>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it-IT"/>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it-IT"/>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it-IT"/>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it-IT"/>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800" b="1" spc="-150"/>
              <a:t>Analisi SWOT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704039"/>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lang="it-IT" sz="2200" spc="-150">
                <a:latin typeface="+mj-lt"/>
                <a:cs typeface="Tahoma"/>
              </a:rPr>
              <a:t>AUTOVALUTAZIONE
</a:t>
            </a:r>
            <a:endParaRPr kumimoji="0" lang="it-IT" sz="2200" b="0" i="0" u="none" strike="noStrike" kern="1200" cap="none" spc="-150" normalizeH="0" baseline="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it-IT"/>
              <a:t>Punti di forza:
-</a:t>
            </a:r>
          </a:p>
          <a:p>
            <a:r>
              <a:rPr lang="it-IT"/>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it-IT"/>
              <a:t>Debolezze:
-</a:t>
            </a:r>
          </a:p>
          <a:p>
            <a:r>
              <a:rPr lang="it-IT"/>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it-IT"/>
              <a:t>Opportunità:
-</a:t>
            </a:r>
          </a:p>
          <a:p>
            <a:r>
              <a:rPr lang="it-IT"/>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it-IT"/>
              <a:t>Minacce:
-</a:t>
            </a:r>
          </a:p>
          <a:p>
            <a:r>
              <a:rPr lang="it-IT"/>
              <a:t>-</a:t>
            </a:r>
          </a:p>
        </p:txBody>
      </p:sp>
    </p:spTree>
    <p:extLst>
      <p:ext uri="{BB962C8B-B14F-4D97-AF65-F5344CB8AC3E}">
        <p14:creationId xmlns:p14="http://schemas.microsoft.com/office/powerpoint/2010/main" val="344598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814818" cy="923330"/>
          </a:xfrm>
          <a:prstGeom prst="rect">
            <a:avLst/>
          </a:prstGeom>
          <a:noFill/>
        </p:spPr>
        <p:txBody>
          <a:bodyPr wrap="square" rtlCol="0">
            <a:spAutoFit/>
          </a:bodyPr>
          <a:lstStyle/>
          <a:p>
            <a:r>
              <a:rPr lang="it-IT"/>
              <a:t>Takeaway 1: le persone che si guadagnano da vivere utilizzando le tecnologie di telecomunicazione e vivono uno stile di vita nomade sono indicate come nomadi digitali
</a:t>
            </a:r>
          </a:p>
        </p:txBody>
      </p:sp>
      <p:sp>
        <p:nvSpPr>
          <p:cNvPr id="12" name="CuadroTexto 11"/>
          <p:cNvSpPr txBox="1"/>
          <p:nvPr/>
        </p:nvSpPr>
        <p:spPr>
          <a:xfrm>
            <a:off x="1615181" y="3530217"/>
            <a:ext cx="9458103" cy="923330"/>
          </a:xfrm>
          <a:prstGeom prst="rect">
            <a:avLst/>
          </a:prstGeom>
          <a:noFill/>
        </p:spPr>
        <p:txBody>
          <a:bodyPr wrap="square" rtlCol="0">
            <a:spAutoFit/>
          </a:bodyPr>
          <a:lstStyle/>
          <a:p>
            <a:r>
              <a:rPr lang="it-IT"/>
              <a:t>Takeaway 2: Un nomade digitale si riferisce a persone che lavorano in remoto utilizzando le tecnologie dell'informazione e della comunicazione
</a:t>
            </a:r>
          </a:p>
        </p:txBody>
      </p:sp>
      <p:sp>
        <p:nvSpPr>
          <p:cNvPr id="13" name="CuadroTexto 12"/>
          <p:cNvSpPr txBox="1"/>
          <p:nvPr/>
        </p:nvSpPr>
        <p:spPr>
          <a:xfrm>
            <a:off x="1605565" y="4284374"/>
            <a:ext cx="8834672" cy="646331"/>
          </a:xfrm>
          <a:prstGeom prst="rect">
            <a:avLst/>
          </a:prstGeom>
          <a:noFill/>
        </p:spPr>
        <p:txBody>
          <a:bodyPr wrap="square" rtlCol="0">
            <a:spAutoFit/>
          </a:bodyPr>
          <a:lstStyle/>
          <a:p>
            <a:r>
              <a:rPr lang="it-IT"/>
              <a:t>Takeaway 3: imposta un programma di lavoro per migliorare la coerenza del tuo lavoro
</a:t>
            </a:r>
          </a:p>
        </p:txBody>
      </p:sp>
      <p:sp>
        <p:nvSpPr>
          <p:cNvPr id="14" name="CuadroTexto 13"/>
          <p:cNvSpPr txBox="1"/>
          <p:nvPr/>
        </p:nvSpPr>
        <p:spPr>
          <a:xfrm>
            <a:off x="1578484" y="4994445"/>
            <a:ext cx="8128224" cy="923330"/>
          </a:xfrm>
          <a:prstGeom prst="rect">
            <a:avLst/>
          </a:prstGeom>
          <a:noFill/>
        </p:spPr>
        <p:txBody>
          <a:bodyPr wrap="square" rtlCol="0">
            <a:spAutoFit/>
          </a:bodyPr>
          <a:lstStyle/>
          <a:p>
            <a:r>
              <a:rPr lang="it-IT"/>
              <a:t>Takeaway 4: identificare e aggirare le esigenze dei clienti e dei dipendenti utilizzando piattaforme tecnologiche
</a:t>
            </a:r>
          </a:p>
        </p:txBody>
      </p:sp>
      <p:sp>
        <p:nvSpPr>
          <p:cNvPr id="17" name="object 2"/>
          <p:cNvSpPr txBox="1">
            <a:spLocks/>
          </p:cNvSpPr>
          <p:nvPr/>
        </p:nvSpPr>
        <p:spPr>
          <a:xfrm>
            <a:off x="480795" y="1302505"/>
            <a:ext cx="496135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Takeaway chiave:
</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810028" y="2644170"/>
            <a:ext cx="4571944" cy="1569660"/>
          </a:xfrm>
          <a:prstGeom prst="rect">
            <a:avLst/>
          </a:prstGeom>
          <a:noFill/>
        </p:spPr>
        <p:txBody>
          <a:bodyPr wrap="square">
            <a:spAutoFit/>
          </a:bodyPr>
          <a:lstStyle/>
          <a:p>
            <a:r>
              <a:rPr lang="it-IT" sz="9600" b="1" spc="95" dirty="0">
                <a:solidFill>
                  <a:schemeClr val="bg1"/>
                </a:solidFill>
                <a:latin typeface="Roboto"/>
                <a:cs typeface="Roboto"/>
              </a:rPr>
              <a:t>Grazie!</a:t>
            </a:r>
            <a:endParaRPr lang="it-IT"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2544607" cy="646331"/>
          </a:xfrm>
          <a:prstGeom prst="rect">
            <a:avLst/>
          </a:prstGeom>
          <a:noFill/>
        </p:spPr>
        <p:txBody>
          <a:bodyPr wrap="none" rtlCol="0">
            <a:spAutoFit/>
          </a:bodyPr>
          <a:lstStyle/>
          <a:p>
            <a:r>
              <a:rPr lang="it-IT"/>
              <a:t>Obiettivo 1: Flessicurezza
</a:t>
            </a:r>
          </a:p>
        </p:txBody>
      </p:sp>
      <p:sp>
        <p:nvSpPr>
          <p:cNvPr id="12" name="CuadroTexto 11"/>
          <p:cNvSpPr txBox="1"/>
          <p:nvPr/>
        </p:nvSpPr>
        <p:spPr>
          <a:xfrm>
            <a:off x="1615182" y="3530217"/>
            <a:ext cx="2759282" cy="646331"/>
          </a:xfrm>
          <a:prstGeom prst="rect">
            <a:avLst/>
          </a:prstGeom>
          <a:noFill/>
        </p:spPr>
        <p:txBody>
          <a:bodyPr wrap="none" rtlCol="0">
            <a:spAutoFit/>
          </a:bodyPr>
          <a:lstStyle/>
          <a:p>
            <a:r>
              <a:rPr lang="it-IT"/>
              <a:t>Obiettivo 2: Nomadi digitali
</a:t>
            </a:r>
          </a:p>
        </p:txBody>
      </p:sp>
      <p:sp>
        <p:nvSpPr>
          <p:cNvPr id="13" name="CuadroTexto 12"/>
          <p:cNvSpPr txBox="1"/>
          <p:nvPr/>
        </p:nvSpPr>
        <p:spPr>
          <a:xfrm>
            <a:off x="1605565" y="4284374"/>
            <a:ext cx="6392840" cy="646331"/>
          </a:xfrm>
          <a:prstGeom prst="rect">
            <a:avLst/>
          </a:prstGeom>
          <a:noFill/>
        </p:spPr>
        <p:txBody>
          <a:bodyPr wrap="none" lIns="91440" tIns="45720" rIns="91440" bIns="45720" rtlCol="0" anchor="t">
            <a:spAutoFit/>
          </a:bodyPr>
          <a:lstStyle/>
          <a:p>
            <a:r>
              <a:rPr lang="it-IT" dirty="0"/>
              <a:t>Obiettivo 3: Identificare le ore di lavoro per mantenere la costanza
</a:t>
            </a:r>
          </a:p>
        </p:txBody>
      </p:sp>
      <p:sp>
        <p:nvSpPr>
          <p:cNvPr id="14" name="CuadroTexto 13"/>
          <p:cNvSpPr txBox="1"/>
          <p:nvPr/>
        </p:nvSpPr>
        <p:spPr>
          <a:xfrm>
            <a:off x="1578484" y="4994445"/>
            <a:ext cx="6800580" cy="923330"/>
          </a:xfrm>
          <a:prstGeom prst="rect">
            <a:avLst/>
          </a:prstGeom>
          <a:noFill/>
        </p:spPr>
        <p:txBody>
          <a:bodyPr wrap="none" rtlCol="0">
            <a:spAutoFit/>
          </a:bodyPr>
          <a:lstStyle/>
          <a:p>
            <a:r>
              <a:rPr lang="it-IT"/>
              <a:t>Obiettivo 4: Orario di lavoro costruito intorno alle esigenze dei clienti e</a:t>
            </a:r>
          </a:p>
          <a:p>
            <a:r>
              <a:rPr lang="it-IT"/>
              <a:t>dei dipendenti
</a:t>
            </a:r>
          </a:p>
        </p:txBody>
      </p:sp>
      <p:sp>
        <p:nvSpPr>
          <p:cNvPr id="17" name="object 2"/>
          <p:cNvSpPr txBox="1">
            <a:spLocks/>
          </p:cNvSpPr>
          <p:nvPr/>
        </p:nvSpPr>
        <p:spPr>
          <a:xfrm>
            <a:off x="480794" y="1302505"/>
            <a:ext cx="7338796"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OBIETTIVI E TRAGUARDI
</a:t>
            </a: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it-IT" sz="2000">
                <a:latin typeface="Calibri" panose="020F0502020204030204" pitchFamily="34" charset="0"/>
                <a:ea typeface="Calibri" panose="020F0502020204030204" pitchFamily="34" charset="0"/>
                <a:cs typeface="Times New Roman" panose="02020603050405020304" pitchFamily="18" charset="0"/>
              </a:rPr>
              <a:t>Alla fine di questo modulo sarai in grado di:
</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63814" y="758722"/>
            <a:ext cx="348249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577743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Flessicurezza</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54618" cy="352661"/>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 Sezione: 1.1.: Definizione della flessicurezza</a:t>
            </a:r>
            <a:endParaRPr lang="it-IT" sz="2200">
              <a:latin typeface="+mj-lt"/>
              <a:cs typeface="Tahoma"/>
            </a:endParaRPr>
          </a:p>
        </p:txBody>
      </p:sp>
      <p:sp>
        <p:nvSpPr>
          <p:cNvPr id="4" name="Rectángulo 3"/>
          <p:cNvSpPr/>
          <p:nvPr/>
        </p:nvSpPr>
        <p:spPr>
          <a:xfrm>
            <a:off x="806971" y="2525263"/>
            <a:ext cx="10269068" cy="2585323"/>
          </a:xfrm>
          <a:prstGeom prst="rect">
            <a:avLst/>
          </a:prstGeom>
        </p:spPr>
        <p:txBody>
          <a:bodyPr wrap="square">
            <a:spAutoFit/>
          </a:bodyPr>
          <a:lstStyle/>
          <a:p>
            <a:pPr algn="just">
              <a:defRPr/>
            </a:pPr>
            <a:r>
              <a:rPr lang="it-IT" altLang="es-ES" dirty="0">
                <a:latin typeface="Calibri" panose="020F0502020204030204" pitchFamily="34" charset="0"/>
                <a:cs typeface="Calibri" panose="020F0502020204030204" pitchFamily="34" charset="0"/>
              </a:rPr>
              <a:t>«La flessicurezza è una strategia integrata per migliorare, allo stesso tempo, la flessibilità e la sicurezza nel mercato del lavoro. Tenta di conciliare il bisogno dei datori di lavoro di una forza lavoro flessibile con il bisogno di sicurezza dei lavoratori – la fiducia che non dovranno affrontare lunghi periodi di disoccupazione». 
(</a:t>
            </a:r>
            <a:r>
              <a:rPr lang="it-IT" altLang="es-ES" dirty="0">
                <a:latin typeface="Calibri" panose="020F0502020204030204" pitchFamily="34" charset="0"/>
                <a:cs typeface="Calibri" panose="020F0502020204030204" pitchFamily="34" charset="0"/>
                <a:hlinkClick r:id="rId2"/>
              </a:rPr>
              <a:t>https://ec.europa.eu/social/main.jsp?langId=en&amp;catId=102</a:t>
            </a:r>
            <a:r>
              <a:rPr lang="it-IT" altLang="es-ES" dirty="0">
                <a:latin typeface="Calibri" panose="020F0502020204030204" pitchFamily="34" charset="0"/>
                <a:cs typeface="Calibri" panose="020F0502020204030204" pitchFamily="34" charset="0"/>
              </a:rPr>
              <a:t>)</a:t>
            </a:r>
          </a:p>
          <a:p>
            <a:pPr>
              <a:defRPr/>
            </a:pPr>
            <a:endParaRPr lang="it-IT" altLang="es-ES" dirty="0">
              <a:latin typeface="Calibri" panose="020F0502020204030204" pitchFamily="34" charset="0"/>
              <a:cs typeface="Calibri" panose="020F0502020204030204" pitchFamily="34" charset="0"/>
            </a:endParaRPr>
          </a:p>
          <a:p>
            <a:pPr>
              <a:defRPr/>
            </a:pPr>
            <a:r>
              <a:rPr lang="it-IT" altLang="es-ES" dirty="0">
                <a:latin typeface="Calibri" panose="020F0502020204030204" pitchFamily="34" charset="0"/>
                <a:cs typeface="Calibri" panose="020F0502020204030204" pitchFamily="34" charset="0"/>
                <a:hlinkClick r:id="rId3"/>
              </a:rPr>
              <a:t>https://www.youtube.com/watch?v=8ZPSJ4vZK5c&amp;ab_channel=TheAudiopedia</a:t>
            </a:r>
            <a:endParaRPr lang="it-IT" altLang="es-ES" dirty="0">
              <a:latin typeface="Calibri" panose="020F0502020204030204" pitchFamily="34" charset="0"/>
              <a:cs typeface="Calibri" panose="020F0502020204030204" pitchFamily="34" charset="0"/>
            </a:endParaRPr>
          </a:p>
          <a:p>
            <a:pPr>
              <a:defRPr/>
            </a:pPr>
            <a:endParaRPr lang="it-IT" altLang="es-ES" dirty="0">
              <a:latin typeface="Calibri" panose="020F0502020204030204" pitchFamily="34" charset="0"/>
              <a:cs typeface="Calibri" panose="020F0502020204030204" pitchFamily="34" charset="0"/>
            </a:endParaRPr>
          </a:p>
          <a:p>
            <a:pPr>
              <a:defRPr/>
            </a:pPr>
            <a:endParaRPr lang="it-IT"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3898047" y="152554"/>
            <a:ext cx="5513447"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800" b="1" spc="-150"/>
              <a:t>UNITÀ 1: Flessicurezza</a:t>
            </a:r>
            <a:endParaRPr lang="it-IT" sz="4800" b="1" spc="-150" dirty="0"/>
          </a:p>
        </p:txBody>
      </p:sp>
      <p:sp>
        <p:nvSpPr>
          <p:cNvPr id="10" name="object 17"/>
          <p:cNvSpPr txBox="1"/>
          <p:nvPr/>
        </p:nvSpPr>
        <p:spPr>
          <a:xfrm>
            <a:off x="3340767" y="957387"/>
            <a:ext cx="6396086" cy="352661"/>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kumimoji="0" lang="it-IT" sz="2200" b="0" i="0" u="none" strike="noStrike" kern="1200" cap="none" spc="-150" normalizeH="0" baseline="0" noProof="0">
                <a:ln>
                  <a:noFill/>
                </a:ln>
                <a:effectLst/>
                <a:uLnTx/>
                <a:uFillTx/>
                <a:latin typeface="+mj-lt"/>
                <a:ea typeface="+mn-ea"/>
                <a:cs typeface="Tahoma"/>
              </a:rPr>
              <a:t> </a:t>
            </a:r>
            <a:r>
              <a:rPr lang="it-IT" sz="2200" spc="50">
                <a:latin typeface="+mj-lt"/>
                <a:cs typeface="Tahoma"/>
              </a:rPr>
              <a:t>Sezione: 1.2.: Approcci</a:t>
            </a:r>
            <a:endParaRPr kumimoji="0" lang="it-IT"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4401205"/>
          </a:xfrm>
          <a:prstGeom prst="rect">
            <a:avLst/>
          </a:prstGeom>
        </p:spPr>
        <p:txBody>
          <a:bodyPr wrap="square">
            <a:spAutoFit/>
          </a:bodyPr>
          <a:lstStyle/>
          <a:p>
            <a:pPr>
              <a:defRPr/>
            </a:pPr>
            <a:r>
              <a:rPr lang="it-IT" altLang="es-ES" b="1">
                <a:latin typeface="Calibri" panose="020F0502020204030204" pitchFamily="34" charset="0"/>
                <a:cs typeface="Calibri" panose="020F0502020204030204" pitchFamily="34" charset="0"/>
              </a:rPr>
              <a:t>Approccio danese
</a:t>
            </a:r>
            <a:r>
              <a:rPr lang="it-IT"/>
              <a:t>Meno interessato a modalità atipiche di occupazione, e piuttosto si basa su: 
</a:t>
            </a:r>
          </a:p>
          <a:p>
            <a:pPr marL="285750" indent="-285750">
              <a:buFont typeface="Arial" panose="020B0604020202020204" pitchFamily="34" charset="0"/>
              <a:buChar char="•"/>
              <a:defRPr/>
            </a:pPr>
            <a:r>
              <a:rPr lang="it-IT" sz="1600"/>
              <a:t>una maggiore flessibilità per tutti i lavoratori attraverso nuove modalità di organizzazione del lavoro o attraverso accordi più diversificati e flessibili in materia di orari di lavoro, accompagnati da una legislazione meno rigida in materia di protezione dell'occupazione; </a:t>
            </a:r>
          </a:p>
          <a:p>
            <a:pPr marL="285750" indent="-285750">
              <a:buFont typeface="Arial" panose="020B0604020202020204" pitchFamily="34" charset="0"/>
              <a:buChar char="•"/>
              <a:defRPr/>
            </a:pPr>
            <a:endParaRPr lang="it-IT" sz="1600"/>
          </a:p>
          <a:p>
            <a:pPr marL="285750" indent="-285750">
              <a:buFont typeface="Arial" panose="020B0604020202020204" pitchFamily="34" charset="0"/>
              <a:buChar char="•"/>
              <a:defRPr/>
            </a:pPr>
            <a:r>
              <a:rPr lang="it-IT" sz="1600"/>
              <a:t>ampie indennità di disoccupazione che forniscono sicurezza di reddito ai disoccupati; </a:t>
            </a:r>
          </a:p>
          <a:p>
            <a:pPr marL="285750" indent="-285750">
              <a:buFont typeface="Arial" panose="020B0604020202020204" pitchFamily="34" charset="0"/>
              <a:buChar char="•"/>
              <a:defRPr/>
            </a:pPr>
            <a:endParaRPr lang="it-IT" sz="1600"/>
          </a:p>
          <a:p>
            <a:pPr marL="285750" indent="-285750">
              <a:buFont typeface="Arial" panose="020B0604020202020204" pitchFamily="34" charset="0"/>
              <a:buChar char="•"/>
              <a:defRPr/>
            </a:pPr>
            <a:r>
              <a:rPr lang="it-IT" sz="1600"/>
              <a:t>politiche attive del mercato del lavoro volte al miglioramento delle competenze e all’inserimento nel mondo del lavoro dei disoccupati.</a:t>
            </a:r>
            <a:endParaRPr lang="it-IT" altLang="es-ES" sz="1600"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3" y="1595991"/>
            <a:ext cx="4806167" cy="4308872"/>
          </a:xfrm>
          <a:prstGeom prst="rect">
            <a:avLst/>
          </a:prstGeom>
        </p:spPr>
        <p:txBody>
          <a:bodyPr wrap="square">
            <a:spAutoFit/>
          </a:bodyPr>
          <a:lstStyle/>
          <a:p>
            <a:pPr>
              <a:defRPr/>
            </a:pPr>
            <a:r>
              <a:rPr lang="it-IT" altLang="es-ES" b="1">
                <a:latin typeface="Calibri" panose="020F0502020204030204" pitchFamily="34" charset="0"/>
                <a:cs typeface="Calibri" panose="020F0502020204030204" pitchFamily="34" charset="0"/>
              </a:rPr>
              <a:t>Approccio olandese</a:t>
            </a:r>
          </a:p>
          <a:p>
            <a:pPr marL="285750" indent="-285750">
              <a:buFont typeface="Arial" panose="020B0604020202020204" pitchFamily="34" charset="0"/>
              <a:buChar char="•"/>
              <a:defRPr/>
            </a:pPr>
            <a:r>
              <a:rPr lang="it-IT" sz="1600"/>
              <a:t>Promozione del ricorso a forme di lavoro atipiche e flessibili (dando accesso ai benefici a coloro che hanno contratti di lavoro a tempo determinato, temporaneo e part-time); 
fornendo nel contempo a tali tipi di lavoro flessibili diritti analoghi in materia di condizioni di lavoro e sicurezza sociale a quelli dell'occupazione standard. </a:t>
            </a:r>
          </a:p>
          <a:p>
            <a:pPr>
              <a:defRPr/>
            </a:pPr>
            <a:endParaRPr lang="it-IT" sz="1600"/>
          </a:p>
          <a:p>
            <a:pPr>
              <a:defRPr/>
            </a:pPr>
            <a:r>
              <a:rPr lang="it-IT" sz="1600"/>
              <a:t>È più probabile che tale approccio sia attraente per quei paesi in cui vi è un gran numero di lavoratori “non standard” (ad esempio.part a tempo determinato, temporanei).
</a:t>
            </a:r>
            <a:endParaRPr lang="it-IT" altLang="es-ES">
              <a:latin typeface="Calibri" panose="020F0502020204030204" pitchFamily="34" charset="0"/>
              <a:cs typeface="Calibri" panose="020F0502020204030204" pitchFamily="34" charset="0"/>
            </a:endParaRPr>
          </a:p>
          <a:p>
            <a:pPr>
              <a:defRPr/>
            </a:pPr>
            <a:r>
              <a:rPr lang="it-IT" altLang="es-ES" sz="1200">
                <a:latin typeface="Calibri" panose="020F0502020204030204" pitchFamily="34" charset="0"/>
                <a:cs typeface="Calibri" panose="020F0502020204030204" pitchFamily="34" charset="0"/>
              </a:rPr>
              <a:t>Sultana, R.G., 2012. Flessicurezza: implicazioni per l'orientamento professionale permanente. La rete europea per la politica di orientamento permanente.
</a:t>
            </a:r>
            <a:endParaRPr lang="it-IT" altLang="es-ES" sz="12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3195823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798137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2: Nomadi digitali</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696484"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 Sezione: 2.1.: Definizione dei nomadi digitali
</a:t>
            </a:r>
            <a:endParaRPr lang="it-IT" sz="2200">
              <a:latin typeface="+mj-lt"/>
              <a:cs typeface="Tahoma"/>
            </a:endParaRPr>
          </a:p>
        </p:txBody>
      </p:sp>
      <p:sp>
        <p:nvSpPr>
          <p:cNvPr id="4" name="Rectángulo 3"/>
          <p:cNvSpPr/>
          <p:nvPr/>
        </p:nvSpPr>
        <p:spPr>
          <a:xfrm>
            <a:off x="806971" y="2525263"/>
            <a:ext cx="10269068" cy="3139321"/>
          </a:xfrm>
          <a:prstGeom prst="rect">
            <a:avLst/>
          </a:prstGeom>
        </p:spPr>
        <p:txBody>
          <a:bodyPr wrap="square">
            <a:spAutoFit/>
          </a:bodyPr>
          <a:lstStyle/>
          <a:p>
            <a:pPr algn="just">
              <a:defRPr/>
            </a:pPr>
            <a:r>
              <a:rPr lang="it-IT" altLang="es-ES">
                <a:latin typeface="Calibri" panose="020F0502020204030204" pitchFamily="34" charset="0"/>
                <a:cs typeface="Calibri" panose="020F0502020204030204" pitchFamily="34" charset="0"/>
              </a:rPr>
              <a:t>Proposto per la prima volta da Tsugio Makimoto e David Manners nella loro pubblicazione: “The Digital Nomad” (1997). Hanno previsto la creazione di un unico sistema di comunicazione onnipotente che avrebbe consentito ai dipendenti di lavorare da qualsiasi luogo.
</a:t>
            </a:r>
          </a:p>
          <a:p>
            <a:pPr algn="just">
              <a:defRPr/>
            </a:pPr>
            <a:r>
              <a:rPr lang="it-IT" altLang="es-ES">
                <a:latin typeface="Calibri" panose="020F0502020204030204" pitchFamily="34" charset="0"/>
                <a:cs typeface="Calibri" panose="020F0502020204030204" pitchFamily="34" charset="0"/>
              </a:rPr>
              <a:t>Queste sono le persone che si guadagnano da vivere usando le tecnologie di telecomunicazione e vivono uno stile di vita “nomade”. Lavorano da paesi stranieri, caffetterie, biblioteche pubbliche, spazi di co-working o veicoli ricreazionali ma svolgono il loro lavoro attraverso dispositivi come smartphone e laptop e utilizzano hotspot mobili.
</a:t>
            </a:r>
          </a:p>
          <a:p>
            <a:pPr>
              <a:defRPr/>
            </a:pPr>
            <a:r>
              <a:rPr lang="it-IT" altLang="es-ES">
                <a:latin typeface="Calibri" panose="020F0502020204030204" pitchFamily="34" charset="0"/>
                <a:cs typeface="Calibri" panose="020F0502020204030204" pitchFamily="34" charset="0"/>
                <a:hlinkClick r:id="rId2"/>
              </a:rPr>
              <a:t>https://www.youtube.com/watch?v=vBjA6QZbCoY&amp;ab_channel=Lana</a:t>
            </a:r>
            <a:endParaRPr lang="it-IT" altLang="es-ES">
              <a:latin typeface="Calibri" panose="020F0502020204030204" pitchFamily="34" charset="0"/>
              <a:cs typeface="Calibri" panose="020F0502020204030204" pitchFamily="34" charset="0"/>
            </a:endParaRPr>
          </a:p>
          <a:p>
            <a:pPr>
              <a:defRPr/>
            </a:pPr>
            <a:endParaRPr lang="it-IT" altLang="es-E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641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451453" y="1344031"/>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665018" y="1492369"/>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925131" y="1148640"/>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9" name="object 16"/>
          <p:cNvSpPr txBox="1">
            <a:spLocks/>
          </p:cNvSpPr>
          <p:nvPr/>
        </p:nvSpPr>
        <p:spPr>
          <a:xfrm>
            <a:off x="3898047" y="152554"/>
            <a:ext cx="5513447"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800" b="1" spc="-150"/>
              <a:t>UNITÀ 2: Nomadi digitali 
</a:t>
            </a:r>
            <a:endParaRPr lang="it-IT" sz="4800" b="1" spc="-150" dirty="0"/>
          </a:p>
        </p:txBody>
      </p:sp>
      <p:sp>
        <p:nvSpPr>
          <p:cNvPr id="10" name="object 17"/>
          <p:cNvSpPr txBox="1"/>
          <p:nvPr/>
        </p:nvSpPr>
        <p:spPr>
          <a:xfrm>
            <a:off x="3340767" y="957387"/>
            <a:ext cx="6396086" cy="352661"/>
          </a:xfrm>
          <a:prstGeom prst="rect">
            <a:avLst/>
          </a:prstGeom>
        </p:spPr>
        <p:txBody>
          <a:bodyPr vert="horz" wrap="square" lIns="0" tIns="13970" rIns="0" bIns="0" rtlCol="0">
            <a:spAutoFit/>
          </a:bodyPr>
          <a:lstStyle/>
          <a:p>
            <a:pPr marL="12700" lvl="0" algn="ctr">
              <a:spcBef>
                <a:spcPts val="110"/>
              </a:spcBef>
              <a:tabLst>
                <a:tab pos="1217930" algn="l"/>
                <a:tab pos="1939289" algn="l"/>
                <a:tab pos="2928620" algn="l"/>
                <a:tab pos="3457575" algn="l"/>
                <a:tab pos="4396105" algn="l"/>
                <a:tab pos="5962650" algn="l"/>
              </a:tabLst>
              <a:defRPr/>
            </a:pPr>
            <a:r>
              <a:rPr kumimoji="0" lang="it-IT" sz="2200" b="0" i="0" u="none" strike="noStrike" kern="1200" cap="none" spc="-150" normalizeH="0" baseline="0" noProof="0">
                <a:ln>
                  <a:noFill/>
                </a:ln>
                <a:effectLst/>
                <a:uLnTx/>
                <a:uFillTx/>
                <a:latin typeface="+mj-lt"/>
                <a:ea typeface="+mn-ea"/>
                <a:cs typeface="Tahoma"/>
              </a:rPr>
              <a:t> </a:t>
            </a:r>
            <a:r>
              <a:rPr lang="it-IT" sz="2200" spc="50">
                <a:cs typeface="Tahoma"/>
              </a:rPr>
              <a:t>Sezione: 2.2.: Nomadi digitali - vantaggi e svantaggi</a:t>
            </a:r>
            <a:endParaRPr kumimoji="0" lang="it-IT" sz="2200" b="0" i="0" u="none" strike="noStrike" kern="1200" cap="none" spc="-150" normalizeH="0" baseline="0" noProof="0" dirty="0">
              <a:ln>
                <a:noFill/>
              </a:ln>
              <a:effectLst/>
              <a:uLnTx/>
              <a:uFillTx/>
              <a:latin typeface="+mj-lt"/>
              <a:ea typeface="+mn-ea"/>
              <a:cs typeface="Tahoma"/>
            </a:endParaRPr>
          </a:p>
        </p:txBody>
      </p:sp>
      <p:sp>
        <p:nvSpPr>
          <p:cNvPr id="11" name="Rectángulo 10"/>
          <p:cNvSpPr/>
          <p:nvPr/>
        </p:nvSpPr>
        <p:spPr>
          <a:xfrm>
            <a:off x="688802" y="1593656"/>
            <a:ext cx="4954761" cy="2862322"/>
          </a:xfrm>
          <a:prstGeom prst="rect">
            <a:avLst/>
          </a:prstGeom>
        </p:spPr>
        <p:txBody>
          <a:bodyPr wrap="square">
            <a:spAutoFit/>
          </a:bodyPr>
          <a:lstStyle/>
          <a:p>
            <a:pPr>
              <a:defRPr/>
            </a:pPr>
            <a:r>
              <a:rPr lang="it-IT" altLang="es-ES" b="1">
                <a:latin typeface="Calibri" panose="020F0502020204030204" pitchFamily="34" charset="0"/>
                <a:cs typeface="Calibri" panose="020F0502020204030204" pitchFamily="34" charset="0"/>
              </a:rPr>
              <a:t>Vantaggi
</a:t>
            </a:r>
          </a:p>
          <a:p>
            <a:pPr marL="285750" indent="-285750">
              <a:buFont typeface="Arial" panose="020B0604020202020204" pitchFamily="34" charset="0"/>
              <a:buChar char="•"/>
              <a:defRPr/>
            </a:pPr>
            <a:r>
              <a:rPr lang="it-IT" altLang="es-ES">
                <a:latin typeface="Calibri" panose="020F0502020204030204" pitchFamily="34" charset="0"/>
                <a:cs typeface="Calibri" panose="020F0502020204030204" pitchFamily="34" charset="0"/>
              </a:rPr>
              <a:t>Libertà dagli ambienti di ufficio tradizionali</a:t>
            </a:r>
          </a:p>
          <a:p>
            <a:pPr marL="285750" indent="-285750">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a:latin typeface="Calibri" panose="020F0502020204030204" pitchFamily="34" charset="0"/>
                <a:cs typeface="Calibri" panose="020F0502020204030204" pitchFamily="34" charset="0"/>
              </a:rPr>
              <a:t>Opportunità di viaggiare e conoscere nuove culture</a:t>
            </a:r>
          </a:p>
          <a:p>
            <a:pPr marL="285750" indent="-285750">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a:latin typeface="Calibri" panose="020F0502020204030204" pitchFamily="34" charset="0"/>
                <a:cs typeface="Calibri" panose="020F0502020204030204" pitchFamily="34" charset="0"/>
              </a:rPr>
              <a:t>È tempo di dedicarsi agli hobby all'aria aperta</a:t>
            </a:r>
          </a:p>
          <a:p>
            <a:pPr marL="285750" indent="-285750">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a:latin typeface="Calibri" panose="020F0502020204030204" pitchFamily="34" charset="0"/>
                <a:cs typeface="Calibri" panose="020F0502020204030204" pitchFamily="34" charset="0"/>
              </a:rPr>
              <a:t>Più controllo sul tuo tempo</a:t>
            </a:r>
            <a:endParaRPr lang="it-IT" altLang="es-ES" dirty="0">
              <a:latin typeface="Calibri" panose="020F0502020204030204" pitchFamily="34" charset="0"/>
              <a:cs typeface="Calibri" panose="020F0502020204030204" pitchFamily="34" charset="0"/>
            </a:endParaRPr>
          </a:p>
        </p:txBody>
      </p:sp>
      <p:sp>
        <p:nvSpPr>
          <p:cNvPr id="15" name="object 3">
            <a:extLst>
              <a:ext uri="{FF2B5EF4-FFF2-40B4-BE49-F238E27FC236}">
                <a16:creationId xmlns:a16="http://schemas.microsoft.com/office/drawing/2014/main" id="{54764D2A-4677-FEF0-1748-FD3CD0FBBCB1}"/>
              </a:ext>
            </a:extLst>
          </p:cNvPr>
          <p:cNvSpPr/>
          <p:nvPr/>
        </p:nvSpPr>
        <p:spPr>
          <a:xfrm>
            <a:off x="6272184" y="1346366"/>
            <a:ext cx="5381311"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6" name="object 3">
            <a:extLst>
              <a:ext uri="{FF2B5EF4-FFF2-40B4-BE49-F238E27FC236}">
                <a16:creationId xmlns:a16="http://schemas.microsoft.com/office/drawing/2014/main" id="{894710E8-5121-2BE8-DD24-AD29724DC141}"/>
              </a:ext>
            </a:extLst>
          </p:cNvPr>
          <p:cNvSpPr/>
          <p:nvPr/>
        </p:nvSpPr>
        <p:spPr>
          <a:xfrm>
            <a:off x="6485749" y="1494704"/>
            <a:ext cx="5583382" cy="4556581"/>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7" name="Rectángulo 10">
            <a:extLst>
              <a:ext uri="{FF2B5EF4-FFF2-40B4-BE49-F238E27FC236}">
                <a16:creationId xmlns:a16="http://schemas.microsoft.com/office/drawing/2014/main" id="{4721CDA0-B7A7-F910-FBA9-9D36C7B17601}"/>
              </a:ext>
            </a:extLst>
          </p:cNvPr>
          <p:cNvSpPr/>
          <p:nvPr/>
        </p:nvSpPr>
        <p:spPr>
          <a:xfrm>
            <a:off x="6509533" y="1595991"/>
            <a:ext cx="4806167" cy="4185761"/>
          </a:xfrm>
          <a:prstGeom prst="rect">
            <a:avLst/>
          </a:prstGeom>
        </p:spPr>
        <p:txBody>
          <a:bodyPr wrap="square">
            <a:spAutoFit/>
          </a:bodyPr>
          <a:lstStyle/>
          <a:p>
            <a:pPr>
              <a:defRPr/>
            </a:pPr>
            <a:r>
              <a:rPr lang="it-IT" altLang="es-ES" b="1">
                <a:latin typeface="Calibri" panose="020F0502020204030204" pitchFamily="34" charset="0"/>
                <a:cs typeface="Calibri" panose="020F0502020204030204" pitchFamily="34" charset="0"/>
              </a:rPr>
              <a:t>Svantaggi</a:t>
            </a:r>
          </a:p>
          <a:p>
            <a:pPr>
              <a:defRPr/>
            </a:pPr>
            <a:endParaRPr lang="it-IT" altLang="es-ES" b="1">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a:latin typeface="Calibri" panose="020F0502020204030204" pitchFamily="34" charset="0"/>
                <a:cs typeface="Calibri" panose="020F0502020204030204" pitchFamily="34" charset="0"/>
              </a:rPr>
              <a:t>Può essere costoso viaggiare regolarmente</a:t>
            </a:r>
          </a:p>
          <a:p>
            <a:pPr marL="285750" indent="-285750">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a:latin typeface="Calibri" panose="020F0502020204030204" pitchFamily="34" charset="0"/>
                <a:cs typeface="Calibri" panose="020F0502020204030204" pitchFamily="34" charset="0"/>
              </a:rPr>
              <a:t>Potrebbe essere necessario lavorare per clienti in più fusi orari</a:t>
            </a:r>
          </a:p>
          <a:p>
            <a:pPr marL="285750" indent="-285750">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a:latin typeface="Calibri" panose="020F0502020204030204" pitchFamily="34" charset="0"/>
                <a:cs typeface="Calibri" panose="020F0502020204030204" pitchFamily="34" charset="0"/>
              </a:rPr>
              <a:t>Solitudine o isolamento dalla famiglia e dagli amici</a:t>
            </a:r>
          </a:p>
          <a:p>
            <a:pPr marL="285750" indent="-285750">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it-IT" altLang="es-ES">
                <a:latin typeface="Calibri" panose="020F0502020204030204" pitchFamily="34" charset="0"/>
                <a:cs typeface="Calibri" panose="020F0502020204030204" pitchFamily="34" charset="0"/>
              </a:rPr>
              <a:t>Deve essere altamente organizzato per il massimo equilibrio vita/lavoro fuori</a:t>
            </a:r>
          </a:p>
          <a:p>
            <a:pPr>
              <a:defRPr/>
            </a:pPr>
            <a:endParaRPr lang="it-IT" altLang="es-ES">
              <a:latin typeface="Calibri" panose="020F0502020204030204" pitchFamily="34" charset="0"/>
              <a:cs typeface="Calibri" panose="020F0502020204030204" pitchFamily="34" charset="0"/>
            </a:endParaRPr>
          </a:p>
          <a:p>
            <a:pPr>
              <a:defRPr/>
            </a:pPr>
            <a:endParaRPr lang="it-IT" altLang="es-ES">
              <a:latin typeface="Calibri" panose="020F0502020204030204" pitchFamily="34" charset="0"/>
              <a:cs typeface="Calibri" panose="020F0502020204030204" pitchFamily="34" charset="0"/>
            </a:endParaRPr>
          </a:p>
          <a:p>
            <a:pPr>
              <a:defRPr/>
            </a:pPr>
            <a:r>
              <a:rPr lang="it-IT" altLang="es-ES" sz="1400">
                <a:latin typeface="Calibri" panose="020F0502020204030204" pitchFamily="34" charset="0"/>
                <a:cs typeface="Calibri" panose="020F0502020204030204" pitchFamily="34" charset="0"/>
              </a:rPr>
              <a:t>https://www.investopedia.com/terms/d/digital-nomad.asp.</a:t>
            </a:r>
            <a:endParaRPr lang="it-IT" altLang="es-ES" sz="1400" dirty="0">
              <a:latin typeface="Calibri" panose="020F0502020204030204" pitchFamily="34" charset="0"/>
              <a:cs typeface="Calibri" panose="020F0502020204030204" pitchFamily="34" charset="0"/>
            </a:endParaRPr>
          </a:p>
        </p:txBody>
      </p:sp>
      <p:sp>
        <p:nvSpPr>
          <p:cNvPr id="18" name="object 5">
            <a:extLst>
              <a:ext uri="{FF2B5EF4-FFF2-40B4-BE49-F238E27FC236}">
                <a16:creationId xmlns:a16="http://schemas.microsoft.com/office/drawing/2014/main" id="{4FB93349-7FE4-0162-2605-C20C0FC5B144}"/>
              </a:ext>
            </a:extLst>
          </p:cNvPr>
          <p:cNvSpPr/>
          <p:nvPr/>
        </p:nvSpPr>
        <p:spPr>
          <a:xfrm>
            <a:off x="8937041" y="1091336"/>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32377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804960"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3: Mantenimento della costanza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9124253" cy="352661"/>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 </a:t>
            </a:r>
            <a:r>
              <a:rPr lang="it-IT" sz="2200" spc="50">
                <a:cs typeface="Tahoma"/>
              </a:rPr>
              <a:t>Sezione: 3.1.: Identificare le ore di lavoro per mantenere la costanza</a:t>
            </a:r>
            <a:endParaRPr lang="it-IT" sz="2200">
              <a:latin typeface="+mj-lt"/>
              <a:cs typeface="Tahoma"/>
            </a:endParaRPr>
          </a:p>
        </p:txBody>
      </p:sp>
      <p:sp>
        <p:nvSpPr>
          <p:cNvPr id="4" name="Rectángulo 3"/>
          <p:cNvSpPr/>
          <p:nvPr/>
        </p:nvSpPr>
        <p:spPr>
          <a:xfrm>
            <a:off x="692671" y="2155949"/>
            <a:ext cx="11165954" cy="4801314"/>
          </a:xfrm>
          <a:prstGeom prst="rect">
            <a:avLst/>
          </a:prstGeom>
        </p:spPr>
        <p:txBody>
          <a:bodyPr wrap="square">
            <a:spAutoFit/>
          </a:bodyPr>
          <a:lstStyle/>
          <a:p>
            <a:pPr marL="285750" indent="-285750" algn="just">
              <a:buFont typeface="Arial" panose="020B0604020202020204" pitchFamily="34" charset="0"/>
              <a:buChar char="•"/>
              <a:defRPr/>
            </a:pPr>
            <a:r>
              <a:rPr lang="it-IT" altLang="es-ES">
                <a:latin typeface="Calibri" panose="020F0502020204030204" pitchFamily="34" charset="0"/>
                <a:cs typeface="Calibri" panose="020F0502020204030204" pitchFamily="34" charset="0"/>
              </a:rPr>
              <a:t>La gestione del tempo è la capacità di pianificare, organizzare e controllare il tuo tempo. Controllare le ore della tua giornata ti aiuterà a raggiungere i tuoi obiettivi. Spesso include la pianificazione per il futuro, la definizione di obiettivi, la definizione delle priorità delle attività e il monitoraggio di dove va effettivamente il tuo tempo.</a:t>
            </a:r>
          </a:p>
          <a:p>
            <a:pPr marL="285750" indent="-285750" algn="just">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a:latin typeface="Calibri" panose="020F0502020204030204" pitchFamily="34" charset="0"/>
                <a:cs typeface="Calibri" panose="020F0502020204030204" pitchFamily="34" charset="0"/>
              </a:rPr>
              <a:t>Imposta un programma di lavoro.</a:t>
            </a:r>
          </a:p>
          <a:p>
            <a:pPr marL="285750" indent="-285750" algn="just">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a:latin typeface="Calibri" panose="020F0502020204030204" pitchFamily="34" charset="0"/>
                <a:cs typeface="Calibri" panose="020F0502020204030204" pitchFamily="34" charset="0"/>
              </a:rPr>
              <a:t>Finché hai le tue ore e il lavoro viene fatto, puoi andare e venire a tuo piacimento. </a:t>
            </a:r>
          </a:p>
          <a:p>
            <a:pPr marL="285750" indent="-285750" algn="just">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a:latin typeface="Calibri" panose="020F0502020204030204" pitchFamily="34" charset="0"/>
                <a:cs typeface="Calibri" panose="020F0502020204030204" pitchFamily="34" charset="0"/>
              </a:rPr>
              <a:t>Il motivo per cui così tanti imprenditori di successo utilizzano orari di lavoro flessibili è che consente loro di lavorare quando sono più produttivi. Alla fine, avere un programma di lavoro rende più possibile sostenere un equilibrio tra lavoro e vita privata.</a:t>
            </a:r>
          </a:p>
          <a:p>
            <a:pPr marL="285750" indent="-285750" algn="just">
              <a:buFont typeface="Arial" panose="020B0604020202020204" pitchFamily="34" charset="0"/>
              <a:buChar char="•"/>
              <a:defRPr/>
            </a:pPr>
            <a:endParaRPr lang="it-IT" altLang="es-ES">
              <a:latin typeface="Calibri" panose="020F0502020204030204" pitchFamily="34" charset="0"/>
              <a:cs typeface="Calibri" panose="020F0502020204030204" pitchFamily="34" charset="0"/>
              <a:hlinkClick r:id="rId2"/>
            </a:endParaRPr>
          </a:p>
          <a:p>
            <a:pPr marL="285750" indent="-285750" algn="just">
              <a:buFont typeface="Arial" panose="020B0604020202020204" pitchFamily="34" charset="0"/>
              <a:buChar char="•"/>
              <a:defRPr/>
            </a:pPr>
            <a:r>
              <a:rPr lang="it-IT">
                <a:latin typeface="Calibri" panose="020F0502020204030204" pitchFamily="34" charset="0"/>
                <a:cs typeface="Calibri" panose="020F0502020204030204" pitchFamily="34" charset="0"/>
              </a:rPr>
              <a:t>App intuitiva per la pianificazione dei dipendenti per dipendenti “senza scrivania”, senza orario fisso </a:t>
            </a:r>
            <a:r>
              <a:rPr lang="it-IT" altLang="es-ES">
                <a:latin typeface="Calibri" panose="020F0502020204030204" pitchFamily="34" charset="0"/>
                <a:cs typeface="Calibri" panose="020F0502020204030204" pitchFamily="34" charset="0"/>
                <a:hlinkClick r:id="rId2"/>
              </a:rPr>
              <a:t>https://www.youtube.com/watch?v=dBtbzfALQWY&amp;ab_channel=Connecteam</a:t>
            </a:r>
            <a:endParaRPr lang="it-IT" altLang="es-ES">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269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961999"/>
            <a:ext cx="10150652" cy="751488"/>
          </a:xfrm>
          <a:prstGeom prst="rect">
            <a:avLst/>
          </a:prstGeom>
        </p:spPr>
        <p:txBody>
          <a:bodyPr vert="horz" wrap="square" lIns="0" tIns="12700" rIns="0" bIns="0" rtlCol="0" anchor="t">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a:cs typeface="Tahoma"/>
              </a:rPr>
              <a:t>UNITÀ 3: Mantenimento della costanza</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645418"/>
            <a:ext cx="10489227" cy="352661"/>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 </a:t>
            </a:r>
            <a:r>
              <a:rPr lang="it-IT" sz="2200" spc="50">
                <a:cs typeface="Tahoma"/>
              </a:rPr>
              <a:t>Sezione: 3.2.: Suggerimenti per la costruzione di un programma di costanza personale</a:t>
            </a:r>
            <a:endParaRPr lang="it-IT" sz="2200">
              <a:latin typeface="+mj-lt"/>
              <a:cs typeface="Tahoma"/>
            </a:endParaRPr>
          </a:p>
        </p:txBody>
      </p:sp>
      <p:sp>
        <p:nvSpPr>
          <p:cNvPr id="4" name="Rectángulo 3"/>
          <p:cNvSpPr/>
          <p:nvPr/>
        </p:nvSpPr>
        <p:spPr>
          <a:xfrm>
            <a:off x="648490" y="1950105"/>
            <a:ext cx="11165954" cy="2192908"/>
          </a:xfrm>
          <a:prstGeom prst="rect">
            <a:avLst/>
          </a:prstGeom>
        </p:spPr>
        <p:txBody>
          <a:bodyPr wrap="square">
            <a:spAutoFit/>
          </a:bodyPr>
          <a:lstStyle/>
          <a:p>
            <a:pPr algn="just">
              <a:defRPr/>
            </a:pPr>
            <a:endParaRPr lang="it-IT" altLang="es-ES" sz="105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a:latin typeface="Calibri" panose="020F0502020204030204" pitchFamily="34" charset="0"/>
                <a:cs typeface="Calibri" panose="020F0502020204030204" pitchFamily="34" charset="0"/>
              </a:rPr>
              <a:t>Determina le tue esigenze lavorative. Utilizza queste informazioni per identificare gli orari di funzionamento delle tue aziende (intervalli di tempo, ecc.)
Riconosci e scrivi quando sei più produttivo. 
Pianifica il tempo per le pause e il tempo di concentrazione. 
Una volta creato il programma di lavoro e condividerlo (ad esempio utilizzando un software di pianificazione) con i tuoi colleghi per essere informato sui tuoi orari di lavoro.
Si consiglia di preparare piani di backup, se necessario.</a:t>
            </a:r>
          </a:p>
        </p:txBody>
      </p:sp>
    </p:spTree>
    <p:extLst>
      <p:ext uri="{BB962C8B-B14F-4D97-AF65-F5344CB8AC3E}">
        <p14:creationId xmlns:p14="http://schemas.microsoft.com/office/powerpoint/2010/main" val="73585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40534"/>
            <a:ext cx="11165954"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4: Esigenze dei clienti e dei dipendenti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685610"/>
            <a:ext cx="10423794" cy="704039"/>
          </a:xfrm>
          <a:prstGeom prst="rect">
            <a:avLst/>
          </a:prstGeom>
        </p:spPr>
        <p:txBody>
          <a:bodyPr vert="horz" wrap="square" lIns="0" tIns="13970" rIns="0" bIns="0" rtlCol="0">
            <a:spAutoFit/>
          </a:bodyPr>
          <a:lstStyle/>
          <a:p>
            <a:pPr marL="12700">
              <a:lnSpc>
                <a:spcPct val="100000"/>
              </a:lnSpc>
              <a:spcBef>
                <a:spcPts val="110"/>
              </a:spcBef>
            </a:pPr>
            <a:r>
              <a:rPr lang="it-IT" sz="2200" spc="50">
                <a:cs typeface="Tahoma"/>
              </a:rPr>
              <a:t>Sezione: 4.1.: Orario di lavoro costruito intorno alle esigenze del cliente
</a:t>
            </a:r>
            <a:endParaRPr lang="it-IT" sz="2200">
              <a:latin typeface="+mj-lt"/>
              <a:cs typeface="Tahoma"/>
            </a:endParaRPr>
          </a:p>
        </p:txBody>
      </p:sp>
      <p:sp>
        <p:nvSpPr>
          <p:cNvPr id="4" name="Rectángulo 3"/>
          <p:cNvSpPr/>
          <p:nvPr/>
        </p:nvSpPr>
        <p:spPr>
          <a:xfrm>
            <a:off x="605626" y="2092985"/>
            <a:ext cx="11165954" cy="3016210"/>
          </a:xfrm>
          <a:prstGeom prst="rect">
            <a:avLst/>
          </a:prstGeom>
        </p:spPr>
        <p:txBody>
          <a:bodyPr wrap="square">
            <a:spAutoFit/>
          </a:bodyPr>
          <a:lstStyle/>
          <a:p>
            <a:pPr algn="just">
              <a:defRPr/>
            </a:pPr>
            <a:r>
              <a:rPr lang="it-IT" altLang="es-ES">
                <a:latin typeface="Calibri" panose="020F0502020204030204" pitchFamily="34" charset="0"/>
                <a:cs typeface="Calibri" panose="020F0502020204030204" pitchFamily="34" charset="0"/>
              </a:rPr>
              <a:t>Suggerimenti per identificare e risolvere le esigenze dei clienti
</a:t>
            </a:r>
          </a:p>
          <a:p>
            <a:pPr marL="285750" indent="-285750" algn="just">
              <a:buFont typeface="Arial" panose="020B0604020202020204" pitchFamily="34" charset="0"/>
              <a:buChar char="•"/>
              <a:defRPr/>
            </a:pPr>
            <a:r>
              <a:rPr lang="it-IT" altLang="es-ES" b="1">
                <a:latin typeface="Calibri" panose="020F0502020204030204" pitchFamily="34" charset="0"/>
                <a:cs typeface="Calibri" panose="020F0502020204030204" pitchFamily="34" charset="0"/>
              </a:rPr>
              <a:t>Tieni traccia delle recensioni dei clienti. </a:t>
            </a:r>
            <a:r>
              <a:rPr lang="it-IT" altLang="es-ES">
                <a:latin typeface="Calibri" panose="020F0502020204030204" pitchFamily="34" charset="0"/>
                <a:cs typeface="Calibri" panose="020F0502020204030204" pitchFamily="34" charset="0"/>
              </a:rPr>
              <a:t>Social media, forum pubblici, siti web sono possibili spazi in cui i clienti possono presentare le loro opinioni ed esperienze sui prodotti e servizi dell'azienda, (positivi o negativi). </a:t>
            </a:r>
          </a:p>
          <a:p>
            <a:pPr marL="285750" indent="-285750" algn="just">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a:latin typeface="Calibri" panose="020F0502020204030204" pitchFamily="34" charset="0"/>
                <a:cs typeface="Calibri" panose="020F0502020204030204" pitchFamily="34" charset="0"/>
              </a:rPr>
              <a:t>Centralizza i dati dei clienti. </a:t>
            </a:r>
            <a:r>
              <a:rPr lang="it-IT" altLang="es-ES">
                <a:latin typeface="Calibri" panose="020F0502020204030204" pitchFamily="34" charset="0"/>
                <a:cs typeface="Calibri" panose="020F0502020204030204" pitchFamily="34" charset="0"/>
              </a:rPr>
              <a:t>Uno strumento di gestione delle relazioni con i clienti può aiutarti a soddisfare le esigenze dei clienti e aumentare la velocità e l'efficienza per la distribuzione delle richieste di supporto dei clienti.</a:t>
            </a:r>
          </a:p>
          <a:p>
            <a:pPr marL="285750" indent="-285750" algn="just">
              <a:buFont typeface="Arial" panose="020B0604020202020204" pitchFamily="34" charset="0"/>
              <a:buChar char="•"/>
              <a:defRPr/>
            </a:pPr>
            <a:endParaRPr lang="it-IT" altLang="es-ES">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b="1">
                <a:latin typeface="Calibri" panose="020F0502020204030204" pitchFamily="34" charset="0"/>
                <a:cs typeface="Calibri" panose="020F0502020204030204" pitchFamily="34" charset="0"/>
              </a:rPr>
              <a:t>Ottimizza l'esperienza del cliente. </a:t>
            </a:r>
            <a:r>
              <a:rPr lang="it-IT" altLang="es-ES">
                <a:latin typeface="Calibri" panose="020F0502020204030204" pitchFamily="34" charset="0"/>
                <a:cs typeface="Calibri" panose="020F0502020204030204" pitchFamily="34" charset="0"/>
              </a:rPr>
              <a:t>Identificare le preferenze personali dei clienti ti aiuta a fornire assistenza clienti personale (ad esempio, un cliente riceverà offerte e comunicazioni in base ai suoi "Mi piace" di FaceBook). </a:t>
            </a:r>
            <a:endParaRPr lang="it-IT" altLang="es-ES" sz="100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endParaRPr lang="it-IT" altLang="es-ES" sz="10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1523339"/>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TotalTime>
  <Words>1456</Words>
  <Application>Microsoft Office PowerPoint</Application>
  <PresentationFormat>Panorámica</PresentationFormat>
  <Paragraphs>116</Paragraphs>
  <Slides>14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39</cp:revision>
  <dcterms:created xsi:type="dcterms:W3CDTF">2021-06-29T11:11:56Z</dcterms:created>
  <dcterms:modified xsi:type="dcterms:W3CDTF">2023-02-06T16:12:05Z</dcterms:modified>
</cp:coreProperties>
</file>