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56" r:id="rId2"/>
    <p:sldId id="268" r:id="rId3"/>
    <p:sldId id="258" r:id="rId4"/>
    <p:sldId id="286" r:id="rId5"/>
    <p:sldId id="287" r:id="rId6"/>
    <p:sldId id="289" r:id="rId7"/>
    <p:sldId id="290" r:id="rId8"/>
    <p:sldId id="293" r:id="rId9"/>
    <p:sldId id="292" r:id="rId10"/>
    <p:sldId id="291" r:id="rId11"/>
    <p:sldId id="295" r:id="rId12"/>
    <p:sldId id="297" r:id="rId13"/>
    <p:sldId id="294" r:id="rId14"/>
    <p:sldId id="296" r:id="rId15"/>
    <p:sldId id="273" r:id="rId16"/>
    <p:sldId id="298" r:id="rId17"/>
    <p:sldId id="274"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510"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pPr/>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pPr/>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pPr/>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pPr/>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cstate="print"/>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pulse/what-digital-organisation-owen-mccal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4JlSxroZGs" TargetMode="External"/><Relationship Id="rId2" Type="http://schemas.openxmlformats.org/officeDocument/2006/relationships/hyperlink" Target="https://www.nutanix.com/theforecastbynutanix/technology/rethinking-cloud-workload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gCWVLk9riR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en-GB" sz="1800" b="1" dirty="0" err="1">
                <a:effectLst/>
                <a:latin typeface="Bahnschrift Light" panose="020B0502040204020203" pitchFamily="34" charset="0"/>
                <a:ea typeface="Calibri" panose="020F0502020204030204" pitchFamily="34" charset="0"/>
              </a:rPr>
              <a:t>Mejorar</a:t>
            </a:r>
            <a:r>
              <a:rPr lang="en-GB" sz="1800" b="1" dirty="0">
                <a:effectLst/>
                <a:latin typeface="Bahnschrift Light" panose="020B0502040204020203" pitchFamily="34" charset="0"/>
                <a:ea typeface="Calibri" panose="020F0502020204030204" pitchFamily="34" charset="0"/>
              </a:rPr>
              <a:t> la </a:t>
            </a:r>
            <a:r>
              <a:rPr lang="en-GB" sz="1800" b="1" dirty="0" err="1">
                <a:effectLst/>
                <a:latin typeface="Bahnschrift Light" panose="020B0502040204020203" pitchFamily="34" charset="0"/>
                <a:ea typeface="Calibri" panose="020F0502020204030204" pitchFamily="34" charset="0"/>
              </a:rPr>
              <a:t>resiliencia</a:t>
            </a:r>
            <a:r>
              <a:rPr lang="en-GB" sz="1800" b="1" dirty="0">
                <a:effectLst/>
                <a:latin typeface="Bahnschrift Light" panose="020B0502040204020203" pitchFamily="34" charset="0"/>
                <a:ea typeface="Calibri" panose="020F0502020204030204" pitchFamily="34" charset="0"/>
              </a:rPr>
              <a:t> de las PYMES </a:t>
            </a:r>
            <a:r>
              <a:rPr lang="en-GB" b="1" dirty="0" err="1">
                <a:latin typeface="Bahnschrift Light" panose="020B0502040204020203" pitchFamily="34" charset="0"/>
                <a:ea typeface="Calibri" panose="020F0502020204030204" pitchFamily="34" charset="0"/>
              </a:rPr>
              <a:t>después</a:t>
            </a:r>
            <a:r>
              <a:rPr lang="en-GB" b="1" dirty="0">
                <a:latin typeface="Bahnschrift Light" panose="020B0502040204020203" pitchFamily="34" charset="0"/>
                <a:ea typeface="Calibri" panose="020F0502020204030204" pitchFamily="34" charset="0"/>
              </a:rPr>
              <a:t> del </a:t>
            </a:r>
            <a:r>
              <a:rPr lang="en-GB" b="1" dirty="0" err="1">
                <a:latin typeface="Bahnschrift Light" panose="020B0502040204020203" pitchFamily="34" charset="0"/>
                <a:ea typeface="Calibri" panose="020F0502020204030204" pitchFamily="34" charset="0"/>
              </a:rPr>
              <a:t>encierro</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Workload and the Quality of work organization</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0016"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1.2: Resiliencia ante el estrés y la ansiedad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956887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1.2.3.: Resiliencia ante el estrés y la ansiedad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847207"/>
          </a:xfrm>
          <a:prstGeom prst="rect">
            <a:avLst/>
          </a:prstGeom>
        </p:spPr>
        <p:txBody>
          <a:bodyPr wrap="square">
            <a:spAutoFit/>
          </a:bodyPr>
          <a:lstStyle/>
          <a:p>
            <a:pPr algn="l"/>
            <a:r>
              <a:rPr lang="en-US" b="1" dirty="0" err="1">
                <a:solidFill>
                  <a:srgbClr val="54585A"/>
                </a:solidFill>
                <a:latin typeface="Helvetica" panose="020B0604020202020204" pitchFamily="34" charset="0"/>
              </a:rPr>
              <a:t>Mejorar</a:t>
            </a:r>
            <a:r>
              <a:rPr lang="en-US" b="1" dirty="0">
                <a:solidFill>
                  <a:srgbClr val="54585A"/>
                </a:solidFill>
                <a:latin typeface="Helvetica" panose="020B0604020202020204" pitchFamily="34" charset="0"/>
              </a:rPr>
              <a:t> la </a:t>
            </a:r>
            <a:r>
              <a:rPr lang="en-US" b="1" dirty="0" err="1">
                <a:solidFill>
                  <a:srgbClr val="54585A"/>
                </a:solidFill>
                <a:latin typeface="Helvetica" panose="020B0604020202020204" pitchFamily="34" charset="0"/>
              </a:rPr>
              <a:t>resiliencia</a:t>
            </a:r>
            <a:r>
              <a:rPr lang="en-US" b="1" dirty="0">
                <a:solidFill>
                  <a:srgbClr val="54585A"/>
                </a:solidFill>
                <a:latin typeface="Helvetica" panose="020B0604020202020204" pitchFamily="34" charset="0"/>
              </a:rPr>
              <a:t> ante </a:t>
            </a:r>
            <a:r>
              <a:rPr lang="en-US" b="1" dirty="0" err="1">
                <a:solidFill>
                  <a:srgbClr val="54585A"/>
                </a:solidFill>
                <a:latin typeface="Helvetica" panose="020B0604020202020204" pitchFamily="34" charset="0"/>
              </a:rPr>
              <a:t>tu</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estrés</a:t>
            </a:r>
            <a:r>
              <a:rPr lang="en-US" b="1" dirty="0">
                <a:solidFill>
                  <a:srgbClr val="54585A"/>
                </a:solidFill>
                <a:latin typeface="Helvetica" panose="020B0604020202020204" pitchFamily="34" charset="0"/>
              </a:rPr>
              <a:t> y </a:t>
            </a:r>
            <a:r>
              <a:rPr lang="en-US" b="1" dirty="0" err="1">
                <a:solidFill>
                  <a:srgbClr val="54585A"/>
                </a:solidFill>
                <a:latin typeface="Helvetica" panose="020B0604020202020204" pitchFamily="34" charset="0"/>
              </a:rPr>
              <a:t>ansiedad</a:t>
            </a:r>
            <a:endParaRPr lang="en-US" b="1" i="0" dirty="0">
              <a:solidFill>
                <a:srgbClr val="54585A"/>
              </a:solidFill>
              <a:effectLst/>
              <a:latin typeface="Helvetica" panose="020B0604020202020204" pitchFamily="34" charset="0"/>
            </a:endParaRPr>
          </a:p>
          <a:p>
            <a:r>
              <a:rPr lang="en-US" dirty="0">
                <a:solidFill>
                  <a:srgbClr val="111111"/>
                </a:solidFill>
                <a:latin typeface="Helvetica" panose="020B0604020202020204" pitchFamily="34" charset="0"/>
              </a:rPr>
              <a:t>Si </a:t>
            </a:r>
            <a:r>
              <a:rPr lang="en-US" dirty="0" err="1">
                <a:solidFill>
                  <a:srgbClr val="111111"/>
                </a:solidFill>
                <a:latin typeface="Helvetica" panose="020B0604020202020204" pitchFamily="34" charset="0"/>
              </a:rPr>
              <a:t>te</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gustaría</a:t>
            </a:r>
            <a:r>
              <a:rPr lang="en-US" dirty="0">
                <a:solidFill>
                  <a:srgbClr val="111111"/>
                </a:solidFill>
                <a:latin typeface="Helvetica" panose="020B0604020202020204" pitchFamily="34" charset="0"/>
              </a:rPr>
              <a:t> ser </a:t>
            </a:r>
            <a:r>
              <a:rPr lang="en-US" dirty="0" err="1">
                <a:solidFill>
                  <a:srgbClr val="111111"/>
                </a:solidFill>
                <a:latin typeface="Helvetica" panose="020B0604020202020204" pitchFamily="34" charset="0"/>
              </a:rPr>
              <a:t>más</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resiliente</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considera</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estos</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consejos</a:t>
            </a:r>
            <a:r>
              <a:rPr lang="en-US" dirty="0">
                <a:solidFill>
                  <a:srgbClr val="111111"/>
                </a:solidFill>
                <a:latin typeface="Helvetica" panose="020B0604020202020204" pitchFamily="34" charset="0"/>
              </a:rPr>
              <a:t>:</a:t>
            </a:r>
            <a:endParaRPr lang="en-US" b="0" i="0" dirty="0">
              <a:solidFill>
                <a:srgbClr val="111111"/>
              </a:solidFill>
              <a:effectLst/>
              <a:latin typeface="Helvetica" panose="020B0604020202020204" pitchFamily="34" charset="0"/>
            </a:endParaRPr>
          </a:p>
          <a:p>
            <a:pPr algn="l"/>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sz="1700" b="1" i="0" dirty="0" err="1">
                <a:solidFill>
                  <a:srgbClr val="111111"/>
                </a:solidFill>
                <a:effectLst/>
                <a:latin typeface="Helvetica" panose="020B0604020202020204" pitchFamily="34" charset="0"/>
              </a:rPr>
              <a:t>Mantén</a:t>
            </a:r>
            <a:r>
              <a:rPr lang="en-US" sz="1700" b="1" i="0" dirty="0">
                <a:solidFill>
                  <a:srgbClr val="111111"/>
                </a:solidFill>
                <a:effectLst/>
                <a:latin typeface="Helvetica" panose="020B0604020202020204" pitchFamily="34" charset="0"/>
              </a:rPr>
              <a:t> la </a:t>
            </a:r>
            <a:r>
              <a:rPr lang="en-US" sz="1700" b="1" i="0" dirty="0" err="1">
                <a:solidFill>
                  <a:srgbClr val="111111"/>
                </a:solidFill>
                <a:effectLst/>
                <a:latin typeface="Helvetica" panose="020B0604020202020204" pitchFamily="34" charset="0"/>
              </a:rPr>
              <a:t>esperanza</a:t>
            </a:r>
            <a:r>
              <a:rPr lang="en-US" sz="1700" b="1" i="0" dirty="0">
                <a:solidFill>
                  <a:srgbClr val="111111"/>
                </a:solidFill>
                <a:effectLst/>
                <a:latin typeface="Helvetica" panose="020B0604020202020204" pitchFamily="34" charset="0"/>
              </a:rPr>
              <a:t>.</a:t>
            </a:r>
            <a:r>
              <a:rPr lang="en-US" sz="1700" b="0" i="0" dirty="0">
                <a:solidFill>
                  <a:srgbClr val="111111"/>
                </a:solidFill>
                <a:effectLst/>
                <a:latin typeface="Helvetica" panose="020B0604020202020204" pitchFamily="34" charset="0"/>
              </a:rPr>
              <a:t> </a:t>
            </a:r>
            <a:r>
              <a:rPr lang="es-ES" sz="1700" b="0" i="0" dirty="0">
                <a:solidFill>
                  <a:srgbClr val="111111"/>
                </a:solidFill>
                <a:effectLst/>
                <a:latin typeface="Helvetica" panose="020B0604020202020204" pitchFamily="34" charset="0"/>
              </a:rPr>
              <a:t> No se puede cambiar el pasado, pero siempre se puede mirar hacia el futuro. Aceptar e incluso anticipar el cambio facilita la adaptación y permite ver los nuevos retos con menos ansiedad.</a:t>
            </a:r>
            <a:endParaRPr lang="en-US" sz="1700" b="0" i="0" dirty="0">
              <a:solidFill>
                <a:srgbClr val="111111"/>
              </a:solidFill>
              <a:effectLst/>
              <a:latin typeface="Helvetica" panose="020B0604020202020204" pitchFamily="34" charset="0"/>
            </a:endParaRPr>
          </a:p>
          <a:p>
            <a:pPr algn="l">
              <a:buFont typeface="Arial" panose="020B0604020202020204" pitchFamily="34" charset="0"/>
              <a:buChar char="•"/>
            </a:pPr>
            <a:r>
              <a:rPr lang="en-US" sz="1700" b="1" dirty="0" err="1">
                <a:solidFill>
                  <a:srgbClr val="111111"/>
                </a:solidFill>
                <a:latin typeface="Helvetica" panose="020B0604020202020204" pitchFamily="34" charset="0"/>
              </a:rPr>
              <a:t>Cuídate</a:t>
            </a:r>
            <a:r>
              <a:rPr lang="en-US" sz="1700" b="1" i="0" dirty="0">
                <a:solidFill>
                  <a:srgbClr val="111111"/>
                </a:solidFill>
                <a:effectLst/>
                <a:latin typeface="Helvetica" panose="020B0604020202020204" pitchFamily="34" charset="0"/>
              </a:rPr>
              <a:t>.</a:t>
            </a:r>
            <a:r>
              <a:rPr lang="en-US" sz="1700" b="0" i="0" dirty="0">
                <a:solidFill>
                  <a:srgbClr val="111111"/>
                </a:solidFill>
                <a:effectLst/>
                <a:latin typeface="Helvetica" panose="020B0604020202020204" pitchFamily="34" charset="0"/>
              </a:rPr>
              <a:t> </a:t>
            </a:r>
            <a:r>
              <a:rPr lang="es-ES" sz="1700" b="0" i="0" dirty="0">
                <a:solidFill>
                  <a:srgbClr val="111111"/>
                </a:solidFill>
                <a:effectLst/>
                <a:latin typeface="Helvetica" panose="020B0604020202020204" pitchFamily="34" charset="0"/>
              </a:rPr>
              <a:t>Atiende a tus propias necesidades y sentimientos. Participa en actividades y aficiones que le gusten. Incluye la actividad física en su rutina diaria. Duerme lo suficiente. Lleva una dieta saludable. Practica técnicas de gestión del estrés y de relajación, como el yoga, la meditación, las imágenes guiadas, la respiración profunda o la oración.</a:t>
            </a:r>
          </a:p>
          <a:p>
            <a:pPr algn="l">
              <a:buFont typeface="Arial" panose="020B0604020202020204" pitchFamily="34" charset="0"/>
              <a:buChar char="•"/>
            </a:pPr>
            <a:r>
              <a:rPr lang="en-US" sz="1700" b="1" dirty="0">
                <a:solidFill>
                  <a:srgbClr val="111111"/>
                </a:solidFill>
                <a:latin typeface="Helvetica" panose="020B0604020202020204" pitchFamily="34" charset="0"/>
              </a:rPr>
              <a:t>Se </a:t>
            </a:r>
            <a:r>
              <a:rPr lang="en-US" sz="1700" b="1" dirty="0" err="1">
                <a:solidFill>
                  <a:srgbClr val="111111"/>
                </a:solidFill>
                <a:latin typeface="Helvetica" panose="020B0604020202020204" pitchFamily="34" charset="0"/>
              </a:rPr>
              <a:t>proactivo</a:t>
            </a:r>
            <a:r>
              <a:rPr lang="en-US" sz="1700" b="1" i="0" dirty="0">
                <a:solidFill>
                  <a:srgbClr val="111111"/>
                </a:solidFill>
                <a:effectLst/>
                <a:latin typeface="Helvetica" panose="020B0604020202020204" pitchFamily="34" charset="0"/>
              </a:rPr>
              <a:t>.</a:t>
            </a:r>
            <a:r>
              <a:rPr lang="en-US" sz="1700" b="0" i="0" dirty="0">
                <a:solidFill>
                  <a:srgbClr val="111111"/>
                </a:solidFill>
                <a:effectLst/>
                <a:latin typeface="Helvetica" panose="020B0604020202020204" pitchFamily="34" charset="0"/>
              </a:rPr>
              <a:t> </a:t>
            </a:r>
            <a:r>
              <a:rPr lang="es-ES" sz="1700" b="0" i="0" dirty="0">
                <a:solidFill>
                  <a:srgbClr val="111111"/>
                </a:solidFill>
                <a:effectLst/>
                <a:latin typeface="Helvetica" panose="020B0604020202020204" pitchFamily="34" charset="0"/>
              </a:rPr>
              <a:t> No ignores tus problemas. En lugar de ello, averigua lo que hay que hacer, elabora un plan y actúa. Aunque puede llevar tiempo recuperarse de un contratiempo importante, un acontecimiento traumático o una pérdida, entiende que tu situación puede mejorar si te esfuerzas por ello</a:t>
            </a:r>
            <a:r>
              <a:rPr lang="en-US" b="0" i="0" dirty="0">
                <a:solidFill>
                  <a:srgbClr val="111111"/>
                </a:solidFill>
                <a:effectLst/>
                <a:latin typeface="Helvetica" panose="020B0604020202020204" pitchFamily="34" charset="0"/>
              </a:rPr>
              <a:t>.</a:t>
            </a:r>
          </a:p>
          <a:p>
            <a:pPr algn="r"/>
            <a:br>
              <a:rPr lang="en-US" dirty="0"/>
            </a:br>
            <a:r>
              <a:rPr lang="en-US" dirty="0"/>
              <a:t>https://www.mayoclinic.org/tests-procedures/resilience-training/in-depth/resilience/art-20046311</a:t>
            </a:r>
          </a:p>
        </p:txBody>
      </p:sp>
    </p:spTree>
    <p:extLst>
      <p:ext uri="{BB962C8B-B14F-4D97-AF65-F5344CB8AC3E}">
        <p14:creationId xmlns:p14="http://schemas.microsoft.com/office/powerpoint/2010/main" val="2814918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540360"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1.3: Construir una organización digital centrada en la calidad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078185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1.3.1: Nombre de la sección </a:t>
            </a:r>
            <a:r>
              <a:rPr lang="es-ES" sz="2200" spc="50" dirty="0" err="1">
                <a:latin typeface="+mj-lt"/>
                <a:cs typeface="Tahoma"/>
              </a:rPr>
              <a:t>Definior</a:t>
            </a:r>
            <a:r>
              <a:rPr lang="es-ES" sz="2200" spc="50" dirty="0">
                <a:latin typeface="+mj-lt"/>
                <a:cs typeface="Tahoma"/>
              </a:rPr>
              <a:t> organización digital y calidad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34717" y="2189853"/>
            <a:ext cx="11024208" cy="3785652"/>
          </a:xfrm>
          <a:prstGeom prst="rect">
            <a:avLst/>
          </a:prstGeom>
        </p:spPr>
        <p:txBody>
          <a:bodyPr wrap="square">
            <a:spAutoFit/>
          </a:bodyPr>
          <a:lstStyle/>
          <a:p>
            <a:pPr algn="l"/>
            <a:r>
              <a:rPr lang="en-US" sz="1600" b="1" i="0" dirty="0" err="1">
                <a:solidFill>
                  <a:srgbClr val="54585A"/>
                </a:solidFill>
                <a:effectLst/>
                <a:latin typeface="Helvetica" panose="020B0604020202020204" pitchFamily="34" charset="0"/>
              </a:rPr>
              <a:t>Definir</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calidad</a:t>
            </a:r>
            <a:endParaRPr lang="en-US" sz="1600" b="1" i="0" dirty="0">
              <a:solidFill>
                <a:srgbClr val="54585A"/>
              </a:solidFill>
              <a:effectLst/>
              <a:latin typeface="Helvetica" panose="020B0604020202020204" pitchFamily="34" charset="0"/>
            </a:endParaRPr>
          </a:p>
          <a:p>
            <a:pPr algn="l"/>
            <a:r>
              <a:rPr lang="es-ES" sz="1600" b="1" i="0" dirty="0">
                <a:solidFill>
                  <a:srgbClr val="54585A"/>
                </a:solidFill>
                <a:effectLst/>
                <a:latin typeface="Helvetica" panose="020B0604020202020204" pitchFamily="34" charset="0"/>
              </a:rPr>
              <a:t>Según la Sociedad Americana de la Calidad, "la calidad es el conjunto de características de un producto o servicio que influyen en su capacidad para satisfacer necesidades declaradas o implícitas", lo que significa que la calidad es un rasgo de un producto que, a través de sus características inherentes, cumple su función y lo hace bien.</a:t>
            </a:r>
            <a:r>
              <a:rPr lang="en-US" sz="1600" b="1" i="0" dirty="0">
                <a:solidFill>
                  <a:srgbClr val="54585A"/>
                </a:solidFill>
                <a:effectLst/>
                <a:latin typeface="Helvetica" panose="020B0604020202020204" pitchFamily="34" charset="0"/>
              </a:rPr>
              <a:t>(https://freelancelatam.com/what-does-it-mean-to-be-quality-focused/)</a:t>
            </a:r>
          </a:p>
          <a:p>
            <a:pPr algn="l"/>
            <a:endParaRPr lang="en-US" sz="1600" b="1" dirty="0">
              <a:solidFill>
                <a:srgbClr val="54585A"/>
              </a:solidFill>
              <a:latin typeface="Helvetica" panose="020B0604020202020204" pitchFamily="34" charset="0"/>
            </a:endParaRPr>
          </a:p>
          <a:p>
            <a:pPr algn="l"/>
            <a:r>
              <a:rPr lang="en-US" sz="1600" b="1" i="0" dirty="0" err="1">
                <a:solidFill>
                  <a:srgbClr val="54585A"/>
                </a:solidFill>
                <a:effectLst/>
                <a:latin typeface="Helvetica" panose="020B0604020202020204" pitchFamily="34" charset="0"/>
              </a:rPr>
              <a:t>Definir</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el</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término</a:t>
            </a:r>
            <a:r>
              <a:rPr lang="en-US" sz="1600" b="1" i="0" dirty="0">
                <a:solidFill>
                  <a:srgbClr val="54585A"/>
                </a:solidFill>
                <a:effectLst/>
                <a:latin typeface="Helvetica" panose="020B0604020202020204" pitchFamily="34" charset="0"/>
              </a:rPr>
              <a:t> </a:t>
            </a:r>
            <a:r>
              <a:rPr lang="en-US" sz="1600" b="1" i="0" dirty="0" err="1">
                <a:solidFill>
                  <a:srgbClr val="54585A"/>
                </a:solidFill>
                <a:effectLst/>
                <a:latin typeface="Helvetica" panose="020B0604020202020204" pitchFamily="34" charset="0"/>
              </a:rPr>
              <a:t>organización</a:t>
            </a:r>
            <a:r>
              <a:rPr lang="en-US" sz="1600" b="1" i="0" dirty="0">
                <a:solidFill>
                  <a:srgbClr val="54585A"/>
                </a:solidFill>
                <a:effectLst/>
                <a:latin typeface="Helvetica" panose="020B0604020202020204" pitchFamily="34" charset="0"/>
              </a:rPr>
              <a:t> digital</a:t>
            </a:r>
          </a:p>
          <a:p>
            <a:pPr algn="l"/>
            <a:r>
              <a:rPr lang="es-ES" sz="1600" b="1" i="0" dirty="0">
                <a:solidFill>
                  <a:srgbClr val="54585A"/>
                </a:solidFill>
                <a:effectLst/>
                <a:latin typeface="Helvetica" panose="020B0604020202020204" pitchFamily="34" charset="0"/>
              </a:rPr>
              <a:t>Para asegurarse de que su organización está construyendo una visión holística y única del cliente, haga las siguientes preguntas </a:t>
            </a:r>
            <a:r>
              <a:rPr lang="en-US" sz="1600" b="1" i="0" dirty="0">
                <a:solidFill>
                  <a:srgbClr val="54585A"/>
                </a:solidFill>
                <a:effectLst/>
                <a:latin typeface="Helvetica" panose="020B0604020202020204" pitchFamily="34" charset="0"/>
              </a:rPr>
              <a:t>:</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es-ES" sz="1600" b="1" i="0" dirty="0">
                <a:solidFill>
                  <a:srgbClr val="54585A"/>
                </a:solidFill>
                <a:effectLst/>
                <a:latin typeface="Helvetica" panose="020B0604020202020204" pitchFamily="34" charset="0"/>
              </a:rPr>
              <a:t>"Una organización digital es aquella que busca mejorar su rendimiento mediante herramientas electrónicas y de "tecnologías de la información" nuevas y emergentes, así como los modelos de negocio y las nuevas formas de operar que permiten, para mejorar la eficacia de su funcionamiento."</a:t>
            </a:r>
            <a:r>
              <a:rPr lang="en-US" sz="1600" b="1" i="0" dirty="0">
                <a:solidFill>
                  <a:srgbClr val="54585A"/>
                </a:solidFill>
                <a:effectLst/>
                <a:latin typeface="Helvetica" panose="020B0604020202020204" pitchFamily="34" charset="0"/>
                <a:hlinkClick r:id="rId2"/>
              </a:rPr>
              <a:t>https://www.linkedin.com/pulse/what-digital-organisation-owen-mccall/</a:t>
            </a:r>
            <a:endParaRPr lang="en-US" sz="1600" b="1" i="0" dirty="0">
              <a:solidFill>
                <a:srgbClr val="54585A"/>
              </a:solidFill>
              <a:effectLst/>
              <a:latin typeface="Helvetica" panose="020B0604020202020204" pitchFamily="34" charset="0"/>
            </a:endParaRPr>
          </a:p>
          <a:p>
            <a:pPr algn="r"/>
            <a:endParaRPr lang="en-US" sz="1600" b="1" i="0" dirty="0">
              <a:solidFill>
                <a:srgbClr val="54585A"/>
              </a:solidFill>
              <a:effectLst/>
              <a:latin typeface="Helvetica" panose="020B0604020202020204" pitchFamily="34" charset="0"/>
            </a:endParaRPr>
          </a:p>
        </p:txBody>
      </p:sp>
    </p:spTree>
    <p:extLst>
      <p:ext uri="{BB962C8B-B14F-4D97-AF65-F5344CB8AC3E}">
        <p14:creationId xmlns:p14="http://schemas.microsoft.com/office/powerpoint/2010/main" val="376978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667109" cy="58221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700" kern="0" spc="-150" dirty="0">
                <a:solidFill>
                  <a:schemeClr val="tx1"/>
                </a:solidFill>
                <a:latin typeface="+mj-lt"/>
                <a:ea typeface="Tahoma" panose="020B0604030504040204" pitchFamily="34" charset="0"/>
                <a:cs typeface="Tahoma" panose="020B0604030504040204" pitchFamily="34" charset="0"/>
              </a:rPr>
              <a:t>UNIDAD 1.3: Construir una organización digital centrada en la calidad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1.3.2: Pilares de la organización digital centrada en la calidad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093428"/>
          </a:xfrm>
          <a:prstGeom prst="rect">
            <a:avLst/>
          </a:prstGeom>
        </p:spPr>
        <p:txBody>
          <a:bodyPr wrap="square">
            <a:spAutoFit/>
          </a:bodyPr>
          <a:lstStyle/>
          <a:p>
            <a:pPr marL="342900" indent="-342900" algn="l">
              <a:buFont typeface="+mj-lt"/>
              <a:buAutoNum type="arabicPeriod"/>
            </a:pPr>
            <a:r>
              <a:rPr lang="es-ES" sz="1600" b="1" i="0" dirty="0">
                <a:solidFill>
                  <a:srgbClr val="54585A"/>
                </a:solidFill>
                <a:effectLst/>
                <a:latin typeface="Helvetica" panose="020B0604020202020204" pitchFamily="34" charset="0"/>
              </a:rPr>
              <a:t>Colaborar para construir una visión única del cliente</a:t>
            </a:r>
          </a:p>
          <a:p>
            <a:pPr algn="l"/>
            <a:r>
              <a:rPr lang="es-ES" sz="1600" b="1" i="0" dirty="0">
                <a:solidFill>
                  <a:srgbClr val="54585A"/>
                </a:solidFill>
                <a:effectLst/>
                <a:latin typeface="Helvetica" panose="020B0604020202020204" pitchFamily="34" charset="0"/>
              </a:rPr>
              <a:t>Para asegurarte de que tu organización está construyendo una visión holística y única del cliente, hazte las siguientes preguntas </a:t>
            </a:r>
            <a:r>
              <a:rPr lang="en-US" sz="1600" b="1" i="0" dirty="0">
                <a:solidFill>
                  <a:srgbClr val="54585A"/>
                </a:solidFill>
                <a:effectLst/>
                <a:latin typeface="Helvetica" panose="020B0604020202020204" pitchFamily="34" charset="0"/>
              </a:rPr>
              <a:t>:</a:t>
            </a:r>
          </a:p>
          <a:p>
            <a:pPr marL="342900" indent="-342900" algn="l">
              <a:buFont typeface="+mj-lt"/>
              <a:buAutoNum type="arabicPeriod"/>
            </a:pPr>
            <a:endParaRPr lang="en-US" sz="1600" b="1" i="0" dirty="0">
              <a:solidFill>
                <a:srgbClr val="54585A"/>
              </a:solidFill>
              <a:effectLst/>
              <a:latin typeface="Helvetica" panose="020B0604020202020204" pitchFamily="34" charset="0"/>
            </a:endParaRPr>
          </a:p>
          <a:p>
            <a:pPr marL="342900" indent="-342900" algn="l">
              <a:buFont typeface="Arial" panose="020B0604020202020204" pitchFamily="34" charset="0"/>
              <a:buChar char="•"/>
            </a:pPr>
            <a:r>
              <a:rPr lang="es-ES" sz="1500" b="1" i="0" dirty="0">
                <a:solidFill>
                  <a:srgbClr val="54585A"/>
                </a:solidFill>
                <a:effectLst/>
                <a:latin typeface="Helvetica" panose="020B0604020202020204" pitchFamily="34" charset="0"/>
              </a:rPr>
              <a:t>¿Cómo de buenos son nuestros datos? Los datos deficientes no sólo disminuyen la capacidad de comunicación, sino que pueden afectar a la productividad y, en última instancia, a los ingresos.</a:t>
            </a:r>
          </a:p>
          <a:p>
            <a:pPr marL="342900" indent="-342900" algn="l">
              <a:buFont typeface="Arial" panose="020B0604020202020204" pitchFamily="34" charset="0"/>
              <a:buChar char="•"/>
            </a:pPr>
            <a:r>
              <a:rPr lang="es-ES" sz="1500" b="1" i="0" dirty="0">
                <a:solidFill>
                  <a:srgbClr val="54585A"/>
                </a:solidFill>
                <a:effectLst/>
                <a:latin typeface="Helvetica" panose="020B0604020202020204" pitchFamily="34" charset="0"/>
              </a:rPr>
              <a:t>¿Cuánto tiempo dedicamos a validar los datos que recogemos? Cuando se dedica todo el tiempo a recopilar y gestionar datos, la calidad de la información puede quedar relegada. Asegúrate de que estás incorporando tiempo para validar y limpiar tus datos.</a:t>
            </a:r>
          </a:p>
          <a:p>
            <a:pPr marL="342900" indent="-342900" algn="l">
              <a:buFont typeface="Arial" panose="020B0604020202020204" pitchFamily="34" charset="0"/>
              <a:buChar char="•"/>
            </a:pPr>
            <a:r>
              <a:rPr lang="es-ES" sz="1500" b="1" i="0" dirty="0">
                <a:solidFill>
                  <a:srgbClr val="54585A"/>
                </a:solidFill>
                <a:effectLst/>
                <a:latin typeface="Helvetica" panose="020B0604020202020204" pitchFamily="34" charset="0"/>
              </a:rPr>
              <a:t>¿Cómo gestionamos los datos que recogemos de nuestros clientes? Necesitas estrategias coherentes para gestionar los datos de nuestros clientes, independientemente de su origen. La responsabilidad de la exactitud de los datos no debe recaer en un solo equipo.</a:t>
            </a:r>
          </a:p>
          <a:p>
            <a:pPr marL="342900" indent="-342900" algn="l">
              <a:buFont typeface="Arial" panose="020B0604020202020204" pitchFamily="34" charset="0"/>
              <a:buChar char="•"/>
            </a:pPr>
            <a:r>
              <a:rPr lang="es-ES" sz="1500" b="1" i="0" dirty="0">
                <a:solidFill>
                  <a:srgbClr val="54585A"/>
                </a:solidFill>
                <a:effectLst/>
                <a:latin typeface="Helvetica" panose="020B0604020202020204" pitchFamily="34" charset="0"/>
              </a:rPr>
              <a:t>¿Hasta qué punto nos acercamos a una visión única de nuestro cliente? Una visión única del cliente te muestra todas las interacciones que un cliente ha tenido con tu empresa, incluyendo toda su información de contacto y preferencias relevantes. Asegúrate de que no estás tratando con datos en silos porque has olvidado consultar a un compañero o te has olvidado de un sistema heredado.</a:t>
            </a:r>
            <a:r>
              <a:rPr lang="en-US" sz="1500" dirty="0"/>
              <a:t>https://www.cmswire.com/digital-workplace/3-steps-to-building-a-digital-culture</a:t>
            </a:r>
            <a:r>
              <a:rPr lang="en-US" sz="1600" dirty="0"/>
              <a:t>/</a:t>
            </a:r>
          </a:p>
        </p:txBody>
      </p:sp>
    </p:spTree>
    <p:extLst>
      <p:ext uri="{BB962C8B-B14F-4D97-AF65-F5344CB8AC3E}">
        <p14:creationId xmlns:p14="http://schemas.microsoft.com/office/powerpoint/2010/main" val="310650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0016"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1.3: Construir una organización digital centrada en la calidad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1.3.2.: Pilares de una organización digital centrada en la calidad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539430"/>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2. </a:t>
            </a:r>
            <a:r>
              <a:rPr lang="en-US" sz="1600" b="1" dirty="0" err="1">
                <a:solidFill>
                  <a:srgbClr val="54585A"/>
                </a:solidFill>
                <a:latin typeface="Helvetica" panose="020B0604020202020204" pitchFamily="34" charset="0"/>
              </a:rPr>
              <a:t>Fomentar</a:t>
            </a:r>
            <a:r>
              <a:rPr lang="en-US" sz="1600" b="1" dirty="0">
                <a:solidFill>
                  <a:srgbClr val="54585A"/>
                </a:solidFill>
                <a:latin typeface="Helvetica" panose="020B0604020202020204" pitchFamily="34" charset="0"/>
              </a:rPr>
              <a:t> la </a:t>
            </a:r>
            <a:r>
              <a:rPr lang="en-US" sz="1600" b="1" dirty="0" err="1">
                <a:solidFill>
                  <a:srgbClr val="54585A"/>
                </a:solidFill>
                <a:latin typeface="Helvetica" panose="020B0604020202020204" pitchFamily="34" charset="0"/>
              </a:rPr>
              <a:t>asunción</a:t>
            </a:r>
            <a:r>
              <a:rPr lang="en-US" sz="1600" b="1" dirty="0">
                <a:solidFill>
                  <a:srgbClr val="54585A"/>
                </a:solidFill>
                <a:latin typeface="Helvetica" panose="020B0604020202020204" pitchFamily="34" charset="0"/>
              </a:rPr>
              <a:t> de </a:t>
            </a:r>
            <a:r>
              <a:rPr lang="en-US" sz="1600" b="1" dirty="0" err="1">
                <a:solidFill>
                  <a:srgbClr val="54585A"/>
                </a:solidFill>
                <a:latin typeface="Helvetica" panose="020B0604020202020204" pitchFamily="34" charset="0"/>
              </a:rPr>
              <a:t>riesgos</a:t>
            </a:r>
            <a:endParaRPr lang="en-US" sz="1600" b="1" i="0" dirty="0">
              <a:solidFill>
                <a:srgbClr val="54585A"/>
              </a:solidFill>
              <a:effectLst/>
              <a:latin typeface="Helvetica" panose="020B0604020202020204" pitchFamily="34" charset="0"/>
            </a:endParaRPr>
          </a:p>
          <a:p>
            <a:pPr algn="l"/>
            <a:endParaRPr lang="en-US" sz="1600" dirty="0"/>
          </a:p>
          <a:p>
            <a:pPr algn="l"/>
            <a:r>
              <a:rPr lang="es-ES" sz="1600" dirty="0"/>
              <a:t>Concéntrate en eliminar la toma de decisiones burocráticas y cambia tu enfoque hacia la innovación en lugar de la estricta eficiencia, y no olvides celebrar la naturaleza iterativa del progreso.</a:t>
            </a:r>
            <a:endParaRPr lang="en-US" sz="1600" dirty="0"/>
          </a:p>
          <a:p>
            <a:pPr algn="l"/>
            <a:endParaRPr lang="en-US" sz="1600" dirty="0"/>
          </a:p>
          <a:p>
            <a:pPr algn="l"/>
            <a:r>
              <a:rPr lang="es-ES" sz="1600" dirty="0"/>
              <a:t>Un componente clave para fracasar rápidamente es la reflexión y el crecimiento. Debes animar a los miembros del equipo a compartir lo que no ha funcionado para que toda la organización pueda aprender, en lugar de quedarte estancado. Tu equipo debe tener las habilidades necesarias para utilizar los conocimientos y los datos generados por estas nuevas iniciativas para impulsar nuevos cambios, lo que puede requerir un cambio de mentalidad o formación adicional.</a:t>
            </a:r>
          </a:p>
          <a:p>
            <a:pPr algn="l"/>
            <a:endParaRPr lang="en-US" sz="1600" dirty="0"/>
          </a:p>
          <a:p>
            <a:pPr algn="l"/>
            <a:r>
              <a:rPr lang="es-ES" sz="1600" dirty="0"/>
              <a:t>El cambio a una cultura digital lleva tiempo, pero cuanto antes empieces, más rápido verás los resultados. Toda transformación digital será, por naturaleza, un trabajo en curso. Esta experimentación implica un riesgo calculado, pero esa experimentación, en última instancia, impulsará los resultados y llevará a tu organización a nuevos éxitos.</a:t>
            </a:r>
            <a:endParaRPr lang="en-US" sz="1600" dirty="0"/>
          </a:p>
          <a:p>
            <a:pPr algn="r"/>
            <a:r>
              <a:rPr lang="en-US" sz="1600" dirty="0"/>
              <a:t>https://www.cmswire.com/digital-workplace/3-steps-to-building-a-digital-culture/</a:t>
            </a:r>
          </a:p>
        </p:txBody>
      </p:sp>
    </p:spTree>
    <p:extLst>
      <p:ext uri="{BB962C8B-B14F-4D97-AF65-F5344CB8AC3E}">
        <p14:creationId xmlns:p14="http://schemas.microsoft.com/office/powerpoint/2010/main" val="3891083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30737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3600" kern="0" spc="-150" dirty="0">
                <a:solidFill>
                  <a:schemeClr val="tx1"/>
                </a:solidFill>
                <a:latin typeface="+mj-lt"/>
                <a:ea typeface="Tahoma" panose="020B0604030504040204" pitchFamily="34" charset="0"/>
                <a:cs typeface="Tahoma" panose="020B0604030504040204" pitchFamily="34" charset="0"/>
              </a:rPr>
              <a:t>UNIDAD 1.3: Construir una organización digital centrada en la calidad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8808647"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1.3.2.: Pilares de una organización digital centrada en la calidad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047262"/>
          </a:xfrm>
          <a:prstGeom prst="rect">
            <a:avLst/>
          </a:prstGeom>
        </p:spPr>
        <p:txBody>
          <a:bodyPr wrap="square">
            <a:spAutoFit/>
          </a:bodyPr>
          <a:lstStyle/>
          <a:p>
            <a:pPr algn="l"/>
            <a:r>
              <a:rPr lang="en-US" sz="1600" b="1" i="0" dirty="0">
                <a:solidFill>
                  <a:srgbClr val="54585A"/>
                </a:solidFill>
                <a:effectLst/>
                <a:latin typeface="Helvetica" panose="020B0604020202020204" pitchFamily="34" charset="0"/>
              </a:rPr>
              <a:t>3. </a:t>
            </a:r>
            <a:r>
              <a:rPr lang="en-US" sz="1600" b="1" dirty="0" err="1">
                <a:solidFill>
                  <a:srgbClr val="54585A"/>
                </a:solidFill>
                <a:latin typeface="Helvetica" panose="020B0604020202020204" pitchFamily="34" charset="0"/>
              </a:rPr>
              <a:t>Acepta</a:t>
            </a:r>
            <a:r>
              <a:rPr lang="en-US" sz="1600" b="1" dirty="0">
                <a:solidFill>
                  <a:srgbClr val="54585A"/>
                </a:solidFill>
                <a:latin typeface="Helvetica" panose="020B0604020202020204" pitchFamily="34" charset="0"/>
              </a:rPr>
              <a:t> </a:t>
            </a:r>
            <a:r>
              <a:rPr lang="en-US" sz="1600" b="1" dirty="0" err="1">
                <a:solidFill>
                  <a:srgbClr val="54585A"/>
                </a:solidFill>
                <a:latin typeface="Helvetica" panose="020B0604020202020204" pitchFamily="34" charset="0"/>
              </a:rPr>
              <a:t>el</a:t>
            </a:r>
            <a:r>
              <a:rPr lang="en-US" sz="1600" b="1" dirty="0">
                <a:solidFill>
                  <a:srgbClr val="54585A"/>
                </a:solidFill>
                <a:latin typeface="Helvetica" panose="020B0604020202020204" pitchFamily="34" charset="0"/>
              </a:rPr>
              <a:t> </a:t>
            </a:r>
            <a:r>
              <a:rPr lang="en-US" sz="1600" b="1" dirty="0" err="1">
                <a:solidFill>
                  <a:srgbClr val="54585A"/>
                </a:solidFill>
                <a:latin typeface="Helvetica" panose="020B0604020202020204" pitchFamily="34" charset="0"/>
              </a:rPr>
              <a:t>cambio</a:t>
            </a:r>
            <a:endParaRPr lang="en-US" sz="1600" b="1" i="0" dirty="0">
              <a:solidFill>
                <a:srgbClr val="54585A"/>
              </a:solidFill>
              <a:effectLst/>
              <a:latin typeface="Helvetica" panose="020B0604020202020204" pitchFamily="34" charset="0"/>
            </a:endParaRPr>
          </a:p>
          <a:p>
            <a:pPr algn="l"/>
            <a:endParaRPr lang="en-US" sz="1600" dirty="0"/>
          </a:p>
          <a:p>
            <a:pPr algn="l"/>
            <a:r>
              <a:rPr lang="es-ES" sz="1500" dirty="0"/>
              <a:t>Adoptar una cultura digital puede ser un reto, ya que los empleados luchan por movilizarse en torno a puntos de contacto coherentes, nuevas tecnologías y nuevas formas de trabajar. Pero las organizaciones deben ir más allá de las estructuras, procesos y sistemas tradicionales para cambiar el comportamiento individual y colectivo. Para cambiar la dinámica de los equipos y grupos, las organizaciones pueden hacer lo siguiente:</a:t>
            </a:r>
          </a:p>
          <a:p>
            <a:pPr algn="l"/>
            <a:endParaRPr lang="en-US" sz="1500" dirty="0"/>
          </a:p>
          <a:p>
            <a:pPr algn="l"/>
            <a:r>
              <a:rPr lang="es-ES" sz="1500" dirty="0"/>
              <a:t>Acepta la transparencia. Implantar una cultura digital puede ser un reto, especialmente si tu organización sufre de una "mentalidad de silo". Esfuérzate por lograr una comunicación abierta y honesta, tanto de arriba a abajo como de abajo a arriba.</a:t>
            </a:r>
          </a:p>
          <a:p>
            <a:pPr algn="l"/>
            <a:r>
              <a:rPr lang="es-ES" sz="1500" dirty="0"/>
              <a:t>Crea equipos de proyecto interfuncionales. Los equipos interfuncionales ayudan a las organizaciones a poner a tus clientes en primer lugar al fomentar la comunicación y la colaboración efectivas. Los proyectos de transformación digital deben contar con expertos de diferentes áreas de la empresa para garantizar que se tengan en cuenta todas las perspectivas. Algunas organizaciones a las que se puedes recurrir son ventas, finanzas, marketing, operaciones y recursos humanos.</a:t>
            </a:r>
          </a:p>
          <a:p>
            <a:pPr algn="l"/>
            <a:endParaRPr lang="en-US" sz="1500" dirty="0"/>
          </a:p>
          <a:p>
            <a:pPr algn="l"/>
            <a:r>
              <a:rPr lang="es-ES" sz="1500" dirty="0"/>
              <a:t>Utiliza herramientas de colaboración. En lugar del correo electrónico, prueba aplicaciones como </a:t>
            </a:r>
            <a:r>
              <a:rPr lang="es-ES" sz="1500" dirty="0" err="1"/>
              <a:t>Slack</a:t>
            </a:r>
            <a:r>
              <a:rPr lang="es-ES" sz="1500" dirty="0"/>
              <a:t> o Microsoft </a:t>
            </a:r>
            <a:r>
              <a:rPr lang="es-ES" sz="1500" dirty="0" err="1"/>
              <a:t>Teams</a:t>
            </a:r>
            <a:r>
              <a:rPr lang="es-ES" sz="1500" dirty="0"/>
              <a:t>. También puedes probar a colaborar en documentos en lugar de enviarlos por correo electrónico. Esto te ayuda a compartir información y a trabajar de forma más eficiente para conseguir objetivos comunes.</a:t>
            </a:r>
            <a:r>
              <a:rPr lang="en-US" sz="1500" dirty="0"/>
              <a:t>https://www.cmswire.com/digital-workplace/3-steps-to-building-a-digital-culture/</a:t>
            </a:r>
          </a:p>
        </p:txBody>
      </p:sp>
    </p:spTree>
    <p:extLst>
      <p:ext uri="{BB962C8B-B14F-4D97-AF65-F5344CB8AC3E}">
        <p14:creationId xmlns:p14="http://schemas.microsoft.com/office/powerpoint/2010/main" val="76519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0018" y="3543852"/>
            <a:ext cx="1829006" cy="1476430"/>
          </a:xfrm>
          <a:prstGeom prst="rect">
            <a:avLst/>
          </a:prstGeom>
          <a:noFill/>
        </p:spPr>
        <p:txBody>
          <a:bodyPr wrap="square" rtlCol="0">
            <a:spAutoFit/>
          </a:bodyPr>
          <a:lstStyle/>
          <a:p>
            <a:pPr algn="ctr">
              <a:lnSpc>
                <a:spcPts val="2220"/>
              </a:lnSpc>
            </a:pPr>
            <a:r>
              <a:rPr lang="es-ES" sz="1300" dirty="0">
                <a:ea typeface="Lato Light" charset="0"/>
                <a:cs typeface="Poppins" pitchFamily="2" charset="77"/>
              </a:rPr>
              <a:t>una sensación natural de no poder hacer frente a determinadas exigencias y acontecimientos</a:t>
            </a:r>
            <a:endParaRPr lang="en-US" sz="1300" dirty="0">
              <a:ea typeface="Lato Light" charset="0"/>
              <a:cs typeface="Poppins" pitchFamily="2" charset="77"/>
            </a:endParaRPr>
          </a:p>
        </p:txBody>
      </p:sp>
      <p:sp>
        <p:nvSpPr>
          <p:cNvPr id="53" name="Rectangle 52"/>
          <p:cNvSpPr/>
          <p:nvPr/>
        </p:nvSpPr>
        <p:spPr>
          <a:xfrm>
            <a:off x="5493902" y="3127066"/>
            <a:ext cx="751809" cy="369332"/>
          </a:xfrm>
          <a:prstGeom prst="rect">
            <a:avLst/>
          </a:prstGeom>
        </p:spPr>
        <p:txBody>
          <a:bodyPr wrap="none">
            <a:spAutoFit/>
          </a:bodyPr>
          <a:lstStyle/>
          <a:p>
            <a:pPr algn="ctr"/>
            <a:r>
              <a:rPr lang="en-US" b="1" dirty="0" err="1">
                <a:ea typeface="Roboto" charset="0"/>
                <a:cs typeface="Poppins" pitchFamily="2" charset="77"/>
              </a:rPr>
              <a:t>Estrés</a:t>
            </a:r>
            <a:endParaRPr lang="en-US" b="1" dirty="0">
              <a:ea typeface="Roboto" charset="0"/>
              <a:cs typeface="Poppins" pitchFamily="2" charset="77"/>
            </a:endParaRPr>
          </a:p>
        </p:txBody>
      </p:sp>
      <p:sp>
        <p:nvSpPr>
          <p:cNvPr id="54" name="TextBox 53"/>
          <p:cNvSpPr txBox="1"/>
          <p:nvPr/>
        </p:nvSpPr>
        <p:spPr>
          <a:xfrm>
            <a:off x="6275952" y="2411533"/>
            <a:ext cx="1829006" cy="1479829"/>
          </a:xfrm>
          <a:prstGeom prst="rect">
            <a:avLst/>
          </a:prstGeom>
          <a:noFill/>
        </p:spPr>
        <p:txBody>
          <a:bodyPr wrap="square" rtlCol="0">
            <a:spAutoFit/>
          </a:bodyPr>
          <a:lstStyle/>
          <a:p>
            <a:pPr algn="ctr">
              <a:lnSpc>
                <a:spcPts val="2220"/>
              </a:lnSpc>
            </a:pPr>
            <a:r>
              <a:rPr lang="es-ES" sz="1300" dirty="0">
                <a:ea typeface="Lato Light" charset="0"/>
                <a:cs typeface="Poppins" pitchFamily="2" charset="77"/>
              </a:rPr>
              <a:t>una sensación de malestar, como la preocupación o el miedo, que puede ser leve o grave</a:t>
            </a:r>
            <a:endParaRPr lang="en-US" sz="1300" dirty="0">
              <a:ea typeface="Lato Light" charset="0"/>
              <a:cs typeface="Poppins" pitchFamily="2" charset="77"/>
            </a:endParaRPr>
          </a:p>
        </p:txBody>
      </p:sp>
      <p:sp>
        <p:nvSpPr>
          <p:cNvPr id="55" name="Rectangle 54"/>
          <p:cNvSpPr/>
          <p:nvPr/>
        </p:nvSpPr>
        <p:spPr>
          <a:xfrm>
            <a:off x="6726120" y="2188406"/>
            <a:ext cx="1071127" cy="369332"/>
          </a:xfrm>
          <a:prstGeom prst="rect">
            <a:avLst/>
          </a:prstGeom>
        </p:spPr>
        <p:txBody>
          <a:bodyPr wrap="none">
            <a:spAutoFit/>
          </a:bodyPr>
          <a:lstStyle/>
          <a:p>
            <a:pPr algn="ctr"/>
            <a:r>
              <a:rPr lang="en-US" b="1" dirty="0" err="1">
                <a:ea typeface="Roboto" charset="0"/>
                <a:cs typeface="Poppins" pitchFamily="2" charset="77"/>
              </a:rPr>
              <a:t>Ansiedad</a:t>
            </a:r>
            <a:endParaRPr lang="en-US" b="1" dirty="0">
              <a:ea typeface="Roboto" charset="0"/>
              <a:cs typeface="Poppins" pitchFamily="2" charset="77"/>
            </a:endParaRPr>
          </a:p>
        </p:txBody>
      </p:sp>
      <p:sp>
        <p:nvSpPr>
          <p:cNvPr id="58" name="TextBox 57"/>
          <p:cNvSpPr txBox="1"/>
          <p:nvPr/>
        </p:nvSpPr>
        <p:spPr>
          <a:xfrm>
            <a:off x="3563820" y="2921252"/>
            <a:ext cx="1829006" cy="63344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Clasificados</a:t>
            </a:r>
            <a:r>
              <a:rPr lang="en-US" sz="1400" dirty="0">
                <a:ea typeface="Lato Light" charset="0"/>
                <a:cs typeface="Poppins" pitchFamily="2" charset="77"/>
              </a:rPr>
              <a:t> </a:t>
            </a:r>
            <a:r>
              <a:rPr lang="en-US" sz="1400" dirty="0" err="1">
                <a:ea typeface="Lato Light" charset="0"/>
                <a:cs typeface="Poppins" pitchFamily="2" charset="77"/>
              </a:rPr>
              <a:t>por</a:t>
            </a:r>
            <a:r>
              <a:rPr lang="en-US" sz="1400" dirty="0">
                <a:ea typeface="Lato Light" charset="0"/>
                <a:cs typeface="Poppins" pitchFamily="2" charset="77"/>
              </a:rPr>
              <a:t> </a:t>
            </a:r>
            <a:r>
              <a:rPr lang="en-US" sz="1400" dirty="0" err="1">
                <a:ea typeface="Lato Light" charset="0"/>
                <a:cs typeface="Poppins" pitchFamily="2" charset="77"/>
              </a:rPr>
              <a:t>recurso</a:t>
            </a:r>
            <a:r>
              <a:rPr lang="en-US" sz="1400" dirty="0">
                <a:ea typeface="Lato Light" charset="0"/>
                <a:cs typeface="Poppins" pitchFamily="2" charset="77"/>
              </a:rPr>
              <a:t> y </a:t>
            </a:r>
            <a:r>
              <a:rPr lang="en-US" sz="1400" dirty="0" err="1">
                <a:ea typeface="Lato Light" charset="0"/>
                <a:cs typeface="Poppins" pitchFamily="2" charset="77"/>
              </a:rPr>
              <a:t>patrón</a:t>
            </a:r>
            <a:endParaRPr lang="en-US" sz="1400" dirty="0">
              <a:ea typeface="Lato Light" charset="0"/>
              <a:cs typeface="Poppins" pitchFamily="2" charset="77"/>
            </a:endParaRPr>
          </a:p>
        </p:txBody>
      </p:sp>
      <p:sp>
        <p:nvSpPr>
          <p:cNvPr id="59" name="Rectangle 58"/>
          <p:cNvSpPr/>
          <p:nvPr/>
        </p:nvSpPr>
        <p:spPr>
          <a:xfrm>
            <a:off x="3606433" y="2375051"/>
            <a:ext cx="1779398" cy="646331"/>
          </a:xfrm>
          <a:prstGeom prst="rect">
            <a:avLst/>
          </a:prstGeom>
        </p:spPr>
        <p:txBody>
          <a:bodyPr wrap="none">
            <a:spAutoFit/>
          </a:bodyPr>
          <a:lstStyle/>
          <a:p>
            <a:pPr algn="ctr"/>
            <a:r>
              <a:rPr lang="en-US" b="1" dirty="0" err="1">
                <a:ea typeface="Roboto" charset="0"/>
                <a:cs typeface="Poppins" pitchFamily="2" charset="77"/>
              </a:rPr>
              <a:t>Tipos</a:t>
            </a:r>
            <a:r>
              <a:rPr lang="en-US" b="1" dirty="0">
                <a:ea typeface="Roboto" charset="0"/>
                <a:cs typeface="Poppins" pitchFamily="2" charset="77"/>
              </a:rPr>
              <a:t> de </a:t>
            </a:r>
          </a:p>
          <a:p>
            <a:pPr algn="ctr"/>
            <a:r>
              <a:rPr lang="en-US" b="1" dirty="0">
                <a:ea typeface="Roboto" charset="0"/>
                <a:cs typeface="Poppins" pitchFamily="2" charset="77"/>
              </a:rPr>
              <a:t>carga de </a:t>
            </a:r>
            <a:r>
              <a:rPr lang="en-US" b="1" dirty="0" err="1">
                <a:ea typeface="Roboto" charset="0"/>
                <a:cs typeface="Poppins" pitchFamily="2" charset="77"/>
              </a:rPr>
              <a:t>trabajo</a:t>
            </a:r>
            <a:r>
              <a:rPr lang="en-US" b="1" dirty="0">
                <a:ea typeface="Roboto" charset="0"/>
                <a:cs typeface="Poppins" pitchFamily="2" charset="77"/>
              </a:rPr>
              <a:t> </a:t>
            </a:r>
          </a:p>
        </p:txBody>
      </p:sp>
      <p:sp>
        <p:nvSpPr>
          <p:cNvPr id="60" name="TextBox 59"/>
          <p:cNvSpPr txBox="1"/>
          <p:nvPr/>
        </p:nvSpPr>
        <p:spPr>
          <a:xfrm>
            <a:off x="7528988" y="4225809"/>
            <a:ext cx="2079771" cy="769441"/>
          </a:xfrm>
          <a:prstGeom prst="rect">
            <a:avLst/>
          </a:prstGeom>
          <a:noFill/>
        </p:spPr>
        <p:txBody>
          <a:bodyPr wrap="square" rtlCol="0">
            <a:spAutoFit/>
          </a:bodyPr>
          <a:lstStyle/>
          <a:p>
            <a:pPr algn="ctr"/>
            <a:r>
              <a:rPr lang="es-ES" sz="1100" dirty="0">
                <a:ea typeface="Lato Light" charset="0"/>
                <a:cs typeface="Poppins" pitchFamily="2" charset="77"/>
              </a:rPr>
              <a:t>Colaborar para construir una visión única del cliente</a:t>
            </a:r>
          </a:p>
          <a:p>
            <a:pPr algn="ctr"/>
            <a:r>
              <a:rPr lang="es-ES" sz="1100" dirty="0">
                <a:ea typeface="Lato Light" charset="0"/>
                <a:cs typeface="Poppins" pitchFamily="2" charset="77"/>
              </a:rPr>
              <a:t>Fomentar la asunción de riesgos</a:t>
            </a:r>
          </a:p>
          <a:p>
            <a:pPr algn="ctr"/>
            <a:r>
              <a:rPr lang="es-ES" sz="1100" dirty="0">
                <a:ea typeface="Lato Light" charset="0"/>
                <a:cs typeface="Poppins" pitchFamily="2" charset="77"/>
              </a:rPr>
              <a:t>Aceptar el cambio</a:t>
            </a:r>
            <a:endParaRPr lang="en-US" sz="1100" dirty="0">
              <a:ea typeface="Lato Light" charset="0"/>
              <a:cs typeface="Poppins" pitchFamily="2" charset="77"/>
            </a:endParaRPr>
          </a:p>
        </p:txBody>
      </p:sp>
      <p:sp>
        <p:nvSpPr>
          <p:cNvPr id="61" name="Rectangle 60"/>
          <p:cNvSpPr/>
          <p:nvPr/>
        </p:nvSpPr>
        <p:spPr>
          <a:xfrm>
            <a:off x="7580130" y="3456410"/>
            <a:ext cx="1997391" cy="738664"/>
          </a:xfrm>
          <a:prstGeom prst="rect">
            <a:avLst/>
          </a:prstGeom>
        </p:spPr>
        <p:txBody>
          <a:bodyPr wrap="square">
            <a:spAutoFit/>
          </a:bodyPr>
          <a:lstStyle/>
          <a:p>
            <a:pPr algn="ctr"/>
            <a:r>
              <a:rPr lang="es-ES" sz="1400" b="1" dirty="0">
                <a:ea typeface="Roboto" charset="0"/>
                <a:cs typeface="Poppins" pitchFamily="2" charset="77"/>
              </a:rPr>
              <a:t>Pilares de una organización digital centrada en la calidad</a:t>
            </a:r>
            <a:endParaRPr lang="en-US" sz="1400" b="1" dirty="0">
              <a:ea typeface="Roboto" charset="0"/>
              <a:cs typeface="Poppins" pitchFamily="2" charset="77"/>
            </a:endParaRPr>
          </a:p>
        </p:txBody>
      </p:sp>
      <p:sp>
        <p:nvSpPr>
          <p:cNvPr id="62" name="TextBox 61"/>
          <p:cNvSpPr txBox="1"/>
          <p:nvPr/>
        </p:nvSpPr>
        <p:spPr>
          <a:xfrm>
            <a:off x="2241892" y="4228390"/>
            <a:ext cx="1829006" cy="633443"/>
          </a:xfrm>
          <a:prstGeom prst="rect">
            <a:avLst/>
          </a:prstGeom>
          <a:noFill/>
        </p:spPr>
        <p:txBody>
          <a:bodyPr wrap="square" rtlCol="0">
            <a:spAutoFit/>
          </a:bodyPr>
          <a:lstStyle/>
          <a:p>
            <a:pPr algn="ctr">
              <a:lnSpc>
                <a:spcPts val="2220"/>
              </a:lnSpc>
            </a:pPr>
            <a:r>
              <a:rPr lang="en-US" sz="1400" dirty="0" err="1">
                <a:ea typeface="Lato Light" charset="0"/>
                <a:cs typeface="Poppins" pitchFamily="2" charset="77"/>
              </a:rPr>
              <a:t>Unir</a:t>
            </a:r>
            <a:r>
              <a:rPr lang="en-US" sz="1400" dirty="0">
                <a:ea typeface="Lato Light" charset="0"/>
                <a:cs typeface="Poppins" pitchFamily="2" charset="77"/>
              </a:rPr>
              <a:t> </a:t>
            </a:r>
            <a:r>
              <a:rPr lang="en-US" sz="1400" dirty="0" err="1">
                <a:ea typeface="Lato Light" charset="0"/>
                <a:cs typeface="Poppins" pitchFamily="2" charset="77"/>
              </a:rPr>
              <a:t>elementos</a:t>
            </a:r>
            <a:r>
              <a:rPr lang="en-US" sz="1400" dirty="0">
                <a:ea typeface="Lato Light" charset="0"/>
                <a:cs typeface="Poppins" pitchFamily="2" charset="77"/>
              </a:rPr>
              <a:t> para </a:t>
            </a:r>
            <a:r>
              <a:rPr lang="en-US" sz="1400" dirty="0" err="1">
                <a:ea typeface="Lato Light" charset="0"/>
                <a:cs typeface="Poppins" pitchFamily="2" charset="77"/>
              </a:rPr>
              <a:t>obtener</a:t>
            </a:r>
            <a:r>
              <a:rPr lang="en-US" sz="1400" dirty="0">
                <a:ea typeface="Lato Light" charset="0"/>
                <a:cs typeface="Poppins" pitchFamily="2" charset="77"/>
              </a:rPr>
              <a:t> </a:t>
            </a:r>
            <a:r>
              <a:rPr lang="en-US" sz="1400" dirty="0" err="1">
                <a:ea typeface="Lato Light" charset="0"/>
                <a:cs typeface="Poppins" pitchFamily="2" charset="77"/>
              </a:rPr>
              <a:t>datos</a:t>
            </a:r>
            <a:endParaRPr lang="en-US" sz="1400" dirty="0">
              <a:ea typeface="Lato Light" charset="0"/>
              <a:cs typeface="Poppins" pitchFamily="2" charset="77"/>
            </a:endParaRPr>
          </a:p>
        </p:txBody>
      </p:sp>
      <p:sp>
        <p:nvSpPr>
          <p:cNvPr id="63" name="Rectangle 62"/>
          <p:cNvSpPr/>
          <p:nvPr/>
        </p:nvSpPr>
        <p:spPr>
          <a:xfrm>
            <a:off x="2278061" y="3783324"/>
            <a:ext cx="1753492" cy="646331"/>
          </a:xfrm>
          <a:prstGeom prst="rect">
            <a:avLst/>
          </a:prstGeom>
        </p:spPr>
        <p:txBody>
          <a:bodyPr wrap="none">
            <a:spAutoFit/>
          </a:bodyPr>
          <a:lstStyle/>
          <a:p>
            <a:pPr algn="ctr"/>
            <a:r>
              <a:rPr lang="en-US" b="1" dirty="0">
                <a:ea typeface="Roboto" charset="0"/>
                <a:cs typeface="Poppins" pitchFamily="2" charset="77"/>
              </a:rPr>
              <a:t>Carga de </a:t>
            </a:r>
            <a:r>
              <a:rPr lang="en-US" b="1" dirty="0" err="1">
                <a:ea typeface="Roboto" charset="0"/>
                <a:cs typeface="Poppins" pitchFamily="2" charset="77"/>
              </a:rPr>
              <a:t>trabajo</a:t>
            </a:r>
            <a:endParaRPr lang="en-US" b="1" dirty="0">
              <a:ea typeface="Roboto" charset="0"/>
              <a:cs typeface="Poppins" pitchFamily="2" charset="77"/>
            </a:endParaRPr>
          </a:p>
          <a:p>
            <a:pPr algn="ctr"/>
            <a:r>
              <a:rPr lang="en-US" b="1" dirty="0">
                <a:ea typeface="Roboto" charset="0"/>
                <a:cs typeface="Poppins" pitchFamily="2" charset="77"/>
              </a:rPr>
              <a:t>digital </a:t>
            </a:r>
          </a:p>
        </p:txBody>
      </p:sp>
      <p:sp>
        <p:nvSpPr>
          <p:cNvPr id="33" name="object 16"/>
          <p:cNvSpPr txBox="1">
            <a:spLocks/>
          </p:cNvSpPr>
          <p:nvPr/>
        </p:nvSpPr>
        <p:spPr>
          <a:xfrm>
            <a:off x="4385405" y="249441"/>
            <a:ext cx="3101554"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Resumen</a:t>
            </a: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D</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n-GB" sz="4800" b="1" spc="-150" dirty="0"/>
              <a:t> </a:t>
            </a:r>
            <a:r>
              <a:rPr lang="en-GB" sz="4800" b="1" spc="-150" dirty="0" err="1"/>
              <a:t>Analisis</a:t>
            </a:r>
            <a:r>
              <a:rPr lang="en-GB" sz="4800" b="1" spc="-150" dirty="0"/>
              <a:t> DAFO </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en-GB" sz="2200" spc="-150" dirty="0">
                <a:latin typeface="+mj-lt"/>
                <a:cs typeface="Tahoma"/>
              </a:rPr>
              <a:t>AUTOEVALUACIÓN</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A</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F</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dirty="0">
                <a:solidFill>
                  <a:srgbClr val="FFFFFF"/>
                </a:solidFill>
                <a:latin typeface="Roboto"/>
                <a:cs typeface="Roboto"/>
              </a:rPr>
              <a:t>O</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en-GB" dirty="0" err="1"/>
              <a:t>Debilidades</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en-GB" dirty="0" err="1"/>
              <a:t>Amenazas</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en-GB" dirty="0" err="1"/>
              <a:t>Fortalezas</a:t>
            </a:r>
            <a:r>
              <a:rPr lang="en-GB" dirty="0"/>
              <a:t>:</a:t>
            </a:r>
          </a:p>
          <a:p>
            <a:r>
              <a:rPr lang="en-GB" dirty="0"/>
              <a:t>-</a:t>
            </a:r>
          </a:p>
          <a:p>
            <a:r>
              <a:rPr lang="en-GB" dirty="0"/>
              <a:t>-</a:t>
            </a:r>
          </a:p>
        </p:txBody>
      </p:sp>
      <p:sp>
        <p:nvSpPr>
          <p:cNvPr id="28" name="CuadroTexto 27"/>
          <p:cNvSpPr txBox="1"/>
          <p:nvPr/>
        </p:nvSpPr>
        <p:spPr>
          <a:xfrm>
            <a:off x="9206170" y="3403610"/>
            <a:ext cx="2217156" cy="923330"/>
          </a:xfrm>
          <a:prstGeom prst="rect">
            <a:avLst/>
          </a:prstGeom>
          <a:noFill/>
        </p:spPr>
        <p:txBody>
          <a:bodyPr wrap="square" rtlCol="0">
            <a:spAutoFit/>
          </a:bodyPr>
          <a:lstStyle/>
          <a:p>
            <a:r>
              <a:rPr lang="en-GB" dirty="0" err="1"/>
              <a:t>Oportunidades</a:t>
            </a:r>
            <a:r>
              <a:rPr lang="en-GB" dirty="0"/>
              <a:t>:</a:t>
            </a:r>
          </a:p>
          <a:p>
            <a:r>
              <a:rPr lang="en-GB" dirty="0"/>
              <a:t>-</a:t>
            </a:r>
          </a:p>
          <a:p>
            <a:r>
              <a:rPr lang="en-GB" dirty="0"/>
              <a:t>-</a:t>
            </a:r>
          </a:p>
        </p:txBody>
      </p:sp>
    </p:spTree>
    <p:extLst>
      <p:ext uri="{BB962C8B-B14F-4D97-AF65-F5344CB8AC3E}">
        <p14:creationId xmlns:p14="http://schemas.microsoft.com/office/powerpoint/2010/main" val="3489082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err="1"/>
              <a:t>Conclusión</a:t>
            </a:r>
            <a:r>
              <a:rPr lang="en-US" dirty="0"/>
              <a:t> 1: </a:t>
            </a:r>
            <a:r>
              <a:rPr lang="es-ES" dirty="0"/>
              <a:t>Una carga de trabajo digital consiste en "juntar elementos para obtener datos, averiguar qué significa algo o desarrollar algo”</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err="1"/>
              <a:t>Conclusión</a:t>
            </a:r>
            <a:r>
              <a:rPr lang="en-US" dirty="0"/>
              <a:t> 2: </a:t>
            </a:r>
            <a:r>
              <a:rPr lang="es-ES" dirty="0"/>
              <a:t>Los tipos de cargas de trabajo pueden clasificarse por recursos y patrones</a:t>
            </a:r>
            <a:r>
              <a:rPr lang="en-US" dirty="0"/>
              <a:t>.</a:t>
            </a:r>
          </a:p>
          <a:p>
            <a:endParaRPr lang="en-US" dirty="0"/>
          </a:p>
        </p:txBody>
      </p:sp>
      <p:sp>
        <p:nvSpPr>
          <p:cNvPr id="13" name="CuadroTexto 12"/>
          <p:cNvSpPr txBox="1"/>
          <p:nvPr/>
        </p:nvSpPr>
        <p:spPr>
          <a:xfrm>
            <a:off x="1605564" y="3659906"/>
            <a:ext cx="9646015" cy="646331"/>
          </a:xfrm>
          <a:prstGeom prst="rect">
            <a:avLst/>
          </a:prstGeom>
          <a:noFill/>
        </p:spPr>
        <p:txBody>
          <a:bodyPr wrap="square" rtlCol="0">
            <a:spAutoFit/>
          </a:bodyPr>
          <a:lstStyle/>
          <a:p>
            <a:r>
              <a:rPr lang="en-US" dirty="0" err="1"/>
              <a:t>Conclusión</a:t>
            </a:r>
            <a:r>
              <a:rPr lang="en-US" dirty="0"/>
              <a:t> 3: </a:t>
            </a:r>
            <a:r>
              <a:rPr lang="es-ES" dirty="0"/>
              <a:t>El estrés es una sensación natural de no poder hacer frente a determinadas exigencias y acontecimientos</a:t>
            </a:r>
            <a:r>
              <a:rPr lang="en-US" dirty="0"/>
              <a:t>.</a:t>
            </a:r>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err="1"/>
              <a:t>Conclusión</a:t>
            </a:r>
            <a:r>
              <a:rPr lang="en-US" dirty="0"/>
              <a:t> 4: </a:t>
            </a:r>
            <a:r>
              <a:rPr lang="es-ES" dirty="0"/>
              <a:t>La ansiedad es una sensación de malestar, como la preocupación o el miedo, que puede ser leve o grave</a:t>
            </a:r>
            <a:r>
              <a:rPr lang="en-US" dirty="0"/>
              <a:t>.</a:t>
            </a:r>
          </a:p>
        </p:txBody>
      </p:sp>
      <p:sp>
        <p:nvSpPr>
          <p:cNvPr id="17" name="object 2"/>
          <p:cNvSpPr txBox="1">
            <a:spLocks/>
          </p:cNvSpPr>
          <p:nvPr/>
        </p:nvSpPr>
        <p:spPr>
          <a:xfrm>
            <a:off x="480795" y="1302505"/>
            <a:ext cx="657314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6" name="CuadroTexto 13">
            <a:extLst>
              <a:ext uri="{FF2B5EF4-FFF2-40B4-BE49-F238E27FC236}">
                <a16:creationId xmlns:a16="http://schemas.microsoft.com/office/drawing/2014/main" id="{443B97E4-DD5F-789C-9F51-BF929F1B8830}"/>
              </a:ext>
            </a:extLst>
          </p:cNvPr>
          <p:cNvSpPr txBox="1"/>
          <p:nvPr/>
        </p:nvSpPr>
        <p:spPr>
          <a:xfrm>
            <a:off x="1647715" y="4975550"/>
            <a:ext cx="8825604" cy="1200329"/>
          </a:xfrm>
          <a:prstGeom prst="rect">
            <a:avLst/>
          </a:prstGeom>
          <a:noFill/>
        </p:spPr>
        <p:txBody>
          <a:bodyPr wrap="square" rtlCol="0">
            <a:spAutoFit/>
          </a:bodyPr>
          <a:lstStyle/>
          <a:p>
            <a:r>
              <a:rPr lang="en-US" dirty="0" err="1"/>
              <a:t>Conclusión</a:t>
            </a:r>
            <a:r>
              <a:rPr lang="en-US" dirty="0"/>
              <a:t> 5: </a:t>
            </a:r>
            <a:r>
              <a:rPr lang="es-ES" dirty="0"/>
              <a:t>Los pilares de una organización digital centrada en la calidad son</a:t>
            </a:r>
            <a:r>
              <a:rPr lang="en-US" dirty="0"/>
              <a:t>:</a:t>
            </a:r>
          </a:p>
          <a:p>
            <a:pPr marL="285750" indent="-285750">
              <a:buFont typeface="Arial" panose="020B0604020202020204" pitchFamily="34" charset="0"/>
              <a:buChar char="•"/>
            </a:pPr>
            <a:r>
              <a:rPr lang="es-ES" dirty="0"/>
              <a:t>Colaborar para construir una visión única del cliente</a:t>
            </a:r>
          </a:p>
          <a:p>
            <a:pPr marL="285750" indent="-285750">
              <a:buFont typeface="Arial" panose="020B0604020202020204" pitchFamily="34" charset="0"/>
              <a:buChar char="•"/>
            </a:pPr>
            <a:r>
              <a:rPr lang="es-ES" dirty="0"/>
              <a:t>Fomentar la asunción de riesgos</a:t>
            </a:r>
          </a:p>
          <a:p>
            <a:pPr marL="285750" indent="-285750">
              <a:buFont typeface="Arial" panose="020B0604020202020204" pitchFamily="34" charset="0"/>
              <a:buChar char="•"/>
            </a:pPr>
            <a:r>
              <a:rPr lang="en-US" dirty="0" err="1"/>
              <a:t>Aceptar</a:t>
            </a:r>
            <a:r>
              <a:rPr lang="en-US" dirty="0"/>
              <a:t> </a:t>
            </a:r>
            <a:r>
              <a:rPr lang="en-US" dirty="0" err="1"/>
              <a:t>el</a:t>
            </a:r>
            <a:r>
              <a:rPr lang="en-US" dirty="0"/>
              <a:t> </a:t>
            </a:r>
            <a:r>
              <a:rPr lang="en-US" dirty="0" err="1"/>
              <a:t>cambio</a:t>
            </a:r>
            <a:endParaRPr lang="en-US" dirty="0"/>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846659"/>
          </a:xfrm>
          <a:prstGeom prst="rect">
            <a:avLst/>
          </a:prstGeom>
          <a:noFill/>
        </p:spPr>
        <p:txBody>
          <a:bodyPr wrap="square">
            <a:spAutoFit/>
          </a:bodyPr>
          <a:lstStyle/>
          <a:p>
            <a:r>
              <a:rPr lang="es-ES" sz="9600" b="1" spc="95" dirty="0">
                <a:solidFill>
                  <a:schemeClr val="bg1"/>
                </a:solidFill>
                <a:latin typeface="Roboto"/>
                <a:cs typeface="Roboto"/>
              </a:rPr>
              <a:t>Gracias</a:t>
            </a:r>
            <a:r>
              <a:rPr lang="es-ES" sz="9600" b="1" spc="-50" dirty="0">
                <a:solidFill>
                  <a:schemeClr val="bg1"/>
                </a:solidFill>
                <a:latin typeface="Roboto"/>
                <a:cs typeface="Roboto"/>
              </a:rPr>
              <a:t>!</a:t>
            </a:r>
            <a:endParaRPr lang="es-ES" sz="9600" dirty="0">
              <a:solidFill>
                <a:schemeClr val="bg1"/>
              </a:solidFill>
            </a:endParaRPr>
          </a:p>
          <a:p>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4776564" cy="369332"/>
          </a:xfrm>
          <a:prstGeom prst="rect">
            <a:avLst/>
          </a:prstGeom>
          <a:noFill/>
        </p:spPr>
        <p:txBody>
          <a:bodyPr wrap="square" rtlCol="0">
            <a:spAutoFit/>
          </a:bodyPr>
          <a:lstStyle/>
          <a:p>
            <a:r>
              <a:rPr lang="es-ES" dirty="0"/>
              <a:t>Objetivo 1: Entender la carga de trabajo digital</a:t>
            </a:r>
            <a:endParaRPr lang="en-GB" dirty="0"/>
          </a:p>
        </p:txBody>
      </p:sp>
      <p:sp>
        <p:nvSpPr>
          <p:cNvPr id="12" name="CuadroTexto 11"/>
          <p:cNvSpPr txBox="1"/>
          <p:nvPr/>
        </p:nvSpPr>
        <p:spPr>
          <a:xfrm>
            <a:off x="1615182" y="3530217"/>
            <a:ext cx="4883132" cy="369332"/>
          </a:xfrm>
          <a:prstGeom prst="rect">
            <a:avLst/>
          </a:prstGeom>
          <a:noFill/>
        </p:spPr>
        <p:txBody>
          <a:bodyPr wrap="none" rtlCol="0">
            <a:spAutoFit/>
          </a:bodyPr>
          <a:lstStyle/>
          <a:p>
            <a:r>
              <a:rPr lang="es-ES" dirty="0"/>
              <a:t>Objetivo 2:  Resiliencia ante el estrés y la ansiedad</a:t>
            </a:r>
            <a:endParaRPr lang="en-GB" dirty="0"/>
          </a:p>
        </p:txBody>
      </p:sp>
      <p:sp>
        <p:nvSpPr>
          <p:cNvPr id="13" name="CuadroTexto 12"/>
          <p:cNvSpPr txBox="1"/>
          <p:nvPr/>
        </p:nvSpPr>
        <p:spPr>
          <a:xfrm>
            <a:off x="1605566" y="4284374"/>
            <a:ext cx="5718966" cy="646331"/>
          </a:xfrm>
          <a:prstGeom prst="rect">
            <a:avLst/>
          </a:prstGeom>
          <a:noFill/>
        </p:spPr>
        <p:txBody>
          <a:bodyPr wrap="square" rtlCol="0">
            <a:spAutoFit/>
          </a:bodyPr>
          <a:lstStyle/>
          <a:p>
            <a:r>
              <a:rPr lang="es-ES" dirty="0"/>
              <a:t>Objetivo 3: Construir una organización digital centrada en la calidad</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final de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serás</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capaz</a:t>
            </a:r>
            <a:r>
              <a:rPr lang="en-GB" sz="2000" dirty="0">
                <a:latin typeface="Calibri" panose="020F0502020204030204" pitchFamily="34" charset="0"/>
                <a:ea typeface="Calibri" panose="020F0502020204030204" pitchFamily="34" charset="0"/>
                <a:cs typeface="Times New Roman" panose="02020603050405020304" pitchFamily="18" charset="0"/>
              </a:rPr>
              <a:t> de:</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4131" y="758722"/>
            <a:ext cx="4612172"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878170"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 Entender la carga de trabajo digital</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424460"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Definir la carga de trabajo digital</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923330"/>
          </a:xfrm>
          <a:prstGeom prst="rect">
            <a:avLst/>
          </a:prstGeom>
        </p:spPr>
        <p:txBody>
          <a:bodyPr wrap="square">
            <a:spAutoFit/>
          </a:bodyPr>
          <a:lstStyle/>
          <a:p>
            <a:pPr>
              <a:defRPr/>
            </a:pPr>
            <a:r>
              <a:rPr lang="es-ES" altLang="es-ES" dirty="0">
                <a:latin typeface="Calibri" panose="020F0502020204030204" pitchFamily="34" charset="0"/>
                <a:cs typeface="Calibri" panose="020F0502020204030204" pitchFamily="34" charset="0"/>
              </a:rPr>
              <a:t>En informática, una carga de trabajo empezó significando simplemente cualquier programa que se ejecuta en un ordenador o el trabajo que éste realiza. Pero en un mundo cada vez más impulsado por la tecnología, se ha cargado de significado.</a:t>
            </a: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806971" y="3599913"/>
            <a:ext cx="10269068" cy="2585323"/>
          </a:xfrm>
          <a:prstGeom prst="rect">
            <a:avLst/>
          </a:prstGeom>
        </p:spPr>
        <p:txBody>
          <a:bodyPr wrap="square">
            <a:spAutoFit/>
          </a:bodyPr>
          <a:lstStyle/>
          <a:p>
            <a:pPr>
              <a:defRPr/>
            </a:pPr>
            <a:r>
              <a:rPr lang="es-ES" altLang="es-ES" dirty="0">
                <a:latin typeface="Calibri" panose="020F0502020204030204" pitchFamily="34" charset="0"/>
                <a:cs typeface="Calibri" panose="020F0502020204030204" pitchFamily="34" charset="0"/>
              </a:rPr>
              <a:t>En esencia, se trata de la capacidad y la forma que tiene un sistema informático de procesar la entrada y dar la salida. Ver y editar una foto en un portátil requiere que el ordenador procese instrucciones de software. Eso es una carga de trabajo.</a:t>
            </a:r>
          </a:p>
          <a:p>
            <a:pPr>
              <a:defRPr/>
            </a:pPr>
            <a:endParaRPr lang="en-US" altLang="es-ES" dirty="0">
              <a:latin typeface="Calibri" panose="020F0502020204030204" pitchFamily="34" charset="0"/>
              <a:cs typeface="Calibri" panose="020F0502020204030204" pitchFamily="34" charset="0"/>
            </a:endParaRPr>
          </a:p>
          <a:p>
            <a:pPr>
              <a:defRPr/>
            </a:pPr>
            <a:r>
              <a:rPr lang="es-ES" altLang="es-ES" dirty="0">
                <a:latin typeface="Calibri" panose="020F0502020204030204" pitchFamily="34" charset="0"/>
                <a:cs typeface="Calibri" panose="020F0502020204030204" pitchFamily="34" charset="0"/>
              </a:rPr>
              <a:t>Cada vez que alguien busca algo en Google, un centro de datos procesa una carga de trabajo que da lugar a un conjunto de enlaces en la pantalla </a:t>
            </a:r>
          </a:p>
          <a:p>
            <a:pPr algn="r">
              <a:defRPr/>
            </a:pPr>
            <a:r>
              <a:rPr lang="en-GB" altLang="es-ES" dirty="0">
                <a:latin typeface="Calibri" panose="020F0502020204030204" pitchFamily="34" charset="0"/>
                <a:cs typeface="Calibri" panose="020F0502020204030204" pitchFamily="34" charset="0"/>
                <a:hlinkClick r:id="rId2"/>
              </a:rPr>
              <a:t>https://www.nutanix.com/theforecastbynutanix/technology/rethinking-cloud-workloads</a:t>
            </a:r>
            <a:endParaRPr lang="en-GB" altLang="es-ES" dirty="0">
              <a:latin typeface="Calibri" panose="020F0502020204030204" pitchFamily="34" charset="0"/>
              <a:cs typeface="Calibri" panose="020F0502020204030204" pitchFamily="34" charset="0"/>
            </a:endParaRPr>
          </a:p>
          <a:p>
            <a:pPr algn="r">
              <a:defRPr/>
            </a:pPr>
            <a:endParaRPr lang="en-GB" altLang="es-ES" dirty="0">
              <a:latin typeface="Calibri" panose="020F0502020204030204" pitchFamily="34" charset="0"/>
              <a:cs typeface="Calibri" panose="020F0502020204030204" pitchFamily="34" charset="0"/>
            </a:endParaRPr>
          </a:p>
          <a:p>
            <a:pPr algn="r">
              <a:defRPr/>
            </a:pPr>
            <a:r>
              <a:rPr lang="en-GB" altLang="es-ES" dirty="0">
                <a:latin typeface="Calibri" panose="020F0502020204030204" pitchFamily="34" charset="0"/>
                <a:cs typeface="Calibri" panose="020F0502020204030204" pitchFamily="34" charset="0"/>
                <a:hlinkClick r:id="rId3"/>
              </a:rPr>
              <a:t>https://www.youtube.com/watch?v=v4JlSxroZGs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91196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 Entender la carga de trabajo digital</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657726"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 Definir la carga de trabajo digital</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525263"/>
            <a:ext cx="10269068" cy="923330"/>
          </a:xfrm>
          <a:prstGeom prst="rect">
            <a:avLst/>
          </a:prstGeom>
        </p:spPr>
        <p:txBody>
          <a:bodyPr wrap="square">
            <a:spAutoFit/>
          </a:bodyPr>
          <a:lstStyle/>
          <a:p>
            <a:pPr>
              <a:defRPr/>
            </a:pPr>
            <a:r>
              <a:rPr lang="es-ES" altLang="es-ES" dirty="0">
                <a:latin typeface="Calibri" panose="020F0502020204030204" pitchFamily="34" charset="0"/>
                <a:cs typeface="Calibri" panose="020F0502020204030204" pitchFamily="34" charset="0"/>
              </a:rPr>
              <a:t>En pocas palabras, una carga de trabajo consiste en "juntar elementos para obtener datos, averiguar el significado de algo o desarrollar algo".</a:t>
            </a:r>
          </a:p>
          <a:p>
            <a:pPr>
              <a:defRPr/>
            </a:pPr>
            <a:r>
              <a:rPr lang="en-US" altLang="es-ES" dirty="0">
                <a:latin typeface="Calibri" panose="020F0502020204030204" pitchFamily="34" charset="0"/>
                <a:cs typeface="Calibri" panose="020F0502020204030204" pitchFamily="34" charset="0"/>
              </a:rPr>
              <a:t>Hurwitz, J. S., &amp; Kirsch, D. (2020). </a:t>
            </a:r>
            <a:r>
              <a:rPr lang="en-US" altLang="es-ES" i="1" dirty="0">
                <a:latin typeface="Calibri" panose="020F0502020204030204" pitchFamily="34" charset="0"/>
                <a:cs typeface="Calibri" panose="020F0502020204030204" pitchFamily="34" charset="0"/>
              </a:rPr>
              <a:t>Cloud computing for dummies</a:t>
            </a:r>
            <a:r>
              <a:rPr lang="en-US" altLang="es-ES" dirty="0">
                <a:latin typeface="Calibri" panose="020F0502020204030204" pitchFamily="34" charset="0"/>
                <a:cs typeface="Calibri" panose="020F0502020204030204" pitchFamily="34" charset="0"/>
              </a:rPr>
              <a:t>. John Wiley &amp; Sons.</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599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626243"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 Entender la carga de trabajo digital</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37239"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1.1.2: Tipos de carga de trabajo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475861" y="2189853"/>
            <a:ext cx="11448661" cy="4031873"/>
          </a:xfrm>
          <a:prstGeom prst="rect">
            <a:avLst/>
          </a:prstGeom>
        </p:spPr>
        <p:txBody>
          <a:bodyPr wrap="square">
            <a:spAutoFit/>
          </a:bodyPr>
          <a:lstStyle/>
          <a:p>
            <a:pPr>
              <a:defRPr/>
            </a:pPr>
            <a:r>
              <a:rPr lang="es-ES" altLang="es-ES" sz="1600" dirty="0">
                <a:latin typeface="Calibri" panose="020F0502020204030204" pitchFamily="34" charset="0"/>
                <a:cs typeface="Calibri" panose="020F0502020204030204" pitchFamily="34" charset="0"/>
              </a:rPr>
              <a:t>Tipos de cargas de trabajo en la nube clasificadas por recursos</a:t>
            </a:r>
          </a:p>
          <a:p>
            <a:pPr>
              <a:defRPr/>
            </a:pPr>
            <a:endParaRPr lang="es-ES" altLang="es-E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600" b="1" dirty="0" err="1">
                <a:latin typeface="Calibri" panose="020F0502020204030204" pitchFamily="34" charset="0"/>
                <a:cs typeface="Calibri" panose="020F0502020204030204" pitchFamily="34" charset="0"/>
              </a:rPr>
              <a:t>Computación</a:t>
            </a:r>
            <a:r>
              <a:rPr lang="en-US" altLang="es-ES" sz="1600" b="1" dirty="0">
                <a:latin typeface="Calibri" panose="020F0502020204030204" pitchFamily="34" charset="0"/>
                <a:cs typeface="Calibri" panose="020F0502020204030204" pitchFamily="34" charset="0"/>
              </a:rPr>
              <a:t> general</a:t>
            </a:r>
            <a:r>
              <a:rPr lang="en-US" altLang="es-ES" sz="1600" dirty="0">
                <a:latin typeface="Calibri" panose="020F0502020204030204" pitchFamily="34" charset="0"/>
                <a:cs typeface="Calibri" panose="020F0502020204030204" pitchFamily="34" charset="0"/>
              </a:rPr>
              <a:t>: </a:t>
            </a:r>
            <a:r>
              <a:rPr lang="es-ES" altLang="es-ES" sz="1600" dirty="0">
                <a:latin typeface="Calibri" panose="020F0502020204030204" pitchFamily="34" charset="0"/>
                <a:cs typeface="Calibri" panose="020F0502020204030204" pitchFamily="34" charset="0"/>
              </a:rPr>
              <a:t>Cargas de trabajo que no tienen necesidades computacionales específicas y que suelen ejecutarse en la configuración por defecto de la nube. Entre ellas se encuentran las aplicaciones web comunes, los servidores web, los almacenes de datos distribuidos y los microservicios en contenedores</a:t>
            </a:r>
            <a:r>
              <a:rPr lang="en-US" altLang="es-ES" sz="16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altLang="es-ES" sz="1600" b="1" dirty="0">
                <a:latin typeface="Calibri" panose="020F0502020204030204" pitchFamily="34" charset="0"/>
                <a:cs typeface="Calibri" panose="020F0502020204030204" pitchFamily="34" charset="0"/>
              </a:rPr>
              <a:t>CPU-</a:t>
            </a:r>
            <a:r>
              <a:rPr lang="en-US" altLang="es-ES" sz="1600" b="1" dirty="0" err="1">
                <a:latin typeface="Calibri" panose="020F0502020204030204" pitchFamily="34" charset="0"/>
                <a:cs typeface="Calibri" panose="020F0502020204030204" pitchFamily="34" charset="0"/>
              </a:rPr>
              <a:t>intensivo</a:t>
            </a:r>
            <a:r>
              <a:rPr lang="en-US" altLang="es-ES" sz="1600" dirty="0">
                <a:latin typeface="Calibri" panose="020F0502020204030204" pitchFamily="34" charset="0"/>
                <a:cs typeface="Calibri" panose="020F0502020204030204" pitchFamily="34" charset="0"/>
              </a:rPr>
              <a:t>: </a:t>
            </a:r>
            <a:r>
              <a:rPr lang="es-ES" altLang="es-ES" sz="1600" dirty="0">
                <a:latin typeface="Calibri" panose="020F0502020204030204" pitchFamily="34" charset="0"/>
                <a:cs typeface="Calibri" panose="020F0502020204030204" pitchFamily="34" charset="0"/>
              </a:rPr>
              <a:t>Cargas de trabajo que tienen altos requisitos de computación y manejan un gran número de usuarios concurrentes. Entre ellas se encuentran los juegos multijugador masivos en línea y las aplicaciones de aprendizaje profundo que necesitan realizar operaciones intensivas de procesamiento, como la codificación de vídeo, el análisis de </a:t>
            </a:r>
            <a:r>
              <a:rPr lang="es-ES" altLang="es-ES" sz="1600" dirty="0" err="1">
                <a:latin typeface="Calibri" panose="020F0502020204030204" pitchFamily="34" charset="0"/>
                <a:cs typeface="Calibri" panose="020F0502020204030204" pitchFamily="34" charset="0"/>
              </a:rPr>
              <a:t>big</a:t>
            </a:r>
            <a:r>
              <a:rPr lang="es-ES" altLang="es-ES" sz="1600" dirty="0">
                <a:latin typeface="Calibri" panose="020F0502020204030204" pitchFamily="34" charset="0"/>
                <a:cs typeface="Calibri" panose="020F0502020204030204" pitchFamily="34" charset="0"/>
              </a:rPr>
              <a:t> data, el modelado 3D, etc.</a:t>
            </a:r>
            <a:endParaRPr lang="en-US" altLang="es-E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600" b="1" dirty="0" err="1">
                <a:latin typeface="Calibri" panose="020F0502020204030204" pitchFamily="34" charset="0"/>
                <a:cs typeface="Calibri" panose="020F0502020204030204" pitchFamily="34" charset="0"/>
              </a:rPr>
              <a:t>Uso</a:t>
            </a:r>
            <a:r>
              <a:rPr lang="en-US" altLang="es-ES" sz="1600" b="1" dirty="0">
                <a:latin typeface="Calibri" panose="020F0502020204030204" pitchFamily="34" charset="0"/>
                <a:cs typeface="Calibri" panose="020F0502020204030204" pitchFamily="34" charset="0"/>
              </a:rPr>
              <a:t> </a:t>
            </a:r>
            <a:r>
              <a:rPr lang="en-US" altLang="es-ES" sz="1600" b="1" dirty="0" err="1">
                <a:latin typeface="Calibri" panose="020F0502020204030204" pitchFamily="34" charset="0"/>
                <a:cs typeface="Calibri" panose="020F0502020204030204" pitchFamily="34" charset="0"/>
              </a:rPr>
              <a:t>itensivo</a:t>
            </a:r>
            <a:r>
              <a:rPr lang="en-US" altLang="es-ES" sz="1600" b="1" dirty="0">
                <a:latin typeface="Calibri" panose="020F0502020204030204" pitchFamily="34" charset="0"/>
                <a:cs typeface="Calibri" panose="020F0502020204030204" pitchFamily="34" charset="0"/>
              </a:rPr>
              <a:t> de la </a:t>
            </a:r>
            <a:r>
              <a:rPr lang="en-US" altLang="es-ES" sz="1600" b="1" dirty="0" err="1">
                <a:latin typeface="Calibri" panose="020F0502020204030204" pitchFamily="34" charset="0"/>
                <a:cs typeface="Calibri" panose="020F0502020204030204" pitchFamily="34" charset="0"/>
              </a:rPr>
              <a:t>memoria</a:t>
            </a:r>
            <a:r>
              <a:rPr lang="en-US" altLang="es-ES" sz="1600" dirty="0">
                <a:latin typeface="Calibri" panose="020F0502020204030204" pitchFamily="34" charset="0"/>
                <a:cs typeface="Calibri" panose="020F0502020204030204" pitchFamily="34" charset="0"/>
              </a:rPr>
              <a:t>: </a:t>
            </a:r>
            <a:r>
              <a:rPr lang="es-ES" altLang="es-ES" sz="1600" dirty="0">
                <a:latin typeface="Calibri" panose="020F0502020204030204" pitchFamily="34" charset="0"/>
                <a:cs typeface="Calibri" panose="020F0502020204030204" pitchFamily="34" charset="0"/>
              </a:rPr>
              <a:t>Cargas de trabajo que necesitan memoria y capacidad de procesamiento para ejecutar millones de transacciones por segundo. Entre ellas se encuentran los datos de </a:t>
            </a:r>
            <a:r>
              <a:rPr lang="es-ES" altLang="es-ES" sz="1600" dirty="0" err="1">
                <a:latin typeface="Calibri" panose="020F0502020204030204" pitchFamily="34" charset="0"/>
                <a:cs typeface="Calibri" panose="020F0502020204030204" pitchFamily="34" charset="0"/>
              </a:rPr>
              <a:t>streaming</a:t>
            </a:r>
            <a:r>
              <a:rPr lang="es-ES" altLang="es-ES" sz="1600" dirty="0">
                <a:latin typeface="Calibri" panose="020F0502020204030204" pitchFamily="34" charset="0"/>
                <a:cs typeface="Calibri" panose="020F0502020204030204" pitchFamily="34" charset="0"/>
              </a:rPr>
              <a:t> en tiempo real, las cachés y las bases de datos distribuidas</a:t>
            </a:r>
            <a:r>
              <a:rPr lang="en-US" altLang="es-ES" sz="16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altLang="es-ES" sz="1600" b="1" dirty="0" err="1">
                <a:latin typeface="Calibri" panose="020F0502020204030204" pitchFamily="34" charset="0"/>
                <a:cs typeface="Calibri" panose="020F0502020204030204" pitchFamily="34" charset="0"/>
              </a:rPr>
              <a:t>Computación</a:t>
            </a:r>
            <a:r>
              <a:rPr lang="en-US" altLang="es-ES" sz="1600" b="1" dirty="0">
                <a:latin typeface="Calibri" panose="020F0502020204030204" pitchFamily="34" charset="0"/>
                <a:cs typeface="Calibri" panose="020F0502020204030204" pitchFamily="34" charset="0"/>
              </a:rPr>
              <a:t> </a:t>
            </a:r>
            <a:r>
              <a:rPr lang="en-US" altLang="es-ES" sz="1600" b="1" dirty="0" err="1">
                <a:latin typeface="Calibri" panose="020F0502020204030204" pitchFamily="34" charset="0"/>
                <a:cs typeface="Calibri" panose="020F0502020204030204" pitchFamily="34" charset="0"/>
              </a:rPr>
              <a:t>acelerada</a:t>
            </a:r>
            <a:r>
              <a:rPr lang="en-US" altLang="es-ES" sz="1600" b="1" dirty="0">
                <a:latin typeface="Calibri" panose="020F0502020204030204" pitchFamily="34" charset="0"/>
                <a:cs typeface="Calibri" panose="020F0502020204030204" pitchFamily="34" charset="0"/>
              </a:rPr>
              <a:t> </a:t>
            </a:r>
            <a:r>
              <a:rPr lang="en-US" altLang="es-ES" sz="1600" b="1" dirty="0" err="1">
                <a:latin typeface="Calibri" panose="020F0502020204030204" pitchFamily="34" charset="0"/>
                <a:cs typeface="Calibri" panose="020F0502020204030204" pitchFamily="34" charset="0"/>
              </a:rPr>
              <a:t>por</a:t>
            </a:r>
            <a:r>
              <a:rPr lang="en-US" altLang="es-ES" sz="1600" b="1" dirty="0">
                <a:latin typeface="Calibri" panose="020F0502020204030204" pitchFamily="34" charset="0"/>
                <a:cs typeface="Calibri" panose="020F0502020204030204" pitchFamily="34" charset="0"/>
              </a:rPr>
              <a:t> la GPU</a:t>
            </a:r>
            <a:r>
              <a:rPr lang="en-US" altLang="es-ES" sz="1600" dirty="0">
                <a:latin typeface="Calibri" panose="020F0502020204030204" pitchFamily="34" charset="0"/>
                <a:cs typeface="Calibri" panose="020F0502020204030204" pitchFamily="34" charset="0"/>
              </a:rPr>
              <a:t>: </a:t>
            </a:r>
            <a:r>
              <a:rPr lang="es-ES" altLang="es-ES" sz="1600" dirty="0">
                <a:latin typeface="Calibri" panose="020F0502020204030204" pitchFamily="34" charset="0"/>
                <a:cs typeface="Calibri" panose="020F0502020204030204" pitchFamily="34" charset="0"/>
              </a:rPr>
              <a:t>Algunas cargas de trabajo como el reconocimiento de voz, los vehículos </a:t>
            </a:r>
            <a:r>
              <a:rPr lang="es-ES" altLang="es-ES" sz="1600" dirty="0" err="1">
                <a:latin typeface="Calibri" panose="020F0502020204030204" pitchFamily="34" charset="0"/>
                <a:cs typeface="Calibri" panose="020F0502020204030204" pitchFamily="34" charset="0"/>
              </a:rPr>
              <a:t>autoconducidos</a:t>
            </a:r>
            <a:r>
              <a:rPr lang="es-ES" altLang="es-ES" sz="1600" dirty="0">
                <a:latin typeface="Calibri" panose="020F0502020204030204" pitchFamily="34" charset="0"/>
                <a:cs typeface="Calibri" panose="020F0502020204030204" pitchFamily="34" charset="0"/>
              </a:rPr>
              <a:t>, los sistemas de navegación, la dinámica de fluidos computacional o el análisis sísmico, entre otros, tienen requisitos de procesamiento muy elevados. Estos necesitan la potencia de las GPU junto con las CPU para realizar tareas en tiempo real</a:t>
            </a:r>
            <a:r>
              <a:rPr lang="en-US" altLang="es-ES" sz="16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altLang="es-ES" sz="1600" b="1" dirty="0" err="1">
                <a:latin typeface="Calibri" panose="020F0502020204030204" pitchFamily="34" charset="0"/>
                <a:cs typeface="Calibri" panose="020F0502020204030204" pitchFamily="34" charset="0"/>
              </a:rPr>
              <a:t>Almacenamiento</a:t>
            </a:r>
            <a:r>
              <a:rPr lang="en-US" altLang="es-ES" sz="1600" b="1" dirty="0">
                <a:latin typeface="Calibri" panose="020F0502020204030204" pitchFamily="34" charset="0"/>
                <a:cs typeface="Calibri" panose="020F0502020204030204" pitchFamily="34" charset="0"/>
              </a:rPr>
              <a:t> </a:t>
            </a:r>
            <a:r>
              <a:rPr lang="en-US" altLang="es-ES" sz="1600" b="1" dirty="0" err="1">
                <a:latin typeface="Calibri" panose="020F0502020204030204" pitchFamily="34" charset="0"/>
                <a:cs typeface="Calibri" panose="020F0502020204030204" pitchFamily="34" charset="0"/>
              </a:rPr>
              <a:t>optimizado</a:t>
            </a:r>
            <a:r>
              <a:rPr lang="en-US" altLang="es-ES" sz="1600" dirty="0">
                <a:latin typeface="Calibri" panose="020F0502020204030204" pitchFamily="34" charset="0"/>
                <a:cs typeface="Calibri" panose="020F0502020204030204" pitchFamily="34" charset="0"/>
              </a:rPr>
              <a:t>: </a:t>
            </a:r>
            <a:r>
              <a:rPr lang="es-ES" altLang="es-ES" sz="1600" dirty="0">
                <a:latin typeface="Calibri" panose="020F0502020204030204" pitchFamily="34" charset="0"/>
                <a:cs typeface="Calibri" panose="020F0502020204030204" pitchFamily="34" charset="0"/>
              </a:rPr>
              <a:t>Cargas de trabajo como bases de datos en memoria, bases de datos NoSQL altamente escalables y almacenes de datos</a:t>
            </a:r>
            <a:endParaRPr lang="en-US" alt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803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56872"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 Entender la carga de trabajo digital</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1.1.2: Tipos de cargas de trabajo </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0269068" cy="4078039"/>
          </a:xfrm>
          <a:prstGeom prst="rect">
            <a:avLst/>
          </a:prstGeom>
        </p:spPr>
        <p:txBody>
          <a:bodyPr wrap="square">
            <a:spAutoFit/>
          </a:bodyPr>
          <a:lstStyle/>
          <a:p>
            <a:pPr>
              <a:defRPr/>
            </a:pPr>
            <a:r>
              <a:rPr lang="es-ES" altLang="es-ES" dirty="0">
                <a:latin typeface="Calibri" panose="020F0502020204030204" pitchFamily="34" charset="0"/>
                <a:cs typeface="Calibri" panose="020F0502020204030204" pitchFamily="34" charset="0"/>
              </a:rPr>
              <a:t>Tipos de cargas de trabajo en la nube clasificadas por patrones de uso:</a:t>
            </a:r>
          </a:p>
          <a:p>
            <a:pPr>
              <a:defRPr/>
            </a:pPr>
            <a:r>
              <a:rPr lang="es-ES" altLang="es-ES"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defRPr/>
            </a:pPr>
            <a:r>
              <a:rPr lang="en-US" altLang="es-ES" sz="1700" b="1" dirty="0">
                <a:latin typeface="Calibri" panose="020F0502020204030204" pitchFamily="34" charset="0"/>
                <a:cs typeface="Calibri" panose="020F0502020204030204" pitchFamily="34" charset="0"/>
              </a:rPr>
              <a:t>Cargas de </a:t>
            </a:r>
            <a:r>
              <a:rPr lang="en-US" altLang="es-ES" sz="1700" b="1" dirty="0" err="1">
                <a:latin typeface="Calibri" panose="020F0502020204030204" pitchFamily="34" charset="0"/>
                <a:cs typeface="Calibri" panose="020F0502020204030204" pitchFamily="34" charset="0"/>
              </a:rPr>
              <a:t>trabajo</a:t>
            </a:r>
            <a:r>
              <a:rPr lang="en-US" altLang="es-ES" sz="1700" b="1" dirty="0">
                <a:latin typeface="Calibri" panose="020F0502020204030204" pitchFamily="34" charset="0"/>
                <a:cs typeface="Calibri" panose="020F0502020204030204" pitchFamily="34" charset="0"/>
              </a:rPr>
              <a:t> </a:t>
            </a:r>
            <a:r>
              <a:rPr lang="en-US" altLang="es-ES" sz="1700" b="1" dirty="0" err="1">
                <a:latin typeface="Calibri" panose="020F0502020204030204" pitchFamily="34" charset="0"/>
                <a:cs typeface="Calibri" panose="020F0502020204030204" pitchFamily="34" charset="0"/>
              </a:rPr>
              <a:t>estáticas</a:t>
            </a:r>
            <a:r>
              <a:rPr lang="en-US" altLang="es-ES" sz="1700" dirty="0">
                <a:latin typeface="Calibri" panose="020F0502020204030204" pitchFamily="34" charset="0"/>
                <a:cs typeface="Calibri" panose="020F0502020204030204" pitchFamily="34" charset="0"/>
              </a:rPr>
              <a:t>: </a:t>
            </a:r>
            <a:r>
              <a:rPr lang="es-ES" altLang="es-ES" sz="1700" dirty="0">
                <a:latin typeface="Calibri" panose="020F0502020204030204" pitchFamily="34" charset="0"/>
                <a:cs typeface="Calibri" panose="020F0502020204030204" pitchFamily="34" charset="0"/>
              </a:rPr>
              <a:t>Los requisitos de recursos, la demanda y el tiempo de funcionamiento son bastante conocidos. Se trata de servicios empresariales básicos como CRM, ERP y correo electrónico</a:t>
            </a:r>
            <a:r>
              <a:rPr lang="en-US" altLang="es-ES" sz="17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US" altLang="es-ES" sz="17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00" b="1" dirty="0">
                <a:latin typeface="Calibri" panose="020F0502020204030204" pitchFamily="34" charset="0"/>
                <a:cs typeface="Calibri" panose="020F0502020204030204" pitchFamily="34" charset="0"/>
              </a:rPr>
              <a:t>Cargas de </a:t>
            </a:r>
            <a:r>
              <a:rPr lang="en-US" altLang="es-ES" sz="1700" b="1" dirty="0" err="1">
                <a:latin typeface="Calibri" panose="020F0502020204030204" pitchFamily="34" charset="0"/>
                <a:cs typeface="Calibri" panose="020F0502020204030204" pitchFamily="34" charset="0"/>
              </a:rPr>
              <a:t>trabajo</a:t>
            </a:r>
            <a:r>
              <a:rPr lang="en-US" altLang="es-ES" sz="1700" b="1" dirty="0">
                <a:latin typeface="Calibri" panose="020F0502020204030204" pitchFamily="34" charset="0"/>
                <a:cs typeface="Calibri" panose="020F0502020204030204" pitchFamily="34" charset="0"/>
              </a:rPr>
              <a:t> </a:t>
            </a:r>
            <a:r>
              <a:rPr lang="en-US" altLang="es-ES" sz="1700" b="1" dirty="0" err="1">
                <a:latin typeface="Calibri" panose="020F0502020204030204" pitchFamily="34" charset="0"/>
                <a:cs typeface="Calibri" panose="020F0502020204030204" pitchFamily="34" charset="0"/>
              </a:rPr>
              <a:t>periódicas</a:t>
            </a:r>
            <a:r>
              <a:rPr lang="en-US" altLang="es-ES" sz="1700" dirty="0">
                <a:latin typeface="Calibri" panose="020F0502020204030204" pitchFamily="34" charset="0"/>
                <a:cs typeface="Calibri" panose="020F0502020204030204" pitchFamily="34" charset="0"/>
              </a:rPr>
              <a:t>: </a:t>
            </a:r>
            <a:r>
              <a:rPr lang="es-ES" altLang="es-ES" sz="1700" dirty="0">
                <a:latin typeface="Calibri" panose="020F0502020204030204" pitchFamily="34" charset="0"/>
                <a:cs typeface="Calibri" panose="020F0502020204030204" pitchFamily="34" charset="0"/>
              </a:rPr>
              <a:t>Se enfrentan a picos de tráfico en momentos concretos del día, la semana, el mes o el año. Algunos ejemplos son el pago de facturas o las herramientas fiscales y contables. La computación sin servidor, en la que los usuarios no pagan por instancias ideales, es ideal para estas cargas de trabajo</a:t>
            </a:r>
            <a:r>
              <a:rPr lang="en-US" altLang="es-ES" sz="17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endParaRPr lang="en-US" altLang="es-ES" sz="17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sz="1700" b="1" dirty="0">
                <a:latin typeface="Calibri" panose="020F0502020204030204" pitchFamily="34" charset="0"/>
                <a:cs typeface="Calibri" panose="020F0502020204030204" pitchFamily="34" charset="0"/>
              </a:rPr>
              <a:t>Cargas de </a:t>
            </a:r>
            <a:r>
              <a:rPr lang="en-US" altLang="es-ES" sz="1700" b="1" dirty="0" err="1">
                <a:latin typeface="Calibri" panose="020F0502020204030204" pitchFamily="34" charset="0"/>
                <a:cs typeface="Calibri" panose="020F0502020204030204" pitchFamily="34" charset="0"/>
              </a:rPr>
              <a:t>trabajo</a:t>
            </a:r>
            <a:r>
              <a:rPr lang="en-US" altLang="es-ES" sz="1700" b="1" dirty="0">
                <a:latin typeface="Calibri" panose="020F0502020204030204" pitchFamily="34" charset="0"/>
                <a:cs typeface="Calibri" panose="020F0502020204030204" pitchFamily="34" charset="0"/>
              </a:rPr>
              <a:t> </a:t>
            </a:r>
            <a:r>
              <a:rPr lang="en-US" altLang="es-ES" sz="1700" b="1" dirty="0" err="1">
                <a:latin typeface="Calibri" panose="020F0502020204030204" pitchFamily="34" charset="0"/>
                <a:cs typeface="Calibri" panose="020F0502020204030204" pitchFamily="34" charset="0"/>
              </a:rPr>
              <a:t>imprevisibles</a:t>
            </a:r>
            <a:r>
              <a:rPr lang="en-US" altLang="es-ES" sz="1700" dirty="0">
                <a:latin typeface="Calibri" panose="020F0502020204030204" pitchFamily="34" charset="0"/>
                <a:cs typeface="Calibri" panose="020F0502020204030204" pitchFamily="34" charset="0"/>
              </a:rPr>
              <a:t>: </a:t>
            </a:r>
            <a:r>
              <a:rPr lang="es-ES" altLang="es-ES" sz="1700" dirty="0">
                <a:latin typeface="Calibri" panose="020F0502020204030204" pitchFamily="34" charset="0"/>
                <a:cs typeface="Calibri" panose="020F0502020204030204" pitchFamily="34" charset="0"/>
              </a:rPr>
              <a:t>Las aplicaciones y plataformas más populares, como las redes sociales, los juegos multijugador en línea, los sitios de transmisión de vídeo, etc., pueden ver aumentar su tráfico de forma exponencial en poco tiempo. La capacidad de </a:t>
            </a:r>
            <a:r>
              <a:rPr lang="es-ES" altLang="es-ES" sz="1700" dirty="0" err="1">
                <a:latin typeface="Calibri" panose="020F0502020204030204" pitchFamily="34" charset="0"/>
                <a:cs typeface="Calibri" panose="020F0502020204030204" pitchFamily="34" charset="0"/>
              </a:rPr>
              <a:t>autoescalado</a:t>
            </a:r>
            <a:r>
              <a:rPr lang="es-ES" altLang="es-ES" sz="1700" dirty="0">
                <a:latin typeface="Calibri" panose="020F0502020204030204" pitchFamily="34" charset="0"/>
                <a:cs typeface="Calibri" panose="020F0502020204030204" pitchFamily="34" charset="0"/>
              </a:rPr>
              <a:t> de las nubes puede gestionar estos picos añadiendo instancias de forma dinámica cuando sea necesario.</a:t>
            </a:r>
            <a:endParaRPr lang="en-US" altLang="es-ES" sz="17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defRPr/>
            </a:pPr>
            <a:r>
              <a:rPr lang="en-US" altLang="es-ES" dirty="0">
                <a:latin typeface="Calibri" panose="020F0502020204030204" pitchFamily="34" charset="0"/>
                <a:cs typeface="Calibri" panose="020F0502020204030204" pitchFamily="34" charset="0"/>
                <a:hlinkClick r:id="rId2"/>
              </a:rPr>
              <a:t>https://www.youtube.com/watch?v=gCWVLk9riRs</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14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1.2: Resiliencia ante el estrés y la ansiedad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1.2.1: Definir el estrés</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dirty="0" err="1">
                <a:solidFill>
                  <a:srgbClr val="54585A"/>
                </a:solidFill>
                <a:latin typeface="Helvetica" panose="020B0604020202020204" pitchFamily="34" charset="0"/>
              </a:rPr>
              <a:t>Definir</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el</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estrés</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el</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estrés</a:t>
            </a:r>
            <a:r>
              <a:rPr lang="en-US" b="1" dirty="0">
                <a:solidFill>
                  <a:srgbClr val="54585A"/>
                </a:solidFill>
                <a:latin typeface="Helvetica" panose="020B0604020202020204" pitchFamily="34" charset="0"/>
              </a:rPr>
              <a:t> es </a:t>
            </a:r>
            <a:r>
              <a:rPr lang="en-US" b="1" dirty="0" err="1">
                <a:solidFill>
                  <a:srgbClr val="54585A"/>
                </a:solidFill>
                <a:latin typeface="Helvetica" panose="020B0604020202020204" pitchFamily="34" charset="0"/>
              </a:rPr>
              <a:t>una</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sensación</a:t>
            </a:r>
            <a:r>
              <a:rPr lang="en-US" b="1" dirty="0">
                <a:solidFill>
                  <a:srgbClr val="54585A"/>
                </a:solidFill>
                <a:latin typeface="Helvetica" panose="020B0604020202020204" pitchFamily="34" charset="0"/>
              </a:rPr>
              <a:t> natural de no </a:t>
            </a:r>
            <a:r>
              <a:rPr lang="en-US" b="1" dirty="0" err="1">
                <a:solidFill>
                  <a:srgbClr val="54585A"/>
                </a:solidFill>
                <a:latin typeface="Helvetica" panose="020B0604020202020204" pitchFamily="34" charset="0"/>
              </a:rPr>
              <a:t>poder</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afrontar</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determinadas</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exigencias</a:t>
            </a:r>
            <a:r>
              <a:rPr lang="en-US" b="1" dirty="0">
                <a:solidFill>
                  <a:srgbClr val="54585A"/>
                </a:solidFill>
                <a:latin typeface="Helvetica" panose="020B0604020202020204" pitchFamily="34" charset="0"/>
              </a:rPr>
              <a:t> y </a:t>
            </a:r>
            <a:r>
              <a:rPr lang="en-US" b="1" dirty="0" err="1">
                <a:solidFill>
                  <a:srgbClr val="54585A"/>
                </a:solidFill>
                <a:latin typeface="Helvetica" panose="020B0604020202020204" pitchFamily="34" charset="0"/>
              </a:rPr>
              <a:t>acontecimientos</a:t>
            </a:r>
            <a:r>
              <a:rPr lang="en-US" b="1" dirty="0">
                <a:solidFill>
                  <a:srgbClr val="54585A"/>
                </a:solidFill>
                <a:latin typeface="Helvetica" panose="020B0604020202020204" pitchFamily="34" charset="0"/>
              </a:rPr>
              <a:t>.</a:t>
            </a:r>
          </a:p>
          <a:p>
            <a:pPr algn="l"/>
            <a:r>
              <a:rPr lang="es-ES" b="1" dirty="0">
                <a:solidFill>
                  <a:srgbClr val="54585A"/>
                </a:solidFill>
                <a:latin typeface="Helvetica" panose="020B0604020202020204" pitchFamily="34" charset="0"/>
              </a:rPr>
              <a:t>Estas exigencias pueden provenir del trabajo, las relaciones, las presiones financieras y otras situaciones, pero cualquier cosa que suponga un reto o una amenaza real o percibida para el bienestar de una persona puede causar estrés.</a:t>
            </a:r>
            <a:r>
              <a:rPr lang="en-US" b="1" dirty="0">
                <a:solidFill>
                  <a:srgbClr val="54585A"/>
                </a:solidFill>
                <a:latin typeface="Helvetica" panose="020B0604020202020204" pitchFamily="34" charset="0"/>
              </a:rPr>
              <a:t>(https://www.medicalnewstoday.com/articles/145855)</a:t>
            </a:r>
          </a:p>
          <a:p>
            <a:pPr algn="l"/>
            <a:endParaRPr lang="en-US" b="1" dirty="0">
              <a:solidFill>
                <a:srgbClr val="54585A"/>
              </a:solidFill>
              <a:latin typeface="Helvetica" panose="020B0604020202020204" pitchFamily="34" charset="0"/>
            </a:endParaRPr>
          </a:p>
          <a:p>
            <a:pPr algn="l"/>
            <a:r>
              <a:rPr lang="es-ES" b="1" i="0" dirty="0">
                <a:solidFill>
                  <a:srgbClr val="54585A"/>
                </a:solidFill>
                <a:effectLst/>
                <a:latin typeface="Helvetica" panose="020B0604020202020204" pitchFamily="34" charset="0"/>
              </a:rPr>
              <a:t>Consecuencias del estrés- Síntomas fisiológicos: la investigación apoya la relación entre el estrés laboral y la mala salud.</a:t>
            </a:r>
          </a:p>
          <a:p>
            <a:pPr marL="285750" indent="-285750" algn="l">
              <a:buFontTx/>
              <a:buChar char="-"/>
            </a:pPr>
            <a:r>
              <a:rPr lang="es-ES" b="1" i="0" dirty="0">
                <a:solidFill>
                  <a:srgbClr val="54585A"/>
                </a:solidFill>
                <a:effectLst/>
                <a:latin typeface="Helvetica" panose="020B0604020202020204" pitchFamily="34" charset="0"/>
              </a:rPr>
              <a:t>Síntomas psicológicos: la insatisfacción laboral es una causa evidente de estrés.</a:t>
            </a:r>
          </a:p>
          <a:p>
            <a:pPr marL="285750" indent="-285750" algn="l">
              <a:buFontTx/>
              <a:buChar char="-"/>
            </a:pPr>
            <a:r>
              <a:rPr lang="es-ES" b="1" i="0" dirty="0">
                <a:solidFill>
                  <a:srgbClr val="54585A"/>
                </a:solidFill>
                <a:effectLst/>
                <a:latin typeface="Helvetica" panose="020B0604020202020204" pitchFamily="34" charset="0"/>
              </a:rPr>
              <a:t>Síntomas conductuales: reducción de la productividad, absentismo, rotación de personal, así como cambios en los hábitos alimentarios, aumento del consumo de tabaco y/o alcohol, habla rápida, inquietud y trastornos del sueño.</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531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39135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1.2: Resiliencia ante el estrés y la ansiedad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221385"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1.2.2: Definición de ansiedad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3970318"/>
          </a:xfrm>
          <a:prstGeom prst="rect">
            <a:avLst/>
          </a:prstGeom>
        </p:spPr>
        <p:txBody>
          <a:bodyPr wrap="square">
            <a:spAutoFit/>
          </a:bodyPr>
          <a:lstStyle/>
          <a:p>
            <a:pPr algn="l"/>
            <a:r>
              <a:rPr lang="en-US" b="1" dirty="0" err="1">
                <a:solidFill>
                  <a:srgbClr val="54585A"/>
                </a:solidFill>
                <a:latin typeface="Helvetica" panose="020B0604020202020204" pitchFamily="34" charset="0"/>
              </a:rPr>
              <a:t>Definición</a:t>
            </a:r>
            <a:r>
              <a:rPr lang="en-US" b="1" dirty="0">
                <a:solidFill>
                  <a:srgbClr val="54585A"/>
                </a:solidFill>
                <a:latin typeface="Helvetica" panose="020B0604020202020204" pitchFamily="34" charset="0"/>
              </a:rPr>
              <a:t> de </a:t>
            </a:r>
            <a:r>
              <a:rPr lang="en-US" b="1" dirty="0" err="1">
                <a:solidFill>
                  <a:srgbClr val="54585A"/>
                </a:solidFill>
                <a:latin typeface="Helvetica" panose="020B0604020202020204" pitchFamily="34" charset="0"/>
              </a:rPr>
              <a:t>ansiedad</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Ansiedad</a:t>
            </a:r>
            <a:r>
              <a:rPr lang="en-US" b="1" dirty="0">
                <a:solidFill>
                  <a:srgbClr val="54585A"/>
                </a:solidFill>
                <a:latin typeface="Helvetica" panose="020B0604020202020204" pitchFamily="34" charset="0"/>
              </a:rPr>
              <a:t> </a:t>
            </a:r>
            <a:r>
              <a:rPr lang="es-ES" b="1" dirty="0">
                <a:solidFill>
                  <a:srgbClr val="54585A"/>
                </a:solidFill>
                <a:latin typeface="Helvetica" panose="020B0604020202020204" pitchFamily="34" charset="0"/>
              </a:rPr>
              <a:t>es una sensación de malestar, como la preocupación o el miedo, que puede ser leve o grave.</a:t>
            </a:r>
          </a:p>
          <a:p>
            <a:pPr algn="l"/>
            <a:endParaRPr lang="es-ES" b="1" dirty="0">
              <a:solidFill>
                <a:srgbClr val="54585A"/>
              </a:solidFill>
              <a:latin typeface="Helvetica" panose="020B0604020202020204" pitchFamily="34" charset="0"/>
            </a:endParaRPr>
          </a:p>
          <a:p>
            <a:pPr algn="l"/>
            <a:r>
              <a:rPr lang="es-ES" b="1" dirty="0">
                <a:solidFill>
                  <a:srgbClr val="54585A"/>
                </a:solidFill>
                <a:latin typeface="Helvetica" panose="020B0604020202020204" pitchFamily="34" charset="0"/>
              </a:rPr>
              <a:t>Consecuencias de la ansiedad:</a:t>
            </a:r>
          </a:p>
          <a:p>
            <a:pPr algn="l"/>
            <a:r>
              <a:rPr lang="es-ES" b="1" dirty="0">
                <a:solidFill>
                  <a:srgbClr val="54585A"/>
                </a:solidFill>
                <a:latin typeface="Helvetica" panose="020B0604020202020204" pitchFamily="34" charset="0"/>
              </a:rPr>
              <a:t>La ansiedad es el principal síntoma de varias afecciones, entre ellas:</a:t>
            </a:r>
          </a:p>
          <a:p>
            <a:pPr algn="l"/>
            <a:endParaRPr lang="es-ES" b="1" dirty="0">
              <a:solidFill>
                <a:srgbClr val="54585A"/>
              </a:solidFill>
              <a:latin typeface="Helvetica" panose="020B0604020202020204" pitchFamily="34" charset="0"/>
            </a:endParaRP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el trastorno de pánico</a:t>
            </a: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fobias, como la agorafobia o la claustrofobia</a:t>
            </a: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trastorno de ansiedad social (fobia social)</a:t>
            </a: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sentirse inquieto o preocupado</a:t>
            </a: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dificultad para concentrarse o dormir</a:t>
            </a:r>
          </a:p>
          <a:p>
            <a:pPr marL="285750" indent="-285750" algn="l">
              <a:buFont typeface="Arial" panose="020B0604020202020204" pitchFamily="34" charset="0"/>
              <a:buChar char="•"/>
            </a:pPr>
            <a:r>
              <a:rPr lang="es-ES" b="1" dirty="0">
                <a:solidFill>
                  <a:srgbClr val="54585A"/>
                </a:solidFill>
                <a:latin typeface="Helvetica" panose="020B0604020202020204" pitchFamily="34" charset="0"/>
              </a:rPr>
              <a:t>mareos o palpitaciones</a:t>
            </a:r>
            <a:endParaRPr lang="en-US" b="1" dirty="0">
              <a:solidFill>
                <a:srgbClr val="54585A"/>
              </a:solidFill>
              <a:latin typeface="Helvetica" panose="020B0604020202020204" pitchFamily="34" charset="0"/>
            </a:endParaRPr>
          </a:p>
          <a:p>
            <a:pPr algn="r"/>
            <a:r>
              <a:rPr lang="en-US" dirty="0"/>
              <a:t>https://www.nhs.uk/mental-health/conditions/generalised-anxiety-disorder/overview/</a:t>
            </a:r>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576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100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1.2: Resiliencia ante el estrés y la ansiedad</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086934"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SECCIÓN 1.2.3.: Resiliencia ante el estrés y la ansiedad</a:t>
            </a:r>
            <a:endParaRPr sz="2200" dirty="0">
              <a:latin typeface="+mj-lt"/>
              <a:cs typeface="Tahoma"/>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961466" y="2189853"/>
            <a:ext cx="11024208" cy="4524315"/>
          </a:xfrm>
          <a:prstGeom prst="rect">
            <a:avLst/>
          </a:prstGeom>
        </p:spPr>
        <p:txBody>
          <a:bodyPr wrap="square">
            <a:spAutoFit/>
          </a:bodyPr>
          <a:lstStyle/>
          <a:p>
            <a:pPr algn="l"/>
            <a:r>
              <a:rPr lang="en-US" b="1" dirty="0" err="1">
                <a:solidFill>
                  <a:srgbClr val="54585A"/>
                </a:solidFill>
                <a:latin typeface="Helvetica" panose="020B0604020202020204" pitchFamily="34" charset="0"/>
              </a:rPr>
              <a:t>Mejorar</a:t>
            </a:r>
            <a:r>
              <a:rPr lang="en-US" b="1" dirty="0">
                <a:solidFill>
                  <a:srgbClr val="54585A"/>
                </a:solidFill>
                <a:latin typeface="Helvetica" panose="020B0604020202020204" pitchFamily="34" charset="0"/>
              </a:rPr>
              <a:t> la </a:t>
            </a:r>
            <a:r>
              <a:rPr lang="en-US" b="1" dirty="0" err="1">
                <a:solidFill>
                  <a:srgbClr val="54585A"/>
                </a:solidFill>
                <a:latin typeface="Helvetica" panose="020B0604020202020204" pitchFamily="34" charset="0"/>
              </a:rPr>
              <a:t>resiliencia</a:t>
            </a:r>
            <a:r>
              <a:rPr lang="en-US" b="1" dirty="0">
                <a:solidFill>
                  <a:srgbClr val="54585A"/>
                </a:solidFill>
                <a:latin typeface="Helvetica" panose="020B0604020202020204" pitchFamily="34" charset="0"/>
              </a:rPr>
              <a:t> ante </a:t>
            </a:r>
            <a:r>
              <a:rPr lang="en-US" b="1" dirty="0" err="1">
                <a:solidFill>
                  <a:srgbClr val="54585A"/>
                </a:solidFill>
                <a:latin typeface="Helvetica" panose="020B0604020202020204" pitchFamily="34" charset="0"/>
              </a:rPr>
              <a:t>el</a:t>
            </a:r>
            <a:r>
              <a:rPr lang="en-US" b="1" dirty="0">
                <a:solidFill>
                  <a:srgbClr val="54585A"/>
                </a:solidFill>
                <a:latin typeface="Helvetica" panose="020B0604020202020204" pitchFamily="34" charset="0"/>
              </a:rPr>
              <a:t> </a:t>
            </a:r>
            <a:r>
              <a:rPr lang="en-US" b="1" dirty="0" err="1">
                <a:solidFill>
                  <a:srgbClr val="54585A"/>
                </a:solidFill>
                <a:latin typeface="Helvetica" panose="020B0604020202020204" pitchFamily="34" charset="0"/>
              </a:rPr>
              <a:t>estrés</a:t>
            </a:r>
            <a:r>
              <a:rPr lang="en-US" b="1" dirty="0">
                <a:solidFill>
                  <a:srgbClr val="54585A"/>
                </a:solidFill>
                <a:latin typeface="Helvetica" panose="020B0604020202020204" pitchFamily="34" charset="0"/>
              </a:rPr>
              <a:t> y la </a:t>
            </a:r>
            <a:r>
              <a:rPr lang="en-US" b="1" dirty="0" err="1">
                <a:solidFill>
                  <a:srgbClr val="54585A"/>
                </a:solidFill>
                <a:latin typeface="Helvetica" panose="020B0604020202020204" pitchFamily="34" charset="0"/>
              </a:rPr>
              <a:t>ansiedad</a:t>
            </a:r>
            <a:endParaRPr lang="en-US" b="1" i="0" dirty="0">
              <a:solidFill>
                <a:srgbClr val="54585A"/>
              </a:solidFill>
              <a:effectLst/>
              <a:latin typeface="Helvetica" panose="020B0604020202020204" pitchFamily="34" charset="0"/>
            </a:endParaRPr>
          </a:p>
          <a:p>
            <a:pPr algn="l"/>
            <a:r>
              <a:rPr lang="en-US" dirty="0">
                <a:solidFill>
                  <a:srgbClr val="111111"/>
                </a:solidFill>
                <a:latin typeface="Helvetica" panose="020B0604020202020204" pitchFamily="34" charset="0"/>
              </a:rPr>
              <a:t>Si </a:t>
            </a:r>
            <a:r>
              <a:rPr lang="en-US" dirty="0" err="1">
                <a:solidFill>
                  <a:srgbClr val="111111"/>
                </a:solidFill>
                <a:latin typeface="Helvetica" panose="020B0604020202020204" pitchFamily="34" charset="0"/>
              </a:rPr>
              <a:t>te</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gustaría</a:t>
            </a:r>
            <a:r>
              <a:rPr lang="en-US" dirty="0">
                <a:solidFill>
                  <a:srgbClr val="111111"/>
                </a:solidFill>
                <a:latin typeface="Helvetica" panose="020B0604020202020204" pitchFamily="34" charset="0"/>
              </a:rPr>
              <a:t> ser </a:t>
            </a:r>
            <a:r>
              <a:rPr lang="en-US" dirty="0" err="1">
                <a:solidFill>
                  <a:srgbClr val="111111"/>
                </a:solidFill>
                <a:latin typeface="Helvetica" panose="020B0604020202020204" pitchFamily="34" charset="0"/>
              </a:rPr>
              <a:t>más</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resiliente</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considera</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estos</a:t>
            </a:r>
            <a:r>
              <a:rPr lang="en-US" dirty="0">
                <a:solidFill>
                  <a:srgbClr val="111111"/>
                </a:solidFill>
                <a:latin typeface="Helvetica" panose="020B0604020202020204" pitchFamily="34" charset="0"/>
              </a:rPr>
              <a:t> </a:t>
            </a:r>
            <a:r>
              <a:rPr lang="en-US" dirty="0" err="1">
                <a:solidFill>
                  <a:srgbClr val="111111"/>
                </a:solidFill>
                <a:latin typeface="Helvetica" panose="020B0604020202020204" pitchFamily="34" charset="0"/>
              </a:rPr>
              <a:t>consejos</a:t>
            </a:r>
            <a:r>
              <a:rPr lang="en-US" dirty="0">
                <a:solidFill>
                  <a:srgbClr val="111111"/>
                </a:solidFill>
                <a:latin typeface="Helvetica" panose="020B0604020202020204" pitchFamily="34" charset="0"/>
              </a:rPr>
              <a:t>:</a:t>
            </a:r>
            <a:endParaRPr lang="en-US" b="0" i="0" dirty="0">
              <a:solidFill>
                <a:srgbClr val="111111"/>
              </a:solidFill>
              <a:effectLst/>
              <a:latin typeface="Helvetica" panose="020B0604020202020204" pitchFamily="34" charset="0"/>
            </a:endParaRPr>
          </a:p>
          <a:p>
            <a:pPr algn="l"/>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err="1">
                <a:solidFill>
                  <a:srgbClr val="111111"/>
                </a:solidFill>
                <a:effectLst/>
                <a:latin typeface="Helvetica" panose="020B0604020202020204" pitchFamily="34" charset="0"/>
              </a:rPr>
              <a:t>Mantente</a:t>
            </a:r>
            <a:r>
              <a:rPr lang="en-US" b="1" i="0" dirty="0">
                <a:solidFill>
                  <a:srgbClr val="111111"/>
                </a:solidFill>
                <a:effectLst/>
                <a:latin typeface="Helvetica" panose="020B0604020202020204" pitchFamily="34" charset="0"/>
              </a:rPr>
              <a:t> </a:t>
            </a:r>
            <a:r>
              <a:rPr lang="en-US" b="1" i="0" dirty="0" err="1">
                <a:solidFill>
                  <a:srgbClr val="111111"/>
                </a:solidFill>
                <a:effectLst/>
                <a:latin typeface="Helvetica" panose="020B0604020202020204" pitchFamily="34" charset="0"/>
              </a:rPr>
              <a:t>conectado</a:t>
            </a:r>
            <a:r>
              <a:rPr lang="en-US" b="1" i="0" dirty="0">
                <a:solidFill>
                  <a:srgbClr val="111111"/>
                </a:solidFill>
                <a:effectLst/>
                <a:latin typeface="Helvetica" panose="020B0604020202020204" pitchFamily="34" charset="0"/>
              </a:rPr>
              <a:t>.</a:t>
            </a:r>
            <a:r>
              <a:rPr lang="en-US" b="0" i="0" dirty="0">
                <a:solidFill>
                  <a:srgbClr val="111111"/>
                </a:solidFill>
                <a:effectLst/>
                <a:latin typeface="Helvetica" panose="020B0604020202020204" pitchFamily="34" charset="0"/>
              </a:rPr>
              <a:t> </a:t>
            </a:r>
            <a:r>
              <a:rPr lang="es-ES" b="0" i="0" dirty="0">
                <a:solidFill>
                  <a:srgbClr val="111111"/>
                </a:solidFill>
                <a:effectLst/>
                <a:latin typeface="Helvetica" panose="020B0604020202020204" pitchFamily="34" charset="0"/>
              </a:rPr>
              <a:t>Establecer relaciones sólidas y positivas con los seres queridos y los amigos puede proporcionarle el apoyo y la aceptación necesarios en los buenos y malos momentos. Establece otras conexiones importantes haciendo voluntariado o uniéndote a una comunidad religiosa o espiritual.</a:t>
            </a:r>
          </a:p>
          <a:p>
            <a:pPr algn="l">
              <a:buFont typeface="Arial" panose="020B0604020202020204" pitchFamily="34" charset="0"/>
              <a:buChar char="•"/>
            </a:pPr>
            <a:r>
              <a:rPr lang="en-US" b="1" dirty="0">
                <a:solidFill>
                  <a:srgbClr val="111111"/>
                </a:solidFill>
                <a:latin typeface="Helvetica" panose="020B0604020202020204" pitchFamily="34" charset="0"/>
              </a:rPr>
              <a:t>Haz que </a:t>
            </a:r>
            <a:r>
              <a:rPr lang="en-US" b="1" dirty="0" err="1">
                <a:solidFill>
                  <a:srgbClr val="111111"/>
                </a:solidFill>
                <a:latin typeface="Helvetica" panose="020B0604020202020204" pitchFamily="34" charset="0"/>
              </a:rPr>
              <a:t>cada</a:t>
            </a:r>
            <a:r>
              <a:rPr lang="en-US" b="1" dirty="0">
                <a:solidFill>
                  <a:srgbClr val="111111"/>
                </a:solidFill>
                <a:latin typeface="Helvetica" panose="020B0604020202020204" pitchFamily="34" charset="0"/>
              </a:rPr>
              <a:t> día </a:t>
            </a:r>
            <a:r>
              <a:rPr lang="en-US" b="1" dirty="0" err="1">
                <a:solidFill>
                  <a:srgbClr val="111111"/>
                </a:solidFill>
                <a:latin typeface="Helvetica" panose="020B0604020202020204" pitchFamily="34" charset="0"/>
              </a:rPr>
              <a:t>tenga</a:t>
            </a:r>
            <a:r>
              <a:rPr lang="en-US" b="1" dirty="0">
                <a:solidFill>
                  <a:srgbClr val="111111"/>
                </a:solidFill>
                <a:latin typeface="Helvetica" panose="020B0604020202020204" pitchFamily="34" charset="0"/>
              </a:rPr>
              <a:t> </a:t>
            </a:r>
            <a:r>
              <a:rPr lang="en-US" b="1" dirty="0" err="1">
                <a:solidFill>
                  <a:srgbClr val="111111"/>
                </a:solidFill>
                <a:latin typeface="Helvetica" panose="020B0604020202020204" pitchFamily="34" charset="0"/>
              </a:rPr>
              <a:t>sentido</a:t>
            </a:r>
            <a:r>
              <a:rPr lang="en-US" b="1" i="0" dirty="0">
                <a:solidFill>
                  <a:srgbClr val="111111"/>
                </a:solidFill>
                <a:effectLst/>
                <a:latin typeface="Helvetica" panose="020B0604020202020204" pitchFamily="34" charset="0"/>
              </a:rPr>
              <a:t>.</a:t>
            </a:r>
            <a:r>
              <a:rPr lang="en-US" b="0" i="0" dirty="0">
                <a:solidFill>
                  <a:srgbClr val="111111"/>
                </a:solidFill>
                <a:effectLst/>
                <a:latin typeface="Helvetica" panose="020B0604020202020204" pitchFamily="34" charset="0"/>
              </a:rPr>
              <a:t> </a:t>
            </a:r>
            <a:r>
              <a:rPr lang="es-ES" b="0" i="0" dirty="0">
                <a:solidFill>
                  <a:srgbClr val="111111"/>
                </a:solidFill>
                <a:effectLst/>
                <a:latin typeface="Helvetica" panose="020B0604020202020204" pitchFamily="34" charset="0"/>
              </a:rPr>
              <a:t> Haz algo que te dé una sensación de logro y propósito cada día. Establece objetivos que te ayuden a mirar hacia el futuro con sentido.</a:t>
            </a:r>
            <a:r>
              <a:rPr lang="en-US" b="0" i="0" dirty="0">
                <a:solidFill>
                  <a:srgbClr val="111111"/>
                </a:solidFill>
                <a:effectLst/>
                <a:latin typeface="Helvetica" panose="020B0604020202020204" pitchFamily="34" charset="0"/>
              </a:rPr>
              <a:t>.</a:t>
            </a:r>
          </a:p>
          <a:p>
            <a:pPr algn="l">
              <a:buFont typeface="Arial" panose="020B0604020202020204" pitchFamily="34" charset="0"/>
              <a:buChar char="•"/>
            </a:pPr>
            <a:r>
              <a:rPr lang="en-US" b="1" dirty="0" err="1">
                <a:solidFill>
                  <a:srgbClr val="111111"/>
                </a:solidFill>
                <a:latin typeface="Helvetica" panose="020B0604020202020204" pitchFamily="34" charset="0"/>
              </a:rPr>
              <a:t>Aprende</a:t>
            </a:r>
            <a:r>
              <a:rPr lang="en-US" b="1" dirty="0">
                <a:solidFill>
                  <a:srgbClr val="111111"/>
                </a:solidFill>
                <a:latin typeface="Helvetica" panose="020B0604020202020204" pitchFamily="34" charset="0"/>
              </a:rPr>
              <a:t> de la </a:t>
            </a:r>
            <a:r>
              <a:rPr lang="en-US" b="1" dirty="0" err="1">
                <a:solidFill>
                  <a:srgbClr val="111111"/>
                </a:solidFill>
                <a:latin typeface="Helvetica" panose="020B0604020202020204" pitchFamily="34" charset="0"/>
              </a:rPr>
              <a:t>experiencia</a:t>
            </a:r>
            <a:r>
              <a:rPr lang="en-US" b="1" dirty="0">
                <a:solidFill>
                  <a:srgbClr val="111111"/>
                </a:solidFill>
                <a:latin typeface="Helvetica" panose="020B0604020202020204" pitchFamily="34" charset="0"/>
              </a:rPr>
              <a:t>.</a:t>
            </a:r>
            <a:r>
              <a:rPr lang="en-US" b="0" i="0" dirty="0">
                <a:solidFill>
                  <a:srgbClr val="111111"/>
                </a:solidFill>
                <a:effectLst/>
                <a:latin typeface="Helvetica" panose="020B0604020202020204" pitchFamily="34" charset="0"/>
              </a:rPr>
              <a:t> </a:t>
            </a:r>
            <a:r>
              <a:rPr lang="es-ES" b="0" i="0" dirty="0">
                <a:solidFill>
                  <a:srgbClr val="111111"/>
                </a:solidFill>
                <a:effectLst/>
                <a:latin typeface="Helvetica" panose="020B0604020202020204" pitchFamily="34" charset="0"/>
              </a:rPr>
              <a:t> Piensa en cómo has afrontado las dificultades en el pasado. Piensa en las habilidades y estrategias que te ayudaron a superar los momentos difíciles. Incluso puedes escribir en un diario las experiencias pasadas para que te ayuden a identificar los patrones de comportamiento positivos y negativos, y guiar tu comportamiento futuro.</a:t>
            </a: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endParaRPr lang="en-US" dirty="0">
              <a:solidFill>
                <a:srgbClr val="111111"/>
              </a:solidFill>
              <a:latin typeface="Helvetica" panose="020B0604020202020204" pitchFamily="34" charset="0"/>
            </a:endParaRPr>
          </a:p>
          <a:p>
            <a:pPr algn="r"/>
            <a:r>
              <a:rPr lang="en-US" b="0" i="0" dirty="0">
                <a:solidFill>
                  <a:srgbClr val="111111"/>
                </a:solidFill>
                <a:effectLst/>
                <a:latin typeface="Helvetica" panose="020B0604020202020204" pitchFamily="34" charset="0"/>
              </a:rPr>
              <a:t>https://www.mayoclinic.org/tests-procedures/resilience-training/in-depth/resilience/art-20046311</a:t>
            </a:r>
          </a:p>
          <a:p>
            <a:br>
              <a:rPr lang="en-US" dirty="0"/>
            </a:br>
            <a:endParaRPr lang="en-US"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838969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2621</Words>
  <Application>Microsoft Office PowerPoint</Application>
  <PresentationFormat>Panorámica</PresentationFormat>
  <Paragraphs>163</Paragraphs>
  <Slides>18</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18</vt:i4>
      </vt:variant>
    </vt:vector>
  </HeadingPairs>
  <TitlesOfParts>
    <vt:vector size="28" baseType="lpstr">
      <vt:lpstr>Arial</vt:lpstr>
      <vt:lpstr>Bahnschrift Light</vt:lpstr>
      <vt:lpstr>Calibri</vt:lpstr>
      <vt:lpstr>Calibri Light</vt:lpstr>
      <vt:lpstr>Helvetica</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39</cp:revision>
  <dcterms:created xsi:type="dcterms:W3CDTF">2021-06-29T11:11:56Z</dcterms:created>
  <dcterms:modified xsi:type="dcterms:W3CDTF">2023-02-06T16:13:45Z</dcterms:modified>
</cp:coreProperties>
</file>