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58" r:id="rId4"/>
    <p:sldId id="286" r:id="rId5"/>
    <p:sldId id="287" r:id="rId6"/>
    <p:sldId id="289" r:id="rId7"/>
    <p:sldId id="290" r:id="rId8"/>
    <p:sldId id="293" r:id="rId9"/>
    <p:sldId id="292" r:id="rId10"/>
    <p:sldId id="291" r:id="rId11"/>
    <p:sldId id="295" r:id="rId12"/>
    <p:sldId id="297" r:id="rId13"/>
    <p:sldId id="294" r:id="rId14"/>
    <p:sldId id="296" r:id="rId15"/>
    <p:sldId id="273" r:id="rId16"/>
    <p:sldId id="265" r:id="rId17"/>
    <p:sldId id="274"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474"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pulse/what-digital-organisation-owen-mccal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4JlSxroZGs" TargetMode="External"/><Relationship Id="rId2" Type="http://schemas.openxmlformats.org/officeDocument/2006/relationships/hyperlink" Target="https://www.nutanix.com/theforecastbynutanix/technology/rethinking-cloud-workloa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gCWVLk9riR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600513"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 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Φόρτος Εργασίας και Ποιότητα Οργάνωσης Εργασίας</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D4FBF5A6-24D1-8794-2AEC-D8C0E30E115E}"/>
              </a:ext>
            </a:extLst>
          </p:cNvPr>
          <p:cNvSpPr/>
          <p:nvPr/>
        </p:nvSpPr>
        <p:spPr>
          <a:xfrm>
            <a:off x="961466" y="2032541"/>
            <a:ext cx="11024208" cy="4247317"/>
          </a:xfrm>
          <a:prstGeom prst="rect">
            <a:avLst/>
          </a:prstGeom>
        </p:spPr>
        <p:txBody>
          <a:bodyPr wrap="square">
            <a:spAutoFit/>
          </a:bodyPr>
          <a:lstStyle/>
          <a:p>
            <a:r>
              <a:rPr lang="el-GR" b="1" dirty="0">
                <a:latin typeface="Helvetica" panose="020B0604020202020204" pitchFamily="34" charset="0"/>
              </a:rPr>
              <a:t>Βελτίωση της ανθεκτικότητάς σας στο στρες και το άγχος
Αν θέλετε να γίνετε πιο ανθεκτικοί, σκεφτείτε αυτές τις συμβουλές</a:t>
            </a:r>
            <a:r>
              <a:rPr lang="en-US" b="0" i="0" dirty="0">
                <a:solidFill>
                  <a:srgbClr val="111111"/>
                </a:solidFill>
                <a:effectLst/>
                <a:latin typeface="Helvetica" panose="020B0604020202020204" pitchFamily="34" charset="0"/>
              </a:rPr>
              <a:t>:</a:t>
            </a:r>
          </a:p>
          <a:p>
            <a:pPr algn="l"/>
            <a:endParaRPr lang="en-US" b="0" i="0" dirty="0">
              <a:solidFill>
                <a:srgbClr val="111111"/>
              </a:solidFill>
              <a:effectLst/>
              <a:latin typeface="Helvetica" panose="020B0604020202020204" pitchFamily="34" charset="0"/>
            </a:endParaRPr>
          </a:p>
          <a:p>
            <a:pPr>
              <a:buFont typeface="Arial" panose="020B0604020202020204" pitchFamily="34" charset="0"/>
              <a:buChar char="•"/>
            </a:pPr>
            <a:r>
              <a:rPr lang="el-GR" dirty="0">
                <a:solidFill>
                  <a:srgbClr val="111111"/>
                </a:solidFill>
                <a:latin typeface="Helvetica" panose="020B0604020202020204" pitchFamily="34" charset="0"/>
              </a:rPr>
              <a:t>Παραμείνετε αισιόδοξοι. Δεν μπορείτε να αλλάξετε το παρελθόν, αλλά μπορείτε πάντα να κοιτάξετε προς το μέλλον. Η αποδοχή και ακόμη και η πρόβλεψη της αλλαγής διευκολύνει την προσαρμογή και την προβολή νέων προκλήσεων με λιγότερο άγχος</a:t>
            </a:r>
            <a:r>
              <a:rPr lang="en-US" i="0" dirty="0">
                <a:solidFill>
                  <a:srgbClr val="111111"/>
                </a:solidFill>
                <a:effectLst/>
                <a:latin typeface="Helvetica" panose="020B0604020202020204" pitchFamily="34" charset="0"/>
              </a:rPr>
              <a:t>.</a:t>
            </a:r>
          </a:p>
          <a:p>
            <a:pPr>
              <a:buFont typeface="Arial" panose="020B0604020202020204" pitchFamily="34" charset="0"/>
              <a:buChar char="•"/>
            </a:pPr>
            <a:r>
              <a:rPr lang="el-GR" dirty="0">
                <a:solidFill>
                  <a:srgbClr val="111111"/>
                </a:solidFill>
                <a:latin typeface="Helvetica" panose="020B0604020202020204" pitchFamily="34" charset="0"/>
              </a:rPr>
              <a:t>Φροντίστε τον εαυτό σας. Φροντίστε τις δικές σας ανάγκες και συναισθήματα. Συμμετέχετε σε δραστηριότητες και χόμπι που σας αρέσουν. Συμπεριλάβετε τη σωματική δραστηριότητα στην καθημερινή σας ρουτίνα. Κοιμηθείτε αρκετά. Φάτε μια υγιεινή διατροφή. Πρακτική τεχνικές διαχείρισης άγχους και χαλάρωσης, όπως γιόγκα, διαλογισμό, καθοδηγούμενες εικόνες, βαθιά αναπνοή ή προσευχή</a:t>
            </a:r>
            <a:r>
              <a:rPr lang="en-US" i="0" dirty="0">
                <a:solidFill>
                  <a:srgbClr val="111111"/>
                </a:solidFill>
                <a:effectLst/>
                <a:latin typeface="Helvetica" panose="020B0604020202020204" pitchFamily="34" charset="0"/>
              </a:rPr>
              <a:t>.</a:t>
            </a:r>
          </a:p>
          <a:p>
            <a:pPr>
              <a:buFont typeface="Arial" panose="020B0604020202020204" pitchFamily="34" charset="0"/>
              <a:buChar char="•"/>
            </a:pPr>
            <a:r>
              <a:rPr lang="el-GR" dirty="0">
                <a:solidFill>
                  <a:srgbClr val="111111"/>
                </a:solidFill>
                <a:latin typeface="Helvetica" panose="020B0604020202020204" pitchFamily="34" charset="0"/>
              </a:rPr>
              <a:t>Να είστε προνοητικοί. Μην αγνοείτε τα προβλήματά σας. </a:t>
            </a:r>
            <a:r>
              <a:rPr lang="el-GR" dirty="0" err="1">
                <a:solidFill>
                  <a:srgbClr val="111111"/>
                </a:solidFill>
                <a:latin typeface="Helvetica" panose="020B0604020202020204" pitchFamily="34" charset="0"/>
              </a:rPr>
              <a:t>Αντ</a:t>
            </a:r>
            <a:r>
              <a:rPr lang="el-GR" dirty="0">
                <a:solidFill>
                  <a:srgbClr val="111111"/>
                </a:solidFill>
                <a:latin typeface="Helvetica" panose="020B0604020202020204" pitchFamily="34" charset="0"/>
              </a:rPr>
              <a:t> 'αυτού, υπολογίστε τι πρέπει να γίνει, κάντε ένα σχέδιο και αναλάβετε δράση. Αν και μπορεί να χρειαστεί χρόνος για να ανακάμψετε από μια σημαντική αποτυχία, τραυματικό γεγονός ή απώλεια, να γνωρίζετε ότι η κατάστασή σας μπορεί να βελτιωθεί εάν εργάζεστε σε αυτήν</a:t>
            </a:r>
            <a:r>
              <a:rPr lang="en-US" i="0" dirty="0">
                <a:solidFill>
                  <a:srgbClr val="111111"/>
                </a:solidFill>
                <a:effectLst/>
                <a:latin typeface="Helvetica" panose="020B0604020202020204" pitchFamily="34" charset="0"/>
              </a:rPr>
              <a:t>.</a:t>
            </a:r>
            <a:br>
              <a:rPr lang="en-US" dirty="0"/>
            </a:br>
            <a:r>
              <a:rPr lang="en-US" dirty="0"/>
              <a:t>https://www.mayoclinic.org/tests-procedures/resilience-training/in-depth/resilience/art-20046311</a:t>
            </a:r>
          </a:p>
        </p:txBody>
      </p:sp>
      <p:sp>
        <p:nvSpPr>
          <p:cNvPr id="4" name="object 3">
            <a:extLst>
              <a:ext uri="{FF2B5EF4-FFF2-40B4-BE49-F238E27FC236}">
                <a16:creationId xmlns:a16="http://schemas.microsoft.com/office/drawing/2014/main" id="{9D2948BA-D36E-A782-A208-CEB653DC4AB8}"/>
              </a:ext>
            </a:extLst>
          </p:cNvPr>
          <p:cNvSpPr txBox="1"/>
          <p:nvPr/>
        </p:nvSpPr>
        <p:spPr>
          <a:xfrm>
            <a:off x="377555" y="1655791"/>
            <a:ext cx="8412483"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1.2.3.: </a:t>
            </a:r>
            <a:r>
              <a:rPr lang="el-GR" sz="2200" spc="50" dirty="0">
                <a:latin typeface="+mj-lt"/>
                <a:cs typeface="Tahoma"/>
              </a:rPr>
              <a:t>Ανθεκτικότητα στο στρες και το άγχος</a:t>
            </a:r>
            <a:endParaRPr sz="2200" dirty="0">
              <a:latin typeface="+mj-lt"/>
              <a:cs typeface="Tahoma"/>
            </a:endParaRPr>
          </a:p>
        </p:txBody>
      </p:sp>
      <p:sp>
        <p:nvSpPr>
          <p:cNvPr id="5" name="object 2">
            <a:extLst>
              <a:ext uri="{FF2B5EF4-FFF2-40B4-BE49-F238E27FC236}">
                <a16:creationId xmlns:a16="http://schemas.microsoft.com/office/drawing/2014/main" id="{3B36A022-89F6-F34E-5CA4-26BA9F50F0D2}"/>
              </a:ext>
            </a:extLst>
          </p:cNvPr>
          <p:cNvSpPr txBox="1">
            <a:spLocks/>
          </p:cNvSpPr>
          <p:nvPr/>
        </p:nvSpPr>
        <p:spPr>
          <a:xfrm>
            <a:off x="318564" y="1022287"/>
            <a:ext cx="1149587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1.2: </a:t>
            </a:r>
            <a:r>
              <a:rPr lang="el-GR" sz="3600" kern="0" spc="-150" dirty="0">
                <a:solidFill>
                  <a:schemeClr val="tx1"/>
                </a:solidFill>
                <a:latin typeface="+mj-lt"/>
                <a:ea typeface="Tahoma" panose="020B0604030504040204" pitchFamily="34" charset="0"/>
                <a:cs typeface="Tahoma" panose="020B0604030504040204" pitchFamily="34" charset="0"/>
              </a:rPr>
              <a:t>Ανθεκτικότητα στο στρες και το άγχος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491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540360"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2800" kern="0" spc="-150" dirty="0">
                <a:solidFill>
                  <a:schemeClr val="tx1"/>
                </a:solidFill>
                <a:latin typeface="+mj-lt"/>
                <a:ea typeface="Tahoma" panose="020B0604030504040204" pitchFamily="34" charset="0"/>
                <a:cs typeface="Tahoma" panose="020B0604030504040204" pitchFamily="34" charset="0"/>
              </a:rPr>
              <a:t>1.3: </a:t>
            </a:r>
            <a:r>
              <a:rPr lang="el-GR" sz="2800" kern="0" spc="-150" dirty="0">
                <a:solidFill>
                  <a:schemeClr val="tx1"/>
                </a:solidFill>
                <a:latin typeface="+mj-lt"/>
                <a:ea typeface="Tahoma" panose="020B0604030504040204" pitchFamily="34" charset="0"/>
                <a:cs typeface="Tahoma" panose="020B0604030504040204" pitchFamily="34" charset="0"/>
              </a:rPr>
              <a:t>Δημιουργία ενός ψηφιακού οργανισμού με επίκεντρο την ποιότητα</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1.3.1: </a:t>
            </a:r>
            <a:r>
              <a:rPr lang="el-GR" sz="2200" spc="50" dirty="0">
                <a:latin typeface="+mj-lt"/>
                <a:cs typeface="Tahoma"/>
              </a:rPr>
              <a:t>Ορισμός ποιότητας και ψηφιακής οργάνωσης</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34717" y="2189853"/>
            <a:ext cx="11024208" cy="3293209"/>
          </a:xfrm>
          <a:prstGeom prst="rect">
            <a:avLst/>
          </a:prstGeom>
        </p:spPr>
        <p:txBody>
          <a:bodyPr wrap="square">
            <a:spAutoFit/>
          </a:bodyPr>
          <a:lstStyle/>
          <a:p>
            <a:r>
              <a:rPr lang="el-GR" sz="1600" dirty="0"/>
              <a:t>Ορισμός της ποιότητας
Σύμφωνα με την Αμερικανική Εταιρεία Ποιότητας «η ποιότητα ως η ομάδα χαρακτηριστικών ενός προϊόντος ή μιας υπηρεσίας που φέρουν την ικανότητά του να ικανοποιεί δηλωμένες ή υπονοούμενες ανάγκες» - που σημαίνει ότι η ποιότητα είναι ένα χαρακτηριστικό ενός προϊόντος που μέσω των εγγενών χαρακτηριστικών του, κάνει την προβλεπόμενη δουλειά του και το κάνει καλά</a:t>
            </a:r>
            <a:r>
              <a:rPr lang="en-US" sz="1600" i="0" dirty="0">
                <a:effectLst/>
              </a:rPr>
              <a:t>. (https://freelancelatam.com/what-does-it-mean-to-be-quality-focused/)</a:t>
            </a:r>
          </a:p>
          <a:p>
            <a:pPr algn="l"/>
            <a:endParaRPr lang="en-US" sz="1600" dirty="0"/>
          </a:p>
          <a:p>
            <a:r>
              <a:rPr lang="el-GR" sz="1600" dirty="0"/>
              <a:t>Ορισμός του όρου ψηφιακή οργάνωση
</a:t>
            </a:r>
            <a:endParaRPr lang="en-US" sz="1600" i="0" dirty="0">
              <a:effectLst/>
            </a:endParaRPr>
          </a:p>
          <a:p>
            <a:pPr marL="342900" indent="-342900">
              <a:buFont typeface="Arial" panose="020B0604020202020204" pitchFamily="34" charset="0"/>
              <a:buChar char="•"/>
            </a:pPr>
            <a:r>
              <a:rPr lang="en-US" sz="1600" i="0" dirty="0">
                <a:effectLst/>
              </a:rPr>
              <a:t>“</a:t>
            </a:r>
            <a:r>
              <a:rPr lang="el-GR" sz="1600" dirty="0"/>
              <a:t>Ένας ψηφιακός οργανισμός είναι αυτός που επιδιώκει να βελτιώσει τις επιδόσεις με νέα και αναδυόμενα ηλεκτρονικά εργαλεία και εργαλεία «τεχνολογίας πληροφοριών», καθώς και τα επιχειρηματικά μοντέλα και τους νέους τρόπους λειτουργίας που επιτρέπουν, για να βελτιώσει την αποτελεσματικότητα του τρόπου λειτουργίας του</a:t>
            </a:r>
            <a:r>
              <a:rPr lang="en-US" sz="1600" i="0" dirty="0">
                <a:effectLst/>
              </a:rPr>
              <a:t>.“</a:t>
            </a:r>
          </a:p>
          <a:p>
            <a:pPr algn="r"/>
            <a:r>
              <a:rPr lang="en-US" sz="1600" i="0" dirty="0">
                <a:solidFill>
                  <a:schemeClr val="accent5">
                    <a:lumMod val="75000"/>
                  </a:schemeClr>
                </a:solidFill>
                <a:effectLst/>
                <a:hlinkClick r:id="rId2">
                  <a:extLst>
                    <a:ext uri="{A12FA001-AC4F-418D-AE19-62706E023703}">
                      <ahyp:hlinkClr xmlns:ahyp="http://schemas.microsoft.com/office/drawing/2018/hyperlinkcolor" val="tx"/>
                    </a:ext>
                  </a:extLst>
                </a:hlinkClick>
              </a:rPr>
              <a:t>https://www.linkedin.com/pulse/what-digital-organisation-owen-mccall/</a:t>
            </a:r>
            <a:endParaRPr lang="en-US" sz="1600" i="0" dirty="0">
              <a:solidFill>
                <a:schemeClr val="accent5">
                  <a:lumMod val="75000"/>
                </a:schemeClr>
              </a:solidFill>
              <a:effectLst/>
            </a:endParaRPr>
          </a:p>
          <a:p>
            <a:pPr algn="r"/>
            <a:endParaRPr lang="en-US" sz="1600" b="1" i="0" dirty="0">
              <a:solidFill>
                <a:srgbClr val="54585A"/>
              </a:solidFill>
              <a:effectLst/>
              <a:latin typeface="Helvetica" panose="020B0604020202020204" pitchFamily="34" charset="0"/>
            </a:endParaRPr>
          </a:p>
        </p:txBody>
      </p:sp>
    </p:spTree>
    <p:extLst>
      <p:ext uri="{BB962C8B-B14F-4D97-AF65-F5344CB8AC3E}">
        <p14:creationId xmlns:p14="http://schemas.microsoft.com/office/powerpoint/2010/main" val="37697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636127"/>
            <a:ext cx="1059524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1.3.2: </a:t>
            </a:r>
            <a:r>
              <a:rPr lang="el-GR" sz="2200" spc="50" dirty="0">
                <a:latin typeface="+mj-lt"/>
                <a:cs typeface="Tahoma"/>
              </a:rPr>
              <a:t>Πυλώνες ενός ποιοτικά εστιασμένου ψηφιακού οργανισμού</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003045"/>
            <a:ext cx="11024208" cy="4031873"/>
          </a:xfrm>
          <a:prstGeom prst="rect">
            <a:avLst/>
          </a:prstGeom>
        </p:spPr>
        <p:txBody>
          <a:bodyPr wrap="square">
            <a:spAutoFit/>
          </a:bodyPr>
          <a:lstStyle/>
          <a:p>
            <a:pPr marL="342900" indent="-342900">
              <a:buFont typeface="+mj-lt"/>
              <a:buAutoNum type="arabicPeriod"/>
            </a:pPr>
            <a:r>
              <a:rPr lang="el-GR" sz="1600" dirty="0">
                <a:solidFill>
                  <a:srgbClr val="54585A"/>
                </a:solidFill>
                <a:latin typeface="Helvetica" panose="020B0604020202020204" pitchFamily="34" charset="0"/>
              </a:rPr>
              <a:t>Συνεργαστείτε για να δημιουργήσετε μια ενιαία προβολή του πελάτη Για να διασφαλίσετε ότι ο οργανισμός σας δημιουργεί μια ολιστική και ενιαία προβολή πελάτη, κάντε τις ακόλουθες ερωτήσεις</a:t>
            </a:r>
            <a:r>
              <a:rPr lang="en-US" sz="1600" i="0" dirty="0">
                <a:solidFill>
                  <a:srgbClr val="54585A"/>
                </a:solidFill>
                <a:effectLst/>
                <a:latin typeface="Helvetica" panose="020B0604020202020204" pitchFamily="34" charset="0"/>
              </a:rPr>
              <a:t>:</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buFont typeface="Arial" panose="020B0604020202020204" pitchFamily="34" charset="0"/>
              <a:buChar char="•"/>
            </a:pPr>
            <a:r>
              <a:rPr lang="el-GR" sz="1600" dirty="0">
                <a:latin typeface="Helvetica" panose="020B0604020202020204" pitchFamily="34" charset="0"/>
              </a:rPr>
              <a:t>Πόσο καλά είναι τα δεδομένα μας; Τα κακά δεδομένα δεν μειώνουν απλώς την ικανότητά σας να επικοινωνείτε, αλλά μπορούν να επηρεάσουν την παραγωγικότητα και τελικά τα έσοδα.
Πόσο χρόνο ξοδεύουμε για την επικύρωση των δεδομένων που συλλέγουμε; Όταν ξοδεύετε όλο το χρόνο σας συλλέγοντας και διαχειριζόμενοι δεδομένα, η ποιότητα των πληροφοριών μπορεί να </a:t>
            </a:r>
            <a:r>
              <a:rPr lang="el-GR" sz="1600" dirty="0" err="1">
                <a:latin typeface="Helvetica" panose="020B0604020202020204" pitchFamily="34" charset="0"/>
              </a:rPr>
              <a:t>παραμεληθεί</a:t>
            </a:r>
            <a:r>
              <a:rPr lang="el-GR" sz="1600" dirty="0">
                <a:latin typeface="Helvetica" panose="020B0604020202020204" pitchFamily="34" charset="0"/>
              </a:rPr>
              <a:t>. Βεβαιωθείτε ότι έχετε ενσωματώσει χρόνο για να επικυρώσετε και να καθαρίσετε τα δεδομένα σας.
Πώς διαχειριζόμαστε τα δεδομένα που συλλέγουμε από τους πελάτες μας; Χρειάζεστε συνεπείς στρατηγικές για τον χειρισμό των δεδομένων των πελατών σας, ανεξάρτητα από την προέλευσή τους. Η ευθύνη για την ακρίβεια των δεδομένων δεν πρέπει να ανατίθεται σε μία μόνο ομάδα.
Πόσο κοντά είμαστε σε μια ενιαία άποψη του πελάτη μας; Μια μεμονωμένη προβολή πελάτη σάς δείχνει όλες τις αλληλεπιδράσεις που είχε ένας πελάτης με την εταιρεία σας, συμπεριλαμβανομένων όλων των σχετικών στοιχείων επικοινωνίας και προτιμήσεων. Βεβαιωθείτε ότι δεν ασχολείστε με σιλό δεδομένα επειδή έχετε ξεχάσει να συμβουλευτείτε έναν συνάδελφο ή έχετε ξεχάσει ένα σύστημα παλαιού τύπου</a:t>
            </a:r>
            <a:r>
              <a:rPr lang="en-US" sz="1600" b="1" i="0" dirty="0">
                <a:solidFill>
                  <a:srgbClr val="54585A"/>
                </a:solidFill>
                <a:effectLst/>
                <a:latin typeface="Helvetica" panose="020B0604020202020204" pitchFamily="34" charset="0"/>
              </a:rPr>
              <a:t>.</a:t>
            </a:r>
          </a:p>
          <a:p>
            <a:pPr algn="r"/>
            <a:r>
              <a:rPr lang="en-US" sz="1600" dirty="0"/>
              <a:t>https://www.cmswire.com/digital-workplace/3-steps-to-building-a-digital-culture/</a:t>
            </a:r>
          </a:p>
        </p:txBody>
      </p:sp>
      <p:sp>
        <p:nvSpPr>
          <p:cNvPr id="4" name="object 2">
            <a:extLst>
              <a:ext uri="{FF2B5EF4-FFF2-40B4-BE49-F238E27FC236}">
                <a16:creationId xmlns:a16="http://schemas.microsoft.com/office/drawing/2014/main" id="{4361986A-4DB8-465E-927F-C49FA7BA4C6A}"/>
              </a:ext>
            </a:extLst>
          </p:cNvPr>
          <p:cNvSpPr txBox="1">
            <a:spLocks/>
          </p:cNvSpPr>
          <p:nvPr/>
        </p:nvSpPr>
        <p:spPr>
          <a:xfrm>
            <a:off x="318565" y="1022287"/>
            <a:ext cx="11540360"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2800" kern="0" spc="-150" dirty="0">
                <a:solidFill>
                  <a:schemeClr val="tx1"/>
                </a:solidFill>
                <a:latin typeface="+mj-lt"/>
                <a:ea typeface="Tahoma" panose="020B0604030504040204" pitchFamily="34" charset="0"/>
                <a:cs typeface="Tahoma" panose="020B0604030504040204" pitchFamily="34" charset="0"/>
              </a:rPr>
              <a:t>1.3: </a:t>
            </a:r>
            <a:r>
              <a:rPr lang="el-GR" sz="2800" kern="0" spc="-150" dirty="0">
                <a:solidFill>
                  <a:schemeClr val="tx1"/>
                </a:solidFill>
                <a:latin typeface="+mj-lt"/>
                <a:ea typeface="Tahoma" panose="020B0604030504040204" pitchFamily="34" charset="0"/>
                <a:cs typeface="Tahoma" panose="020B0604030504040204" pitchFamily="34" charset="0"/>
              </a:rPr>
              <a:t>Δημιουργία ενός ψηφιακού οργανισμού με επίκεντρο την ποιότητα</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650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D4FBF5A6-24D1-8794-2AEC-D8C0E30E115E}"/>
              </a:ext>
            </a:extLst>
          </p:cNvPr>
          <p:cNvSpPr/>
          <p:nvPr/>
        </p:nvSpPr>
        <p:spPr>
          <a:xfrm>
            <a:off x="961466" y="2158917"/>
            <a:ext cx="11024208" cy="4031873"/>
          </a:xfrm>
          <a:prstGeom prst="rect">
            <a:avLst/>
          </a:prstGeom>
        </p:spPr>
        <p:txBody>
          <a:bodyPr wrap="square">
            <a:spAutoFit/>
          </a:bodyPr>
          <a:lstStyle/>
          <a:p>
            <a:r>
              <a:rPr lang="en-US" sz="1600" b="1" i="0" dirty="0">
                <a:solidFill>
                  <a:srgbClr val="54585A"/>
                </a:solidFill>
                <a:effectLst/>
                <a:latin typeface="Helvetica" panose="020B0604020202020204" pitchFamily="34" charset="0"/>
              </a:rPr>
              <a:t>2. </a:t>
            </a:r>
            <a:r>
              <a:rPr lang="el-GR" sz="1600" b="1" dirty="0">
                <a:solidFill>
                  <a:srgbClr val="54585A"/>
                </a:solidFill>
                <a:latin typeface="Helvetica" panose="020B0604020202020204" pitchFamily="34" charset="0"/>
              </a:rPr>
              <a:t>Ενθαρρύνετε την ανάληψη κινδύνων</a:t>
            </a:r>
            <a:endParaRPr lang="en-US" sz="1600" b="1" i="0" dirty="0">
              <a:solidFill>
                <a:srgbClr val="54585A"/>
              </a:solidFill>
              <a:effectLst/>
              <a:latin typeface="Helvetica" panose="020B0604020202020204" pitchFamily="34" charset="0"/>
            </a:endParaRPr>
          </a:p>
          <a:p>
            <a:pPr algn="l"/>
            <a:endParaRPr lang="en-US" sz="1600" dirty="0"/>
          </a:p>
          <a:p>
            <a:r>
              <a:rPr lang="el-GR" sz="1600" dirty="0"/>
              <a:t>Επικεντρωθείτε στην εξάλειψη της γραφειοκρατικής λήψης αποφάσεων και στρέψτε την εστίασή σας στην καινοτομία και όχι στην αυστηρή αποτελεσματικότητα - και μην ξεχάσετε να γιορτάσετε τον επαναληπτικό χαρακτήρα της προόδου.
</a:t>
            </a:r>
            <a:endParaRPr lang="en-US" sz="1600" dirty="0"/>
          </a:p>
          <a:p>
            <a:r>
              <a:rPr lang="el-GR" sz="1600" dirty="0"/>
              <a:t>Ένα βασικό συστατικό για την αποτυχία γρήγορα είναι ο προβληματισμός και η ανάπτυξη. Πρέπει να ενθαρρύνετε τα μέλη της ομάδας να μοιράζονται ό,τι δεν λειτούργησε, ώστε ολόκληρος ο οργανισμός να μπορεί να μάθει, αντί να παραμένουν κολλημένοι σε στάση. Η ομάδα σας πρέπει να έχει τις δεξιότητες για να χρησιμοποιήσει τις πληροφορίες και τα δεδομένα που δημιουργούνται από αυτές τις νέες πρωτοβουλίες για να προωθήσει περαιτέρω αλλαγές, οι οποίες μπορεί να απαιτούν αλλαγή νοοτροπίας ή πρόσθετη εκπαίδευση.
</a:t>
            </a:r>
            <a:endParaRPr lang="en-US" sz="1600" dirty="0"/>
          </a:p>
          <a:p>
            <a:r>
              <a:rPr lang="el-GR" sz="1600" dirty="0"/>
              <a:t>Η μετάβαση σε μια ψηφιακή κουλτούρα απαιτεί χρόνο, αλλά όσο πιο γρήγορα ξεκινήσετε, τόσο πιο γρήγορα θα δείτε αποτελέσματα. Κάθε ψηφιακός μετασχηματισμός θα παραμείνει — από τη φύση του — έργο σε εξέλιξη. Αυτός ο πειραματισμός συνεπάγεται υπολογισμένο κίνδυνο, αλλά αυτός ο πειραματισμός θα οδηγήσει τελικά σε αποτελέσματα και θα οδηγήσει τον οργανισμό σας σε νέες επιτυχίες.</a:t>
            </a:r>
            <a:endParaRPr lang="en-US" sz="1600" dirty="0"/>
          </a:p>
          <a:p>
            <a:pPr algn="r"/>
            <a:r>
              <a:rPr lang="en-US" sz="1600" dirty="0"/>
              <a:t>https://www.cmswire.com/digital-workplace/3-steps-to-building-a-digital-culture/</a:t>
            </a:r>
          </a:p>
        </p:txBody>
      </p:sp>
      <p:sp>
        <p:nvSpPr>
          <p:cNvPr id="4" name="object 2">
            <a:extLst>
              <a:ext uri="{FF2B5EF4-FFF2-40B4-BE49-F238E27FC236}">
                <a16:creationId xmlns:a16="http://schemas.microsoft.com/office/drawing/2014/main" id="{3C2458E0-F2CC-3ACC-2791-C660896F2EA8}"/>
              </a:ext>
            </a:extLst>
          </p:cNvPr>
          <p:cNvSpPr txBox="1">
            <a:spLocks/>
          </p:cNvSpPr>
          <p:nvPr/>
        </p:nvSpPr>
        <p:spPr>
          <a:xfrm>
            <a:off x="318565" y="1022287"/>
            <a:ext cx="11540360"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2800" kern="0" spc="-150" dirty="0">
                <a:solidFill>
                  <a:schemeClr val="tx1"/>
                </a:solidFill>
                <a:latin typeface="+mj-lt"/>
                <a:ea typeface="Tahoma" panose="020B0604030504040204" pitchFamily="34" charset="0"/>
                <a:cs typeface="Tahoma" panose="020B0604030504040204" pitchFamily="34" charset="0"/>
              </a:rPr>
              <a:t>1.3: </a:t>
            </a:r>
            <a:r>
              <a:rPr lang="el-GR" sz="2800" kern="0" spc="-150" dirty="0">
                <a:solidFill>
                  <a:schemeClr val="tx1"/>
                </a:solidFill>
                <a:latin typeface="+mj-lt"/>
                <a:ea typeface="Tahoma" panose="020B0604030504040204" pitchFamily="34" charset="0"/>
                <a:cs typeface="Tahoma" panose="020B0604030504040204" pitchFamily="34" charset="0"/>
              </a:rPr>
              <a:t>Δημιουργία ενός ψηφιακού οργανισμού με επίκεντρο την ποιότητα</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id="{AB341395-358C-ABEA-2E42-AB53C14DB9EB}"/>
              </a:ext>
            </a:extLst>
          </p:cNvPr>
          <p:cNvSpPr txBox="1"/>
          <p:nvPr/>
        </p:nvSpPr>
        <p:spPr>
          <a:xfrm>
            <a:off x="377556" y="1636127"/>
            <a:ext cx="1059524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1.3.2: </a:t>
            </a:r>
            <a:r>
              <a:rPr lang="el-GR" sz="2200" spc="50" dirty="0">
                <a:latin typeface="+mj-lt"/>
                <a:cs typeface="Tahoma"/>
              </a:rPr>
              <a:t>Πυλώνες ενός ποιοτικά εστιασμένου ψηφιακού οργανισμού</a:t>
            </a:r>
            <a:endParaRPr sz="2200" dirty="0">
              <a:latin typeface="+mj-lt"/>
              <a:cs typeface="Tahoma"/>
            </a:endParaRPr>
          </a:p>
        </p:txBody>
      </p:sp>
    </p:spTree>
    <p:extLst>
      <p:ext uri="{BB962C8B-B14F-4D97-AF65-F5344CB8AC3E}">
        <p14:creationId xmlns:p14="http://schemas.microsoft.com/office/powerpoint/2010/main" val="389108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D4FBF5A6-24D1-8794-2AEC-D8C0E30E115E}"/>
              </a:ext>
            </a:extLst>
          </p:cNvPr>
          <p:cNvSpPr/>
          <p:nvPr/>
        </p:nvSpPr>
        <p:spPr>
          <a:xfrm>
            <a:off x="961466" y="2062035"/>
            <a:ext cx="11024208" cy="3970318"/>
          </a:xfrm>
          <a:prstGeom prst="rect">
            <a:avLst/>
          </a:prstGeom>
        </p:spPr>
        <p:txBody>
          <a:bodyPr wrap="square">
            <a:spAutoFit/>
          </a:bodyPr>
          <a:lstStyle/>
          <a:p>
            <a:r>
              <a:rPr lang="en-US" sz="1400" b="1" i="0" dirty="0">
                <a:solidFill>
                  <a:srgbClr val="54585A"/>
                </a:solidFill>
                <a:effectLst/>
                <a:latin typeface="Helvetica" panose="020B0604020202020204" pitchFamily="34" charset="0"/>
              </a:rPr>
              <a:t>3. </a:t>
            </a:r>
            <a:r>
              <a:rPr lang="el-GR" sz="1400" b="1" dirty="0">
                <a:solidFill>
                  <a:srgbClr val="54585A"/>
                </a:solidFill>
                <a:latin typeface="Helvetica" panose="020B0604020202020204" pitchFamily="34" charset="0"/>
              </a:rPr>
              <a:t>Αγκαλιάστε την αλλαγή</a:t>
            </a:r>
            <a:endParaRPr lang="en-US" sz="1400" b="1" i="0" dirty="0">
              <a:solidFill>
                <a:srgbClr val="54585A"/>
              </a:solidFill>
              <a:effectLst/>
              <a:latin typeface="Helvetica" panose="020B0604020202020204" pitchFamily="34" charset="0"/>
            </a:endParaRPr>
          </a:p>
          <a:p>
            <a:pPr algn="l"/>
            <a:endParaRPr lang="en-US" sz="1400" dirty="0"/>
          </a:p>
          <a:p>
            <a:r>
              <a:rPr lang="el-GR" sz="1400" dirty="0"/>
              <a:t>Η υιοθέτηση μιας ψηφιακής κουλτούρας μπορεί να είναι δύσκολη, καθώς οι εργαζόμενοι αγωνίζονται να κινητοποιηθούν γύρω από σταθερά σημεία επαφής, νέες τεχνολογίες και νέους τρόπους εργασίας. Αλλά οι οργανισμοί πρέπει να κινηθούν πέρα από τις παραδοσιακές δομές, διαδικασίες και συστήματα για να αλλάξουν την ατομική και συλλογική συμπεριφορά. Προκειμένου να αλλάξουν τη δυναμική της ομάδας και της ομάδας, οι οργανισμοί μπορούν να κάνουν τα εξής:
</a:t>
            </a:r>
            <a:endParaRPr lang="en-US" sz="1400" dirty="0"/>
          </a:p>
          <a:p>
            <a:r>
              <a:rPr lang="el-GR" sz="1400" dirty="0"/>
              <a:t>Αγκαλιάστε τη διαφάνεια. Η εφαρμογή μιας ψηφιακής κουλτούρας μπορεί να είναι μια πρόκληση, ειδικά εάν ο οργανισμός σας πάσχει από μια «νοοτροπία σιλό». Προσπαθήστε για ανοιχτή και ειλικρινή επικοινωνία, τόσο από πάνω προς τα κάτω όσο και από κάτω προς τα πάνω.
Δημιουργήστε </a:t>
            </a:r>
            <a:r>
              <a:rPr lang="el-GR" sz="1400" dirty="0" err="1"/>
              <a:t>διαλειτουργικές</a:t>
            </a:r>
            <a:r>
              <a:rPr lang="el-GR" sz="1400" dirty="0"/>
              <a:t> ομάδες έργου. Οι </a:t>
            </a:r>
            <a:r>
              <a:rPr lang="el-GR" sz="1400" dirty="0" err="1"/>
              <a:t>διαλειτουργικές</a:t>
            </a:r>
            <a:r>
              <a:rPr lang="el-GR" sz="1400" dirty="0"/>
              <a:t> ομάδες βοηθούν τους οργανισμούς να δώσουν προτεραιότητα στους πελάτες τους ενθαρρύνοντας την αποτελεσματική επικοινωνία και συνεργασία. Τα έργα ψηφιακού μετασχηματισμού θα πρέπει να διαθέτουν εμπειρογνώμονες από διαφορετικούς τομείς της επιχείρησης, ώστε να διασφαλίζεται ότι λαμβάνονται υπόψη όλες οι προοπτικές. Ορισμένοι οργανισμοί από τους οποίους μπορείτε να αντλήσετε στοιχεία είναι οι πωλήσεις, η χρηματοδότηση, το μάρκετινγκ, οι λειτουργίες και οι ανθρώπινοι πόροι.
</a:t>
            </a:r>
            <a:endParaRPr lang="en-US" sz="1400" dirty="0"/>
          </a:p>
          <a:p>
            <a:r>
              <a:rPr lang="el-GR" sz="1400" dirty="0"/>
              <a:t>Χρησιμοποιήστε εργαλεία συνεργασίας. Αντί για ηλεκτρονικό ταχυδρομείο, δοκιμάστε εφαρμογές όπως το </a:t>
            </a:r>
            <a:r>
              <a:rPr lang="el-GR" sz="1400" dirty="0" err="1"/>
              <a:t>Slack</a:t>
            </a:r>
            <a:r>
              <a:rPr lang="el-GR" sz="1400" dirty="0"/>
              <a:t> ή το Microsoft </a:t>
            </a:r>
            <a:r>
              <a:rPr lang="el-GR" sz="1400" dirty="0" err="1"/>
              <a:t>Teams</a:t>
            </a:r>
            <a:r>
              <a:rPr lang="el-GR" sz="1400" dirty="0"/>
              <a:t>. Μπορείτε επίσης να δοκιμάσετε να συνεργαστείτε σε έγγραφα αντί να τα στέλνετε μηνύματα ηλεκτρονικού ταχυδρομείου εμπρός και πίσω. Αυτό σας βοηθά να μοιράζεστε πληροφορίες και να εργάζεστε πιο αποτελεσματικά για την επίτευξη κοινών στόχων.
</a:t>
            </a:r>
            <a:r>
              <a:rPr lang="en-US" sz="1400" dirty="0"/>
              <a:t>https://www.cmswire.com/digital-workplace/3-steps-to-building-a-digital-culture/</a:t>
            </a:r>
          </a:p>
        </p:txBody>
      </p:sp>
      <p:sp>
        <p:nvSpPr>
          <p:cNvPr id="4" name="object 2">
            <a:extLst>
              <a:ext uri="{FF2B5EF4-FFF2-40B4-BE49-F238E27FC236}">
                <a16:creationId xmlns:a16="http://schemas.microsoft.com/office/drawing/2014/main" id="{2AED11EC-FFCF-32D2-7FBD-C32AA6D200E5}"/>
              </a:ext>
            </a:extLst>
          </p:cNvPr>
          <p:cNvSpPr txBox="1">
            <a:spLocks/>
          </p:cNvSpPr>
          <p:nvPr/>
        </p:nvSpPr>
        <p:spPr>
          <a:xfrm>
            <a:off x="318565" y="1022287"/>
            <a:ext cx="11540360"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2800" kern="0" spc="-150" dirty="0">
                <a:solidFill>
                  <a:schemeClr val="tx1"/>
                </a:solidFill>
                <a:latin typeface="+mj-lt"/>
                <a:ea typeface="Tahoma" panose="020B0604030504040204" pitchFamily="34" charset="0"/>
                <a:cs typeface="Tahoma" panose="020B0604030504040204" pitchFamily="34" charset="0"/>
              </a:rPr>
              <a:t>1.3: </a:t>
            </a:r>
            <a:r>
              <a:rPr lang="el-GR" sz="2800" kern="0" spc="-150" dirty="0">
                <a:solidFill>
                  <a:schemeClr val="tx1"/>
                </a:solidFill>
                <a:latin typeface="+mj-lt"/>
                <a:ea typeface="Tahoma" panose="020B0604030504040204" pitchFamily="34" charset="0"/>
                <a:cs typeface="Tahoma" panose="020B0604030504040204" pitchFamily="34" charset="0"/>
              </a:rPr>
              <a:t>Δημιουργία ενός ψηφιακού οργανισμού με επίκεντρο την ποιότητα</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id="{D3EB66A3-8C95-9116-C98C-19690FB1B8AE}"/>
              </a:ext>
            </a:extLst>
          </p:cNvPr>
          <p:cNvSpPr txBox="1"/>
          <p:nvPr/>
        </p:nvSpPr>
        <p:spPr>
          <a:xfrm>
            <a:off x="377556" y="1636127"/>
            <a:ext cx="1059524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1.3.2: </a:t>
            </a:r>
            <a:r>
              <a:rPr lang="el-GR" sz="2200" spc="50" dirty="0">
                <a:latin typeface="+mj-lt"/>
                <a:cs typeface="Tahoma"/>
              </a:rPr>
              <a:t>Πυλώνες ενός ποιοτικά εστιασμένου ψηφιακού οργανισμού</a:t>
            </a:r>
            <a:endParaRPr sz="2200" dirty="0">
              <a:latin typeface="+mj-lt"/>
              <a:cs typeface="Tahoma"/>
            </a:endParaRPr>
          </a:p>
        </p:txBody>
      </p:sp>
    </p:spTree>
    <p:extLst>
      <p:ext uri="{BB962C8B-B14F-4D97-AF65-F5344CB8AC3E}">
        <p14:creationId xmlns:p14="http://schemas.microsoft.com/office/powerpoint/2010/main" val="76519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473096"/>
          </a:xfrm>
          <a:prstGeom prst="rect">
            <a:avLst/>
          </a:prstGeom>
          <a:noFill/>
        </p:spPr>
        <p:txBody>
          <a:bodyPr wrap="square" rtlCol="0">
            <a:spAutoFit/>
          </a:bodyPr>
          <a:lstStyle/>
          <a:p>
            <a:pPr algn="ctr">
              <a:lnSpc>
                <a:spcPts val="2220"/>
              </a:lnSpc>
            </a:pPr>
            <a:r>
              <a:rPr lang="el-GR" sz="1200" dirty="0">
                <a:ea typeface="Lato Light" charset="0"/>
                <a:cs typeface="Poppins" pitchFamily="2" charset="77"/>
              </a:rPr>
              <a:t>μια φυσική αίσθηση ότι δεν είναι σε θέση να </a:t>
            </a:r>
            <a:r>
              <a:rPr lang="el-GR" sz="1200" dirty="0" err="1">
                <a:ea typeface="Lato Light" charset="0"/>
                <a:cs typeface="Poppins" pitchFamily="2" charset="77"/>
              </a:rPr>
              <a:t>αντεπεξέλθει</a:t>
            </a:r>
            <a:r>
              <a:rPr lang="el-GR" sz="1200" dirty="0">
                <a:ea typeface="Lato Light" charset="0"/>
                <a:cs typeface="Poppins" pitchFamily="2" charset="77"/>
              </a:rPr>
              <a:t> σε συγκεκριμένες απαιτήσεις και γεγονότα</a:t>
            </a:r>
            <a:endParaRPr lang="en-US" sz="1200" dirty="0">
              <a:ea typeface="Lato Light" charset="0"/>
              <a:cs typeface="Poppins" pitchFamily="2" charset="77"/>
            </a:endParaRPr>
          </a:p>
        </p:txBody>
      </p:sp>
      <p:sp>
        <p:nvSpPr>
          <p:cNvPr id="53" name="Rectangle 52"/>
          <p:cNvSpPr/>
          <p:nvPr/>
        </p:nvSpPr>
        <p:spPr>
          <a:xfrm>
            <a:off x="5496064" y="3338269"/>
            <a:ext cx="705193" cy="369332"/>
          </a:xfrm>
          <a:prstGeom prst="rect">
            <a:avLst/>
          </a:prstGeom>
        </p:spPr>
        <p:txBody>
          <a:bodyPr wrap="none">
            <a:spAutoFit/>
          </a:bodyPr>
          <a:lstStyle/>
          <a:p>
            <a:pPr algn="ctr"/>
            <a:r>
              <a:rPr lang="el-GR" b="1" dirty="0">
                <a:ea typeface="Roboto" charset="0"/>
                <a:cs typeface="Poppins" pitchFamily="2" charset="77"/>
              </a:rPr>
              <a:t>Στρες</a:t>
            </a:r>
            <a:endParaRPr lang="en-US" b="1" dirty="0">
              <a:ea typeface="Roboto" charset="0"/>
              <a:cs typeface="Poppins" pitchFamily="2" charset="77"/>
            </a:endParaRPr>
          </a:p>
        </p:txBody>
      </p:sp>
      <p:sp>
        <p:nvSpPr>
          <p:cNvPr id="54" name="TextBox 53"/>
          <p:cNvSpPr txBox="1"/>
          <p:nvPr/>
        </p:nvSpPr>
        <p:spPr>
          <a:xfrm>
            <a:off x="6310255" y="2693642"/>
            <a:ext cx="1829006" cy="1473096"/>
          </a:xfrm>
          <a:prstGeom prst="rect">
            <a:avLst/>
          </a:prstGeom>
          <a:noFill/>
        </p:spPr>
        <p:txBody>
          <a:bodyPr wrap="square" rtlCol="0">
            <a:spAutoFit/>
          </a:bodyPr>
          <a:lstStyle/>
          <a:p>
            <a:pPr algn="ctr">
              <a:lnSpc>
                <a:spcPts val="2220"/>
              </a:lnSpc>
            </a:pPr>
            <a:r>
              <a:rPr lang="el-GR" sz="1100">
                <a:ea typeface="Lato Light" charset="0"/>
                <a:cs typeface="Poppins" pitchFamily="2" charset="77"/>
              </a:rPr>
              <a:t>ένα αίσθημα ανησυχίας, όπως ανησυχία ή φόβος, που μπορεί να είναι ήπιο ή σοβαρό
</a:t>
            </a:r>
            <a:endParaRPr lang="en-US" sz="1100" dirty="0">
              <a:ea typeface="Lato Light" charset="0"/>
              <a:cs typeface="Poppins" pitchFamily="2" charset="77"/>
            </a:endParaRPr>
          </a:p>
        </p:txBody>
      </p:sp>
      <p:sp>
        <p:nvSpPr>
          <p:cNvPr id="55" name="Rectangle 54"/>
          <p:cNvSpPr/>
          <p:nvPr/>
        </p:nvSpPr>
        <p:spPr>
          <a:xfrm>
            <a:off x="6857762" y="2375051"/>
            <a:ext cx="752835" cy="369332"/>
          </a:xfrm>
          <a:prstGeom prst="rect">
            <a:avLst/>
          </a:prstGeom>
        </p:spPr>
        <p:txBody>
          <a:bodyPr wrap="none">
            <a:spAutoFit/>
          </a:bodyPr>
          <a:lstStyle/>
          <a:p>
            <a:pPr algn="ctr"/>
            <a:r>
              <a:rPr lang="el-GR" b="1" dirty="0">
                <a:ea typeface="Roboto" charset="0"/>
                <a:cs typeface="Poppins" pitchFamily="2" charset="77"/>
              </a:rPr>
              <a:t>Άγχος</a:t>
            </a:r>
            <a:endParaRPr lang="en-US" b="1" dirty="0">
              <a:ea typeface="Roboto" charset="0"/>
              <a:cs typeface="Poppins" pitchFamily="2" charset="77"/>
            </a:endParaRPr>
          </a:p>
        </p:txBody>
      </p:sp>
      <p:sp>
        <p:nvSpPr>
          <p:cNvPr id="58" name="TextBox 57"/>
          <p:cNvSpPr txBox="1"/>
          <p:nvPr/>
        </p:nvSpPr>
        <p:spPr>
          <a:xfrm>
            <a:off x="3582478" y="2935224"/>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κατηγοριοποιημένα κατά πόρο και μοτίβο
</a:t>
            </a:r>
            <a:endParaRPr lang="en-US" sz="1400" dirty="0">
              <a:ea typeface="Lato Light" charset="0"/>
              <a:cs typeface="Poppins" pitchFamily="2" charset="77"/>
            </a:endParaRPr>
          </a:p>
        </p:txBody>
      </p:sp>
      <p:sp>
        <p:nvSpPr>
          <p:cNvPr id="59" name="Rectangle 58"/>
          <p:cNvSpPr/>
          <p:nvPr/>
        </p:nvSpPr>
        <p:spPr>
          <a:xfrm>
            <a:off x="3873909" y="2375051"/>
            <a:ext cx="1169175" cy="954107"/>
          </a:xfrm>
          <a:prstGeom prst="rect">
            <a:avLst/>
          </a:prstGeom>
        </p:spPr>
        <p:txBody>
          <a:bodyPr wrap="square">
            <a:spAutoFit/>
          </a:bodyPr>
          <a:lstStyle/>
          <a:p>
            <a:pPr algn="ctr"/>
            <a:r>
              <a:rPr lang="el-GR" sz="1400" b="1" dirty="0">
                <a:ea typeface="Roboto" charset="0"/>
                <a:cs typeface="Poppins" pitchFamily="2" charset="77"/>
              </a:rPr>
              <a:t>Τύποι φόρτων εργασίας 
</a:t>
            </a:r>
            <a:endParaRPr lang="en-US" sz="1400" b="1" dirty="0">
              <a:ea typeface="Roboto" charset="0"/>
              <a:cs typeface="Poppins" pitchFamily="2" charset="77"/>
            </a:endParaRPr>
          </a:p>
        </p:txBody>
      </p:sp>
      <p:sp>
        <p:nvSpPr>
          <p:cNvPr id="60" name="TextBox 59"/>
          <p:cNvSpPr txBox="1"/>
          <p:nvPr/>
        </p:nvSpPr>
        <p:spPr>
          <a:xfrm>
            <a:off x="7528988" y="4225809"/>
            <a:ext cx="2079771" cy="1107996"/>
          </a:xfrm>
          <a:prstGeom prst="rect">
            <a:avLst/>
          </a:prstGeom>
          <a:noFill/>
        </p:spPr>
        <p:txBody>
          <a:bodyPr wrap="square" rtlCol="0">
            <a:spAutoFit/>
          </a:bodyPr>
          <a:lstStyle/>
          <a:p>
            <a:pPr algn="ctr"/>
            <a:r>
              <a:rPr lang="el-GR" sz="1100" dirty="0">
                <a:ea typeface="Lato Light" charset="0"/>
                <a:cs typeface="Poppins" pitchFamily="2" charset="77"/>
              </a:rPr>
              <a:t>Συνεργαστείτε για να δημιουργήσετε μια ενιαία προβολή του πελάτη
Ενθαρρύνετε την ανάληψη κινδύνων
Αγκαλιάστε την αλλαγή</a:t>
            </a:r>
            <a:endParaRPr lang="en-US" sz="1100" dirty="0">
              <a:ea typeface="Lato Light" charset="0"/>
              <a:cs typeface="Poppins" pitchFamily="2" charset="77"/>
            </a:endParaRPr>
          </a:p>
        </p:txBody>
      </p:sp>
      <p:sp>
        <p:nvSpPr>
          <p:cNvPr id="61" name="Rectangle 60"/>
          <p:cNvSpPr/>
          <p:nvPr/>
        </p:nvSpPr>
        <p:spPr>
          <a:xfrm>
            <a:off x="7580130" y="3456410"/>
            <a:ext cx="1997391" cy="954107"/>
          </a:xfrm>
          <a:prstGeom prst="rect">
            <a:avLst/>
          </a:prstGeom>
        </p:spPr>
        <p:txBody>
          <a:bodyPr wrap="square">
            <a:spAutoFit/>
          </a:bodyPr>
          <a:lstStyle/>
          <a:p>
            <a:pPr algn="ctr"/>
            <a:r>
              <a:rPr lang="el-GR" sz="1400" b="1">
                <a:ea typeface="Roboto" charset="0"/>
                <a:cs typeface="Poppins" pitchFamily="2" charset="77"/>
              </a:rPr>
              <a:t>Πυλώνες ενός ποιοτικά εστιασμένου ψηφιακού οργανισμού
</a:t>
            </a:r>
            <a:endParaRPr lang="en-US" sz="1400" b="1" dirty="0">
              <a:ea typeface="Roboto" charset="0"/>
              <a:cs typeface="Poppins" pitchFamily="2" charset="77"/>
            </a:endParaRPr>
          </a:p>
        </p:txBody>
      </p:sp>
      <p:sp>
        <p:nvSpPr>
          <p:cNvPr id="62" name="TextBox 61"/>
          <p:cNvSpPr txBox="1"/>
          <p:nvPr/>
        </p:nvSpPr>
        <p:spPr>
          <a:xfrm>
            <a:off x="2241892" y="4228390"/>
            <a:ext cx="1829006" cy="1197700"/>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συγκέντρωση στοιχείων για τη λήψη δεδομένων
</a:t>
            </a:r>
            <a:endParaRPr lang="en-US" sz="1400" dirty="0">
              <a:ea typeface="Lato Light" charset="0"/>
              <a:cs typeface="Poppins" pitchFamily="2" charset="77"/>
            </a:endParaRPr>
          </a:p>
        </p:txBody>
      </p:sp>
      <p:sp>
        <p:nvSpPr>
          <p:cNvPr id="63" name="Rectangle 62"/>
          <p:cNvSpPr/>
          <p:nvPr/>
        </p:nvSpPr>
        <p:spPr>
          <a:xfrm>
            <a:off x="2340077" y="3783324"/>
            <a:ext cx="1533833" cy="646331"/>
          </a:xfrm>
          <a:prstGeom prst="rect">
            <a:avLst/>
          </a:prstGeom>
        </p:spPr>
        <p:txBody>
          <a:bodyPr wrap="square">
            <a:spAutoFit/>
          </a:bodyPr>
          <a:lstStyle/>
          <a:p>
            <a:pPr algn="ctr"/>
            <a:r>
              <a:rPr lang="el-GR" sz="1200" b="1" dirty="0">
                <a:ea typeface="Roboto" charset="0"/>
                <a:cs typeface="Poppins" pitchFamily="2" charset="77"/>
              </a:rPr>
              <a:t>Ψηφιακός φόρτος εργασίας 
</a:t>
            </a:r>
            <a:endParaRPr lang="en-US" sz="1200" b="1" dirty="0">
              <a:ea typeface="Roboto" charset="0"/>
              <a:cs typeface="Poppins" pitchFamily="2" charset="77"/>
            </a:endParaRPr>
          </a:p>
        </p:txBody>
      </p:sp>
      <p:sp>
        <p:nvSpPr>
          <p:cNvPr id="33" name="object 16"/>
          <p:cNvSpPr txBox="1">
            <a:spLocks/>
          </p:cNvSpPr>
          <p:nvPr/>
        </p:nvSpPr>
        <p:spPr>
          <a:xfrm>
            <a:off x="4385404" y="249441"/>
            <a:ext cx="4306311"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Ανακεφαλαίωση
</a:t>
            </a:r>
            <a:endParaRPr lang="es-E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4581948"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t>
            </a:r>
            <a:r>
              <a:rPr lang="el-GR" sz="4800" b="1" spc="-150" dirty="0"/>
              <a:t>Ανάλυση</a:t>
            </a:r>
            <a:r>
              <a:rPr lang="en-GB" sz="4800" b="1" spc="-150" dirty="0"/>
              <a: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el-GR" sz="2200" spc="-150" dirty="0">
                <a:latin typeface="+mj-lt"/>
                <a:cs typeface="Tahoma"/>
              </a:rPr>
              <a:t>ΑΥΤΟΑΞΙΟΛΌΓΗΣΗ</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2109958" cy="923330"/>
          </a:xfrm>
          <a:prstGeom prst="rect">
            <a:avLst/>
          </a:prstGeom>
          <a:noFill/>
        </p:spPr>
        <p:txBody>
          <a:bodyPr wrap="square" rtlCol="0">
            <a:spAutoFit/>
          </a:bodyPr>
          <a:lstStyle/>
          <a:p>
            <a:r>
              <a:rPr lang="el-GR" dirty="0"/>
              <a:t>Δυνατά σημεία</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l-GR" dirty="0"/>
              <a:t>Αδυναμίες</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l-GR" dirty="0"/>
              <a:t>Ευκαιρίες</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l-GR" dirty="0"/>
              <a:t>Απειλές</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l-GR" dirty="0"/>
              <a:t>Σημείο</a:t>
            </a:r>
            <a:r>
              <a:rPr lang="en-US" dirty="0"/>
              <a:t> 1: </a:t>
            </a:r>
            <a:r>
              <a:rPr lang="el-GR" dirty="0"/>
              <a:t>Ένας ψηφιακός φόρτος εργασίας αφορά τη «συγκέντρωση στοιχείων για τη λήψη δεδομένων, την ανακάλυψη του τι σημαίνει κάτι ή την ανάπτυξη κάτι</a:t>
            </a:r>
            <a:endParaRPr lang="en-US" dirty="0"/>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l-GR" dirty="0"/>
              <a:t>Σημείο</a:t>
            </a:r>
            <a:r>
              <a:rPr lang="en-US" dirty="0"/>
              <a:t> 2: </a:t>
            </a:r>
            <a:r>
              <a:rPr lang="el-GR" dirty="0"/>
              <a:t>Οι τύποι φόρτων εργασίας μπορούν να κατηγοριοποιηθούν κατά πόρο και μοτίβο</a:t>
            </a:r>
            <a:r>
              <a:rPr lang="en-US" dirty="0"/>
              <a:t>.</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l-GR" dirty="0"/>
              <a:t>Σημείο</a:t>
            </a:r>
            <a:r>
              <a:rPr lang="en-US" dirty="0"/>
              <a:t> 3: </a:t>
            </a:r>
            <a:r>
              <a:rPr lang="el-GR" dirty="0"/>
              <a:t>Το άγχος είναι μια φυσική αίσθηση ότι δεν είναι σε θέση να αντιμετωπίσει συγκεκριμένες απαιτήσεις και γεγονότα</a:t>
            </a:r>
            <a:r>
              <a:rPr lang="en-US" dirty="0"/>
              <a:t>.</a:t>
            </a:r>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l-GR" dirty="0"/>
              <a:t>Σημείο</a:t>
            </a:r>
            <a:r>
              <a:rPr lang="en-US" dirty="0"/>
              <a:t> 4: </a:t>
            </a:r>
            <a:r>
              <a:rPr lang="el-GR" dirty="0"/>
              <a:t>Το άγχος είναι ένα αίσθημα ανησυχίας, όπως ανησυχία ή φόβος, που μπορεί να είναι ήπιο ή σοβαρό</a:t>
            </a:r>
            <a:r>
              <a:rPr lang="en-US" dirty="0"/>
              <a:t>.</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a:extLst>
              <a:ext uri="{FF2B5EF4-FFF2-40B4-BE49-F238E27FC236}">
                <a16:creationId xmlns:a16="http://schemas.microsoft.com/office/drawing/2014/main" id="{443B97E4-DD5F-789C-9F51-BF929F1B8830}"/>
              </a:ext>
            </a:extLst>
          </p:cNvPr>
          <p:cNvSpPr txBox="1"/>
          <p:nvPr/>
        </p:nvSpPr>
        <p:spPr>
          <a:xfrm>
            <a:off x="1647715" y="4975550"/>
            <a:ext cx="8825604" cy="1477328"/>
          </a:xfrm>
          <a:prstGeom prst="rect">
            <a:avLst/>
          </a:prstGeom>
          <a:noFill/>
        </p:spPr>
        <p:txBody>
          <a:bodyPr wrap="square" rtlCol="0">
            <a:spAutoFit/>
          </a:bodyPr>
          <a:lstStyle/>
          <a:p>
            <a:r>
              <a:rPr lang="el-GR" dirty="0"/>
              <a:t>Σημείο</a:t>
            </a:r>
            <a:r>
              <a:rPr lang="en-US" dirty="0"/>
              <a:t> 5: </a:t>
            </a:r>
            <a:r>
              <a:rPr lang="el-GR" dirty="0"/>
              <a:t>Οι πυλώνες ενός ποιοτικά εστιασμένου ψηφιακού οργανισμού είναι</a:t>
            </a:r>
            <a:r>
              <a:rPr lang="en-US" dirty="0"/>
              <a:t>:</a:t>
            </a:r>
          </a:p>
          <a:p>
            <a:pPr marL="285750" indent="-285750">
              <a:buFont typeface="Arial" panose="020B0604020202020204" pitchFamily="34" charset="0"/>
              <a:buChar char="•"/>
            </a:pPr>
            <a:r>
              <a:rPr lang="el-GR" dirty="0"/>
              <a:t>Συνεργαστείτε για να δημιουργήσετε μια ενιαία προβολή του πελάτη
Ενθαρρύνετε την ανάληψη κινδύνων
Αγκαλιάστε την αλλαγή
</a:t>
            </a:r>
            <a:endParaRPr lang="en-US" dirty="0"/>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5419082" cy="646331"/>
          </a:xfrm>
          <a:prstGeom prst="rect">
            <a:avLst/>
          </a:prstGeom>
          <a:noFill/>
        </p:spPr>
        <p:txBody>
          <a:bodyPr wrap="square" rtlCol="0">
            <a:spAutoFit/>
          </a:bodyPr>
          <a:lstStyle/>
          <a:p>
            <a:r>
              <a:rPr lang="el-GR" dirty="0"/>
              <a:t>Στόχος 1: Κατανοήσετε το ψηφιακού φόρτου εργασίας
</a:t>
            </a:r>
            <a:endParaRPr lang="en-GB" dirty="0"/>
          </a:p>
        </p:txBody>
      </p:sp>
      <p:sp>
        <p:nvSpPr>
          <p:cNvPr id="12" name="CuadroTexto 11"/>
          <p:cNvSpPr txBox="1"/>
          <p:nvPr/>
        </p:nvSpPr>
        <p:spPr>
          <a:xfrm>
            <a:off x="1651881" y="3510113"/>
            <a:ext cx="5518949" cy="923330"/>
          </a:xfrm>
          <a:prstGeom prst="rect">
            <a:avLst/>
          </a:prstGeom>
          <a:noFill/>
        </p:spPr>
        <p:txBody>
          <a:bodyPr wrap="square" rtlCol="0">
            <a:spAutoFit/>
          </a:bodyPr>
          <a:lstStyle/>
          <a:p>
            <a:r>
              <a:rPr lang="el-GR" dirty="0"/>
              <a:t>Στόχος 2: Κατανοήσετε την ανθεκτικότητα στο στρες και το άγχος
</a:t>
            </a:r>
            <a:endParaRPr lang="en-GB" dirty="0"/>
          </a:p>
        </p:txBody>
      </p:sp>
      <p:sp>
        <p:nvSpPr>
          <p:cNvPr id="13" name="CuadroTexto 12"/>
          <p:cNvSpPr txBox="1"/>
          <p:nvPr/>
        </p:nvSpPr>
        <p:spPr>
          <a:xfrm>
            <a:off x="1605565" y="4284374"/>
            <a:ext cx="5905462" cy="923330"/>
          </a:xfrm>
          <a:prstGeom prst="rect">
            <a:avLst/>
          </a:prstGeom>
          <a:noFill/>
        </p:spPr>
        <p:txBody>
          <a:bodyPr wrap="square" rtlCol="0">
            <a:spAutoFit/>
          </a:bodyPr>
          <a:lstStyle/>
          <a:p>
            <a:pPr marL="914400" indent="-914400"/>
            <a:r>
              <a:rPr lang="el-GR" dirty="0"/>
              <a:t>Στόχος 3: Κατανοήσετε τη δημιουργία ενός ψηφιακού οργανισμού με επίκεντρο την ποιότητα
</a:t>
            </a:r>
            <a:endParaRPr lang="en-GB"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500127" cy="321883"/>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8182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3600" kern="0" spc="-150" dirty="0">
                <a:solidFill>
                  <a:schemeClr val="tx1"/>
                </a:solidFill>
                <a:latin typeface="+mj-lt"/>
                <a:ea typeface="Tahoma" panose="020B0604030504040204" pitchFamily="34" charset="0"/>
                <a:cs typeface="Tahoma" panose="020B0604030504040204" pitchFamily="34" charset="0"/>
              </a:rPr>
              <a:t> 1: </a:t>
            </a:r>
            <a:r>
              <a:rPr lang="el-GR" sz="3600" kern="0" spc="-150" dirty="0">
                <a:solidFill>
                  <a:schemeClr val="tx1"/>
                </a:solidFill>
                <a:latin typeface="+mj-lt"/>
                <a:ea typeface="Tahoma" panose="020B0604030504040204" pitchFamily="34" charset="0"/>
                <a:cs typeface="Tahoma" panose="020B0604030504040204" pitchFamily="34" charset="0"/>
              </a:rPr>
              <a:t>Κατανόηση των ψηφιακών φόρτων εργασίας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3428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1.1.: </a:t>
            </a:r>
            <a:r>
              <a:rPr lang="el-GR" sz="2200" spc="50" dirty="0">
                <a:latin typeface="+mj-lt"/>
                <a:cs typeface="Tahoma"/>
              </a:rPr>
              <a:t>Ορισμός ψηφιακού φόρτου εργασίας</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333531"/>
            <a:ext cx="10269068" cy="923330"/>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Στην πληροφορική, ένας φόρτος εργασίας απλά ξεκίνησε εννοώντας οποιοδήποτε πρόγραμμα που εκτελείται σε έναν υπολογιστή ή την εργασία που γίνεται από αυτόν. Αλλά σε έναν κόσμο που τροφοδοτείται όλο και περισσότερο από την τεχνολογία, έχει φορτωθεί με νόημα</a:t>
            </a:r>
            <a:r>
              <a:rPr lang="en-US" altLang="es-ES" dirty="0">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06971" y="3196787"/>
            <a:ext cx="10269068" cy="2862322"/>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Στον πυρήνα του, είναι η ικανότητα και ο τρόπος επεξεργασίας εισόδου και εξόδου ενός υπολογιστικού συστήματος. Η προβολή και η επεξεργασία μιας φωτογραφίας σε φορητό υπολογιστή απαιτεί από τον υπολογιστή να επεξεργάζεται οδηγίες λογισμικού. Αυτός είναι ένας φόρτος εργασίας</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Κάθε φορά που κάποιος κάνει </a:t>
            </a:r>
            <a:r>
              <a:rPr lang="el-GR" altLang="es-ES" dirty="0" err="1">
                <a:latin typeface="Calibri" panose="020F0502020204030204" pitchFamily="34" charset="0"/>
                <a:cs typeface="Calibri" panose="020F0502020204030204" pitchFamily="34" charset="0"/>
              </a:rPr>
              <a:t>google</a:t>
            </a:r>
            <a:r>
              <a:rPr lang="el-GR" altLang="es-ES" dirty="0">
                <a:latin typeface="Calibri" panose="020F0502020204030204" pitchFamily="34" charset="0"/>
                <a:cs typeface="Calibri" panose="020F0502020204030204" pitchFamily="34" charset="0"/>
              </a:rPr>
              <a:t> κάτι, ένας φόρτος εργασίας επεξεργάζεται από ένα κέντρο δεδομένων, με αποτέλεσμα ένα σύνολο συνδέσμων στην οθόνη.</a:t>
            </a:r>
          </a:p>
          <a:p>
            <a:pPr>
              <a:defRPr/>
            </a:pPr>
            <a:r>
              <a:rPr lang="el-GR" altLang="es-ES" dirty="0">
                <a:latin typeface="Calibri" panose="020F0502020204030204" pitchFamily="34" charset="0"/>
                <a:cs typeface="Calibri" panose="020F0502020204030204" pitchFamily="34" charset="0"/>
              </a:rPr>
              <a:t> 
</a:t>
            </a:r>
            <a:r>
              <a:rPr lang="en-GB" altLang="es-ES" dirty="0">
                <a:latin typeface="Calibri" panose="020F0502020204030204" pitchFamily="34" charset="0"/>
                <a:cs typeface="Calibri" panose="020F0502020204030204" pitchFamily="34" charset="0"/>
                <a:hlinkClick r:id="rId2"/>
              </a:rPr>
              <a:t>https://www.nutanix.com/theforecastbynutanix/technology/rethinking-cloud-workloads</a:t>
            </a:r>
            <a:endParaRPr lang="en-GB" altLang="es-ES" dirty="0">
              <a:latin typeface="Calibri" panose="020F0502020204030204" pitchFamily="34" charset="0"/>
              <a:cs typeface="Calibri" panose="020F0502020204030204" pitchFamily="34" charset="0"/>
            </a:endParaRPr>
          </a:p>
          <a:p>
            <a:pPr algn="r">
              <a:defRPr/>
            </a:pP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https://www.youtube.com/watch?v=v4JlSxroZGs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D4FBF5A6-24D1-8794-2AEC-D8C0E30E115E}"/>
              </a:ext>
            </a:extLst>
          </p:cNvPr>
          <p:cNvSpPr/>
          <p:nvPr/>
        </p:nvSpPr>
        <p:spPr>
          <a:xfrm>
            <a:off x="961466" y="2525263"/>
            <a:ext cx="10269068" cy="923330"/>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Με απλά λόγια, ένας φόρτος εργασίας αφορά τη «συγκέντρωση στοιχείων για τη λήψη δεδομένων, την ανακάλυψη του τι σημαίνει κάτι ή την ανάπτυξη κάτι</a:t>
            </a:r>
            <a:r>
              <a:rPr lang="en-US" altLang="es-ES" dirty="0">
                <a:latin typeface="Calibri" panose="020F0502020204030204" pitchFamily="34" charset="0"/>
                <a:cs typeface="Calibri" panose="020F0502020204030204" pitchFamily="34" charset="0"/>
              </a:rPr>
              <a:t>”.</a:t>
            </a:r>
          </a:p>
          <a:p>
            <a:pPr>
              <a:defRPr/>
            </a:pPr>
            <a:r>
              <a:rPr lang="en-US" altLang="es-ES" dirty="0">
                <a:latin typeface="Calibri" panose="020F0502020204030204" pitchFamily="34" charset="0"/>
                <a:cs typeface="Calibri" panose="020F0502020204030204" pitchFamily="34" charset="0"/>
              </a:rPr>
              <a:t>Hurwitz, J. S., &amp; Kirsch, D. (2020). </a:t>
            </a:r>
            <a:r>
              <a:rPr lang="en-US" altLang="es-ES" i="1" dirty="0">
                <a:latin typeface="Calibri" panose="020F0502020204030204" pitchFamily="34" charset="0"/>
                <a:cs typeface="Calibri" panose="020F0502020204030204" pitchFamily="34" charset="0"/>
              </a:rPr>
              <a:t>Cloud computing for dummies</a:t>
            </a:r>
            <a:r>
              <a:rPr lang="en-US" altLang="es-ES" dirty="0">
                <a:latin typeface="Calibri" panose="020F0502020204030204" pitchFamily="34" charset="0"/>
                <a:cs typeface="Calibri" panose="020F0502020204030204" pitchFamily="34" charset="0"/>
              </a:rPr>
              <a:t>. John Wiley &amp; Sons.</a:t>
            </a:r>
            <a:endParaRPr lang="en-GB" altLang="es-ES"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DECC5ADD-5CB6-5CEA-82BD-0A63FD18E475}"/>
              </a:ext>
            </a:extLst>
          </p:cNvPr>
          <p:cNvSpPr txBox="1">
            <a:spLocks/>
          </p:cNvSpPr>
          <p:nvPr/>
        </p:nvSpPr>
        <p:spPr>
          <a:xfrm>
            <a:off x="318565" y="1022287"/>
            <a:ext cx="1138182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3600" kern="0" spc="-150" dirty="0">
                <a:solidFill>
                  <a:schemeClr val="tx1"/>
                </a:solidFill>
                <a:latin typeface="+mj-lt"/>
                <a:ea typeface="Tahoma" panose="020B0604030504040204" pitchFamily="34" charset="0"/>
                <a:cs typeface="Tahoma" panose="020B0604030504040204" pitchFamily="34" charset="0"/>
              </a:rPr>
              <a:t> 1: </a:t>
            </a:r>
            <a:r>
              <a:rPr lang="el-GR" sz="3600" kern="0" spc="-150" dirty="0">
                <a:solidFill>
                  <a:schemeClr val="tx1"/>
                </a:solidFill>
                <a:latin typeface="+mj-lt"/>
                <a:ea typeface="Tahoma" panose="020B0604030504040204" pitchFamily="34" charset="0"/>
                <a:cs typeface="Tahoma" panose="020B0604030504040204" pitchFamily="34" charset="0"/>
              </a:rPr>
              <a:t>Κατανόηση των ψηφιακών φόρτων εργασίας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id="{835E4E18-E274-F4E9-3C19-F3595C5E676E}"/>
              </a:ext>
            </a:extLst>
          </p:cNvPr>
          <p:cNvSpPr txBox="1"/>
          <p:nvPr/>
        </p:nvSpPr>
        <p:spPr>
          <a:xfrm>
            <a:off x="377556" y="1773775"/>
            <a:ext cx="713428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1.1.: </a:t>
            </a:r>
            <a:r>
              <a:rPr lang="el-GR" sz="2200" spc="50" dirty="0">
                <a:latin typeface="+mj-lt"/>
                <a:cs typeface="Tahoma"/>
              </a:rPr>
              <a:t>Ορισμός ψηφιακού φόρτου εργασίας</a:t>
            </a:r>
            <a:endParaRPr sz="2200" dirty="0">
              <a:latin typeface="+mj-lt"/>
              <a:cs typeface="Tahoma"/>
            </a:endParaRPr>
          </a:p>
        </p:txBody>
      </p:sp>
    </p:spTree>
    <p:extLst>
      <p:ext uri="{BB962C8B-B14F-4D97-AF65-F5344CB8AC3E}">
        <p14:creationId xmlns:p14="http://schemas.microsoft.com/office/powerpoint/2010/main" val="267959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3723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1.1.2: </a:t>
            </a:r>
            <a:r>
              <a:rPr lang="el-GR" sz="2200" spc="50" dirty="0">
                <a:latin typeface="+mj-lt"/>
                <a:cs typeface="Tahoma"/>
              </a:rPr>
              <a:t>Τύποι φόρτων εργασίας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688258" y="2189853"/>
            <a:ext cx="11267768" cy="3323987"/>
          </a:xfrm>
          <a:prstGeom prst="rect">
            <a:avLst/>
          </a:prstGeom>
        </p:spPr>
        <p:txBody>
          <a:bodyPr wrap="square">
            <a:spAutoFit/>
          </a:bodyPr>
          <a:lstStyle/>
          <a:p>
            <a:pPr>
              <a:defRPr/>
            </a:pPr>
            <a:r>
              <a:rPr lang="el-GR" altLang="es-ES" sz="1400" dirty="0">
                <a:latin typeface="Calibri" panose="020F0502020204030204" pitchFamily="34" charset="0"/>
                <a:cs typeface="Calibri" panose="020F0502020204030204" pitchFamily="34" charset="0"/>
              </a:rPr>
              <a:t>Τύποι φόρτων εργασίας στο </a:t>
            </a:r>
            <a:r>
              <a:rPr lang="el-GR" altLang="es-ES" sz="1400" dirty="0" err="1">
                <a:latin typeface="Calibri" panose="020F0502020204030204" pitchFamily="34" charset="0"/>
                <a:cs typeface="Calibri" panose="020F0502020204030204" pitchFamily="34" charset="0"/>
              </a:rPr>
              <a:t>Cloud</a:t>
            </a:r>
            <a:r>
              <a:rPr lang="el-GR" altLang="es-ES" sz="1400" dirty="0">
                <a:latin typeface="Calibri" panose="020F0502020204030204" pitchFamily="34" charset="0"/>
                <a:cs typeface="Calibri" panose="020F0502020204030204" pitchFamily="34" charset="0"/>
              </a:rPr>
              <a:t> κατηγοριοποιημένοι κατά πόρο:</a:t>
            </a:r>
          </a:p>
          <a:p>
            <a:pPr>
              <a:defRPr/>
            </a:pPr>
            <a:endParaRPr lang="el-GR" altLang="es-E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1400" dirty="0">
                <a:latin typeface="Calibri" panose="020F0502020204030204" pitchFamily="34" charset="0"/>
                <a:cs typeface="Calibri" panose="020F0502020204030204" pitchFamily="34" charset="0"/>
              </a:rPr>
              <a:t>Γενικός υπολογισμός: Φόρτοι εργασίας που δεν έχουν συγκεκριμένες υπολογιστικές ανάγκες και συνήθως εκτελούνται στην προεπιλεγμένη ρύθμιση παραμέτρων του </a:t>
            </a:r>
            <a:r>
              <a:rPr lang="el-GR" altLang="es-ES" sz="1400" dirty="0" err="1">
                <a:latin typeface="Calibri" panose="020F0502020204030204" pitchFamily="34" charset="0"/>
                <a:cs typeface="Calibri" panose="020F0502020204030204" pitchFamily="34" charset="0"/>
              </a:rPr>
              <a:t>cloud</a:t>
            </a:r>
            <a:r>
              <a:rPr lang="el-GR" altLang="es-ES" sz="1400" dirty="0">
                <a:latin typeface="Calibri" panose="020F0502020204030204" pitchFamily="34" charset="0"/>
                <a:cs typeface="Calibri" panose="020F0502020204030204" pitchFamily="34" charset="0"/>
              </a:rPr>
              <a:t>. Αυτές περιλαμβάνουν κοινές εφαρμογές ιστού, διακομιστές ιστού, κατανεμημένους χώρους αποθήκευσης δεδομένων και </a:t>
            </a:r>
            <a:r>
              <a:rPr lang="el-GR" altLang="es-ES" sz="1400" dirty="0" err="1">
                <a:latin typeface="Calibri" panose="020F0502020204030204" pitchFamily="34" charset="0"/>
                <a:cs typeface="Calibri" panose="020F0502020204030204" pitchFamily="34" charset="0"/>
              </a:rPr>
              <a:t>μικροϋπηρεσίες</a:t>
            </a:r>
            <a:r>
              <a:rPr lang="el-GR" altLang="es-ES" sz="1400" dirty="0">
                <a:latin typeface="Calibri" panose="020F0502020204030204" pitchFamily="34" charset="0"/>
                <a:cs typeface="Calibri" panose="020F0502020204030204" pitchFamily="34" charset="0"/>
              </a:rPr>
              <a:t> σε κοντέινερ</a:t>
            </a:r>
            <a:r>
              <a:rPr lang="en-US" altLang="es-ES" sz="14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l-GR" altLang="es-ES" sz="1400" dirty="0">
                <a:latin typeface="Calibri" panose="020F0502020204030204" pitchFamily="34" charset="0"/>
                <a:cs typeface="Calibri" panose="020F0502020204030204" pitchFamily="34" charset="0"/>
              </a:rPr>
              <a:t>Ένταση CPU: Φόρτοι εργασίας που έχουν υψηλές υπολογιστικές απαιτήσεις και χειρίζονται μεγάλο αριθμό ταυτόχρονων χρηστών. Αυτά περιλαμβάνουν μαζικά διαδικτυακά παιχνίδια για πολλούς παίκτες και εφαρμογές βαθιάς μάθησης που πρέπει να εκτελούν λειτουργίες έντασης επεξεργαστή, όπως κωδικοποίηση βίντεο, αναλυτικά στοιχεία για μεγάλα δεδομένα, </a:t>
            </a:r>
            <a:r>
              <a:rPr lang="el-GR" altLang="es-ES" sz="1400" dirty="0" err="1">
                <a:latin typeface="Calibri" panose="020F0502020204030204" pitchFamily="34" charset="0"/>
                <a:cs typeface="Calibri" panose="020F0502020204030204" pitchFamily="34" charset="0"/>
              </a:rPr>
              <a:t>μοντελοποίηση</a:t>
            </a:r>
            <a:r>
              <a:rPr lang="el-GR" altLang="es-ES" sz="1400" dirty="0">
                <a:latin typeface="Calibri" panose="020F0502020204030204" pitchFamily="34" charset="0"/>
                <a:cs typeface="Calibri" panose="020F0502020204030204" pitchFamily="34" charset="0"/>
              </a:rPr>
              <a:t> 3D κ.λπ.</a:t>
            </a:r>
            <a:r>
              <a:rPr lang="en-US" altLang="es-ES" sz="14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l-GR" altLang="es-ES" sz="1400" dirty="0">
                <a:latin typeface="Calibri" panose="020F0502020204030204" pitchFamily="34" charset="0"/>
                <a:cs typeface="Calibri" panose="020F0502020204030204" pitchFamily="34" charset="0"/>
              </a:rPr>
              <a:t>Ένταση μνήμης: Φόρτοι εργασίας που χρειάζονται μνήμη και επεξεργαστική ισχύ για την εκτέλεση εκατομμυρίων συναλλαγών ανά δευτερόλεπτο. Αυτά περιλαμβάνουν δεδομένα ροής σε πραγματικό χρόνο, κρυφές μνήμες και κατανεμημένες βάσεις δεδομένων</a:t>
            </a:r>
            <a:r>
              <a:rPr lang="en-US" altLang="es-ES" sz="14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l-GR" altLang="es-ES" sz="1400" dirty="0">
                <a:latin typeface="Calibri" panose="020F0502020204030204" pitchFamily="34" charset="0"/>
                <a:cs typeface="Calibri" panose="020F0502020204030204" pitchFamily="34" charset="0"/>
              </a:rPr>
              <a:t>Υπολογισμός με επιτάχυνση GPU: Ορισμένοι φόρτοι εργασίας όπως η αναγνώριση ομιλίας, τα αυτοκινούμενα οχήματα, τα συστήματα πλοήγησης, η υπολογιστική δυναμική ρευστών, η σεισμική ανάλυση και ούτω καθεξής έχουν εξαιρετικά υψηλές απαιτήσεις επεξεργασίας. Αυτά χρειάζονται την ισχύ των GPU μαζί με τους επεξεργαστές για την εκτέλεση εργασιών σε πραγματικό χρόνο.
Βελτιστοποιημένη αποθήκευση: Φόρτοι εργασίας όπως βάσεις δεδομένων στη μνήμη, βάσεις δεδομένων </a:t>
            </a:r>
            <a:r>
              <a:rPr lang="el-GR" altLang="es-ES" sz="1400" dirty="0" err="1">
                <a:latin typeface="Calibri" panose="020F0502020204030204" pitchFamily="34" charset="0"/>
                <a:cs typeface="Calibri" panose="020F0502020204030204" pitchFamily="34" charset="0"/>
              </a:rPr>
              <a:t>NoSQL</a:t>
            </a:r>
            <a:r>
              <a:rPr lang="el-GR" altLang="es-ES" sz="1400" dirty="0">
                <a:latin typeface="Calibri" panose="020F0502020204030204" pitchFamily="34" charset="0"/>
                <a:cs typeface="Calibri" panose="020F0502020204030204" pitchFamily="34" charset="0"/>
              </a:rPr>
              <a:t> με υψηλή κλιμάκωση και αποθήκες δεδομένων</a:t>
            </a:r>
            <a:endParaRPr lang="en-US" altLang="es-ES" sz="1400"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A887A12F-EC1E-DF46-8847-DCB7F088B329}"/>
              </a:ext>
            </a:extLst>
          </p:cNvPr>
          <p:cNvSpPr txBox="1">
            <a:spLocks/>
          </p:cNvSpPr>
          <p:nvPr/>
        </p:nvSpPr>
        <p:spPr>
          <a:xfrm>
            <a:off x="318565" y="1022287"/>
            <a:ext cx="1138182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3600" kern="0" spc="-150" dirty="0">
                <a:solidFill>
                  <a:schemeClr val="tx1"/>
                </a:solidFill>
                <a:latin typeface="+mj-lt"/>
                <a:ea typeface="Tahoma" panose="020B0604030504040204" pitchFamily="34" charset="0"/>
                <a:cs typeface="Tahoma" panose="020B0604030504040204" pitchFamily="34" charset="0"/>
              </a:rPr>
              <a:t> 1: </a:t>
            </a:r>
            <a:r>
              <a:rPr lang="el-GR" sz="3600" kern="0" spc="-150" dirty="0">
                <a:solidFill>
                  <a:schemeClr val="tx1"/>
                </a:solidFill>
                <a:latin typeface="+mj-lt"/>
                <a:ea typeface="Tahoma" panose="020B0604030504040204" pitchFamily="34" charset="0"/>
                <a:cs typeface="Tahoma" panose="020B0604030504040204" pitchFamily="34" charset="0"/>
              </a:rPr>
              <a:t>Κατανόηση των ψηφιακών φόρτων εργασίας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780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3785652"/>
          </a:xfrm>
          <a:prstGeom prst="rect">
            <a:avLst/>
          </a:prstGeom>
        </p:spPr>
        <p:txBody>
          <a:bodyPr wrap="square">
            <a:spAutoFit/>
          </a:bodyPr>
          <a:lstStyle/>
          <a:p>
            <a:pPr>
              <a:defRPr/>
            </a:pPr>
            <a:r>
              <a:rPr lang="el-GR" altLang="es-ES" sz="1600" dirty="0">
                <a:latin typeface="Calibri" panose="020F0502020204030204" pitchFamily="34" charset="0"/>
                <a:cs typeface="Calibri" panose="020F0502020204030204" pitchFamily="34" charset="0"/>
              </a:rPr>
              <a:t>Τύποι φόρτων εργασίας στο </a:t>
            </a:r>
            <a:r>
              <a:rPr lang="el-GR" altLang="es-ES" sz="1600" dirty="0" err="1">
                <a:latin typeface="Calibri" panose="020F0502020204030204" pitchFamily="34" charset="0"/>
                <a:cs typeface="Calibri" panose="020F0502020204030204" pitchFamily="34" charset="0"/>
              </a:rPr>
              <a:t>Cloud</a:t>
            </a:r>
            <a:r>
              <a:rPr lang="el-GR" altLang="es-ES" sz="1600" dirty="0">
                <a:latin typeface="Calibri" panose="020F0502020204030204" pitchFamily="34" charset="0"/>
                <a:cs typeface="Calibri" panose="020F0502020204030204" pitchFamily="34" charset="0"/>
              </a:rPr>
              <a:t> κατηγοριοποιημένοι με βάση τα μοτίβα χρήσης 
Στατικοί φόρτοι εργασίας: Οι απαιτήσεις πόρων, η ζήτηση και ο χρόνος λειτουργίας είναι αρκετά γνωστά. Αυτές περιλαμβάνουν βασικές επιχειρηματικές υπηρεσίες όπως CRM, ERP και email.
</a:t>
            </a:r>
            <a:endParaRPr lang="en-US" altLang="es-ES" sz="1600" dirty="0">
              <a:latin typeface="Calibri" panose="020F0502020204030204" pitchFamily="34" charset="0"/>
              <a:cs typeface="Calibri" panose="020F0502020204030204" pitchFamily="34" charset="0"/>
            </a:endParaRPr>
          </a:p>
          <a:p>
            <a:pPr>
              <a:defRPr/>
            </a:pPr>
            <a:r>
              <a:rPr lang="el-GR" altLang="es-ES" sz="1600" dirty="0">
                <a:latin typeface="Calibri" panose="020F0502020204030204" pitchFamily="34" charset="0"/>
                <a:cs typeface="Calibri" panose="020F0502020204030204" pitchFamily="34" charset="0"/>
              </a:rPr>
              <a:t>Περιοδικοί φόρτοι εργασίας: Αντιμετωπίζουν αιχμές κυκλοφορίας σε συγκεκριμένες ώρες της ημέρας, της εβδομάδας, του μήνα ή του έτους. Παραδείγματα περιλαμβάνουν την πληρωμή λογαριασμών ή φορολογικά και λογιστικά εργαλεία. Ο υπολογιστής χωρίς διακομιστές, όπου οι χρήστες δεν πληρώνουν για ιδανικές περιπτώσεις, είναι ιδανικός για αυτούς τους φόρτους εργασίας.
</a:t>
            </a:r>
            <a:endParaRPr lang="en-US" altLang="es-ES" sz="1600" dirty="0">
              <a:latin typeface="Calibri" panose="020F0502020204030204" pitchFamily="34" charset="0"/>
              <a:cs typeface="Calibri" panose="020F0502020204030204" pitchFamily="34" charset="0"/>
            </a:endParaRPr>
          </a:p>
          <a:p>
            <a:pPr>
              <a:defRPr/>
            </a:pPr>
            <a:r>
              <a:rPr lang="el-GR" altLang="es-ES" sz="1600" dirty="0">
                <a:latin typeface="Calibri" panose="020F0502020204030204" pitchFamily="34" charset="0"/>
                <a:cs typeface="Calibri" panose="020F0502020204030204" pitchFamily="34" charset="0"/>
              </a:rPr>
              <a:t>Απρόβλεπτοι φόρτοι εργασίας: Δημοφιλείς εφαρμογές και πλατφόρμες όπως κοινωνικά δίκτυα, διαδικτυακά παιχνίδια για πολλούς παίκτες, </a:t>
            </a:r>
            <a:r>
              <a:rPr lang="el-GR" altLang="es-ES" sz="1600" dirty="0" err="1">
                <a:latin typeface="Calibri" panose="020F0502020204030204" pitchFamily="34" charset="0"/>
                <a:cs typeface="Calibri" panose="020F0502020204030204" pitchFamily="34" charset="0"/>
              </a:rPr>
              <a:t>ιστότοποι</a:t>
            </a:r>
            <a:r>
              <a:rPr lang="el-GR" altLang="es-ES" sz="1600" dirty="0">
                <a:latin typeface="Calibri" panose="020F0502020204030204" pitchFamily="34" charset="0"/>
                <a:cs typeface="Calibri" panose="020F0502020204030204" pitchFamily="34" charset="0"/>
              </a:rPr>
              <a:t> ροής βίντεο κ.λπ., μπορούν να δουν την </a:t>
            </a:r>
            <a:r>
              <a:rPr lang="el-GR" altLang="es-ES" sz="1600" dirty="0" err="1">
                <a:latin typeface="Calibri" panose="020F0502020204030204" pitchFamily="34" charset="0"/>
                <a:cs typeface="Calibri" panose="020F0502020204030204" pitchFamily="34" charset="0"/>
              </a:rPr>
              <a:t>επισκεψιμότητά</a:t>
            </a:r>
            <a:r>
              <a:rPr lang="el-GR" altLang="es-ES" sz="1600" dirty="0">
                <a:latin typeface="Calibri" panose="020F0502020204030204" pitchFamily="34" charset="0"/>
                <a:cs typeface="Calibri" panose="020F0502020204030204" pitchFamily="34" charset="0"/>
              </a:rPr>
              <a:t> τους να αυξάνεται εκθετικά μέσα σε χρόνο μηδέν. Η δυνατότητα αυτόματης κλιμάκωσης των σύννεφων μπορεί να χειριστεί τέτοιες αιχμές προσθέτοντας δυναμικά παρουσίες όπως και όταν απαιτείται.</a:t>
            </a:r>
          </a:p>
          <a:p>
            <a:pPr>
              <a:defRPr/>
            </a:pPr>
            <a:endParaRPr lang="el-GR" altLang="es-ES" sz="1600" b="1" dirty="0">
              <a:latin typeface="Calibri" panose="020F0502020204030204" pitchFamily="34" charset="0"/>
              <a:cs typeface="Calibri" panose="020F0502020204030204" pitchFamily="34" charset="0"/>
              <a:hlinkClick r:id="rId2"/>
            </a:endParaRPr>
          </a:p>
          <a:p>
            <a:pPr>
              <a:defRPr/>
            </a:pPr>
            <a:r>
              <a:rPr lang="en-US" altLang="es-ES" sz="1600" dirty="0">
                <a:latin typeface="Calibri" panose="020F0502020204030204" pitchFamily="34" charset="0"/>
                <a:cs typeface="Calibri" panose="020F0502020204030204" pitchFamily="34" charset="0"/>
                <a:hlinkClick r:id="rId2"/>
              </a:rPr>
              <a:t>https://www.youtube.com/watch?v=gCWVLk9riRs</a:t>
            </a:r>
            <a:endParaRPr lang="en-US" altLang="es-ES" sz="1600" dirty="0">
              <a:latin typeface="Calibri" panose="020F0502020204030204" pitchFamily="34" charset="0"/>
              <a:cs typeface="Calibri" panose="020F0502020204030204" pitchFamily="34" charset="0"/>
            </a:endParaRPr>
          </a:p>
        </p:txBody>
      </p:sp>
      <p:sp>
        <p:nvSpPr>
          <p:cNvPr id="4" name="object 3">
            <a:extLst>
              <a:ext uri="{FF2B5EF4-FFF2-40B4-BE49-F238E27FC236}">
                <a16:creationId xmlns:a16="http://schemas.microsoft.com/office/drawing/2014/main" id="{ABD11C11-E1EA-FE5C-A7B7-D66653AFD480}"/>
              </a:ext>
            </a:extLst>
          </p:cNvPr>
          <p:cNvSpPr txBox="1"/>
          <p:nvPr/>
        </p:nvSpPr>
        <p:spPr>
          <a:xfrm>
            <a:off x="377556" y="1773775"/>
            <a:ext cx="483723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1.1.2: </a:t>
            </a:r>
            <a:r>
              <a:rPr lang="el-GR" sz="2200" spc="50" dirty="0">
                <a:latin typeface="+mj-lt"/>
                <a:cs typeface="Tahoma"/>
              </a:rPr>
              <a:t>Τύποι φόρτων εργασίας </a:t>
            </a:r>
            <a:endParaRPr sz="2200" dirty="0">
              <a:latin typeface="+mj-lt"/>
              <a:cs typeface="Tahoma"/>
            </a:endParaRPr>
          </a:p>
        </p:txBody>
      </p:sp>
      <p:sp>
        <p:nvSpPr>
          <p:cNvPr id="5" name="object 2">
            <a:extLst>
              <a:ext uri="{FF2B5EF4-FFF2-40B4-BE49-F238E27FC236}">
                <a16:creationId xmlns:a16="http://schemas.microsoft.com/office/drawing/2014/main" id="{45E60D1F-BC2F-14A9-96D9-BE0FD7D2447C}"/>
              </a:ext>
            </a:extLst>
          </p:cNvPr>
          <p:cNvSpPr txBox="1">
            <a:spLocks/>
          </p:cNvSpPr>
          <p:nvPr/>
        </p:nvSpPr>
        <p:spPr>
          <a:xfrm>
            <a:off x="318565" y="1022287"/>
            <a:ext cx="1138182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3600" kern="0" spc="-150" dirty="0">
                <a:solidFill>
                  <a:schemeClr val="tx1"/>
                </a:solidFill>
                <a:latin typeface="+mj-lt"/>
                <a:ea typeface="Tahoma" panose="020B0604030504040204" pitchFamily="34" charset="0"/>
                <a:cs typeface="Tahoma" panose="020B0604030504040204" pitchFamily="34" charset="0"/>
              </a:rPr>
              <a:t> 1: </a:t>
            </a:r>
            <a:r>
              <a:rPr lang="el-GR" sz="3600" kern="0" spc="-150" dirty="0">
                <a:solidFill>
                  <a:schemeClr val="tx1"/>
                </a:solidFill>
                <a:latin typeface="+mj-lt"/>
                <a:ea typeface="Tahoma" panose="020B0604030504040204" pitchFamily="34" charset="0"/>
                <a:cs typeface="Tahoma" panose="020B0604030504040204" pitchFamily="34" charset="0"/>
              </a:rPr>
              <a:t>Κατανόηση των ψηφιακών φόρτων εργασίας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0361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1.2: </a:t>
            </a:r>
            <a:r>
              <a:rPr lang="el-GR" sz="3600" kern="0" spc="-150" dirty="0">
                <a:solidFill>
                  <a:schemeClr val="tx1"/>
                </a:solidFill>
                <a:latin typeface="+mj-lt"/>
                <a:ea typeface="Tahoma" panose="020B0604030504040204" pitchFamily="34" charset="0"/>
                <a:cs typeface="Tahoma" panose="020B0604030504040204" pitchFamily="34" charset="0"/>
              </a:rPr>
              <a:t>Ανθεκτικότητα στο στρες και το άγχος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1.2.1: </a:t>
            </a:r>
            <a:r>
              <a:rPr lang="el-GR" sz="2200" spc="50" dirty="0">
                <a:latin typeface="+mj-lt"/>
                <a:cs typeface="Tahoma"/>
              </a:rPr>
              <a:t>Ορισμός του στρες</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77556" y="2189853"/>
            <a:ext cx="11608118" cy="3693319"/>
          </a:xfrm>
          <a:prstGeom prst="rect">
            <a:avLst/>
          </a:prstGeom>
        </p:spPr>
        <p:txBody>
          <a:bodyPr wrap="square">
            <a:spAutoFit/>
          </a:bodyPr>
          <a:lstStyle/>
          <a:p>
            <a:r>
              <a:rPr lang="el-GR" dirty="0">
                <a:solidFill>
                  <a:srgbClr val="54585A"/>
                </a:solidFill>
                <a:latin typeface="Helvetica" panose="020B0604020202020204" pitchFamily="34" charset="0"/>
              </a:rPr>
              <a:t>Ορισμός του στρες: Το άγχος είναι ένα φυσικό συναίσθημα του να μην μπορείς να ανταπεξέλθεις σε συγκεκριμένες απαιτήσεις και γεγονότα. Ωστόσο, το άγχος μπορεί να γίνει μια χρόνια κατάσταση εάν ένα άτομο δεν λάβει μέτρα για τη διαχείρισή του.
Αυτές οι απαιτήσεις μπορεί να προέρχονται από την εργασία, τις σχέσεις, τις οικονομικές πιέσεις και άλλες καταστάσεις, αλλά οτιδήποτε αποτελεί πραγματική ή αντιληπτή πρόκληση ή απειλή για την ευημερία ενός ατόμου μπορεί να προκαλέσει άγχος. </a:t>
            </a:r>
            <a:r>
              <a:rPr lang="en-US" dirty="0">
                <a:solidFill>
                  <a:srgbClr val="54585A"/>
                </a:solidFill>
                <a:latin typeface="Helvetica" panose="020B0604020202020204" pitchFamily="34" charset="0"/>
              </a:rPr>
              <a:t>(https://www.medicalnewstoday.com/articles/145855)</a:t>
            </a:r>
          </a:p>
          <a:p>
            <a:pPr algn="l"/>
            <a:endParaRPr lang="en-US" dirty="0">
              <a:solidFill>
                <a:srgbClr val="54585A"/>
              </a:solidFill>
              <a:latin typeface="Helvetica" panose="020B0604020202020204" pitchFamily="34" charset="0"/>
            </a:endParaRPr>
          </a:p>
          <a:p>
            <a:r>
              <a:rPr lang="el-GR" dirty="0">
                <a:solidFill>
                  <a:srgbClr val="54585A"/>
                </a:solidFill>
                <a:latin typeface="Helvetica" panose="020B0604020202020204" pitchFamily="34" charset="0"/>
              </a:rPr>
              <a:t>Συνέπειες του στρες
– Φυσιολογικά συμπτώματα: η έρευνα υποστηρίζει τη σχέση μεταξύ του εργασιακού στρες και της κακής υγείας.
– Ψυχολογικά συμπτώματα: η δυσαρέσκεια στην εργασία είναι μια προφανής αιτία άγχους.
– </a:t>
            </a:r>
            <a:r>
              <a:rPr lang="el-GR" dirty="0" err="1">
                <a:solidFill>
                  <a:srgbClr val="54585A"/>
                </a:solidFill>
                <a:latin typeface="Helvetica" panose="020B0604020202020204" pitchFamily="34" charset="0"/>
              </a:rPr>
              <a:t>Συμπεριφορικά</a:t>
            </a:r>
            <a:r>
              <a:rPr lang="el-GR" dirty="0">
                <a:solidFill>
                  <a:srgbClr val="54585A"/>
                </a:solidFill>
                <a:latin typeface="Helvetica" panose="020B0604020202020204" pitchFamily="34" charset="0"/>
              </a:rPr>
              <a:t> συμπτώματα: μείωση της παραγωγικότητας, των απουσιών, του κύκλου εργασιών, καθώς και αλλαγές στις διατροφικές συνήθειες, αυξημένο κάπνισμα ή/και κατανάλωση αλκοόλ, ταχείες διαταραχές ομιλίας, τσακωμού και ύπνου.</a:t>
            </a: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1.2.2: </a:t>
            </a:r>
            <a:r>
              <a:rPr lang="el-GR" sz="2200" spc="50" dirty="0">
                <a:latin typeface="+mj-lt"/>
                <a:cs typeface="Tahoma"/>
              </a:rPr>
              <a:t>Ορισμός του άγχους</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r>
              <a:rPr lang="el-GR" b="1" dirty="0">
                <a:solidFill>
                  <a:srgbClr val="54585A"/>
                </a:solidFill>
                <a:latin typeface="Helvetica" panose="020B0604020202020204" pitchFamily="34" charset="0"/>
              </a:rPr>
              <a:t>Ορισμός άγχους: Το άγχος είναι ένα αίσθημα ανησυχίας, όπως ανησυχία ή φόβος, που μπορεί να είναι ήπιο ή σοβαρό.
</a:t>
            </a:r>
            <a:endParaRPr lang="en-US" b="1" dirty="0">
              <a:solidFill>
                <a:srgbClr val="54585A"/>
              </a:solidFill>
              <a:latin typeface="Helvetica" panose="020B0604020202020204" pitchFamily="34" charset="0"/>
            </a:endParaRPr>
          </a:p>
          <a:p>
            <a:r>
              <a:rPr lang="el-GR" b="1" dirty="0">
                <a:solidFill>
                  <a:srgbClr val="54585A"/>
                </a:solidFill>
                <a:latin typeface="Helvetica" panose="020B0604020202020204" pitchFamily="34" charset="0"/>
              </a:rPr>
              <a:t>Συνέπειες του άγχους
Το άγχος είναι το κύριο σύμπτωμα πολλών παθήσεων, συμπεριλαμβανομένων</a:t>
            </a:r>
            <a:r>
              <a:rPr lang="en-US" b="1" i="0" dirty="0">
                <a:solidFill>
                  <a:srgbClr val="54585A"/>
                </a:solidFill>
                <a:effectLst/>
                <a:latin typeface="Helvetica" panose="020B0604020202020204" pitchFamily="34" charset="0"/>
              </a:rPr>
              <a:t>:</a:t>
            </a:r>
          </a:p>
          <a:p>
            <a:pPr algn="l"/>
            <a:endParaRPr lang="en-US" b="1" i="0" dirty="0">
              <a:solidFill>
                <a:srgbClr val="54585A"/>
              </a:solidFill>
              <a:effectLst/>
              <a:latin typeface="Helvetica" panose="020B0604020202020204" pitchFamily="34" charset="0"/>
            </a:endParaRPr>
          </a:p>
          <a:p>
            <a:pPr marL="285750" indent="-285750">
              <a:buFont typeface="Arial" panose="020B0604020202020204" pitchFamily="34" charset="0"/>
              <a:buChar char="•"/>
            </a:pPr>
            <a:r>
              <a:rPr lang="el-GR" b="1" dirty="0">
                <a:solidFill>
                  <a:srgbClr val="54585A"/>
                </a:solidFill>
                <a:latin typeface="Helvetica" panose="020B0604020202020204" pitchFamily="34" charset="0"/>
              </a:rPr>
              <a:t>διαταραχή πανικού
φοβίες, όπως αγοραφοβία ή κλειστοφοβία
διαταραχή κοινωνικού άγχους (κοινωνική φοβία)
αίσθημα ανησυχίας ή ανησυχίας
δυσκολία συγκέντρωσης ή ύπνου
ζάλη ή αίσθημα παλμών της καρδιάς</a:t>
            </a:r>
            <a:endParaRPr lang="en-US" b="1" dirty="0">
              <a:solidFill>
                <a:srgbClr val="54585A"/>
              </a:solidFill>
              <a:latin typeface="Helvetica" panose="020B0604020202020204" pitchFamily="34" charset="0"/>
            </a:endParaRPr>
          </a:p>
          <a:p>
            <a:pPr algn="r"/>
            <a:r>
              <a:rPr lang="en-US" dirty="0"/>
              <a:t>https://www.nhs.uk/mental-health/conditions/generalised-anxiety-disorder/overview/</a:t>
            </a:r>
            <a:br>
              <a:rPr lang="en-US" dirty="0"/>
            </a:br>
            <a:endParaRPr lang="en-US" altLang="es-ES"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27995AFE-59BB-2626-E6EB-901A553095F6}"/>
              </a:ext>
            </a:extLst>
          </p:cNvPr>
          <p:cNvSpPr txBox="1">
            <a:spLocks/>
          </p:cNvSpPr>
          <p:nvPr/>
        </p:nvSpPr>
        <p:spPr>
          <a:xfrm>
            <a:off x="318564" y="1022287"/>
            <a:ext cx="1149587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1.2: </a:t>
            </a:r>
            <a:r>
              <a:rPr lang="el-GR" sz="3600" kern="0" spc="-150" dirty="0">
                <a:solidFill>
                  <a:schemeClr val="tx1"/>
                </a:solidFill>
                <a:latin typeface="+mj-lt"/>
                <a:ea typeface="Tahoma" panose="020B0604030504040204" pitchFamily="34" charset="0"/>
                <a:cs typeface="Tahoma" panose="020B0604030504040204" pitchFamily="34" charset="0"/>
              </a:rPr>
              <a:t>Ανθεκτικότητα στο στρες και το άγχος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157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412483"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1.2.3.: </a:t>
            </a:r>
            <a:r>
              <a:rPr lang="el-GR" sz="2200" spc="50" dirty="0">
                <a:latin typeface="+mj-lt"/>
                <a:cs typeface="Tahoma"/>
              </a:rPr>
              <a:t>Ανθεκτικότητα στο στρες και το άγχος</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524315"/>
          </a:xfrm>
          <a:prstGeom prst="rect">
            <a:avLst/>
          </a:prstGeom>
        </p:spPr>
        <p:txBody>
          <a:bodyPr wrap="square">
            <a:spAutoFit/>
          </a:bodyPr>
          <a:lstStyle/>
          <a:p>
            <a:r>
              <a:rPr lang="el-GR" b="1" dirty="0">
                <a:latin typeface="Helvetica" panose="020B0604020202020204" pitchFamily="34" charset="0"/>
              </a:rPr>
              <a:t>Βελτίωση της ανθεκτικότητάς σας στο στρες και το άγχος
Αν θέλετε να γίνετε πιο ανθεκτικοί, λάβετε υπόψη αυτές τις συμβουλές:
</a:t>
            </a:r>
            <a:endParaRPr lang="en-US" b="0" i="0" dirty="0">
              <a:solidFill>
                <a:srgbClr val="111111"/>
              </a:solidFill>
              <a:effectLst/>
              <a:latin typeface="Helvetica" panose="020B0604020202020204" pitchFamily="34" charset="0"/>
            </a:endParaRPr>
          </a:p>
          <a:p>
            <a:pPr>
              <a:buFont typeface="Arial" panose="020B0604020202020204" pitchFamily="34" charset="0"/>
              <a:buChar char="•"/>
            </a:pPr>
            <a:r>
              <a:rPr lang="el-GR" b="1" dirty="0">
                <a:solidFill>
                  <a:srgbClr val="111111"/>
                </a:solidFill>
                <a:latin typeface="Helvetica" panose="020B0604020202020204" pitchFamily="34" charset="0"/>
              </a:rPr>
              <a:t>Συνδεθείτε. Η οικοδόμηση ισχυρών, θετικών σχέσεων με αγαπημένα πρόσωπα και φίλους μπορεί να σας προσφέρει την απαραίτητη υποστήριξη και αποδοχή σε καλές και κακές στιγμές. Δημιουργήστε άλλες σημαντικές συνδέσεις με τον εθελοντισμό ή τη συμμετοχή σε μια πίστη ή πνευματική κοινότητα</a:t>
            </a:r>
            <a:r>
              <a:rPr lang="en-US" b="0" i="0" dirty="0">
                <a:solidFill>
                  <a:srgbClr val="111111"/>
                </a:solidFill>
                <a:effectLst/>
                <a:latin typeface="Helvetica" panose="020B0604020202020204" pitchFamily="34" charset="0"/>
              </a:rPr>
              <a:t>.</a:t>
            </a:r>
          </a:p>
          <a:p>
            <a:pPr>
              <a:buFont typeface="Arial" panose="020B0604020202020204" pitchFamily="34" charset="0"/>
              <a:buChar char="•"/>
            </a:pPr>
            <a:r>
              <a:rPr lang="el-GR" b="1" dirty="0">
                <a:solidFill>
                  <a:srgbClr val="111111"/>
                </a:solidFill>
                <a:latin typeface="Helvetica" panose="020B0604020202020204" pitchFamily="34" charset="0"/>
              </a:rPr>
              <a:t>Κάντε κάθε μέρα να έχει νόημα. Κάντε κάτι που σας δίνει μια αίσθηση ολοκλήρωσης και σκοπού κάθε μέρα. Ορίστε στόχους που θα σας βοηθήσουν να κοιτάξετε προς το μέλλον με νόημα</a:t>
            </a:r>
            <a:r>
              <a:rPr lang="en-US" b="0" i="0" dirty="0">
                <a:solidFill>
                  <a:srgbClr val="111111"/>
                </a:solidFill>
                <a:effectLst/>
                <a:latin typeface="Helvetica" panose="020B0604020202020204" pitchFamily="34" charset="0"/>
              </a:rPr>
              <a:t>.</a:t>
            </a:r>
          </a:p>
          <a:p>
            <a:pPr>
              <a:buFont typeface="Arial" panose="020B0604020202020204" pitchFamily="34" charset="0"/>
              <a:buChar char="•"/>
            </a:pPr>
            <a:r>
              <a:rPr lang="el-GR" b="1" dirty="0">
                <a:solidFill>
                  <a:srgbClr val="111111"/>
                </a:solidFill>
                <a:latin typeface="Helvetica" panose="020B0604020202020204" pitchFamily="34" charset="0"/>
              </a:rPr>
              <a:t>Μάθετε από την εμπειρία. Σκεφτείτε πώς αντιμετωπίσατε τις δυσκολίες στο παρελθόν. Εξετάστε τις δεξιότητες και τις στρατηγικές που σας βοήθησαν σε δύσκολες στιγμές. Μπορείτε ακόμη και να γράψετε για προηγούμενες εμπειρίες σε ένα περιοδικό για να σας βοηθήσει να εντοπίσετε θετικά και αρνητικά πρότυπα συμπεριφοράς - και να καθοδηγήσετε τη μελλοντική σας συμπεριφορά</a:t>
            </a:r>
            <a:r>
              <a:rPr lang="en-US" b="0" i="0" dirty="0">
                <a:solidFill>
                  <a:srgbClr val="111111"/>
                </a:solidFill>
                <a:effectLst/>
                <a:latin typeface="Helvetica" panose="020B0604020202020204" pitchFamily="34" charset="0"/>
              </a:rPr>
              <a:t>.</a:t>
            </a:r>
          </a:p>
          <a:p>
            <a:pPr algn="l">
              <a:buFont typeface="Arial" panose="020B0604020202020204" pitchFamily="34" charset="0"/>
              <a:buChar char="•"/>
            </a:pPr>
            <a:endParaRPr lang="en-US" dirty="0">
              <a:solidFill>
                <a:srgbClr val="111111"/>
              </a:solidFill>
              <a:latin typeface="Helvetica" panose="020B0604020202020204" pitchFamily="34" charset="0"/>
            </a:endParaRPr>
          </a:p>
          <a:p>
            <a:pPr algn="r"/>
            <a:r>
              <a:rPr lang="en-US" b="0" i="0" dirty="0">
                <a:solidFill>
                  <a:srgbClr val="111111"/>
                </a:solidFill>
                <a:effectLst/>
                <a:latin typeface="Helvetica" panose="020B0604020202020204" pitchFamily="34" charset="0"/>
              </a:rPr>
              <a:t>https://www.mayoclinic.org/tests-procedures/resilience-training/in-depth/resilience/art-20046311</a:t>
            </a:r>
          </a:p>
          <a:p>
            <a:br>
              <a:rPr lang="en-US" dirty="0"/>
            </a:br>
            <a:endParaRPr lang="en-US" altLang="es-ES"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E1B1EC69-AB30-F63E-83AE-E3E187D0F511}"/>
              </a:ext>
            </a:extLst>
          </p:cNvPr>
          <p:cNvSpPr txBox="1">
            <a:spLocks/>
          </p:cNvSpPr>
          <p:nvPr/>
        </p:nvSpPr>
        <p:spPr>
          <a:xfrm>
            <a:off x="318564" y="1022287"/>
            <a:ext cx="1149587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1.2: </a:t>
            </a:r>
            <a:r>
              <a:rPr lang="el-GR" sz="3600" kern="0" spc="-150" dirty="0">
                <a:solidFill>
                  <a:schemeClr val="tx1"/>
                </a:solidFill>
                <a:latin typeface="+mj-lt"/>
                <a:ea typeface="Tahoma" panose="020B0604030504040204" pitchFamily="34" charset="0"/>
                <a:cs typeface="Tahoma" panose="020B0604030504040204" pitchFamily="34" charset="0"/>
              </a:rPr>
              <a:t>Ανθεκτικότητα στο στρες και το άγχος</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2560</Words>
  <Application>Microsoft Office PowerPoint</Application>
  <PresentationFormat>Panorámica</PresentationFormat>
  <Paragraphs>130</Paragraphs>
  <Slides>18</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Helvetica</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36</cp:revision>
  <dcterms:created xsi:type="dcterms:W3CDTF">2021-06-29T11:11:56Z</dcterms:created>
  <dcterms:modified xsi:type="dcterms:W3CDTF">2023-02-06T16:13:57Z</dcterms:modified>
</cp:coreProperties>
</file>