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0"/>
  </p:notesMasterIdLst>
  <p:handoutMasterIdLst>
    <p:handoutMasterId r:id="rId21"/>
  </p:handoutMasterIdLst>
  <p:sldIdLst>
    <p:sldId id="256" r:id="rId2"/>
    <p:sldId id="268" r:id="rId3"/>
    <p:sldId id="258" r:id="rId4"/>
    <p:sldId id="286" r:id="rId5"/>
    <p:sldId id="287" r:id="rId6"/>
    <p:sldId id="289" r:id="rId7"/>
    <p:sldId id="290" r:id="rId8"/>
    <p:sldId id="293" r:id="rId9"/>
    <p:sldId id="292" r:id="rId10"/>
    <p:sldId id="291" r:id="rId11"/>
    <p:sldId id="295" r:id="rId12"/>
    <p:sldId id="297" r:id="rId13"/>
    <p:sldId id="294" r:id="rId14"/>
    <p:sldId id="296" r:id="rId15"/>
    <p:sldId id="273" r:id="rId16"/>
    <p:sldId id="265" r:id="rId17"/>
    <p:sldId id="274" r:id="rId18"/>
    <p:sldId id="264" r:id="rId19"/>
  </p:sldIdLst>
  <p:sldSz cx="12192000" cy="6858000"/>
  <p:notesSz cx="6858000" cy="9144000"/>
  <p:defaultTextStyle>
    <a:defPPr>
      <a:defRPr lang="h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266"/>
    <p:restoredTop sz="94694"/>
  </p:normalViewPr>
  <p:slideViewPr>
    <p:cSldViewPr snapToGrid="0">
      <p:cViewPr varScale="1">
        <p:scale>
          <a:sx n="106" d="100"/>
          <a:sy n="106" d="100"/>
        </p:scale>
        <p:origin x="144" y="132"/>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r"/>
              <a:t>Urednik stila teksta patrona</a:t>
            </a:r>
          </a:p>
          <a:p>
            <a:pPr lvl="1"/>
            <a:r>
              <a:rPr lang="hr"/>
              <a:t>Druga razina</a:t>
            </a:r>
          </a:p>
          <a:p>
            <a:pPr lvl="2"/>
            <a:r>
              <a:rPr lang="hr"/>
              <a:t>Tercer nivel</a:t>
            </a:r>
          </a:p>
          <a:p>
            <a:pPr lvl="3"/>
            <a:r>
              <a:rPr lang="hr"/>
              <a:t>Cuarto nivel</a:t>
            </a:r>
          </a:p>
          <a:p>
            <a:pPr lvl="4"/>
            <a:r>
              <a:rPr lang="hr"/>
              <a:t>Quinto razina</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Righ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8248104"/>
      </p:ext>
    </p:extLst>
  </p:cSld>
  <p:clrMapOvr>
    <a:masterClrMapping/>
  </p:clrMapOvr>
  <p:transition advClick="0"/>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hq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hr" sz="1200" b="0" i="0" u="none" strike="noStrike" dirty="0">
                <a:solidFill>
                  <a:schemeClr val="bg1"/>
                </a:solidFill>
                <a:effectLst/>
                <a:latin typeface="YADLjI9qxTA 0"/>
              </a:rPr>
              <a:t>Uz potporu Erasmus+ </a:t>
            </a:r>
            <a:r>
              <a:rPr lang="hr" sz="1200" b="0" i="0" u="none" strike="noStrike" dirty="0" err="1">
                <a:solidFill>
                  <a:schemeClr val="bg1"/>
                </a:solidFill>
                <a:effectLst/>
                <a:latin typeface="YADLjI9qxTA 0"/>
              </a:rPr>
              <a:t>programa </a:t>
            </a:r>
            <a:r>
              <a:rPr lang="hr" sz="1200" b="0" i="0" u="none" strike="noStrike" dirty="0">
                <a:solidFill>
                  <a:schemeClr val="bg1"/>
                </a:solidFill>
                <a:effectLst/>
                <a:latin typeface="YADLjI9qxTA 0"/>
              </a:rPr>
              <a:t>Europske unije. Ovaj dokument i njegov sadržaj odražavaju samo stajališta autora, a Komisija se ne može smatrati odgovornom za bilo kakvu upotrebu informacija sadržanih u njemu.</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www.linkedin.com/pulse/what-digital-organisation-owen-mccall/"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v4JlSxroZGs" TargetMode="External"/><Relationship Id="rId2" Type="http://schemas.openxmlformats.org/officeDocument/2006/relationships/hyperlink" Target="https://www.nutanix.com/theforecastbynutanix/technology/rethinking-cloud-workloads"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gCWVLk9riR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646331"/>
          </a:xfrm>
          <a:prstGeom prst="rect">
            <a:avLst/>
          </a:prstGeom>
          <a:noFill/>
        </p:spPr>
        <p:txBody>
          <a:bodyPr wrap="square">
            <a:spAutoFit/>
          </a:bodyPr>
          <a:lstStyle/>
          <a:p>
            <a:r>
              <a:rPr lang="hr" sz="1800" b="1" dirty="0">
                <a:effectLst/>
                <a:latin typeface="Bahnschrift Light" panose="020B0502040204020203" pitchFamily="34" charset="0"/>
                <a:ea typeface="Calibri" panose="020F0502020204030204" pitchFamily="34" charset="0"/>
              </a:rPr>
              <a:t>“Poboljšanje otpornosti malih i srednjih poduzeća nakon lockdowna”</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646331"/>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h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Opterećenje i kvaliteta organizacije rada</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h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Autor: </a:t>
            </a:r>
            <a:r>
              <a:rPr kumimoji="0" lang="h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 </a:t>
            </a:r>
            <a:r>
              <a:rPr lang="hr" b="1" spc="-114" dirty="0">
                <a:latin typeface="Tahoma" panose="020B0604030504040204" pitchFamily="34" charset="0"/>
                <a:ea typeface="Tahoma" panose="020B0604030504040204" pitchFamily="34" charset="0"/>
                <a:cs typeface="Tahoma" panose="020B0604030504040204" pitchFamily="34" charset="0"/>
              </a:rPr>
              <a:t>SEERC </a:t>
            </a:r>
            <a:r>
              <a:rPr kumimoji="0" lang="h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85926"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hr" sz="3600" kern="0" spc="-150" dirty="0">
                <a:solidFill>
                  <a:schemeClr val="tx1"/>
                </a:solidFill>
                <a:latin typeface="+mj-lt"/>
                <a:ea typeface="Tahoma" panose="020B0604030504040204" pitchFamily="34" charset="0"/>
                <a:cs typeface="Tahoma" panose="020B0604030504040204" pitchFamily="34" charset="0"/>
              </a:rPr>
              <a:t>JEDINICA 2 : Otpornost na stres i anksioznost</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6424688" cy="352661"/>
          </a:xfrm>
          <a:prstGeom prst="rect">
            <a:avLst/>
          </a:prstGeom>
        </p:spPr>
        <p:txBody>
          <a:bodyPr vert="horz" wrap="square" lIns="0" tIns="13970" rIns="0" bIns="0" rtlCol="0">
            <a:spAutoFit/>
          </a:bodyPr>
          <a:lstStyle/>
          <a:p>
            <a:pPr marL="12700">
              <a:lnSpc>
                <a:spcPct val="100000"/>
              </a:lnSpc>
              <a:spcBef>
                <a:spcPts val="110"/>
              </a:spcBef>
            </a:pPr>
            <a:r>
              <a:rPr lang="hr" sz="2200" spc="50" dirty="0">
                <a:latin typeface="+mj-lt"/>
                <a:cs typeface="Tahoma"/>
              </a:rPr>
              <a:t>ODJELJAK 2.3 .: Stres i tjeskoba </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961466" y="2189853"/>
            <a:ext cx="11024208" cy="3693319"/>
          </a:xfrm>
          <a:prstGeom prst="rect">
            <a:avLst/>
          </a:prstGeom>
        </p:spPr>
        <p:txBody>
          <a:bodyPr wrap="square">
            <a:spAutoFit/>
          </a:bodyPr>
          <a:lstStyle/>
          <a:p>
            <a:pPr algn="l"/>
            <a:r>
              <a:rPr lang="hr" b="1" i="0" dirty="0">
                <a:solidFill>
                  <a:srgbClr val="54585A"/>
                </a:solidFill>
                <a:effectLst/>
                <a:latin typeface="Helvetica" panose="020B0604020202020204" pitchFamily="34" charset="0"/>
              </a:rPr>
              <a:t>Poboljšanje vaše otpornosti na stres i tjeskobu</a:t>
            </a:r>
          </a:p>
          <a:p>
            <a:pPr algn="l"/>
            <a:r>
              <a:rPr lang="hr" b="0" i="0" dirty="0">
                <a:solidFill>
                  <a:srgbClr val="111111"/>
                </a:solidFill>
                <a:effectLst/>
                <a:latin typeface="Helvetica" panose="020B0604020202020204" pitchFamily="34" charset="0"/>
              </a:rPr>
              <a:t>Ako želite postati otporniji, uzmite u obzir ove savjete:</a:t>
            </a:r>
          </a:p>
          <a:p>
            <a:pPr algn="l">
              <a:buFont typeface="Arial" panose="020B0604020202020204" pitchFamily="34" charset="0"/>
              <a:buChar char="•"/>
            </a:pPr>
            <a:r>
              <a:rPr lang="hr" b="1" i="0" dirty="0">
                <a:solidFill>
                  <a:srgbClr val="111111"/>
                </a:solidFill>
                <a:effectLst/>
                <a:latin typeface="Helvetica" panose="020B0604020202020204" pitchFamily="34" charset="0"/>
              </a:rPr>
              <a:t>Ostanite puni nade. </a:t>
            </a:r>
            <a:r>
              <a:rPr lang="hr" b="0" i="0" dirty="0">
                <a:solidFill>
                  <a:srgbClr val="111111"/>
                </a:solidFill>
                <a:effectLst/>
                <a:latin typeface="Helvetica" panose="020B0604020202020204" pitchFamily="34" charset="0"/>
              </a:rPr>
              <a:t>Prošlost ne možete promijeniti, ali uvijek možete gledati u budućnost. Prihvaćanje, pa čak i predviđanje promjena, olakšava prilagodbu i gleda na nove izazove s manje tjeskobe.</a:t>
            </a:r>
          </a:p>
          <a:p>
            <a:pPr algn="l">
              <a:buFont typeface="Arial" panose="020B0604020202020204" pitchFamily="34" charset="0"/>
              <a:buChar char="•"/>
            </a:pPr>
            <a:r>
              <a:rPr lang="hr" b="1" i="0" dirty="0">
                <a:solidFill>
                  <a:srgbClr val="111111"/>
                </a:solidFill>
                <a:effectLst/>
                <a:latin typeface="Helvetica" panose="020B0604020202020204" pitchFamily="34" charset="0"/>
              </a:rPr>
              <a:t>Čuvajte se. </a:t>
            </a:r>
            <a:r>
              <a:rPr lang="hr" b="0" i="0" dirty="0">
                <a:solidFill>
                  <a:srgbClr val="111111"/>
                </a:solidFill>
                <a:effectLst/>
                <a:latin typeface="Helvetica" panose="020B0604020202020204" pitchFamily="34" charset="0"/>
              </a:rPr>
              <a:t>Vodite računa o vlastitim potrebama i osjećajima. Sudjelujte u aktivnostima i hobijima u kojima uživate. Uključite tjelesnu aktivnost u svoju dnevnu rutinu. Puno spavajte. Hranite se zdravo. Vježbajte tehnike upravljanja stresom i opuštanja, kao što su joga, meditacija, vođene slike, duboko disanje ili molitva.</a:t>
            </a:r>
          </a:p>
          <a:p>
            <a:pPr algn="l">
              <a:buFont typeface="Arial" panose="020B0604020202020204" pitchFamily="34" charset="0"/>
              <a:buChar char="•"/>
            </a:pPr>
            <a:r>
              <a:rPr lang="hr" b="1" i="0" dirty="0">
                <a:solidFill>
                  <a:srgbClr val="111111"/>
                </a:solidFill>
                <a:effectLst/>
                <a:latin typeface="Helvetica" panose="020B0604020202020204" pitchFamily="34" charset="0"/>
              </a:rPr>
              <a:t>Budite proaktivan. </a:t>
            </a:r>
            <a:r>
              <a:rPr lang="hr" b="0" i="0" dirty="0">
                <a:solidFill>
                  <a:srgbClr val="111111"/>
                </a:solidFill>
                <a:effectLst/>
                <a:latin typeface="Helvetica" panose="020B0604020202020204" pitchFamily="34" charset="0"/>
              </a:rPr>
              <a:t>Ne ignorirajte svoje probleme. Umjesto toga, shvatite što treba učiniti, napravite plan i poduzmite nešto. Iako može potrajati neko vrijeme da se oporavite od velikog zastoja, traumatičnog događaja ili gubitka, znajte da se vaša situacija može poboljšati ako radite na tome.</a:t>
            </a:r>
          </a:p>
          <a:p>
            <a:pPr algn="r"/>
            <a:br>
              <a:rPr lang="en-US" dirty="0"/>
            </a:br>
            <a:r>
              <a:rPr lang="hr" dirty="0"/>
              <a:t>https://www.mayoclinic.org/tests-procedures/resilience-training/in-depth/resilience/art-20046311</a:t>
            </a:r>
          </a:p>
        </p:txBody>
      </p:sp>
    </p:spTree>
    <p:extLst>
      <p:ext uri="{BB962C8B-B14F-4D97-AF65-F5344CB8AC3E}">
        <p14:creationId xmlns:p14="http://schemas.microsoft.com/office/powerpoint/2010/main" val="2814918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540360"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hr" sz="3600" kern="0" spc="-150" dirty="0">
                <a:solidFill>
                  <a:schemeClr val="tx1"/>
                </a:solidFill>
                <a:latin typeface="+mj-lt"/>
                <a:ea typeface="Tahoma" panose="020B0604030504040204" pitchFamily="34" charset="0"/>
                <a:cs typeface="Tahoma" panose="020B0604030504040204" pitchFamily="34" charset="0"/>
              </a:rPr>
              <a:t>JEDINICA 3 : Izgradnja digitalne organizacije usmjerene na kvalitetu</a:t>
            </a:r>
            <a:endParaRPr lang="es-ES" sz="36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8808647" cy="352661"/>
          </a:xfrm>
          <a:prstGeom prst="rect">
            <a:avLst/>
          </a:prstGeom>
        </p:spPr>
        <p:txBody>
          <a:bodyPr vert="horz" wrap="square" lIns="0" tIns="13970" rIns="0" bIns="0" rtlCol="0">
            <a:spAutoFit/>
          </a:bodyPr>
          <a:lstStyle/>
          <a:p>
            <a:pPr marL="12700">
              <a:lnSpc>
                <a:spcPct val="100000"/>
              </a:lnSpc>
              <a:spcBef>
                <a:spcPts val="110"/>
              </a:spcBef>
            </a:pPr>
            <a:r>
              <a:rPr lang="hr" sz="2200" spc="50" dirty="0">
                <a:latin typeface="+mj-lt"/>
                <a:cs typeface="Tahoma"/>
              </a:rPr>
              <a:t>ODJELJAK 3.1 : Naziv odjeljka Definiranje kvalitete i digitalne </a:t>
            </a:r>
            <a:r>
              <a:rPr lang="hr" sz="2200" spc="50" dirty="0" err="1">
                <a:latin typeface="+mj-lt"/>
                <a:cs typeface="Tahoma"/>
              </a:rPr>
              <a:t>organizacije</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834717" y="2189853"/>
            <a:ext cx="11024208" cy="3539430"/>
          </a:xfrm>
          <a:prstGeom prst="rect">
            <a:avLst/>
          </a:prstGeom>
        </p:spPr>
        <p:txBody>
          <a:bodyPr wrap="square">
            <a:spAutoFit/>
          </a:bodyPr>
          <a:lstStyle/>
          <a:p>
            <a:pPr algn="l"/>
            <a:r>
              <a:rPr lang="hr" sz="1600" b="1" i="0" dirty="0">
                <a:solidFill>
                  <a:srgbClr val="54585A"/>
                </a:solidFill>
                <a:effectLst/>
                <a:latin typeface="Helvetica" panose="020B0604020202020204" pitchFamily="34" charset="0"/>
              </a:rPr>
              <a:t>Definiranje kvalitete</a:t>
            </a:r>
          </a:p>
          <a:p>
            <a:pPr algn="l"/>
            <a:r>
              <a:rPr lang="hr" sz="1600" b="1" i="0" dirty="0">
                <a:solidFill>
                  <a:srgbClr val="54585A"/>
                </a:solidFill>
                <a:effectLst/>
                <a:latin typeface="Helvetica" panose="020B0604020202020204" pitchFamily="34" charset="0"/>
              </a:rPr>
              <a:t>Prema Američkom društvu za kvalitetu "kvaliteta kao skupina karakteristika proizvoda ili usluge koje utječu na njegovu sposobnost da zadovolji navedene ili implicitne potrebe"—što znači da je kvaliteta osobina proizvoda koja kroz svoje inherentne karakteristike obavlja svoj predviđeni posao i radi to dobro. (https://freelancelatam.com/what-does-it-mean-to-be-quality-focused/)</a:t>
            </a:r>
          </a:p>
          <a:p>
            <a:pPr algn="l"/>
            <a:endParaRPr lang="en-US" sz="1600" b="1" dirty="0">
              <a:solidFill>
                <a:srgbClr val="54585A"/>
              </a:solidFill>
              <a:latin typeface="Helvetica" panose="020B0604020202020204" pitchFamily="34" charset="0"/>
            </a:endParaRPr>
          </a:p>
          <a:p>
            <a:pPr algn="l"/>
            <a:r>
              <a:rPr lang="hr" sz="1600" b="1" i="0" dirty="0">
                <a:solidFill>
                  <a:srgbClr val="54585A"/>
                </a:solidFill>
                <a:effectLst/>
                <a:latin typeface="Helvetica" panose="020B0604020202020204" pitchFamily="34" charset="0"/>
              </a:rPr>
              <a:t>Definiranje pojma digitalne </a:t>
            </a:r>
            <a:r>
              <a:rPr lang="hr" sz="1600" b="1" i="0" dirty="0" err="1">
                <a:solidFill>
                  <a:srgbClr val="54585A"/>
                </a:solidFill>
                <a:effectLst/>
                <a:latin typeface="Helvetica" panose="020B0604020202020204" pitchFamily="34" charset="0"/>
              </a:rPr>
              <a:t>organizacije</a:t>
            </a:r>
            <a:endParaRPr lang="en-US" sz="1600" b="1" i="0" dirty="0">
              <a:solidFill>
                <a:srgbClr val="54585A"/>
              </a:solidFill>
              <a:effectLst/>
              <a:latin typeface="Helvetica" panose="020B0604020202020204" pitchFamily="34" charset="0"/>
            </a:endParaRPr>
          </a:p>
          <a:p>
            <a:pPr algn="l"/>
            <a:r>
              <a:rPr lang="hr" sz="1600" b="1" i="0" dirty="0">
                <a:solidFill>
                  <a:srgbClr val="54585A"/>
                </a:solidFill>
                <a:effectLst/>
                <a:latin typeface="Helvetica" panose="020B0604020202020204" pitchFamily="34" charset="0"/>
              </a:rPr>
              <a:t>Kako biste bili sigurni da vaša organizacija gradi holistički i pojedinačni pogled na kupca, postavite sljedeća pitanja:</a:t>
            </a:r>
          </a:p>
          <a:p>
            <a:pPr marL="342900" indent="-342900" algn="l">
              <a:buFont typeface="+mj-lt"/>
              <a:buAutoNum type="arabicPeriod"/>
            </a:pPr>
            <a:endParaRPr lang="en-US" sz="1600" b="1" i="0" dirty="0">
              <a:solidFill>
                <a:srgbClr val="54585A"/>
              </a:solidFill>
              <a:effectLst/>
              <a:latin typeface="Helvetica" panose="020B0604020202020204" pitchFamily="34" charset="0"/>
            </a:endParaRPr>
          </a:p>
          <a:p>
            <a:pPr marL="342900" indent="-342900" algn="l">
              <a:buFont typeface="Arial" panose="020B0604020202020204" pitchFamily="34" charset="0"/>
              <a:buChar char="•"/>
            </a:pPr>
            <a:r>
              <a:rPr lang="hr" sz="1600" b="1" i="0" dirty="0">
                <a:solidFill>
                  <a:srgbClr val="54585A"/>
                </a:solidFill>
                <a:effectLst/>
                <a:latin typeface="Helvetica" panose="020B0604020202020204" pitchFamily="34" charset="0"/>
              </a:rPr>
              <a:t>“Digitalna </a:t>
            </a:r>
            <a:r>
              <a:rPr lang="hr" sz="1600" b="1" i="0" dirty="0" err="1">
                <a:solidFill>
                  <a:srgbClr val="54585A"/>
                </a:solidFill>
                <a:effectLst/>
                <a:latin typeface="Helvetica" panose="020B0604020202020204" pitchFamily="34" charset="0"/>
              </a:rPr>
              <a:t>organizacija </a:t>
            </a:r>
            <a:r>
              <a:rPr lang="hr" sz="1600" b="1" i="0" dirty="0">
                <a:solidFill>
                  <a:srgbClr val="54585A"/>
                </a:solidFill>
                <a:effectLst/>
                <a:latin typeface="Helvetica" panose="020B0604020202020204" pitchFamily="34" charset="0"/>
              </a:rPr>
              <a:t>je ona koja nastoji poboljšati izvedbu pomoću novih i nadolazećih elektroničkih alata i alata "informacijske tehnologije", te poslovnih modela i novih načina rada koje oni omogućuju, kako bi se poboljšala učinkovitost njihovog rada.“</a:t>
            </a:r>
          </a:p>
          <a:p>
            <a:pPr algn="r"/>
            <a:r>
              <a:rPr lang="hr" sz="1600" b="1" i="0" dirty="0">
                <a:solidFill>
                  <a:srgbClr val="54585A"/>
                </a:solidFill>
                <a:effectLst/>
                <a:latin typeface="Helvetica" panose="020B0604020202020204" pitchFamily="34" charset="0"/>
                <a:hlinkClick r:id="rId2"/>
              </a:rPr>
              <a:t>https://www.linkedin.com/pulse/what-digital-organisation-owen-mccall/</a:t>
            </a:r>
            <a:endParaRPr lang="en-US" sz="1600" b="1" i="0" dirty="0">
              <a:solidFill>
                <a:srgbClr val="54585A"/>
              </a:solidFill>
              <a:effectLst/>
              <a:latin typeface="Helvetica" panose="020B0604020202020204" pitchFamily="34" charset="0"/>
            </a:endParaRPr>
          </a:p>
          <a:p>
            <a:pPr algn="r"/>
            <a:endParaRPr lang="en-US" sz="1600" b="1" i="0" dirty="0">
              <a:solidFill>
                <a:srgbClr val="54585A"/>
              </a:solidFill>
              <a:effectLst/>
              <a:latin typeface="Helvetica" panose="020B0604020202020204" pitchFamily="34" charset="0"/>
            </a:endParaRPr>
          </a:p>
        </p:txBody>
      </p:sp>
    </p:spTree>
    <p:extLst>
      <p:ext uri="{BB962C8B-B14F-4D97-AF65-F5344CB8AC3E}">
        <p14:creationId xmlns:p14="http://schemas.microsoft.com/office/powerpoint/2010/main" val="3769780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667109"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hr" sz="3600" kern="0" spc="-150" dirty="0">
                <a:solidFill>
                  <a:schemeClr val="tx1"/>
                </a:solidFill>
                <a:latin typeface="+mj-lt"/>
                <a:ea typeface="Tahoma" panose="020B0604030504040204" pitchFamily="34" charset="0"/>
                <a:cs typeface="Tahoma" panose="020B0604030504040204" pitchFamily="34" charset="0"/>
              </a:rPr>
              <a:t>JEDINICA 3 : Izgradnja digitalne organizacije usmjerene na kvalitetu</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8808647" cy="352661"/>
          </a:xfrm>
          <a:prstGeom prst="rect">
            <a:avLst/>
          </a:prstGeom>
        </p:spPr>
        <p:txBody>
          <a:bodyPr vert="horz" wrap="square" lIns="0" tIns="13970" rIns="0" bIns="0" rtlCol="0">
            <a:spAutoFit/>
          </a:bodyPr>
          <a:lstStyle/>
          <a:p>
            <a:pPr marL="12700">
              <a:lnSpc>
                <a:spcPct val="100000"/>
              </a:lnSpc>
              <a:spcBef>
                <a:spcPts val="110"/>
              </a:spcBef>
            </a:pPr>
            <a:r>
              <a:rPr lang="hr" sz="2200" spc="50" dirty="0">
                <a:latin typeface="+mj-lt"/>
                <a:cs typeface="Tahoma"/>
              </a:rPr>
              <a:t>ODJELJAK 3.2 : Stupovi digitalne organizacije usmjerene na kvalitetu</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961466" y="2189853"/>
            <a:ext cx="11024208" cy="4031873"/>
          </a:xfrm>
          <a:prstGeom prst="rect">
            <a:avLst/>
          </a:prstGeom>
        </p:spPr>
        <p:txBody>
          <a:bodyPr wrap="square">
            <a:spAutoFit/>
          </a:bodyPr>
          <a:lstStyle/>
          <a:p>
            <a:pPr marL="342900" indent="-342900" algn="l">
              <a:buFont typeface="+mj-lt"/>
              <a:buAutoNum type="arabicPeriod"/>
            </a:pPr>
            <a:r>
              <a:rPr lang="hr" sz="1600" b="1" i="0" dirty="0">
                <a:solidFill>
                  <a:srgbClr val="54585A"/>
                </a:solidFill>
                <a:effectLst/>
                <a:latin typeface="Helvetica" panose="020B0604020202020204" pitchFamily="34" charset="0"/>
              </a:rPr>
              <a:t>Surađujte kako biste izgradili jedinstveni pogled na kupca</a:t>
            </a:r>
          </a:p>
          <a:p>
            <a:pPr algn="l"/>
            <a:r>
              <a:rPr lang="hr" sz="1600" b="1" i="0" dirty="0">
                <a:solidFill>
                  <a:srgbClr val="54585A"/>
                </a:solidFill>
                <a:effectLst/>
                <a:latin typeface="Helvetica" panose="020B0604020202020204" pitchFamily="34" charset="0"/>
              </a:rPr>
              <a:t>Kako biste bili sigurni da vaša organizacija gradi holistički i pojedinačni pogled na kupca, postavite sljedeća pitanja:</a:t>
            </a:r>
          </a:p>
          <a:p>
            <a:pPr marL="342900" indent="-342900" algn="l">
              <a:buFont typeface="+mj-lt"/>
              <a:buAutoNum type="arabicPeriod"/>
            </a:pPr>
            <a:endParaRPr lang="en-US" sz="1600" b="1" i="0" dirty="0">
              <a:solidFill>
                <a:srgbClr val="54585A"/>
              </a:solidFill>
              <a:effectLst/>
              <a:latin typeface="Helvetica" panose="020B0604020202020204" pitchFamily="34" charset="0"/>
            </a:endParaRPr>
          </a:p>
          <a:p>
            <a:pPr marL="342900" indent="-342900" algn="l">
              <a:buFont typeface="Arial" panose="020B0604020202020204" pitchFamily="34" charset="0"/>
              <a:buChar char="•"/>
            </a:pPr>
            <a:r>
              <a:rPr lang="hr" sz="1600" b="1" i="0" dirty="0">
                <a:solidFill>
                  <a:srgbClr val="54585A"/>
                </a:solidFill>
                <a:effectLst/>
                <a:latin typeface="Helvetica" panose="020B0604020202020204" pitchFamily="34" charset="0"/>
              </a:rPr>
              <a:t>Koliko su dobri naši podaci? Loši podaci ne samo da umanjuju vašu sposobnost komunikacije - mogu utjecati na produktivnost i naposljetku na prihod.</a:t>
            </a:r>
          </a:p>
          <a:p>
            <a:pPr marL="342900" indent="-342900" algn="l">
              <a:buFont typeface="Arial" panose="020B0604020202020204" pitchFamily="34" charset="0"/>
              <a:buChar char="•"/>
            </a:pPr>
            <a:r>
              <a:rPr lang="hr" sz="1600" b="1" i="0" dirty="0">
                <a:solidFill>
                  <a:srgbClr val="54585A"/>
                </a:solidFill>
                <a:effectLst/>
                <a:latin typeface="Helvetica" panose="020B0604020202020204" pitchFamily="34" charset="0"/>
              </a:rPr>
              <a:t>Koliko vremena trošimo na provjeru podataka koje prikupljamo? Kad sve svoje vrijeme trošite na prikupljanje podataka i upravljanje njima, kvaliteta informacija može pasti u vodu. Provjerite jeste li uključili vrijeme za provjeru valjanosti i čišćenje svojih podataka.</a:t>
            </a:r>
          </a:p>
          <a:p>
            <a:pPr marL="342900" indent="-342900" algn="l">
              <a:buFont typeface="Arial" panose="020B0604020202020204" pitchFamily="34" charset="0"/>
              <a:buChar char="•"/>
            </a:pPr>
            <a:r>
              <a:rPr lang="hr" sz="1600" b="1" i="0" dirty="0">
                <a:solidFill>
                  <a:srgbClr val="54585A"/>
                </a:solidFill>
                <a:effectLst/>
                <a:latin typeface="Helvetica" panose="020B0604020202020204" pitchFamily="34" charset="0"/>
              </a:rPr>
              <a:t>Kako upravljamo podacima koje prikupljamo od naših klijenata? Potrebne su vam dosljedne strategije za rukovanje podacima o klijentima, bez obzira na njihovo podrijetlo. Odgovornost za točnost podataka ne smije se prenijeti na jedan tim.</a:t>
            </a:r>
          </a:p>
          <a:p>
            <a:pPr marL="342900" indent="-342900" algn="l">
              <a:buFont typeface="Arial" panose="020B0604020202020204" pitchFamily="34" charset="0"/>
              <a:buChar char="•"/>
            </a:pPr>
            <a:r>
              <a:rPr lang="hr" sz="1600" b="1" i="0" dirty="0">
                <a:solidFill>
                  <a:srgbClr val="54585A"/>
                </a:solidFill>
                <a:effectLst/>
                <a:latin typeface="Helvetica" panose="020B0604020202020204" pitchFamily="34" charset="0"/>
              </a:rPr>
              <a:t>Koliko smo blizu jedinstvenog pogleda na kupca? Jedan prikaz kupca prikazuje sve interakcije koje je korisnik imao s vašom tvrtkom, uključujući sve njihove relevantne podatke za kontakt i preferencije. Pazite da ne radite sa skrivenim podacima jer ste zaboravili konzultirati se s kolegom ili ste zaboravili na naslijeđeni sustav.</a:t>
            </a:r>
          </a:p>
          <a:p>
            <a:pPr algn="r"/>
            <a:r>
              <a:rPr lang="hr" sz="1600" dirty="0"/>
              <a:t>https://www.cmswire.com/digital-workplace/3-steps-to-building-a-digital-culture/</a:t>
            </a:r>
          </a:p>
        </p:txBody>
      </p:sp>
    </p:spTree>
    <p:extLst>
      <p:ext uri="{BB962C8B-B14F-4D97-AF65-F5344CB8AC3E}">
        <p14:creationId xmlns:p14="http://schemas.microsoft.com/office/powerpoint/2010/main" val="3106505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667110"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hr" sz="3600" b="0" kern="0" spc="-150" dirty="0">
                <a:solidFill>
                  <a:schemeClr val="tx1"/>
                </a:solidFill>
                <a:ea typeface="Tahoma" panose="020B0604030504040204" pitchFamily="34" charset="0"/>
                <a:cs typeface="Tahoma" panose="020B0604030504040204" pitchFamily="34" charset="0"/>
              </a:rPr>
              <a:t>JEDINICA 3: Izgradnja digitalne organizacije usmjerene na kvalitetu</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8808647" cy="352661"/>
          </a:xfrm>
          <a:prstGeom prst="rect">
            <a:avLst/>
          </a:prstGeom>
        </p:spPr>
        <p:txBody>
          <a:bodyPr vert="horz" wrap="square" lIns="0" tIns="13970" rIns="0" bIns="0" rtlCol="0">
            <a:spAutoFit/>
          </a:bodyPr>
          <a:lstStyle/>
          <a:p>
            <a:pPr marL="12700">
              <a:lnSpc>
                <a:spcPct val="100000"/>
              </a:lnSpc>
              <a:spcBef>
                <a:spcPts val="110"/>
              </a:spcBef>
            </a:pPr>
            <a:r>
              <a:rPr lang="hr" sz="2200" spc="50" dirty="0">
                <a:latin typeface="+mj-lt"/>
                <a:cs typeface="Tahoma"/>
              </a:rPr>
              <a:t>ODJELJAK 3.2 .: Stupovi digitalne organizacije usmjerene na kvalitetu</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961466" y="2189853"/>
            <a:ext cx="11024208" cy="3539430"/>
          </a:xfrm>
          <a:prstGeom prst="rect">
            <a:avLst/>
          </a:prstGeom>
        </p:spPr>
        <p:txBody>
          <a:bodyPr wrap="square">
            <a:spAutoFit/>
          </a:bodyPr>
          <a:lstStyle/>
          <a:p>
            <a:pPr algn="l"/>
            <a:r>
              <a:rPr lang="hr" sz="1600" b="1" i="0" dirty="0">
                <a:solidFill>
                  <a:srgbClr val="54585A"/>
                </a:solidFill>
                <a:effectLst/>
                <a:latin typeface="Helvetica" panose="020B0604020202020204" pitchFamily="34" charset="0"/>
              </a:rPr>
              <a:t>2. Potaknite preuzimanje rizika</a:t>
            </a:r>
          </a:p>
          <a:p>
            <a:pPr algn="l"/>
            <a:endParaRPr lang="en-US" sz="1600" dirty="0"/>
          </a:p>
          <a:p>
            <a:pPr algn="l"/>
            <a:r>
              <a:rPr lang="hr" sz="1600" dirty="0"/>
              <a:t>Usredotočite se na uklanjanje birokratskog odlučivanja i pomaknite fokus na inovacije umjesto na striktno učinkovitost — i ne zaboravite slaviti iterativnu prirodu napretka.</a:t>
            </a:r>
          </a:p>
          <a:p>
            <a:pPr algn="l"/>
            <a:endParaRPr lang="en-US" sz="1600" dirty="0"/>
          </a:p>
          <a:p>
            <a:pPr algn="l"/>
            <a:r>
              <a:rPr lang="hr" sz="1600" dirty="0"/>
              <a:t>Ključna komponenta brzog neuspjeha je promišljanje i rast. Morate potaknuti članove tima da podijele ono što nije funkcioniralo kako bi cijela organizacija mogla naučiti, umjesto da ostane zaglavljena u stazi. Vaš tim mora imati skup vještina za korištenje uvida i podataka generiranih iz ovih novih inicijativa za poticanje daljnjih promjena, što može zahtijevati promjenu načina razmišljanja ili dodatnu obuku.</a:t>
            </a:r>
          </a:p>
          <a:p>
            <a:pPr algn="l"/>
            <a:endParaRPr lang="en-US" sz="1600" dirty="0"/>
          </a:p>
          <a:p>
            <a:pPr algn="l"/>
            <a:r>
              <a:rPr lang="hr" sz="1600" dirty="0"/>
              <a:t>Prijelaz na digitalnu kulturu zahtijeva vrijeme, ali što prije počnete, brže ćete vidjeti rezultate. Svaka će digitalna transformacija — po svojoj prirodi — ostati u tijeku. Ovo eksperimentiranje uključuje izračunati rizik, ali to će eksperimentiranje u konačnici dati rezultate i dovesti vašu organizaciju do novih uspjeha.</a:t>
            </a:r>
          </a:p>
          <a:p>
            <a:pPr algn="l"/>
            <a:endParaRPr lang="en-US" sz="1600" dirty="0"/>
          </a:p>
          <a:p>
            <a:pPr algn="r"/>
            <a:r>
              <a:rPr lang="hr" sz="1600" dirty="0"/>
              <a:t>https://www.cmswire.com/digital-workplace/3-steps-to-building-a-digital-culture/</a:t>
            </a:r>
          </a:p>
        </p:txBody>
      </p:sp>
    </p:spTree>
    <p:extLst>
      <p:ext uri="{BB962C8B-B14F-4D97-AF65-F5344CB8AC3E}">
        <p14:creationId xmlns:p14="http://schemas.microsoft.com/office/powerpoint/2010/main" val="3891083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8808647" cy="352661"/>
          </a:xfrm>
          <a:prstGeom prst="rect">
            <a:avLst/>
          </a:prstGeom>
        </p:spPr>
        <p:txBody>
          <a:bodyPr vert="horz" wrap="square" lIns="0" tIns="13970" rIns="0" bIns="0" rtlCol="0">
            <a:spAutoFit/>
          </a:bodyPr>
          <a:lstStyle/>
          <a:p>
            <a:pPr marL="12700">
              <a:lnSpc>
                <a:spcPct val="100000"/>
              </a:lnSpc>
              <a:spcBef>
                <a:spcPts val="110"/>
              </a:spcBef>
            </a:pPr>
            <a:r>
              <a:rPr lang="hr" sz="2200" spc="50" dirty="0">
                <a:latin typeface="+mj-lt"/>
                <a:cs typeface="Tahoma"/>
              </a:rPr>
              <a:t>ODJELJAK 3.2 .: Stupovi digitalne organizacije usmjerene na kvalitetu</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961466" y="2189853"/>
            <a:ext cx="11024208" cy="3785652"/>
          </a:xfrm>
          <a:prstGeom prst="rect">
            <a:avLst/>
          </a:prstGeom>
        </p:spPr>
        <p:txBody>
          <a:bodyPr wrap="square">
            <a:spAutoFit/>
          </a:bodyPr>
          <a:lstStyle/>
          <a:p>
            <a:pPr algn="l"/>
            <a:r>
              <a:rPr lang="hr" sz="1600" b="1" i="0" dirty="0">
                <a:solidFill>
                  <a:srgbClr val="54585A"/>
                </a:solidFill>
                <a:effectLst/>
                <a:latin typeface="Helvetica" panose="020B0604020202020204" pitchFamily="34" charset="0"/>
              </a:rPr>
              <a:t>3. Prihvatite promjene</a:t>
            </a:r>
          </a:p>
          <a:p>
            <a:pPr algn="l"/>
            <a:endParaRPr lang="en-US" sz="1600" dirty="0"/>
          </a:p>
          <a:p>
            <a:pPr algn="l"/>
            <a:r>
              <a:rPr lang="hr" sz="1600" dirty="0"/>
              <a:t>Prihvaćanje digitalne kulture može biti izazovno jer se zaposlenici bore mobilizirati oko dosljednih dodirnih točaka, novih tehnologija i novih načina rada. Ali organizacije moraju ići dalje od tradicionalnih struktura, procesa i sustava kako bi promijenile individualno i kolektivno ponašanje. Kako bi promijenile timsku i grupnu dinamiku, organizacije mogu učiniti sljedeće:</a:t>
            </a:r>
          </a:p>
          <a:p>
            <a:pPr algn="l"/>
            <a:endParaRPr lang="en-US" sz="1600" dirty="0"/>
          </a:p>
          <a:p>
            <a:pPr algn="l"/>
            <a:r>
              <a:rPr lang="hr" sz="1600" dirty="0"/>
              <a:t>Prihvatite transparentnost. Implementacija digitalne kulture može biti izazov, osobito ako vaša organizacija pati od "mentaliteta silosa". Težite otvorenoj i iskrenoj komunikaciji, i odozgo prema dolje i odozdo prema gore.</a:t>
            </a:r>
          </a:p>
          <a:p>
            <a:pPr algn="l"/>
            <a:r>
              <a:rPr lang="hr" sz="1600" dirty="0"/>
              <a:t>Izgradite međufunkcionalne projektne timove. Višefunkcionalni timovi pomažu organizacijama da svoje klijente stave na prvo mjesto potičući učinkovitu komunikaciju i suradnju. Projekti digitalne transformacije trebali bi imati stručnjake iz različitih područja poslovanja kako bi se osiguralo da su sve perspektive uzete u obzir. Neke organizacije iz kojih možete crpiti su prodaja, financije, marketing, operacije i ljudski resursi.</a:t>
            </a:r>
          </a:p>
          <a:p>
            <a:pPr algn="l"/>
            <a:r>
              <a:rPr lang="hr" sz="1600" dirty="0"/>
              <a:t>Koristite alate za suradnju. Umjesto e-pošte, isprobajte aplikacije kao što su Slack ili Microsoft Teams. Također možete pokušati surađivati na dokumentima umjesto da ih šaljete e-poštom. To vam pomaže da dijelite informacije i učinkovitije radite prema zajedničkim ciljevima.</a:t>
            </a:r>
          </a:p>
          <a:p>
            <a:pPr algn="r"/>
            <a:r>
              <a:rPr lang="hr" sz="1600" dirty="0"/>
              <a:t>https://www.cmswire.com/digital-workplace/3-steps-to-building-a-digital-culture/</a:t>
            </a:r>
          </a:p>
        </p:txBody>
      </p:sp>
      <p:sp>
        <p:nvSpPr>
          <p:cNvPr id="5" name="object 2">
            <a:extLst>
              <a:ext uri="{FF2B5EF4-FFF2-40B4-BE49-F238E27FC236}">
                <a16:creationId xmlns:a16="http://schemas.microsoft.com/office/drawing/2014/main" id="{9009D647-CDBA-44A4-AD0D-724C76B3213D}"/>
              </a:ext>
            </a:extLst>
          </p:cNvPr>
          <p:cNvSpPr txBox="1">
            <a:spLocks/>
          </p:cNvSpPr>
          <p:nvPr/>
        </p:nvSpPr>
        <p:spPr>
          <a:xfrm>
            <a:off x="318564" y="1022287"/>
            <a:ext cx="11667110"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hr" sz="3600" b="0" kern="0" spc="-150" dirty="0">
                <a:solidFill>
                  <a:schemeClr val="tx1"/>
                </a:solidFill>
                <a:ea typeface="Tahoma" panose="020B0604030504040204" pitchFamily="34" charset="0"/>
                <a:cs typeface="Tahoma" panose="020B0604030504040204" pitchFamily="34" charset="0"/>
              </a:rPr>
              <a:t>JEDINICA 3: Izgradnja digitalne organizacije usmjerene na kvalitetu</a:t>
            </a:r>
          </a:p>
        </p:txBody>
      </p:sp>
    </p:spTree>
    <p:extLst>
      <p:ext uri="{BB962C8B-B14F-4D97-AF65-F5344CB8AC3E}">
        <p14:creationId xmlns:p14="http://schemas.microsoft.com/office/powerpoint/2010/main" val="7651904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5FE93A2C-5089-204E-8F05-7EC4E7ADE35C}"/>
              </a:ext>
            </a:extLst>
          </p:cNvPr>
          <p:cNvGrpSpPr/>
          <p:nvPr/>
        </p:nvGrpSpPr>
        <p:grpSpPr>
          <a:xfrm>
            <a:off x="7580470" y="3353377"/>
            <a:ext cx="1997391" cy="2384049"/>
            <a:chOff x="15787481" y="6578009"/>
            <a:chExt cx="3994782" cy="4768098"/>
          </a:xfrm>
        </p:grpSpPr>
        <p:sp>
          <p:nvSpPr>
            <p:cNvPr id="41" name="Arc 40"/>
            <p:cNvSpPr/>
            <p:nvPr/>
          </p:nvSpPr>
          <p:spPr>
            <a:xfrm rot="10800000">
              <a:off x="15787481"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2" name="Oval 41"/>
            <p:cNvSpPr/>
            <p:nvPr/>
          </p:nvSpPr>
          <p:spPr>
            <a:xfrm rot="10800000">
              <a:off x="16955620"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5" name="Group 4">
            <a:extLst>
              <a:ext uri="{FF2B5EF4-FFF2-40B4-BE49-F238E27FC236}">
                <a16:creationId xmlns:a16="http://schemas.microsoft.com/office/drawing/2014/main" id="{80AB57E4-17DE-8941-8650-9467E0FBD62C}"/>
              </a:ext>
            </a:extLst>
          </p:cNvPr>
          <p:cNvGrpSpPr/>
          <p:nvPr/>
        </p:nvGrpSpPr>
        <p:grpSpPr>
          <a:xfrm>
            <a:off x="6226063" y="1466713"/>
            <a:ext cx="1997391" cy="2412022"/>
            <a:chOff x="13078667" y="2804681"/>
            <a:chExt cx="3994782" cy="4824044"/>
          </a:xfrm>
        </p:grpSpPr>
        <p:sp>
          <p:nvSpPr>
            <p:cNvPr id="37" name="Arc 36"/>
            <p:cNvSpPr/>
            <p:nvPr/>
          </p:nvSpPr>
          <p:spPr>
            <a:xfrm>
              <a:off x="13078667"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3" name="Oval 42"/>
            <p:cNvSpPr/>
            <p:nvPr/>
          </p:nvSpPr>
          <p:spPr>
            <a:xfrm rot="10800000">
              <a:off x="14246806" y="2804681"/>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265107" tIns="118841" rIns="0" bIns="0" rtlCol="0" anchor="ctr"/>
            <a:lstStyle/>
            <a:p>
              <a:pPr algn="ctr"/>
              <a:endParaRPr lang="en-US" sz="3199" b="1" dirty="0">
                <a:solidFill>
                  <a:schemeClr val="tx2"/>
                </a:solidFill>
                <a:latin typeface="Oxygen" panose="02000503000000090004" pitchFamily="2" charset="77"/>
              </a:endParaRPr>
            </a:p>
          </p:txBody>
        </p:sp>
      </p:grpSp>
      <p:grpSp>
        <p:nvGrpSpPr>
          <p:cNvPr id="2" name="Group 1">
            <a:extLst>
              <a:ext uri="{FF2B5EF4-FFF2-40B4-BE49-F238E27FC236}">
                <a16:creationId xmlns:a16="http://schemas.microsoft.com/office/drawing/2014/main" id="{33E85255-30F3-C346-A520-1AD7DC21BA2F}"/>
              </a:ext>
            </a:extLst>
          </p:cNvPr>
          <p:cNvGrpSpPr/>
          <p:nvPr/>
        </p:nvGrpSpPr>
        <p:grpSpPr>
          <a:xfrm>
            <a:off x="4871658" y="3353377"/>
            <a:ext cx="1997391" cy="2384049"/>
            <a:chOff x="10369857" y="6578009"/>
            <a:chExt cx="3994782" cy="4768098"/>
          </a:xfrm>
        </p:grpSpPr>
        <p:sp>
          <p:nvSpPr>
            <p:cNvPr id="27" name="Arc 26"/>
            <p:cNvSpPr/>
            <p:nvPr/>
          </p:nvSpPr>
          <p:spPr>
            <a:xfrm rot="10800000">
              <a:off x="10369857"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4" name="Oval 43"/>
            <p:cNvSpPr/>
            <p:nvPr/>
          </p:nvSpPr>
          <p:spPr>
            <a:xfrm rot="10800000">
              <a:off x="11537995"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4" name="Group 3">
            <a:extLst>
              <a:ext uri="{FF2B5EF4-FFF2-40B4-BE49-F238E27FC236}">
                <a16:creationId xmlns:a16="http://schemas.microsoft.com/office/drawing/2014/main" id="{B6328B0E-F578-F540-8798-AB59B2D47333}"/>
              </a:ext>
            </a:extLst>
          </p:cNvPr>
          <p:cNvGrpSpPr/>
          <p:nvPr/>
        </p:nvGrpSpPr>
        <p:grpSpPr>
          <a:xfrm>
            <a:off x="3503395" y="1466713"/>
            <a:ext cx="1997391" cy="2412022"/>
            <a:chOff x="7661040" y="2804681"/>
            <a:chExt cx="3994782" cy="4824044"/>
          </a:xfrm>
        </p:grpSpPr>
        <p:sp>
          <p:nvSpPr>
            <p:cNvPr id="25" name="Arc 24"/>
            <p:cNvSpPr/>
            <p:nvPr/>
          </p:nvSpPr>
          <p:spPr>
            <a:xfrm>
              <a:off x="7661040"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5" name="Oval 44"/>
            <p:cNvSpPr/>
            <p:nvPr/>
          </p:nvSpPr>
          <p:spPr>
            <a:xfrm rot="10800000">
              <a:off x="8829178" y="2804681"/>
              <a:ext cx="1658505" cy="1658505"/>
            </a:xfrm>
            <a:prstGeom prst="ellipse">
              <a:avLst/>
            </a:prstGeom>
            <a:solidFill>
              <a:srgbClr val="0CA37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3" name="Group 2">
            <a:extLst>
              <a:ext uri="{FF2B5EF4-FFF2-40B4-BE49-F238E27FC236}">
                <a16:creationId xmlns:a16="http://schemas.microsoft.com/office/drawing/2014/main" id="{D0A02A47-A1CD-4F4E-90F5-13415DC9934E}"/>
              </a:ext>
            </a:extLst>
          </p:cNvPr>
          <p:cNvGrpSpPr/>
          <p:nvPr/>
        </p:nvGrpSpPr>
        <p:grpSpPr>
          <a:xfrm>
            <a:off x="2162842" y="3353377"/>
            <a:ext cx="1997391" cy="2384049"/>
            <a:chOff x="4952225" y="6578009"/>
            <a:chExt cx="3994782" cy="4768098"/>
          </a:xfrm>
        </p:grpSpPr>
        <p:sp>
          <p:nvSpPr>
            <p:cNvPr id="24" name="Arc 23"/>
            <p:cNvSpPr/>
            <p:nvPr/>
          </p:nvSpPr>
          <p:spPr>
            <a:xfrm rot="10800000">
              <a:off x="4952225"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6" name="Oval 45"/>
            <p:cNvSpPr/>
            <p:nvPr/>
          </p:nvSpPr>
          <p:spPr>
            <a:xfrm rot="10800000">
              <a:off x="6120363"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sp>
        <p:nvSpPr>
          <p:cNvPr id="47" name="Shape 2774"/>
          <p:cNvSpPr/>
          <p:nvPr/>
        </p:nvSpPr>
        <p:spPr>
          <a:xfrm>
            <a:off x="5681436" y="5176399"/>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20618" y="2945"/>
                </a:moveTo>
                <a:lnTo>
                  <a:pt x="982" y="2945"/>
                </a:lnTo>
                <a:lnTo>
                  <a:pt x="982" y="1964"/>
                </a:lnTo>
                <a:lnTo>
                  <a:pt x="20618" y="1964"/>
                </a:lnTo>
                <a:cubicBezTo>
                  <a:pt x="20618" y="1964"/>
                  <a:pt x="20618" y="2945"/>
                  <a:pt x="20618" y="2945"/>
                </a:cubicBezTo>
                <a:close/>
                <a:moveTo>
                  <a:pt x="19636" y="15709"/>
                </a:moveTo>
                <a:lnTo>
                  <a:pt x="1964" y="15709"/>
                </a:lnTo>
                <a:lnTo>
                  <a:pt x="1964" y="3927"/>
                </a:lnTo>
                <a:lnTo>
                  <a:pt x="19636" y="3927"/>
                </a:lnTo>
                <a:cubicBezTo>
                  <a:pt x="19636" y="3927"/>
                  <a:pt x="19636" y="15709"/>
                  <a:pt x="19636" y="15709"/>
                </a:cubicBezTo>
                <a:close/>
                <a:moveTo>
                  <a:pt x="20618" y="982"/>
                </a:moveTo>
                <a:lnTo>
                  <a:pt x="11782" y="982"/>
                </a:lnTo>
                <a:cubicBezTo>
                  <a:pt x="11782" y="440"/>
                  <a:pt x="11342" y="0"/>
                  <a:pt x="10800" y="0"/>
                </a:cubicBezTo>
                <a:cubicBezTo>
                  <a:pt x="10257" y="0"/>
                  <a:pt x="9818" y="440"/>
                  <a:pt x="9818" y="982"/>
                </a:cubicBezTo>
                <a:lnTo>
                  <a:pt x="982" y="982"/>
                </a:lnTo>
                <a:cubicBezTo>
                  <a:pt x="439" y="982"/>
                  <a:pt x="0" y="1422"/>
                  <a:pt x="0" y="1964"/>
                </a:cubicBezTo>
                <a:lnTo>
                  <a:pt x="0" y="2945"/>
                </a:lnTo>
                <a:cubicBezTo>
                  <a:pt x="0" y="3488"/>
                  <a:pt x="439" y="3927"/>
                  <a:pt x="982" y="3927"/>
                </a:cubicBezTo>
                <a:lnTo>
                  <a:pt x="982" y="15709"/>
                </a:lnTo>
                <a:cubicBezTo>
                  <a:pt x="982" y="16252"/>
                  <a:pt x="1421" y="16691"/>
                  <a:pt x="1964" y="16691"/>
                </a:cubicBezTo>
                <a:lnTo>
                  <a:pt x="10309" y="16691"/>
                </a:lnTo>
                <a:lnTo>
                  <a:pt x="10309" y="17960"/>
                </a:lnTo>
                <a:lnTo>
                  <a:pt x="7507" y="20762"/>
                </a:lnTo>
                <a:cubicBezTo>
                  <a:pt x="7419" y="20851"/>
                  <a:pt x="7364" y="20974"/>
                  <a:pt x="7364" y="21109"/>
                </a:cubicBezTo>
                <a:cubicBezTo>
                  <a:pt x="7364" y="21380"/>
                  <a:pt x="7583" y="21600"/>
                  <a:pt x="7855" y="21600"/>
                </a:cubicBezTo>
                <a:cubicBezTo>
                  <a:pt x="7990" y="21600"/>
                  <a:pt x="8113" y="21545"/>
                  <a:pt x="8202" y="21456"/>
                </a:cubicBezTo>
                <a:lnTo>
                  <a:pt x="10800" y="18858"/>
                </a:lnTo>
                <a:lnTo>
                  <a:pt x="13398" y="21456"/>
                </a:lnTo>
                <a:cubicBezTo>
                  <a:pt x="13488" y="21545"/>
                  <a:pt x="13610" y="21600"/>
                  <a:pt x="13745" y="21600"/>
                </a:cubicBezTo>
                <a:cubicBezTo>
                  <a:pt x="14017" y="21600"/>
                  <a:pt x="14236" y="21380"/>
                  <a:pt x="14236" y="21109"/>
                </a:cubicBezTo>
                <a:cubicBezTo>
                  <a:pt x="14236" y="20974"/>
                  <a:pt x="14182" y="20851"/>
                  <a:pt x="14093" y="20762"/>
                </a:cubicBezTo>
                <a:lnTo>
                  <a:pt x="11291" y="17960"/>
                </a:lnTo>
                <a:lnTo>
                  <a:pt x="11291" y="16691"/>
                </a:lnTo>
                <a:lnTo>
                  <a:pt x="19636" y="16691"/>
                </a:lnTo>
                <a:cubicBezTo>
                  <a:pt x="20178" y="16691"/>
                  <a:pt x="20618" y="16252"/>
                  <a:pt x="20618" y="15709"/>
                </a:cubicBezTo>
                <a:lnTo>
                  <a:pt x="20618" y="3927"/>
                </a:lnTo>
                <a:cubicBezTo>
                  <a:pt x="21160" y="3927"/>
                  <a:pt x="21600" y="3488"/>
                  <a:pt x="21600" y="2945"/>
                </a:cubicBezTo>
                <a:lnTo>
                  <a:pt x="21600" y="1964"/>
                </a:lnTo>
                <a:cubicBezTo>
                  <a:pt x="21600" y="1422"/>
                  <a:pt x="21160" y="982"/>
                  <a:pt x="20618" y="982"/>
                </a:cubicBezTo>
                <a:moveTo>
                  <a:pt x="16200" y="5891"/>
                </a:moveTo>
                <a:cubicBezTo>
                  <a:pt x="16471" y="5891"/>
                  <a:pt x="16691" y="6111"/>
                  <a:pt x="16691" y="6382"/>
                </a:cubicBezTo>
                <a:cubicBezTo>
                  <a:pt x="16691" y="6653"/>
                  <a:pt x="16471" y="6873"/>
                  <a:pt x="16200" y="6873"/>
                </a:cubicBezTo>
                <a:cubicBezTo>
                  <a:pt x="15929" y="6873"/>
                  <a:pt x="15709" y="6653"/>
                  <a:pt x="15709" y="6382"/>
                </a:cubicBezTo>
                <a:cubicBezTo>
                  <a:pt x="15709" y="6111"/>
                  <a:pt x="15929" y="5891"/>
                  <a:pt x="16200" y="5891"/>
                </a:cubicBezTo>
                <a:moveTo>
                  <a:pt x="16200" y="7855"/>
                </a:moveTo>
                <a:cubicBezTo>
                  <a:pt x="17013" y="7855"/>
                  <a:pt x="17673" y="7196"/>
                  <a:pt x="17673" y="6382"/>
                </a:cubicBezTo>
                <a:cubicBezTo>
                  <a:pt x="17673" y="5569"/>
                  <a:pt x="17013" y="4909"/>
                  <a:pt x="16200" y="4909"/>
                </a:cubicBezTo>
                <a:cubicBezTo>
                  <a:pt x="15387" y="4909"/>
                  <a:pt x="14727" y="5569"/>
                  <a:pt x="14727" y="6382"/>
                </a:cubicBezTo>
                <a:cubicBezTo>
                  <a:pt x="14727" y="7196"/>
                  <a:pt x="15387" y="7855"/>
                  <a:pt x="16200" y="7855"/>
                </a:cubicBezTo>
                <a:moveTo>
                  <a:pt x="8422" y="8135"/>
                </a:moveTo>
                <a:lnTo>
                  <a:pt x="11926" y="11638"/>
                </a:lnTo>
                <a:cubicBezTo>
                  <a:pt x="12015" y="11727"/>
                  <a:pt x="12138" y="11782"/>
                  <a:pt x="12273" y="11782"/>
                </a:cubicBezTo>
                <a:cubicBezTo>
                  <a:pt x="12408" y="11782"/>
                  <a:pt x="12531" y="11727"/>
                  <a:pt x="12620" y="11638"/>
                </a:cubicBezTo>
                <a:lnTo>
                  <a:pt x="14183" y="10075"/>
                </a:lnTo>
                <a:lnTo>
                  <a:pt x="16200" y="12764"/>
                </a:lnTo>
                <a:lnTo>
                  <a:pt x="5336" y="12764"/>
                </a:lnTo>
                <a:cubicBezTo>
                  <a:pt x="5336" y="12764"/>
                  <a:pt x="8422" y="8135"/>
                  <a:pt x="8422" y="8135"/>
                </a:cubicBezTo>
                <a:close/>
                <a:moveTo>
                  <a:pt x="4418" y="13745"/>
                </a:moveTo>
                <a:lnTo>
                  <a:pt x="17182" y="13745"/>
                </a:lnTo>
                <a:cubicBezTo>
                  <a:pt x="17453" y="13745"/>
                  <a:pt x="17673" y="13526"/>
                  <a:pt x="17673" y="13255"/>
                </a:cubicBezTo>
                <a:cubicBezTo>
                  <a:pt x="17673" y="13144"/>
                  <a:pt x="17630" y="13047"/>
                  <a:pt x="17568" y="12965"/>
                </a:cubicBezTo>
                <a:lnTo>
                  <a:pt x="17575" y="12960"/>
                </a:lnTo>
                <a:lnTo>
                  <a:pt x="14629" y="9033"/>
                </a:lnTo>
                <a:lnTo>
                  <a:pt x="14622" y="9038"/>
                </a:lnTo>
                <a:cubicBezTo>
                  <a:pt x="14533" y="8919"/>
                  <a:pt x="14397" y="8836"/>
                  <a:pt x="14236" y="8836"/>
                </a:cubicBezTo>
                <a:cubicBezTo>
                  <a:pt x="14101" y="8836"/>
                  <a:pt x="13978" y="8891"/>
                  <a:pt x="13889" y="8980"/>
                </a:cubicBezTo>
                <a:lnTo>
                  <a:pt x="12273" y="10597"/>
                </a:lnTo>
                <a:lnTo>
                  <a:pt x="8693" y="7017"/>
                </a:lnTo>
                <a:cubicBezTo>
                  <a:pt x="8604" y="6928"/>
                  <a:pt x="8481" y="6873"/>
                  <a:pt x="8345" y="6873"/>
                </a:cubicBezTo>
                <a:cubicBezTo>
                  <a:pt x="8175" y="6873"/>
                  <a:pt x="8033" y="6965"/>
                  <a:pt x="7945" y="7097"/>
                </a:cubicBezTo>
                <a:lnTo>
                  <a:pt x="7937" y="7091"/>
                </a:lnTo>
                <a:lnTo>
                  <a:pt x="4010" y="12982"/>
                </a:lnTo>
                <a:lnTo>
                  <a:pt x="4017" y="12988"/>
                </a:lnTo>
                <a:cubicBezTo>
                  <a:pt x="3965" y="13066"/>
                  <a:pt x="3927" y="13154"/>
                  <a:pt x="3927" y="13255"/>
                </a:cubicBezTo>
                <a:cubicBezTo>
                  <a:pt x="3927" y="13526"/>
                  <a:pt x="4147" y="13745"/>
                  <a:pt x="4418" y="13745"/>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8" name="Shape 2781"/>
          <p:cNvSpPr/>
          <p:nvPr/>
        </p:nvSpPr>
        <p:spPr>
          <a:xfrm>
            <a:off x="2992098" y="5133883"/>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5891" y="6873"/>
                </a:moveTo>
                <a:cubicBezTo>
                  <a:pt x="6162" y="6873"/>
                  <a:pt x="6382" y="6653"/>
                  <a:pt x="6382" y="6382"/>
                </a:cubicBezTo>
                <a:lnTo>
                  <a:pt x="6382" y="1473"/>
                </a:lnTo>
                <a:cubicBezTo>
                  <a:pt x="6382" y="1201"/>
                  <a:pt x="6162" y="982"/>
                  <a:pt x="5891" y="982"/>
                </a:cubicBezTo>
                <a:cubicBezTo>
                  <a:pt x="5620" y="982"/>
                  <a:pt x="5400" y="1201"/>
                  <a:pt x="5400" y="1473"/>
                </a:cubicBezTo>
                <a:lnTo>
                  <a:pt x="5400" y="6382"/>
                </a:lnTo>
                <a:cubicBezTo>
                  <a:pt x="5400" y="6653"/>
                  <a:pt x="5620" y="6873"/>
                  <a:pt x="5891" y="6873"/>
                </a:cubicBezTo>
                <a:moveTo>
                  <a:pt x="2945" y="5891"/>
                </a:moveTo>
                <a:cubicBezTo>
                  <a:pt x="3216" y="5891"/>
                  <a:pt x="3436" y="5671"/>
                  <a:pt x="3436" y="5400"/>
                </a:cubicBezTo>
                <a:lnTo>
                  <a:pt x="3436" y="2455"/>
                </a:lnTo>
                <a:cubicBezTo>
                  <a:pt x="3436" y="2183"/>
                  <a:pt x="3216" y="1964"/>
                  <a:pt x="2945" y="1964"/>
                </a:cubicBezTo>
                <a:cubicBezTo>
                  <a:pt x="2675" y="1964"/>
                  <a:pt x="2455" y="2183"/>
                  <a:pt x="2455" y="2455"/>
                </a:cubicBezTo>
                <a:lnTo>
                  <a:pt x="2455" y="5400"/>
                </a:lnTo>
                <a:cubicBezTo>
                  <a:pt x="2455" y="5671"/>
                  <a:pt x="2675" y="5891"/>
                  <a:pt x="2945" y="5891"/>
                </a:cubicBezTo>
                <a:moveTo>
                  <a:pt x="18655" y="15218"/>
                </a:moveTo>
                <a:lnTo>
                  <a:pt x="17648" y="15218"/>
                </a:lnTo>
                <a:cubicBezTo>
                  <a:pt x="17660" y="15056"/>
                  <a:pt x="17673" y="14893"/>
                  <a:pt x="17673" y="14727"/>
                </a:cubicBezTo>
                <a:lnTo>
                  <a:pt x="17673" y="11291"/>
                </a:lnTo>
                <a:lnTo>
                  <a:pt x="18655" y="11291"/>
                </a:lnTo>
                <a:cubicBezTo>
                  <a:pt x="19739" y="11291"/>
                  <a:pt x="20618" y="12170"/>
                  <a:pt x="20618" y="13255"/>
                </a:cubicBezTo>
                <a:cubicBezTo>
                  <a:pt x="20618" y="14339"/>
                  <a:pt x="19739" y="15218"/>
                  <a:pt x="18655" y="15218"/>
                </a:cubicBezTo>
                <a:moveTo>
                  <a:pt x="16691" y="14727"/>
                </a:moveTo>
                <a:cubicBezTo>
                  <a:pt x="16691" y="15802"/>
                  <a:pt x="16399" y="16805"/>
                  <a:pt x="15896" y="17673"/>
                </a:cubicBezTo>
                <a:lnTo>
                  <a:pt x="1777" y="17673"/>
                </a:lnTo>
                <a:cubicBezTo>
                  <a:pt x="1274" y="16805"/>
                  <a:pt x="982" y="15802"/>
                  <a:pt x="982" y="14727"/>
                </a:cubicBezTo>
                <a:lnTo>
                  <a:pt x="982" y="8836"/>
                </a:lnTo>
                <a:lnTo>
                  <a:pt x="16691" y="8836"/>
                </a:lnTo>
                <a:cubicBezTo>
                  <a:pt x="16691" y="8836"/>
                  <a:pt x="16691" y="14727"/>
                  <a:pt x="16691" y="14727"/>
                </a:cubicBezTo>
                <a:close/>
                <a:moveTo>
                  <a:pt x="10800" y="20618"/>
                </a:moveTo>
                <a:lnTo>
                  <a:pt x="6873" y="20618"/>
                </a:lnTo>
                <a:cubicBezTo>
                  <a:pt x="5131" y="20618"/>
                  <a:pt x="3569" y="19857"/>
                  <a:pt x="2491" y="18655"/>
                </a:cubicBezTo>
                <a:lnTo>
                  <a:pt x="15182" y="18655"/>
                </a:lnTo>
                <a:cubicBezTo>
                  <a:pt x="14103" y="19857"/>
                  <a:pt x="12542" y="20618"/>
                  <a:pt x="10800" y="20618"/>
                </a:cubicBezTo>
                <a:moveTo>
                  <a:pt x="18655" y="10309"/>
                </a:moveTo>
                <a:lnTo>
                  <a:pt x="17673" y="10309"/>
                </a:lnTo>
                <a:lnTo>
                  <a:pt x="17673" y="8836"/>
                </a:lnTo>
                <a:cubicBezTo>
                  <a:pt x="17673" y="8295"/>
                  <a:pt x="17233" y="7855"/>
                  <a:pt x="16691" y="7855"/>
                </a:cubicBezTo>
                <a:lnTo>
                  <a:pt x="982" y="7855"/>
                </a:lnTo>
                <a:cubicBezTo>
                  <a:pt x="440" y="7855"/>
                  <a:pt x="0" y="8295"/>
                  <a:pt x="0" y="8836"/>
                </a:cubicBezTo>
                <a:lnTo>
                  <a:pt x="0" y="14727"/>
                </a:lnTo>
                <a:cubicBezTo>
                  <a:pt x="0" y="17232"/>
                  <a:pt x="1344" y="19417"/>
                  <a:pt x="3346" y="20618"/>
                </a:cubicBezTo>
                <a:lnTo>
                  <a:pt x="491" y="20618"/>
                </a:lnTo>
                <a:cubicBezTo>
                  <a:pt x="220" y="20618"/>
                  <a:pt x="0" y="20838"/>
                  <a:pt x="0" y="21109"/>
                </a:cubicBezTo>
                <a:cubicBezTo>
                  <a:pt x="0" y="21380"/>
                  <a:pt x="220" y="21600"/>
                  <a:pt x="491" y="21600"/>
                </a:cubicBezTo>
                <a:lnTo>
                  <a:pt x="17182" y="21600"/>
                </a:lnTo>
                <a:cubicBezTo>
                  <a:pt x="17453" y="21600"/>
                  <a:pt x="17673" y="21380"/>
                  <a:pt x="17673" y="21109"/>
                </a:cubicBezTo>
                <a:cubicBezTo>
                  <a:pt x="17673" y="20838"/>
                  <a:pt x="17453" y="20618"/>
                  <a:pt x="17182" y="20618"/>
                </a:cubicBezTo>
                <a:lnTo>
                  <a:pt x="14330" y="20618"/>
                </a:lnTo>
                <a:cubicBezTo>
                  <a:pt x="15925" y="19659"/>
                  <a:pt x="17101" y="18074"/>
                  <a:pt x="17511" y="16200"/>
                </a:cubicBezTo>
                <a:lnTo>
                  <a:pt x="18655" y="16200"/>
                </a:lnTo>
                <a:cubicBezTo>
                  <a:pt x="20281" y="16200"/>
                  <a:pt x="21600" y="14882"/>
                  <a:pt x="21600" y="13255"/>
                </a:cubicBezTo>
                <a:cubicBezTo>
                  <a:pt x="21600" y="11628"/>
                  <a:pt x="20281" y="10309"/>
                  <a:pt x="18655" y="10309"/>
                </a:cubicBezTo>
                <a:moveTo>
                  <a:pt x="11782" y="5891"/>
                </a:moveTo>
                <a:cubicBezTo>
                  <a:pt x="12053" y="5891"/>
                  <a:pt x="12273" y="5671"/>
                  <a:pt x="12273" y="5400"/>
                </a:cubicBezTo>
                <a:lnTo>
                  <a:pt x="12273" y="2455"/>
                </a:lnTo>
                <a:cubicBezTo>
                  <a:pt x="12273" y="2183"/>
                  <a:pt x="12053" y="1964"/>
                  <a:pt x="11782" y="1964"/>
                </a:cubicBezTo>
                <a:cubicBezTo>
                  <a:pt x="11511" y="1964"/>
                  <a:pt x="11291" y="2183"/>
                  <a:pt x="11291" y="2455"/>
                </a:cubicBezTo>
                <a:lnTo>
                  <a:pt x="11291" y="5400"/>
                </a:lnTo>
                <a:cubicBezTo>
                  <a:pt x="11291" y="5671"/>
                  <a:pt x="11511" y="5891"/>
                  <a:pt x="11782" y="5891"/>
                </a:cubicBezTo>
                <a:moveTo>
                  <a:pt x="14727" y="6873"/>
                </a:moveTo>
                <a:cubicBezTo>
                  <a:pt x="14998" y="6873"/>
                  <a:pt x="15218" y="6653"/>
                  <a:pt x="15218" y="6382"/>
                </a:cubicBezTo>
                <a:lnTo>
                  <a:pt x="15218" y="1473"/>
                </a:lnTo>
                <a:cubicBezTo>
                  <a:pt x="15218" y="1201"/>
                  <a:pt x="14998" y="982"/>
                  <a:pt x="14727" y="982"/>
                </a:cubicBezTo>
                <a:cubicBezTo>
                  <a:pt x="14456" y="982"/>
                  <a:pt x="14236" y="1201"/>
                  <a:pt x="14236" y="1473"/>
                </a:cubicBezTo>
                <a:lnTo>
                  <a:pt x="14236" y="6382"/>
                </a:lnTo>
                <a:cubicBezTo>
                  <a:pt x="14236" y="6653"/>
                  <a:pt x="14456" y="6873"/>
                  <a:pt x="14727" y="6873"/>
                </a:cubicBezTo>
                <a:moveTo>
                  <a:pt x="8836" y="5891"/>
                </a:moveTo>
                <a:cubicBezTo>
                  <a:pt x="9107" y="5891"/>
                  <a:pt x="9327" y="5671"/>
                  <a:pt x="9327" y="5400"/>
                </a:cubicBezTo>
                <a:lnTo>
                  <a:pt x="9327" y="491"/>
                </a:lnTo>
                <a:cubicBezTo>
                  <a:pt x="9327" y="220"/>
                  <a:pt x="9107" y="0"/>
                  <a:pt x="8836" y="0"/>
                </a:cubicBezTo>
                <a:cubicBezTo>
                  <a:pt x="8566" y="0"/>
                  <a:pt x="8345" y="220"/>
                  <a:pt x="8345" y="491"/>
                </a:cubicBezTo>
                <a:lnTo>
                  <a:pt x="8345" y="5400"/>
                </a:lnTo>
                <a:cubicBezTo>
                  <a:pt x="8345" y="5671"/>
                  <a:pt x="8566" y="5891"/>
                  <a:pt x="8836" y="5891"/>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9" name="Shape 2782"/>
          <p:cNvSpPr/>
          <p:nvPr/>
        </p:nvSpPr>
        <p:spPr>
          <a:xfrm>
            <a:off x="4326846" y="1718146"/>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0" name="Shape 2783"/>
          <p:cNvSpPr/>
          <p:nvPr/>
        </p:nvSpPr>
        <p:spPr>
          <a:xfrm>
            <a:off x="8390270" y="5202160"/>
            <a:ext cx="377832" cy="326310"/>
          </a:xfrm>
          <a:custGeom>
            <a:avLst/>
            <a:gdLst/>
            <a:ahLst/>
            <a:cxnLst>
              <a:cxn ang="0">
                <a:pos x="wd2" y="hd2"/>
              </a:cxn>
              <a:cxn ang="5400000">
                <a:pos x="wd2" y="hd2"/>
              </a:cxn>
              <a:cxn ang="10800000">
                <a:pos x="wd2" y="hd2"/>
              </a:cxn>
              <a:cxn ang="16200000">
                <a:pos x="wd2" y="hd2"/>
              </a:cxn>
            </a:cxnLst>
            <a:rect l="0" t="0" r="r" b="b"/>
            <a:pathLst>
              <a:path w="21600" h="21600" extrusionOk="0">
                <a:moveTo>
                  <a:pt x="10800" y="15855"/>
                </a:moveTo>
                <a:lnTo>
                  <a:pt x="1633" y="10800"/>
                </a:lnTo>
                <a:lnTo>
                  <a:pt x="4615" y="9156"/>
                </a:lnTo>
                <a:lnTo>
                  <a:pt x="10589" y="12450"/>
                </a:lnTo>
                <a:lnTo>
                  <a:pt x="10591" y="12446"/>
                </a:lnTo>
                <a:cubicBezTo>
                  <a:pt x="10654" y="12482"/>
                  <a:pt x="10724" y="12505"/>
                  <a:pt x="10800" y="12505"/>
                </a:cubicBezTo>
                <a:cubicBezTo>
                  <a:pt x="10876" y="12505"/>
                  <a:pt x="10946" y="12482"/>
                  <a:pt x="11009" y="12446"/>
                </a:cubicBezTo>
                <a:lnTo>
                  <a:pt x="11011" y="12450"/>
                </a:lnTo>
                <a:lnTo>
                  <a:pt x="16985" y="9156"/>
                </a:lnTo>
                <a:lnTo>
                  <a:pt x="19967" y="10800"/>
                </a:lnTo>
                <a:cubicBezTo>
                  <a:pt x="19967" y="10800"/>
                  <a:pt x="10800" y="15855"/>
                  <a:pt x="10800" y="15855"/>
                </a:cubicBezTo>
                <a:close/>
                <a:moveTo>
                  <a:pt x="19967" y="15347"/>
                </a:moveTo>
                <a:lnTo>
                  <a:pt x="10800" y="20402"/>
                </a:lnTo>
                <a:lnTo>
                  <a:pt x="1633" y="15347"/>
                </a:lnTo>
                <a:lnTo>
                  <a:pt x="4615" y="13703"/>
                </a:lnTo>
                <a:lnTo>
                  <a:pt x="10589" y="16997"/>
                </a:lnTo>
                <a:lnTo>
                  <a:pt x="10591" y="16994"/>
                </a:lnTo>
                <a:cubicBezTo>
                  <a:pt x="10654" y="17029"/>
                  <a:pt x="10724" y="17053"/>
                  <a:pt x="10800" y="17053"/>
                </a:cubicBezTo>
                <a:cubicBezTo>
                  <a:pt x="10876" y="17053"/>
                  <a:pt x="10946" y="17029"/>
                  <a:pt x="11009" y="16994"/>
                </a:cubicBezTo>
                <a:lnTo>
                  <a:pt x="11011" y="16997"/>
                </a:lnTo>
                <a:lnTo>
                  <a:pt x="16985" y="13703"/>
                </a:lnTo>
                <a:cubicBezTo>
                  <a:pt x="16985" y="13703"/>
                  <a:pt x="19967" y="15347"/>
                  <a:pt x="19967" y="15347"/>
                </a:cubicBezTo>
                <a:close/>
                <a:moveTo>
                  <a:pt x="1633" y="6253"/>
                </a:moveTo>
                <a:lnTo>
                  <a:pt x="10800" y="1198"/>
                </a:lnTo>
                <a:lnTo>
                  <a:pt x="19967" y="6253"/>
                </a:lnTo>
                <a:lnTo>
                  <a:pt x="10800" y="11307"/>
                </a:lnTo>
                <a:cubicBezTo>
                  <a:pt x="10800" y="11307"/>
                  <a:pt x="1633" y="6253"/>
                  <a:pt x="1633" y="6253"/>
                </a:cubicBezTo>
                <a:close/>
                <a:moveTo>
                  <a:pt x="21600" y="10800"/>
                </a:moveTo>
                <a:cubicBezTo>
                  <a:pt x="21600" y="10574"/>
                  <a:pt x="21484" y="10383"/>
                  <a:pt x="21319" y="10290"/>
                </a:cubicBezTo>
                <a:lnTo>
                  <a:pt x="21320" y="10287"/>
                </a:lnTo>
                <a:lnTo>
                  <a:pt x="18127" y="8526"/>
                </a:lnTo>
                <a:lnTo>
                  <a:pt x="21320" y="6766"/>
                </a:lnTo>
                <a:lnTo>
                  <a:pt x="21319" y="6762"/>
                </a:lnTo>
                <a:cubicBezTo>
                  <a:pt x="21484" y="6671"/>
                  <a:pt x="21600" y="6479"/>
                  <a:pt x="21600" y="6253"/>
                </a:cubicBezTo>
                <a:cubicBezTo>
                  <a:pt x="21600" y="6027"/>
                  <a:pt x="21484" y="5835"/>
                  <a:pt x="21319" y="5743"/>
                </a:cubicBezTo>
                <a:lnTo>
                  <a:pt x="21320" y="5740"/>
                </a:lnTo>
                <a:lnTo>
                  <a:pt x="11011" y="56"/>
                </a:lnTo>
                <a:lnTo>
                  <a:pt x="11009" y="59"/>
                </a:lnTo>
                <a:cubicBezTo>
                  <a:pt x="10946" y="23"/>
                  <a:pt x="10876" y="0"/>
                  <a:pt x="10800" y="0"/>
                </a:cubicBezTo>
                <a:cubicBezTo>
                  <a:pt x="10724" y="0"/>
                  <a:pt x="10654" y="23"/>
                  <a:pt x="10591" y="59"/>
                </a:cubicBezTo>
                <a:lnTo>
                  <a:pt x="10589" y="56"/>
                </a:lnTo>
                <a:lnTo>
                  <a:pt x="280" y="5740"/>
                </a:lnTo>
                <a:lnTo>
                  <a:pt x="281" y="5743"/>
                </a:lnTo>
                <a:cubicBezTo>
                  <a:pt x="116" y="5835"/>
                  <a:pt x="0" y="6027"/>
                  <a:pt x="0" y="6253"/>
                </a:cubicBezTo>
                <a:cubicBezTo>
                  <a:pt x="0" y="6479"/>
                  <a:pt x="116" y="6671"/>
                  <a:pt x="281" y="6762"/>
                </a:cubicBezTo>
                <a:lnTo>
                  <a:pt x="280" y="6766"/>
                </a:lnTo>
                <a:lnTo>
                  <a:pt x="3473" y="8526"/>
                </a:lnTo>
                <a:lnTo>
                  <a:pt x="280" y="10287"/>
                </a:lnTo>
                <a:lnTo>
                  <a:pt x="281" y="10290"/>
                </a:lnTo>
                <a:cubicBezTo>
                  <a:pt x="116" y="10383"/>
                  <a:pt x="0" y="10574"/>
                  <a:pt x="0" y="10800"/>
                </a:cubicBezTo>
                <a:cubicBezTo>
                  <a:pt x="0" y="11026"/>
                  <a:pt x="116" y="11218"/>
                  <a:pt x="281" y="11310"/>
                </a:cubicBezTo>
                <a:lnTo>
                  <a:pt x="280" y="11313"/>
                </a:lnTo>
                <a:lnTo>
                  <a:pt x="3473" y="13074"/>
                </a:lnTo>
                <a:lnTo>
                  <a:pt x="280" y="14834"/>
                </a:lnTo>
                <a:lnTo>
                  <a:pt x="281" y="14838"/>
                </a:lnTo>
                <a:cubicBezTo>
                  <a:pt x="116" y="14930"/>
                  <a:pt x="0" y="15121"/>
                  <a:pt x="0" y="15347"/>
                </a:cubicBezTo>
                <a:cubicBezTo>
                  <a:pt x="0" y="15574"/>
                  <a:pt x="116" y="15765"/>
                  <a:pt x="281" y="15857"/>
                </a:cubicBezTo>
                <a:lnTo>
                  <a:pt x="280" y="15860"/>
                </a:lnTo>
                <a:lnTo>
                  <a:pt x="10589" y="21544"/>
                </a:lnTo>
                <a:lnTo>
                  <a:pt x="10591" y="21541"/>
                </a:lnTo>
                <a:cubicBezTo>
                  <a:pt x="10654" y="21577"/>
                  <a:pt x="10724" y="21600"/>
                  <a:pt x="10800" y="21600"/>
                </a:cubicBezTo>
                <a:cubicBezTo>
                  <a:pt x="10876" y="21600"/>
                  <a:pt x="10946" y="21577"/>
                  <a:pt x="11009" y="21541"/>
                </a:cubicBezTo>
                <a:lnTo>
                  <a:pt x="11011" y="21544"/>
                </a:lnTo>
                <a:lnTo>
                  <a:pt x="21320" y="15860"/>
                </a:lnTo>
                <a:lnTo>
                  <a:pt x="21319" y="15857"/>
                </a:lnTo>
                <a:cubicBezTo>
                  <a:pt x="21484" y="15765"/>
                  <a:pt x="21600" y="15574"/>
                  <a:pt x="21600" y="15347"/>
                </a:cubicBezTo>
                <a:cubicBezTo>
                  <a:pt x="21600" y="15121"/>
                  <a:pt x="21484" y="14930"/>
                  <a:pt x="21319" y="14838"/>
                </a:cubicBezTo>
                <a:lnTo>
                  <a:pt x="21320" y="14834"/>
                </a:lnTo>
                <a:lnTo>
                  <a:pt x="18127" y="13074"/>
                </a:lnTo>
                <a:lnTo>
                  <a:pt x="21320" y="11313"/>
                </a:lnTo>
                <a:lnTo>
                  <a:pt x="21319" y="11310"/>
                </a:lnTo>
                <a:cubicBezTo>
                  <a:pt x="21484" y="11218"/>
                  <a:pt x="21600" y="11026"/>
                  <a:pt x="21600" y="10800"/>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1" name="Shape 2787"/>
          <p:cNvSpPr/>
          <p:nvPr/>
        </p:nvSpPr>
        <p:spPr>
          <a:xfrm>
            <a:off x="7035960" y="1692414"/>
            <a:ext cx="377598" cy="377850"/>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2" name="TextBox 51"/>
          <p:cNvSpPr txBox="1"/>
          <p:nvPr/>
        </p:nvSpPr>
        <p:spPr>
          <a:xfrm>
            <a:off x="4988561" y="3793498"/>
            <a:ext cx="1829006" cy="1197700"/>
          </a:xfrm>
          <a:prstGeom prst="rect">
            <a:avLst/>
          </a:prstGeom>
          <a:noFill/>
        </p:spPr>
        <p:txBody>
          <a:bodyPr wrap="square" rtlCol="0">
            <a:spAutoFit/>
          </a:bodyPr>
          <a:lstStyle/>
          <a:p>
            <a:pPr algn="ctr">
              <a:lnSpc>
                <a:spcPts val="2220"/>
              </a:lnSpc>
            </a:pPr>
            <a:r>
              <a:rPr lang="hr" sz="1400" dirty="0">
                <a:ea typeface="Lato Light" charset="0"/>
                <a:cs typeface="Poppins" pitchFamily="2" charset="77"/>
              </a:rPr>
              <a:t>prirodni osjećaj nesposobnosti nositi se s određenim zahtjevima i događajima</a:t>
            </a:r>
          </a:p>
        </p:txBody>
      </p:sp>
      <p:sp>
        <p:nvSpPr>
          <p:cNvPr id="53" name="Rectangle 52"/>
          <p:cNvSpPr/>
          <p:nvPr/>
        </p:nvSpPr>
        <p:spPr>
          <a:xfrm>
            <a:off x="5493599" y="3592428"/>
            <a:ext cx="751168" cy="369332"/>
          </a:xfrm>
          <a:prstGeom prst="rect">
            <a:avLst/>
          </a:prstGeom>
        </p:spPr>
        <p:txBody>
          <a:bodyPr wrap="none">
            <a:spAutoFit/>
          </a:bodyPr>
          <a:lstStyle/>
          <a:p>
            <a:pPr algn="ctr"/>
            <a:r>
              <a:rPr lang="hr" b="1" dirty="0">
                <a:ea typeface="Roboto" charset="0"/>
                <a:cs typeface="Poppins" pitchFamily="2" charset="77"/>
              </a:rPr>
              <a:t>Stres</a:t>
            </a:r>
          </a:p>
        </p:txBody>
      </p:sp>
      <p:sp>
        <p:nvSpPr>
          <p:cNvPr id="54" name="TextBox 53"/>
          <p:cNvSpPr txBox="1"/>
          <p:nvPr/>
        </p:nvSpPr>
        <p:spPr>
          <a:xfrm>
            <a:off x="6310255" y="2693642"/>
            <a:ext cx="1829006" cy="1197700"/>
          </a:xfrm>
          <a:prstGeom prst="rect">
            <a:avLst/>
          </a:prstGeom>
          <a:noFill/>
        </p:spPr>
        <p:txBody>
          <a:bodyPr wrap="square" rtlCol="0">
            <a:spAutoFit/>
          </a:bodyPr>
          <a:lstStyle/>
          <a:p>
            <a:pPr algn="ctr">
              <a:lnSpc>
                <a:spcPts val="2220"/>
              </a:lnSpc>
            </a:pPr>
            <a:r>
              <a:rPr lang="hr" sz="1400" dirty="0">
                <a:ea typeface="Lato Light" charset="0"/>
                <a:cs typeface="Poppins" pitchFamily="2" charset="77"/>
              </a:rPr>
              <a:t>osjećaj nelagode, poput brige ili straha, koji može biti blag ili ozbiljan</a:t>
            </a:r>
          </a:p>
        </p:txBody>
      </p:sp>
      <p:sp>
        <p:nvSpPr>
          <p:cNvPr id="55" name="Rectangle 54"/>
          <p:cNvSpPr/>
          <p:nvPr/>
        </p:nvSpPr>
        <p:spPr>
          <a:xfrm>
            <a:off x="6779024" y="2375051"/>
            <a:ext cx="910313" cy="369332"/>
          </a:xfrm>
          <a:prstGeom prst="rect">
            <a:avLst/>
          </a:prstGeom>
        </p:spPr>
        <p:txBody>
          <a:bodyPr wrap="none">
            <a:spAutoFit/>
          </a:bodyPr>
          <a:lstStyle/>
          <a:p>
            <a:pPr algn="ctr"/>
            <a:r>
              <a:rPr lang="hr" b="1" dirty="0">
                <a:ea typeface="Roboto" charset="0"/>
                <a:cs typeface="Poppins" pitchFamily="2" charset="77"/>
              </a:rPr>
              <a:t>Anksioznost</a:t>
            </a:r>
          </a:p>
        </p:txBody>
      </p:sp>
      <p:sp>
        <p:nvSpPr>
          <p:cNvPr id="58" name="TextBox 57"/>
          <p:cNvSpPr txBox="1"/>
          <p:nvPr/>
        </p:nvSpPr>
        <p:spPr>
          <a:xfrm>
            <a:off x="3583218" y="2820117"/>
            <a:ext cx="1829006" cy="633443"/>
          </a:xfrm>
          <a:prstGeom prst="rect">
            <a:avLst/>
          </a:prstGeom>
          <a:noFill/>
        </p:spPr>
        <p:txBody>
          <a:bodyPr wrap="square" rtlCol="0">
            <a:spAutoFit/>
          </a:bodyPr>
          <a:lstStyle/>
          <a:p>
            <a:pPr algn="ctr">
              <a:lnSpc>
                <a:spcPts val="2220"/>
              </a:lnSpc>
            </a:pPr>
            <a:r>
              <a:rPr lang="hr" sz="1400" dirty="0">
                <a:ea typeface="Lato Light" charset="0"/>
                <a:cs typeface="Poppins" pitchFamily="2" charset="77"/>
              </a:rPr>
              <a:t>kategorizirani prema izvoru i uzorku</a:t>
            </a:r>
          </a:p>
        </p:txBody>
      </p:sp>
      <p:sp>
        <p:nvSpPr>
          <p:cNvPr id="59" name="Rectangle 58"/>
          <p:cNvSpPr/>
          <p:nvPr/>
        </p:nvSpPr>
        <p:spPr>
          <a:xfrm>
            <a:off x="3440519" y="2375051"/>
            <a:ext cx="2111220" cy="369332"/>
          </a:xfrm>
          <a:prstGeom prst="rect">
            <a:avLst/>
          </a:prstGeom>
        </p:spPr>
        <p:txBody>
          <a:bodyPr wrap="none">
            <a:spAutoFit/>
          </a:bodyPr>
          <a:lstStyle/>
          <a:p>
            <a:pPr algn="ctr"/>
            <a:r>
              <a:rPr lang="hr" b="1" dirty="0">
                <a:ea typeface="Roboto" charset="0"/>
                <a:cs typeface="Poppins" pitchFamily="2" charset="77"/>
              </a:rPr>
              <a:t>Vrste radnih opterećenja</a:t>
            </a:r>
          </a:p>
        </p:txBody>
      </p:sp>
      <p:sp>
        <p:nvSpPr>
          <p:cNvPr id="60" name="TextBox 59"/>
          <p:cNvSpPr txBox="1"/>
          <p:nvPr/>
        </p:nvSpPr>
        <p:spPr>
          <a:xfrm>
            <a:off x="7528988" y="4225809"/>
            <a:ext cx="2079771" cy="769441"/>
          </a:xfrm>
          <a:prstGeom prst="rect">
            <a:avLst/>
          </a:prstGeom>
          <a:noFill/>
        </p:spPr>
        <p:txBody>
          <a:bodyPr wrap="square" rtlCol="0">
            <a:spAutoFit/>
          </a:bodyPr>
          <a:lstStyle/>
          <a:p>
            <a:pPr algn="ctr"/>
            <a:r>
              <a:rPr lang="hr" sz="1100" dirty="0">
                <a:ea typeface="Lato Light" charset="0"/>
                <a:cs typeface="Poppins" pitchFamily="2" charset="77"/>
              </a:rPr>
              <a:t>Surađujte kako biste izgradili jedinstveni pogled na kupca</a:t>
            </a:r>
          </a:p>
          <a:p>
            <a:pPr algn="ctr"/>
            <a:r>
              <a:rPr lang="hr" sz="1100" dirty="0">
                <a:ea typeface="Lato Light" charset="0"/>
                <a:cs typeface="Poppins" pitchFamily="2" charset="77"/>
              </a:rPr>
              <a:t>Potaknite preuzimanje rizika</a:t>
            </a:r>
          </a:p>
          <a:p>
            <a:pPr algn="ctr"/>
            <a:r>
              <a:rPr lang="hr" sz="1100" dirty="0">
                <a:ea typeface="Lato Light" charset="0"/>
                <a:cs typeface="Poppins" pitchFamily="2" charset="77"/>
              </a:rPr>
              <a:t>Prihvatite promjene</a:t>
            </a:r>
          </a:p>
        </p:txBody>
      </p:sp>
      <p:sp>
        <p:nvSpPr>
          <p:cNvPr id="61" name="Rectangle 60"/>
          <p:cNvSpPr/>
          <p:nvPr/>
        </p:nvSpPr>
        <p:spPr>
          <a:xfrm>
            <a:off x="7580130" y="3456410"/>
            <a:ext cx="1997391" cy="738664"/>
          </a:xfrm>
          <a:prstGeom prst="rect">
            <a:avLst/>
          </a:prstGeom>
        </p:spPr>
        <p:txBody>
          <a:bodyPr wrap="square">
            <a:spAutoFit/>
          </a:bodyPr>
          <a:lstStyle/>
          <a:p>
            <a:pPr algn="ctr"/>
            <a:r>
              <a:rPr lang="hr" sz="1400" b="1" dirty="0">
                <a:ea typeface="Roboto" charset="0"/>
                <a:cs typeface="Poppins" pitchFamily="2" charset="77"/>
              </a:rPr>
              <a:t>Stupovi digitalne organizacije usmjerene na kvalitetu</a:t>
            </a:r>
          </a:p>
        </p:txBody>
      </p:sp>
      <p:sp>
        <p:nvSpPr>
          <p:cNvPr id="62" name="TextBox 61"/>
          <p:cNvSpPr txBox="1"/>
          <p:nvPr/>
        </p:nvSpPr>
        <p:spPr>
          <a:xfrm>
            <a:off x="2241892" y="4228390"/>
            <a:ext cx="1829006" cy="633443"/>
          </a:xfrm>
          <a:prstGeom prst="rect">
            <a:avLst/>
          </a:prstGeom>
          <a:noFill/>
        </p:spPr>
        <p:txBody>
          <a:bodyPr wrap="square" rtlCol="0">
            <a:spAutoFit/>
          </a:bodyPr>
          <a:lstStyle/>
          <a:p>
            <a:pPr algn="ctr">
              <a:lnSpc>
                <a:spcPts val="2220"/>
              </a:lnSpc>
            </a:pPr>
            <a:r>
              <a:rPr lang="hr" sz="1400" dirty="0">
                <a:ea typeface="Lato Light" charset="0"/>
                <a:cs typeface="Poppins" pitchFamily="2" charset="77"/>
              </a:rPr>
              <a:t>spajanje elemenata da bi se dobili podaci</a:t>
            </a:r>
          </a:p>
        </p:txBody>
      </p:sp>
      <p:sp>
        <p:nvSpPr>
          <p:cNvPr id="63" name="Rectangle 62"/>
          <p:cNvSpPr/>
          <p:nvPr/>
        </p:nvSpPr>
        <p:spPr>
          <a:xfrm>
            <a:off x="2224580" y="3783324"/>
            <a:ext cx="1860446" cy="369332"/>
          </a:xfrm>
          <a:prstGeom prst="rect">
            <a:avLst/>
          </a:prstGeom>
        </p:spPr>
        <p:txBody>
          <a:bodyPr wrap="none">
            <a:spAutoFit/>
          </a:bodyPr>
          <a:lstStyle/>
          <a:p>
            <a:pPr algn="ctr"/>
            <a:r>
              <a:rPr lang="hr" b="1" dirty="0">
                <a:ea typeface="Roboto" charset="0"/>
                <a:cs typeface="Poppins" pitchFamily="2" charset="77"/>
              </a:rPr>
              <a:t>Digitalno radno opterećenje</a:t>
            </a:r>
          </a:p>
        </p:txBody>
      </p:sp>
      <p:sp>
        <p:nvSpPr>
          <p:cNvPr id="33" name="object 16"/>
          <p:cNvSpPr txBox="1">
            <a:spLocks/>
          </p:cNvSpPr>
          <p:nvPr/>
        </p:nvSpPr>
        <p:spPr>
          <a:xfrm>
            <a:off x="4385405" y="249441"/>
            <a:ext cx="3101554"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hr" sz="4800" b="1" spc="-150" dirty="0"/>
              <a:t>Sažetak</a:t>
            </a:r>
          </a:p>
        </p:txBody>
      </p:sp>
    </p:spTree>
    <p:extLst>
      <p:ext uri="{BB962C8B-B14F-4D97-AF65-F5344CB8AC3E}">
        <p14:creationId xmlns:p14="http://schemas.microsoft.com/office/powerpoint/2010/main" val="256227631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3">
            <a:extLst>
              <a:ext uri="{FF2B5EF4-FFF2-40B4-BE49-F238E27FC236}">
                <a16:creationId xmlns:a16="http://schemas.microsoft.com/office/drawing/2014/main" id="{0D7082F2-6F3F-45E2-897E-9681B89C5378}"/>
              </a:ext>
            </a:extLst>
          </p:cNvPr>
          <p:cNvGrpSpPr/>
          <p:nvPr/>
        </p:nvGrpSpPr>
        <p:grpSpPr>
          <a:xfrm>
            <a:off x="592431" y="2790079"/>
            <a:ext cx="2354739" cy="1796017"/>
            <a:chOff x="1354394" y="4326737"/>
            <a:chExt cx="3443604" cy="2854960"/>
          </a:xfrm>
        </p:grpSpPr>
        <p:sp>
          <p:nvSpPr>
            <p:cNvPr id="3" name="object 4">
              <a:extLst>
                <a:ext uri="{FF2B5EF4-FFF2-40B4-BE49-F238E27FC236}">
                  <a16:creationId xmlns:a16="http://schemas.microsoft.com/office/drawing/2014/main" id="{3B7B285E-B262-4721-A27A-C50690B1A06E}"/>
                </a:ext>
              </a:extLst>
            </p:cNvPr>
            <p:cNvSpPr/>
            <p:nvPr/>
          </p:nvSpPr>
          <p:spPr>
            <a:xfrm>
              <a:off x="1354394"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4" name="object 5">
              <a:extLst>
                <a:ext uri="{FF2B5EF4-FFF2-40B4-BE49-F238E27FC236}">
                  <a16:creationId xmlns:a16="http://schemas.microsoft.com/office/drawing/2014/main" id="{DA6174D9-D615-428F-B3C5-C651BDE480BD}"/>
                </a:ext>
              </a:extLst>
            </p:cNvPr>
            <p:cNvSpPr/>
            <p:nvPr/>
          </p:nvSpPr>
          <p:spPr>
            <a:xfrm>
              <a:off x="2601791"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6" name="object 7">
            <a:extLst>
              <a:ext uri="{FF2B5EF4-FFF2-40B4-BE49-F238E27FC236}">
                <a16:creationId xmlns:a16="http://schemas.microsoft.com/office/drawing/2014/main" id="{3A29F252-9D1F-429C-B3A1-4BA0E562C7D4}"/>
              </a:ext>
            </a:extLst>
          </p:cNvPr>
          <p:cNvSpPr txBox="1"/>
          <p:nvPr/>
        </p:nvSpPr>
        <p:spPr>
          <a:xfrm>
            <a:off x="1505186" y="2908925"/>
            <a:ext cx="523845" cy="289823"/>
          </a:xfrm>
          <a:prstGeom prst="rect">
            <a:avLst/>
          </a:prstGeom>
        </p:spPr>
        <p:txBody>
          <a:bodyPr vert="horz" wrap="square" lIns="0" tIns="12700" rIns="0" bIns="0" rtlCol="0">
            <a:spAutoFit/>
          </a:bodyPr>
          <a:lstStyle/>
          <a:p>
            <a:pPr marL="12700" algn="ctr">
              <a:lnSpc>
                <a:spcPct val="100000"/>
              </a:lnSpc>
              <a:spcBef>
                <a:spcPts val="100"/>
              </a:spcBef>
            </a:pPr>
            <a:r>
              <a:rPr lang="hr" spc="-10">
                <a:solidFill>
                  <a:srgbClr val="FFFFFF"/>
                </a:solidFill>
                <a:latin typeface="Roboto"/>
                <a:cs typeface="Roboto"/>
              </a:rPr>
              <a:t>S</a:t>
            </a:r>
            <a:endParaRPr lang="en-GB" dirty="0">
              <a:latin typeface="Roboto"/>
              <a:cs typeface="Roboto"/>
            </a:endParaRPr>
          </a:p>
        </p:txBody>
      </p:sp>
      <p:grpSp>
        <p:nvGrpSpPr>
          <p:cNvPr id="7" name="object 8">
            <a:extLst>
              <a:ext uri="{FF2B5EF4-FFF2-40B4-BE49-F238E27FC236}">
                <a16:creationId xmlns:a16="http://schemas.microsoft.com/office/drawing/2014/main" id="{97B6D11C-7F40-4FDC-912A-4F7DBDA32D37}"/>
              </a:ext>
            </a:extLst>
          </p:cNvPr>
          <p:cNvGrpSpPr/>
          <p:nvPr/>
        </p:nvGrpSpPr>
        <p:grpSpPr>
          <a:xfrm>
            <a:off x="3444004" y="2790204"/>
            <a:ext cx="2354739" cy="1796017"/>
            <a:chOff x="5400252" y="4326737"/>
            <a:chExt cx="3443604" cy="2854960"/>
          </a:xfrm>
        </p:grpSpPr>
        <p:sp>
          <p:nvSpPr>
            <p:cNvPr id="8" name="object 9">
              <a:extLst>
                <a:ext uri="{FF2B5EF4-FFF2-40B4-BE49-F238E27FC236}">
                  <a16:creationId xmlns:a16="http://schemas.microsoft.com/office/drawing/2014/main" id="{958F722F-4A6F-4C8E-A11F-F24FBFA2A95F}"/>
                </a:ext>
              </a:extLst>
            </p:cNvPr>
            <p:cNvSpPr/>
            <p:nvPr/>
          </p:nvSpPr>
          <p:spPr>
            <a:xfrm>
              <a:off x="5400252"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9" name="object 10">
              <a:extLst>
                <a:ext uri="{FF2B5EF4-FFF2-40B4-BE49-F238E27FC236}">
                  <a16:creationId xmlns:a16="http://schemas.microsoft.com/office/drawing/2014/main" id="{CF0C384B-2489-4BAD-ABC4-438ACA4AB5A1}"/>
                </a:ext>
              </a:extLst>
            </p:cNvPr>
            <p:cNvSpPr/>
            <p:nvPr/>
          </p:nvSpPr>
          <p:spPr>
            <a:xfrm>
              <a:off x="6647649"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2" name="object 13">
            <a:extLst>
              <a:ext uri="{FF2B5EF4-FFF2-40B4-BE49-F238E27FC236}">
                <a16:creationId xmlns:a16="http://schemas.microsoft.com/office/drawing/2014/main" id="{F01B1CC0-F803-4AED-9DB2-FF763CEBE838}"/>
              </a:ext>
            </a:extLst>
          </p:cNvPr>
          <p:cNvGrpSpPr/>
          <p:nvPr/>
        </p:nvGrpSpPr>
        <p:grpSpPr>
          <a:xfrm>
            <a:off x="6305081" y="2790204"/>
            <a:ext cx="2354739" cy="1796017"/>
            <a:chOff x="9446108" y="4326737"/>
            <a:chExt cx="3443604" cy="2854960"/>
          </a:xfrm>
        </p:grpSpPr>
        <p:sp>
          <p:nvSpPr>
            <p:cNvPr id="13" name="object 14">
              <a:extLst>
                <a:ext uri="{FF2B5EF4-FFF2-40B4-BE49-F238E27FC236}">
                  <a16:creationId xmlns:a16="http://schemas.microsoft.com/office/drawing/2014/main" id="{7AF5DDDA-772F-47E1-965F-C86598FC2A1C}"/>
                </a:ext>
              </a:extLst>
            </p:cNvPr>
            <p:cNvSpPr/>
            <p:nvPr/>
          </p:nvSpPr>
          <p:spPr>
            <a:xfrm>
              <a:off x="9446108"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4" name="object 15">
              <a:extLst>
                <a:ext uri="{FF2B5EF4-FFF2-40B4-BE49-F238E27FC236}">
                  <a16:creationId xmlns:a16="http://schemas.microsoft.com/office/drawing/2014/main" id="{6088FAB8-C789-43C1-B544-863D338E87C3}"/>
                </a:ext>
              </a:extLst>
            </p:cNvPr>
            <p:cNvSpPr/>
            <p:nvPr/>
          </p:nvSpPr>
          <p:spPr>
            <a:xfrm>
              <a:off x="10693506"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7" name="object 18">
            <a:extLst>
              <a:ext uri="{FF2B5EF4-FFF2-40B4-BE49-F238E27FC236}">
                <a16:creationId xmlns:a16="http://schemas.microsoft.com/office/drawing/2014/main" id="{50C05CB7-7761-440C-AE2D-C3A80F6AC8EF}"/>
              </a:ext>
            </a:extLst>
          </p:cNvPr>
          <p:cNvGrpSpPr/>
          <p:nvPr/>
        </p:nvGrpSpPr>
        <p:grpSpPr>
          <a:xfrm>
            <a:off x="9162170" y="2790079"/>
            <a:ext cx="2354739" cy="1796017"/>
            <a:chOff x="13491965" y="4326737"/>
            <a:chExt cx="3443604" cy="2854960"/>
          </a:xfrm>
        </p:grpSpPr>
        <p:sp>
          <p:nvSpPr>
            <p:cNvPr id="18" name="object 19">
              <a:extLst>
                <a:ext uri="{FF2B5EF4-FFF2-40B4-BE49-F238E27FC236}">
                  <a16:creationId xmlns:a16="http://schemas.microsoft.com/office/drawing/2014/main" id="{110BB883-884F-4429-92F6-3E2CCA37C1F8}"/>
                </a:ext>
              </a:extLst>
            </p:cNvPr>
            <p:cNvSpPr/>
            <p:nvPr/>
          </p:nvSpPr>
          <p:spPr>
            <a:xfrm>
              <a:off x="13491965" y="4796438"/>
              <a:ext cx="3443604" cy="2385060"/>
            </a:xfrm>
            <a:custGeom>
              <a:avLst/>
              <a:gdLst/>
              <a:ahLst/>
              <a:cxnLst/>
              <a:rect l="l" t="t" r="r" b="b"/>
              <a:pathLst>
                <a:path w="3443605"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9" name="object 20">
              <a:extLst>
                <a:ext uri="{FF2B5EF4-FFF2-40B4-BE49-F238E27FC236}">
                  <a16:creationId xmlns:a16="http://schemas.microsoft.com/office/drawing/2014/main" id="{201C009C-43C9-4847-BB06-8756B94039E6}"/>
                </a:ext>
              </a:extLst>
            </p:cNvPr>
            <p:cNvSpPr/>
            <p:nvPr/>
          </p:nvSpPr>
          <p:spPr>
            <a:xfrm>
              <a:off x="14739362"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20" name="object 16">
            <a:extLst>
              <a:ext uri="{FF2B5EF4-FFF2-40B4-BE49-F238E27FC236}">
                <a16:creationId xmlns:a16="http://schemas.microsoft.com/office/drawing/2014/main" id="{ADB24821-FE0A-4B69-BF92-164D5FD517B2}"/>
              </a:ext>
            </a:extLst>
          </p:cNvPr>
          <p:cNvSpPr txBox="1">
            <a:spLocks/>
          </p:cNvSpPr>
          <p:nvPr/>
        </p:nvSpPr>
        <p:spPr>
          <a:xfrm>
            <a:off x="4424400" y="987562"/>
            <a:ext cx="3378460"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hr" sz="4800" b="1" spc="-150" dirty="0"/>
              <a:t>SWOT analiza</a:t>
            </a:r>
          </a:p>
        </p:txBody>
      </p:sp>
      <p:sp>
        <p:nvSpPr>
          <p:cNvPr id="22" name="object 17">
            <a:extLst>
              <a:ext uri="{FF2B5EF4-FFF2-40B4-BE49-F238E27FC236}">
                <a16:creationId xmlns:a16="http://schemas.microsoft.com/office/drawing/2014/main" id="{F825B41F-323D-4AD5-8617-310903B8F973}"/>
              </a:ext>
            </a:extLst>
          </p:cNvPr>
          <p:cNvSpPr txBox="1"/>
          <p:nvPr/>
        </p:nvSpPr>
        <p:spPr>
          <a:xfrm>
            <a:off x="3444004" y="1739050"/>
            <a:ext cx="4955787" cy="352661"/>
          </a:xfrm>
          <a:prstGeom prst="rect">
            <a:avLst/>
          </a:prstGeom>
        </p:spPr>
        <p:txBody>
          <a:bodyPr vert="horz" wrap="square" lIns="0" tIns="13970" rIns="0" bIns="0" rtlCol="0">
            <a:spAutoFit/>
          </a:bodyPr>
          <a:lstStyle/>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hr" sz="2200" b="0" i="0" u="none" strike="noStrike" kern="1200" cap="none" spc="-150" normalizeH="0" baseline="0" noProof="0" dirty="0">
                <a:ln>
                  <a:noFill/>
                </a:ln>
                <a:effectLst/>
                <a:uLnTx/>
                <a:uFillTx/>
                <a:latin typeface="+mj-lt"/>
                <a:ea typeface="+mn-ea"/>
                <a:cs typeface="Tahoma"/>
              </a:rPr>
              <a:t>SAMOOCJENJIVANJE</a:t>
            </a:r>
          </a:p>
        </p:txBody>
      </p:sp>
      <p:sp>
        <p:nvSpPr>
          <p:cNvPr id="23" name="object 7">
            <a:extLst>
              <a:ext uri="{FF2B5EF4-FFF2-40B4-BE49-F238E27FC236}">
                <a16:creationId xmlns:a16="http://schemas.microsoft.com/office/drawing/2014/main" id="{038F5340-9C91-4097-9A13-1281FD5D4A51}"/>
              </a:ext>
            </a:extLst>
          </p:cNvPr>
          <p:cNvSpPr txBox="1"/>
          <p:nvPr/>
        </p:nvSpPr>
        <p:spPr>
          <a:xfrm>
            <a:off x="4359451" y="2902587"/>
            <a:ext cx="523845" cy="289823"/>
          </a:xfrm>
          <a:prstGeom prst="rect">
            <a:avLst/>
          </a:prstGeom>
        </p:spPr>
        <p:txBody>
          <a:bodyPr vert="horz" wrap="square" lIns="0" tIns="12700" rIns="0" bIns="0" rtlCol="0">
            <a:spAutoFit/>
          </a:bodyPr>
          <a:lstStyle/>
          <a:p>
            <a:pPr marL="12700" algn="ctr">
              <a:lnSpc>
                <a:spcPct val="100000"/>
              </a:lnSpc>
              <a:spcBef>
                <a:spcPts val="100"/>
              </a:spcBef>
            </a:pPr>
            <a:r>
              <a:rPr lang="hr" spc="-10">
                <a:solidFill>
                  <a:srgbClr val="FFFFFF"/>
                </a:solidFill>
                <a:latin typeface="Roboto"/>
                <a:cs typeface="Roboto"/>
              </a:rPr>
              <a:t>W</a:t>
            </a:r>
            <a:endParaRPr lang="en-GB" dirty="0">
              <a:latin typeface="Roboto"/>
              <a:cs typeface="Roboto"/>
            </a:endParaRPr>
          </a:p>
        </p:txBody>
      </p:sp>
      <p:sp>
        <p:nvSpPr>
          <p:cNvPr id="24" name="object 7">
            <a:extLst>
              <a:ext uri="{FF2B5EF4-FFF2-40B4-BE49-F238E27FC236}">
                <a16:creationId xmlns:a16="http://schemas.microsoft.com/office/drawing/2014/main" id="{97E1BA06-D4A0-4457-BBA1-5524048B4333}"/>
              </a:ext>
            </a:extLst>
          </p:cNvPr>
          <p:cNvSpPr txBox="1"/>
          <p:nvPr/>
        </p:nvSpPr>
        <p:spPr>
          <a:xfrm>
            <a:off x="7218533" y="2940650"/>
            <a:ext cx="523845" cy="289823"/>
          </a:xfrm>
          <a:prstGeom prst="rect">
            <a:avLst/>
          </a:prstGeom>
        </p:spPr>
        <p:txBody>
          <a:bodyPr vert="horz" wrap="square" lIns="0" tIns="12700" rIns="0" bIns="0" rtlCol="0">
            <a:spAutoFit/>
          </a:bodyPr>
          <a:lstStyle/>
          <a:p>
            <a:pPr marL="12700" algn="ctr">
              <a:lnSpc>
                <a:spcPct val="100000"/>
              </a:lnSpc>
              <a:spcBef>
                <a:spcPts val="100"/>
              </a:spcBef>
            </a:pPr>
            <a:r>
              <a:rPr lang="hr" spc="-10">
                <a:solidFill>
                  <a:srgbClr val="FFFFFF"/>
                </a:solidFill>
                <a:latin typeface="Roboto"/>
                <a:cs typeface="Roboto"/>
              </a:rPr>
              <a:t>O</a:t>
            </a:r>
            <a:endParaRPr lang="en-GB" dirty="0">
              <a:latin typeface="Roboto"/>
              <a:cs typeface="Roboto"/>
            </a:endParaRPr>
          </a:p>
        </p:txBody>
      </p:sp>
      <p:sp>
        <p:nvSpPr>
          <p:cNvPr id="25" name="object 7">
            <a:extLst>
              <a:ext uri="{FF2B5EF4-FFF2-40B4-BE49-F238E27FC236}">
                <a16:creationId xmlns:a16="http://schemas.microsoft.com/office/drawing/2014/main" id="{31040799-8EAE-4690-A9C0-A3D715D3B95C}"/>
              </a:ext>
            </a:extLst>
          </p:cNvPr>
          <p:cNvSpPr txBox="1"/>
          <p:nvPr/>
        </p:nvSpPr>
        <p:spPr>
          <a:xfrm>
            <a:off x="10075621" y="2917006"/>
            <a:ext cx="523845" cy="289823"/>
          </a:xfrm>
          <a:prstGeom prst="rect">
            <a:avLst/>
          </a:prstGeom>
        </p:spPr>
        <p:txBody>
          <a:bodyPr vert="horz" wrap="square" lIns="0" tIns="12700" rIns="0" bIns="0" rtlCol="0">
            <a:spAutoFit/>
          </a:bodyPr>
          <a:lstStyle/>
          <a:p>
            <a:pPr marL="12700" algn="ctr">
              <a:lnSpc>
                <a:spcPct val="100000"/>
              </a:lnSpc>
              <a:spcBef>
                <a:spcPts val="100"/>
              </a:spcBef>
            </a:pPr>
            <a:r>
              <a:rPr lang="hr" spc="-10">
                <a:solidFill>
                  <a:srgbClr val="FFFFFF"/>
                </a:solidFill>
                <a:latin typeface="Roboto"/>
                <a:cs typeface="Roboto"/>
              </a:rPr>
              <a:t>T</a:t>
            </a:r>
            <a:endParaRPr lang="en-GB" dirty="0">
              <a:latin typeface="Roboto"/>
              <a:cs typeface="Roboto"/>
            </a:endParaRPr>
          </a:p>
        </p:txBody>
      </p:sp>
      <p:sp>
        <p:nvSpPr>
          <p:cNvPr id="21" name="CuadroTexto 20"/>
          <p:cNvSpPr txBox="1"/>
          <p:nvPr/>
        </p:nvSpPr>
        <p:spPr>
          <a:xfrm>
            <a:off x="768674" y="3383292"/>
            <a:ext cx="1617942" cy="923330"/>
          </a:xfrm>
          <a:prstGeom prst="rect">
            <a:avLst/>
          </a:prstGeom>
          <a:noFill/>
        </p:spPr>
        <p:txBody>
          <a:bodyPr wrap="square" rtlCol="0">
            <a:spAutoFit/>
          </a:bodyPr>
          <a:lstStyle/>
          <a:p>
            <a:r>
              <a:rPr lang="hr"/>
              <a:t>Snage:</a:t>
            </a:r>
          </a:p>
          <a:p>
            <a:r>
              <a:rPr lang="hr"/>
              <a:t>-</a:t>
            </a:r>
          </a:p>
          <a:p>
            <a:r>
              <a:rPr lang="hr"/>
              <a:t>-</a:t>
            </a:r>
            <a:endParaRPr lang="en-GB" dirty="0"/>
          </a:p>
        </p:txBody>
      </p:sp>
      <p:sp>
        <p:nvSpPr>
          <p:cNvPr id="26" name="CuadroTexto 25"/>
          <p:cNvSpPr txBox="1"/>
          <p:nvPr/>
        </p:nvSpPr>
        <p:spPr>
          <a:xfrm>
            <a:off x="3615429" y="3383292"/>
            <a:ext cx="1617942" cy="923330"/>
          </a:xfrm>
          <a:prstGeom prst="rect">
            <a:avLst/>
          </a:prstGeom>
          <a:noFill/>
        </p:spPr>
        <p:txBody>
          <a:bodyPr wrap="square" rtlCol="0">
            <a:spAutoFit/>
          </a:bodyPr>
          <a:lstStyle/>
          <a:p>
            <a:r>
              <a:rPr lang="hr"/>
              <a:t>Slabosti:</a:t>
            </a:r>
          </a:p>
          <a:p>
            <a:r>
              <a:rPr lang="hr"/>
              <a:t>-</a:t>
            </a:r>
          </a:p>
          <a:p>
            <a:r>
              <a:rPr lang="hr"/>
              <a:t>-</a:t>
            </a:r>
            <a:endParaRPr lang="en-GB" dirty="0"/>
          </a:p>
        </p:txBody>
      </p:sp>
      <p:sp>
        <p:nvSpPr>
          <p:cNvPr id="27" name="CuadroTexto 26"/>
          <p:cNvSpPr txBox="1"/>
          <p:nvPr/>
        </p:nvSpPr>
        <p:spPr>
          <a:xfrm>
            <a:off x="6409562" y="3403610"/>
            <a:ext cx="1617942" cy="923330"/>
          </a:xfrm>
          <a:prstGeom prst="rect">
            <a:avLst/>
          </a:prstGeom>
          <a:noFill/>
        </p:spPr>
        <p:txBody>
          <a:bodyPr wrap="square" rtlCol="0">
            <a:spAutoFit/>
          </a:bodyPr>
          <a:lstStyle/>
          <a:p>
            <a:r>
              <a:rPr lang="hr"/>
              <a:t>Mogućnosti:</a:t>
            </a:r>
          </a:p>
          <a:p>
            <a:r>
              <a:rPr lang="hr"/>
              <a:t>-</a:t>
            </a:r>
          </a:p>
          <a:p>
            <a:r>
              <a:rPr lang="hr"/>
              <a:t>-</a:t>
            </a:r>
            <a:endParaRPr lang="en-GB" dirty="0"/>
          </a:p>
        </p:txBody>
      </p:sp>
      <p:sp>
        <p:nvSpPr>
          <p:cNvPr id="28" name="CuadroTexto 27"/>
          <p:cNvSpPr txBox="1"/>
          <p:nvPr/>
        </p:nvSpPr>
        <p:spPr>
          <a:xfrm>
            <a:off x="9206170" y="3403610"/>
            <a:ext cx="1617942" cy="923330"/>
          </a:xfrm>
          <a:prstGeom prst="rect">
            <a:avLst/>
          </a:prstGeom>
          <a:noFill/>
        </p:spPr>
        <p:txBody>
          <a:bodyPr wrap="square" rtlCol="0">
            <a:spAutoFit/>
          </a:bodyPr>
          <a:lstStyle/>
          <a:p>
            <a:r>
              <a:rPr lang="hr"/>
              <a:t>Prijetnje:</a:t>
            </a:r>
          </a:p>
          <a:p>
            <a:r>
              <a:rPr lang="hr"/>
              <a:t>-</a:t>
            </a:r>
          </a:p>
          <a:p>
            <a:r>
              <a:rPr lang="hr"/>
              <a:t>-</a:t>
            </a:r>
            <a:endParaRPr lang="en-GB" dirty="0"/>
          </a:p>
        </p:txBody>
      </p:sp>
    </p:spTree>
    <p:extLst>
      <p:ext uri="{BB962C8B-B14F-4D97-AF65-F5344CB8AC3E}">
        <p14:creationId xmlns:p14="http://schemas.microsoft.com/office/powerpoint/2010/main" val="34459859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33335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01479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3723733"/>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189653"/>
            <a:ext cx="9480281" cy="646331"/>
          </a:xfrm>
          <a:prstGeom prst="rect">
            <a:avLst/>
          </a:prstGeom>
          <a:noFill/>
        </p:spPr>
        <p:txBody>
          <a:bodyPr wrap="square" rtlCol="0">
            <a:spAutoFit/>
          </a:bodyPr>
          <a:lstStyle/>
          <a:p>
            <a:r>
              <a:rPr lang="hr" dirty="0"/>
              <a:t>Zaključak 1: Digitalno radno opterećenje odnosi se na "spajanje elemenata kako bi se dobili podaci, saznali što nešto znači ili razvili nešto</a:t>
            </a:r>
          </a:p>
        </p:txBody>
      </p:sp>
      <p:sp>
        <p:nvSpPr>
          <p:cNvPr id="12" name="CuadroTexto 11"/>
          <p:cNvSpPr txBox="1"/>
          <p:nvPr/>
        </p:nvSpPr>
        <p:spPr>
          <a:xfrm>
            <a:off x="1615181" y="2905749"/>
            <a:ext cx="8420917" cy="646331"/>
          </a:xfrm>
          <a:prstGeom prst="rect">
            <a:avLst/>
          </a:prstGeom>
          <a:noFill/>
        </p:spPr>
        <p:txBody>
          <a:bodyPr wrap="square" rtlCol="0">
            <a:spAutoFit/>
          </a:bodyPr>
          <a:lstStyle/>
          <a:p>
            <a:r>
              <a:rPr lang="hr" dirty="0"/>
              <a:t>Zaključak 2: Vrste radnih opterećenja mogu se kategorizirati prema resursima i uzorcima.</a:t>
            </a:r>
          </a:p>
          <a:p>
            <a:endParaRPr lang="en-US" dirty="0"/>
          </a:p>
        </p:txBody>
      </p:sp>
      <p:sp>
        <p:nvSpPr>
          <p:cNvPr id="13" name="CuadroTexto 12"/>
          <p:cNvSpPr txBox="1"/>
          <p:nvPr/>
        </p:nvSpPr>
        <p:spPr>
          <a:xfrm>
            <a:off x="1605564" y="3659906"/>
            <a:ext cx="9646015" cy="369332"/>
          </a:xfrm>
          <a:prstGeom prst="rect">
            <a:avLst/>
          </a:prstGeom>
          <a:noFill/>
        </p:spPr>
        <p:txBody>
          <a:bodyPr wrap="square" rtlCol="0">
            <a:spAutoFit/>
          </a:bodyPr>
          <a:lstStyle/>
          <a:p>
            <a:r>
              <a:rPr lang="hr" dirty="0"/>
              <a:t>Zaključak 3: Stres je prirodni osjećaj nesposobnosti nositi se s određenim zahtjevima i događajima.</a:t>
            </a:r>
          </a:p>
        </p:txBody>
      </p:sp>
      <p:sp>
        <p:nvSpPr>
          <p:cNvPr id="14" name="CuadroTexto 13"/>
          <p:cNvSpPr txBox="1"/>
          <p:nvPr/>
        </p:nvSpPr>
        <p:spPr>
          <a:xfrm>
            <a:off x="1647715" y="4356169"/>
            <a:ext cx="8825604" cy="369332"/>
          </a:xfrm>
          <a:prstGeom prst="rect">
            <a:avLst/>
          </a:prstGeom>
          <a:noFill/>
        </p:spPr>
        <p:txBody>
          <a:bodyPr wrap="square" rtlCol="0">
            <a:spAutoFit/>
          </a:bodyPr>
          <a:lstStyle/>
          <a:p>
            <a:r>
              <a:rPr lang="hr" dirty="0"/>
              <a:t>Zaključak 4: Anksioznost je osjećaj nelagode, poput brige ili straha, koji može biti blag ili ozbiljan.</a:t>
            </a:r>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hr" sz="4800" kern="0" spc="-150" dirty="0">
                <a:solidFill>
                  <a:schemeClr val="tx1"/>
                </a:solidFill>
                <a:latin typeface="+mj-lt"/>
                <a:ea typeface="Tahoma" panose="020B0604030504040204" pitchFamily="34" charset="0"/>
                <a:cs typeface="Tahoma" panose="020B0604030504040204" pitchFamily="34" charset="0"/>
              </a:rPr>
              <a:t>Ključni zaključci:</a:t>
            </a:r>
          </a:p>
        </p:txBody>
      </p:sp>
      <p:pic>
        <p:nvPicPr>
          <p:cNvPr id="1026" name="Picture 2" descr="Logro objetivo y trabajo en equipo empresarial. vector gratuito"/>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314878" y="4623758"/>
            <a:ext cx="1431426" cy="1335614"/>
          </a:xfrm>
          <a:prstGeom prst="rect">
            <a:avLst/>
          </a:prstGeom>
          <a:noFill/>
          <a:extLst>
            <a:ext uri="{909E8E84-426E-40DD-AFC4-6F175D3DCCD1}">
              <a14:hiddenFill xmlns:a14="http://schemas.microsoft.com/office/drawing/2010/main">
                <a:solidFill>
                  <a:srgbClr val="FFFFFF"/>
                </a:solidFill>
              </a14:hiddenFill>
            </a:ext>
          </a:extLst>
        </p:spPr>
      </p:pic>
      <p:sp>
        <p:nvSpPr>
          <p:cNvPr id="15" name="Shape 2782">
            <a:extLst>
              <a:ext uri="{FF2B5EF4-FFF2-40B4-BE49-F238E27FC236}">
                <a16:creationId xmlns:a16="http://schemas.microsoft.com/office/drawing/2014/main" id="{5C029626-A59A-DBA8-2FF8-1A183DF67924}"/>
              </a:ext>
            </a:extLst>
          </p:cNvPr>
          <p:cNvSpPr/>
          <p:nvPr/>
        </p:nvSpPr>
        <p:spPr>
          <a:xfrm>
            <a:off x="1236984" y="440517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6" name="CuadroTexto 13">
            <a:extLst>
              <a:ext uri="{FF2B5EF4-FFF2-40B4-BE49-F238E27FC236}">
                <a16:creationId xmlns:a16="http://schemas.microsoft.com/office/drawing/2014/main" id="{443B97E4-DD5F-789C-9F51-BF929F1B8830}"/>
              </a:ext>
            </a:extLst>
          </p:cNvPr>
          <p:cNvSpPr txBox="1"/>
          <p:nvPr/>
        </p:nvSpPr>
        <p:spPr>
          <a:xfrm>
            <a:off x="1647715" y="4975550"/>
            <a:ext cx="8825604" cy="1200329"/>
          </a:xfrm>
          <a:prstGeom prst="rect">
            <a:avLst/>
          </a:prstGeom>
          <a:noFill/>
        </p:spPr>
        <p:txBody>
          <a:bodyPr wrap="square" rtlCol="0">
            <a:spAutoFit/>
          </a:bodyPr>
          <a:lstStyle/>
          <a:p>
            <a:r>
              <a:rPr lang="hr" dirty="0"/>
              <a:t>Zaključak 5: Stupovi digitalne organizacije usmjerene na kvalitetu su:</a:t>
            </a:r>
          </a:p>
          <a:p>
            <a:pPr marL="285750" indent="-285750">
              <a:buFont typeface="Arial" panose="020B0604020202020204" pitchFamily="34" charset="0"/>
              <a:buChar char="•"/>
            </a:pPr>
            <a:r>
              <a:rPr lang="hr" dirty="0"/>
              <a:t>Surađujte kako biste izgradili jedinstveni pogled na kupca</a:t>
            </a:r>
          </a:p>
          <a:p>
            <a:pPr marL="285750" indent="-285750">
              <a:buFont typeface="Arial" panose="020B0604020202020204" pitchFamily="34" charset="0"/>
              <a:buChar char="•"/>
            </a:pPr>
            <a:r>
              <a:rPr lang="hr" dirty="0"/>
              <a:t>Potaknite preuzimanje rizika</a:t>
            </a:r>
          </a:p>
          <a:p>
            <a:pPr marL="285750" indent="-285750">
              <a:buFont typeface="Arial" panose="020B0604020202020204" pitchFamily="34" charset="0"/>
              <a:buChar char="•"/>
            </a:pPr>
            <a:r>
              <a:rPr lang="hr" dirty="0"/>
              <a:t>Prihvatite promjene</a:t>
            </a:r>
          </a:p>
        </p:txBody>
      </p:sp>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1569660"/>
          </a:xfrm>
          <a:prstGeom prst="rect">
            <a:avLst/>
          </a:prstGeom>
          <a:noFill/>
        </p:spPr>
        <p:txBody>
          <a:bodyPr wrap="square">
            <a:spAutoFit/>
          </a:bodyPr>
          <a:lstStyle/>
          <a:p>
            <a:r>
              <a:rPr lang="hr" sz="9600" b="1" spc="95" dirty="0">
                <a:solidFill>
                  <a:schemeClr val="bg1"/>
                </a:solidFill>
                <a:latin typeface="Roboto"/>
                <a:cs typeface="Roboto"/>
              </a:rPr>
              <a:t>Hvala </a:t>
            </a:r>
            <a:r>
              <a:rPr lang="hr" sz="9600" b="1" spc="-50" dirty="0">
                <a:solidFill>
                  <a:schemeClr val="bg1"/>
                </a:solidFill>
                <a:latin typeface="Roboto"/>
                <a:cs typeface="Roboto"/>
              </a:rPr>
              <a:t>vam ! </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578484" y="2850462"/>
            <a:ext cx="4776564" cy="369332"/>
          </a:xfrm>
          <a:prstGeom prst="rect">
            <a:avLst/>
          </a:prstGeom>
          <a:noFill/>
        </p:spPr>
        <p:txBody>
          <a:bodyPr wrap="square" rtlCol="0">
            <a:spAutoFit/>
          </a:bodyPr>
          <a:lstStyle/>
          <a:p>
            <a:r>
              <a:rPr lang="hr" dirty="0" err="1"/>
              <a:t>Cilj </a:t>
            </a:r>
            <a:r>
              <a:rPr lang="hr" dirty="0"/>
              <a:t>1: Razumijevanje digitalnih radnih opterećenja</a:t>
            </a:r>
            <a:endParaRPr lang="en-GB" dirty="0"/>
          </a:p>
        </p:txBody>
      </p:sp>
      <p:sp>
        <p:nvSpPr>
          <p:cNvPr id="12" name="CuadroTexto 11"/>
          <p:cNvSpPr txBox="1"/>
          <p:nvPr/>
        </p:nvSpPr>
        <p:spPr>
          <a:xfrm>
            <a:off x="1615182" y="3530217"/>
            <a:ext cx="3996222" cy="369332"/>
          </a:xfrm>
          <a:prstGeom prst="rect">
            <a:avLst/>
          </a:prstGeom>
          <a:noFill/>
        </p:spPr>
        <p:txBody>
          <a:bodyPr wrap="none" rtlCol="0">
            <a:spAutoFit/>
          </a:bodyPr>
          <a:lstStyle/>
          <a:p>
            <a:r>
              <a:rPr lang="hr" dirty="0" err="1"/>
              <a:t>Cilj </a:t>
            </a:r>
            <a:r>
              <a:rPr lang="hr" dirty="0"/>
              <a:t>2: Otpornost na stres i anksioznost</a:t>
            </a:r>
            <a:endParaRPr lang="en-GB" dirty="0"/>
          </a:p>
        </p:txBody>
      </p:sp>
      <p:sp>
        <p:nvSpPr>
          <p:cNvPr id="13" name="CuadroTexto 12"/>
          <p:cNvSpPr txBox="1"/>
          <p:nvPr/>
        </p:nvSpPr>
        <p:spPr>
          <a:xfrm>
            <a:off x="1605565" y="4284374"/>
            <a:ext cx="5600316" cy="369332"/>
          </a:xfrm>
          <a:prstGeom prst="rect">
            <a:avLst/>
          </a:prstGeom>
          <a:noFill/>
        </p:spPr>
        <p:txBody>
          <a:bodyPr wrap="none" rtlCol="0">
            <a:spAutoFit/>
          </a:bodyPr>
          <a:lstStyle/>
          <a:p>
            <a:r>
              <a:rPr lang="hr" dirty="0" err="1"/>
              <a:t>Cilj </a:t>
            </a:r>
            <a:r>
              <a:rPr lang="hr" dirty="0"/>
              <a:t>3: Izgradnja digitalne organizacije usmjerene na kvalitetu</a:t>
            </a:r>
            <a:endParaRPr lang="en-GB" dirty="0"/>
          </a:p>
        </p:txBody>
      </p:sp>
      <p:sp>
        <p:nvSpPr>
          <p:cNvPr id="17" name="object 2"/>
          <p:cNvSpPr txBox="1">
            <a:spLocks/>
          </p:cNvSpPr>
          <p:nvPr/>
        </p:nvSpPr>
        <p:spPr>
          <a:xfrm>
            <a:off x="480794" y="1302505"/>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hr" sz="4800" kern="0" spc="-150" dirty="0">
                <a:solidFill>
                  <a:schemeClr val="tx1"/>
                </a:solidFill>
                <a:latin typeface="+mj-lt"/>
                <a:ea typeface="Tahoma" panose="020B0604030504040204" pitchFamily="34" charset="0"/>
                <a:cs typeface="Tahoma" panose="020B0604030504040204" pitchFamily="34" charset="0"/>
              </a:rPr>
              <a:t>CILJEVI</a:t>
            </a: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hr" sz="2000" dirty="0">
                <a:latin typeface="Calibri" panose="020F0502020204030204" pitchFamily="34" charset="0"/>
                <a:ea typeface="Calibri" panose="020F0502020204030204" pitchFamily="34" charset="0"/>
                <a:cs typeface="Times New Roman" panose="02020603050405020304" pitchFamily="18" charset="0"/>
              </a:rPr>
              <a:t>Na kraju ovog modula moći ćete:</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131" y="758722"/>
            <a:ext cx="4612172"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85926" cy="50526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hr" sz="3200" kern="0" spc="-150" dirty="0">
                <a:solidFill>
                  <a:schemeClr val="tx1"/>
                </a:solidFill>
                <a:latin typeface="+mj-lt"/>
                <a:ea typeface="Tahoma" panose="020B0604030504040204" pitchFamily="34" charset="0"/>
                <a:cs typeface="Tahoma" panose="020B0604030504040204" pitchFamily="34" charset="0"/>
              </a:rPr>
              <a:t>JEDINICA 1: Razumijevanje digitalnih </a:t>
            </a:r>
            <a:r>
              <a:rPr lang="hr" sz="3200" kern="0" spc="-150" dirty="0" err="1">
                <a:solidFill>
                  <a:schemeClr val="tx1"/>
                </a:solidFill>
                <a:latin typeface="+mj-lt"/>
                <a:ea typeface="Tahoma" panose="020B0604030504040204" pitchFamily="34" charset="0"/>
                <a:cs typeface="Tahoma" panose="020B0604030504040204" pitchFamily="34" charset="0"/>
              </a:rPr>
              <a:t>radnih opterećenja</a:t>
            </a:r>
            <a:endParaRPr lang="es-ES" sz="32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416661" cy="352661"/>
          </a:xfrm>
          <a:prstGeom prst="rect">
            <a:avLst/>
          </a:prstGeom>
        </p:spPr>
        <p:txBody>
          <a:bodyPr vert="horz" wrap="square" lIns="0" tIns="13970" rIns="0" bIns="0" rtlCol="0">
            <a:spAutoFit/>
          </a:bodyPr>
          <a:lstStyle/>
          <a:p>
            <a:pPr marL="12700">
              <a:lnSpc>
                <a:spcPct val="100000"/>
              </a:lnSpc>
              <a:spcBef>
                <a:spcPts val="110"/>
              </a:spcBef>
            </a:pPr>
            <a:r>
              <a:rPr lang="hr" sz="2200" spc="50" dirty="0">
                <a:latin typeface="+mj-lt"/>
                <a:cs typeface="Tahoma"/>
              </a:rPr>
              <a:t>ODJELJAK 1 .: Definiranje digitalnog radnog opterećenja</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646331"/>
          </a:xfrm>
          <a:prstGeom prst="rect">
            <a:avLst/>
          </a:prstGeom>
        </p:spPr>
        <p:txBody>
          <a:bodyPr wrap="square">
            <a:spAutoFit/>
          </a:bodyPr>
          <a:lstStyle/>
          <a:p>
            <a:pPr>
              <a:defRPr/>
            </a:pPr>
            <a:r>
              <a:rPr lang="hr" altLang="es-ES" dirty="0">
                <a:latin typeface="Calibri" panose="020F0502020204030204" pitchFamily="34" charset="0"/>
                <a:cs typeface="Calibri" panose="020F0502020204030204" pitchFamily="34" charset="0"/>
              </a:rPr>
              <a:t>U računalstvu, radno opterećenje označavajući svaki program koji se izvodi na računalu ili posao koji ono obavlja. Ali u svijetu koji sve više pokreće tehnologija, ono ima više značenja.</a:t>
            </a: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806971" y="3599913"/>
            <a:ext cx="10269068" cy="2308324"/>
          </a:xfrm>
          <a:prstGeom prst="rect">
            <a:avLst/>
          </a:prstGeom>
        </p:spPr>
        <p:txBody>
          <a:bodyPr wrap="square">
            <a:spAutoFit/>
          </a:bodyPr>
          <a:lstStyle/>
          <a:p>
            <a:pPr>
              <a:defRPr/>
            </a:pPr>
            <a:r>
              <a:rPr lang="hr" altLang="es-ES" dirty="0">
                <a:latin typeface="Calibri" panose="020F0502020204030204" pitchFamily="34" charset="0"/>
                <a:cs typeface="Calibri" panose="020F0502020204030204" pitchFamily="34" charset="0"/>
              </a:rPr>
              <a:t>U svojoj srži, to je sposobnost računalnog sustava i način obrade ulaza i davanja izlaza. Pregledavanje i uređivanje fotografije na prijenosnom računalu zahtijeva da računalo obradi softverske upute. To je radno opterećenje.</a:t>
            </a:r>
          </a:p>
          <a:p>
            <a:pPr>
              <a:defRPr/>
            </a:pPr>
            <a:endParaRPr lang="en-US" altLang="es-ES" dirty="0">
              <a:latin typeface="Calibri" panose="020F0502020204030204" pitchFamily="34" charset="0"/>
              <a:cs typeface="Calibri" panose="020F0502020204030204" pitchFamily="34" charset="0"/>
            </a:endParaRPr>
          </a:p>
          <a:p>
            <a:pPr>
              <a:defRPr/>
            </a:pPr>
            <a:r>
              <a:rPr lang="hr" altLang="es-ES" dirty="0">
                <a:latin typeface="Calibri" panose="020F0502020204030204" pitchFamily="34" charset="0"/>
                <a:cs typeface="Calibri" panose="020F0502020204030204" pitchFamily="34" charset="0"/>
              </a:rPr>
              <a:t>Svaki put kad netko nešto gugla, podatkovni centar obrađuje radno opterećenje, što rezultira skupom veza na zaslonu</a:t>
            </a:r>
          </a:p>
          <a:p>
            <a:pPr algn="r">
              <a:defRPr/>
            </a:pPr>
            <a:r>
              <a:rPr lang="hr" altLang="es-ES" dirty="0">
                <a:latin typeface="Calibri" panose="020F0502020204030204" pitchFamily="34" charset="0"/>
                <a:cs typeface="Calibri" panose="020F0502020204030204" pitchFamily="34" charset="0"/>
                <a:hlinkClick r:id="rId2"/>
              </a:rPr>
              <a:t>https://www.nutanix.com/theforecastbynutanix/technology/rethinking-cloud-workloads</a:t>
            </a:r>
            <a:endParaRPr lang="en-GB" altLang="es-ES" dirty="0">
              <a:latin typeface="Calibri" panose="020F0502020204030204" pitchFamily="34" charset="0"/>
              <a:cs typeface="Calibri" panose="020F0502020204030204" pitchFamily="34" charset="0"/>
            </a:endParaRPr>
          </a:p>
          <a:p>
            <a:pPr algn="r">
              <a:defRPr/>
            </a:pPr>
            <a:endParaRPr lang="en-GB" altLang="es-ES" dirty="0">
              <a:latin typeface="Calibri" panose="020F0502020204030204" pitchFamily="34" charset="0"/>
              <a:cs typeface="Calibri" panose="020F0502020204030204" pitchFamily="34" charset="0"/>
            </a:endParaRPr>
          </a:p>
          <a:p>
            <a:pPr algn="r">
              <a:defRPr/>
            </a:pPr>
            <a:r>
              <a:rPr lang="hr" altLang="es-ES" dirty="0">
                <a:latin typeface="Calibri" panose="020F0502020204030204" pitchFamily="34" charset="0"/>
                <a:cs typeface="Calibri" panose="020F0502020204030204" pitchFamily="34" charset="0"/>
                <a:hlinkClick r:id="rId3"/>
              </a:rPr>
              <a:t>https://www.youtube.com/watch?v=v4JlSxroZGs</a:t>
            </a: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0744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85926" cy="50526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hr" sz="3200" kern="0" spc="-150" dirty="0">
                <a:solidFill>
                  <a:schemeClr val="tx1"/>
                </a:solidFill>
                <a:latin typeface="+mj-lt"/>
                <a:ea typeface="Tahoma" panose="020B0604030504040204" pitchFamily="34" charset="0"/>
                <a:cs typeface="Tahoma" panose="020B0604030504040204" pitchFamily="34" charset="0"/>
              </a:rPr>
              <a:t>JEDINICA 1: Razumijevanje digitalnih </a:t>
            </a:r>
            <a:r>
              <a:rPr lang="hr" sz="3200" kern="0" spc="-150" dirty="0" err="1">
                <a:solidFill>
                  <a:schemeClr val="tx1"/>
                </a:solidFill>
                <a:latin typeface="+mj-lt"/>
                <a:ea typeface="Tahoma" panose="020B0604030504040204" pitchFamily="34" charset="0"/>
                <a:cs typeface="Tahoma" panose="020B0604030504040204" pitchFamily="34" charset="0"/>
              </a:rPr>
              <a:t>radnih opterećenja</a:t>
            </a:r>
            <a:endParaRPr lang="es-ES" sz="32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353287" cy="352661"/>
          </a:xfrm>
          <a:prstGeom prst="rect">
            <a:avLst/>
          </a:prstGeom>
        </p:spPr>
        <p:txBody>
          <a:bodyPr vert="horz" wrap="square" lIns="0" tIns="13970" rIns="0" bIns="0" rtlCol="0">
            <a:spAutoFit/>
          </a:bodyPr>
          <a:lstStyle/>
          <a:p>
            <a:pPr marL="12700">
              <a:lnSpc>
                <a:spcPct val="100000"/>
              </a:lnSpc>
              <a:spcBef>
                <a:spcPts val="110"/>
              </a:spcBef>
            </a:pPr>
            <a:r>
              <a:rPr lang="hr" sz="2200" spc="50" dirty="0">
                <a:latin typeface="+mj-lt"/>
                <a:cs typeface="Tahoma"/>
              </a:rPr>
              <a:t>ODJELJAK 1.1.: </a:t>
            </a:r>
            <a:r>
              <a:rPr lang="hr" sz="2200" spc="50" dirty="0" err="1">
                <a:latin typeface="+mj-lt"/>
                <a:cs typeface="Tahoma"/>
              </a:rPr>
              <a:t>Definiranje </a:t>
            </a:r>
            <a:r>
              <a:rPr lang="hr" sz="2200" spc="50" dirty="0">
                <a:latin typeface="+mj-lt"/>
                <a:cs typeface="Tahoma"/>
              </a:rPr>
              <a:t>digitalnog </a:t>
            </a:r>
            <a:r>
              <a:rPr lang="hr" sz="2200" spc="50" dirty="0" err="1">
                <a:latin typeface="+mj-lt"/>
                <a:cs typeface="Tahoma"/>
              </a:rPr>
              <a:t>radnog opterećenja</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961466" y="2525263"/>
            <a:ext cx="10269068" cy="923330"/>
          </a:xfrm>
          <a:prstGeom prst="rect">
            <a:avLst/>
          </a:prstGeom>
        </p:spPr>
        <p:txBody>
          <a:bodyPr wrap="square">
            <a:spAutoFit/>
          </a:bodyPr>
          <a:lstStyle/>
          <a:p>
            <a:pPr>
              <a:defRPr/>
            </a:pPr>
            <a:r>
              <a:rPr lang="hr" altLang="es-ES" dirty="0">
                <a:latin typeface="Calibri" panose="020F0502020204030204" pitchFamily="34" charset="0"/>
                <a:cs typeface="Calibri" panose="020F0502020204030204" pitchFamily="34" charset="0"/>
              </a:rPr>
              <a:t>Jednostavno rečeno, radno opterećenje se odnosi na "sastavljanje elemenata kako bi se dobili podaci, saznavanje što nešto znači ili razvoj nečega".</a:t>
            </a:r>
          </a:p>
          <a:p>
            <a:pPr>
              <a:defRPr/>
            </a:pPr>
            <a:r>
              <a:rPr lang="hr" altLang="es-ES" dirty="0">
                <a:latin typeface="Calibri" panose="020F0502020204030204" pitchFamily="34" charset="0"/>
                <a:cs typeface="Calibri" panose="020F0502020204030204" pitchFamily="34" charset="0"/>
              </a:rPr>
              <a:t>Hurwitz, JS i Kirsch, D. (2020). Cloud computing for dummies. John Wiley &amp; sinovi.</a:t>
            </a: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79599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85926"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hr" sz="3600" kern="0" spc="-150" dirty="0">
                <a:solidFill>
                  <a:schemeClr val="tx1"/>
                </a:solidFill>
                <a:latin typeface="+mj-lt"/>
                <a:ea typeface="Tahoma" panose="020B0604030504040204" pitchFamily="34" charset="0"/>
                <a:cs typeface="Tahoma" panose="020B0604030504040204" pitchFamily="34" charset="0"/>
              </a:rPr>
              <a:t>JEDINICA 1: Razumijevanje digitalnih </a:t>
            </a:r>
            <a:r>
              <a:rPr lang="hr" sz="3600" kern="0" spc="-150" dirty="0" err="1">
                <a:solidFill>
                  <a:schemeClr val="tx1"/>
                </a:solidFill>
                <a:latin typeface="+mj-lt"/>
                <a:ea typeface="Tahoma" panose="020B0604030504040204" pitchFamily="34" charset="0"/>
                <a:cs typeface="Tahoma" panose="020B0604030504040204" pitchFamily="34" charset="0"/>
              </a:rPr>
              <a:t>radnih opterećenja</a:t>
            </a:r>
            <a:endParaRPr lang="es-ES" sz="36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837239" cy="352661"/>
          </a:xfrm>
          <a:prstGeom prst="rect">
            <a:avLst/>
          </a:prstGeom>
        </p:spPr>
        <p:txBody>
          <a:bodyPr vert="horz" wrap="square" lIns="0" tIns="13970" rIns="0" bIns="0" rtlCol="0">
            <a:spAutoFit/>
          </a:bodyPr>
          <a:lstStyle/>
          <a:p>
            <a:pPr marL="12700">
              <a:lnSpc>
                <a:spcPct val="100000"/>
              </a:lnSpc>
              <a:spcBef>
                <a:spcPts val="110"/>
              </a:spcBef>
            </a:pPr>
            <a:r>
              <a:rPr lang="hr" sz="2200" spc="50" dirty="0">
                <a:latin typeface="+mj-lt"/>
                <a:cs typeface="Tahoma"/>
              </a:rPr>
              <a:t>ODJELJAK 1.2 : Vrste radnih </a:t>
            </a:r>
            <a:r>
              <a:rPr lang="hr" sz="2200" spc="50" dirty="0" err="1">
                <a:latin typeface="+mj-lt"/>
                <a:cs typeface="Tahoma"/>
              </a:rPr>
              <a:t>opterećenja</a:t>
            </a:r>
            <a:r>
              <a:rPr lang="hr" sz="2200" spc="50" dirty="0">
                <a:latin typeface="+mj-lt"/>
                <a:cs typeface="Tahoma"/>
              </a:rPr>
              <a:t> </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961466" y="2189853"/>
            <a:ext cx="10269068" cy="3847207"/>
          </a:xfrm>
          <a:prstGeom prst="rect">
            <a:avLst/>
          </a:prstGeom>
        </p:spPr>
        <p:txBody>
          <a:bodyPr wrap="square">
            <a:spAutoFit/>
          </a:bodyPr>
          <a:lstStyle/>
          <a:p>
            <a:pPr>
              <a:defRPr/>
            </a:pPr>
            <a:r>
              <a:rPr lang="hr" altLang="es-ES" sz="1600" dirty="0">
                <a:latin typeface="Calibri" panose="020F0502020204030204" pitchFamily="34" charset="0"/>
                <a:cs typeface="Calibri" panose="020F0502020204030204" pitchFamily="34" charset="0"/>
              </a:rPr>
              <a:t>Vrste radnih opterećenja u oblaku kategorizirane prema resursu</a:t>
            </a:r>
          </a:p>
          <a:p>
            <a:pPr marL="285750" indent="-285750">
              <a:buFont typeface="Arial" panose="020B0604020202020204" pitchFamily="34" charset="0"/>
              <a:buChar char="•"/>
              <a:defRPr/>
            </a:pPr>
            <a:r>
              <a:rPr lang="hr" altLang="es-ES" sz="1600" dirty="0">
                <a:latin typeface="Calibri" panose="020F0502020204030204" pitchFamily="34" charset="0"/>
                <a:cs typeface="Calibri" panose="020F0502020204030204" pitchFamily="34" charset="0"/>
              </a:rPr>
              <a:t>Opće računanje: Radna opterećenja koja nemaju posebne računalne potrebe i obično se izvode na zadanoj konfiguraciji oblaka. To uključuje uobičajene web-aplikacije, web-poslužitelje, distribuirane pohrane podataka i kontejnerske mikroservise.</a:t>
            </a:r>
          </a:p>
          <a:p>
            <a:pPr marL="285750" indent="-285750">
              <a:buFont typeface="Arial" panose="020B0604020202020204" pitchFamily="34" charset="0"/>
              <a:buChar char="•"/>
              <a:defRPr/>
            </a:pPr>
            <a:r>
              <a:rPr lang="hr" altLang="es-ES" sz="1600" dirty="0">
                <a:latin typeface="Calibri" panose="020F0502020204030204" pitchFamily="34" charset="0"/>
                <a:cs typeface="Calibri" panose="020F0502020204030204" pitchFamily="34" charset="0"/>
              </a:rPr>
              <a:t>CPU-intenzivno: Radna opterećenja koja imaju visoke računalne zahtjeve i nose s velikim brojem istodobnih korisnika. To uključuje masovne mrežne igre za više igrača i aplikacije za dubinsko učenje koje trebaju izvršavati procesorski zahtjevne operacije kao što je video kodiranje, analitika velikih podataka, 3D modeliranje itd.</a:t>
            </a:r>
          </a:p>
          <a:p>
            <a:pPr marL="285750" indent="-285750">
              <a:buFont typeface="Arial" panose="020B0604020202020204" pitchFamily="34" charset="0"/>
              <a:buChar char="•"/>
              <a:defRPr/>
            </a:pPr>
            <a:r>
              <a:rPr lang="hr" altLang="es-ES" sz="1600" dirty="0">
                <a:latin typeface="Calibri" panose="020F0502020204030204" pitchFamily="34" charset="0"/>
                <a:cs typeface="Calibri" panose="020F0502020204030204" pitchFamily="34" charset="0"/>
              </a:rPr>
              <a:t>Memorijski intenzivno: Radna opterećenja koja trebaju memoriju i procesorsku snagu za izvršavanje milijuna transakcija u sekundi. To uključuje strujanje podataka u stvarnom vremenu, predmemorije i distribuirane baze podataka.</a:t>
            </a:r>
          </a:p>
          <a:p>
            <a:pPr marL="285750" indent="-285750">
              <a:buFont typeface="Arial" panose="020B0604020202020204" pitchFamily="34" charset="0"/>
              <a:buChar char="•"/>
              <a:defRPr/>
            </a:pPr>
            <a:r>
              <a:rPr lang="hr" altLang="es-ES" sz="1600" dirty="0">
                <a:latin typeface="Calibri" panose="020F0502020204030204" pitchFamily="34" charset="0"/>
                <a:cs typeface="Calibri" panose="020F0502020204030204" pitchFamily="34" charset="0"/>
              </a:rPr>
              <a:t>GPU-ubrzano računalstvo: Neka radna opterećenja kao što su prepoznavanje govora, samoupravljajuća vozila, navigacijski sustavi, računalna dinamika fluida, seizmička analiza i tako dalje imaju super visoke zahtjeve za obradu. Oni trebaju snagu GPU-a zajedno s CPU-om za obavljanje zadataka u stvarnom vremenu.</a:t>
            </a:r>
          </a:p>
          <a:p>
            <a:pPr marL="285750" indent="-285750">
              <a:buFont typeface="Arial" panose="020B0604020202020204" pitchFamily="34" charset="0"/>
              <a:buChar char="•"/>
              <a:defRPr/>
            </a:pPr>
            <a:r>
              <a:rPr lang="hr" altLang="es-ES" sz="1600" dirty="0">
                <a:latin typeface="Calibri" panose="020F0502020204030204" pitchFamily="34" charset="0"/>
                <a:cs typeface="Calibri" panose="020F0502020204030204" pitchFamily="34" charset="0"/>
              </a:rPr>
              <a:t>Optimizirana pohrana: radna opterećenja kao što su baze podataka u memoriji, visoko skalabilne NoSQL baze podataka i skladišta podataka</a:t>
            </a:r>
          </a:p>
        </p:txBody>
      </p:sp>
    </p:spTree>
    <p:extLst>
      <p:ext uri="{BB962C8B-B14F-4D97-AF65-F5344CB8AC3E}">
        <p14:creationId xmlns:p14="http://schemas.microsoft.com/office/powerpoint/2010/main" val="3578035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85926"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hr" sz="3600" kern="0" spc="-150" dirty="0">
                <a:solidFill>
                  <a:schemeClr val="tx1"/>
                </a:solidFill>
                <a:latin typeface="+mj-lt"/>
                <a:ea typeface="Tahoma" panose="020B0604030504040204" pitchFamily="34" charset="0"/>
                <a:cs typeface="Tahoma" panose="020B0604030504040204" pitchFamily="34" charset="0"/>
              </a:rPr>
              <a:t>JEDINICA 1: Razumijevanje digitalnih </a:t>
            </a:r>
            <a:r>
              <a:rPr lang="hr" sz="3600" kern="0" spc="-150" dirty="0" err="1">
                <a:solidFill>
                  <a:schemeClr val="tx1"/>
                </a:solidFill>
                <a:latin typeface="+mj-lt"/>
                <a:ea typeface="Tahoma" panose="020B0604030504040204" pitchFamily="34" charset="0"/>
                <a:cs typeface="Tahoma" panose="020B0604030504040204" pitchFamily="34" charset="0"/>
              </a:rPr>
              <a:t>radnih opterećenja</a:t>
            </a:r>
            <a:endParaRPr lang="es-ES" sz="36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221385" cy="352661"/>
          </a:xfrm>
          <a:prstGeom prst="rect">
            <a:avLst/>
          </a:prstGeom>
        </p:spPr>
        <p:txBody>
          <a:bodyPr vert="horz" wrap="square" lIns="0" tIns="13970" rIns="0" bIns="0" rtlCol="0">
            <a:spAutoFit/>
          </a:bodyPr>
          <a:lstStyle/>
          <a:p>
            <a:pPr marL="12700">
              <a:lnSpc>
                <a:spcPct val="100000"/>
              </a:lnSpc>
              <a:spcBef>
                <a:spcPts val="110"/>
              </a:spcBef>
            </a:pPr>
            <a:r>
              <a:rPr lang="hr" sz="2200" spc="50" dirty="0">
                <a:latin typeface="+mj-lt"/>
                <a:cs typeface="Tahoma"/>
              </a:rPr>
              <a:t>ODJELJAK 1.2 : Vrste radnih </a:t>
            </a:r>
            <a:r>
              <a:rPr lang="hr" sz="2200" spc="50" dirty="0" err="1">
                <a:latin typeface="+mj-lt"/>
                <a:cs typeface="Tahoma"/>
              </a:rPr>
              <a:t>opterećenja</a:t>
            </a:r>
            <a:r>
              <a:rPr lang="hr" sz="2200" spc="50" dirty="0">
                <a:latin typeface="+mj-lt"/>
                <a:cs typeface="Tahoma"/>
              </a:rPr>
              <a:t> </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961466" y="2189853"/>
            <a:ext cx="10269068" cy="3970318"/>
          </a:xfrm>
          <a:prstGeom prst="rect">
            <a:avLst/>
          </a:prstGeom>
        </p:spPr>
        <p:txBody>
          <a:bodyPr wrap="square">
            <a:spAutoFit/>
          </a:bodyPr>
          <a:lstStyle/>
          <a:p>
            <a:pPr>
              <a:defRPr/>
            </a:pPr>
            <a:r>
              <a:rPr lang="hr" altLang="es-ES" dirty="0">
                <a:latin typeface="Calibri" panose="020F0502020204030204" pitchFamily="34" charset="0"/>
                <a:cs typeface="Calibri" panose="020F0502020204030204" pitchFamily="34" charset="0"/>
              </a:rPr>
              <a:t>Vrste radnih opterećenja u oblaku kategorizirane prema obrascima korištenja</a:t>
            </a:r>
          </a:p>
          <a:p>
            <a:pPr marL="285750" indent="-285750">
              <a:buFont typeface="Arial" panose="020B0604020202020204" pitchFamily="34" charset="0"/>
              <a:buChar char="•"/>
              <a:defRPr/>
            </a:pPr>
            <a:r>
              <a:rPr lang="hr" altLang="es-ES" dirty="0">
                <a:latin typeface="Calibri" panose="020F0502020204030204" pitchFamily="34" charset="0"/>
                <a:cs typeface="Calibri" panose="020F0502020204030204" pitchFamily="34" charset="0"/>
              </a:rPr>
              <a:t>Statička radna opterećenja: Zahtjevi za resursima, potražnja i vrijeme rada prilično su poznati. To uključuje osnovne poslovne usluge kao što su CRM, ERP i e-pošta.</a:t>
            </a:r>
          </a:p>
          <a:p>
            <a:pPr marL="285750" indent="-285750">
              <a:buFont typeface="Arial" panose="020B0604020202020204" pitchFamily="34" charset="0"/>
              <a:buChar char="•"/>
              <a:defRPr/>
            </a:pPr>
            <a:endParaRPr lang="en-US"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hr" altLang="es-ES" dirty="0">
                <a:latin typeface="Calibri" panose="020F0502020204030204" pitchFamily="34" charset="0"/>
                <a:cs typeface="Calibri" panose="020F0502020204030204" pitchFamily="34" charset="0"/>
              </a:rPr>
              <a:t>Periodična radna opterećenja: suočavaju se s porastom prometa u određeno doba dana, tjedna, mjeseca ili godine. Primjeri uključuju plaćanje računa ili porezne i računovodstvene alate. Računalstvo bez poslužitelja, gdje korisnici ne plaćaju za idealne instance, idealno je za ova radna opterećenja.</a:t>
            </a:r>
          </a:p>
          <a:p>
            <a:pPr marL="285750" indent="-285750">
              <a:buFont typeface="Arial" panose="020B0604020202020204" pitchFamily="34" charset="0"/>
              <a:buChar char="•"/>
              <a:defRPr/>
            </a:pPr>
            <a:endParaRPr lang="en-US"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hr" altLang="es-ES" dirty="0">
                <a:latin typeface="Calibri" panose="020F0502020204030204" pitchFamily="34" charset="0"/>
                <a:cs typeface="Calibri" panose="020F0502020204030204" pitchFamily="34" charset="0"/>
              </a:rPr>
              <a:t>Nepredvidiva radna opterećenja: Popularne aplikacije i platforme poput društvenih mreža, online igrica za više igrača, stranica za video streaming itd. mogu vidjeti eksponencijalni porast prometa u kratkom vremenu. Mogućnost automatskog skaliranja oblaka može se nositi s takvim skokovima dinamičkim dodavanjem instanci prema potrebi.</a:t>
            </a:r>
          </a:p>
          <a:p>
            <a:pPr marL="285750" indent="-285750">
              <a:buFont typeface="Arial" panose="020B0604020202020204" pitchFamily="34" charset="0"/>
              <a:buChar char="•"/>
              <a:defRPr/>
            </a:pPr>
            <a:endParaRPr lang="en-US"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hr" altLang="es-ES" dirty="0">
                <a:latin typeface="Calibri" panose="020F0502020204030204" pitchFamily="34" charset="0"/>
                <a:cs typeface="Calibri" panose="020F0502020204030204" pitchFamily="34" charset="0"/>
                <a:hlinkClick r:id="rId2"/>
              </a:rPr>
              <a:t>https://www.youtube.com/watch?v=gCWVLk9riRs</a:t>
            </a: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03614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85926"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hr" sz="4800" kern="0" spc="-150" dirty="0">
                <a:solidFill>
                  <a:schemeClr val="tx1"/>
                </a:solidFill>
                <a:latin typeface="+mj-lt"/>
                <a:ea typeface="Tahoma" panose="020B0604030504040204" pitchFamily="34" charset="0"/>
                <a:cs typeface="Tahoma" panose="020B0604030504040204" pitchFamily="34" charset="0"/>
              </a:rPr>
              <a:t>JEDINICA 2 : Stres i </a:t>
            </a:r>
            <a:r>
              <a:rPr lang="hr" sz="4800" kern="0" spc="-150" dirty="0" err="1">
                <a:solidFill>
                  <a:schemeClr val="tx1"/>
                </a:solidFill>
                <a:latin typeface="+mj-lt"/>
                <a:ea typeface="Tahoma" panose="020B0604030504040204" pitchFamily="34" charset="0"/>
                <a:cs typeface="Tahoma" panose="020B0604030504040204" pitchFamily="34" charset="0"/>
              </a:rPr>
              <a:t>anksioznost</a:t>
            </a:r>
            <a:r>
              <a:rPr lang="hr" sz="4800" kern="0" spc="-150" dirty="0">
                <a:solidFill>
                  <a:schemeClr val="tx1"/>
                </a:solidFill>
                <a:latin typeface="+mj-lt"/>
                <a:ea typeface="Tahoma" panose="020B0604030504040204" pitchFamily="34" charset="0"/>
                <a:cs typeface="Tahoma" panose="020B0604030504040204" pitchFamily="34" charset="0"/>
              </a:rPr>
              <a:t> </a:t>
            </a:r>
            <a:r>
              <a:rPr lang="hr" sz="4800" kern="0" spc="-150" dirty="0" err="1">
                <a:solidFill>
                  <a:schemeClr val="tx1"/>
                </a:solidFill>
                <a:latin typeface="+mj-lt"/>
                <a:ea typeface="Tahoma" panose="020B0604030504040204" pitchFamily="34" charset="0"/>
                <a:cs typeface="Tahoma" panose="020B0604030504040204" pitchFamily="34" charset="0"/>
              </a:rPr>
              <a:t>elastičnost</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221385" cy="352661"/>
          </a:xfrm>
          <a:prstGeom prst="rect">
            <a:avLst/>
          </a:prstGeom>
        </p:spPr>
        <p:txBody>
          <a:bodyPr vert="horz" wrap="square" lIns="0" tIns="13970" rIns="0" bIns="0" rtlCol="0">
            <a:spAutoFit/>
          </a:bodyPr>
          <a:lstStyle/>
          <a:p>
            <a:pPr marL="12700">
              <a:lnSpc>
                <a:spcPct val="100000"/>
              </a:lnSpc>
              <a:spcBef>
                <a:spcPts val="110"/>
              </a:spcBef>
            </a:pPr>
            <a:r>
              <a:rPr lang="hr" sz="2200" spc="50" dirty="0">
                <a:latin typeface="+mj-lt"/>
                <a:cs typeface="Tahoma"/>
              </a:rPr>
              <a:t>ODJELJAK 2.1 : </a:t>
            </a:r>
            <a:r>
              <a:rPr lang="hr" sz="2200" spc="50" dirty="0" err="1">
                <a:latin typeface="+mj-lt"/>
                <a:cs typeface="Tahoma"/>
              </a:rPr>
              <a:t>Definiranje </a:t>
            </a:r>
            <a:r>
              <a:rPr lang="hr" sz="2200" spc="50" dirty="0">
                <a:latin typeface="+mj-lt"/>
                <a:cs typeface="Tahoma"/>
              </a:rPr>
              <a:t>stresa</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961466" y="2189853"/>
            <a:ext cx="11024208" cy="3693319"/>
          </a:xfrm>
          <a:prstGeom prst="rect">
            <a:avLst/>
          </a:prstGeom>
        </p:spPr>
        <p:txBody>
          <a:bodyPr wrap="square">
            <a:spAutoFit/>
          </a:bodyPr>
          <a:lstStyle/>
          <a:p>
            <a:pPr algn="l"/>
            <a:r>
              <a:rPr lang="hr" b="1" dirty="0">
                <a:solidFill>
                  <a:srgbClr val="54585A"/>
                </a:solidFill>
                <a:latin typeface="Helvetica" panose="020B0604020202020204" pitchFamily="34" charset="0"/>
              </a:rPr>
              <a:t>Definiranje stresa: Stres je prirodni osjećaj nesposobnosti nositi se s određenim zahtjevima i događajima. Međutim, stres može postati kronično stanje ako osoba ne poduzme korake da njime upravlja.</a:t>
            </a:r>
          </a:p>
          <a:p>
            <a:pPr algn="l"/>
            <a:r>
              <a:rPr lang="hr" b="1" dirty="0">
                <a:solidFill>
                  <a:srgbClr val="54585A"/>
                </a:solidFill>
                <a:latin typeface="Helvetica" panose="020B0604020202020204" pitchFamily="34" charset="0"/>
              </a:rPr>
              <a:t>Ovi zahtjevi mogu proizaći iz posla, odnosa, financijskih pritisaka i drugih situacija, ali sve što predstavlja stvarni ili percipirani izazov ili prijetnju dobrobiti osobe može uzrokovati stres. (https://www.medicalnewstoday.com/articles/145855)</a:t>
            </a:r>
          </a:p>
          <a:p>
            <a:pPr algn="l"/>
            <a:endParaRPr lang="en-US" b="1" dirty="0">
              <a:solidFill>
                <a:srgbClr val="54585A"/>
              </a:solidFill>
              <a:latin typeface="Helvetica" panose="020B0604020202020204" pitchFamily="34" charset="0"/>
            </a:endParaRPr>
          </a:p>
          <a:p>
            <a:pPr algn="l"/>
            <a:r>
              <a:rPr lang="hr" b="1" i="0" dirty="0">
                <a:solidFill>
                  <a:srgbClr val="54585A"/>
                </a:solidFill>
                <a:effectLst/>
                <a:latin typeface="Helvetica" panose="020B0604020202020204" pitchFamily="34" charset="0"/>
              </a:rPr>
              <a:t>Posljedice stresa</a:t>
            </a:r>
          </a:p>
          <a:p>
            <a:pPr algn="l"/>
            <a:r>
              <a:rPr lang="hr" b="1" i="0" dirty="0">
                <a:solidFill>
                  <a:srgbClr val="54585A"/>
                </a:solidFill>
                <a:effectLst/>
                <a:latin typeface="Helvetica" panose="020B0604020202020204" pitchFamily="34" charset="0"/>
              </a:rPr>
              <a:t>– Fiziološki simptomi: istraživanja podupiru poveznicu između stresa na poslu i lošeg zdravlja.</a:t>
            </a:r>
          </a:p>
          <a:p>
            <a:pPr algn="l"/>
            <a:r>
              <a:rPr lang="hr" b="1" i="0" dirty="0">
                <a:solidFill>
                  <a:srgbClr val="54585A"/>
                </a:solidFill>
                <a:effectLst/>
                <a:latin typeface="Helvetica" panose="020B0604020202020204" pitchFamily="34" charset="0"/>
              </a:rPr>
              <a:t>– Psihološki simptomi: nezadovoljstvo poslom je očiti uzrok stresa.</a:t>
            </a:r>
          </a:p>
          <a:p>
            <a:pPr algn="l"/>
            <a:r>
              <a:rPr lang="hr" b="1" i="0" dirty="0">
                <a:solidFill>
                  <a:srgbClr val="54585A"/>
                </a:solidFill>
                <a:effectLst/>
                <a:latin typeface="Helvetica" panose="020B0604020202020204" pitchFamily="34" charset="0"/>
              </a:rPr>
              <a:t>– Simptomi ponašanja: smanjenje produktivnosti, odsutnost, kao i promjene u prehrambenim navikama, povećano pušenje i/ili konzumacija alkohola, brz govor, vrpoljenje i poremećaji spavanja.</a:t>
            </a:r>
            <a:br>
              <a:rPr lang="en-US" dirty="0"/>
            </a:br>
            <a:endParaRPr lang="en-US"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4531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85926"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hr" sz="4000" kern="0" spc="-150" dirty="0">
                <a:solidFill>
                  <a:schemeClr val="tx1"/>
                </a:solidFill>
                <a:latin typeface="+mj-lt"/>
                <a:ea typeface="Tahoma" panose="020B0604030504040204" pitchFamily="34" charset="0"/>
                <a:cs typeface="Tahoma" panose="020B0604030504040204" pitchFamily="34" charset="0"/>
              </a:rPr>
              <a:t>JEDINICA 2 : Otpornost na stres i anksioznost</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221385" cy="352661"/>
          </a:xfrm>
          <a:prstGeom prst="rect">
            <a:avLst/>
          </a:prstGeom>
        </p:spPr>
        <p:txBody>
          <a:bodyPr vert="horz" wrap="square" lIns="0" tIns="13970" rIns="0" bIns="0" rtlCol="0">
            <a:spAutoFit/>
          </a:bodyPr>
          <a:lstStyle/>
          <a:p>
            <a:pPr marL="12700">
              <a:lnSpc>
                <a:spcPct val="100000"/>
              </a:lnSpc>
              <a:spcBef>
                <a:spcPts val="110"/>
              </a:spcBef>
            </a:pPr>
            <a:r>
              <a:rPr lang="hr" sz="2200" spc="50" dirty="0">
                <a:latin typeface="+mj-lt"/>
                <a:cs typeface="Tahoma"/>
              </a:rPr>
              <a:t>ODJELJAK 2.2 : </a:t>
            </a:r>
            <a:r>
              <a:rPr lang="hr" sz="2200" spc="50" dirty="0" err="1">
                <a:latin typeface="+mj-lt"/>
                <a:cs typeface="Tahoma"/>
              </a:rPr>
              <a:t>Definiranje</a:t>
            </a:r>
            <a:r>
              <a:rPr lang="hr" sz="2200" spc="50" dirty="0">
                <a:latin typeface="+mj-lt"/>
                <a:cs typeface="Tahoma"/>
              </a:rPr>
              <a:t> </a:t>
            </a:r>
            <a:r>
              <a:rPr lang="hr" sz="2200" spc="50" dirty="0" err="1">
                <a:latin typeface="+mj-lt"/>
                <a:cs typeface="Tahoma"/>
              </a:rPr>
              <a:t>Anksioznost</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961466" y="2189853"/>
            <a:ext cx="11024208" cy="3970318"/>
          </a:xfrm>
          <a:prstGeom prst="rect">
            <a:avLst/>
          </a:prstGeom>
        </p:spPr>
        <p:txBody>
          <a:bodyPr wrap="square">
            <a:spAutoFit/>
          </a:bodyPr>
          <a:lstStyle/>
          <a:p>
            <a:pPr algn="l"/>
            <a:r>
              <a:rPr lang="hr" b="1" dirty="0">
                <a:solidFill>
                  <a:srgbClr val="54585A"/>
                </a:solidFill>
                <a:latin typeface="Helvetica" panose="020B0604020202020204" pitchFamily="34" charset="0"/>
              </a:rPr>
              <a:t>Definiranje anksioznosti: Anksioznost je osjećaj nelagode, poput brige ili straha, koji može biti blag ili ozbiljan.</a:t>
            </a:r>
          </a:p>
          <a:p>
            <a:pPr algn="l"/>
            <a:endParaRPr lang="en-US" b="1" dirty="0">
              <a:solidFill>
                <a:srgbClr val="54585A"/>
              </a:solidFill>
              <a:latin typeface="Helvetica" panose="020B0604020202020204" pitchFamily="34" charset="0"/>
            </a:endParaRPr>
          </a:p>
          <a:p>
            <a:pPr algn="l"/>
            <a:r>
              <a:rPr lang="hr" b="1" i="0" dirty="0">
                <a:solidFill>
                  <a:srgbClr val="54585A"/>
                </a:solidFill>
                <a:effectLst/>
                <a:latin typeface="Helvetica" panose="020B0604020202020204" pitchFamily="34" charset="0"/>
              </a:rPr>
              <a:t>Posljedice anksioznosti</a:t>
            </a:r>
          </a:p>
          <a:p>
            <a:pPr algn="l"/>
            <a:r>
              <a:rPr lang="hr" b="1" i="0" dirty="0">
                <a:solidFill>
                  <a:srgbClr val="54585A"/>
                </a:solidFill>
                <a:effectLst/>
                <a:latin typeface="Helvetica" panose="020B0604020202020204" pitchFamily="34" charset="0"/>
              </a:rPr>
              <a:t>Anksioznost je glavni simptom nekoliko stanja, uključujući:</a:t>
            </a:r>
          </a:p>
          <a:p>
            <a:pPr algn="l"/>
            <a:endParaRPr lang="en-US" b="1" i="0" dirty="0">
              <a:solidFill>
                <a:srgbClr val="54585A"/>
              </a:solidFill>
              <a:effectLst/>
              <a:latin typeface="Helvetica" panose="020B0604020202020204" pitchFamily="34" charset="0"/>
            </a:endParaRPr>
          </a:p>
          <a:p>
            <a:pPr marL="285750" indent="-285750" algn="l">
              <a:buFont typeface="Arial" panose="020B0604020202020204" pitchFamily="34" charset="0"/>
              <a:buChar char="•"/>
            </a:pPr>
            <a:r>
              <a:rPr lang="hr" b="1" i="0" dirty="0">
                <a:solidFill>
                  <a:srgbClr val="54585A"/>
                </a:solidFill>
                <a:effectLst/>
                <a:latin typeface="Helvetica" panose="020B0604020202020204" pitchFamily="34" charset="0"/>
              </a:rPr>
              <a:t>panični poremećaj</a:t>
            </a:r>
          </a:p>
          <a:p>
            <a:pPr marL="285750" indent="-285750" algn="l">
              <a:buFont typeface="Arial" panose="020B0604020202020204" pitchFamily="34" charset="0"/>
              <a:buChar char="•"/>
            </a:pPr>
            <a:r>
              <a:rPr lang="hr" b="1" i="0" dirty="0">
                <a:solidFill>
                  <a:srgbClr val="54585A"/>
                </a:solidFill>
                <a:effectLst/>
                <a:latin typeface="Helvetica" panose="020B0604020202020204" pitchFamily="34" charset="0"/>
              </a:rPr>
              <a:t>fobije, poput agorafobije ili klaustrofobije</a:t>
            </a:r>
          </a:p>
          <a:p>
            <a:pPr marL="285750" indent="-285750" algn="l">
              <a:buFont typeface="Arial" panose="020B0604020202020204" pitchFamily="34" charset="0"/>
              <a:buChar char="•"/>
            </a:pPr>
            <a:r>
              <a:rPr lang="hr" b="1" i="0" dirty="0">
                <a:solidFill>
                  <a:srgbClr val="54585A"/>
                </a:solidFill>
                <a:effectLst/>
                <a:latin typeface="Helvetica" panose="020B0604020202020204" pitchFamily="34" charset="0"/>
              </a:rPr>
              <a:t>socijalni anksiozni poremećaj (socijalna fobija)</a:t>
            </a:r>
          </a:p>
          <a:p>
            <a:pPr marL="285750" indent="-285750" algn="l">
              <a:buFont typeface="Arial" panose="020B0604020202020204" pitchFamily="34" charset="0"/>
              <a:buChar char="•"/>
            </a:pPr>
            <a:r>
              <a:rPr lang="hr" b="1" dirty="0">
                <a:solidFill>
                  <a:srgbClr val="54585A"/>
                </a:solidFill>
                <a:latin typeface="Helvetica" panose="020B0604020202020204" pitchFamily="34" charset="0"/>
              </a:rPr>
              <a:t>osjećaj nemira ili zabrinutosti</a:t>
            </a:r>
          </a:p>
          <a:p>
            <a:pPr marL="285750" indent="-285750" algn="l">
              <a:buFont typeface="Arial" panose="020B0604020202020204" pitchFamily="34" charset="0"/>
              <a:buChar char="•"/>
            </a:pPr>
            <a:r>
              <a:rPr lang="hr" b="1" dirty="0">
                <a:solidFill>
                  <a:srgbClr val="54585A"/>
                </a:solidFill>
                <a:latin typeface="Helvetica" panose="020B0604020202020204" pitchFamily="34" charset="0"/>
              </a:rPr>
              <a:t>imate problema s koncentracijom ili spavanjem</a:t>
            </a:r>
          </a:p>
          <a:p>
            <a:pPr marL="285750" indent="-285750" algn="l">
              <a:buFont typeface="Arial" panose="020B0604020202020204" pitchFamily="34" charset="0"/>
              <a:buChar char="•"/>
            </a:pPr>
            <a:r>
              <a:rPr lang="hr" b="1" dirty="0">
                <a:solidFill>
                  <a:srgbClr val="54585A"/>
                </a:solidFill>
                <a:latin typeface="Helvetica" panose="020B0604020202020204" pitchFamily="34" charset="0"/>
              </a:rPr>
              <a:t>vrtoglavica ili lupanje srca</a:t>
            </a:r>
          </a:p>
          <a:p>
            <a:pPr marL="285750" indent="-285750" algn="l">
              <a:buFont typeface="Arial" panose="020B0604020202020204" pitchFamily="34" charset="0"/>
              <a:buChar char="•"/>
            </a:pPr>
            <a:endParaRPr lang="en-US" b="1" dirty="0">
              <a:solidFill>
                <a:srgbClr val="54585A"/>
              </a:solidFill>
              <a:latin typeface="Helvetica" panose="020B0604020202020204" pitchFamily="34" charset="0"/>
            </a:endParaRPr>
          </a:p>
          <a:p>
            <a:pPr algn="r"/>
            <a:r>
              <a:rPr lang="hr" dirty="0"/>
              <a:t>https://www.nhs.uk/mental-health/conditions/generalised-anxiety-disorder/overview/</a:t>
            </a:r>
            <a:br>
              <a:rPr lang="en-US" dirty="0"/>
            </a:br>
            <a:endParaRPr lang="en-US"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15768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85926"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hr" sz="4000" kern="0" spc="-150" dirty="0">
                <a:solidFill>
                  <a:schemeClr val="tx1"/>
                </a:solidFill>
                <a:latin typeface="+mj-lt"/>
                <a:ea typeface="Tahoma" panose="020B0604030504040204" pitchFamily="34" charset="0"/>
                <a:cs typeface="Tahoma" panose="020B0604030504040204" pitchFamily="34" charset="0"/>
              </a:rPr>
              <a:t>JEDINICA 2 : Otpornost na stres i anksioznost</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6391234" cy="352661"/>
          </a:xfrm>
          <a:prstGeom prst="rect">
            <a:avLst/>
          </a:prstGeom>
        </p:spPr>
        <p:txBody>
          <a:bodyPr vert="horz" wrap="square" lIns="0" tIns="13970" rIns="0" bIns="0" rtlCol="0">
            <a:spAutoFit/>
          </a:bodyPr>
          <a:lstStyle/>
          <a:p>
            <a:pPr marL="12700">
              <a:lnSpc>
                <a:spcPct val="100000"/>
              </a:lnSpc>
              <a:spcBef>
                <a:spcPts val="110"/>
              </a:spcBef>
            </a:pPr>
            <a:r>
              <a:rPr lang="hr" sz="2200" spc="50" dirty="0">
                <a:latin typeface="+mj-lt"/>
                <a:cs typeface="Tahoma"/>
              </a:rPr>
              <a:t>ODJELJAK 2.3 .: Stres i tjeskoba</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961466" y="2189853"/>
            <a:ext cx="11024208" cy="3970318"/>
          </a:xfrm>
          <a:prstGeom prst="rect">
            <a:avLst/>
          </a:prstGeom>
        </p:spPr>
        <p:txBody>
          <a:bodyPr wrap="square">
            <a:spAutoFit/>
          </a:bodyPr>
          <a:lstStyle/>
          <a:p>
            <a:pPr algn="l"/>
            <a:r>
              <a:rPr lang="hr" b="1" i="0" dirty="0">
                <a:solidFill>
                  <a:srgbClr val="54585A"/>
                </a:solidFill>
                <a:effectLst/>
                <a:latin typeface="Helvetica" panose="020B0604020202020204" pitchFamily="34" charset="0"/>
              </a:rPr>
              <a:t>Poboljšanje vaše otpornosti na stres i tjeskobu</a:t>
            </a:r>
          </a:p>
          <a:p>
            <a:pPr algn="l"/>
            <a:r>
              <a:rPr lang="hr" b="0" i="0" dirty="0">
                <a:solidFill>
                  <a:srgbClr val="111111"/>
                </a:solidFill>
                <a:effectLst/>
                <a:latin typeface="Helvetica" panose="020B0604020202020204" pitchFamily="34" charset="0"/>
              </a:rPr>
              <a:t>Ako želite postati otporniji, uzmite u obzir ove savjete:</a:t>
            </a:r>
          </a:p>
          <a:p>
            <a:pPr algn="l">
              <a:buFont typeface="Arial" panose="020B0604020202020204" pitchFamily="34" charset="0"/>
              <a:buChar char="•"/>
            </a:pPr>
            <a:r>
              <a:rPr lang="hr" b="1" i="0" dirty="0">
                <a:solidFill>
                  <a:srgbClr val="111111"/>
                </a:solidFill>
                <a:effectLst/>
                <a:latin typeface="Helvetica" panose="020B0604020202020204" pitchFamily="34" charset="0"/>
              </a:rPr>
              <a:t>Spojite se. </a:t>
            </a:r>
            <a:r>
              <a:rPr lang="hr" b="0" i="0" dirty="0">
                <a:solidFill>
                  <a:srgbClr val="111111"/>
                </a:solidFill>
                <a:effectLst/>
                <a:latin typeface="Helvetica" panose="020B0604020202020204" pitchFamily="34" charset="0"/>
              </a:rPr>
              <a:t>Izgradnja snažnih, pozitivnih odnosa s voljenima i prijateljima može vam pružiti potrebnu podršku i prihvaćanje u dobrim i lošim vremenima. Uspostavite druge važne veze volontiranjem ili pridruživanjem vjerskoj ili duhovnoj zajednici.</a:t>
            </a:r>
          </a:p>
          <a:p>
            <a:pPr algn="l">
              <a:buFont typeface="Arial" panose="020B0604020202020204" pitchFamily="34" charset="0"/>
              <a:buChar char="•"/>
            </a:pPr>
            <a:r>
              <a:rPr lang="hr" b="1" i="0" dirty="0">
                <a:solidFill>
                  <a:srgbClr val="111111"/>
                </a:solidFill>
                <a:effectLst/>
                <a:latin typeface="Helvetica" panose="020B0604020202020204" pitchFamily="34" charset="0"/>
              </a:rPr>
              <a:t>Učinite svaki dan smislenim. </a:t>
            </a:r>
            <a:r>
              <a:rPr lang="hr" b="0" i="0" dirty="0">
                <a:solidFill>
                  <a:srgbClr val="111111"/>
                </a:solidFill>
                <a:effectLst/>
                <a:latin typeface="Helvetica" panose="020B0604020202020204" pitchFamily="34" charset="0"/>
              </a:rPr>
              <a:t>Učinite nešto što vam svaki dan daje osjećaj postignuća i svrhe. Postavite ciljeve koji će vam pomoći da sa smislom gledate u budućnost.</a:t>
            </a:r>
          </a:p>
          <a:p>
            <a:pPr algn="l">
              <a:buFont typeface="Arial" panose="020B0604020202020204" pitchFamily="34" charset="0"/>
              <a:buChar char="•"/>
            </a:pPr>
            <a:r>
              <a:rPr lang="hr" b="1" i="0" dirty="0">
                <a:solidFill>
                  <a:srgbClr val="111111"/>
                </a:solidFill>
                <a:effectLst/>
                <a:latin typeface="Helvetica" panose="020B0604020202020204" pitchFamily="34" charset="0"/>
              </a:rPr>
              <a:t>Učite iz iskustva. </a:t>
            </a:r>
            <a:r>
              <a:rPr lang="hr" b="0" i="0" dirty="0">
                <a:solidFill>
                  <a:srgbClr val="111111"/>
                </a:solidFill>
                <a:effectLst/>
                <a:latin typeface="Helvetica" panose="020B0604020202020204" pitchFamily="34" charset="0"/>
              </a:rPr>
              <a:t>Razmislite o tome kako ste se nosili s poteškoćama u prošlosti. Razmotrite vještine i strategije koje su vam pomogle u teškim vremenima. Možete čak pisati o prošlim iskustvima u dnevnik kako biste lakše prepoznali pozitivne i negativne obrasce ponašanja — i usmjerili svoje buduće ponašanje.</a:t>
            </a:r>
          </a:p>
          <a:p>
            <a:pPr algn="l">
              <a:buFont typeface="Arial" panose="020B0604020202020204" pitchFamily="34" charset="0"/>
              <a:buChar char="•"/>
            </a:pPr>
            <a:endParaRPr lang="en-US" dirty="0">
              <a:solidFill>
                <a:srgbClr val="111111"/>
              </a:solidFill>
              <a:latin typeface="Helvetica" panose="020B0604020202020204" pitchFamily="34" charset="0"/>
            </a:endParaRPr>
          </a:p>
          <a:p>
            <a:pPr algn="r"/>
            <a:r>
              <a:rPr lang="hr" b="0" i="0" dirty="0">
                <a:solidFill>
                  <a:srgbClr val="111111"/>
                </a:solidFill>
                <a:effectLst/>
                <a:latin typeface="Helvetica" panose="020B0604020202020204" pitchFamily="34" charset="0"/>
              </a:rPr>
              <a:t>https://www.mayoclinic.org/tests-procedures/resilience-training/in-depth/resilience/art-20046311</a:t>
            </a:r>
          </a:p>
          <a:p>
            <a:br>
              <a:rPr lang="en-US" dirty="0"/>
            </a:br>
            <a:endParaRPr lang="en-US"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98389695"/>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288</TotalTime>
  <Words>2172</Words>
  <Application>Microsoft Office PowerPoint</Application>
  <PresentationFormat>Panorámica</PresentationFormat>
  <Paragraphs>163</Paragraphs>
  <Slides>18</Slides>
  <Notes>2</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18</vt:i4>
      </vt:variant>
    </vt:vector>
  </HeadingPairs>
  <TitlesOfParts>
    <vt:vector size="28" baseType="lpstr">
      <vt:lpstr>Arial</vt:lpstr>
      <vt:lpstr>Bahnschrift Light</vt:lpstr>
      <vt:lpstr>Calibri</vt:lpstr>
      <vt:lpstr>Calibri Light</vt:lpstr>
      <vt:lpstr>Helvetica</vt:lpstr>
      <vt:lpstr>Oxygen</vt:lpstr>
      <vt:lpstr>Roboto</vt:lpstr>
      <vt:lpstr>Tahoma</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35</cp:revision>
  <dcterms:created xsi:type="dcterms:W3CDTF">2021-06-29T11:11:56Z</dcterms:created>
  <dcterms:modified xsi:type="dcterms:W3CDTF">2023-02-06T16:14:06Z</dcterms:modified>
</cp:coreProperties>
</file>