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65" r:id="rId17"/>
    <p:sldId id="27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medicalnewstoday.com/articles/145855"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741834"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Carico di lavoro e qualità dell'organizzazione del lavoro</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Resilienza</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allo</a:t>
            </a:r>
            <a:r>
              <a:rPr lang="en-US" sz="4800" kern="0" spc="-150" dirty="0">
                <a:solidFill>
                  <a:schemeClr val="tx1"/>
                </a:solidFill>
                <a:latin typeface="+mj-lt"/>
                <a:ea typeface="Tahoma" panose="020B0604030504040204" pitchFamily="34" charset="0"/>
                <a:cs typeface="Tahoma" panose="020B0604030504040204" pitchFamily="34" charset="0"/>
              </a:rPr>
              <a:t> stress e </a:t>
            </a:r>
            <a:r>
              <a:rPr lang="en-US" sz="4800" kern="0" spc="-150" dirty="0" err="1">
                <a:solidFill>
                  <a:schemeClr val="tx1"/>
                </a:solidFill>
                <a:latin typeface="+mj-lt"/>
                <a:ea typeface="Tahoma" panose="020B0604030504040204" pitchFamily="34" charset="0"/>
                <a:cs typeface="Tahoma" panose="020B0604030504040204" pitchFamily="34" charset="0"/>
              </a:rPr>
              <a:t>all’ansia</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2468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2.3.: Resilienza allo stress e all’ansia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i="0" dirty="0" err="1">
                <a:solidFill>
                  <a:srgbClr val="54585A"/>
                </a:solidFill>
                <a:effectLst/>
                <a:latin typeface="Helvetica" panose="020B0604020202020204" pitchFamily="34" charset="0"/>
              </a:rPr>
              <a:t>Migliorare</a:t>
            </a:r>
            <a:r>
              <a:rPr lang="en-US" b="1" i="0" dirty="0">
                <a:solidFill>
                  <a:srgbClr val="54585A"/>
                </a:solidFill>
                <a:effectLst/>
                <a:latin typeface="Helvetica" panose="020B0604020202020204" pitchFamily="34" charset="0"/>
              </a:rPr>
              <a:t> la </a:t>
            </a:r>
            <a:r>
              <a:rPr lang="en-US" b="1" i="0" dirty="0" err="1">
                <a:solidFill>
                  <a:srgbClr val="54585A"/>
                </a:solidFill>
                <a:effectLst/>
                <a:latin typeface="Helvetica" panose="020B0604020202020204" pitchFamily="34" charset="0"/>
              </a:rPr>
              <a:t>resilienza</a:t>
            </a:r>
            <a:r>
              <a:rPr lang="en-US" b="1" i="0" dirty="0">
                <a:solidFill>
                  <a:srgbClr val="54585A"/>
                </a:solidFill>
                <a:effectLst/>
                <a:latin typeface="Helvetica" panose="020B0604020202020204" pitchFamily="34" charset="0"/>
              </a:rPr>
              <a:t> </a:t>
            </a:r>
            <a:r>
              <a:rPr lang="en-US" b="1" i="0" dirty="0" err="1">
                <a:solidFill>
                  <a:srgbClr val="54585A"/>
                </a:solidFill>
                <a:effectLst/>
                <a:latin typeface="Helvetica" panose="020B0604020202020204" pitchFamily="34" charset="0"/>
              </a:rPr>
              <a:t>allo</a:t>
            </a:r>
            <a:r>
              <a:rPr lang="en-US" b="1" i="0" dirty="0">
                <a:solidFill>
                  <a:srgbClr val="54585A"/>
                </a:solidFill>
                <a:effectLst/>
                <a:latin typeface="Helvetica" panose="020B0604020202020204" pitchFamily="34" charset="0"/>
              </a:rPr>
              <a:t> stress e </a:t>
            </a:r>
            <a:r>
              <a:rPr lang="en-US" b="1" i="0" dirty="0" err="1">
                <a:solidFill>
                  <a:srgbClr val="54585A"/>
                </a:solidFill>
                <a:effectLst/>
                <a:latin typeface="Helvetica" panose="020B0604020202020204" pitchFamily="34" charset="0"/>
              </a:rPr>
              <a:t>all’ansia</a:t>
            </a:r>
            <a:endParaRPr lang="en-US" b="1" i="0" dirty="0">
              <a:solidFill>
                <a:srgbClr val="54585A"/>
              </a:solidFill>
              <a:effectLst/>
              <a:latin typeface="Helvetica" panose="020B0604020202020204" pitchFamily="34" charset="0"/>
            </a:endParaRPr>
          </a:p>
          <a:p>
            <a:pPr algn="l"/>
            <a:r>
              <a:rPr lang="it-IT" b="0" i="0" dirty="0">
                <a:solidFill>
                  <a:srgbClr val="111111"/>
                </a:solidFill>
                <a:effectLst/>
                <a:latin typeface="Helvetica" panose="020B0604020202020204" pitchFamily="34" charset="0"/>
              </a:rPr>
              <a:t>Se volete diventare più resilienti, considerate questi consigli:</a:t>
            </a:r>
          </a:p>
          <a:p>
            <a:pPr marL="285750" indent="-285750" algn="l">
              <a:buFont typeface="Arial" panose="020B0604020202020204" pitchFamily="34" charset="0"/>
              <a:buChar char="•"/>
            </a:pPr>
            <a:r>
              <a:rPr lang="it-IT" b="1" i="0" dirty="0">
                <a:solidFill>
                  <a:srgbClr val="111111"/>
                </a:solidFill>
                <a:effectLst/>
                <a:latin typeface="Helvetica" panose="020B0604020202020204" pitchFamily="34" charset="0"/>
              </a:rPr>
              <a:t>Rimanere fiduciosi. </a:t>
            </a:r>
            <a:r>
              <a:rPr lang="it-IT" b="0" i="0" dirty="0">
                <a:solidFill>
                  <a:srgbClr val="111111"/>
                </a:solidFill>
                <a:effectLst/>
                <a:latin typeface="Helvetica" panose="020B0604020202020204" pitchFamily="34" charset="0"/>
              </a:rPr>
              <a:t>Non si può cambiare il passato, ma si può sempre guardare al futuro. Accettare e persino anticipare i cambiamenti rende più facile adattarsi e affrontare le nuove sfide con meno ansia.</a:t>
            </a:r>
          </a:p>
          <a:p>
            <a:pPr marL="285750" indent="-285750" algn="l">
              <a:buFont typeface="Arial" panose="020B0604020202020204" pitchFamily="34" charset="0"/>
              <a:buChar char="•"/>
            </a:pPr>
            <a:r>
              <a:rPr lang="it-IT" b="1" i="0" dirty="0">
                <a:solidFill>
                  <a:srgbClr val="111111"/>
                </a:solidFill>
                <a:effectLst/>
                <a:latin typeface="Helvetica" panose="020B0604020202020204" pitchFamily="34" charset="0"/>
              </a:rPr>
              <a:t>Prendetevi cura di voi stessi. </a:t>
            </a:r>
            <a:r>
              <a:rPr lang="it-IT" b="0" i="0" dirty="0">
                <a:solidFill>
                  <a:srgbClr val="111111"/>
                </a:solidFill>
                <a:effectLst/>
                <a:latin typeface="Helvetica" panose="020B0604020202020204" pitchFamily="34" charset="0"/>
              </a:rPr>
              <a:t>Prendetevi cura delle vostre esigenze e dei vostri sentimenti. Partecipate ad attività e hobby che vi piacciono. Includete l'attività fisica nella vostra routine quotidiana. Dormire a sufficienza. Seguire una dieta sana. Praticare tecniche di gestione dello stress e di rilassamento, come yoga, meditazione, immagini guidate, respirazione profonda o preghiera.</a:t>
            </a:r>
          </a:p>
          <a:p>
            <a:pPr marL="285750" indent="-285750" algn="l">
              <a:buFont typeface="Arial" panose="020B0604020202020204" pitchFamily="34" charset="0"/>
              <a:buChar char="•"/>
            </a:pPr>
            <a:r>
              <a:rPr lang="it-IT" b="1" i="0" dirty="0">
                <a:solidFill>
                  <a:srgbClr val="111111"/>
                </a:solidFill>
                <a:effectLst/>
                <a:latin typeface="Helvetica" panose="020B0604020202020204" pitchFamily="34" charset="0"/>
              </a:rPr>
              <a:t>Siate proattivi</a:t>
            </a:r>
            <a:r>
              <a:rPr lang="it-IT" b="0" i="0" dirty="0">
                <a:solidFill>
                  <a:srgbClr val="111111"/>
                </a:solidFill>
                <a:effectLst/>
                <a:latin typeface="Helvetica" panose="020B0604020202020204" pitchFamily="34" charset="0"/>
              </a:rPr>
              <a:t>. Non ignorate i vostri problemi. Piuttosto, cercate di capire che cosa è necessario fare, fate un piano e passate all'azione. Anche se può essere necessario del tempo per riprendersi da un grave contrattempo, da un evento traumatico o da una perdita, sappiate che la vostra situazione può migliorare se vi impegnate.</a:t>
            </a:r>
            <a:br>
              <a:rPr lang="en-US" dirty="0"/>
            </a:br>
            <a:endParaRPr lang="en-US" dirty="0"/>
          </a:p>
          <a:p>
            <a:pPr algn="r"/>
            <a:r>
              <a:rPr lang="en-US" dirty="0"/>
              <a:t>https://www.mayoclinic.org/tests-procedures/resilience-training/in-depth/resilience/art-20046311</a:t>
            </a: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0" y="940094"/>
            <a:ext cx="1325359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Costruire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un’organizzazione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digitale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incentrata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sulla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qualità</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01989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3.1: </a:t>
            </a:r>
            <a:r>
              <a:rPr lang="it-IT" sz="2200" spc="50" dirty="0">
                <a:latin typeface="+mj-lt"/>
                <a:cs typeface="Tahoma"/>
              </a:rPr>
              <a:t>Nome della sezione, Definire la qualità e l'organizzazione digitale</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3785652"/>
          </a:xfrm>
          <a:prstGeom prst="rect">
            <a:avLst/>
          </a:prstGeom>
        </p:spPr>
        <p:txBody>
          <a:bodyPr wrap="square">
            <a:spAutoFit/>
          </a:bodyPr>
          <a:lstStyle/>
          <a:p>
            <a:pPr algn="l"/>
            <a:r>
              <a:rPr lang="it-IT" sz="1600" b="1" i="0" dirty="0">
                <a:solidFill>
                  <a:srgbClr val="54585A"/>
                </a:solidFill>
                <a:effectLst/>
                <a:latin typeface="Helvetica" panose="020B0604020202020204" pitchFamily="34" charset="0"/>
              </a:rPr>
              <a:t>Definizione di qualità</a:t>
            </a:r>
          </a:p>
          <a:p>
            <a:pPr marL="285750" indent="-285750" algn="l">
              <a:buFont typeface="Arial" panose="020B0604020202020204" pitchFamily="34" charset="0"/>
              <a:buChar char="•"/>
            </a:pPr>
            <a:r>
              <a:rPr lang="it-IT" sz="1600" b="1" i="0" dirty="0">
                <a:solidFill>
                  <a:srgbClr val="54585A"/>
                </a:solidFill>
                <a:effectLst/>
                <a:latin typeface="Helvetica" panose="020B0604020202020204" pitchFamily="34" charset="0"/>
              </a:rPr>
              <a:t>Secondo l'American Society of Quality, "la qualità è l'insieme delle caratteristiche di un prodotto o di un servizio che incidono sulla sua capacità di soddisfare esigenze dichiarate o implicite": ciò significa che la qualità è un tratto di un prodotto che, grazie alle sue caratteristiche intrinseche, svolge il lavoro previsto e lo svolge bene. (https://freelancelatam.com/</a:t>
            </a:r>
            <a:r>
              <a:rPr lang="it-IT" sz="1600" b="1" i="0" dirty="0" err="1">
                <a:solidFill>
                  <a:srgbClr val="54585A"/>
                </a:solidFill>
                <a:effectLst/>
                <a:latin typeface="Helvetica" panose="020B0604020202020204" pitchFamily="34" charset="0"/>
              </a:rPr>
              <a:t>what</a:t>
            </a:r>
            <a:r>
              <a:rPr lang="it-IT" sz="1600" b="1" i="0" dirty="0">
                <a:solidFill>
                  <a:srgbClr val="54585A"/>
                </a:solidFill>
                <a:effectLst/>
                <a:latin typeface="Helvetica" panose="020B0604020202020204" pitchFamily="34" charset="0"/>
              </a:rPr>
              <a:t>-</a:t>
            </a:r>
            <a:r>
              <a:rPr lang="it-IT" sz="1600" b="1" i="0" dirty="0" err="1">
                <a:solidFill>
                  <a:srgbClr val="54585A"/>
                </a:solidFill>
                <a:effectLst/>
                <a:latin typeface="Helvetica" panose="020B0604020202020204" pitchFamily="34" charset="0"/>
              </a:rPr>
              <a:t>does</a:t>
            </a:r>
            <a:r>
              <a:rPr lang="it-IT" sz="1600" b="1" i="0" dirty="0">
                <a:solidFill>
                  <a:srgbClr val="54585A"/>
                </a:solidFill>
                <a:effectLst/>
                <a:latin typeface="Helvetica" panose="020B0604020202020204" pitchFamily="34" charset="0"/>
              </a:rPr>
              <a:t>-</a:t>
            </a:r>
            <a:r>
              <a:rPr lang="it-IT" sz="1600" b="1" i="0" dirty="0" err="1">
                <a:solidFill>
                  <a:srgbClr val="54585A"/>
                </a:solidFill>
                <a:effectLst/>
                <a:latin typeface="Helvetica" panose="020B0604020202020204" pitchFamily="34" charset="0"/>
              </a:rPr>
              <a:t>it</a:t>
            </a:r>
            <a:r>
              <a:rPr lang="it-IT" sz="1600" b="1" i="0" dirty="0">
                <a:solidFill>
                  <a:srgbClr val="54585A"/>
                </a:solidFill>
                <a:effectLst/>
                <a:latin typeface="Helvetica" panose="020B0604020202020204" pitchFamily="34" charset="0"/>
              </a:rPr>
              <a:t>-</a:t>
            </a:r>
            <a:r>
              <a:rPr lang="it-IT" sz="1600" b="1" i="0" dirty="0" err="1">
                <a:solidFill>
                  <a:srgbClr val="54585A"/>
                </a:solidFill>
                <a:effectLst/>
                <a:latin typeface="Helvetica" panose="020B0604020202020204" pitchFamily="34" charset="0"/>
              </a:rPr>
              <a:t>mean</a:t>
            </a:r>
            <a:r>
              <a:rPr lang="it-IT" sz="1600" b="1" i="0" dirty="0">
                <a:solidFill>
                  <a:srgbClr val="54585A"/>
                </a:solidFill>
                <a:effectLst/>
                <a:latin typeface="Helvetica" panose="020B0604020202020204" pitchFamily="34" charset="0"/>
              </a:rPr>
              <a:t>-to-be-</a:t>
            </a:r>
            <a:r>
              <a:rPr lang="it-IT" sz="1600" b="1" i="0" dirty="0" err="1">
                <a:solidFill>
                  <a:srgbClr val="54585A"/>
                </a:solidFill>
                <a:effectLst/>
                <a:latin typeface="Helvetica" panose="020B0604020202020204" pitchFamily="34" charset="0"/>
              </a:rPr>
              <a:t>quality</a:t>
            </a:r>
            <a:r>
              <a:rPr lang="it-IT" sz="1600" b="1" i="0" dirty="0">
                <a:solidFill>
                  <a:srgbClr val="54585A"/>
                </a:solidFill>
                <a:effectLst/>
                <a:latin typeface="Helvetica" panose="020B0604020202020204" pitchFamily="34" charset="0"/>
              </a:rPr>
              <a:t>-</a:t>
            </a:r>
            <a:r>
              <a:rPr lang="it-IT" sz="1600" b="1" i="0" dirty="0" err="1">
                <a:solidFill>
                  <a:srgbClr val="54585A"/>
                </a:solidFill>
                <a:effectLst/>
                <a:latin typeface="Helvetica" panose="020B0604020202020204" pitchFamily="34" charset="0"/>
              </a:rPr>
              <a:t>focused</a:t>
            </a:r>
            <a:r>
              <a:rPr lang="it-IT" sz="1600" b="1" i="0" dirty="0">
                <a:solidFill>
                  <a:srgbClr val="54585A"/>
                </a:solidFill>
                <a:effectLst/>
                <a:latin typeface="Helvetica" panose="020B0604020202020204" pitchFamily="34" charset="0"/>
              </a:rPr>
              <a:t>/)</a:t>
            </a:r>
          </a:p>
          <a:p>
            <a:pPr algn="l"/>
            <a:endParaRPr lang="it-IT" sz="1600" b="1" i="0" dirty="0">
              <a:solidFill>
                <a:srgbClr val="54585A"/>
              </a:solidFill>
              <a:effectLst/>
              <a:latin typeface="Helvetica" panose="020B0604020202020204" pitchFamily="34" charset="0"/>
            </a:endParaRPr>
          </a:p>
          <a:p>
            <a:pPr algn="l"/>
            <a:r>
              <a:rPr lang="it-IT" sz="1600" b="1" i="0" dirty="0">
                <a:solidFill>
                  <a:srgbClr val="54585A"/>
                </a:solidFill>
                <a:effectLst/>
                <a:latin typeface="Helvetica" panose="020B0604020202020204" pitchFamily="34" charset="0"/>
              </a:rPr>
              <a:t>Definire il termine organizzazione digitale</a:t>
            </a:r>
          </a:p>
          <a:p>
            <a:pPr algn="l"/>
            <a:r>
              <a:rPr lang="it-IT" sz="1600" b="1" i="0" dirty="0">
                <a:solidFill>
                  <a:srgbClr val="54585A"/>
                </a:solidFill>
                <a:effectLst/>
                <a:latin typeface="Helvetica" panose="020B0604020202020204" pitchFamily="34" charset="0"/>
              </a:rPr>
              <a:t>Per garantire che la vostra organizzazione stia costruendo una visione olistica e unica del cliente, ponetevi le seguenti domande:</a:t>
            </a:r>
          </a:p>
          <a:p>
            <a:pPr algn="l"/>
            <a:endParaRPr lang="it-IT" sz="1600" b="1" i="0" dirty="0">
              <a:solidFill>
                <a:srgbClr val="54585A"/>
              </a:solidFill>
              <a:effectLst/>
              <a:latin typeface="Helvetica" panose="020B0604020202020204" pitchFamily="34" charset="0"/>
            </a:endParaRPr>
          </a:p>
          <a:p>
            <a:pPr marL="285750" indent="-285750" algn="l">
              <a:buFont typeface="Arial" panose="020B0604020202020204" pitchFamily="34" charset="0"/>
              <a:buChar char="•"/>
            </a:pPr>
            <a:r>
              <a:rPr lang="it-IT" sz="1600" b="1" i="0" dirty="0">
                <a:solidFill>
                  <a:srgbClr val="54585A"/>
                </a:solidFill>
                <a:effectLst/>
                <a:latin typeface="Helvetica" panose="020B0604020202020204" pitchFamily="34" charset="0"/>
              </a:rPr>
              <a:t>"Un'organizzazione digitale è un'organizzazione che cerca di migliorare le prestazioni grazie agli strumenti elettronici e informatici nuovi ed emergenti e ai modelli di business e ai nuovi modi di operare che essi consentono, per migliorare l'efficacia del proprio modo di operare".</a:t>
            </a:r>
            <a:r>
              <a:rPr lang="en-US" sz="1600" b="1" i="0" dirty="0">
                <a:solidFill>
                  <a:srgbClr val="54585A"/>
                </a:solidFill>
                <a:effectLst/>
                <a:latin typeface="Helvetica" panose="020B0604020202020204" pitchFamily="34" charset="0"/>
              </a:rPr>
              <a:t> </a:t>
            </a:r>
            <a:r>
              <a:rPr lang="en-US" sz="1600" b="1" i="0" dirty="0">
                <a:solidFill>
                  <a:srgbClr val="54585A"/>
                </a:solidFill>
                <a:effectLst/>
                <a:latin typeface="Helvetica" panose="020B0604020202020204" pitchFamily="34" charset="0"/>
                <a:hlinkClick r:id="rId2"/>
              </a:rPr>
              <a:t>https://www.linkedin.com/pulse/what-digital-organisation-owen-mccall/</a:t>
            </a:r>
            <a:endParaRPr lang="en-US" sz="1600" b="1" i="0" dirty="0">
              <a:solidFill>
                <a:srgbClr val="54585A"/>
              </a:solidFill>
              <a:effectLst/>
              <a:latin typeface="Helvetica" panose="020B0604020202020204" pitchFamily="34" charset="0"/>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70023" y="1418517"/>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3.2: </a:t>
            </a:r>
            <a:r>
              <a:rPr lang="it-IT" sz="2200" spc="50" dirty="0">
                <a:latin typeface="+mj-lt"/>
                <a:cs typeface="Tahoma"/>
              </a:rPr>
              <a:t>I pilastri di un'organizzazione digitale incentrata sulla qualità</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728591" y="1789766"/>
            <a:ext cx="11024208" cy="4278094"/>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1.</a:t>
            </a:r>
            <a:r>
              <a:rPr lang="it-IT" sz="1600" b="1" i="0" dirty="0">
                <a:solidFill>
                  <a:srgbClr val="54585A"/>
                </a:solidFill>
                <a:effectLst/>
                <a:latin typeface="Helvetica" panose="020B0604020202020204" pitchFamily="34" charset="0"/>
              </a:rPr>
              <a:t> Collaborare per costruire una visione unica del cliente</a:t>
            </a:r>
            <a:endParaRPr lang="en-US" sz="1600" b="1" i="0" dirty="0">
              <a:solidFill>
                <a:srgbClr val="54585A"/>
              </a:solidFill>
              <a:effectLst/>
              <a:latin typeface="Helvetica" panose="020B0604020202020204" pitchFamily="34" charset="0"/>
            </a:endParaRPr>
          </a:p>
          <a:p>
            <a:pPr algn="l"/>
            <a:r>
              <a:rPr lang="it-IT" sz="1600" b="1" i="0" dirty="0">
                <a:solidFill>
                  <a:srgbClr val="54585A"/>
                </a:solidFill>
                <a:effectLst/>
                <a:latin typeface="Helvetica" panose="020B0604020202020204" pitchFamily="34" charset="0"/>
              </a:rPr>
              <a:t>Per garantire che la vostra organizzazione stia costruendo una visione olistica e unica del cliente, ponetevi le seguenti domande:</a:t>
            </a:r>
            <a:endParaRPr lang="en-US" sz="1600" b="1" i="0" dirty="0">
              <a:solidFill>
                <a:srgbClr val="54585A"/>
              </a:solidFill>
              <a:effectLst/>
              <a:latin typeface="Helvetica" panose="020B0604020202020204" pitchFamily="34" charset="0"/>
            </a:endParaRP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it-IT" sz="1600" b="1" i="0" dirty="0">
                <a:solidFill>
                  <a:srgbClr val="54585A"/>
                </a:solidFill>
                <a:effectLst/>
                <a:latin typeface="Helvetica" panose="020B0604020202020204" pitchFamily="34" charset="0"/>
              </a:rPr>
              <a:t>Quanto sono buoni i nostri dati? I dati scadenti non solo riducono la vostra capacità di comunicare, ma possono avere un impatto sulla produttività e, in ultima analisi, sui ricavi.</a:t>
            </a:r>
            <a:r>
              <a:rPr lang="en-US" sz="1600" b="1" i="0" dirty="0">
                <a:solidFill>
                  <a:srgbClr val="54585A"/>
                </a:solidFill>
                <a:effectLst/>
                <a:latin typeface="Helvetica" panose="020B0604020202020204" pitchFamily="34" charset="0"/>
              </a:rPr>
              <a:t> </a:t>
            </a:r>
          </a:p>
          <a:p>
            <a:pPr marL="342900" indent="-342900" algn="l">
              <a:buFont typeface="Arial" panose="020B0604020202020204" pitchFamily="34" charset="0"/>
              <a:buChar char="•"/>
            </a:pPr>
            <a:r>
              <a:rPr lang="it-IT" sz="1600" b="1" i="0" dirty="0">
                <a:solidFill>
                  <a:srgbClr val="54585A"/>
                </a:solidFill>
                <a:effectLst/>
                <a:latin typeface="Helvetica" panose="020B0604020202020204" pitchFamily="34" charset="0"/>
              </a:rPr>
              <a:t>Quanto tempo dedichiamo alla convalida dei dati raccolti? Quando si dedica tutto il tempo alla raccolta e alla gestione dei dati, la qualità delle informazioni può essere messa in secondo piano. Assicuratevi di incorporare il tempo necessario per convalidare e pulire i dati.</a:t>
            </a:r>
            <a:r>
              <a:rPr lang="en-US" sz="1600" b="1" i="0" dirty="0">
                <a:solidFill>
                  <a:srgbClr val="54585A"/>
                </a:solidFill>
                <a:effectLst/>
                <a:latin typeface="Helvetica" panose="020B0604020202020204" pitchFamily="34" charset="0"/>
              </a:rPr>
              <a:t> </a:t>
            </a:r>
          </a:p>
          <a:p>
            <a:pPr marL="342900" indent="-342900" algn="l">
              <a:buFont typeface="Arial" panose="020B0604020202020204" pitchFamily="34" charset="0"/>
              <a:buChar char="•"/>
            </a:pPr>
            <a:r>
              <a:rPr lang="it-IT" sz="1600" b="1" i="0" dirty="0">
                <a:solidFill>
                  <a:srgbClr val="54585A"/>
                </a:solidFill>
                <a:effectLst/>
                <a:latin typeface="Helvetica" panose="020B0604020202020204" pitchFamily="34" charset="0"/>
              </a:rPr>
              <a:t>Come gestiamo i dati raccolti dai nostri clienti? È necessario adottare strategie coerenti per la gestione dei dati dei clienti, indipendentemente dalla loro origine. La responsabilità dell'accuratezza dei dati non deve essere affidata a un singolo team.</a:t>
            </a:r>
            <a:r>
              <a:rPr lang="en-US" sz="1600" b="1" i="0" dirty="0">
                <a:solidFill>
                  <a:srgbClr val="54585A"/>
                </a:solidFill>
                <a:effectLst/>
                <a:latin typeface="Helvetica" panose="020B0604020202020204" pitchFamily="34" charset="0"/>
              </a:rPr>
              <a:t> </a:t>
            </a:r>
          </a:p>
          <a:p>
            <a:pPr marL="342900" indent="-342900" algn="l">
              <a:buFont typeface="Arial" panose="020B0604020202020204" pitchFamily="34" charset="0"/>
              <a:buChar char="•"/>
            </a:pPr>
            <a:r>
              <a:rPr lang="it-IT" sz="1600" b="1" i="0" dirty="0">
                <a:solidFill>
                  <a:srgbClr val="54585A"/>
                </a:solidFill>
                <a:effectLst/>
                <a:latin typeface="Helvetica" panose="020B0604020202020204" pitchFamily="34" charset="0"/>
              </a:rPr>
              <a:t>Quanto siamo vicini a una visione unica del cliente? Una visione unica del cliente mostra tutte le interazioni che un cliente ha avuto con la vostra azienda, comprese tutte le informazioni di contatto e le preferenze. Assicuratevi di non avere a che fare con dati </a:t>
            </a:r>
            <a:r>
              <a:rPr lang="it-IT" sz="1600" b="1" i="0" dirty="0" err="1">
                <a:solidFill>
                  <a:srgbClr val="54585A"/>
                </a:solidFill>
                <a:effectLst/>
                <a:latin typeface="Helvetica" panose="020B0604020202020204" pitchFamily="34" charset="0"/>
              </a:rPr>
              <a:t>siloed</a:t>
            </a:r>
            <a:r>
              <a:rPr lang="it-IT" sz="1600" b="1" i="0" dirty="0">
                <a:solidFill>
                  <a:srgbClr val="54585A"/>
                </a:solidFill>
                <a:effectLst/>
                <a:latin typeface="Helvetica" panose="020B0604020202020204" pitchFamily="34" charset="0"/>
              </a:rPr>
              <a:t> perché avete dimenticato di consultare un collega o avete dimenticato un sistema legacy.</a:t>
            </a:r>
            <a:r>
              <a:rPr lang="en-US" sz="1600" b="1" i="0" dirty="0">
                <a:solidFill>
                  <a:srgbClr val="54585A"/>
                </a:solidFill>
                <a:effectLst/>
                <a:latin typeface="Helvetica" panose="020B0604020202020204" pitchFamily="34" charset="0"/>
              </a:rPr>
              <a:t> </a:t>
            </a:r>
          </a:p>
          <a:p>
            <a:pPr algn="r"/>
            <a:r>
              <a:rPr lang="en-US" sz="1600" dirty="0"/>
              <a:t>https://www.cmswire.com/digital-workplace/3-steps-to-building-a-digital-culture/</a:t>
            </a:r>
          </a:p>
        </p:txBody>
      </p:sp>
      <p:sp>
        <p:nvSpPr>
          <p:cNvPr id="5" name="object 2">
            <a:extLst>
              <a:ext uri="{FF2B5EF4-FFF2-40B4-BE49-F238E27FC236}">
                <a16:creationId xmlns:a16="http://schemas.microsoft.com/office/drawing/2014/main" id="{EF813A5C-6F28-5B47-0DDA-8BA97B8A750D}"/>
              </a:ext>
            </a:extLst>
          </p:cNvPr>
          <p:cNvSpPr txBox="1">
            <a:spLocks/>
          </p:cNvSpPr>
          <p:nvPr/>
        </p:nvSpPr>
        <p:spPr>
          <a:xfrm>
            <a:off x="0" y="790140"/>
            <a:ext cx="1325359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Costruire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un’organizzazione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digitale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incentrata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sulla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qualità</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3.2.: </a:t>
            </a:r>
            <a:r>
              <a:rPr lang="it-IT" sz="2200" spc="50" dirty="0">
                <a:latin typeface="+mj-lt"/>
                <a:cs typeface="Tahoma"/>
              </a:rPr>
              <a:t>I pilastri di un'organizzazione digitale incentrata sulla qualità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785652"/>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2. </a:t>
            </a:r>
            <a:r>
              <a:rPr lang="en-US" sz="1600" b="1" i="0" dirty="0" err="1">
                <a:solidFill>
                  <a:srgbClr val="54585A"/>
                </a:solidFill>
                <a:effectLst/>
                <a:latin typeface="Helvetica" panose="020B0604020202020204" pitchFamily="34" charset="0"/>
              </a:rPr>
              <a:t>Incoraggiare</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l’assunzione</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dei</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rischi</a:t>
            </a:r>
            <a:endParaRPr lang="en-US" sz="1600" b="1" i="0" dirty="0">
              <a:solidFill>
                <a:srgbClr val="54585A"/>
              </a:solidFill>
              <a:effectLst/>
              <a:latin typeface="Helvetica" panose="020B0604020202020204" pitchFamily="34" charset="0"/>
            </a:endParaRPr>
          </a:p>
          <a:p>
            <a:pPr algn="l"/>
            <a:endParaRPr lang="en-US" sz="1600" dirty="0"/>
          </a:p>
          <a:p>
            <a:pPr algn="l"/>
            <a:r>
              <a:rPr lang="it-IT" sz="1600" dirty="0"/>
              <a:t>Concentratevi sull'eliminazione del processo decisionale burocratico e spostate la vostra attenzione sull'innovazione piuttosto che sulla stretta efficienza, senza dimenticare di celebrare la natura iterativa del progresso.</a:t>
            </a:r>
          </a:p>
          <a:p>
            <a:pPr algn="l"/>
            <a:endParaRPr lang="it-IT" sz="1600" dirty="0"/>
          </a:p>
          <a:p>
            <a:pPr algn="l"/>
            <a:r>
              <a:rPr lang="it-IT" sz="1600" dirty="0"/>
              <a:t>Una componente chiave per fallire velocemente è la riflessione e la crescita. Dovete incoraggiare i membri del team a condividere ciò che non ha funzionato, in modo che l'intera organizzazione possa imparare, anziché rimanere bloccata nella stasi. Il vostro team deve avere le competenze necessarie per utilizzare le intuizioni e i dati generati da queste nuove iniziative per promuovere ulteriori cambiamenti, che potrebbero richiedere un cambiamento di mentalità o una formazione aggiuntiva.</a:t>
            </a:r>
          </a:p>
          <a:p>
            <a:pPr algn="l"/>
            <a:endParaRPr lang="it-IT" sz="1600" dirty="0"/>
          </a:p>
          <a:p>
            <a:pPr algn="l"/>
            <a:r>
              <a:rPr lang="it-IT" sz="1600" dirty="0"/>
              <a:t>Il passaggio a una cultura digitale richiede tempo, ma prima si inizia, prima si vedranno i risultati. Qualsiasi trasformazione digitale, per sua natura, rimarrà un work in progress. Questa sperimentazione comporta rischi calcolati, ma alla fine porterà a risultati e a nuovi successi per la vostra organizzazione</a:t>
            </a:r>
          </a:p>
          <a:p>
            <a:pPr algn="l"/>
            <a:endParaRPr lang="it-IT" sz="1600" dirty="0"/>
          </a:p>
          <a:p>
            <a:pPr algn="r"/>
            <a:r>
              <a:rPr lang="en-US" sz="1600" dirty="0"/>
              <a:t>https://www.cmswire.com/digital-workplace/3-steps-to-building-a-digital-culture/</a:t>
            </a:r>
          </a:p>
        </p:txBody>
      </p:sp>
      <p:sp>
        <p:nvSpPr>
          <p:cNvPr id="5" name="object 2">
            <a:extLst>
              <a:ext uri="{FF2B5EF4-FFF2-40B4-BE49-F238E27FC236}">
                <a16:creationId xmlns:a16="http://schemas.microsoft.com/office/drawing/2014/main" id="{8F4D14E1-5899-465A-0C49-4560E9616627}"/>
              </a:ext>
            </a:extLst>
          </p:cNvPr>
          <p:cNvSpPr txBox="1">
            <a:spLocks/>
          </p:cNvSpPr>
          <p:nvPr/>
        </p:nvSpPr>
        <p:spPr>
          <a:xfrm>
            <a:off x="0" y="944253"/>
            <a:ext cx="1325359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Costruire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un’organizzazione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digitale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incentrata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sulla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qualità</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28927" y="1427878"/>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3.2.: </a:t>
            </a:r>
            <a:r>
              <a:rPr lang="it-IT" sz="2200" spc="50" dirty="0">
                <a:latin typeface="+mj-lt"/>
                <a:cs typeface="Tahoma"/>
              </a:rPr>
              <a:t>I pilastri di un'organizzazione digitale incentrata sulla qualità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738865" y="1780539"/>
            <a:ext cx="11024208" cy="4278094"/>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3. </a:t>
            </a:r>
            <a:r>
              <a:rPr lang="en-US" sz="1600" b="1" dirty="0" err="1">
                <a:solidFill>
                  <a:srgbClr val="54585A"/>
                </a:solidFill>
                <a:latin typeface="Helvetica" panose="020B0604020202020204" pitchFamily="34" charset="0"/>
              </a:rPr>
              <a:t>Abbracciare</a:t>
            </a:r>
            <a:r>
              <a:rPr lang="en-US" sz="1600" b="1" dirty="0">
                <a:solidFill>
                  <a:srgbClr val="54585A"/>
                </a:solidFill>
                <a:latin typeface="Helvetica" panose="020B0604020202020204" pitchFamily="34" charset="0"/>
              </a:rPr>
              <a:t> il </a:t>
            </a:r>
            <a:r>
              <a:rPr lang="en-US" sz="1600" b="1" dirty="0" err="1">
                <a:solidFill>
                  <a:srgbClr val="54585A"/>
                </a:solidFill>
                <a:latin typeface="Helvetica" panose="020B0604020202020204" pitchFamily="34" charset="0"/>
              </a:rPr>
              <a:t>cambiamento</a:t>
            </a:r>
            <a:r>
              <a:rPr lang="en-US" sz="1600" b="1" dirty="0">
                <a:solidFill>
                  <a:srgbClr val="54585A"/>
                </a:solidFill>
                <a:latin typeface="Helvetica" panose="020B0604020202020204" pitchFamily="34" charset="0"/>
              </a:rPr>
              <a:t> </a:t>
            </a:r>
            <a:endParaRPr lang="en-US" sz="1600" b="1" i="0" dirty="0">
              <a:solidFill>
                <a:srgbClr val="54585A"/>
              </a:solidFill>
              <a:effectLst/>
              <a:latin typeface="Helvetica" panose="020B0604020202020204" pitchFamily="34" charset="0"/>
            </a:endParaRPr>
          </a:p>
          <a:p>
            <a:pPr algn="l"/>
            <a:endParaRPr lang="en-US" sz="1600" dirty="0"/>
          </a:p>
          <a:p>
            <a:pPr algn="l"/>
            <a:r>
              <a:rPr lang="it-IT" sz="1600" dirty="0"/>
              <a:t>L'adozione di una cultura digitale può essere impegnativa, in quanto i dipendenti faticano a mobilitarsi intorno a punti di contatto coerenti, nuove tecnologie e nuove modalità di lavoro. Ma le organizzazioni devono andare oltre le strutture, i processi e i sistemi tradizionali per cambiare il comportamento individuale e collettivo. Per modificare le dinamiche di gruppo e di squadra, le organizzazioni possono fare quanto segue:</a:t>
            </a:r>
          </a:p>
          <a:p>
            <a:pPr algn="l"/>
            <a:endParaRPr lang="it-IT" sz="1600" dirty="0"/>
          </a:p>
          <a:p>
            <a:pPr algn="l"/>
            <a:r>
              <a:rPr lang="it-IT" sz="1600" dirty="0"/>
              <a:t>Abbracciare la trasparenza. L'implementazione di una cultura digitale può essere una sfida, soprattutto se l'organizzazione soffre di una "mentalità a silos". Cercate una comunicazione aperta e onesta, sia dall'alto verso il basso che dal basso verso l'alto.</a:t>
            </a:r>
          </a:p>
          <a:p>
            <a:pPr algn="l"/>
            <a:r>
              <a:rPr lang="it-IT" sz="1600" dirty="0"/>
              <a:t>Costruire team di progetto </a:t>
            </a:r>
            <a:r>
              <a:rPr lang="it-IT" sz="1600" dirty="0" err="1"/>
              <a:t>interfunzionali</a:t>
            </a:r>
            <a:r>
              <a:rPr lang="it-IT" sz="1600" dirty="0"/>
              <a:t>. I team </a:t>
            </a:r>
            <a:r>
              <a:rPr lang="it-IT" sz="1600" dirty="0" err="1"/>
              <a:t>interfunzionali</a:t>
            </a:r>
            <a:r>
              <a:rPr lang="it-IT" sz="1600" dirty="0"/>
              <a:t> aiutano le organizzazioni a mettere i clienti al primo posto incoraggiando una comunicazione e una collaborazione efficaci. I progetti di trasformazione digitale dovrebbero prevedere la presenza di esperti provenienti da diverse aree aziendali per garantire che tutte le prospettive siano prese in considerazione. Alcune organizzazioni da cui attingere sono le vendite, la finanza, il marketing, le operazioni e le risorse umane.</a:t>
            </a:r>
          </a:p>
          <a:p>
            <a:pPr algn="l"/>
            <a:r>
              <a:rPr lang="it-IT" sz="1600" dirty="0"/>
              <a:t>Utilizzate strumenti di collaborazione. Invece delle e-mail, provate applicazioni come </a:t>
            </a:r>
            <a:r>
              <a:rPr lang="it-IT" sz="1600" dirty="0" err="1"/>
              <a:t>Slack</a:t>
            </a:r>
            <a:r>
              <a:rPr lang="it-IT" sz="1600" dirty="0"/>
              <a:t> o Microsoft Teams. Potete anche provare a collaborare sui documenti invece di inviarli via e-mail. Questo aiuta a condividere le informazioni e a lavorare in modo più efficiente verso obiettivi comuni.</a:t>
            </a:r>
            <a:r>
              <a:rPr lang="en-US" sz="1600" dirty="0"/>
              <a:t> </a:t>
            </a:r>
          </a:p>
          <a:p>
            <a:pPr algn="r"/>
            <a:r>
              <a:rPr lang="en-US" sz="1600" dirty="0"/>
              <a:t>https://www.cmswire.com/digital-workplace/3-steps-to-building-a-digital-culture/</a:t>
            </a:r>
          </a:p>
        </p:txBody>
      </p:sp>
      <p:sp>
        <p:nvSpPr>
          <p:cNvPr id="4" name="object 2">
            <a:extLst>
              <a:ext uri="{FF2B5EF4-FFF2-40B4-BE49-F238E27FC236}">
                <a16:creationId xmlns:a16="http://schemas.microsoft.com/office/drawing/2014/main" id="{A0C05283-1B5E-B441-6DBA-8D844E75EA61}"/>
              </a:ext>
            </a:extLst>
          </p:cNvPr>
          <p:cNvSpPr txBox="1">
            <a:spLocks/>
          </p:cNvSpPr>
          <p:nvPr/>
        </p:nvSpPr>
        <p:spPr>
          <a:xfrm>
            <a:off x="0" y="799501"/>
            <a:ext cx="1325359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dirty="0">
                <a:solidFill>
                  <a:schemeClr val="tx1"/>
                </a:solidFill>
                <a:latin typeface="+mj-lt"/>
                <a:ea typeface="Tahoma" panose="020B0604030504040204" pitchFamily="34" charset="0"/>
                <a:cs typeface="Tahoma" panose="020B0604030504040204" pitchFamily="34" charset="0"/>
              </a:rPr>
              <a:t>UNIT 3: </a:t>
            </a:r>
            <a:r>
              <a:rPr lang="en-US" sz="4000" kern="0" spc="-150" dirty="0" err="1">
                <a:solidFill>
                  <a:schemeClr val="tx1"/>
                </a:solidFill>
                <a:latin typeface="+mj-lt"/>
                <a:ea typeface="Tahoma" panose="020B0604030504040204" pitchFamily="34" charset="0"/>
                <a:cs typeface="Tahoma" panose="020B0604030504040204" pitchFamily="34" charset="0"/>
              </a:rPr>
              <a:t>Costruire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un’organizzazione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digitale</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incentrata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sulla</a:t>
            </a:r>
            <a:r>
              <a:rPr lang="en-US" sz="4000" kern="0" spc="-150" dirty="0">
                <a:solidFill>
                  <a:schemeClr val="tx1"/>
                </a:solidFill>
                <a:latin typeface="+mj-lt"/>
                <a:ea typeface="Tahoma" panose="020B0604030504040204" pitchFamily="34" charset="0"/>
                <a:cs typeface="Tahoma" panose="020B0604030504040204" pitchFamily="34" charset="0"/>
              </a:rPr>
              <a:t> </a:t>
            </a:r>
            <a:r>
              <a:rPr lang="en-US" sz="4000" kern="0" spc="-150" dirty="0" err="1">
                <a:solidFill>
                  <a:schemeClr val="tx1"/>
                </a:solidFill>
                <a:latin typeface="+mj-lt"/>
                <a:ea typeface="Tahoma" panose="020B0604030504040204" pitchFamily="34" charset="0"/>
                <a:cs typeface="Tahoma" panose="020B0604030504040204" pitchFamily="34" charset="0"/>
              </a:rPr>
              <a:t>qualità</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5724" y="1478252"/>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90900" y="3527815"/>
            <a:ext cx="1829006" cy="1479829"/>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una naturale sensazione di non essere in grado di far fronte a richieste ed eventi specifici</a:t>
            </a:r>
            <a:endParaRPr lang="en-US" sz="1400" dirty="0">
              <a:ea typeface="Lato Light" charset="0"/>
              <a:cs typeface="Poppins" pitchFamily="2" charset="77"/>
            </a:endParaRPr>
          </a:p>
        </p:txBody>
      </p:sp>
      <p:sp>
        <p:nvSpPr>
          <p:cNvPr id="53" name="Rectangle 52"/>
          <p:cNvSpPr/>
          <p:nvPr/>
        </p:nvSpPr>
        <p:spPr>
          <a:xfrm>
            <a:off x="5459780" y="3220708"/>
            <a:ext cx="751168" cy="369332"/>
          </a:xfrm>
          <a:prstGeom prst="rect">
            <a:avLst/>
          </a:prstGeom>
        </p:spPr>
        <p:txBody>
          <a:bodyPr wrap="none">
            <a:spAutoFit/>
          </a:bodyPr>
          <a:lstStyle/>
          <a:p>
            <a:pPr algn="ctr"/>
            <a:r>
              <a:rPr lang="en-US" b="1" dirty="0">
                <a:ea typeface="Roboto" charset="0"/>
                <a:cs typeface="Poppins" pitchFamily="2" charset="77"/>
              </a:rPr>
              <a:t>Stress</a:t>
            </a:r>
          </a:p>
        </p:txBody>
      </p:sp>
      <p:sp>
        <p:nvSpPr>
          <p:cNvPr id="54" name="TextBox 53"/>
          <p:cNvSpPr txBox="1"/>
          <p:nvPr/>
        </p:nvSpPr>
        <p:spPr>
          <a:xfrm>
            <a:off x="6309917" y="2329840"/>
            <a:ext cx="1829006" cy="1479829"/>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una sensazione di disagio, come preoccupazione o paura, che può essere lieve o grave</a:t>
            </a:r>
            <a:endParaRPr lang="en-US" sz="1400" dirty="0">
              <a:ea typeface="Lato Light" charset="0"/>
              <a:cs typeface="Poppins" pitchFamily="2" charset="77"/>
            </a:endParaRPr>
          </a:p>
        </p:txBody>
      </p:sp>
      <p:sp>
        <p:nvSpPr>
          <p:cNvPr id="55" name="Rectangle 54"/>
          <p:cNvSpPr/>
          <p:nvPr/>
        </p:nvSpPr>
        <p:spPr>
          <a:xfrm>
            <a:off x="6836305" y="2159054"/>
            <a:ext cx="708848" cy="369332"/>
          </a:xfrm>
          <a:prstGeom prst="rect">
            <a:avLst/>
          </a:prstGeom>
        </p:spPr>
        <p:txBody>
          <a:bodyPr wrap="none">
            <a:spAutoFit/>
          </a:bodyPr>
          <a:lstStyle/>
          <a:p>
            <a:pPr algn="ctr"/>
            <a:r>
              <a:rPr lang="en-US" b="1" dirty="0" err="1">
                <a:ea typeface="Roboto" charset="0"/>
                <a:cs typeface="Poppins" pitchFamily="2" charset="77"/>
              </a:rPr>
              <a:t>Ansia</a:t>
            </a:r>
            <a:endParaRPr lang="en-US" b="1" dirty="0">
              <a:ea typeface="Roboto" charset="0"/>
              <a:cs typeface="Poppins" pitchFamily="2" charset="77"/>
            </a:endParaRP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classificati per risorse e modelli</a:t>
            </a:r>
            <a:endParaRPr lang="en-US" sz="1400" dirty="0">
              <a:ea typeface="Lato Light" charset="0"/>
              <a:cs typeface="Poppins" pitchFamily="2" charset="77"/>
            </a:endParaRPr>
          </a:p>
        </p:txBody>
      </p:sp>
      <p:sp>
        <p:nvSpPr>
          <p:cNvPr id="59" name="Rectangle 58"/>
          <p:cNvSpPr/>
          <p:nvPr/>
        </p:nvSpPr>
        <p:spPr>
          <a:xfrm>
            <a:off x="3541818" y="2291972"/>
            <a:ext cx="1911805" cy="646331"/>
          </a:xfrm>
          <a:prstGeom prst="rect">
            <a:avLst/>
          </a:prstGeom>
        </p:spPr>
        <p:txBody>
          <a:bodyPr wrap="none">
            <a:spAutoFit/>
          </a:bodyPr>
          <a:lstStyle/>
          <a:p>
            <a:pPr algn="ctr"/>
            <a:r>
              <a:rPr lang="en-US" b="1" dirty="0" err="1">
                <a:ea typeface="Roboto" charset="0"/>
                <a:cs typeface="Poppins" pitchFamily="2" charset="77"/>
              </a:rPr>
              <a:t>Tipologie</a:t>
            </a:r>
            <a:r>
              <a:rPr lang="en-US" b="1" dirty="0">
                <a:ea typeface="Roboto" charset="0"/>
                <a:cs typeface="Poppins" pitchFamily="2" charset="77"/>
              </a:rPr>
              <a:t> di </a:t>
            </a:r>
            <a:r>
              <a:rPr lang="en-US" b="1" dirty="0" err="1">
                <a:ea typeface="Roboto" charset="0"/>
                <a:cs typeface="Poppins" pitchFamily="2" charset="77"/>
              </a:rPr>
              <a:t>carico</a:t>
            </a:r>
            <a:endParaRPr lang="en-US" b="1" dirty="0">
              <a:ea typeface="Roboto" charset="0"/>
              <a:cs typeface="Poppins" pitchFamily="2" charset="77"/>
            </a:endParaRPr>
          </a:p>
          <a:p>
            <a:pPr algn="ctr"/>
            <a:r>
              <a:rPr lang="en-US" b="1" dirty="0">
                <a:ea typeface="Roboto" charset="0"/>
                <a:cs typeface="Poppins" pitchFamily="2" charset="77"/>
              </a:rPr>
              <a:t> di </a:t>
            </a:r>
            <a:r>
              <a:rPr lang="en-US" b="1" dirty="0" err="1">
                <a:ea typeface="Roboto" charset="0"/>
                <a:cs typeface="Poppins" pitchFamily="2" charset="77"/>
              </a:rPr>
              <a:t>lavoro</a:t>
            </a:r>
            <a:endParaRPr lang="en-US" b="1" dirty="0">
              <a:ea typeface="Roboto" charset="0"/>
              <a:cs typeface="Poppins" pitchFamily="2" charset="77"/>
            </a:endParaRPr>
          </a:p>
        </p:txBody>
      </p:sp>
      <p:sp>
        <p:nvSpPr>
          <p:cNvPr id="60" name="TextBox 59"/>
          <p:cNvSpPr txBox="1"/>
          <p:nvPr/>
        </p:nvSpPr>
        <p:spPr>
          <a:xfrm>
            <a:off x="7528988" y="4225809"/>
            <a:ext cx="2079771" cy="769441"/>
          </a:xfrm>
          <a:prstGeom prst="rect">
            <a:avLst/>
          </a:prstGeom>
          <a:noFill/>
        </p:spPr>
        <p:txBody>
          <a:bodyPr wrap="square" rtlCol="0">
            <a:spAutoFit/>
          </a:bodyPr>
          <a:lstStyle/>
          <a:p>
            <a:pPr algn="ctr"/>
            <a:r>
              <a:rPr lang="it-IT" sz="1100" dirty="0">
                <a:ea typeface="Lato Light" charset="0"/>
                <a:cs typeface="Poppins" pitchFamily="2" charset="77"/>
              </a:rPr>
              <a:t>Collaborare per costruire una visione unica del cliente</a:t>
            </a:r>
          </a:p>
          <a:p>
            <a:pPr algn="ctr"/>
            <a:r>
              <a:rPr lang="it-IT" sz="1100" dirty="0">
                <a:ea typeface="Lato Light" charset="0"/>
                <a:cs typeface="Poppins" pitchFamily="2" charset="77"/>
              </a:rPr>
              <a:t>Incoraggiare l'assunzione di rischi</a:t>
            </a:r>
          </a:p>
          <a:p>
            <a:pPr algn="ctr"/>
            <a:r>
              <a:rPr lang="it-IT" sz="1100" dirty="0">
                <a:ea typeface="Lato Light" charset="0"/>
                <a:cs typeface="Poppins" pitchFamily="2" charset="77"/>
              </a:rPr>
              <a:t>Abbracciare il cambiamento</a:t>
            </a:r>
            <a:endParaRPr lang="en-US" sz="1100" dirty="0">
              <a:ea typeface="Lato Light" charset="0"/>
              <a:cs typeface="Poppins" pitchFamily="2" charset="77"/>
            </a:endParaRPr>
          </a:p>
        </p:txBody>
      </p:sp>
      <p:sp>
        <p:nvSpPr>
          <p:cNvPr id="61" name="Rectangle 60"/>
          <p:cNvSpPr/>
          <p:nvPr/>
        </p:nvSpPr>
        <p:spPr>
          <a:xfrm>
            <a:off x="7564056" y="3364053"/>
            <a:ext cx="1997391" cy="954107"/>
          </a:xfrm>
          <a:prstGeom prst="rect">
            <a:avLst/>
          </a:prstGeom>
        </p:spPr>
        <p:txBody>
          <a:bodyPr wrap="square">
            <a:spAutoFit/>
          </a:bodyPr>
          <a:lstStyle/>
          <a:p>
            <a:pPr algn="ctr"/>
            <a:r>
              <a:rPr lang="it-IT" sz="1400" b="1" dirty="0">
                <a:ea typeface="Roboto" charset="0"/>
                <a:cs typeface="Poppins" pitchFamily="2" charset="77"/>
              </a:rPr>
              <a:t>I pilastri di un'organizzazione digitale incentrata sulla qualità</a:t>
            </a:r>
            <a:endParaRPr lang="en-US" sz="1400" b="1" dirty="0">
              <a:ea typeface="Roboto" charset="0"/>
              <a:cs typeface="Poppins" pitchFamily="2" charset="77"/>
            </a:endParaRPr>
          </a:p>
        </p:txBody>
      </p:sp>
      <p:sp>
        <p:nvSpPr>
          <p:cNvPr id="62" name="TextBox 61"/>
          <p:cNvSpPr txBox="1"/>
          <p:nvPr/>
        </p:nvSpPr>
        <p:spPr>
          <a:xfrm>
            <a:off x="2231246" y="4062554"/>
            <a:ext cx="1829006" cy="915572"/>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Mettere</a:t>
            </a:r>
            <a:r>
              <a:rPr lang="en-US" sz="1400" dirty="0">
                <a:ea typeface="Lato Light" charset="0"/>
                <a:cs typeface="Poppins" pitchFamily="2" charset="77"/>
              </a:rPr>
              <a:t> </a:t>
            </a:r>
            <a:r>
              <a:rPr lang="en-US" sz="1400" dirty="0" err="1">
                <a:ea typeface="Lato Light" charset="0"/>
                <a:cs typeface="Poppins" pitchFamily="2" charset="77"/>
              </a:rPr>
              <a:t>insieme</a:t>
            </a:r>
            <a:r>
              <a:rPr lang="en-US" sz="1400" dirty="0">
                <a:ea typeface="Lato Light" charset="0"/>
                <a:cs typeface="Poppins" pitchFamily="2" charset="77"/>
              </a:rPr>
              <a:t> </a:t>
            </a:r>
            <a:r>
              <a:rPr lang="en-US" sz="1400" dirty="0" err="1">
                <a:ea typeface="Lato Light" charset="0"/>
                <a:cs typeface="Poppins" pitchFamily="2" charset="77"/>
              </a:rPr>
              <a:t>gli</a:t>
            </a:r>
            <a:r>
              <a:rPr lang="en-US" sz="1400" dirty="0">
                <a:ea typeface="Lato Light" charset="0"/>
                <a:cs typeface="Poppins" pitchFamily="2" charset="77"/>
              </a:rPr>
              <a:t> </a:t>
            </a:r>
            <a:r>
              <a:rPr lang="en-US" sz="1400" dirty="0" err="1">
                <a:ea typeface="Lato Light" charset="0"/>
                <a:cs typeface="Poppins" pitchFamily="2" charset="77"/>
              </a:rPr>
              <a:t>elementi</a:t>
            </a:r>
            <a:r>
              <a:rPr lang="en-US" sz="1400" dirty="0">
                <a:ea typeface="Lato Light" charset="0"/>
                <a:cs typeface="Poppins" pitchFamily="2" charset="77"/>
              </a:rPr>
              <a:t> per </a:t>
            </a:r>
            <a:r>
              <a:rPr lang="en-US" sz="1400" dirty="0" err="1">
                <a:ea typeface="Lato Light" charset="0"/>
                <a:cs typeface="Poppins" pitchFamily="2" charset="77"/>
              </a:rPr>
              <a:t>ottenere</a:t>
            </a:r>
            <a:r>
              <a:rPr lang="en-US" sz="1400" dirty="0">
                <a:ea typeface="Lato Light" charset="0"/>
                <a:cs typeface="Poppins" pitchFamily="2" charset="77"/>
              </a:rPr>
              <a:t> </a:t>
            </a:r>
            <a:r>
              <a:rPr lang="en-US" sz="1400" dirty="0" err="1">
                <a:ea typeface="Lato Light" charset="0"/>
                <a:cs typeface="Poppins" pitchFamily="2" charset="77"/>
              </a:rPr>
              <a:t>i</a:t>
            </a:r>
            <a:r>
              <a:rPr lang="en-US" sz="1400" dirty="0">
                <a:ea typeface="Lato Light" charset="0"/>
                <a:cs typeface="Poppins" pitchFamily="2" charset="77"/>
              </a:rPr>
              <a:t> </a:t>
            </a:r>
            <a:r>
              <a:rPr lang="en-US" sz="1400" dirty="0" err="1">
                <a:ea typeface="Lato Light" charset="0"/>
                <a:cs typeface="Poppins" pitchFamily="2" charset="77"/>
              </a:rPr>
              <a:t>dati</a:t>
            </a:r>
            <a:endParaRPr lang="en-US" sz="1400" dirty="0">
              <a:ea typeface="Lato Light" charset="0"/>
              <a:cs typeface="Poppins" pitchFamily="2" charset="77"/>
            </a:endParaRPr>
          </a:p>
        </p:txBody>
      </p:sp>
      <p:sp>
        <p:nvSpPr>
          <p:cNvPr id="63" name="Rectangle 62"/>
          <p:cNvSpPr/>
          <p:nvPr/>
        </p:nvSpPr>
        <p:spPr>
          <a:xfrm>
            <a:off x="2235288" y="3551636"/>
            <a:ext cx="1824794" cy="646331"/>
          </a:xfrm>
          <a:prstGeom prst="rect">
            <a:avLst/>
          </a:prstGeom>
        </p:spPr>
        <p:txBody>
          <a:bodyPr wrap="none">
            <a:spAutoFit/>
          </a:bodyPr>
          <a:lstStyle/>
          <a:p>
            <a:pPr algn="ctr"/>
            <a:r>
              <a:rPr lang="en-US" b="1" dirty="0">
                <a:ea typeface="Roboto" charset="0"/>
                <a:cs typeface="Poppins" pitchFamily="2" charset="77"/>
              </a:rPr>
              <a:t> </a:t>
            </a:r>
            <a:r>
              <a:rPr lang="en-US" b="1" dirty="0" err="1">
                <a:ea typeface="Roboto" charset="0"/>
                <a:cs typeface="Poppins" pitchFamily="2" charset="77"/>
              </a:rPr>
              <a:t>Carico</a:t>
            </a:r>
            <a:r>
              <a:rPr lang="en-US" b="1" dirty="0">
                <a:ea typeface="Roboto" charset="0"/>
                <a:cs typeface="Poppins" pitchFamily="2" charset="77"/>
              </a:rPr>
              <a:t> da </a:t>
            </a:r>
            <a:r>
              <a:rPr lang="en-US" b="1" dirty="0" err="1">
                <a:ea typeface="Roboto" charset="0"/>
                <a:cs typeface="Poppins" pitchFamily="2" charset="77"/>
              </a:rPr>
              <a:t>lavoro</a:t>
            </a:r>
            <a:r>
              <a:rPr lang="en-US" b="1" dirty="0">
                <a:ea typeface="Roboto" charset="0"/>
                <a:cs typeface="Poppins" pitchFamily="2" charset="77"/>
              </a:rPr>
              <a:t> </a:t>
            </a:r>
          </a:p>
          <a:p>
            <a:pPr algn="ctr"/>
            <a:r>
              <a:rPr lang="en-US" b="1" dirty="0" err="1">
                <a:ea typeface="Roboto" charset="0"/>
                <a:cs typeface="Poppins" pitchFamily="2" charset="77"/>
              </a:rPr>
              <a:t>digitale</a:t>
            </a:r>
            <a:r>
              <a:rPr lang="en-US" b="1" dirty="0">
                <a:ea typeface="Roboto" charset="0"/>
                <a:cs typeface="Poppins" pitchFamily="2" charset="77"/>
              </a:rPr>
              <a:t> </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Riassumendo</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err="1"/>
              <a:t>Analisi</a:t>
            </a:r>
            <a:r>
              <a:rPr lang="en-GB" sz="4800" b="1" spc="-150" dirty="0"/>
              <a:t> SWOT</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en-GB" sz="2200" spc="-150" dirty="0" err="1">
                <a:latin typeface="+mj-lt"/>
                <a:cs typeface="Tahoma"/>
              </a:rPr>
              <a:t>AUTOVALUTAZIONE</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err="1"/>
              <a:t>Punti</a:t>
            </a:r>
            <a:r>
              <a:rPr lang="en-GB" dirty="0"/>
              <a:t> di Forza:</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Debolezza</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Opportunità</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dirty="0" err="1"/>
              <a:t>Minacce</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Punto </a:t>
            </a:r>
            <a:r>
              <a:rPr lang="en-US" dirty="0" err="1"/>
              <a:t>chiave</a:t>
            </a:r>
            <a:r>
              <a:rPr lang="en-US" dirty="0"/>
              <a:t> 1: </a:t>
            </a:r>
            <a:r>
              <a:rPr lang="it-IT" dirty="0"/>
              <a:t>Un carico di lavoro digitale consiste nel "mettere insieme elementi per ottenere dati, scoprire il significato di qualcosa o sviluppare qualcosa«.</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a:t>Punto </a:t>
            </a:r>
            <a:r>
              <a:rPr lang="en-US" dirty="0" err="1"/>
              <a:t>chiave</a:t>
            </a:r>
            <a:r>
              <a:rPr lang="en-US" dirty="0"/>
              <a:t> 2: </a:t>
            </a:r>
            <a:r>
              <a:rPr lang="it-IT" dirty="0"/>
              <a:t>I tipi di carichi di lavoro possono essere classificati in base alle risorse e ai modelli.</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Punto </a:t>
            </a:r>
            <a:r>
              <a:rPr lang="en-US" dirty="0" err="1"/>
              <a:t>chiave</a:t>
            </a:r>
            <a:r>
              <a:rPr lang="en-US" dirty="0"/>
              <a:t> 3: </a:t>
            </a:r>
            <a:r>
              <a:rPr lang="it-IT" dirty="0"/>
              <a:t>Lo stress è la sensazione naturale di non essere in grado di far fronte a richieste ed eventi specifici.</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Punto </a:t>
            </a:r>
            <a:r>
              <a:rPr lang="en-US" dirty="0" err="1"/>
              <a:t>chiave</a:t>
            </a:r>
            <a:r>
              <a:rPr lang="en-US" dirty="0"/>
              <a:t> 4: </a:t>
            </a:r>
            <a:r>
              <a:rPr lang="it-IT" dirty="0"/>
              <a:t>L'ansia è una sensazione di disagio, come preoccupazione o paura, che può essere lieve o grave.</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47715" y="4975550"/>
            <a:ext cx="8825604" cy="1200329"/>
          </a:xfrm>
          <a:prstGeom prst="rect">
            <a:avLst/>
          </a:prstGeom>
          <a:noFill/>
        </p:spPr>
        <p:txBody>
          <a:bodyPr wrap="square" rtlCol="0">
            <a:spAutoFit/>
          </a:bodyPr>
          <a:lstStyle/>
          <a:p>
            <a:r>
              <a:rPr lang="en-US" dirty="0"/>
              <a:t>Punto </a:t>
            </a:r>
            <a:r>
              <a:rPr lang="en-US" dirty="0" err="1"/>
              <a:t>chiave</a:t>
            </a:r>
            <a:r>
              <a:rPr lang="en-US" dirty="0"/>
              <a:t> 5: </a:t>
            </a:r>
            <a:r>
              <a:rPr lang="it-IT" dirty="0"/>
              <a:t>I pilastri di un'organizzazione digitale incentrata sulla qualità sono:</a:t>
            </a:r>
            <a:r>
              <a:rPr lang="en-US" dirty="0"/>
              <a:t>:</a:t>
            </a:r>
          </a:p>
          <a:p>
            <a:pPr marL="285750" indent="-285750">
              <a:buFont typeface="Arial" panose="020B0604020202020204" pitchFamily="34" charset="0"/>
              <a:buChar char="•"/>
            </a:pPr>
            <a:r>
              <a:rPr lang="en-US" dirty="0"/>
              <a:t>C</a:t>
            </a:r>
            <a:r>
              <a:rPr lang="it-IT" dirty="0" err="1"/>
              <a:t>ollaborare</a:t>
            </a:r>
            <a:r>
              <a:rPr lang="it-IT" dirty="0"/>
              <a:t> per costruire una visione unica del cliente.</a:t>
            </a:r>
          </a:p>
          <a:p>
            <a:pPr marL="285750" indent="-285750">
              <a:buFont typeface="Arial" panose="020B0604020202020204" pitchFamily="34" charset="0"/>
              <a:buChar char="•"/>
            </a:pPr>
            <a:r>
              <a:rPr lang="en-US" dirty="0" err="1"/>
              <a:t>Incoraggiare</a:t>
            </a:r>
            <a:r>
              <a:rPr lang="en-US" dirty="0"/>
              <a:t> </a:t>
            </a:r>
            <a:r>
              <a:rPr lang="en-US" dirty="0" err="1"/>
              <a:t>l’assunzione</a:t>
            </a:r>
            <a:r>
              <a:rPr lang="en-US" dirty="0"/>
              <a:t> di </a:t>
            </a:r>
            <a:r>
              <a:rPr lang="en-US" dirty="0" err="1"/>
              <a:t>rischi</a:t>
            </a:r>
            <a:endParaRPr lang="en-US" dirty="0"/>
          </a:p>
          <a:p>
            <a:pPr marL="285750" indent="-285750">
              <a:buFont typeface="Arial" panose="020B0604020202020204" pitchFamily="34" charset="0"/>
              <a:buChar char="•"/>
            </a:pPr>
            <a:r>
              <a:rPr lang="en-US" dirty="0" err="1"/>
              <a:t>Abbracciare</a:t>
            </a:r>
            <a:r>
              <a:rPr lang="en-US" dirty="0"/>
              <a:t> il </a:t>
            </a:r>
            <a:r>
              <a:rPr lang="en-US" dirty="0" err="1"/>
              <a:t>cambiamento</a:t>
            </a:r>
            <a:endParaRPr lang="en-US" dirty="0"/>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4019188" y="2266696"/>
            <a:ext cx="5535779"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5064598" cy="369332"/>
          </a:xfrm>
          <a:prstGeom prst="rect">
            <a:avLst/>
          </a:prstGeom>
          <a:noFill/>
        </p:spPr>
        <p:txBody>
          <a:bodyPr wrap="square" rtlCol="0">
            <a:spAutoFit/>
          </a:bodyPr>
          <a:lstStyle/>
          <a:p>
            <a:r>
              <a:rPr lang="es-ES" dirty="0"/>
              <a:t>Obiettivo 1: </a:t>
            </a:r>
            <a:r>
              <a:rPr lang="en-US" dirty="0" err="1"/>
              <a:t>Comprendere</a:t>
            </a:r>
            <a:r>
              <a:rPr lang="en-US" dirty="0"/>
              <a:t> </a:t>
            </a:r>
            <a:r>
              <a:rPr lang="en-US" dirty="0" err="1"/>
              <a:t>i</a:t>
            </a:r>
            <a:r>
              <a:rPr lang="en-US" dirty="0"/>
              <a:t> </a:t>
            </a:r>
            <a:r>
              <a:rPr lang="en-US" dirty="0" err="1"/>
              <a:t>carichi</a:t>
            </a:r>
            <a:r>
              <a:rPr lang="en-US" dirty="0"/>
              <a:t> di </a:t>
            </a:r>
            <a:r>
              <a:rPr lang="en-US" dirty="0" err="1"/>
              <a:t>lavoro</a:t>
            </a:r>
            <a:r>
              <a:rPr lang="en-US" dirty="0"/>
              <a:t> </a:t>
            </a:r>
            <a:r>
              <a:rPr lang="en-US" dirty="0" err="1"/>
              <a:t>digitali</a:t>
            </a:r>
            <a:endParaRPr lang="en-GB" dirty="0"/>
          </a:p>
        </p:txBody>
      </p:sp>
      <p:sp>
        <p:nvSpPr>
          <p:cNvPr id="12" name="CuadroTexto 11"/>
          <p:cNvSpPr txBox="1"/>
          <p:nvPr/>
        </p:nvSpPr>
        <p:spPr>
          <a:xfrm>
            <a:off x="1615182" y="3530217"/>
            <a:ext cx="4203395" cy="369332"/>
          </a:xfrm>
          <a:prstGeom prst="rect">
            <a:avLst/>
          </a:prstGeom>
          <a:noFill/>
        </p:spPr>
        <p:txBody>
          <a:bodyPr wrap="none" rtlCol="0">
            <a:spAutoFit/>
          </a:bodyPr>
          <a:lstStyle/>
          <a:p>
            <a:r>
              <a:rPr lang="es-ES" dirty="0"/>
              <a:t>Obiettivo 2: Resilienza all’ansia e allo stress</a:t>
            </a:r>
            <a:endParaRPr lang="en-GB" dirty="0"/>
          </a:p>
        </p:txBody>
      </p:sp>
      <p:sp>
        <p:nvSpPr>
          <p:cNvPr id="13" name="CuadroTexto 12"/>
          <p:cNvSpPr txBox="1"/>
          <p:nvPr/>
        </p:nvSpPr>
        <p:spPr>
          <a:xfrm>
            <a:off x="1615182" y="4282099"/>
            <a:ext cx="5673733" cy="646331"/>
          </a:xfrm>
          <a:prstGeom prst="rect">
            <a:avLst/>
          </a:prstGeom>
          <a:noFill/>
        </p:spPr>
        <p:txBody>
          <a:bodyPr wrap="none" rtlCol="0">
            <a:spAutoFit/>
          </a:bodyPr>
          <a:lstStyle/>
          <a:p>
            <a:r>
              <a:rPr lang="es-ES" dirty="0"/>
              <a:t>Obiettivo 3: </a:t>
            </a:r>
            <a:r>
              <a:rPr lang="it-IT" dirty="0"/>
              <a:t>Costruire un'organizzazione digitale incentrata</a:t>
            </a:r>
          </a:p>
          <a:p>
            <a:r>
              <a:rPr lang="it-IT" dirty="0"/>
              <a:t>sulla qualità</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5971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Comprendere i carichi di lavoro digitali</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 </a:t>
            </a:r>
            <a:r>
              <a:rPr lang="en-US" sz="2200" spc="50" dirty="0" err="1">
                <a:latin typeface="+mj-lt"/>
                <a:cs typeface="Tahoma"/>
              </a:rPr>
              <a:t>Definire</a:t>
            </a:r>
            <a:r>
              <a:rPr lang="en-US" sz="2200" spc="50" dirty="0">
                <a:latin typeface="+mj-lt"/>
                <a:cs typeface="Tahoma"/>
              </a:rPr>
              <a:t> il </a:t>
            </a:r>
            <a:r>
              <a:rPr lang="en-US" sz="2200" spc="50" dirty="0" err="1">
                <a:latin typeface="+mj-lt"/>
                <a:cs typeface="Tahoma"/>
              </a:rPr>
              <a:t>carico</a:t>
            </a:r>
            <a:r>
              <a:rPr lang="en-US" sz="2200" spc="50" dirty="0">
                <a:latin typeface="+mj-lt"/>
                <a:cs typeface="Tahoma"/>
              </a:rPr>
              <a:t> di </a:t>
            </a:r>
            <a:r>
              <a:rPr lang="en-US" sz="2200" spc="50" dirty="0" err="1">
                <a:latin typeface="+mj-lt"/>
                <a:cs typeface="Tahoma"/>
              </a:rPr>
              <a:t>lavoro</a:t>
            </a:r>
            <a:r>
              <a:rPr lang="en-US" sz="2200" spc="50" dirty="0">
                <a:latin typeface="+mj-lt"/>
                <a:cs typeface="Tahoma"/>
              </a:rPr>
              <a:t> </a:t>
            </a:r>
            <a:r>
              <a:rPr lang="en-US" sz="2200" spc="50" dirty="0" err="1">
                <a:latin typeface="+mj-lt"/>
                <a:cs typeface="Tahoma"/>
              </a:rPr>
              <a:t>digitale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323922"/>
            <a:ext cx="10269068" cy="92333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In informatica, un carico di lavoro ha iniziato semplicemente a significare qualsiasi programma eseguito su un computer o il lavoro svolto da quest'ultimo. Ma in un mondo sempre più alimentato dalla tecnologia, il termine si è caricato di significato.</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303143"/>
            <a:ext cx="10269068" cy="2862322"/>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In sostanza, si tratta della capacità e del modo in cui un sistema informatico elabora gli input e fornisce gli output. Per visualizzare e modificare una foto su un computer portatile è necessario che il computer elabori istruzioni software. Questo è un carico di lavoro.</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Ogni volta che qualcuno cerca qualcosa su Google, un centro dati elabora un carico di lavoro che si traduce in una serie di link sullo schermo.</a:t>
            </a:r>
          </a:p>
          <a:p>
            <a:pPr>
              <a:defRPr/>
            </a:pPr>
            <a:endParaRPr lang="en-US"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91196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Comprendere i carichi di lavoro digitali</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8558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Definire il carico di lavoro digitale</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92333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In parole povere, un carico di lavoro consiste nel "mettere insieme elementi per ottenere dati, scoprire il significato di qualcosa o sviluppare qualcosa".</a:t>
            </a:r>
          </a:p>
          <a:p>
            <a:pPr>
              <a:defRPr/>
            </a:pPr>
            <a:r>
              <a:rPr lang="it-IT" altLang="es-ES" dirty="0" err="1">
                <a:latin typeface="Calibri" panose="020F0502020204030204" pitchFamily="34" charset="0"/>
                <a:cs typeface="Calibri" panose="020F0502020204030204" pitchFamily="34" charset="0"/>
              </a:rPr>
              <a:t>Hurwitz</a:t>
            </a:r>
            <a:r>
              <a:rPr lang="it-IT" altLang="es-ES" dirty="0">
                <a:latin typeface="Calibri" panose="020F0502020204030204" pitchFamily="34" charset="0"/>
                <a:cs typeface="Calibri" panose="020F0502020204030204" pitchFamily="34" charset="0"/>
              </a:rPr>
              <a:t>, J. S. e Kirsch, D. (2020). Cloud computing for dummies. John Wiley &amp; Sons.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714003"/>
            <a:ext cx="112193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Comprendere i carichi di lavoro digitale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465491"/>
            <a:ext cx="694791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Tipologie di carichi da lavoro (Workload)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77556" y="1874133"/>
            <a:ext cx="10451406" cy="4278094"/>
          </a:xfrm>
          <a:prstGeom prst="rect">
            <a:avLst/>
          </a:prstGeom>
        </p:spPr>
        <p:txBody>
          <a:bodyPr wrap="square">
            <a:spAutoFit/>
          </a:bodyPr>
          <a:lstStyle/>
          <a:p>
            <a:pPr>
              <a:defRPr/>
            </a:pPr>
            <a:r>
              <a:rPr lang="it-IT" altLang="es-ES" sz="1700" dirty="0">
                <a:latin typeface="Calibri" panose="020F0502020204030204" pitchFamily="34" charset="0"/>
                <a:cs typeface="Calibri" panose="020F0502020204030204" pitchFamily="34" charset="0"/>
              </a:rPr>
              <a:t>I tipi di carichi di lavoro nel cloud sono suddivisi per risorse:</a:t>
            </a:r>
            <a:endParaRPr lang="en-US" altLang="es-ES" sz="17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00" dirty="0" err="1">
                <a:latin typeface="Calibri" panose="020F0502020204030204" pitchFamily="34" charset="0"/>
                <a:cs typeface="Calibri" panose="020F0502020204030204" pitchFamily="34" charset="0"/>
              </a:rPr>
              <a:t>Calcolo</a:t>
            </a:r>
            <a:r>
              <a:rPr lang="en-US" altLang="es-ES" sz="1700" dirty="0">
                <a:latin typeface="Calibri" panose="020F0502020204030204" pitchFamily="34" charset="0"/>
                <a:cs typeface="Calibri" panose="020F0502020204030204" pitchFamily="34" charset="0"/>
              </a:rPr>
              <a:t> </a:t>
            </a:r>
            <a:r>
              <a:rPr lang="en-US" altLang="es-ES" sz="1700" dirty="0" err="1">
                <a:latin typeface="Calibri" panose="020F0502020204030204" pitchFamily="34" charset="0"/>
                <a:cs typeface="Calibri" panose="020F0502020204030204" pitchFamily="34" charset="0"/>
              </a:rPr>
              <a:t>generale</a:t>
            </a:r>
            <a:r>
              <a:rPr lang="en-US" altLang="es-ES" sz="1700" dirty="0">
                <a:latin typeface="Calibri" panose="020F0502020204030204" pitchFamily="34" charset="0"/>
                <a:cs typeface="Calibri" panose="020F0502020204030204" pitchFamily="34" charset="0"/>
              </a:rPr>
              <a:t>: </a:t>
            </a:r>
            <a:r>
              <a:rPr lang="it-IT" altLang="es-ES" sz="1700" dirty="0">
                <a:latin typeface="Calibri" panose="020F0502020204030204" pitchFamily="34" charset="0"/>
                <a:cs typeface="Calibri" panose="020F0502020204030204" pitchFamily="34" charset="0"/>
              </a:rPr>
              <a:t>Carichi di lavoro che non hanno esigenze computazionali specifiche e che in genere vengono eseguiti sulla configurazione predefinita del cloud. Tra questi vi sono le comuni applicazioni web, i server web, i data store distribuiti e i </a:t>
            </a:r>
            <a:r>
              <a:rPr lang="it-IT" altLang="es-ES" sz="1700" dirty="0" err="1">
                <a:latin typeface="Calibri" panose="020F0502020204030204" pitchFamily="34" charset="0"/>
                <a:cs typeface="Calibri" panose="020F0502020204030204" pitchFamily="34" charset="0"/>
              </a:rPr>
              <a:t>microservizi</a:t>
            </a:r>
            <a:r>
              <a:rPr lang="it-IT" altLang="es-ES" sz="1700" dirty="0">
                <a:latin typeface="Calibri" panose="020F0502020204030204" pitchFamily="34" charset="0"/>
                <a:cs typeface="Calibri" panose="020F0502020204030204" pitchFamily="34" charset="0"/>
              </a:rPr>
              <a:t> containerizzati.</a:t>
            </a:r>
            <a:r>
              <a:rPr lang="en-US" altLang="es-ES" sz="1700"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defRPr/>
            </a:pPr>
            <a:r>
              <a:rPr lang="en-US" altLang="es-ES" sz="1700" dirty="0">
                <a:latin typeface="Calibri" panose="020F0502020204030204" pitchFamily="34" charset="0"/>
                <a:cs typeface="Calibri" panose="020F0502020204030204" pitchFamily="34" charset="0"/>
              </a:rPr>
              <a:t>Ad </a:t>
            </a:r>
            <a:r>
              <a:rPr lang="en-US" altLang="es-ES" sz="1700" dirty="0" err="1">
                <a:latin typeface="Calibri" panose="020F0502020204030204" pitchFamily="34" charset="0"/>
                <a:cs typeface="Calibri" panose="020F0502020204030204" pitchFamily="34" charset="0"/>
              </a:rPr>
              <a:t>alta</a:t>
            </a:r>
            <a:r>
              <a:rPr lang="en-US" altLang="es-ES" sz="1700" dirty="0">
                <a:latin typeface="Calibri" panose="020F0502020204030204" pitchFamily="34" charset="0"/>
                <a:cs typeface="Calibri" panose="020F0502020204030204" pitchFamily="34" charset="0"/>
              </a:rPr>
              <a:t> </a:t>
            </a:r>
            <a:r>
              <a:rPr lang="en-US" altLang="es-ES" sz="1700" dirty="0" err="1">
                <a:latin typeface="Calibri" panose="020F0502020204030204" pitchFamily="34" charset="0"/>
                <a:cs typeface="Calibri" panose="020F0502020204030204" pitchFamily="34" charset="0"/>
              </a:rPr>
              <a:t>intensità</a:t>
            </a:r>
            <a:r>
              <a:rPr lang="en-US" altLang="es-ES" sz="1700" dirty="0">
                <a:latin typeface="Calibri" panose="020F0502020204030204" pitchFamily="34" charset="0"/>
                <a:cs typeface="Calibri" panose="020F0502020204030204" pitchFamily="34" charset="0"/>
              </a:rPr>
              <a:t> di CPU:</a:t>
            </a:r>
            <a:r>
              <a:rPr lang="it-IT" altLang="es-ES" sz="1700" dirty="0">
                <a:latin typeface="Calibri" panose="020F0502020204030204" pitchFamily="34" charset="0"/>
                <a:cs typeface="Calibri" panose="020F0502020204030204" pitchFamily="34" charset="0"/>
              </a:rPr>
              <a:t>Carichi di lavoro che hanno requisiti di calcolo elevati e gestiscono un gran numero di utenti simultanei. Tra questi vi sono i giochi online multigiocatore di massa e le applicazioni di deep learning che devono eseguire operazioni ad alta intensità di processore come la codifica video, l'analisi dei big data, la modellazione 3D, ecc.</a:t>
            </a:r>
            <a:r>
              <a:rPr lang="en-US" altLang="es-ES" sz="1700"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defRPr/>
            </a:pPr>
            <a:r>
              <a:rPr lang="en-US" altLang="es-ES" sz="1700" dirty="0">
                <a:latin typeface="Calibri" panose="020F0502020204030204" pitchFamily="34" charset="0"/>
                <a:cs typeface="Calibri" panose="020F0502020204030204" pitchFamily="34" charset="0"/>
              </a:rPr>
              <a:t>Ad </a:t>
            </a:r>
            <a:r>
              <a:rPr lang="en-US" altLang="es-ES" sz="1700" dirty="0" err="1">
                <a:latin typeface="Calibri" panose="020F0502020204030204" pitchFamily="34" charset="0"/>
                <a:cs typeface="Calibri" panose="020F0502020204030204" pitchFamily="34" charset="0"/>
              </a:rPr>
              <a:t>intensa</a:t>
            </a:r>
            <a:r>
              <a:rPr lang="en-US" altLang="es-ES" sz="1700" dirty="0">
                <a:latin typeface="Calibri" panose="020F0502020204030204" pitchFamily="34" charset="0"/>
                <a:cs typeface="Calibri" panose="020F0502020204030204" pitchFamily="34" charset="0"/>
              </a:rPr>
              <a:t> </a:t>
            </a:r>
            <a:r>
              <a:rPr lang="en-US" altLang="es-ES" sz="1700" dirty="0" err="1">
                <a:latin typeface="Calibri" panose="020F0502020204030204" pitchFamily="34" charset="0"/>
                <a:cs typeface="Calibri" panose="020F0502020204030204" pitchFamily="34" charset="0"/>
              </a:rPr>
              <a:t>capacità</a:t>
            </a:r>
            <a:r>
              <a:rPr lang="en-US" altLang="es-ES" sz="1700" dirty="0">
                <a:latin typeface="Calibri" panose="020F0502020204030204" pitchFamily="34" charset="0"/>
                <a:cs typeface="Calibri" panose="020F0502020204030204" pitchFamily="34" charset="0"/>
              </a:rPr>
              <a:t> di </a:t>
            </a:r>
            <a:r>
              <a:rPr lang="en-US" altLang="es-ES" sz="1700" dirty="0" err="1">
                <a:latin typeface="Calibri" panose="020F0502020204030204" pitchFamily="34" charset="0"/>
                <a:cs typeface="Calibri" panose="020F0502020204030204" pitchFamily="34" charset="0"/>
              </a:rPr>
              <a:t>memoria</a:t>
            </a:r>
            <a:r>
              <a:rPr lang="en-US" altLang="es-ES" sz="1700" dirty="0">
                <a:latin typeface="Calibri" panose="020F0502020204030204" pitchFamily="34" charset="0"/>
                <a:cs typeface="Calibri" panose="020F0502020204030204" pitchFamily="34" charset="0"/>
              </a:rPr>
              <a:t>: </a:t>
            </a:r>
            <a:r>
              <a:rPr lang="it-IT" altLang="es-ES" sz="1700" dirty="0">
                <a:latin typeface="Calibri" panose="020F0502020204030204" pitchFamily="34" charset="0"/>
                <a:cs typeface="Calibri" panose="020F0502020204030204" pitchFamily="34" charset="0"/>
              </a:rPr>
              <a:t>Carichi di lavoro che richiedono memoria e potenza di elaborazione per eseguire milioni di transazioni al secondo. Questi includono dati in streaming in tempo reale, cache e database distribuiti.</a:t>
            </a:r>
          </a:p>
          <a:p>
            <a:pPr marL="285750" indent="-285750">
              <a:buFont typeface="Arial" panose="020B0604020202020204" pitchFamily="34" charset="0"/>
              <a:buChar char="•"/>
              <a:defRPr/>
            </a:pPr>
            <a:r>
              <a:rPr lang="en-US" altLang="es-ES" sz="1700" dirty="0" err="1">
                <a:latin typeface="Calibri" panose="020F0502020204030204" pitchFamily="34" charset="0"/>
                <a:cs typeface="Calibri" panose="020F0502020204030204" pitchFamily="34" charset="0"/>
              </a:rPr>
              <a:t>Elaborazione</a:t>
            </a:r>
            <a:r>
              <a:rPr lang="en-US" altLang="es-ES" sz="1700" dirty="0">
                <a:latin typeface="Calibri" panose="020F0502020204030204" pitchFamily="34" charset="0"/>
                <a:cs typeface="Calibri" panose="020F0502020204030204" pitchFamily="34" charset="0"/>
              </a:rPr>
              <a:t> </a:t>
            </a:r>
            <a:r>
              <a:rPr lang="en-US" altLang="es-ES" sz="1700" dirty="0" err="1">
                <a:latin typeface="Calibri" panose="020F0502020204030204" pitchFamily="34" charset="0"/>
                <a:cs typeface="Calibri" panose="020F0502020204030204" pitchFamily="34" charset="0"/>
              </a:rPr>
              <a:t>accelerata</a:t>
            </a:r>
            <a:r>
              <a:rPr lang="en-US" altLang="es-ES" sz="1700" dirty="0">
                <a:latin typeface="Calibri" panose="020F0502020204030204" pitchFamily="34" charset="0"/>
                <a:cs typeface="Calibri" panose="020F0502020204030204" pitchFamily="34" charset="0"/>
              </a:rPr>
              <a:t> da GPU: </a:t>
            </a:r>
            <a:r>
              <a:rPr lang="it-IT" altLang="es-ES" sz="1700" dirty="0">
                <a:latin typeface="Calibri" panose="020F0502020204030204" pitchFamily="34" charset="0"/>
                <a:cs typeface="Calibri" panose="020F0502020204030204" pitchFamily="34" charset="0"/>
              </a:rPr>
              <a:t>Alcuni carichi di lavoro come il riconoscimento vocale, i veicoli a guida autonoma, i sistemi di navigazione, la fluidodinamica computazionale, l'analisi sismica e così via hanno requisiti di elaborazione elevatissimi. Questi richiedono la potenza delle GPU insieme alle CPU per eseguire operazioni in tempo reale</a:t>
            </a:r>
            <a:r>
              <a:rPr lang="en-US" altLang="es-ES" sz="17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altLang="es-ES" sz="1700" dirty="0" err="1">
                <a:latin typeface="Calibri" panose="020F0502020204030204" pitchFamily="34" charset="0"/>
                <a:cs typeface="Calibri" panose="020F0502020204030204" pitchFamily="34" charset="0"/>
              </a:rPr>
              <a:t>Ottimizzazione</a:t>
            </a:r>
            <a:r>
              <a:rPr lang="en-US" altLang="es-ES" sz="1700" dirty="0">
                <a:latin typeface="Calibri" panose="020F0502020204030204" pitchFamily="34" charset="0"/>
                <a:cs typeface="Calibri" panose="020F0502020204030204" pitchFamily="34" charset="0"/>
              </a:rPr>
              <a:t> </a:t>
            </a:r>
            <a:r>
              <a:rPr lang="en-US" altLang="es-ES" sz="1700" dirty="0" err="1">
                <a:latin typeface="Calibri" panose="020F0502020204030204" pitchFamily="34" charset="0"/>
                <a:cs typeface="Calibri" panose="020F0502020204030204" pitchFamily="34" charset="0"/>
              </a:rPr>
              <a:t>dello</a:t>
            </a:r>
            <a:r>
              <a:rPr lang="en-US" altLang="es-ES" sz="1700" dirty="0">
                <a:latin typeface="Calibri" panose="020F0502020204030204" pitchFamily="34" charset="0"/>
                <a:cs typeface="Calibri" panose="020F0502020204030204" pitchFamily="34" charset="0"/>
              </a:rPr>
              <a:t> storage: </a:t>
            </a:r>
            <a:r>
              <a:rPr lang="it-IT" altLang="es-ES" sz="1700" dirty="0">
                <a:latin typeface="Calibri" panose="020F0502020204030204" pitchFamily="34" charset="0"/>
                <a:cs typeface="Calibri" panose="020F0502020204030204" pitchFamily="34" charset="0"/>
              </a:rPr>
              <a:t>Carichi di lavoro come i database in-</a:t>
            </a:r>
            <a:r>
              <a:rPr lang="it-IT" altLang="es-ES" sz="1700" dirty="0" err="1">
                <a:latin typeface="Calibri" panose="020F0502020204030204" pitchFamily="34" charset="0"/>
                <a:cs typeface="Calibri" panose="020F0502020204030204" pitchFamily="34" charset="0"/>
              </a:rPr>
              <a:t>memory</a:t>
            </a:r>
            <a:r>
              <a:rPr lang="it-IT" altLang="es-ES" sz="1700" dirty="0">
                <a:latin typeface="Calibri" panose="020F0502020204030204" pitchFamily="34" charset="0"/>
                <a:cs typeface="Calibri" panose="020F0502020204030204" pitchFamily="34" charset="0"/>
              </a:rPr>
              <a:t>, i database </a:t>
            </a:r>
            <a:r>
              <a:rPr lang="it-IT" altLang="es-ES" sz="1700" dirty="0" err="1">
                <a:latin typeface="Calibri" panose="020F0502020204030204" pitchFamily="34" charset="0"/>
                <a:cs typeface="Calibri" panose="020F0502020204030204" pitchFamily="34" charset="0"/>
              </a:rPr>
              <a:t>NoSQL</a:t>
            </a:r>
            <a:r>
              <a:rPr lang="it-IT" altLang="es-ES" sz="1700" dirty="0">
                <a:latin typeface="Calibri" panose="020F0502020204030204" pitchFamily="34" charset="0"/>
                <a:cs typeface="Calibri" panose="020F0502020204030204" pitchFamily="34" charset="0"/>
              </a:rPr>
              <a:t> altamente scalabili e i data </a:t>
            </a:r>
            <a:r>
              <a:rPr lang="it-IT" altLang="es-ES" sz="1700" dirty="0" err="1">
                <a:latin typeface="Calibri" panose="020F0502020204030204" pitchFamily="34" charset="0"/>
                <a:cs typeface="Calibri" panose="020F0502020204030204" pitchFamily="34" charset="0"/>
              </a:rPr>
              <a:t>warehouse</a:t>
            </a:r>
            <a:r>
              <a:rPr lang="it-IT" altLang="es-ES" sz="1700" dirty="0">
                <a:latin typeface="Calibri" panose="020F0502020204030204" pitchFamily="34" charset="0"/>
                <a:cs typeface="Calibri" panose="020F0502020204030204" pitchFamily="34" charset="0"/>
              </a:rPr>
              <a:t>.</a:t>
            </a:r>
            <a:endParaRPr lang="en-US" altLang="es-E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465491"/>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Tipi di carico da lavoro</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464406" y="1818152"/>
            <a:ext cx="11350037" cy="4408899"/>
          </a:xfrm>
          <a:prstGeom prst="rect">
            <a:avLst/>
          </a:prstGeom>
        </p:spPr>
        <p:txBody>
          <a:bodyPr wrap="square">
            <a:spAutoFit/>
          </a:bodyPr>
          <a:lstStyle/>
          <a:p>
            <a:pPr>
              <a:defRPr/>
            </a:pPr>
            <a:r>
              <a:rPr lang="it-IT" altLang="es-ES" sz="1750" dirty="0">
                <a:latin typeface="Calibri" panose="020F0502020204030204" pitchFamily="34" charset="0"/>
                <a:cs typeface="Calibri" panose="020F0502020204030204" pitchFamily="34" charset="0"/>
              </a:rPr>
              <a:t>I tipi di carichi di lavoro nel cloud sono suddivisi per risorse</a:t>
            </a:r>
          </a:p>
          <a:p>
            <a:pPr>
              <a:defRPr/>
            </a:pPr>
            <a:endParaRPr lang="en-US" altLang="es-ES" sz="175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50" dirty="0" err="1">
                <a:latin typeface="Calibri" panose="020F0502020204030204" pitchFamily="34" charset="0"/>
                <a:cs typeface="Calibri" panose="020F0502020204030204" pitchFamily="34" charset="0"/>
              </a:rPr>
              <a:t>Carico</a:t>
            </a:r>
            <a:r>
              <a:rPr lang="en-US" altLang="es-ES" sz="1750" dirty="0">
                <a:latin typeface="Calibri" panose="020F0502020204030204" pitchFamily="34" charset="0"/>
                <a:cs typeface="Calibri" panose="020F0502020204030204" pitchFamily="34" charset="0"/>
              </a:rPr>
              <a:t> di </a:t>
            </a:r>
            <a:r>
              <a:rPr lang="en-US" altLang="es-ES" sz="1750" dirty="0" err="1">
                <a:latin typeface="Calibri" panose="020F0502020204030204" pitchFamily="34" charset="0"/>
                <a:cs typeface="Calibri" panose="020F0502020204030204" pitchFamily="34" charset="0"/>
              </a:rPr>
              <a:t>lavoro</a:t>
            </a:r>
            <a:r>
              <a:rPr lang="en-US" altLang="es-ES" sz="1750" dirty="0">
                <a:latin typeface="Calibri" panose="020F0502020204030204" pitchFamily="34" charset="0"/>
                <a:cs typeface="Calibri" panose="020F0502020204030204" pitchFamily="34" charset="0"/>
              </a:rPr>
              <a:t> </a:t>
            </a:r>
            <a:r>
              <a:rPr lang="en-US" altLang="es-ES" sz="1750" dirty="0" err="1">
                <a:latin typeface="Calibri" panose="020F0502020204030204" pitchFamily="34" charset="0"/>
                <a:cs typeface="Calibri" panose="020F0502020204030204" pitchFamily="34" charset="0"/>
              </a:rPr>
              <a:t>statico</a:t>
            </a:r>
            <a:r>
              <a:rPr lang="en-US" altLang="es-ES" sz="1750" dirty="0">
                <a:latin typeface="Calibri" panose="020F0502020204030204" pitchFamily="34" charset="0"/>
                <a:cs typeface="Calibri" panose="020F0502020204030204" pitchFamily="34" charset="0"/>
              </a:rPr>
              <a:t>: </a:t>
            </a:r>
            <a:r>
              <a:rPr lang="it-IT" altLang="es-ES" sz="1750" dirty="0">
                <a:latin typeface="Calibri" panose="020F0502020204030204" pitchFamily="34" charset="0"/>
                <a:cs typeface="Calibri" panose="020F0502020204030204" pitchFamily="34" charset="0"/>
              </a:rPr>
              <a:t>I requisiti delle risorse, la domanda e il tempo di attività sono abbastanza noti. Questi includono servizi aziendali di base come CRM, ERP e posta elettronica.</a:t>
            </a:r>
          </a:p>
          <a:p>
            <a:pPr marL="285750" indent="-285750">
              <a:buFont typeface="Arial" panose="020B0604020202020204" pitchFamily="34" charset="0"/>
              <a:buChar char="•"/>
              <a:defRPr/>
            </a:pPr>
            <a:endParaRPr lang="en-US" altLang="es-ES" sz="175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50" dirty="0" err="1">
                <a:latin typeface="Calibri" panose="020F0502020204030204" pitchFamily="34" charset="0"/>
                <a:cs typeface="Calibri" panose="020F0502020204030204" pitchFamily="34" charset="0"/>
              </a:rPr>
              <a:t>Carico</a:t>
            </a:r>
            <a:r>
              <a:rPr lang="en-US" altLang="es-ES" sz="1750" dirty="0">
                <a:latin typeface="Calibri" panose="020F0502020204030204" pitchFamily="34" charset="0"/>
                <a:cs typeface="Calibri" panose="020F0502020204030204" pitchFamily="34" charset="0"/>
              </a:rPr>
              <a:t> di </a:t>
            </a:r>
            <a:r>
              <a:rPr lang="en-US" altLang="es-ES" sz="1750" dirty="0" err="1">
                <a:latin typeface="Calibri" panose="020F0502020204030204" pitchFamily="34" charset="0"/>
                <a:cs typeface="Calibri" panose="020F0502020204030204" pitchFamily="34" charset="0"/>
              </a:rPr>
              <a:t>lavoro</a:t>
            </a:r>
            <a:r>
              <a:rPr lang="en-US" altLang="es-ES" sz="1750" dirty="0">
                <a:latin typeface="Calibri" panose="020F0502020204030204" pitchFamily="34" charset="0"/>
                <a:cs typeface="Calibri" panose="020F0502020204030204" pitchFamily="34" charset="0"/>
              </a:rPr>
              <a:t> </a:t>
            </a:r>
            <a:r>
              <a:rPr lang="en-US" altLang="es-ES" sz="1750" dirty="0" err="1">
                <a:latin typeface="Calibri" panose="020F0502020204030204" pitchFamily="34" charset="0"/>
                <a:cs typeface="Calibri" panose="020F0502020204030204" pitchFamily="34" charset="0"/>
              </a:rPr>
              <a:t>periodico</a:t>
            </a:r>
            <a:r>
              <a:rPr lang="en-US" altLang="es-ES" sz="1750" dirty="0">
                <a:latin typeface="Calibri" panose="020F0502020204030204" pitchFamily="34" charset="0"/>
                <a:cs typeface="Calibri" panose="020F0502020204030204" pitchFamily="34" charset="0"/>
              </a:rPr>
              <a:t>: </a:t>
            </a:r>
            <a:r>
              <a:rPr lang="it-IT" altLang="es-ES" sz="1750" dirty="0">
                <a:latin typeface="Calibri" panose="020F0502020204030204" pitchFamily="34" charset="0"/>
                <a:cs typeface="Calibri" panose="020F0502020204030204" pitchFamily="34" charset="0"/>
              </a:rPr>
              <a:t>Si tratta di servizi che devono affrontare picchi di traffico in momenti specifici della giornata, della settimana, del mese o dell'anno. Tra gli esempi vi sono il pagamento delle bollette o gli strumenti fiscali e contabili. Il </a:t>
            </a:r>
            <a:r>
              <a:rPr lang="it-IT" altLang="es-ES" sz="1750" dirty="0" err="1">
                <a:latin typeface="Calibri" panose="020F0502020204030204" pitchFamily="34" charset="0"/>
                <a:cs typeface="Calibri" panose="020F0502020204030204" pitchFamily="34" charset="0"/>
              </a:rPr>
              <a:t>serverless</a:t>
            </a:r>
            <a:r>
              <a:rPr lang="it-IT" altLang="es-ES" sz="1750" dirty="0">
                <a:latin typeface="Calibri" panose="020F0502020204030204" pitchFamily="34" charset="0"/>
                <a:cs typeface="Calibri" panose="020F0502020204030204" pitchFamily="34" charset="0"/>
              </a:rPr>
              <a:t> computing, in cui gli utenti non pagano per le istanze ideali, è ideale per questi carichi di lavoro.</a:t>
            </a:r>
          </a:p>
          <a:p>
            <a:pPr marL="285750" indent="-285750">
              <a:buFont typeface="Arial" panose="020B0604020202020204" pitchFamily="34" charset="0"/>
              <a:buChar char="•"/>
              <a:defRPr/>
            </a:pPr>
            <a:endParaRPr lang="en-US" altLang="es-ES" sz="175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50" dirty="0" err="1">
                <a:latin typeface="Calibri" panose="020F0502020204030204" pitchFamily="34" charset="0"/>
                <a:cs typeface="Calibri" panose="020F0502020204030204" pitchFamily="34" charset="0"/>
              </a:rPr>
              <a:t>Carico</a:t>
            </a:r>
            <a:r>
              <a:rPr lang="en-US" altLang="es-ES" sz="1750" dirty="0">
                <a:latin typeface="Calibri" panose="020F0502020204030204" pitchFamily="34" charset="0"/>
                <a:cs typeface="Calibri" panose="020F0502020204030204" pitchFamily="34" charset="0"/>
              </a:rPr>
              <a:t> di </a:t>
            </a:r>
            <a:r>
              <a:rPr lang="en-US" altLang="es-ES" sz="1750" dirty="0" err="1">
                <a:latin typeface="Calibri" panose="020F0502020204030204" pitchFamily="34" charset="0"/>
                <a:cs typeface="Calibri" panose="020F0502020204030204" pitchFamily="34" charset="0"/>
              </a:rPr>
              <a:t>lavoro</a:t>
            </a:r>
            <a:r>
              <a:rPr lang="en-US" altLang="es-ES" sz="1750" dirty="0">
                <a:latin typeface="Calibri" panose="020F0502020204030204" pitchFamily="34" charset="0"/>
                <a:cs typeface="Calibri" panose="020F0502020204030204" pitchFamily="34" charset="0"/>
              </a:rPr>
              <a:t> </a:t>
            </a:r>
            <a:r>
              <a:rPr lang="en-US" altLang="es-ES" sz="1750" dirty="0" err="1">
                <a:latin typeface="Calibri" panose="020F0502020204030204" pitchFamily="34" charset="0"/>
                <a:cs typeface="Calibri" panose="020F0502020204030204" pitchFamily="34" charset="0"/>
              </a:rPr>
              <a:t>imprevedibile</a:t>
            </a:r>
            <a:r>
              <a:rPr lang="en-US" altLang="es-ES" sz="1750" dirty="0">
                <a:latin typeface="Calibri" panose="020F0502020204030204" pitchFamily="34" charset="0"/>
                <a:cs typeface="Calibri" panose="020F0502020204030204" pitchFamily="34" charset="0"/>
              </a:rPr>
              <a:t>: </a:t>
            </a:r>
            <a:r>
              <a:rPr lang="it-IT" altLang="es-ES" sz="1750" dirty="0">
                <a:latin typeface="Calibri" panose="020F0502020204030204" pitchFamily="34" charset="0"/>
                <a:cs typeface="Calibri" panose="020F0502020204030204" pitchFamily="34" charset="0"/>
              </a:rPr>
              <a:t>Le applicazioni e le piattaforme più diffuse, come i social network, i giochi multiplayer online, i siti di streaming video e così via, possono vedere il loro traffico aumentare in modo esponenziale in pochissimo tempo. La capacità di </a:t>
            </a:r>
            <a:r>
              <a:rPr lang="it-IT" altLang="es-ES" sz="1750" dirty="0" err="1">
                <a:latin typeface="Calibri" panose="020F0502020204030204" pitchFamily="34" charset="0"/>
                <a:cs typeface="Calibri" panose="020F0502020204030204" pitchFamily="34" charset="0"/>
              </a:rPr>
              <a:t>autoscaling</a:t>
            </a:r>
            <a:r>
              <a:rPr lang="it-IT" altLang="es-ES" sz="1750" dirty="0">
                <a:latin typeface="Calibri" panose="020F0502020204030204" pitchFamily="34" charset="0"/>
                <a:cs typeface="Calibri" panose="020F0502020204030204" pitchFamily="34" charset="0"/>
              </a:rPr>
              <a:t> dei cloud può gestire questi picchi aggiungendo dinamicamente istanze quando necessario.</a:t>
            </a:r>
          </a:p>
          <a:p>
            <a:pPr marL="285750" indent="-285750">
              <a:buFont typeface="Arial" panose="020B0604020202020204" pitchFamily="34" charset="0"/>
              <a:buChar char="•"/>
              <a:defRPr/>
            </a:pPr>
            <a:endParaRPr lang="en-US" altLang="es-ES" sz="175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50" dirty="0">
                <a:latin typeface="Calibri" panose="020F0502020204030204" pitchFamily="34" charset="0"/>
                <a:cs typeface="Calibri" panose="020F0502020204030204" pitchFamily="34" charset="0"/>
                <a:hlinkClick r:id="rId2"/>
              </a:rPr>
              <a:t>https://www.youtube.com/watch?v=gCWVLk9riRs</a:t>
            </a:r>
            <a:endParaRPr lang="en-US" altLang="es-ES" sz="1750"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99AA0FA-004D-C05E-714D-33E2C5A8E101}"/>
              </a:ext>
            </a:extLst>
          </p:cNvPr>
          <p:cNvSpPr txBox="1">
            <a:spLocks/>
          </p:cNvSpPr>
          <p:nvPr/>
        </p:nvSpPr>
        <p:spPr>
          <a:xfrm>
            <a:off x="377556" y="714003"/>
            <a:ext cx="112193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Comprendere i carichi di lavoro digitale</a:t>
            </a: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Resilienza allo stress e all’ansia</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2.1: Definzione di stress</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693319"/>
          </a:xfrm>
          <a:prstGeom prst="rect">
            <a:avLst/>
          </a:prstGeom>
        </p:spPr>
        <p:txBody>
          <a:bodyPr wrap="square">
            <a:spAutoFit/>
          </a:bodyPr>
          <a:lstStyle/>
          <a:p>
            <a:pPr algn="l"/>
            <a:r>
              <a:rPr lang="it-IT" b="1" dirty="0">
                <a:solidFill>
                  <a:srgbClr val="54585A"/>
                </a:solidFill>
                <a:latin typeface="Helvetica" panose="020B0604020202020204" pitchFamily="34" charset="0"/>
              </a:rPr>
              <a:t>Definizione di stress: Lo stress è una sensazione naturale di non essere in grado di far fronte a richieste ed eventi specifici. Tuttavia, lo stress può diventare una condizione cronica se una persona non prende provvedimenti per gestirlo.</a:t>
            </a:r>
          </a:p>
          <a:p>
            <a:pPr algn="l"/>
            <a:r>
              <a:rPr lang="it-IT" b="1" dirty="0">
                <a:solidFill>
                  <a:srgbClr val="54585A"/>
                </a:solidFill>
                <a:latin typeface="Helvetica" panose="020B0604020202020204" pitchFamily="34" charset="0"/>
              </a:rPr>
              <a:t>Queste richieste possono provenire dal lavoro, dalle relazioni, dalle pressioni finanziarie e da altre situazioni, ma tutto ciò che rappresenta una sfida o una minaccia reale o percepita per il benessere di una persona può causare stress. (</a:t>
            </a:r>
            <a:r>
              <a:rPr lang="it-IT" b="1" dirty="0">
                <a:solidFill>
                  <a:srgbClr val="54585A"/>
                </a:solidFill>
                <a:latin typeface="Helvetica" panose="020B0604020202020204" pitchFamily="34" charset="0"/>
                <a:hlinkClick r:id="rId2"/>
              </a:rPr>
              <a:t>https://www.medicalnewstoday.com/</a:t>
            </a:r>
            <a:r>
              <a:rPr lang="it-IT" b="1" dirty="0" err="1">
                <a:solidFill>
                  <a:srgbClr val="54585A"/>
                </a:solidFill>
                <a:latin typeface="Helvetica" panose="020B0604020202020204" pitchFamily="34" charset="0"/>
                <a:hlinkClick r:id="rId2"/>
              </a:rPr>
              <a:t>articles</a:t>
            </a:r>
            <a:r>
              <a:rPr lang="it-IT" b="1" dirty="0">
                <a:solidFill>
                  <a:srgbClr val="54585A"/>
                </a:solidFill>
                <a:latin typeface="Helvetica" panose="020B0604020202020204" pitchFamily="34" charset="0"/>
                <a:hlinkClick r:id="rId2"/>
              </a:rPr>
              <a:t>/145855</a:t>
            </a:r>
            <a:r>
              <a:rPr lang="it-IT" b="1" dirty="0">
                <a:solidFill>
                  <a:srgbClr val="54585A"/>
                </a:solidFill>
                <a:latin typeface="Helvetica" panose="020B0604020202020204" pitchFamily="34" charset="0"/>
              </a:rPr>
              <a:t>)</a:t>
            </a:r>
          </a:p>
          <a:p>
            <a:pPr algn="l"/>
            <a:endParaRPr lang="en-US" b="1" dirty="0">
              <a:solidFill>
                <a:srgbClr val="54585A"/>
              </a:solidFill>
              <a:latin typeface="Helvetica" panose="020B0604020202020204" pitchFamily="34" charset="0"/>
            </a:endParaRPr>
          </a:p>
          <a:p>
            <a:pPr algn="l"/>
            <a:r>
              <a:rPr lang="it-IT" b="1" i="0" dirty="0">
                <a:solidFill>
                  <a:srgbClr val="54585A"/>
                </a:solidFill>
                <a:effectLst/>
                <a:latin typeface="Helvetica" panose="020B0604020202020204" pitchFamily="34" charset="0"/>
              </a:rPr>
              <a:t>Conseguenze dello stress</a:t>
            </a:r>
          </a:p>
          <a:p>
            <a:pPr algn="l"/>
            <a:r>
              <a:rPr lang="it-IT" b="1" i="0" dirty="0">
                <a:solidFill>
                  <a:srgbClr val="54585A"/>
                </a:solidFill>
                <a:effectLst/>
                <a:latin typeface="Helvetica" panose="020B0604020202020204" pitchFamily="34" charset="0"/>
              </a:rPr>
              <a:t>- Sintomi fisiologici: la ricerca sostiene il legame tra stress lavorativo e cattiva salute.</a:t>
            </a:r>
          </a:p>
          <a:p>
            <a:pPr algn="l"/>
            <a:r>
              <a:rPr lang="it-IT" b="1" i="0" dirty="0">
                <a:solidFill>
                  <a:srgbClr val="54585A"/>
                </a:solidFill>
                <a:effectLst/>
                <a:latin typeface="Helvetica" panose="020B0604020202020204" pitchFamily="34" charset="0"/>
              </a:rPr>
              <a:t>- Sintomi psicologici: l'insoddisfazione lavorativa è un'ovvia causa di stress.</a:t>
            </a:r>
          </a:p>
          <a:p>
            <a:pPr algn="l"/>
            <a:r>
              <a:rPr lang="it-IT" b="1" i="0" dirty="0">
                <a:solidFill>
                  <a:srgbClr val="54585A"/>
                </a:solidFill>
                <a:effectLst/>
                <a:latin typeface="Helvetica" panose="020B0604020202020204" pitchFamily="34" charset="0"/>
              </a:rPr>
              <a:t>- Sintomi comportamentali: riduzione della produttività, delle assenze, del turnover, nonché cambiamenti nelle abitudini alimentari, aumento del fumo e/o del consumo di alcol, eloquio rapido, agitazione e disturbi del sonno.</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Resilienza</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allo</a:t>
            </a:r>
            <a:r>
              <a:rPr lang="en-US" sz="4800" kern="0" spc="-150" dirty="0">
                <a:solidFill>
                  <a:schemeClr val="tx1"/>
                </a:solidFill>
                <a:latin typeface="+mj-lt"/>
                <a:ea typeface="Tahoma" panose="020B0604030504040204" pitchFamily="34" charset="0"/>
                <a:cs typeface="Tahoma" panose="020B0604030504040204" pitchFamily="34" charset="0"/>
              </a:rPr>
              <a:t> stress e </a:t>
            </a:r>
            <a:r>
              <a:rPr lang="en-US" sz="4800" kern="0" spc="-150" dirty="0" err="1">
                <a:solidFill>
                  <a:schemeClr val="tx1"/>
                </a:solidFill>
                <a:latin typeface="+mj-lt"/>
                <a:ea typeface="Tahoma" panose="020B0604030504040204" pitchFamily="34" charset="0"/>
                <a:cs typeface="Tahoma" panose="020B0604030504040204" pitchFamily="34" charset="0"/>
              </a:rPr>
              <a:t>all’ansia</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2.2: Definizione di ansia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694338" y="2126436"/>
            <a:ext cx="11024208" cy="4247317"/>
          </a:xfrm>
          <a:prstGeom prst="rect">
            <a:avLst/>
          </a:prstGeom>
        </p:spPr>
        <p:txBody>
          <a:bodyPr wrap="square">
            <a:spAutoFit/>
          </a:bodyPr>
          <a:lstStyle/>
          <a:p>
            <a:pPr algn="l"/>
            <a:r>
              <a:rPr lang="it-IT" b="1" dirty="0">
                <a:solidFill>
                  <a:srgbClr val="54585A"/>
                </a:solidFill>
                <a:latin typeface="Helvetica" panose="020B0604020202020204" pitchFamily="34" charset="0"/>
              </a:rPr>
              <a:t>Definizione di ansia: L'ansia è una sensazione di disagio, come preoccupazione o paura, che può essere lieve o grave.</a:t>
            </a:r>
          </a:p>
          <a:p>
            <a:pPr algn="l"/>
            <a:endParaRPr lang="it-IT" b="1" dirty="0">
              <a:solidFill>
                <a:srgbClr val="54585A"/>
              </a:solidFill>
              <a:latin typeface="Helvetica" panose="020B0604020202020204" pitchFamily="34" charset="0"/>
            </a:endParaRPr>
          </a:p>
          <a:p>
            <a:pPr algn="l"/>
            <a:r>
              <a:rPr lang="it-IT" b="1" dirty="0">
                <a:solidFill>
                  <a:srgbClr val="54585A"/>
                </a:solidFill>
                <a:latin typeface="Helvetica" panose="020B0604020202020204" pitchFamily="34" charset="0"/>
              </a:rPr>
              <a:t>Conseguenze dell'ansia</a:t>
            </a:r>
          </a:p>
          <a:p>
            <a:pPr algn="l"/>
            <a:r>
              <a:rPr lang="it-IT" b="1" dirty="0">
                <a:solidFill>
                  <a:srgbClr val="54585A"/>
                </a:solidFill>
                <a:latin typeface="Helvetica" panose="020B0604020202020204" pitchFamily="34" charset="0"/>
              </a:rPr>
              <a:t>L'ansia è il sintomo principale di diverse patologie, tra cui:</a:t>
            </a:r>
          </a:p>
          <a:p>
            <a:pPr algn="l"/>
            <a:endParaRPr lang="it-IT" b="1" dirty="0">
              <a:solidFill>
                <a:srgbClr val="54585A"/>
              </a:solidFill>
              <a:latin typeface="Helvetica" panose="020B0604020202020204" pitchFamily="34" charset="0"/>
            </a:endParaRP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disturbo di panico</a:t>
            </a: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fobie, come l'agorafobia o la claustrofobia</a:t>
            </a: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disturbo d'ansia sociale (fobia sociale)</a:t>
            </a: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sensazione di irrequietezza o preoccupazione</a:t>
            </a: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difficoltà a concentrarsi o a dormire</a:t>
            </a:r>
          </a:p>
          <a:p>
            <a:pPr marL="285750" indent="-285750" algn="l">
              <a:buFont typeface="Arial" panose="020B0604020202020204" pitchFamily="34" charset="0"/>
              <a:buChar char="•"/>
            </a:pPr>
            <a:r>
              <a:rPr lang="it-IT" b="1" dirty="0">
                <a:solidFill>
                  <a:srgbClr val="54585A"/>
                </a:solidFill>
                <a:latin typeface="Helvetica" panose="020B0604020202020204" pitchFamily="34" charset="0"/>
              </a:rPr>
              <a:t>vertigini o palpitazioni</a:t>
            </a:r>
            <a:endParaRPr lang="en-US" b="1" dirty="0">
              <a:solidFill>
                <a:srgbClr val="54585A"/>
              </a:solidFill>
              <a:latin typeface="Helvetica" panose="020B0604020202020204" pitchFamily="34" charset="0"/>
            </a:endParaRPr>
          </a:p>
          <a:p>
            <a:pPr algn="l"/>
            <a:endParaRPr lang="en-US" b="1" dirty="0">
              <a:solidFill>
                <a:srgbClr val="54585A"/>
              </a:solidFill>
              <a:latin typeface="Helvetica" panose="020B0604020202020204" pitchFamily="34" charset="0"/>
            </a:endParaRPr>
          </a:p>
          <a:p>
            <a:pPr algn="r"/>
            <a:r>
              <a:rPr lang="en-US"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787999"/>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Resilienza</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allo</a:t>
            </a:r>
            <a:r>
              <a:rPr lang="en-US" sz="4800" kern="0" spc="-150" dirty="0">
                <a:solidFill>
                  <a:schemeClr val="tx1"/>
                </a:solidFill>
                <a:latin typeface="+mj-lt"/>
                <a:ea typeface="Tahoma" panose="020B0604030504040204" pitchFamily="34" charset="0"/>
                <a:cs typeface="Tahoma" panose="020B0604030504040204" pitchFamily="34" charset="0"/>
              </a:rPr>
              <a:t> stress e </a:t>
            </a:r>
            <a:r>
              <a:rPr lang="en-US" sz="4800" kern="0" spc="-150" dirty="0" err="1">
                <a:solidFill>
                  <a:schemeClr val="tx1"/>
                </a:solidFill>
                <a:latin typeface="+mj-lt"/>
                <a:ea typeface="Tahoma" panose="020B0604030504040204" pitchFamily="34" charset="0"/>
                <a:cs typeface="Tahoma" panose="020B0604030504040204" pitchFamily="34" charset="0"/>
              </a:rPr>
              <a:t>all’ansia</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445425"/>
            <a:ext cx="639123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2.3.: Resilienza allo stress e all’ansia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122" y="1798086"/>
            <a:ext cx="11913755" cy="4801314"/>
          </a:xfrm>
          <a:prstGeom prst="rect">
            <a:avLst/>
          </a:prstGeom>
        </p:spPr>
        <p:txBody>
          <a:bodyPr wrap="square">
            <a:spAutoFit/>
          </a:bodyPr>
          <a:lstStyle/>
          <a:p>
            <a:pPr algn="l"/>
            <a:r>
              <a:rPr lang="it-IT" b="1" i="0" dirty="0">
                <a:solidFill>
                  <a:srgbClr val="54585A"/>
                </a:solidFill>
                <a:effectLst/>
                <a:latin typeface="Helvetica" panose="020B0604020202020204" pitchFamily="34" charset="0"/>
              </a:rPr>
              <a:t>Migliorare la resilienza allo stress e all'ansia</a:t>
            </a:r>
          </a:p>
          <a:p>
            <a:pPr algn="l"/>
            <a:r>
              <a:rPr lang="it-IT" i="0" dirty="0">
                <a:effectLst/>
                <a:latin typeface="Helvetica" panose="020B0604020202020204" pitchFamily="34" charset="0"/>
              </a:rPr>
              <a:t>Se volete diventare più resilienti, considerate questi consigli:</a:t>
            </a:r>
          </a:p>
          <a:p>
            <a:pPr algn="l"/>
            <a:endParaRPr lang="it-IT" i="0" dirty="0">
              <a:effectLst/>
              <a:latin typeface="Helvetica" panose="020B0604020202020204" pitchFamily="34" charset="0"/>
            </a:endParaRPr>
          </a:p>
          <a:p>
            <a:pPr marL="285750" indent="-285750" algn="l">
              <a:buFont typeface="Arial" panose="020B0604020202020204" pitchFamily="34" charset="0"/>
              <a:buChar char="•"/>
            </a:pPr>
            <a:r>
              <a:rPr lang="it-IT" b="1" i="0" dirty="0">
                <a:effectLst/>
                <a:latin typeface="Helvetica" panose="020B0604020202020204" pitchFamily="34" charset="0"/>
              </a:rPr>
              <a:t>Relazionarsi con gli altri</a:t>
            </a:r>
            <a:r>
              <a:rPr lang="it-IT" i="0" dirty="0">
                <a:effectLst/>
                <a:latin typeface="Helvetica" panose="020B0604020202020204" pitchFamily="34" charset="0"/>
              </a:rPr>
              <a:t>. Costruire relazioni forti e positive con persone care e amici può fornire il sostegno e l'accettazione necessari nei momenti positivi e negativi. Stabilite altri legami importanti facendo volontariato o unendovi a una comunità religiosa o spirituale.</a:t>
            </a:r>
          </a:p>
          <a:p>
            <a:pPr marL="285750" indent="-285750" algn="l">
              <a:buFontTx/>
              <a:buChar char="-"/>
            </a:pPr>
            <a:endParaRPr lang="it-IT" i="0" dirty="0">
              <a:effectLst/>
              <a:latin typeface="Helvetica" panose="020B0604020202020204" pitchFamily="34" charset="0"/>
            </a:endParaRPr>
          </a:p>
          <a:p>
            <a:pPr marL="285750" indent="-285750" algn="l">
              <a:buFont typeface="Arial" panose="020B0604020202020204" pitchFamily="34" charset="0"/>
              <a:buChar char="•"/>
            </a:pPr>
            <a:r>
              <a:rPr lang="it-IT" b="1" i="0" dirty="0">
                <a:effectLst/>
                <a:latin typeface="Helvetica" panose="020B0604020202020204" pitchFamily="34" charset="0"/>
              </a:rPr>
              <a:t>Rendete ogni giorno significativo</a:t>
            </a:r>
            <a:r>
              <a:rPr lang="it-IT" i="0" dirty="0">
                <a:effectLst/>
                <a:latin typeface="Helvetica" panose="020B0604020202020204" pitchFamily="34" charset="0"/>
              </a:rPr>
              <a:t>. Fate ogni giorno qualcosa che vi dia un senso di realizzazione e uno scopo. Stabilite degli obiettivi che vi aiutino a guardare al futuro con significato.</a:t>
            </a:r>
          </a:p>
          <a:p>
            <a:pPr marL="285750" indent="-285750" algn="l">
              <a:buFontTx/>
              <a:buChar char="-"/>
            </a:pPr>
            <a:endParaRPr lang="it-IT" i="0" dirty="0">
              <a:effectLst/>
              <a:latin typeface="Helvetica" panose="020B0604020202020204" pitchFamily="34" charset="0"/>
            </a:endParaRPr>
          </a:p>
          <a:p>
            <a:pPr marL="285750" indent="-285750" algn="l">
              <a:buFont typeface="Arial" panose="020B0604020202020204" pitchFamily="34" charset="0"/>
              <a:buChar char="•"/>
            </a:pPr>
            <a:r>
              <a:rPr lang="it-IT" b="1" i="0" dirty="0">
                <a:effectLst/>
                <a:latin typeface="Helvetica" panose="020B0604020202020204" pitchFamily="34" charset="0"/>
              </a:rPr>
              <a:t>Imparate dall'esperienza</a:t>
            </a:r>
            <a:r>
              <a:rPr lang="it-IT" i="0" dirty="0">
                <a:effectLst/>
                <a:latin typeface="Helvetica" panose="020B0604020202020204" pitchFamily="34" charset="0"/>
              </a:rPr>
              <a:t>. Pensate a come avete affrontato le difficoltà in passato. Considerate le abilità e le strategie che vi hanno aiutato a superare i momenti difficili. Potreste anche scrivere le esperienze passate in un diario, per aiutarvi a identificare i modelli di comportamento positivi e negativi e guidare il vostro comportamento futuro</a:t>
            </a:r>
            <a:r>
              <a:rPr lang="it-IT" b="1" i="0" dirty="0">
                <a:effectLst/>
                <a:latin typeface="Helvetica" panose="020B0604020202020204" pitchFamily="34" charset="0"/>
              </a:rPr>
              <a:t>.</a:t>
            </a:r>
            <a:endParaRPr lang="en-US" dirty="0">
              <a:solidFill>
                <a:srgbClr val="111111"/>
              </a:solidFill>
              <a:latin typeface="Helvetica" panose="020B0604020202020204" pitchFamily="34" charset="0"/>
            </a:endParaRPr>
          </a:p>
          <a:p>
            <a:pPr algn="r"/>
            <a:r>
              <a:rPr lang="en-US"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2577</Words>
  <Application>Microsoft Office PowerPoint</Application>
  <PresentationFormat>Panorámica</PresentationFormat>
  <Paragraphs>169</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45</cp:revision>
  <dcterms:created xsi:type="dcterms:W3CDTF">2021-06-29T11:11:56Z</dcterms:created>
  <dcterms:modified xsi:type="dcterms:W3CDTF">2023-02-06T16:14:18Z</dcterms:modified>
</cp:coreProperties>
</file>