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58" r:id="rId4"/>
    <p:sldId id="286" r:id="rId5"/>
    <p:sldId id="287" r:id="rId6"/>
    <p:sldId id="289" r:id="rId7"/>
    <p:sldId id="290" r:id="rId8"/>
    <p:sldId id="293" r:id="rId9"/>
    <p:sldId id="292" r:id="rId10"/>
    <p:sldId id="291" r:id="rId11"/>
    <p:sldId id="295" r:id="rId12"/>
    <p:sldId id="297" r:id="rId13"/>
    <p:sldId id="294" r:id="rId14"/>
    <p:sldId id="296" r:id="rId15"/>
    <p:sldId id="273" r:id="rId16"/>
    <p:sldId id="265" r:id="rId17"/>
    <p:sldId id="274"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pulse/what-digital-organisation-owen-mccal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4JlSxroZGs" TargetMode="External"/><Relationship Id="rId2" Type="http://schemas.openxmlformats.org/officeDocument/2006/relationships/hyperlink" Target="https://www.nutanix.com/theforecastbynutanix/technology/rethinking-cloud-workloa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gCWVLk9riR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Obciążenie pracą a jakość organizacji pracy</a:t>
            </a:r>
            <a:endPar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Autor</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lang="pt-BR" b="1" spc="-114" dirty="0">
                <a:latin typeface="Tahoma" panose="020B0604030504040204" pitchFamily="34" charset="0"/>
                <a:ea typeface="Tahoma" panose="020B0604030504040204" pitchFamily="34" charset="0"/>
                <a:cs typeface="Tahoma" panose="020B0604030504040204" pitchFamily="34" charset="0"/>
              </a:rPr>
              <a:t>SEERC</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pl-PL" sz="4800" kern="0" spc="-150" dirty="0">
                <a:solidFill>
                  <a:schemeClr val="tx1"/>
                </a:solidFill>
                <a:latin typeface="+mj-lt"/>
                <a:ea typeface="Tahoma" panose="020B0604030504040204" pitchFamily="34" charset="0"/>
                <a:cs typeface="Tahoma" panose="020B0604030504040204" pitchFamily="34" charset="0"/>
              </a:rPr>
              <a:t>Odporność na stres i lęk</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2468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2.3.: </a:t>
            </a:r>
            <a:r>
              <a:rPr lang="pl-PL" sz="2200" spc="50" dirty="0">
                <a:latin typeface="+mj-lt"/>
                <a:cs typeface="Tahoma"/>
              </a:rPr>
              <a:t>Odporność na lęk i stres</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457613" y="2208515"/>
            <a:ext cx="11024208" cy="3693319"/>
          </a:xfrm>
          <a:prstGeom prst="rect">
            <a:avLst/>
          </a:prstGeom>
        </p:spPr>
        <p:txBody>
          <a:bodyPr wrap="square">
            <a:spAutoFit/>
          </a:bodyPr>
          <a:lstStyle/>
          <a:p>
            <a:pPr algn="l"/>
            <a:r>
              <a:rPr lang="pl-PL" b="1" i="0" dirty="0">
                <a:solidFill>
                  <a:srgbClr val="54585A"/>
                </a:solidFill>
                <a:effectLst/>
                <a:latin typeface="Helvetica" panose="020B0604020202020204" pitchFamily="34" charset="0"/>
              </a:rPr>
              <a:t>Popraw swoją odporność na lęk i stres</a:t>
            </a:r>
            <a:endParaRPr lang="en-US" b="1" i="0" dirty="0">
              <a:solidFill>
                <a:srgbClr val="54585A"/>
              </a:solidFill>
              <a:effectLst/>
              <a:latin typeface="Helvetica" panose="020B0604020202020204" pitchFamily="34" charset="0"/>
            </a:endParaRPr>
          </a:p>
          <a:p>
            <a:pPr algn="l"/>
            <a:r>
              <a:rPr lang="pl-PL" b="0" i="0" dirty="0">
                <a:solidFill>
                  <a:srgbClr val="111111"/>
                </a:solidFill>
                <a:effectLst/>
                <a:latin typeface="Helvetica" panose="020B0604020202020204" pitchFamily="34" charset="0"/>
              </a:rPr>
              <a:t>Jeśli chcesz być bardziej odporny, rozważ następujące rady</a:t>
            </a:r>
            <a:r>
              <a:rPr lang="en-US" b="0" i="0" dirty="0">
                <a:solidFill>
                  <a:srgbClr val="111111"/>
                </a:solidFill>
                <a:effectLst/>
                <a:latin typeface="Helvetica" panose="020B0604020202020204" pitchFamily="34" charset="0"/>
              </a:rPr>
              <a:t>:</a:t>
            </a:r>
          </a:p>
          <a:p>
            <a:pPr algn="l">
              <a:buFont typeface="Arial" panose="020B0604020202020204" pitchFamily="34" charset="0"/>
              <a:buChar char="•"/>
            </a:pPr>
            <a:r>
              <a:rPr lang="pl-PL" b="1" i="0" dirty="0">
                <a:solidFill>
                  <a:srgbClr val="111111"/>
                </a:solidFill>
                <a:effectLst/>
                <a:latin typeface="Helvetica" panose="020B0604020202020204" pitchFamily="34" charset="0"/>
              </a:rPr>
              <a:t>Pozostać pełen nadziei</a:t>
            </a:r>
            <a:r>
              <a:rPr lang="en-US" b="1" i="0" dirty="0">
                <a:solidFill>
                  <a:srgbClr val="111111"/>
                </a:solidFill>
                <a:effectLst/>
                <a:latin typeface="Helvetica" panose="020B0604020202020204" pitchFamily="34" charset="0"/>
              </a:rPr>
              <a:t>.</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Nie możesz zmienić przeszłości, ale zawsze możesz patrzeć w przyszłość. Akceptacja lub nawet przewidywanie zmian czyni łatwiejszym dostosowanie się i dostrzeganie nowych wyzwań z mniejszym niepokojem. </a:t>
            </a: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pl-PL" b="1" i="0" dirty="0">
                <a:solidFill>
                  <a:srgbClr val="111111"/>
                </a:solidFill>
                <a:effectLst/>
                <a:latin typeface="Helvetica" panose="020B0604020202020204" pitchFamily="34" charset="0"/>
              </a:rPr>
              <a:t>Troszcz się o siebie</a:t>
            </a:r>
            <a:r>
              <a:rPr lang="en-US" b="1" i="0" dirty="0">
                <a:solidFill>
                  <a:srgbClr val="111111"/>
                </a:solidFill>
                <a:effectLst/>
                <a:latin typeface="Helvetica" panose="020B0604020202020204" pitchFamily="34" charset="0"/>
              </a:rPr>
              <a:t>.</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 Zwracaj uwagę na swoje potrzeby i uczucia. Bierz udział w aktywnościach i hobby, które lubisz</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Włączaj fizyczną aktywność w Twój dzień</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Wysypiaj się</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Stosuj zdrową dietę</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Ćwicz radzenie sobie ze stresem i techniki relaksacyjne, takie jak joga, medytacja, kierowane obrazy, głębokie oddychania, modlitwa. </a:t>
            </a: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B</a:t>
            </a:r>
            <a:r>
              <a:rPr lang="pl-PL" b="1" i="0" dirty="0" err="1">
                <a:solidFill>
                  <a:srgbClr val="111111"/>
                </a:solidFill>
                <a:effectLst/>
                <a:latin typeface="Helvetica" panose="020B0604020202020204" pitchFamily="34" charset="0"/>
              </a:rPr>
              <a:t>ądź</a:t>
            </a:r>
            <a:r>
              <a:rPr lang="en-US" b="1" i="0" dirty="0">
                <a:solidFill>
                  <a:srgbClr val="111111"/>
                </a:solidFill>
                <a:effectLst/>
                <a:latin typeface="Helvetica" panose="020B0604020202020204" pitchFamily="34" charset="0"/>
              </a:rPr>
              <a:t> proa</a:t>
            </a:r>
            <a:r>
              <a:rPr lang="pl-PL" b="1" i="0" dirty="0">
                <a:solidFill>
                  <a:srgbClr val="111111"/>
                </a:solidFill>
                <a:effectLst/>
                <a:latin typeface="Helvetica" panose="020B0604020202020204" pitchFamily="34" charset="0"/>
              </a:rPr>
              <a:t>k</a:t>
            </a:r>
            <a:r>
              <a:rPr lang="en-US" b="1" i="0" dirty="0">
                <a:solidFill>
                  <a:srgbClr val="111111"/>
                </a:solidFill>
                <a:effectLst/>
                <a:latin typeface="Helvetica" panose="020B0604020202020204" pitchFamily="34" charset="0"/>
              </a:rPr>
              <a:t>t</a:t>
            </a:r>
            <a:r>
              <a:rPr lang="pl-PL" b="1" i="0" dirty="0" err="1">
                <a:solidFill>
                  <a:srgbClr val="111111"/>
                </a:solidFill>
                <a:effectLst/>
                <a:latin typeface="Helvetica" panose="020B0604020202020204" pitchFamily="34" charset="0"/>
              </a:rPr>
              <a:t>ywny</a:t>
            </a:r>
            <a:r>
              <a:rPr lang="en-US" b="1" i="0" dirty="0">
                <a:solidFill>
                  <a:srgbClr val="111111"/>
                </a:solidFill>
                <a:effectLst/>
                <a:latin typeface="Helvetica" panose="020B0604020202020204" pitchFamily="34" charset="0"/>
              </a:rPr>
              <a:t>.</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Nie lekceważ swoich problemów</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Zamiast tego, zastanów się, co należy zrobić, zrób plan i działaj. Pomimo iż </a:t>
            </a:r>
            <a:r>
              <a:rPr lang="en-US" b="0" i="0" dirty="0">
                <a:solidFill>
                  <a:srgbClr val="111111"/>
                </a:solidFill>
                <a:effectLst/>
                <a:latin typeface="Helvetica" panose="020B0604020202020204" pitchFamily="34" charset="0"/>
              </a:rPr>
              <a:t> </a:t>
            </a:r>
            <a:r>
              <a:rPr lang="pl-PL" b="0" i="0" dirty="0">
                <a:solidFill>
                  <a:srgbClr val="111111"/>
                </a:solidFill>
                <a:effectLst/>
                <a:latin typeface="Helvetica" panose="020B0604020202020204" pitchFamily="34" charset="0"/>
              </a:rPr>
              <a:t>może zająć wiele czasu wyjście z poważnej porażki, zdarzenia traumatycznego czy straty, wiedz że Twoja sytuacja może się poprawić, jeśli będziesz nad nią pracować. </a:t>
            </a:r>
            <a:br>
              <a:rPr lang="en-US" dirty="0"/>
            </a:br>
            <a:r>
              <a:rPr lang="en-US" dirty="0"/>
              <a:t>https://www.mayoclinic.org/tests-procedures/resilience-training/in-depth/resilience/art-20046311</a:t>
            </a:r>
          </a:p>
        </p:txBody>
      </p:sp>
    </p:spTree>
    <p:extLst>
      <p:ext uri="{BB962C8B-B14F-4D97-AF65-F5344CB8AC3E}">
        <p14:creationId xmlns:p14="http://schemas.microsoft.com/office/powerpoint/2010/main" val="281491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54036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3: </a:t>
            </a:r>
            <a:r>
              <a:rPr lang="en-US" sz="3600" kern="0" spc="-150" dirty="0">
                <a:solidFill>
                  <a:schemeClr val="tx1"/>
                </a:solidFill>
                <a:latin typeface="+mj-lt"/>
                <a:ea typeface="Tahoma" panose="020B0604030504040204" pitchFamily="34" charset="0"/>
                <a:cs typeface="Tahoma" panose="020B0604030504040204" pitchFamily="34" charset="0"/>
              </a:rPr>
              <a:t>Bu</a:t>
            </a:r>
            <a:r>
              <a:rPr lang="pl-PL" sz="3600" kern="0" spc="-150" dirty="0" err="1">
                <a:solidFill>
                  <a:schemeClr val="tx1"/>
                </a:solidFill>
                <a:latin typeface="+mj-lt"/>
                <a:ea typeface="Tahoma" panose="020B0604030504040204" pitchFamily="34" charset="0"/>
                <a:cs typeface="Tahoma" panose="020B0604030504040204" pitchFamily="34" charset="0"/>
              </a:rPr>
              <a:t>dowanie</a:t>
            </a:r>
            <a:r>
              <a:rPr lang="pl-PL" sz="3600" kern="0" spc="-150" dirty="0">
                <a:solidFill>
                  <a:schemeClr val="tx1"/>
                </a:solidFill>
                <a:latin typeface="+mj-lt"/>
                <a:ea typeface="Tahoma" panose="020B0604030504040204" pitchFamily="34" charset="0"/>
                <a:cs typeface="Tahoma" panose="020B0604030504040204" pitchFamily="34" charset="0"/>
              </a:rPr>
              <a:t> cyfrowej organizacji zorientowanej na jakość</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3.1: </a:t>
            </a:r>
            <a:r>
              <a:rPr lang="pl-PL" sz="2200" spc="50" dirty="0">
                <a:latin typeface="+mj-lt"/>
                <a:cs typeface="Tahoma"/>
              </a:rPr>
              <a:t>Zdefiniowanie jakości i cyfrowej organizacji</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34717" y="2189853"/>
            <a:ext cx="11024208" cy="4185761"/>
          </a:xfrm>
          <a:prstGeom prst="rect">
            <a:avLst/>
          </a:prstGeom>
        </p:spPr>
        <p:txBody>
          <a:bodyPr wrap="square">
            <a:spAutoFit/>
          </a:bodyPr>
          <a:lstStyle/>
          <a:p>
            <a:pPr algn="l"/>
            <a:r>
              <a:rPr lang="pl-PL" b="1" i="0" dirty="0">
                <a:solidFill>
                  <a:srgbClr val="54585A"/>
                </a:solidFill>
                <a:effectLst/>
                <a:latin typeface="Calibri" panose="020F0502020204030204" pitchFamily="34" charset="0"/>
                <a:cs typeface="Calibri" panose="020F0502020204030204" pitchFamily="34" charset="0"/>
              </a:rPr>
              <a:t>Zdefiniowanie jakości</a:t>
            </a:r>
            <a:endParaRPr lang="en-US" b="1" i="0" dirty="0">
              <a:solidFill>
                <a:srgbClr val="54585A"/>
              </a:solidFill>
              <a:effectLst/>
              <a:latin typeface="Calibri" panose="020F0502020204030204" pitchFamily="34" charset="0"/>
              <a:cs typeface="Calibri" panose="020F0502020204030204" pitchFamily="34" charset="0"/>
            </a:endParaRPr>
          </a:p>
          <a:p>
            <a:pPr algn="l"/>
            <a:r>
              <a:rPr lang="pl-PL" dirty="0">
                <a:solidFill>
                  <a:srgbClr val="54585A"/>
                </a:solidFill>
                <a:latin typeface="Calibri" panose="020F0502020204030204" pitchFamily="34" charset="0"/>
                <a:cs typeface="Calibri" panose="020F0502020204030204" pitchFamily="34" charset="0"/>
              </a:rPr>
              <a:t>Według amerykańskiego Stowarzyszenia Jakości </a:t>
            </a:r>
            <a:r>
              <a:rPr lang="en-US" i="0" dirty="0">
                <a:solidFill>
                  <a:srgbClr val="54585A"/>
                </a:solidFill>
                <a:effectLst/>
                <a:latin typeface="Calibri" panose="020F0502020204030204" pitchFamily="34" charset="0"/>
                <a:cs typeface="Calibri" panose="020F0502020204030204" pitchFamily="34" charset="0"/>
              </a:rPr>
              <a:t>“</a:t>
            </a:r>
            <a:r>
              <a:rPr lang="pl-PL" i="0" dirty="0">
                <a:solidFill>
                  <a:srgbClr val="54585A"/>
                </a:solidFill>
                <a:effectLst/>
                <a:latin typeface="Calibri" panose="020F0502020204030204" pitchFamily="34" charset="0"/>
                <a:cs typeface="Calibri" panose="020F0502020204030204" pitchFamily="34" charset="0"/>
              </a:rPr>
              <a:t>jakość jako grupa charakterystycznych cech produktów lub usług, która polega na jej zdolności do zaspokojenia domniemanych lub deklarowanych potrzeb</a:t>
            </a:r>
            <a:r>
              <a:rPr lang="en-US" i="0" dirty="0">
                <a:solidFill>
                  <a:srgbClr val="54585A"/>
                </a:solidFill>
                <a:effectLst/>
                <a:latin typeface="Calibri" panose="020F0502020204030204" pitchFamily="34" charset="0"/>
                <a:cs typeface="Calibri" panose="020F0502020204030204" pitchFamily="34" charset="0"/>
              </a:rPr>
              <a:t>”—</a:t>
            </a:r>
            <a:r>
              <a:rPr lang="pl-PL" i="0" dirty="0">
                <a:solidFill>
                  <a:srgbClr val="54585A"/>
                </a:solidFill>
                <a:effectLst/>
                <a:latin typeface="Calibri" panose="020F0502020204030204" pitchFamily="34" charset="0"/>
                <a:cs typeface="Calibri" panose="020F0502020204030204" pitchFamily="34" charset="0"/>
              </a:rPr>
              <a:t> znaczenie jakości jest cechą produktu, jego nieodłączną cechą</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która wykonuje swoją pracę i czyni to dobrze</a:t>
            </a:r>
            <a:r>
              <a:rPr lang="en-US" i="0" dirty="0">
                <a:solidFill>
                  <a:srgbClr val="54585A"/>
                </a:solidFill>
                <a:effectLst/>
                <a:latin typeface="Calibri" panose="020F0502020204030204" pitchFamily="34" charset="0"/>
                <a:cs typeface="Calibri" panose="020F0502020204030204" pitchFamily="34" charset="0"/>
              </a:rPr>
              <a:t>. (https://freelancelatam.com/what-does-it-mean-to-be-quality-focused/)</a:t>
            </a:r>
          </a:p>
          <a:p>
            <a:pPr algn="l"/>
            <a:endParaRPr lang="en-US" b="1" dirty="0">
              <a:solidFill>
                <a:srgbClr val="54585A"/>
              </a:solidFill>
              <a:latin typeface="Calibri" panose="020F0502020204030204" pitchFamily="34" charset="0"/>
              <a:cs typeface="Calibri" panose="020F0502020204030204" pitchFamily="34" charset="0"/>
            </a:endParaRPr>
          </a:p>
          <a:p>
            <a:pPr algn="l"/>
            <a:r>
              <a:rPr lang="pl-PL" b="1" i="0" dirty="0">
                <a:solidFill>
                  <a:srgbClr val="54585A"/>
                </a:solidFill>
                <a:effectLst/>
                <a:latin typeface="Calibri" panose="020F0502020204030204" pitchFamily="34" charset="0"/>
                <a:cs typeface="Calibri" panose="020F0502020204030204" pitchFamily="34" charset="0"/>
              </a:rPr>
              <a:t>Zdefiniowanie terminu cyfrowej organizacji</a:t>
            </a:r>
            <a:endParaRPr lang="en-US" b="1" i="0" dirty="0">
              <a:solidFill>
                <a:srgbClr val="54585A"/>
              </a:solidFill>
              <a:effectLst/>
              <a:latin typeface="Calibri" panose="020F0502020204030204" pitchFamily="34" charset="0"/>
              <a:cs typeface="Calibri" panose="020F0502020204030204" pitchFamily="34" charset="0"/>
            </a:endParaRPr>
          </a:p>
          <a:p>
            <a:pPr algn="l"/>
            <a:r>
              <a:rPr lang="pl-PL" i="0" dirty="0">
                <a:solidFill>
                  <a:srgbClr val="54585A"/>
                </a:solidFill>
                <a:effectLst/>
                <a:latin typeface="Calibri" panose="020F0502020204030204" pitchFamily="34" charset="0"/>
                <a:cs typeface="Calibri" panose="020F0502020204030204" pitchFamily="34" charset="0"/>
              </a:rPr>
              <a:t>W celu </a:t>
            </a:r>
            <a:r>
              <a:rPr lang="pl-PL" dirty="0">
                <a:solidFill>
                  <a:srgbClr val="54585A"/>
                </a:solidFill>
                <a:latin typeface="Calibri" panose="020F0502020204030204" pitchFamily="34" charset="0"/>
                <a:cs typeface="Calibri" panose="020F0502020204030204" pitchFamily="34" charset="0"/>
              </a:rPr>
              <a:t>u</a:t>
            </a:r>
            <a:r>
              <a:rPr lang="pl-PL" i="0" dirty="0">
                <a:solidFill>
                  <a:srgbClr val="54585A"/>
                </a:solidFill>
                <a:effectLst/>
                <a:latin typeface="Calibri" panose="020F0502020204030204" pitchFamily="34" charset="0"/>
                <a:cs typeface="Calibri" panose="020F0502020204030204" pitchFamily="34" charset="0"/>
              </a:rPr>
              <a:t>pewnienia się, że Twoja organizacja jest zbudowana na </a:t>
            </a:r>
            <a:r>
              <a:rPr lang="pl-PL" dirty="0">
                <a:solidFill>
                  <a:srgbClr val="54585A"/>
                </a:solidFill>
                <a:latin typeface="Calibri" panose="020F0502020204030204" pitchFamily="34" charset="0"/>
                <a:cs typeface="Calibri" panose="020F0502020204030204" pitchFamily="34" charset="0"/>
              </a:rPr>
              <a:t>spojrzeniu holistycznym I indywidualnym klienta</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zadaj sobie następujące pytania</a:t>
            </a:r>
            <a:r>
              <a:rPr lang="en-US" i="0" dirty="0">
                <a:solidFill>
                  <a:srgbClr val="54585A"/>
                </a:solidFill>
                <a:effectLst/>
                <a:latin typeface="Calibri" panose="020F0502020204030204" pitchFamily="34" charset="0"/>
                <a:cs typeface="Calibri" panose="020F0502020204030204" pitchFamily="34" charset="0"/>
              </a:rPr>
              <a:t>:</a:t>
            </a:r>
          </a:p>
          <a:p>
            <a:pPr marL="342900" indent="-342900" algn="l">
              <a:buFont typeface="+mj-lt"/>
              <a:buAutoNum type="arabicPeriod"/>
            </a:pPr>
            <a:endParaRPr lang="en-US" i="0" dirty="0">
              <a:solidFill>
                <a:srgbClr val="54585A"/>
              </a:solidFill>
              <a:effectLst/>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r>
              <a:rPr lang="en-US" i="0" dirty="0">
                <a:solidFill>
                  <a:srgbClr val="54585A"/>
                </a:solidFill>
                <a:effectLst/>
                <a:latin typeface="Calibri" panose="020F0502020204030204" pitchFamily="34" charset="0"/>
                <a:cs typeface="Calibri" panose="020F0502020204030204" pitchFamily="34" charset="0"/>
              </a:rPr>
              <a:t>“</a:t>
            </a:r>
            <a:r>
              <a:rPr lang="pl-PL" i="0" dirty="0">
                <a:solidFill>
                  <a:srgbClr val="54585A"/>
                </a:solidFill>
                <a:effectLst/>
                <a:latin typeface="Calibri" panose="020F0502020204030204" pitchFamily="34" charset="0"/>
                <a:cs typeface="Calibri" panose="020F0502020204030204" pitchFamily="34" charset="0"/>
              </a:rPr>
              <a:t>Organizacja cyfrowa to taka, która dąży do poprawy wydajności za pomocą nowych i pojawiających się narzędzi informatycznych i elektronicznych oraz modeli biznesowych i nowych sposobów działania, które umożliwiają poprawę skuteczności ich działania</a:t>
            </a:r>
            <a:r>
              <a:rPr lang="en-US" i="0" dirty="0">
                <a:solidFill>
                  <a:srgbClr val="54585A"/>
                </a:solidFill>
                <a:effectLst/>
                <a:latin typeface="Calibri" panose="020F0502020204030204" pitchFamily="34" charset="0"/>
                <a:cs typeface="Calibri" panose="020F0502020204030204" pitchFamily="34" charset="0"/>
              </a:rPr>
              <a:t>.“</a:t>
            </a:r>
          </a:p>
          <a:p>
            <a:pPr algn="r"/>
            <a:r>
              <a:rPr lang="en-US" sz="1600" b="1" i="0" dirty="0">
                <a:solidFill>
                  <a:srgbClr val="54585A"/>
                </a:solidFill>
                <a:effectLst/>
                <a:latin typeface="Helvetica" panose="020B0604020202020204" pitchFamily="34" charset="0"/>
                <a:hlinkClick r:id="rId2"/>
              </a:rPr>
              <a:t>https://www.linkedin.com/pulse/what-digital-organisation-owen-mccall/</a:t>
            </a:r>
            <a:endParaRPr lang="en-US" sz="1600" b="1" i="0" dirty="0">
              <a:solidFill>
                <a:srgbClr val="54585A"/>
              </a:solidFill>
              <a:effectLst/>
              <a:latin typeface="Helvetica" panose="020B0604020202020204" pitchFamily="34" charset="0"/>
            </a:endParaRPr>
          </a:p>
          <a:p>
            <a:pPr algn="r"/>
            <a:endParaRPr lang="en-US" sz="1600" b="1" i="0" dirty="0">
              <a:solidFill>
                <a:srgbClr val="54585A"/>
              </a:solidFill>
              <a:effectLst/>
              <a:latin typeface="Helvetica" panose="020B0604020202020204" pitchFamily="34" charset="0"/>
            </a:endParaRPr>
          </a:p>
        </p:txBody>
      </p:sp>
    </p:spTree>
    <p:extLst>
      <p:ext uri="{BB962C8B-B14F-4D97-AF65-F5344CB8AC3E}">
        <p14:creationId xmlns:p14="http://schemas.microsoft.com/office/powerpoint/2010/main" val="37697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dirty="0">
                <a:solidFill>
                  <a:schemeClr val="tx1"/>
                </a:solidFill>
                <a:latin typeface="+mj-lt"/>
                <a:ea typeface="Tahoma" panose="020B0604030504040204" pitchFamily="34" charset="0"/>
                <a:cs typeface="Tahoma" panose="020B0604030504040204" pitchFamily="34" charset="0"/>
              </a:rPr>
              <a:t>UNIT 3: </a:t>
            </a:r>
            <a:r>
              <a:rPr lang="pl-PL" sz="3600" kern="0" spc="-150" dirty="0">
                <a:solidFill>
                  <a:schemeClr val="tx1"/>
                </a:solidFill>
                <a:latin typeface="+mj-lt"/>
                <a:ea typeface="Tahoma" panose="020B0604030504040204" pitchFamily="34" charset="0"/>
                <a:cs typeface="Tahoma" panose="020B0604030504040204" pitchFamily="34" charset="0"/>
              </a:rPr>
              <a:t>Budowanie cyfrowej organizacji zorientowanej na jakość</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3.2: </a:t>
            </a:r>
            <a:r>
              <a:rPr lang="pl-PL" sz="2200" spc="50" dirty="0">
                <a:latin typeface="+mj-lt"/>
                <a:cs typeface="Tahoma"/>
              </a:rPr>
              <a:t>Filary jakości skoncentrowane na cyfrowej organizacji</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23731" y="2189853"/>
            <a:ext cx="11061943" cy="3877985"/>
          </a:xfrm>
          <a:prstGeom prst="rect">
            <a:avLst/>
          </a:prstGeom>
        </p:spPr>
        <p:txBody>
          <a:bodyPr wrap="square">
            <a:spAutoFit/>
          </a:bodyPr>
          <a:lstStyle/>
          <a:p>
            <a:pPr marL="342900" indent="-342900" algn="l">
              <a:buFont typeface="+mj-lt"/>
              <a:buAutoNum type="arabicPeriod"/>
            </a:pPr>
            <a:r>
              <a:rPr lang="pl-PL" b="1" i="0" dirty="0">
                <a:solidFill>
                  <a:srgbClr val="54585A"/>
                </a:solidFill>
                <a:effectLst/>
                <a:latin typeface="Calibri" panose="020F0502020204030204" pitchFamily="34" charset="0"/>
                <a:cs typeface="Calibri" panose="020F0502020204030204" pitchFamily="34" charset="0"/>
              </a:rPr>
              <a:t>Współpracuj, by zbudować jednolity widok klienta</a:t>
            </a:r>
            <a:endParaRPr lang="en-US" b="1" i="0" dirty="0">
              <a:solidFill>
                <a:srgbClr val="54585A"/>
              </a:solidFill>
              <a:effectLst/>
              <a:latin typeface="Calibri" panose="020F0502020204030204" pitchFamily="34" charset="0"/>
              <a:cs typeface="Calibri" panose="020F0502020204030204" pitchFamily="34" charset="0"/>
            </a:endParaRPr>
          </a:p>
          <a:p>
            <a:pPr algn="just"/>
            <a:r>
              <a:rPr lang="pl-PL" i="0" dirty="0">
                <a:solidFill>
                  <a:srgbClr val="54585A"/>
                </a:solidFill>
                <a:effectLst/>
                <a:latin typeface="Calibri" panose="020F0502020204030204" pitchFamily="34" charset="0"/>
                <a:cs typeface="Calibri" panose="020F0502020204030204" pitchFamily="34" charset="0"/>
              </a:rPr>
              <a:t>W celu zapewnienia, że Twoja organizacja jest zbudowana z perspektywy holistycznej oraz pojedynczego konsumenta, zadaj sobie następujące pytania</a:t>
            </a:r>
            <a:r>
              <a:rPr lang="en-US" i="0" dirty="0">
                <a:solidFill>
                  <a:srgbClr val="54585A"/>
                </a:solidFill>
                <a:effectLst/>
                <a:latin typeface="Calibri" panose="020F0502020204030204" pitchFamily="34" charset="0"/>
                <a:cs typeface="Calibri" panose="020F0502020204030204" pitchFamily="34" charset="0"/>
              </a:rPr>
              <a:t>:</a:t>
            </a:r>
          </a:p>
          <a:p>
            <a:pPr marL="342900" indent="-342900" algn="just">
              <a:buFont typeface="+mj-lt"/>
              <a:buAutoNum type="arabicPeriod"/>
            </a:pPr>
            <a:endParaRPr lang="en-US" sz="1600" i="0" dirty="0">
              <a:solidFill>
                <a:srgbClr val="54585A"/>
              </a:solidFill>
              <a:effectLst/>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pl-PL" sz="1600" b="1" i="0" dirty="0">
                <a:solidFill>
                  <a:srgbClr val="54585A"/>
                </a:solidFill>
                <a:effectLst/>
                <a:latin typeface="Calibri" panose="020F0502020204030204" pitchFamily="34" charset="0"/>
                <a:cs typeface="Calibri" panose="020F0502020204030204" pitchFamily="34" charset="0"/>
              </a:rPr>
              <a:t>Jak dobre są nasze dane</a:t>
            </a:r>
            <a:r>
              <a:rPr lang="en-US" sz="1600" b="1"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Złe dane nie zmniejszają Twojej zdolności do komunikacji </a:t>
            </a:r>
            <a:r>
              <a:rPr lang="en-US" sz="1600"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może to mieć wpływ na produktywność i ostateczne przychody</a:t>
            </a:r>
            <a:r>
              <a:rPr lang="en-US" sz="1600" i="0" dirty="0">
                <a:solidFill>
                  <a:srgbClr val="54585A"/>
                </a:solidFill>
                <a:effectLst/>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pPr>
            <a:r>
              <a:rPr lang="pl-PL" sz="1600" b="1" i="0" dirty="0">
                <a:solidFill>
                  <a:srgbClr val="54585A"/>
                </a:solidFill>
                <a:effectLst/>
                <a:latin typeface="Calibri" panose="020F0502020204030204" pitchFamily="34" charset="0"/>
                <a:cs typeface="Calibri" panose="020F0502020204030204" pitchFamily="34" charset="0"/>
              </a:rPr>
              <a:t>Ile czasu spędzamy na ocenie danych, które gromadzimy</a:t>
            </a:r>
            <a:r>
              <a:rPr lang="en-US" sz="1600" b="1" i="0" dirty="0">
                <a:solidFill>
                  <a:srgbClr val="54585A"/>
                </a:solidFill>
                <a:effectLst/>
                <a:latin typeface="Calibri" panose="020F0502020204030204" pitchFamily="34" charset="0"/>
                <a:cs typeface="Calibri" panose="020F0502020204030204" pitchFamily="34" charset="0"/>
              </a:rPr>
              <a:t>?</a:t>
            </a:r>
            <a:r>
              <a:rPr lang="en-US" sz="1600"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Jeśli spędzasz cały Twój czas na zbieraniu i zarządzaniu danymi, jakość informacji może spaść na poboczu.</a:t>
            </a:r>
            <a:r>
              <a:rPr lang="en-US" sz="1600"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Upewnij się, że poświęcasz czas na ocenę i czyszczenie Twoich danych.</a:t>
            </a:r>
            <a:endParaRPr lang="en-US" sz="1600" i="0" dirty="0">
              <a:solidFill>
                <a:srgbClr val="54585A"/>
              </a:solidFill>
              <a:effectLst/>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pl-PL" sz="1600" b="1" i="0" dirty="0">
                <a:solidFill>
                  <a:srgbClr val="54585A"/>
                </a:solidFill>
                <a:effectLst/>
                <a:latin typeface="Calibri" panose="020F0502020204030204" pitchFamily="34" charset="0"/>
                <a:cs typeface="Calibri" panose="020F0502020204030204" pitchFamily="34" charset="0"/>
              </a:rPr>
              <a:t>Jak zarządzamy danymi zbieramy od klientów</a:t>
            </a:r>
            <a:r>
              <a:rPr lang="en-US" sz="1600" b="1"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Potrzebujesz stałej strategii dla zarządzania danymi Twoich klientów, niezależnie od ich pochodzenia</a:t>
            </a:r>
            <a:r>
              <a:rPr lang="en-US" sz="1600"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Odpowiedzialność za poprawność danych nie może być ograniczona do pojedynczego zespołu</a:t>
            </a:r>
            <a:r>
              <a:rPr lang="en-US" sz="1600" i="0" dirty="0">
                <a:solidFill>
                  <a:srgbClr val="54585A"/>
                </a:solidFill>
                <a:effectLst/>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pPr>
            <a:r>
              <a:rPr lang="pl-PL" sz="1600" b="1" i="0" dirty="0">
                <a:solidFill>
                  <a:srgbClr val="54585A"/>
                </a:solidFill>
                <a:effectLst/>
                <a:latin typeface="Calibri" panose="020F0502020204030204" pitchFamily="34" charset="0"/>
                <a:cs typeface="Calibri" panose="020F0502020204030204" pitchFamily="34" charset="0"/>
              </a:rPr>
              <a:t>Jak blisko jesteśmy spojrzenia naszego klienta</a:t>
            </a:r>
            <a:r>
              <a:rPr lang="en-US" sz="1600" b="1"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Spojrzenie pojedynczego klienta pokazuje ci wszystkie interakcje, jakie klient ma z Twoją organizacją, włączając ich wszystkie odpowiednie informacje kontaktowe i preferencje</a:t>
            </a:r>
            <a:r>
              <a:rPr lang="en-US" sz="1600" i="0" dirty="0">
                <a:solidFill>
                  <a:srgbClr val="54585A"/>
                </a:solidFill>
                <a:effectLst/>
                <a:latin typeface="Calibri" panose="020F0502020204030204" pitchFamily="34" charset="0"/>
                <a:cs typeface="Calibri" panose="020F0502020204030204" pitchFamily="34" charset="0"/>
              </a:rPr>
              <a:t>. </a:t>
            </a:r>
            <a:r>
              <a:rPr lang="pl-PL" sz="1600" i="0" dirty="0">
                <a:solidFill>
                  <a:srgbClr val="54585A"/>
                </a:solidFill>
                <a:effectLst/>
                <a:latin typeface="Calibri" panose="020F0502020204030204" pitchFamily="34" charset="0"/>
                <a:cs typeface="Calibri" panose="020F0502020204030204" pitchFamily="34" charset="0"/>
              </a:rPr>
              <a:t>Upewnij się, że nie masz do czynienia z wyciszonymi danymi, ponieważ zapomniałeś o systemie prawnym</a:t>
            </a:r>
            <a:r>
              <a:rPr lang="en-US" sz="1600" i="0" dirty="0">
                <a:solidFill>
                  <a:srgbClr val="54585A"/>
                </a:solidFill>
                <a:effectLst/>
                <a:latin typeface="Calibri" panose="020F0502020204030204" pitchFamily="34" charset="0"/>
                <a:cs typeface="Calibri" panose="020F0502020204030204" pitchFamily="34" charset="0"/>
              </a:rPr>
              <a:t>.</a:t>
            </a:r>
            <a:endParaRPr lang="pl-PL" sz="1600" i="0" dirty="0">
              <a:solidFill>
                <a:srgbClr val="54585A"/>
              </a:solidFill>
              <a:effectLst/>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endParaRPr lang="en-US" sz="1600" i="0" dirty="0">
              <a:solidFill>
                <a:srgbClr val="54585A"/>
              </a:solidFill>
              <a:effectLst/>
              <a:latin typeface="Calibri" panose="020F0502020204030204" pitchFamily="34" charset="0"/>
              <a:cs typeface="Calibri" panose="020F0502020204030204" pitchFamily="34" charset="0"/>
            </a:endParaRPr>
          </a:p>
          <a:p>
            <a:pPr algn="r"/>
            <a:r>
              <a:rPr lang="en-US" sz="1600" dirty="0">
                <a:latin typeface="Calibri" panose="020F0502020204030204" pitchFamily="34" charset="0"/>
                <a:cs typeface="Calibri" panose="020F0502020204030204" pitchFamily="34" charset="0"/>
              </a:rPr>
              <a:t>https://www.cmswire.com/digital-workplace/3-steps-to-building-a-digital-culture</a:t>
            </a:r>
            <a:r>
              <a:rPr lang="en-US" sz="1600" dirty="0"/>
              <a:t>/</a:t>
            </a:r>
          </a:p>
        </p:txBody>
      </p:sp>
    </p:spTree>
    <p:extLst>
      <p:ext uri="{BB962C8B-B14F-4D97-AF65-F5344CB8AC3E}">
        <p14:creationId xmlns:p14="http://schemas.microsoft.com/office/powerpoint/2010/main" val="310650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1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3600" b="0" kern="0" spc="-150" dirty="0">
                <a:solidFill>
                  <a:schemeClr val="tx1"/>
                </a:solidFill>
                <a:ea typeface="Tahoma" panose="020B0604030504040204" pitchFamily="34" charset="0"/>
                <a:cs typeface="Tahoma" panose="020B0604030504040204" pitchFamily="34" charset="0"/>
              </a:rPr>
              <a:t>UNIT 3: </a:t>
            </a:r>
            <a:r>
              <a:rPr lang="pl-PL" sz="3600" b="0" kern="0" spc="-150" dirty="0">
                <a:solidFill>
                  <a:schemeClr val="tx1"/>
                </a:solidFill>
                <a:ea typeface="Tahoma" panose="020B0604030504040204" pitchFamily="34" charset="0"/>
                <a:cs typeface="Tahoma" panose="020B0604030504040204" pitchFamily="34" charset="0"/>
              </a:rPr>
              <a:t>Budowanie cyfrowej organizacji zorientowanej na jakość</a:t>
            </a:r>
            <a:endParaRPr lang="en-US" sz="3600" b="0" kern="0" spc="-150" dirty="0">
              <a:solidFill>
                <a:schemeClr val="tx1"/>
              </a:solidFill>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3.2.: </a:t>
            </a:r>
            <a:r>
              <a:rPr lang="pl-PL" sz="2200" spc="50" dirty="0">
                <a:latin typeface="+mj-lt"/>
                <a:cs typeface="Tahoma"/>
              </a:rPr>
              <a:t>Filary jakości zorientowanej na cyfrową organizację</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053" y="2126436"/>
            <a:ext cx="11024621" cy="4187623"/>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2. </a:t>
            </a:r>
            <a:r>
              <a:rPr lang="pl-PL" sz="1600" b="1" i="0" dirty="0">
                <a:solidFill>
                  <a:srgbClr val="54585A"/>
                </a:solidFill>
                <a:effectLst/>
                <a:latin typeface="Helvetica" panose="020B0604020202020204" pitchFamily="34" charset="0"/>
              </a:rPr>
              <a:t>Zachęty do podejmowania ryzyka</a:t>
            </a:r>
            <a:endParaRPr lang="en-US" sz="1600" b="1" i="0" dirty="0">
              <a:solidFill>
                <a:srgbClr val="54585A"/>
              </a:solidFill>
              <a:effectLst/>
              <a:latin typeface="Helvetica" panose="020B0604020202020204" pitchFamily="34" charset="0"/>
            </a:endParaRPr>
          </a:p>
          <a:p>
            <a:pPr algn="l"/>
            <a:endParaRPr lang="en-US" sz="1600" dirty="0"/>
          </a:p>
          <a:p>
            <a:pPr algn="just"/>
            <a:r>
              <a:rPr lang="pl-PL" dirty="0"/>
              <a:t>Skoncentruj się na eliminowaniu biurokratycznego podejmowania decyzji i skieruj swoją uwagę raczej na innowacyjność niż prostą wydajność</a:t>
            </a:r>
            <a:r>
              <a:rPr lang="en-US" dirty="0"/>
              <a:t>— </a:t>
            </a:r>
            <a:r>
              <a:rPr lang="pl-PL" dirty="0"/>
              <a:t>i nie zapominaj świętować powtarzającej się natury postępu. </a:t>
            </a:r>
            <a:endParaRPr lang="en-US" dirty="0"/>
          </a:p>
          <a:p>
            <a:pPr algn="just"/>
            <a:endParaRPr lang="en-US" dirty="0"/>
          </a:p>
          <a:p>
            <a:pPr algn="just"/>
            <a:r>
              <a:rPr lang="pl-PL" dirty="0"/>
              <a:t>Głównym elementem  szybkich porażek jest refleksja i wzrost</a:t>
            </a:r>
            <a:r>
              <a:rPr lang="en-US" dirty="0"/>
              <a:t>. </a:t>
            </a:r>
            <a:r>
              <a:rPr lang="pl-PL" dirty="0"/>
              <a:t>Musisz zachęcać członków zespołu do dzielenia się tym, co nie działa, aby cała organizacja mogła się uczyć a nie utknąć w zastoju</a:t>
            </a:r>
            <a:r>
              <a:rPr lang="en-US" dirty="0"/>
              <a:t>. </a:t>
            </a:r>
            <a:r>
              <a:rPr lang="pl-PL" dirty="0"/>
              <a:t>Twój zespół potrzebuje posiadać umiejętności pozwalające na wykorzystanie spostrzeżeń i danych wygenerowanych w wyniku tych nowych inicjatyw do napędzania dalszych zmian, co może wymagać zmiany sposobu myślenia lub dodatkowego szkolenia</a:t>
            </a:r>
            <a:r>
              <a:rPr lang="en-US" dirty="0"/>
              <a:t>.</a:t>
            </a:r>
          </a:p>
          <a:p>
            <a:pPr algn="just"/>
            <a:endParaRPr lang="en-US" dirty="0"/>
          </a:p>
          <a:p>
            <a:pPr algn="just"/>
            <a:r>
              <a:rPr lang="pl-PL" dirty="0"/>
              <a:t>Przejście do kultury cyfrowej wymaga czasu</a:t>
            </a:r>
            <a:r>
              <a:rPr lang="en-US" dirty="0"/>
              <a:t>, </a:t>
            </a:r>
            <a:r>
              <a:rPr lang="pl-PL" dirty="0"/>
              <a:t>ale im wcześniej zaczniesz</a:t>
            </a:r>
            <a:r>
              <a:rPr lang="en-US" dirty="0"/>
              <a:t>, </a:t>
            </a:r>
            <a:r>
              <a:rPr lang="pl-PL" dirty="0"/>
              <a:t>tym szybciej zobaczysz rezultaty</a:t>
            </a:r>
            <a:r>
              <a:rPr lang="en-US" dirty="0"/>
              <a:t>. </a:t>
            </a:r>
            <a:r>
              <a:rPr lang="pl-PL" dirty="0"/>
              <a:t>Każda transformacja cyfrowa – ze swej natury – pozostanie pracą w toku.</a:t>
            </a:r>
            <a:r>
              <a:rPr lang="en-US" dirty="0"/>
              <a:t> </a:t>
            </a:r>
            <a:r>
              <a:rPr lang="pl-PL" dirty="0"/>
              <a:t>Ten eksperyment pociąga za sobą skalkulowane ryzyko, ale eksperymenty ostatecznie przyniosą wyniki i doprowadzą Twoją organizację do nowych sukcesów</a:t>
            </a:r>
            <a:r>
              <a:rPr lang="en-US" dirty="0"/>
              <a:t>.</a:t>
            </a:r>
          </a:p>
          <a:p>
            <a:pPr algn="just"/>
            <a:endParaRPr lang="en-US" sz="1600" dirty="0"/>
          </a:p>
          <a:p>
            <a:pPr algn="just"/>
            <a:r>
              <a:rPr lang="en-US" sz="1600" dirty="0"/>
              <a:t>https://www.cmswire.com/digital-workplace/3-steps-to-building-a-digital-culture/</a:t>
            </a:r>
          </a:p>
        </p:txBody>
      </p:sp>
    </p:spTree>
    <p:extLst>
      <p:ext uri="{BB962C8B-B14F-4D97-AF65-F5344CB8AC3E}">
        <p14:creationId xmlns:p14="http://schemas.microsoft.com/office/powerpoint/2010/main" val="389108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3.2.: </a:t>
            </a:r>
            <a:r>
              <a:rPr lang="pl-PL" sz="2200" spc="50" dirty="0">
                <a:latin typeface="+mj-lt"/>
                <a:cs typeface="Tahoma"/>
              </a:rPr>
              <a:t>Filary jakości zorientowanej na cyfrową organizację</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18564" y="2189853"/>
            <a:ext cx="11667110" cy="4031873"/>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3. </a:t>
            </a:r>
            <a:r>
              <a:rPr lang="pl-PL" sz="1600" b="1" dirty="0">
                <a:solidFill>
                  <a:srgbClr val="54585A"/>
                </a:solidFill>
                <a:latin typeface="Helvetica" panose="020B0604020202020204" pitchFamily="34" charset="0"/>
              </a:rPr>
              <a:t>Obejmij zmianę</a:t>
            </a:r>
            <a:endParaRPr lang="en-US" sz="1600" b="1" i="0" dirty="0">
              <a:solidFill>
                <a:srgbClr val="54585A"/>
              </a:solidFill>
              <a:effectLst/>
              <a:latin typeface="Helvetica" panose="020B0604020202020204" pitchFamily="34" charset="0"/>
            </a:endParaRPr>
          </a:p>
          <a:p>
            <a:pPr algn="l"/>
            <a:endParaRPr lang="en-US" sz="1600" dirty="0"/>
          </a:p>
          <a:p>
            <a:pPr algn="just"/>
            <a:r>
              <a:rPr lang="pl-PL" sz="1600" dirty="0"/>
              <a:t>Przyjęcie kultury cyfrowej może być trudne, ponieważ pracownicy mają trudności z mobilizacją wokół spójnych punktów kontaktu, nowych technologii i nowych sposobów pracy. Jednak organizacje muszą wyjść poza tradycyjne struktury, procesy i systemy, aby zmienić indywidualne i zbiorowe zachowania. Aby zmienić dynamikę zespołu i grupy, organizacje mogą wykonać następujące czynności</a:t>
            </a:r>
            <a:r>
              <a:rPr lang="en-US" sz="1600" dirty="0"/>
              <a:t>:</a:t>
            </a:r>
          </a:p>
          <a:p>
            <a:pPr algn="just"/>
            <a:endParaRPr lang="en-US" sz="1600" dirty="0"/>
          </a:p>
          <a:p>
            <a:pPr algn="just"/>
            <a:r>
              <a:rPr lang="pl-PL" sz="1600" b="1" dirty="0"/>
              <a:t>Postaw na przejrzystość</a:t>
            </a:r>
            <a:r>
              <a:rPr lang="pl-PL" sz="1600" dirty="0"/>
              <a:t>. Wdrażanie kultury cyfrowej może być wyzwaniem, zwłaszcza jeśli Twoja organizacja cierpi na „mentalność silosu”. Staraj się o otwartą i szczerą komunikację, zarówno odgórną, jak i oddolną.</a:t>
            </a:r>
          </a:p>
          <a:p>
            <a:pPr algn="just"/>
            <a:r>
              <a:rPr lang="pl-PL" sz="1600" b="1" dirty="0"/>
              <a:t>Buduj wielofunkcyjne zespoły projektowe</a:t>
            </a:r>
            <a:r>
              <a:rPr lang="pl-PL" sz="1600" dirty="0"/>
              <a:t>. Wielofunkcyjne zespoły pomagają organizacjom stawiać klientów na pierwszym miejscu, zachęcając do efektywnej komunikacji i współpracy. Projekty transformacji cyfrowej powinny mieć ekspertów z różnych obszarów biznesu, aby zapewnić uwzględnienie wszystkich perspektyw. Niektóre organizacje, z których można czerpać, to sprzedaż, finanse, marketing, operacje i zasoby ludzkie.</a:t>
            </a:r>
            <a:endParaRPr lang="en-US" sz="1600" dirty="0"/>
          </a:p>
          <a:p>
            <a:pPr algn="just"/>
            <a:r>
              <a:rPr lang="pl-PL" sz="1600" b="1" dirty="0"/>
              <a:t>Korzystaj z narzędzi do współpracy</a:t>
            </a:r>
            <a:r>
              <a:rPr lang="pl-PL" sz="1600" dirty="0"/>
              <a:t>. Zamiast poczty e-mail wypróbuj aplikacje takie jak </a:t>
            </a:r>
            <a:r>
              <a:rPr lang="pl-PL" sz="1600" dirty="0" err="1"/>
              <a:t>Slack</a:t>
            </a:r>
            <a:r>
              <a:rPr lang="pl-PL" sz="1600" dirty="0"/>
              <a:t> lub Microsoft </a:t>
            </a:r>
            <a:r>
              <a:rPr lang="pl-PL" sz="1600" dirty="0" err="1"/>
              <a:t>Teams</a:t>
            </a:r>
            <a:r>
              <a:rPr lang="pl-PL" sz="1600" dirty="0"/>
              <a:t>. Możesz także spróbować współpracować nad dokumentami, zamiast wysyłać je tam i z powrotem. Pomaga to dzielić się informacjami i efektywniej pracować nad wspólnymi celami</a:t>
            </a:r>
            <a:r>
              <a:rPr lang="en-US" sz="1600" dirty="0"/>
              <a:t>.</a:t>
            </a:r>
          </a:p>
          <a:p>
            <a:pPr algn="just"/>
            <a:r>
              <a:rPr lang="en-US" sz="1600" dirty="0"/>
              <a:t>https://www.cmswire.com/digital-workplace/3-steps-to-building-a-digital-culture/</a:t>
            </a:r>
          </a:p>
        </p:txBody>
      </p:sp>
      <p:sp>
        <p:nvSpPr>
          <p:cNvPr id="5"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1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3600" b="0" kern="0" spc="-150" dirty="0">
                <a:solidFill>
                  <a:schemeClr val="tx1"/>
                </a:solidFill>
                <a:ea typeface="Tahoma" panose="020B0604030504040204" pitchFamily="34" charset="0"/>
                <a:cs typeface="Tahoma" panose="020B0604030504040204" pitchFamily="34" charset="0"/>
              </a:rPr>
              <a:t>UNIT 3: </a:t>
            </a:r>
            <a:r>
              <a:rPr lang="pl-PL" sz="3600" b="0" kern="0" spc="-150" dirty="0">
                <a:solidFill>
                  <a:schemeClr val="tx1"/>
                </a:solidFill>
                <a:ea typeface="Tahoma" panose="020B0604030504040204" pitchFamily="34" charset="0"/>
                <a:cs typeface="Tahoma" panose="020B0604030504040204" pitchFamily="34" charset="0"/>
              </a:rPr>
              <a:t>Budowanie cyfrowej organizacji zorientowanej na jakość</a:t>
            </a:r>
            <a:endParaRPr lang="en-US" sz="36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6519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761957"/>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Naturalne poczucie bycia niezdolnym do radzenia sobie ze specyficznymi wymaganiami i zdarzeniami</a:t>
            </a:r>
            <a:endParaRPr lang="en-US" sz="1400" dirty="0">
              <a:ea typeface="Lato Light" charset="0"/>
              <a:cs typeface="Poppins" pitchFamily="2" charset="77"/>
            </a:endParaRPr>
          </a:p>
        </p:txBody>
      </p:sp>
      <p:sp>
        <p:nvSpPr>
          <p:cNvPr id="53" name="Rectangle 52"/>
          <p:cNvSpPr/>
          <p:nvPr/>
        </p:nvSpPr>
        <p:spPr>
          <a:xfrm>
            <a:off x="5539285" y="3592428"/>
            <a:ext cx="659796" cy="369332"/>
          </a:xfrm>
          <a:prstGeom prst="rect">
            <a:avLst/>
          </a:prstGeom>
        </p:spPr>
        <p:txBody>
          <a:bodyPr wrap="none">
            <a:spAutoFit/>
          </a:bodyPr>
          <a:lstStyle/>
          <a:p>
            <a:pPr algn="ctr"/>
            <a:r>
              <a:rPr lang="en-US" b="1" dirty="0" err="1">
                <a:ea typeface="Roboto" charset="0"/>
                <a:cs typeface="Poppins" pitchFamily="2" charset="77"/>
              </a:rPr>
              <a:t>Stres</a:t>
            </a:r>
            <a:endParaRPr lang="en-US" b="1" dirty="0">
              <a:ea typeface="Roboto" charset="0"/>
              <a:cs typeface="Poppins" pitchFamily="2" charset="77"/>
            </a:endParaRPr>
          </a:p>
        </p:txBody>
      </p:sp>
      <p:sp>
        <p:nvSpPr>
          <p:cNvPr id="54" name="TextBox 53"/>
          <p:cNvSpPr txBox="1"/>
          <p:nvPr/>
        </p:nvSpPr>
        <p:spPr>
          <a:xfrm>
            <a:off x="6310255" y="2693642"/>
            <a:ext cx="1829006" cy="1197700"/>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Poczucie niepewności</a:t>
            </a:r>
            <a:r>
              <a:rPr lang="en-US" sz="1400" dirty="0">
                <a:ea typeface="Lato Light" charset="0"/>
                <a:cs typeface="Poppins" pitchFamily="2" charset="77"/>
              </a:rPr>
              <a:t>, </a:t>
            </a:r>
            <a:r>
              <a:rPr lang="pl-PL" sz="1400" dirty="0">
                <a:ea typeface="Lato Light" charset="0"/>
                <a:cs typeface="Poppins" pitchFamily="2" charset="77"/>
              </a:rPr>
              <a:t>jak zmartwienie lub strach</a:t>
            </a:r>
            <a:r>
              <a:rPr lang="en-US" sz="1400" dirty="0">
                <a:ea typeface="Lato Light" charset="0"/>
                <a:cs typeface="Poppins" pitchFamily="2" charset="77"/>
              </a:rPr>
              <a:t>, </a:t>
            </a:r>
            <a:r>
              <a:rPr lang="pl-PL" sz="1400" dirty="0">
                <a:ea typeface="Lato Light" charset="0"/>
                <a:cs typeface="Poppins" pitchFamily="2" charset="77"/>
              </a:rPr>
              <a:t>które może być umiarkowane lub silne</a:t>
            </a:r>
            <a:endParaRPr lang="en-US" sz="1400" dirty="0">
              <a:ea typeface="Lato Light" charset="0"/>
              <a:cs typeface="Poppins" pitchFamily="2" charset="77"/>
            </a:endParaRPr>
          </a:p>
        </p:txBody>
      </p:sp>
      <p:sp>
        <p:nvSpPr>
          <p:cNvPr id="55" name="Rectangle 54"/>
          <p:cNvSpPr/>
          <p:nvPr/>
        </p:nvSpPr>
        <p:spPr>
          <a:xfrm>
            <a:off x="6979943" y="2375051"/>
            <a:ext cx="508474" cy="369332"/>
          </a:xfrm>
          <a:prstGeom prst="rect">
            <a:avLst/>
          </a:prstGeom>
        </p:spPr>
        <p:txBody>
          <a:bodyPr wrap="none">
            <a:spAutoFit/>
          </a:bodyPr>
          <a:lstStyle/>
          <a:p>
            <a:pPr algn="ctr"/>
            <a:r>
              <a:rPr lang="pl-PL" b="1" dirty="0">
                <a:ea typeface="Roboto" charset="0"/>
                <a:cs typeface="Poppins" pitchFamily="2" charset="77"/>
              </a:rPr>
              <a:t>Lęk</a:t>
            </a:r>
            <a:endParaRPr lang="en-US" b="1" dirty="0">
              <a:ea typeface="Roboto" charset="0"/>
              <a:cs typeface="Poppins" pitchFamily="2" charset="77"/>
            </a:endParaRP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Podziały według źródła i wzorów</a:t>
            </a:r>
            <a:endParaRPr lang="en-US" sz="1400" dirty="0">
              <a:ea typeface="Lato Light" charset="0"/>
              <a:cs typeface="Poppins" pitchFamily="2" charset="77"/>
            </a:endParaRPr>
          </a:p>
        </p:txBody>
      </p:sp>
      <p:sp>
        <p:nvSpPr>
          <p:cNvPr id="59" name="Rectangle 58"/>
          <p:cNvSpPr/>
          <p:nvPr/>
        </p:nvSpPr>
        <p:spPr>
          <a:xfrm>
            <a:off x="3540903" y="2375051"/>
            <a:ext cx="1910459" cy="369332"/>
          </a:xfrm>
          <a:prstGeom prst="rect">
            <a:avLst/>
          </a:prstGeom>
        </p:spPr>
        <p:txBody>
          <a:bodyPr wrap="none">
            <a:spAutoFit/>
          </a:bodyPr>
          <a:lstStyle/>
          <a:p>
            <a:pPr algn="ctr"/>
            <a:r>
              <a:rPr lang="pl-PL" b="1" dirty="0">
                <a:ea typeface="Roboto" charset="0"/>
                <a:cs typeface="Poppins" pitchFamily="2" charset="77"/>
              </a:rPr>
              <a:t>Rodzaje procesów</a:t>
            </a:r>
            <a:endParaRPr lang="en-US" b="1" dirty="0">
              <a:ea typeface="Roboto" charset="0"/>
              <a:cs typeface="Poppins" pitchFamily="2" charset="77"/>
            </a:endParaRPr>
          </a:p>
        </p:txBody>
      </p:sp>
      <p:sp>
        <p:nvSpPr>
          <p:cNvPr id="60" name="TextBox 59"/>
          <p:cNvSpPr txBox="1"/>
          <p:nvPr/>
        </p:nvSpPr>
        <p:spPr>
          <a:xfrm>
            <a:off x="7528988" y="4225809"/>
            <a:ext cx="2079771" cy="1384995"/>
          </a:xfrm>
          <a:prstGeom prst="rect">
            <a:avLst/>
          </a:prstGeom>
          <a:noFill/>
        </p:spPr>
        <p:txBody>
          <a:bodyPr wrap="square" rtlCol="0">
            <a:spAutoFit/>
          </a:bodyPr>
          <a:lstStyle/>
          <a:p>
            <a:pPr algn="ctr"/>
            <a:r>
              <a:rPr lang="pl-PL" sz="1400" dirty="0">
                <a:ea typeface="Lato Light" charset="0"/>
                <a:cs typeface="Poppins" pitchFamily="2" charset="77"/>
              </a:rPr>
              <a:t>Współpracuj, by zbudować jednolity widok klienta</a:t>
            </a:r>
            <a:endParaRPr lang="en-US" sz="1400" dirty="0">
              <a:ea typeface="Lato Light" charset="0"/>
              <a:cs typeface="Poppins" pitchFamily="2" charset="77"/>
            </a:endParaRPr>
          </a:p>
          <a:p>
            <a:pPr algn="ctr"/>
            <a:r>
              <a:rPr lang="pl-PL" sz="1400" dirty="0">
                <a:ea typeface="Lato Light" charset="0"/>
                <a:cs typeface="Poppins" pitchFamily="2" charset="77"/>
              </a:rPr>
              <a:t>Zachęcanie do podejmowania ryzyka</a:t>
            </a:r>
            <a:endParaRPr lang="en-US" sz="1400" dirty="0">
              <a:ea typeface="Lato Light" charset="0"/>
              <a:cs typeface="Poppins" pitchFamily="2" charset="77"/>
            </a:endParaRPr>
          </a:p>
          <a:p>
            <a:pPr algn="ctr"/>
            <a:r>
              <a:rPr lang="pl-PL" sz="1400" dirty="0">
                <a:ea typeface="Lato Light" charset="0"/>
                <a:cs typeface="Poppins" pitchFamily="2" charset="77"/>
              </a:rPr>
              <a:t>Obejmowanie zmian</a:t>
            </a:r>
            <a:endParaRPr lang="en-US" sz="1400" dirty="0">
              <a:ea typeface="Lato Light" charset="0"/>
              <a:cs typeface="Poppins" pitchFamily="2" charset="77"/>
            </a:endParaRPr>
          </a:p>
        </p:txBody>
      </p:sp>
      <p:sp>
        <p:nvSpPr>
          <p:cNvPr id="61" name="Rectangle 60"/>
          <p:cNvSpPr/>
          <p:nvPr/>
        </p:nvSpPr>
        <p:spPr>
          <a:xfrm>
            <a:off x="7580130" y="3456410"/>
            <a:ext cx="1997391" cy="738664"/>
          </a:xfrm>
          <a:prstGeom prst="rect">
            <a:avLst/>
          </a:prstGeom>
        </p:spPr>
        <p:txBody>
          <a:bodyPr wrap="square">
            <a:spAutoFit/>
          </a:bodyPr>
          <a:lstStyle/>
          <a:p>
            <a:pPr algn="ctr"/>
            <a:r>
              <a:rPr lang="pl-PL" sz="1400" b="1" dirty="0">
                <a:ea typeface="Roboto" charset="0"/>
                <a:cs typeface="Poppins" pitchFamily="2" charset="77"/>
              </a:rPr>
              <a:t>Filary jakości skoncentrowane na cyfrowej organizacji</a:t>
            </a:r>
            <a:endParaRPr lang="en-US" sz="1400" b="1" dirty="0">
              <a:ea typeface="Roboto" charset="0"/>
              <a:cs typeface="Poppins" pitchFamily="2" charset="77"/>
            </a:endParaRPr>
          </a:p>
        </p:txBody>
      </p:sp>
      <p:sp>
        <p:nvSpPr>
          <p:cNvPr id="62" name="TextBox 61"/>
          <p:cNvSpPr txBox="1"/>
          <p:nvPr/>
        </p:nvSpPr>
        <p:spPr>
          <a:xfrm>
            <a:off x="2241892" y="4228390"/>
            <a:ext cx="1829006" cy="1197700"/>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Gromadzenie elementów</a:t>
            </a:r>
          </a:p>
          <a:p>
            <a:pPr algn="ctr">
              <a:lnSpc>
                <a:spcPts val="2220"/>
              </a:lnSpc>
            </a:pPr>
            <a:r>
              <a:rPr lang="pl-PL" sz="1400" dirty="0">
                <a:ea typeface="Lato Light" charset="0"/>
                <a:cs typeface="Poppins" pitchFamily="2" charset="77"/>
              </a:rPr>
              <a:t>Łączenie w celu uzyskania danych</a:t>
            </a:r>
            <a:endParaRPr lang="en-US" sz="1400" dirty="0">
              <a:ea typeface="Lato Light" charset="0"/>
              <a:cs typeface="Poppins" pitchFamily="2" charset="77"/>
            </a:endParaRPr>
          </a:p>
        </p:txBody>
      </p:sp>
      <p:sp>
        <p:nvSpPr>
          <p:cNvPr id="63" name="Rectangle 62"/>
          <p:cNvSpPr/>
          <p:nvPr/>
        </p:nvSpPr>
        <p:spPr>
          <a:xfrm>
            <a:off x="2272480" y="3783324"/>
            <a:ext cx="1764650" cy="369332"/>
          </a:xfrm>
          <a:prstGeom prst="rect">
            <a:avLst/>
          </a:prstGeom>
        </p:spPr>
        <p:txBody>
          <a:bodyPr wrap="none">
            <a:spAutoFit/>
          </a:bodyPr>
          <a:lstStyle/>
          <a:p>
            <a:pPr algn="ctr"/>
            <a:r>
              <a:rPr lang="pl-PL" b="1" dirty="0">
                <a:ea typeface="Roboto" charset="0"/>
                <a:cs typeface="Poppins" pitchFamily="2" charset="77"/>
              </a:rPr>
              <a:t>Cyfrowe procesy</a:t>
            </a:r>
            <a:endParaRPr lang="en-US" b="1" dirty="0">
              <a:ea typeface="Roboto" charset="0"/>
              <a:cs typeface="Poppins" pitchFamily="2" charset="77"/>
            </a:endParaRPr>
          </a:p>
        </p:txBody>
      </p:sp>
      <p:sp>
        <p:nvSpPr>
          <p:cNvPr id="33" name="object 16"/>
          <p:cNvSpPr txBox="1">
            <a:spLocks/>
          </p:cNvSpPr>
          <p:nvPr/>
        </p:nvSpPr>
        <p:spPr>
          <a:xfrm>
            <a:off x="4385405" y="249441"/>
            <a:ext cx="310155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Podsumowanie</a:t>
            </a:r>
            <a:endParaRPr lang="es-ES" sz="40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Analiza </a:t>
            </a:r>
            <a:r>
              <a:rPr lang="en-GB" sz="4800" b="1" spc="-150" dirty="0"/>
              <a:t>SWOT</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200" spc="-150" dirty="0">
                <a:latin typeface="+mj-lt"/>
                <a:cs typeface="Tahoma"/>
              </a:rPr>
              <a:t>SAMOOCENA</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pl-PL" dirty="0"/>
              <a:t>Silne strony</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pl-PL" dirty="0"/>
              <a:t>Słabe strony</a:t>
            </a:r>
            <a:r>
              <a:rPr lang="en-GB" dirty="0"/>
              <a:t>:</a:t>
            </a:r>
          </a:p>
          <a:p>
            <a:r>
              <a:rPr lang="en-GB" dirty="0"/>
              <a:t>-</a:t>
            </a:r>
          </a:p>
          <a:p>
            <a:r>
              <a:rPr lang="en-GB" dirty="0"/>
              <a:t>-</a:t>
            </a:r>
          </a:p>
        </p:txBody>
      </p:sp>
      <p:sp>
        <p:nvSpPr>
          <p:cNvPr id="27" name="CuadroTexto 26"/>
          <p:cNvSpPr txBox="1"/>
          <p:nvPr/>
        </p:nvSpPr>
        <p:spPr>
          <a:xfrm>
            <a:off x="6409562" y="3403610"/>
            <a:ext cx="1617942" cy="1200329"/>
          </a:xfrm>
          <a:prstGeom prst="rect">
            <a:avLst/>
          </a:prstGeom>
          <a:noFill/>
        </p:spPr>
        <p:txBody>
          <a:bodyPr wrap="square" rtlCol="0">
            <a:spAutoFit/>
          </a:bodyPr>
          <a:lstStyle/>
          <a:p>
            <a:r>
              <a:rPr lang="pl-PL" dirty="0"/>
              <a:t>Możliwości (szanse)</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pl-PL" dirty="0"/>
              <a:t>Obawy</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pl-PL" b="1" dirty="0"/>
              <a:t>Wniosek</a:t>
            </a:r>
            <a:r>
              <a:rPr lang="en-US" b="1" dirty="0"/>
              <a:t> 1</a:t>
            </a:r>
            <a:r>
              <a:rPr lang="en-US" dirty="0"/>
              <a:t>: </a:t>
            </a:r>
            <a:r>
              <a:rPr lang="pl-PL" dirty="0"/>
              <a:t>Cyfrowy proces polega na składaniu elementów razem w celu uzyskania danych, dowiadywaniu się, co coś oznacza i rozwijaniu czegoś.</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pl-PL" b="1" dirty="0"/>
              <a:t>Wniosek</a:t>
            </a:r>
            <a:r>
              <a:rPr lang="en-US" b="1" dirty="0"/>
              <a:t> 2</a:t>
            </a:r>
            <a:r>
              <a:rPr lang="en-US" dirty="0"/>
              <a:t>: </a:t>
            </a:r>
            <a:r>
              <a:rPr lang="pl-PL" dirty="0"/>
              <a:t>Rodzaje procesów mogą być wyodrębniane w oparciu o źródło lub wzorzec</a:t>
            </a:r>
            <a:r>
              <a:rPr lang="en-US" dirty="0"/>
              <a:t>.</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 </a:t>
            </a:r>
            <a:r>
              <a:rPr lang="pl-PL" b="1" dirty="0"/>
              <a:t>Wniosek </a:t>
            </a:r>
            <a:r>
              <a:rPr lang="en-US" b="1" dirty="0"/>
              <a:t>3</a:t>
            </a:r>
            <a:r>
              <a:rPr lang="en-US" dirty="0"/>
              <a:t>: </a:t>
            </a:r>
            <a:r>
              <a:rPr lang="en-US" dirty="0" err="1"/>
              <a:t>Stres</a:t>
            </a:r>
            <a:r>
              <a:rPr lang="pl-PL" dirty="0"/>
              <a:t> jest naturalnym uczuciem nieradzenia sobie ze specyficznymi wyzwaniami lub zdarzeniami</a:t>
            </a:r>
            <a:r>
              <a:rPr lang="en-US" dirty="0"/>
              <a:t>.</a:t>
            </a:r>
          </a:p>
        </p:txBody>
      </p:sp>
      <p:sp>
        <p:nvSpPr>
          <p:cNvPr id="14" name="CuadroTexto 13"/>
          <p:cNvSpPr txBox="1"/>
          <p:nvPr/>
        </p:nvSpPr>
        <p:spPr>
          <a:xfrm>
            <a:off x="1647715" y="4356169"/>
            <a:ext cx="8825604" cy="646331"/>
          </a:xfrm>
          <a:prstGeom prst="rect">
            <a:avLst/>
          </a:prstGeom>
          <a:noFill/>
        </p:spPr>
        <p:txBody>
          <a:bodyPr wrap="square" rtlCol="0">
            <a:spAutoFit/>
          </a:bodyPr>
          <a:lstStyle/>
          <a:p>
            <a:pPr algn="just"/>
            <a:r>
              <a:rPr lang="pl-PL" b="1" dirty="0"/>
              <a:t>Wniosek</a:t>
            </a:r>
            <a:r>
              <a:rPr lang="en-US" b="1" dirty="0"/>
              <a:t> 4</a:t>
            </a:r>
            <a:r>
              <a:rPr lang="en-US" dirty="0"/>
              <a:t>: </a:t>
            </a:r>
            <a:r>
              <a:rPr lang="pl-PL" dirty="0"/>
              <a:t>Lęk jest uczuciem niepewności, jak zmartwienie lub strach, może być umiarkowany lub silny</a:t>
            </a:r>
            <a:r>
              <a:rPr lang="en-US" dirty="0"/>
              <a:t>.</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osiągnięcia</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a:extLst>
              <a:ext uri="{FF2B5EF4-FFF2-40B4-BE49-F238E27FC236}">
                <a16:creationId xmlns:a16="http://schemas.microsoft.com/office/drawing/2014/main" id="{443B97E4-DD5F-789C-9F51-BF929F1B8830}"/>
              </a:ext>
            </a:extLst>
          </p:cNvPr>
          <p:cNvSpPr txBox="1"/>
          <p:nvPr/>
        </p:nvSpPr>
        <p:spPr>
          <a:xfrm>
            <a:off x="1683198" y="4955330"/>
            <a:ext cx="8825604" cy="1200329"/>
          </a:xfrm>
          <a:prstGeom prst="rect">
            <a:avLst/>
          </a:prstGeom>
          <a:noFill/>
        </p:spPr>
        <p:txBody>
          <a:bodyPr wrap="square" rtlCol="0">
            <a:spAutoFit/>
          </a:bodyPr>
          <a:lstStyle/>
          <a:p>
            <a:r>
              <a:rPr lang="pl-PL" b="1" dirty="0"/>
              <a:t>Wniosek</a:t>
            </a:r>
            <a:r>
              <a:rPr lang="en-US" b="1" dirty="0"/>
              <a:t> 5</a:t>
            </a:r>
            <a:r>
              <a:rPr lang="en-US" dirty="0"/>
              <a:t>: </a:t>
            </a:r>
            <a:r>
              <a:rPr lang="pl-PL" dirty="0"/>
              <a:t>Filary procesów skoncentrowane na cyfrowej organizacji to</a:t>
            </a:r>
            <a:r>
              <a:rPr lang="en-US" dirty="0"/>
              <a:t>:</a:t>
            </a:r>
          </a:p>
          <a:p>
            <a:pPr marL="285750" indent="-285750">
              <a:buFont typeface="Arial" panose="020B0604020202020204" pitchFamily="34" charset="0"/>
              <a:buChar char="•"/>
            </a:pPr>
            <a:r>
              <a:rPr lang="pl-PL" dirty="0"/>
              <a:t>Współpracuj, aby zbudować jednolity widok klienta;</a:t>
            </a:r>
          </a:p>
          <a:p>
            <a:pPr marL="285750" indent="-285750">
              <a:buFont typeface="Arial" panose="020B0604020202020204" pitchFamily="34" charset="0"/>
              <a:buChar char="•"/>
            </a:pPr>
            <a:r>
              <a:rPr lang="pl-PL" dirty="0"/>
              <a:t>Zachęcaj do podejmowania ryzyka;</a:t>
            </a:r>
            <a:endParaRPr lang="en-US" dirty="0"/>
          </a:p>
          <a:p>
            <a:pPr marL="285750" indent="-285750">
              <a:buFont typeface="Arial" panose="020B0604020202020204" pitchFamily="34" charset="0"/>
              <a:buChar char="•"/>
            </a:pPr>
            <a:r>
              <a:rPr lang="pl-PL" dirty="0"/>
              <a:t>Obejmij zmianę.</a:t>
            </a:r>
            <a:endParaRPr lang="en-US" dirty="0"/>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pl-PL" dirty="0"/>
              <a:t>Cel</a:t>
            </a:r>
            <a:r>
              <a:rPr lang="es-ES" dirty="0"/>
              <a:t> 1: </a:t>
            </a:r>
            <a:r>
              <a:rPr lang="pl-PL" dirty="0"/>
              <a:t>Rozumieć zdalne obciążenie pracą</a:t>
            </a:r>
            <a:endParaRPr lang="en-GB" dirty="0"/>
          </a:p>
        </p:txBody>
      </p:sp>
      <p:sp>
        <p:nvSpPr>
          <p:cNvPr id="12" name="CuadroTexto 11"/>
          <p:cNvSpPr txBox="1"/>
          <p:nvPr/>
        </p:nvSpPr>
        <p:spPr>
          <a:xfrm>
            <a:off x="1615182" y="3530217"/>
            <a:ext cx="3661515" cy="369332"/>
          </a:xfrm>
          <a:prstGeom prst="rect">
            <a:avLst/>
          </a:prstGeom>
          <a:noFill/>
        </p:spPr>
        <p:txBody>
          <a:bodyPr wrap="none" rtlCol="0">
            <a:spAutoFit/>
          </a:bodyPr>
          <a:lstStyle/>
          <a:p>
            <a:r>
              <a:rPr lang="pl-PL" dirty="0"/>
              <a:t>Cel</a:t>
            </a:r>
            <a:r>
              <a:rPr lang="es-ES" dirty="0"/>
              <a:t> 2: </a:t>
            </a:r>
            <a:r>
              <a:rPr lang="pl-PL" dirty="0"/>
              <a:t>Nabyć odporność na stres i lęk</a:t>
            </a:r>
            <a:endParaRPr lang="en-GB" dirty="0"/>
          </a:p>
        </p:txBody>
      </p:sp>
      <p:sp>
        <p:nvSpPr>
          <p:cNvPr id="13" name="CuadroTexto 12"/>
          <p:cNvSpPr txBox="1"/>
          <p:nvPr/>
        </p:nvSpPr>
        <p:spPr>
          <a:xfrm>
            <a:off x="1605565" y="4145561"/>
            <a:ext cx="5989553" cy="369332"/>
          </a:xfrm>
          <a:prstGeom prst="rect">
            <a:avLst/>
          </a:prstGeom>
          <a:noFill/>
        </p:spPr>
        <p:txBody>
          <a:bodyPr wrap="square" rtlCol="0">
            <a:spAutoFit/>
          </a:bodyPr>
          <a:lstStyle/>
          <a:p>
            <a:r>
              <a:rPr lang="pl-PL" dirty="0"/>
              <a:t>Cel</a:t>
            </a:r>
            <a:r>
              <a:rPr lang="es-ES" dirty="0"/>
              <a:t> 3: </a:t>
            </a:r>
            <a:r>
              <a:rPr lang="pl-PL" dirty="0"/>
              <a:t>Budować cyfrową organizację zorientowaną na jakość</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niniejszego modułu będziesz potrafił </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1815" y="758722"/>
            <a:ext cx="4114487"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pl-PL" sz="4800" kern="0" spc="-150" dirty="0">
                <a:solidFill>
                  <a:schemeClr val="tx1"/>
                </a:solidFill>
                <a:latin typeface="+mj-lt"/>
                <a:ea typeface="Tahoma" panose="020B0604030504040204" pitchFamily="34" charset="0"/>
                <a:cs typeface="Tahoma" panose="020B0604030504040204" pitchFamily="34" charset="0"/>
              </a:rPr>
              <a:t>Zrozumienie cyfrowych obciążeń</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1: </a:t>
            </a:r>
            <a:r>
              <a:rPr lang="pl-PL" sz="2200" spc="50" dirty="0">
                <a:latin typeface="+mj-lt"/>
                <a:cs typeface="Tahoma"/>
              </a:rPr>
              <a:t>Definicja cyfrowych obciążeń</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923330"/>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W informatyce proces zaczynał się po prostu od dowolnego programu działającego na komputerze lub wykonywanej przez niego pracy. Ale w świecie napędzanym przez nowe technologie nabrało to nowego znaczenia</a:t>
            </a:r>
            <a:r>
              <a:rPr lang="en-US" altLang="es-ES" dirty="0">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06971" y="3599913"/>
            <a:ext cx="10269068" cy="2585323"/>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W swej istocie jest to zdolność systemu komputerowego i zdolność przetwarzania danych wejściowych oraz wydawania danych wyjściowych.</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Przeglądanie i edytowanie zdjęcia na laptopie wymaga przetwarzania przez komputer instrukcji oprogramowania</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Jest to proces zadaniowy</a:t>
            </a:r>
            <a:r>
              <a:rPr lang="en-US" altLang="es-ES" dirty="0">
                <a:latin typeface="Calibri" panose="020F0502020204030204" pitchFamily="34" charset="0"/>
                <a:cs typeface="Calibri" panose="020F0502020204030204" pitchFamily="34" charset="0"/>
              </a:rPr>
              <a:t>.</a:t>
            </a:r>
          </a:p>
          <a:p>
            <a:pPr algn="just">
              <a:defRPr/>
            </a:pPr>
            <a:endParaRPr lang="en-US" altLang="es-ES" dirty="0">
              <a:latin typeface="Calibri" panose="020F0502020204030204" pitchFamily="34" charset="0"/>
              <a:cs typeface="Calibri" panose="020F0502020204030204" pitchFamily="34" charset="0"/>
            </a:endParaRPr>
          </a:p>
          <a:p>
            <a:pPr algn="just">
              <a:defRPr/>
            </a:pPr>
            <a:r>
              <a:rPr lang="pl-PL" altLang="es-ES" dirty="0">
                <a:latin typeface="Calibri" panose="020F0502020204030204" pitchFamily="34" charset="0"/>
                <a:cs typeface="Calibri" panose="020F0502020204030204" pitchFamily="34" charset="0"/>
              </a:rPr>
              <a:t>Każdorazowo, gdy ktoś coś wyszukuje w </a:t>
            </a:r>
            <a:r>
              <a:rPr lang="pl-PL" altLang="es-ES" dirty="0" err="1">
                <a:latin typeface="Calibri" panose="020F0502020204030204" pitchFamily="34" charset="0"/>
                <a:cs typeface="Calibri" panose="020F0502020204030204" pitchFamily="34" charset="0"/>
              </a:rPr>
              <a:t>google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wyszukiwane dane są procesowane w centrum danych, co skutkuje pojawieniem się zestawu linku na ekranie.</a:t>
            </a:r>
            <a:r>
              <a:rPr lang="en-US" altLang="es-ES" dirty="0">
                <a:latin typeface="Calibri" panose="020F0502020204030204" pitchFamily="34" charset="0"/>
                <a:cs typeface="Calibri" panose="020F0502020204030204" pitchFamily="34" charset="0"/>
              </a:rPr>
              <a:t> </a:t>
            </a:r>
          </a:p>
          <a:p>
            <a:pPr algn="r">
              <a:defRPr/>
            </a:pPr>
            <a:r>
              <a:rPr lang="en-GB" altLang="es-ES" dirty="0">
                <a:latin typeface="Calibri" panose="020F0502020204030204" pitchFamily="34" charset="0"/>
                <a:cs typeface="Calibri" panose="020F0502020204030204" pitchFamily="34" charset="0"/>
                <a:hlinkClick r:id="rId2"/>
              </a:rPr>
              <a:t>https://www.nutanix.com/theforecastbynutanix/technology/rethinking-cloud-workloads</a:t>
            </a:r>
            <a:endParaRPr lang="en-GB" altLang="es-ES" dirty="0">
              <a:latin typeface="Calibri" panose="020F0502020204030204" pitchFamily="34" charset="0"/>
              <a:cs typeface="Calibri" panose="020F0502020204030204" pitchFamily="34" charset="0"/>
            </a:endParaRPr>
          </a:p>
          <a:p>
            <a:pPr algn="r">
              <a:defRPr/>
            </a:pP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https://www.youtube.com/watch?v=v4JlSxroZGs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pl-PL" sz="4800" kern="0" spc="-150" dirty="0">
                <a:solidFill>
                  <a:schemeClr val="tx1"/>
                </a:solidFill>
                <a:latin typeface="+mj-lt"/>
                <a:ea typeface="Tahoma" panose="020B0604030504040204" pitchFamily="34" charset="0"/>
                <a:cs typeface="Tahoma" panose="020B0604030504040204" pitchFamily="34" charset="0"/>
              </a:rPr>
              <a:t>Rozumienie cyfrowych procesów</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54075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pl-PL" sz="2200" spc="50" dirty="0">
                <a:latin typeface="+mj-lt"/>
                <a:cs typeface="Tahoma"/>
              </a:rPr>
              <a:t>EKCJA</a:t>
            </a:r>
            <a:r>
              <a:rPr lang="es-ES" sz="2200" spc="50" dirty="0">
                <a:latin typeface="+mj-lt"/>
                <a:cs typeface="Tahoma"/>
              </a:rPr>
              <a:t> 1.1.: </a:t>
            </a:r>
            <a:r>
              <a:rPr lang="pl-PL" sz="2200" spc="50" dirty="0">
                <a:latin typeface="+mj-lt"/>
                <a:cs typeface="Tahoma"/>
              </a:rPr>
              <a:t>Zdefiniowanie cyfrowych procesów</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525263"/>
            <a:ext cx="10269068" cy="1200329"/>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Najprościej mówiąc, proces polega na „łączeniu elementów w celu uzyskania danych, dowiedzenia się, co coś oznacza lub rozwijania czegoś”. </a:t>
            </a:r>
          </a:p>
          <a:p>
            <a:pPr>
              <a:defRPr/>
            </a:pPr>
            <a:r>
              <a:rPr lang="en-US" altLang="es-ES" dirty="0">
                <a:latin typeface="Calibri" panose="020F0502020204030204" pitchFamily="34" charset="0"/>
                <a:cs typeface="Calibri" panose="020F0502020204030204" pitchFamily="34" charset="0"/>
              </a:rPr>
              <a:t>Hurwitz, J. S., &amp; Kirsch, D. (2020). Cloud computing for dummies</a:t>
            </a:r>
            <a:r>
              <a:rPr lang="pl-PL" altLang="es-ES" dirty="0">
                <a:latin typeface="Calibri" panose="020F0502020204030204" pitchFamily="34" charset="0"/>
                <a:cs typeface="Calibri" panose="020F0502020204030204" pitchFamily="34" charset="0"/>
              </a:rPr>
              <a:t> [Przetwarzanie w chmurze dla laików]</a:t>
            </a:r>
            <a:r>
              <a:rPr lang="en-US" altLang="es-ES" dirty="0">
                <a:latin typeface="Calibri" panose="020F0502020204030204" pitchFamily="34" charset="0"/>
                <a:cs typeface="Calibri" panose="020F0502020204030204" pitchFamily="34" charset="0"/>
              </a:rPr>
              <a:t>. John Wiley &amp; Sons.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59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pl-PL" sz="4800" kern="0" spc="-150" dirty="0">
                <a:solidFill>
                  <a:schemeClr val="tx1"/>
                </a:solidFill>
                <a:latin typeface="+mj-lt"/>
                <a:ea typeface="Tahoma" panose="020B0604030504040204" pitchFamily="34" charset="0"/>
                <a:cs typeface="Tahoma" panose="020B0604030504040204" pitchFamily="34" charset="0"/>
              </a:rPr>
              <a:t>Rozumienie cyfrowych procesów</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3723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1.2: </a:t>
            </a:r>
            <a:r>
              <a:rPr lang="pl-PL" sz="2200" spc="50" dirty="0">
                <a:latin typeface="+mj-lt"/>
                <a:cs typeface="Tahoma"/>
              </a:rPr>
              <a:t>Rodzaje procesów</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77557" y="2126436"/>
            <a:ext cx="11201734" cy="3785652"/>
          </a:xfrm>
          <a:prstGeom prst="rect">
            <a:avLst/>
          </a:prstGeom>
        </p:spPr>
        <p:txBody>
          <a:bodyPr wrap="square">
            <a:spAutoFit/>
          </a:bodyPr>
          <a:lstStyle/>
          <a:p>
            <a:pPr>
              <a:defRPr/>
            </a:pPr>
            <a:r>
              <a:rPr lang="pl-PL" altLang="es-ES" sz="1600" dirty="0">
                <a:latin typeface="Calibri" panose="020F0502020204030204" pitchFamily="34" charset="0"/>
                <a:cs typeface="Calibri" panose="020F0502020204030204" pitchFamily="34" charset="0"/>
              </a:rPr>
              <a:t>Rodzaje procesów według podziału na podstawie źródła:</a:t>
            </a:r>
            <a:endParaRPr lang="en-US" altLang="es-ES" sz="16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sz="1600" b="1" dirty="0">
                <a:latin typeface="Calibri" panose="020F0502020204030204" pitchFamily="34" charset="0"/>
                <a:cs typeface="Calibri" panose="020F0502020204030204" pitchFamily="34" charset="0"/>
              </a:rPr>
              <a:t>Ogólne obliczenia</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Procesy, które nie mają konkretnych potrzeb obliczeniowych i zazwyczaj działają w domyślnej konfiguracji chmury</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Obejmują one popularne aplikacje internetowe, serwery internetowe, rozproszone magazyny danych i konteneryzowane </a:t>
            </a:r>
            <a:r>
              <a:rPr lang="pl-PL" altLang="es-ES" sz="1600" dirty="0" err="1">
                <a:latin typeface="Calibri" panose="020F0502020204030204" pitchFamily="34" charset="0"/>
                <a:cs typeface="Calibri" panose="020F0502020204030204" pitchFamily="34" charset="0"/>
              </a:rPr>
              <a:t>mikrousługi</a:t>
            </a:r>
            <a:r>
              <a:rPr lang="en-US" altLang="es-ES" sz="1600"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r>
              <a:rPr lang="pl-PL" altLang="es-ES" sz="1600" b="1" dirty="0">
                <a:latin typeface="Calibri" panose="020F0502020204030204" pitchFamily="34" charset="0"/>
                <a:cs typeface="Calibri" panose="020F0502020204030204" pitchFamily="34" charset="0"/>
              </a:rPr>
              <a:t>Intensywnie wykorzystujący proceso</a:t>
            </a:r>
            <a:r>
              <a:rPr lang="pl-PL" altLang="es-ES" sz="1600" dirty="0">
                <a:latin typeface="Calibri" panose="020F0502020204030204" pitchFamily="34" charset="0"/>
                <a:cs typeface="Calibri" panose="020F0502020204030204" pitchFamily="34" charset="0"/>
              </a:rPr>
              <a:t>r</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Procesy, które mają wysokie wymagania obliczeniowe i obsługują dużą liczbę jednoczesnych użytkowników</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Należą do nich gry on-line dla wielkich graczy i aplikacje do głębokiego uczenia się, które muszą wykonywać operacje wymagające dużej mocy obliczeniowej, takie jak kodowanie video, analiza dużych zbiorów danych, modelowanie 3D, itp.</a:t>
            </a:r>
            <a:endParaRPr lang="en-US" altLang="es-ES" sz="16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sz="1600" b="1" dirty="0">
                <a:latin typeface="Calibri" panose="020F0502020204030204" pitchFamily="34" charset="0"/>
                <a:cs typeface="Calibri" panose="020F0502020204030204" pitchFamily="34" charset="0"/>
              </a:rPr>
              <a:t>Pamięć intensywna</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Procesy, które potrzebują pamięci i siły procesowania w celu wykonywania milionów transakcji na sekundę. Obejmuje to: strumieniowanie danych w czasie rzeczywistym, pamięci podręczne oraz rozproszone bazy danych</a:t>
            </a:r>
            <a:r>
              <a:rPr lang="en-US" altLang="es-ES" sz="1600"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r>
              <a:rPr lang="pl-PL" altLang="es-ES" sz="1600" b="1" dirty="0">
                <a:latin typeface="Calibri" panose="020F0502020204030204" pitchFamily="34" charset="0"/>
                <a:cs typeface="Calibri" panose="020F0502020204030204" pitchFamily="34" charset="0"/>
              </a:rPr>
              <a:t>Obliczenia akcelerowane przez GPU</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Niektóre procesy, jak rozpoznawanie mowy, </a:t>
            </a:r>
            <a:r>
              <a:rPr lang="pl-PL" altLang="es-ES" sz="1600" dirty="0" err="1">
                <a:latin typeface="Calibri" panose="020F0502020204030204" pitchFamily="34" charset="0"/>
                <a:cs typeface="Calibri" panose="020F0502020204030204" pitchFamily="34" charset="0"/>
              </a:rPr>
              <a:t>samoporuszające</a:t>
            </a:r>
            <a:r>
              <a:rPr lang="pl-PL" altLang="es-ES" sz="1600" dirty="0">
                <a:latin typeface="Calibri" panose="020F0502020204030204" pitchFamily="34" charset="0"/>
                <a:cs typeface="Calibri" panose="020F0502020204030204" pitchFamily="34" charset="0"/>
              </a:rPr>
              <a:t> się samochody, systemy nawigacyjne</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obliczeniowa dynamika płynów, analiza sejsmiczna itp. Mają bardzo wysokie wymagania w zakresie przetwarzania</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Potrzebują one mocy procesorów graficznych i procesorów do wykonywania zadań w czasie rzeczywistym</a:t>
            </a:r>
            <a:r>
              <a:rPr lang="en-US" altLang="es-ES" sz="1600"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r>
              <a:rPr lang="pl-PL" altLang="es-ES" sz="1600" b="1" dirty="0">
                <a:latin typeface="Calibri" panose="020F0502020204030204" pitchFamily="34" charset="0"/>
                <a:cs typeface="Calibri" panose="020F0502020204030204" pitchFamily="34" charset="0"/>
              </a:rPr>
              <a:t>Optymalizacja procesów przechowywania</a:t>
            </a:r>
            <a:r>
              <a:rPr lang="en-US" altLang="es-ES" sz="1600" dirty="0">
                <a:latin typeface="Calibri" panose="020F0502020204030204" pitchFamily="34" charset="0"/>
                <a:cs typeface="Calibri" panose="020F0502020204030204" pitchFamily="34" charset="0"/>
              </a:rPr>
              <a:t>: </a:t>
            </a:r>
            <a:r>
              <a:rPr lang="pl-PL" altLang="es-ES" sz="1600" dirty="0">
                <a:latin typeface="Calibri" panose="020F0502020204030204" pitchFamily="34" charset="0"/>
                <a:cs typeface="Calibri" panose="020F0502020204030204" pitchFamily="34" charset="0"/>
              </a:rPr>
              <a:t>Takie procesy jak bazy danych w pamięci, wysoce skalowalne bazy danych </a:t>
            </a:r>
            <a:r>
              <a:rPr lang="pl-PL" altLang="es-ES" sz="1600" dirty="0" err="1">
                <a:latin typeface="Calibri" panose="020F0502020204030204" pitchFamily="34" charset="0"/>
                <a:cs typeface="Calibri" panose="020F0502020204030204" pitchFamily="34" charset="0"/>
              </a:rPr>
              <a:t>NoSQL</a:t>
            </a:r>
            <a:r>
              <a:rPr lang="pl-PL" altLang="es-ES" sz="1600" dirty="0">
                <a:latin typeface="Calibri" panose="020F0502020204030204" pitchFamily="34" charset="0"/>
                <a:cs typeface="Calibri" panose="020F0502020204030204" pitchFamily="34" charset="0"/>
              </a:rPr>
              <a:t> i hurtownie danych.</a:t>
            </a:r>
            <a:endParaRPr lang="en-US" altLang="es-E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80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pl-PL" sz="4800" kern="0" spc="-150" dirty="0">
                <a:solidFill>
                  <a:schemeClr val="tx1"/>
                </a:solidFill>
                <a:latin typeface="+mj-lt"/>
                <a:ea typeface="Tahoma" panose="020B0604030504040204" pitchFamily="34" charset="0"/>
                <a:cs typeface="Tahoma" panose="020B0604030504040204" pitchFamily="34" charset="0"/>
              </a:rPr>
              <a:t>Rozumienie cyfrowych procesów</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 </a:t>
            </a:r>
            <a:r>
              <a:rPr lang="pl-PL" sz="2200" spc="50" dirty="0">
                <a:latin typeface="+mj-lt"/>
                <a:cs typeface="Tahoma"/>
              </a:rPr>
              <a:t>Rodzaje procesów</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4247317"/>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Podział procesów chmurowych według wzorów używania</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Procesy statyczne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Źródła zapotrzebowania,</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popyt i dyspozycyjność są dobrze znane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Obejmuje to podstawowe usługi dla przedsiębiorstw, jak </a:t>
            </a:r>
            <a:r>
              <a:rPr lang="en-US" altLang="es-ES" dirty="0">
                <a:latin typeface="Calibri" panose="020F0502020204030204" pitchFamily="34" charset="0"/>
                <a:cs typeface="Calibri" panose="020F0502020204030204" pitchFamily="34" charset="0"/>
              </a:rPr>
              <a:t>CRM, ERP</a:t>
            </a:r>
            <a:r>
              <a:rPr lang="pl-PL" altLang="es-ES" dirty="0">
                <a:latin typeface="Calibri" panose="020F0502020204030204" pitchFamily="34" charset="0"/>
                <a:cs typeface="Calibri" panose="020F0502020204030204" pitchFamily="34" charset="0"/>
              </a:rPr>
              <a:t> oraz </a:t>
            </a:r>
            <a:r>
              <a:rPr lang="en-US" altLang="es-ES" dirty="0">
                <a:latin typeface="Calibri" panose="020F0502020204030204" pitchFamily="34" charset="0"/>
                <a:cs typeface="Calibri" panose="020F0502020204030204" pitchFamily="34" charset="0"/>
              </a:rPr>
              <a:t>e</a:t>
            </a:r>
            <a:r>
              <a:rPr lang="pl-PL" altLang="es-ES" dirty="0">
                <a:latin typeface="Calibri" panose="020F0502020204030204" pitchFamily="34" charset="0"/>
                <a:cs typeface="Calibri" panose="020F0502020204030204" pitchFamily="34" charset="0"/>
              </a:rPr>
              <a:t>-</a:t>
            </a:r>
            <a:r>
              <a:rPr lang="en-US" altLang="es-ES" dirty="0">
                <a:latin typeface="Calibri" panose="020F0502020204030204" pitchFamily="34" charset="0"/>
                <a:cs typeface="Calibri" panose="020F0502020204030204" pitchFamily="34" charset="0"/>
              </a:rPr>
              <a:t>mail.</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Okresowe procesy</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Nasilają się w określonych porach dnia, tygodnia, miesiąca i roku. Przykłady obejmują płatności rachunków, podatków lub narzędzia księgowe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Przetwarzanie </a:t>
            </a:r>
            <a:r>
              <a:rPr lang="pl-PL" altLang="es-ES" dirty="0" err="1">
                <a:latin typeface="Calibri" panose="020F0502020204030204" pitchFamily="34" charset="0"/>
                <a:cs typeface="Calibri" panose="020F0502020204030204" pitchFamily="34" charset="0"/>
              </a:rPr>
              <a:t>bezserwerowe</a:t>
            </a:r>
            <a:r>
              <a:rPr lang="pl-PL" altLang="es-ES" dirty="0">
                <a:latin typeface="Calibri" panose="020F0502020204030204" pitchFamily="34" charset="0"/>
                <a:cs typeface="Calibri" panose="020F0502020204030204" pitchFamily="34" charset="0"/>
              </a:rPr>
              <a:t>, w którym użytkownicy nie płacą za idealne instancje jest idealne dla tych procesów</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Nieprzewidziane procesy</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Popularne aplikacje i platformy, takie jak sieci społecznościowe, gry on-line dla wielu graczy</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witryny do strumieniowego przesyłania video, itd., mogą widzieć, jak ich ruch rośnie wykładniczo w krótkim czasie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Zdolność automatycznego skalowania chmur może obsłużyć takie skoki także poprzez dynamiczne dodawanie instancji w razie potrzeby</a:t>
            </a:r>
            <a:r>
              <a:rPr lang="en-US" altLang="es-ES"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hlinkClick r:id="rId2"/>
              </a:rPr>
              <a:t>https://www.youtube.com/watch?v=gCWVLk9riRs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61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pl-PL" sz="4800" kern="0" spc="-150" dirty="0">
                <a:solidFill>
                  <a:schemeClr val="tx1"/>
                </a:solidFill>
                <a:latin typeface="+mj-lt"/>
                <a:ea typeface="Tahoma" panose="020B0604030504040204" pitchFamily="34" charset="0"/>
                <a:cs typeface="Tahoma" panose="020B0604030504040204" pitchFamily="34" charset="0"/>
              </a:rPr>
              <a:t>Odporność na stres i lęk</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2.1: Defini</a:t>
            </a:r>
            <a:r>
              <a:rPr lang="pl-PL" sz="2200" spc="50" dirty="0" err="1">
                <a:latin typeface="+mj-lt"/>
                <a:cs typeface="Tahoma"/>
              </a:rPr>
              <a:t>cja</a:t>
            </a:r>
            <a:r>
              <a:rPr lang="pl-PL" sz="2200" spc="50" dirty="0">
                <a:latin typeface="+mj-lt"/>
                <a:cs typeface="Tahoma"/>
              </a:rPr>
              <a:t> s</a:t>
            </a:r>
            <a:r>
              <a:rPr lang="es-ES" sz="2200" spc="50" dirty="0">
                <a:latin typeface="+mj-lt"/>
                <a:cs typeface="Tahoma"/>
              </a:rPr>
              <a:t>tres</a:t>
            </a:r>
            <a:r>
              <a:rPr lang="pl-PL" sz="2200" spc="50" dirty="0">
                <a:latin typeface="+mj-lt"/>
                <a:cs typeface="Tahoma"/>
              </a:rPr>
              <a:t>u</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494935" y="2126436"/>
            <a:ext cx="11024208" cy="3693319"/>
          </a:xfrm>
          <a:prstGeom prst="rect">
            <a:avLst/>
          </a:prstGeom>
        </p:spPr>
        <p:txBody>
          <a:bodyPr wrap="square">
            <a:spAutoFit/>
          </a:bodyPr>
          <a:lstStyle/>
          <a:p>
            <a:pPr algn="just"/>
            <a:r>
              <a:rPr lang="en-US" b="1" dirty="0" err="1">
                <a:solidFill>
                  <a:srgbClr val="54585A"/>
                </a:solidFill>
                <a:latin typeface="Calibri" panose="020F0502020204030204" pitchFamily="34" charset="0"/>
                <a:cs typeface="Calibri" panose="020F0502020204030204" pitchFamily="34" charset="0"/>
              </a:rPr>
              <a:t>Defini</a:t>
            </a:r>
            <a:r>
              <a:rPr lang="pl-PL" b="1" dirty="0" err="1">
                <a:solidFill>
                  <a:srgbClr val="54585A"/>
                </a:solidFill>
                <a:latin typeface="Calibri" panose="020F0502020204030204" pitchFamily="34" charset="0"/>
                <a:cs typeface="Calibri" panose="020F0502020204030204" pitchFamily="34" charset="0"/>
              </a:rPr>
              <a:t>cja</a:t>
            </a:r>
            <a:r>
              <a:rPr lang="en-US" b="1" dirty="0">
                <a:solidFill>
                  <a:srgbClr val="54585A"/>
                </a:solidFill>
                <a:latin typeface="Calibri" panose="020F0502020204030204" pitchFamily="34" charset="0"/>
                <a:cs typeface="Calibri" panose="020F0502020204030204" pitchFamily="34" charset="0"/>
              </a:rPr>
              <a:t> </a:t>
            </a:r>
            <a:r>
              <a:rPr lang="pl-PL" b="1" dirty="0">
                <a:solidFill>
                  <a:srgbClr val="54585A"/>
                </a:solidFill>
                <a:latin typeface="Calibri" panose="020F0502020204030204" pitchFamily="34" charset="0"/>
                <a:cs typeface="Calibri" panose="020F0502020204030204" pitchFamily="34" charset="0"/>
              </a:rPr>
              <a:t>s</a:t>
            </a:r>
            <a:r>
              <a:rPr lang="en-US" b="1" dirty="0" err="1">
                <a:solidFill>
                  <a:srgbClr val="54585A"/>
                </a:solidFill>
                <a:latin typeface="Calibri" panose="020F0502020204030204" pitchFamily="34" charset="0"/>
                <a:cs typeface="Calibri" panose="020F0502020204030204" pitchFamily="34" charset="0"/>
              </a:rPr>
              <a:t>tres</a:t>
            </a:r>
            <a:r>
              <a:rPr lang="pl-PL" b="1" dirty="0">
                <a:solidFill>
                  <a:srgbClr val="54585A"/>
                </a:solidFill>
                <a:latin typeface="Calibri" panose="020F0502020204030204" pitchFamily="34" charset="0"/>
                <a:cs typeface="Calibri" panose="020F0502020204030204" pitchFamily="34" charset="0"/>
              </a:rPr>
              <a:t>u</a:t>
            </a:r>
            <a:r>
              <a:rPr lang="en-US" b="1" dirty="0">
                <a:solidFill>
                  <a:srgbClr val="54585A"/>
                </a:solidFill>
                <a:latin typeface="Calibri" panose="020F0502020204030204" pitchFamily="34" charset="0"/>
                <a:cs typeface="Calibri" panose="020F0502020204030204" pitchFamily="34" charset="0"/>
              </a:rPr>
              <a:t>: </a:t>
            </a:r>
            <a:r>
              <a:rPr lang="en-US" dirty="0" err="1">
                <a:solidFill>
                  <a:srgbClr val="54585A"/>
                </a:solidFill>
                <a:latin typeface="Calibri" panose="020F0502020204030204" pitchFamily="34" charset="0"/>
                <a:cs typeface="Calibri" panose="020F0502020204030204" pitchFamily="34" charset="0"/>
              </a:rPr>
              <a:t>Stres</a:t>
            </a:r>
            <a:r>
              <a:rPr lang="pl-PL" dirty="0">
                <a:solidFill>
                  <a:srgbClr val="54585A"/>
                </a:solidFill>
                <a:latin typeface="Calibri" panose="020F0502020204030204" pitchFamily="34" charset="0"/>
                <a:cs typeface="Calibri" panose="020F0502020204030204" pitchFamily="34" charset="0"/>
              </a:rPr>
              <a:t> oznacza naturalne poczucie bycie niezdolnym to radzenia sobie ze specyficznymi potrzebami i zdarzeniami</a:t>
            </a:r>
            <a:r>
              <a:rPr lang="en-US" dirty="0">
                <a:solidFill>
                  <a:srgbClr val="54585A"/>
                </a:solidFill>
                <a:latin typeface="Calibri" panose="020F0502020204030204" pitchFamily="34" charset="0"/>
                <a:cs typeface="Calibri" panose="020F0502020204030204" pitchFamily="34" charset="0"/>
              </a:rPr>
              <a:t>. </a:t>
            </a:r>
            <a:r>
              <a:rPr lang="pl-PL" dirty="0">
                <a:solidFill>
                  <a:srgbClr val="54585A"/>
                </a:solidFill>
                <a:latin typeface="Calibri" panose="020F0502020204030204" pitchFamily="34" charset="0"/>
                <a:cs typeface="Calibri" panose="020F0502020204030204" pitchFamily="34" charset="0"/>
              </a:rPr>
              <a:t>Jednakże</a:t>
            </a:r>
            <a:r>
              <a:rPr lang="en-US" dirty="0">
                <a:solidFill>
                  <a:srgbClr val="54585A"/>
                </a:solidFill>
                <a:latin typeface="Calibri" panose="020F0502020204030204" pitchFamily="34" charset="0"/>
                <a:cs typeface="Calibri" panose="020F0502020204030204" pitchFamily="34" charset="0"/>
              </a:rPr>
              <a:t>, </a:t>
            </a:r>
            <a:r>
              <a:rPr lang="en-US" dirty="0" err="1">
                <a:solidFill>
                  <a:srgbClr val="54585A"/>
                </a:solidFill>
                <a:latin typeface="Calibri" panose="020F0502020204030204" pitchFamily="34" charset="0"/>
                <a:cs typeface="Calibri" panose="020F0502020204030204" pitchFamily="34" charset="0"/>
              </a:rPr>
              <a:t>stres</a:t>
            </a:r>
            <a:r>
              <a:rPr lang="en-US" dirty="0">
                <a:solidFill>
                  <a:srgbClr val="54585A"/>
                </a:solidFill>
                <a:latin typeface="Calibri" panose="020F0502020204030204" pitchFamily="34" charset="0"/>
                <a:cs typeface="Calibri" panose="020F0502020204030204" pitchFamily="34" charset="0"/>
              </a:rPr>
              <a:t> </a:t>
            </a:r>
            <a:r>
              <a:rPr lang="pl-PL" dirty="0">
                <a:solidFill>
                  <a:srgbClr val="54585A"/>
                </a:solidFill>
                <a:latin typeface="Calibri" panose="020F0502020204030204" pitchFamily="34" charset="0"/>
                <a:cs typeface="Calibri" panose="020F0502020204030204" pitchFamily="34" charset="0"/>
              </a:rPr>
              <a:t>może stać się przewlekłym schorzeniem, kiedy jednostka nie podejmuje kroków w celu radzenia sobie z nim</a:t>
            </a:r>
            <a:r>
              <a:rPr lang="en-US" dirty="0">
                <a:solidFill>
                  <a:srgbClr val="54585A"/>
                </a:solidFill>
                <a:latin typeface="Calibri" panose="020F0502020204030204" pitchFamily="34" charset="0"/>
                <a:cs typeface="Calibri" panose="020F0502020204030204" pitchFamily="34" charset="0"/>
              </a:rPr>
              <a:t>.</a:t>
            </a:r>
          </a:p>
          <a:p>
            <a:pPr algn="just"/>
            <a:r>
              <a:rPr lang="pl-PL" dirty="0">
                <a:solidFill>
                  <a:srgbClr val="54585A"/>
                </a:solidFill>
                <a:latin typeface="Calibri" panose="020F0502020204030204" pitchFamily="34" charset="0"/>
                <a:cs typeface="Calibri" panose="020F0502020204030204" pitchFamily="34" charset="0"/>
              </a:rPr>
              <a:t>Takie odczucia mogą mieć źródło w pracy, relacjach, presji finansowej i innych sytuacjach</a:t>
            </a:r>
            <a:r>
              <a:rPr lang="en-US" dirty="0">
                <a:solidFill>
                  <a:srgbClr val="54585A"/>
                </a:solidFill>
                <a:latin typeface="Calibri" panose="020F0502020204030204" pitchFamily="34" charset="0"/>
                <a:cs typeface="Calibri" panose="020F0502020204030204" pitchFamily="34" charset="0"/>
              </a:rPr>
              <a:t>, </a:t>
            </a:r>
            <a:r>
              <a:rPr lang="pl-PL" dirty="0">
                <a:solidFill>
                  <a:srgbClr val="54585A"/>
                </a:solidFill>
                <a:latin typeface="Calibri" panose="020F0502020204030204" pitchFamily="34" charset="0"/>
                <a:cs typeface="Calibri" panose="020F0502020204030204" pitchFamily="34" charset="0"/>
              </a:rPr>
              <a:t>ale wszystko co stanowi rzeczywiste lub postrzegane wyzwanie lub zagrożenie dla dobrego samopoczucia osoby może powodować stres</a:t>
            </a:r>
            <a:r>
              <a:rPr lang="en-US" dirty="0">
                <a:solidFill>
                  <a:srgbClr val="54585A"/>
                </a:solidFill>
                <a:latin typeface="Calibri" panose="020F0502020204030204" pitchFamily="34" charset="0"/>
                <a:cs typeface="Calibri" panose="020F0502020204030204" pitchFamily="34" charset="0"/>
              </a:rPr>
              <a:t>. (https://www.medicalnewstoday.com/articles/145855)</a:t>
            </a:r>
            <a:r>
              <a:rPr lang="pl-PL" dirty="0">
                <a:solidFill>
                  <a:srgbClr val="54585A"/>
                </a:solidFill>
                <a:latin typeface="Calibri" panose="020F0502020204030204" pitchFamily="34" charset="0"/>
                <a:cs typeface="Calibri" panose="020F0502020204030204" pitchFamily="34" charset="0"/>
              </a:rPr>
              <a:t>.</a:t>
            </a:r>
            <a:endParaRPr lang="en-US" dirty="0">
              <a:solidFill>
                <a:srgbClr val="54585A"/>
              </a:solidFill>
              <a:latin typeface="Calibri" panose="020F0502020204030204" pitchFamily="34" charset="0"/>
              <a:cs typeface="Calibri" panose="020F0502020204030204" pitchFamily="34" charset="0"/>
            </a:endParaRPr>
          </a:p>
          <a:p>
            <a:pPr algn="l"/>
            <a:endParaRPr lang="en-US" b="1" dirty="0">
              <a:solidFill>
                <a:srgbClr val="54585A"/>
              </a:solidFill>
              <a:latin typeface="Helvetica" panose="020B0604020202020204" pitchFamily="34" charset="0"/>
            </a:endParaRPr>
          </a:p>
          <a:p>
            <a:pPr algn="l"/>
            <a:r>
              <a:rPr lang="pl-PL" b="1" i="0" dirty="0">
                <a:solidFill>
                  <a:srgbClr val="54585A"/>
                </a:solidFill>
                <a:effectLst/>
                <a:latin typeface="Calibri" panose="020F0502020204030204" pitchFamily="34" charset="0"/>
                <a:cs typeface="Calibri" panose="020F0502020204030204" pitchFamily="34" charset="0"/>
              </a:rPr>
              <a:t>Konsekwencje stresu</a:t>
            </a:r>
            <a:endParaRPr lang="en-US" b="1" i="0" dirty="0">
              <a:solidFill>
                <a:srgbClr val="54585A"/>
              </a:solidFill>
              <a:effectLst/>
              <a:latin typeface="Calibri" panose="020F0502020204030204" pitchFamily="34" charset="0"/>
              <a:cs typeface="Calibri" panose="020F0502020204030204" pitchFamily="34" charset="0"/>
            </a:endParaRPr>
          </a:p>
          <a:p>
            <a:pPr algn="just"/>
            <a:r>
              <a:rPr lang="en-US" i="0" dirty="0">
                <a:solidFill>
                  <a:srgbClr val="54585A"/>
                </a:solidFill>
                <a:effectLst/>
                <a:latin typeface="Calibri" panose="020F0502020204030204" pitchFamily="34" charset="0"/>
                <a:cs typeface="Calibri" panose="020F0502020204030204" pitchFamily="34" charset="0"/>
              </a:rPr>
              <a:t>– </a:t>
            </a:r>
            <a:r>
              <a:rPr lang="pl-PL" b="1" i="0" dirty="0">
                <a:solidFill>
                  <a:srgbClr val="54585A"/>
                </a:solidFill>
                <a:effectLst/>
                <a:latin typeface="Calibri" panose="020F0502020204030204" pitchFamily="34" charset="0"/>
                <a:cs typeface="Calibri" panose="020F0502020204030204" pitchFamily="34" charset="0"/>
              </a:rPr>
              <a:t>Objawy fizjologiczne</a:t>
            </a:r>
            <a:r>
              <a:rPr lang="en-US" b="1"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badania potwierdzają związki między stresująca pracą i pogorszeniem stanu zdrowia</a:t>
            </a:r>
            <a:r>
              <a:rPr lang="en-US" i="0" dirty="0">
                <a:solidFill>
                  <a:srgbClr val="54585A"/>
                </a:solidFill>
                <a:effectLst/>
                <a:latin typeface="Calibri" panose="020F0502020204030204" pitchFamily="34" charset="0"/>
                <a:cs typeface="Calibri" panose="020F0502020204030204" pitchFamily="34" charset="0"/>
              </a:rPr>
              <a:t>.</a:t>
            </a:r>
          </a:p>
          <a:p>
            <a:pPr algn="just"/>
            <a:r>
              <a:rPr lang="en-US" i="0" dirty="0">
                <a:solidFill>
                  <a:srgbClr val="54585A"/>
                </a:solidFill>
                <a:effectLst/>
                <a:latin typeface="Calibri" panose="020F0502020204030204" pitchFamily="34" charset="0"/>
                <a:cs typeface="Calibri" panose="020F0502020204030204" pitchFamily="34" charset="0"/>
              </a:rPr>
              <a:t>– </a:t>
            </a:r>
            <a:r>
              <a:rPr lang="pl-PL" b="1" i="0" dirty="0">
                <a:solidFill>
                  <a:srgbClr val="54585A"/>
                </a:solidFill>
                <a:effectLst/>
                <a:latin typeface="Calibri" panose="020F0502020204030204" pitchFamily="34" charset="0"/>
                <a:cs typeface="Calibri" panose="020F0502020204030204" pitchFamily="34" charset="0"/>
              </a:rPr>
              <a:t>Objawy psychologiczne</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niezadowolenie z pracy jest oczywistym powodem stresu</a:t>
            </a:r>
            <a:r>
              <a:rPr lang="en-US" i="0" dirty="0">
                <a:solidFill>
                  <a:srgbClr val="54585A"/>
                </a:solidFill>
                <a:effectLst/>
                <a:latin typeface="Calibri" panose="020F0502020204030204" pitchFamily="34" charset="0"/>
                <a:cs typeface="Calibri" panose="020F0502020204030204" pitchFamily="34" charset="0"/>
              </a:rPr>
              <a:t>.</a:t>
            </a:r>
          </a:p>
          <a:p>
            <a:pPr algn="just"/>
            <a:r>
              <a:rPr lang="en-US" i="0" dirty="0">
                <a:solidFill>
                  <a:srgbClr val="54585A"/>
                </a:solidFill>
                <a:effectLst/>
                <a:latin typeface="Calibri" panose="020F0502020204030204" pitchFamily="34" charset="0"/>
                <a:cs typeface="Calibri" panose="020F0502020204030204" pitchFamily="34" charset="0"/>
              </a:rPr>
              <a:t>– </a:t>
            </a:r>
            <a:r>
              <a:rPr lang="pl-PL" b="1" i="0" dirty="0">
                <a:solidFill>
                  <a:srgbClr val="54585A"/>
                </a:solidFill>
                <a:effectLst/>
                <a:latin typeface="Calibri" panose="020F0502020204030204" pitchFamily="34" charset="0"/>
                <a:cs typeface="Calibri" panose="020F0502020204030204" pitchFamily="34" charset="0"/>
              </a:rPr>
              <a:t>Objawy behawioralne</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ograniczenie produktywności</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nieobecność</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wycofywanie się</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zmiany nawyków żywieniowych</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wzrost palenia i spożycia alkoholu</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przyspieszona mowa</a:t>
            </a:r>
            <a:r>
              <a:rPr lang="en-US" i="0" dirty="0">
                <a:solidFill>
                  <a:srgbClr val="54585A"/>
                </a:solidFill>
                <a:effectLst/>
                <a:latin typeface="Calibri" panose="020F0502020204030204" pitchFamily="34" charset="0"/>
                <a:cs typeface="Calibri" panose="020F0502020204030204" pitchFamily="34" charset="0"/>
              </a:rPr>
              <a:t>,</a:t>
            </a:r>
            <a:r>
              <a:rPr lang="el-GR"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wiercenie się</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i zaburzenia snu</a:t>
            </a:r>
            <a:r>
              <a:rPr lang="en-US" i="0" dirty="0">
                <a:solidFill>
                  <a:srgbClr val="54585A"/>
                </a:solidFill>
                <a:effectLst/>
                <a:latin typeface="Calibri" panose="020F0502020204030204" pitchFamily="34" charset="0"/>
                <a:cs typeface="Calibri" panose="020F0502020204030204" pitchFamily="34" charset="0"/>
              </a:rPr>
              <a:t>.</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pl-PL" sz="4800" kern="0" spc="-150" dirty="0">
                <a:solidFill>
                  <a:schemeClr val="tx1"/>
                </a:solidFill>
                <a:latin typeface="+mj-lt"/>
                <a:ea typeface="Tahoma" panose="020B0604030504040204" pitchFamily="34" charset="0"/>
                <a:cs typeface="Tahoma" panose="020B0604030504040204" pitchFamily="34" charset="0"/>
              </a:rPr>
              <a:t>Odporność na stres i lęk</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2.2: </a:t>
            </a:r>
            <a:r>
              <a:rPr lang="pl-PL" sz="2200" spc="50" dirty="0">
                <a:latin typeface="+mj-lt"/>
                <a:cs typeface="Tahoma"/>
              </a:rPr>
              <a:t>Definicja lęku</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pl-PL" b="1" dirty="0">
                <a:solidFill>
                  <a:srgbClr val="54585A"/>
                </a:solidFill>
                <a:latin typeface="Calibri" panose="020F0502020204030204" pitchFamily="34" charset="0"/>
                <a:cs typeface="Calibri" panose="020F0502020204030204" pitchFamily="34" charset="0"/>
              </a:rPr>
              <a:t>Definicja lęku</a:t>
            </a:r>
            <a:r>
              <a:rPr lang="en-US" b="1" dirty="0">
                <a:solidFill>
                  <a:srgbClr val="54585A"/>
                </a:solidFill>
                <a:latin typeface="Calibri" panose="020F0502020204030204" pitchFamily="34" charset="0"/>
                <a:cs typeface="Calibri" panose="020F0502020204030204" pitchFamily="34" charset="0"/>
              </a:rPr>
              <a:t>: </a:t>
            </a:r>
            <a:r>
              <a:rPr lang="pl-PL" dirty="0">
                <a:solidFill>
                  <a:srgbClr val="54585A"/>
                </a:solidFill>
                <a:latin typeface="Calibri" panose="020F0502020204030204" pitchFamily="34" charset="0"/>
                <a:cs typeface="Calibri" panose="020F0502020204030204" pitchFamily="34" charset="0"/>
              </a:rPr>
              <a:t>Lęk to poczucie niepewności, takie jak zmartwienie lub strach, może być umiarkowany lub silny</a:t>
            </a:r>
            <a:r>
              <a:rPr lang="en-US" dirty="0">
                <a:solidFill>
                  <a:srgbClr val="54585A"/>
                </a:solidFill>
                <a:latin typeface="Calibri" panose="020F0502020204030204" pitchFamily="34" charset="0"/>
                <a:cs typeface="Calibri" panose="020F0502020204030204" pitchFamily="34" charset="0"/>
              </a:rPr>
              <a:t>.</a:t>
            </a:r>
          </a:p>
          <a:p>
            <a:pPr algn="l"/>
            <a:endParaRPr lang="en-US" dirty="0">
              <a:solidFill>
                <a:srgbClr val="54585A"/>
              </a:solidFill>
              <a:latin typeface="Calibri" panose="020F0502020204030204" pitchFamily="34" charset="0"/>
              <a:cs typeface="Calibri" panose="020F0502020204030204" pitchFamily="34" charset="0"/>
            </a:endParaRPr>
          </a:p>
          <a:p>
            <a:pPr algn="l"/>
            <a:r>
              <a:rPr lang="pl-PL" b="1" i="0" dirty="0">
                <a:solidFill>
                  <a:srgbClr val="54585A"/>
                </a:solidFill>
                <a:effectLst/>
                <a:latin typeface="Calibri" panose="020F0502020204030204" pitchFamily="34" charset="0"/>
                <a:cs typeface="Calibri" panose="020F0502020204030204" pitchFamily="34" charset="0"/>
              </a:rPr>
              <a:t>Konsekwencje lęku</a:t>
            </a:r>
          </a:p>
          <a:p>
            <a:pPr algn="l"/>
            <a:endParaRPr lang="en-US" b="1" i="0" dirty="0">
              <a:solidFill>
                <a:srgbClr val="54585A"/>
              </a:solidFill>
              <a:effectLst/>
              <a:latin typeface="Calibri" panose="020F0502020204030204" pitchFamily="34" charset="0"/>
              <a:cs typeface="Calibri" panose="020F0502020204030204" pitchFamily="34" charset="0"/>
            </a:endParaRPr>
          </a:p>
          <a:p>
            <a:pPr algn="just"/>
            <a:r>
              <a:rPr lang="pl-PL" i="0" dirty="0">
                <a:solidFill>
                  <a:srgbClr val="54585A"/>
                </a:solidFill>
                <a:effectLst/>
                <a:latin typeface="Calibri" panose="020F0502020204030204" pitchFamily="34" charset="0"/>
                <a:cs typeface="Calibri" panose="020F0502020204030204" pitchFamily="34" charset="0"/>
              </a:rPr>
              <a:t>Lęk jest głównym symptomem kilku objawów, takich jak</a:t>
            </a:r>
            <a:r>
              <a:rPr lang="en-US" i="0" dirty="0">
                <a:solidFill>
                  <a:srgbClr val="54585A"/>
                </a:solidFill>
                <a:effectLst/>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pPr>
            <a:r>
              <a:rPr lang="pl-PL" dirty="0">
                <a:solidFill>
                  <a:srgbClr val="54585A"/>
                </a:solidFill>
                <a:latin typeface="Calibri" panose="020F0502020204030204" pitchFamily="34" charset="0"/>
                <a:cs typeface="Calibri" panose="020F0502020204030204" pitchFamily="34" charset="0"/>
              </a:rPr>
              <a:t>p</a:t>
            </a:r>
            <a:r>
              <a:rPr lang="pl-PL" i="0" dirty="0">
                <a:solidFill>
                  <a:srgbClr val="54585A"/>
                </a:solidFill>
                <a:effectLst/>
                <a:latin typeface="Calibri" panose="020F0502020204030204" pitchFamily="34" charset="0"/>
                <a:cs typeface="Calibri" panose="020F0502020204030204" pitchFamily="34" charset="0"/>
              </a:rPr>
              <a:t>aniczny bałagan</a:t>
            </a:r>
            <a:endParaRPr lang="en-US" i="0" dirty="0">
              <a:solidFill>
                <a:srgbClr val="54585A"/>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pl-PL" i="0" dirty="0">
                <a:solidFill>
                  <a:srgbClr val="54585A"/>
                </a:solidFill>
                <a:effectLst/>
                <a:latin typeface="Calibri" panose="020F0502020204030204" pitchFamily="34" charset="0"/>
                <a:cs typeface="Calibri" panose="020F0502020204030204" pitchFamily="34" charset="0"/>
              </a:rPr>
              <a:t>fobie</a:t>
            </a:r>
            <a:r>
              <a:rPr lang="en-US" i="0" dirty="0">
                <a:solidFill>
                  <a:srgbClr val="54585A"/>
                </a:solidFill>
                <a:effectLst/>
                <a:latin typeface="Calibri" panose="020F0502020204030204" pitchFamily="34" charset="0"/>
                <a:cs typeface="Calibri" panose="020F0502020204030204" pitchFamily="34" charset="0"/>
              </a:rPr>
              <a:t>, </a:t>
            </a:r>
            <a:r>
              <a:rPr lang="pl-PL" i="0" dirty="0">
                <a:solidFill>
                  <a:srgbClr val="54585A"/>
                </a:solidFill>
                <a:effectLst/>
                <a:latin typeface="Calibri" panose="020F0502020204030204" pitchFamily="34" charset="0"/>
                <a:cs typeface="Calibri" panose="020F0502020204030204" pitchFamily="34" charset="0"/>
              </a:rPr>
              <a:t>takie jak agorafobia czy klaustrofobia</a:t>
            </a:r>
            <a:endParaRPr lang="en-US" i="0" dirty="0">
              <a:solidFill>
                <a:srgbClr val="54585A"/>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pl-PL" dirty="0">
                <a:solidFill>
                  <a:srgbClr val="54585A"/>
                </a:solidFill>
                <a:latin typeface="Calibri" panose="020F0502020204030204" pitchFamily="34" charset="0"/>
                <a:cs typeface="Calibri" panose="020F0502020204030204" pitchFamily="34" charset="0"/>
              </a:rPr>
              <a:t>z</a:t>
            </a:r>
            <a:r>
              <a:rPr lang="pl-PL" i="0" dirty="0">
                <a:solidFill>
                  <a:srgbClr val="54585A"/>
                </a:solidFill>
                <a:effectLst/>
                <a:latin typeface="Calibri" panose="020F0502020204030204" pitchFamily="34" charset="0"/>
                <a:cs typeface="Calibri" panose="020F0502020204030204" pitchFamily="34" charset="0"/>
              </a:rPr>
              <a:t>aburzenia w relacjach społecznych </a:t>
            </a:r>
            <a:r>
              <a:rPr lang="en-US" i="0" dirty="0">
                <a:solidFill>
                  <a:srgbClr val="54585A"/>
                </a:solidFill>
                <a:effectLst/>
                <a:latin typeface="Calibri" panose="020F0502020204030204" pitchFamily="34" charset="0"/>
                <a:cs typeface="Calibri" panose="020F0502020204030204" pitchFamily="34" charset="0"/>
              </a:rPr>
              <a:t>(</a:t>
            </a:r>
            <a:r>
              <a:rPr lang="pl-PL" i="0" dirty="0">
                <a:solidFill>
                  <a:srgbClr val="54585A"/>
                </a:solidFill>
                <a:effectLst/>
                <a:latin typeface="Calibri" panose="020F0502020204030204" pitchFamily="34" charset="0"/>
                <a:cs typeface="Calibri" panose="020F0502020204030204" pitchFamily="34" charset="0"/>
              </a:rPr>
              <a:t>fobia społeczna</a:t>
            </a:r>
            <a:r>
              <a:rPr lang="en-US" i="0" dirty="0">
                <a:solidFill>
                  <a:srgbClr val="54585A"/>
                </a:solidFill>
                <a:effectLst/>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pPr>
            <a:r>
              <a:rPr lang="pl-PL" dirty="0">
                <a:solidFill>
                  <a:srgbClr val="54585A"/>
                </a:solidFill>
                <a:latin typeface="Calibri" panose="020F0502020204030204" pitchFamily="34" charset="0"/>
                <a:cs typeface="Calibri" panose="020F0502020204030204" pitchFamily="34" charset="0"/>
              </a:rPr>
              <a:t>poczucie zmęczenia i braku wypoczynku</a:t>
            </a:r>
            <a:endParaRPr lang="en-US" dirty="0">
              <a:solidFill>
                <a:srgbClr val="54585A"/>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pl-PL" dirty="0">
                <a:solidFill>
                  <a:srgbClr val="54585A"/>
                </a:solidFill>
                <a:latin typeface="Calibri" panose="020F0502020204030204" pitchFamily="34" charset="0"/>
                <a:cs typeface="Calibri" panose="020F0502020204030204" pitchFamily="34" charset="0"/>
              </a:rPr>
              <a:t>problemy z koncentracją i zasypianiem</a:t>
            </a:r>
            <a:endParaRPr lang="en-US" dirty="0">
              <a:solidFill>
                <a:srgbClr val="54585A"/>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pl-PL" dirty="0">
                <a:solidFill>
                  <a:srgbClr val="54585A"/>
                </a:solidFill>
                <a:latin typeface="Calibri" panose="020F0502020204030204" pitchFamily="34" charset="0"/>
                <a:cs typeface="Calibri" panose="020F0502020204030204" pitchFamily="34" charset="0"/>
              </a:rPr>
              <a:t>zawroty głowy i zaburzenia rytmu serca</a:t>
            </a:r>
          </a:p>
          <a:p>
            <a:pPr marL="285750" indent="-285750" algn="l">
              <a:buFont typeface="Arial" panose="020B0604020202020204" pitchFamily="34" charset="0"/>
              <a:buChar char="•"/>
            </a:pPr>
            <a:endParaRPr lang="en-US" b="1" dirty="0">
              <a:solidFill>
                <a:srgbClr val="54585A"/>
              </a:solidFill>
              <a:latin typeface="Helvetica" panose="020B0604020202020204" pitchFamily="34" charset="0"/>
            </a:endParaRPr>
          </a:p>
          <a:p>
            <a:pPr algn="r"/>
            <a:r>
              <a:rPr lang="en-US" dirty="0"/>
              <a:t>https://www.nhs.uk/mental-health/conditions/generalised-anxiety-disorder/overview/</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57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pl-PL" sz="4800" kern="0" spc="-150" dirty="0">
                <a:solidFill>
                  <a:schemeClr val="tx1"/>
                </a:solidFill>
                <a:latin typeface="+mj-lt"/>
                <a:ea typeface="Tahoma" panose="020B0604030504040204" pitchFamily="34" charset="0"/>
                <a:cs typeface="Tahoma" panose="020B0604030504040204" pitchFamily="34" charset="0"/>
              </a:rPr>
              <a:t>Odporność na stres i lęk</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39123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a:t>
            </a:r>
            <a:r>
              <a:rPr lang="pl-PL" sz="2200" spc="50" dirty="0">
                <a:latin typeface="+mj-lt"/>
                <a:cs typeface="Tahoma"/>
              </a:rPr>
              <a:t>KCJA</a:t>
            </a:r>
            <a:r>
              <a:rPr lang="es-ES" sz="2200" spc="50" dirty="0">
                <a:latin typeface="+mj-lt"/>
                <a:cs typeface="Tahoma"/>
              </a:rPr>
              <a:t> 2.3.: </a:t>
            </a:r>
            <a:r>
              <a:rPr lang="pl-PL" sz="2200" spc="50" dirty="0">
                <a:latin typeface="+mj-lt"/>
                <a:cs typeface="Tahoma"/>
              </a:rPr>
              <a:t>Odporność na stres i lęk</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524315"/>
          </a:xfrm>
          <a:prstGeom prst="rect">
            <a:avLst/>
          </a:prstGeom>
        </p:spPr>
        <p:txBody>
          <a:bodyPr wrap="square">
            <a:spAutoFit/>
          </a:bodyPr>
          <a:lstStyle/>
          <a:p>
            <a:pPr algn="l"/>
            <a:r>
              <a:rPr lang="pl-PL" b="1" i="0" dirty="0">
                <a:solidFill>
                  <a:srgbClr val="54585A"/>
                </a:solidFill>
                <a:effectLst/>
                <a:latin typeface="Calibri" panose="020F0502020204030204" pitchFamily="34" charset="0"/>
                <a:cs typeface="Calibri" panose="020F0502020204030204" pitchFamily="34" charset="0"/>
              </a:rPr>
              <a:t>Poprawa twojej odporności na lęk i stres</a:t>
            </a:r>
          </a:p>
          <a:p>
            <a:pPr algn="l"/>
            <a:endParaRPr lang="en-US" b="1" i="0" dirty="0">
              <a:solidFill>
                <a:srgbClr val="54585A"/>
              </a:solidFill>
              <a:effectLst/>
              <a:latin typeface="Calibri" panose="020F0502020204030204" pitchFamily="34" charset="0"/>
              <a:cs typeface="Calibri" panose="020F0502020204030204" pitchFamily="34" charset="0"/>
            </a:endParaRPr>
          </a:p>
          <a:p>
            <a:pPr algn="l"/>
            <a:r>
              <a:rPr lang="pl-PL" b="0" i="0" dirty="0">
                <a:solidFill>
                  <a:srgbClr val="111111"/>
                </a:solidFill>
                <a:effectLst/>
                <a:latin typeface="Calibri" panose="020F0502020204030204" pitchFamily="34" charset="0"/>
                <a:cs typeface="Calibri" panose="020F0502020204030204" pitchFamily="34" charset="0"/>
              </a:rPr>
              <a:t>Jeśli chcesz być bardziej odporny na stres, rozważ następujące rady</a:t>
            </a:r>
            <a:r>
              <a:rPr lang="en-US" b="0" i="0" dirty="0">
                <a:solidFill>
                  <a:srgbClr val="111111"/>
                </a:solidFill>
                <a:effectLst/>
                <a:latin typeface="Calibri" panose="020F0502020204030204" pitchFamily="34" charset="0"/>
                <a:cs typeface="Calibri" panose="020F0502020204030204" pitchFamily="34" charset="0"/>
              </a:rPr>
              <a:t>:</a:t>
            </a:r>
          </a:p>
          <a:p>
            <a:pPr algn="l">
              <a:buFont typeface="Arial" panose="020B0604020202020204" pitchFamily="34" charset="0"/>
              <a:buChar char="•"/>
            </a:pPr>
            <a:r>
              <a:rPr lang="pl-PL" b="1" i="0" dirty="0">
                <a:solidFill>
                  <a:srgbClr val="111111"/>
                </a:solidFill>
                <a:effectLst/>
                <a:latin typeface="Calibri" panose="020F0502020204030204" pitchFamily="34" charset="0"/>
                <a:cs typeface="Calibri" panose="020F0502020204030204" pitchFamily="34" charset="0"/>
              </a:rPr>
              <a:t>Utrzymuj relacje</a:t>
            </a:r>
            <a:r>
              <a:rPr lang="en-US" b="1" i="0" dirty="0">
                <a:solidFill>
                  <a:srgbClr val="111111"/>
                </a:solidFill>
                <a:effectLst/>
                <a:latin typeface="Calibri" panose="020F0502020204030204" pitchFamily="34" charset="0"/>
                <a:cs typeface="Calibri" panose="020F0502020204030204" pitchFamily="34" charset="0"/>
              </a:rPr>
              <a:t>.</a:t>
            </a:r>
            <a:r>
              <a:rPr lang="en-US" b="0" i="0" dirty="0">
                <a:solidFill>
                  <a:srgbClr val="111111"/>
                </a:solidFill>
                <a:effectLst/>
                <a:latin typeface="Calibri" panose="020F0502020204030204" pitchFamily="34" charset="0"/>
                <a:cs typeface="Calibri" panose="020F0502020204030204" pitchFamily="34" charset="0"/>
              </a:rPr>
              <a:t> </a:t>
            </a:r>
            <a:r>
              <a:rPr lang="pl-PL" b="0" i="0" dirty="0">
                <a:solidFill>
                  <a:srgbClr val="111111"/>
                </a:solidFill>
                <a:effectLst/>
                <a:latin typeface="Calibri" panose="020F0502020204030204" pitchFamily="34" charset="0"/>
                <a:cs typeface="Calibri" panose="020F0502020204030204" pitchFamily="34" charset="0"/>
              </a:rPr>
              <a:t>Budowanie silnych, pozytywnych relacji z ukochanymi osobami oraz przyjaciółmi może zapewnić potrzebne wsparcie i akceptację w dobrych i złych okresach</a:t>
            </a:r>
            <a:r>
              <a:rPr lang="en-US" b="0" i="0" dirty="0">
                <a:solidFill>
                  <a:srgbClr val="111111"/>
                </a:solidFill>
                <a:effectLst/>
                <a:latin typeface="Calibri" panose="020F0502020204030204" pitchFamily="34" charset="0"/>
                <a:cs typeface="Calibri" panose="020F0502020204030204" pitchFamily="34" charset="0"/>
              </a:rPr>
              <a:t>. </a:t>
            </a:r>
            <a:r>
              <a:rPr lang="pl-PL" b="0" i="0" dirty="0">
                <a:solidFill>
                  <a:srgbClr val="111111"/>
                </a:solidFill>
                <a:effectLst/>
                <a:latin typeface="Calibri" panose="020F0502020204030204" pitchFamily="34" charset="0"/>
                <a:cs typeface="Calibri" panose="020F0502020204030204" pitchFamily="34" charset="0"/>
              </a:rPr>
              <a:t>Budowanie innych ważnych powiązań przez wolontariat lub udział we wspólnocie wiernych lub wspólnocie duchowej. </a:t>
            </a:r>
            <a:endParaRPr lang="en-US" b="0" i="0" dirty="0">
              <a:solidFill>
                <a:srgbClr val="111111"/>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pl-PL" b="1" i="0" dirty="0">
                <a:solidFill>
                  <a:srgbClr val="111111"/>
                </a:solidFill>
                <a:effectLst/>
                <a:latin typeface="Calibri" panose="020F0502020204030204" pitchFamily="34" charset="0"/>
                <a:cs typeface="Calibri" panose="020F0502020204030204" pitchFamily="34" charset="0"/>
              </a:rPr>
              <a:t>Spraw, aby każdy dzień miał znaczenie</a:t>
            </a:r>
            <a:r>
              <a:rPr lang="en-US" b="1" i="0" dirty="0">
                <a:solidFill>
                  <a:srgbClr val="111111"/>
                </a:solidFill>
                <a:effectLst/>
                <a:latin typeface="Calibri" panose="020F0502020204030204" pitchFamily="34" charset="0"/>
                <a:cs typeface="Calibri" panose="020F0502020204030204" pitchFamily="34" charset="0"/>
              </a:rPr>
              <a:t>.</a:t>
            </a:r>
            <a:r>
              <a:rPr lang="en-US" b="0" i="0" dirty="0">
                <a:solidFill>
                  <a:srgbClr val="111111"/>
                </a:solidFill>
                <a:effectLst/>
                <a:latin typeface="Calibri" panose="020F0502020204030204" pitchFamily="34" charset="0"/>
                <a:cs typeface="Calibri" panose="020F0502020204030204" pitchFamily="34" charset="0"/>
              </a:rPr>
              <a:t> </a:t>
            </a:r>
            <a:r>
              <a:rPr lang="pl-PL" b="0" i="0" dirty="0">
                <a:solidFill>
                  <a:srgbClr val="111111"/>
                </a:solidFill>
                <a:effectLst/>
                <a:latin typeface="Calibri" panose="020F0502020204030204" pitchFamily="34" charset="0"/>
                <a:cs typeface="Calibri" panose="020F0502020204030204" pitchFamily="34" charset="0"/>
              </a:rPr>
              <a:t>Zrób coś co daje ci sens osiągnięcia i cel każdego dnia. Wyznaczaj cele, które pomagają Ci patrzeć w przyszłość ze znaczeniem</a:t>
            </a:r>
            <a:r>
              <a:rPr lang="en-US" b="0" i="0" dirty="0">
                <a:solidFill>
                  <a:srgbClr val="111111"/>
                </a:solidFill>
                <a:effectLst/>
                <a:latin typeface="Calibri" panose="020F0502020204030204" pitchFamily="34" charset="0"/>
                <a:cs typeface="Calibri" panose="020F0502020204030204" pitchFamily="34" charset="0"/>
              </a:rPr>
              <a:t>.</a:t>
            </a:r>
          </a:p>
          <a:p>
            <a:pPr algn="l">
              <a:buFont typeface="Arial" panose="020B0604020202020204" pitchFamily="34" charset="0"/>
              <a:buChar char="•"/>
            </a:pPr>
            <a:r>
              <a:rPr lang="pl-PL" b="1" dirty="0">
                <a:solidFill>
                  <a:srgbClr val="111111"/>
                </a:solidFill>
                <a:latin typeface="Calibri" panose="020F0502020204030204" pitchFamily="34" charset="0"/>
                <a:cs typeface="Calibri" panose="020F0502020204030204" pitchFamily="34" charset="0"/>
              </a:rPr>
              <a:t>Wyciągaj wnioski z doświadczeń</a:t>
            </a:r>
            <a:r>
              <a:rPr lang="en-US" b="1" i="0" dirty="0">
                <a:solidFill>
                  <a:srgbClr val="111111"/>
                </a:solidFill>
                <a:effectLst/>
                <a:latin typeface="Calibri" panose="020F0502020204030204" pitchFamily="34" charset="0"/>
                <a:cs typeface="Calibri" panose="020F0502020204030204" pitchFamily="34" charset="0"/>
              </a:rPr>
              <a:t>.</a:t>
            </a:r>
            <a:r>
              <a:rPr lang="en-US" b="0" i="0" dirty="0">
                <a:solidFill>
                  <a:srgbClr val="111111"/>
                </a:solidFill>
                <a:effectLst/>
                <a:latin typeface="Calibri" panose="020F0502020204030204" pitchFamily="34" charset="0"/>
                <a:cs typeface="Calibri" panose="020F0502020204030204" pitchFamily="34" charset="0"/>
              </a:rPr>
              <a:t> </a:t>
            </a:r>
            <a:r>
              <a:rPr lang="pl-PL" b="0" i="0" dirty="0">
                <a:solidFill>
                  <a:srgbClr val="111111"/>
                </a:solidFill>
                <a:effectLst/>
                <a:latin typeface="Calibri" panose="020F0502020204030204" pitchFamily="34" charset="0"/>
                <a:cs typeface="Calibri" panose="020F0502020204030204" pitchFamily="34" charset="0"/>
              </a:rPr>
              <a:t>Pomyśl, jak poradziłeś sobie z trudnościami w przeszłości</a:t>
            </a:r>
            <a:r>
              <a:rPr lang="pl-PL" dirty="0">
                <a:solidFill>
                  <a:srgbClr val="111111"/>
                </a:solidFill>
                <a:latin typeface="Calibri" panose="020F0502020204030204" pitchFamily="34" charset="0"/>
                <a:cs typeface="Calibri" panose="020F0502020204030204" pitchFamily="34" charset="0"/>
              </a:rPr>
              <a:t>. Pomyśl o umiejętnościach i strategiach, które pomogły ci przetrwać trudne czasy. M</a:t>
            </a:r>
            <a:r>
              <a:rPr lang="pl-PL" b="0" i="0" dirty="0">
                <a:solidFill>
                  <a:srgbClr val="111111"/>
                </a:solidFill>
                <a:effectLst/>
                <a:latin typeface="Calibri" panose="020F0502020204030204" pitchFamily="34" charset="0"/>
                <a:cs typeface="Calibri" panose="020F0502020204030204" pitchFamily="34" charset="0"/>
              </a:rPr>
              <a:t>ożesz nawet napisać o doświadczeniach z przeszłości w gazecie, by pomóc sobie zidentyfikować pozytywne i negatywne wzory zachowań</a:t>
            </a:r>
            <a:r>
              <a:rPr lang="en-US" b="0" i="0" dirty="0">
                <a:solidFill>
                  <a:srgbClr val="111111"/>
                </a:solidFill>
                <a:effectLst/>
                <a:latin typeface="Calibri" panose="020F0502020204030204" pitchFamily="34" charset="0"/>
                <a:cs typeface="Calibri" panose="020F0502020204030204" pitchFamily="34" charset="0"/>
              </a:rPr>
              <a:t>— </a:t>
            </a:r>
            <a:r>
              <a:rPr lang="pl-PL" b="0" i="0" dirty="0">
                <a:solidFill>
                  <a:srgbClr val="111111"/>
                </a:solidFill>
                <a:effectLst/>
                <a:latin typeface="Calibri" panose="020F0502020204030204" pitchFamily="34" charset="0"/>
                <a:cs typeface="Calibri" panose="020F0502020204030204" pitchFamily="34" charset="0"/>
              </a:rPr>
              <a:t>i zaplanuj Twoje przyszłe działania</a:t>
            </a:r>
            <a:r>
              <a:rPr lang="en-US" b="0" i="0" dirty="0">
                <a:solidFill>
                  <a:srgbClr val="111111"/>
                </a:solidFill>
                <a:effectLst/>
                <a:latin typeface="Calibri" panose="020F0502020204030204" pitchFamily="34" charset="0"/>
                <a:cs typeface="Calibri" panose="020F0502020204030204" pitchFamily="34" charset="0"/>
              </a:rPr>
              <a:t>.</a:t>
            </a:r>
          </a:p>
          <a:p>
            <a:pPr algn="l">
              <a:buFont typeface="Arial" panose="020B0604020202020204" pitchFamily="34" charset="0"/>
              <a:buChar char="•"/>
            </a:pPr>
            <a:endParaRPr lang="en-US" dirty="0">
              <a:solidFill>
                <a:srgbClr val="111111"/>
              </a:solidFill>
              <a:latin typeface="Helvetica" panose="020B0604020202020204" pitchFamily="34" charset="0"/>
            </a:endParaRPr>
          </a:p>
          <a:p>
            <a:pPr algn="r"/>
            <a:r>
              <a:rPr lang="en-US" b="0" i="0" dirty="0">
                <a:solidFill>
                  <a:srgbClr val="111111"/>
                </a:solidFill>
                <a:effectLst/>
                <a:latin typeface="Helvetica" panose="020B0604020202020204" pitchFamily="34" charset="0"/>
              </a:rPr>
              <a:t>https://www.mayoclinic.org/tests-procedures/resilience-training/in-depth/resilience/art-20046311</a:t>
            </a:r>
          </a:p>
          <a:p>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2238</Words>
  <Application>Microsoft Office PowerPoint</Application>
  <PresentationFormat>Panorámica</PresentationFormat>
  <Paragraphs>165</Paragraphs>
  <Slides>18</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Helvetica</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39</cp:revision>
  <dcterms:created xsi:type="dcterms:W3CDTF">2021-06-29T11:11:56Z</dcterms:created>
  <dcterms:modified xsi:type="dcterms:W3CDTF">2023-02-06T16:14:27Z</dcterms:modified>
</cp:coreProperties>
</file>