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58" r:id="rId4"/>
    <p:sldId id="306" r:id="rId5"/>
    <p:sldId id="303" r:id="rId6"/>
    <p:sldId id="302" r:id="rId7"/>
    <p:sldId id="304" r:id="rId8"/>
    <p:sldId id="305" r:id="rId9"/>
    <p:sldId id="307" r:id="rId10"/>
    <p:sldId id="308" r:id="rId11"/>
    <p:sldId id="309" r:id="rId12"/>
    <p:sldId id="273" r:id="rId13"/>
    <p:sldId id="265" r:id="rId14"/>
    <p:sldId id="274"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endo.io/glossary/customer-feedbac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onvas.io/blog/customer-feedback-loo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entrepreneur.com/article/250378"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pPr algn="ctr"/>
            <a:r>
              <a:rPr lang="en-GB" sz="1800" b="1">
                <a:effectLst/>
                <a:latin typeface="Bahnschrift Light" panose="020B0502040204020203" pitchFamily="34" charset="0"/>
                <a:ea typeface="Calibri" panose="020F0502020204030204" pitchFamily="34" charset="0"/>
              </a:rPr>
              <a:t>“Mejorar la resiliencia de las PYMES tras el confinamiento”</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Centrarse en escuchar a los clientes</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Por: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3: </a:t>
            </a:r>
            <a:r>
              <a:rPr lang="en-US" sz="3600" kern="0" spc="-150">
                <a:solidFill>
                  <a:schemeClr val="tx1"/>
                </a:solidFill>
                <a:latin typeface="+mj-lt"/>
                <a:ea typeface="Tahoma" panose="020B0604030504040204" pitchFamily="34" charset="0"/>
                <a:cs typeface="Tahoma" panose="020B0604030504040204" pitchFamily="34" charset="0"/>
              </a:rPr>
              <a:t>Utilizar herramientas para obtener opiniones de clientes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3.2: </a:t>
            </a:r>
            <a:r>
              <a:rPr lang="en-US" sz="2200" spc="50">
                <a:latin typeface="+mj-lt"/>
                <a:cs typeface="Tahoma"/>
              </a:rPr>
              <a:t>Herramientas formales (información primaria)</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98096" y="2311102"/>
            <a:ext cx="10269068" cy="3693319"/>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Hay una serie de herramientas disponibles para recoger información:</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1</a:t>
            </a:r>
            <a:r>
              <a:rPr lang="en-US" altLang="es-ES">
                <a:latin typeface="Calibri" panose="020F0502020204030204" pitchFamily="34" charset="0"/>
                <a:cs typeface="Calibri" panose="020F0502020204030204" pitchFamily="34" charset="0"/>
              </a:rPr>
              <a:t>. Basadas en la web: </a:t>
            </a:r>
            <a:r>
              <a:rPr lang="es-ES" altLang="es-ES">
                <a:latin typeface="Calibri" panose="020F0502020204030204" pitchFamily="34" charset="0"/>
                <a:cs typeface="Calibri" panose="020F0502020204030204" pitchFamily="34" charset="0"/>
              </a:rPr>
              <a:t>Algunas son freeware y otras son "gratuitas" hasta cierto punto.  Algunas de las herramientas más aplicadas para recoger datos son</a:t>
            </a:r>
            <a:r>
              <a:rPr lang="en-US" altLang="es-ES">
                <a:latin typeface="Calibri" panose="020F0502020204030204" pitchFamily="34" charset="0"/>
                <a:cs typeface="Calibri" panose="020F0502020204030204" pitchFamily="34" charset="0"/>
              </a:rPr>
              <a:t>: </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Google Forms		-    </a:t>
            </a:r>
            <a:r>
              <a:rPr lang="en-US" altLang="es-ES" dirty="0" err="1">
                <a:latin typeface="Calibri" panose="020F0502020204030204" pitchFamily="34" charset="0"/>
                <a:cs typeface="Calibri" panose="020F0502020204030204" pitchFamily="34" charset="0"/>
              </a:rPr>
              <a:t>SurveyMonkey</a:t>
            </a:r>
            <a:r>
              <a:rPr lang="en-US" altLang="es-ES" dirty="0">
                <a:latin typeface="Calibri" panose="020F0502020204030204" pitchFamily="34" charset="0"/>
                <a:cs typeface="Calibri" panose="020F0502020204030204" pitchFamily="34" charset="0"/>
              </a:rPr>
              <a:t> 		-     Microsoft Forms	-    </a:t>
            </a:r>
            <a:r>
              <a:rPr lang="en-US" altLang="es-ES" dirty="0" err="1">
                <a:latin typeface="Calibri" panose="020F0502020204030204" pitchFamily="34" charset="0"/>
                <a:cs typeface="Calibri" panose="020F0502020204030204" pitchFamily="34" charset="0"/>
              </a:rPr>
              <a:t>Jotform</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Cognito</a:t>
            </a:r>
            <a:r>
              <a:rPr lang="en-US" altLang="es-ES" dirty="0">
                <a:latin typeface="Calibri" panose="020F0502020204030204" pitchFamily="34" charset="0"/>
                <a:cs typeface="Calibri" panose="020F0502020204030204" pitchFamily="34" charset="0"/>
              </a:rPr>
              <a:t> Forms		-    </a:t>
            </a:r>
            <a:r>
              <a:rPr lang="en-US" altLang="es-ES" dirty="0" err="1">
                <a:latin typeface="Calibri" panose="020F0502020204030204" pitchFamily="34" charset="0"/>
                <a:cs typeface="Calibri" panose="020F0502020204030204" pitchFamily="34" charset="0"/>
              </a:rPr>
              <a:t>HubSpot</a:t>
            </a:r>
            <a:r>
              <a:rPr lang="en-US" altLang="es-ES" dirty="0">
                <a:latin typeface="Calibri" panose="020F0502020204030204" pitchFamily="34" charset="0"/>
                <a:cs typeface="Calibri" panose="020F0502020204030204" pitchFamily="34" charset="0"/>
              </a:rPr>
              <a:t> Form Builder	-     </a:t>
            </a:r>
            <a:r>
              <a:rPr lang="en-US" altLang="es-ES" dirty="0" err="1">
                <a:latin typeface="Calibri" panose="020F0502020204030204" pitchFamily="34" charset="0"/>
                <a:cs typeface="Calibri" panose="020F0502020204030204" pitchFamily="34" charset="0"/>
              </a:rPr>
              <a:t>Zoho</a:t>
            </a:r>
            <a:r>
              <a:rPr lang="en-US" altLang="es-ES" dirty="0">
                <a:latin typeface="Calibri" panose="020F0502020204030204" pitchFamily="34" charset="0"/>
                <a:cs typeface="Calibri" panose="020F0502020204030204" pitchFamily="34" charset="0"/>
              </a:rPr>
              <a:t> Survey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2</a:t>
            </a:r>
            <a:r>
              <a:rPr lang="en-GB" altLang="es-ES">
                <a:latin typeface="Calibri" panose="020F0502020204030204" pitchFamily="34" charset="0"/>
                <a:cs typeface="Calibri" panose="020F0502020204030204" pitchFamily="34" charset="0"/>
              </a:rPr>
              <a:t>. En persona:</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en-GB" altLang="es-ES">
                <a:latin typeface="Calibri" panose="020F0502020204030204" pitchFamily="34" charset="0"/>
                <a:cs typeface="Calibri" panose="020F0502020204030204" pitchFamily="34" charset="0"/>
              </a:rPr>
              <a:t>Grupos de discusión</a:t>
            </a:r>
            <a:r>
              <a:rPr lang="en-GB" altLang="es-ES" dirty="0">
                <a:latin typeface="Calibri" panose="020F0502020204030204" pitchFamily="34" charset="0"/>
                <a:cs typeface="Calibri" panose="020F0502020204030204" pitchFamily="34" charset="0"/>
              </a:rPr>
              <a:t>		</a:t>
            </a:r>
            <a:r>
              <a:rPr lang="en-GB" altLang="es-ES">
                <a:latin typeface="Calibri" panose="020F0502020204030204" pitchFamily="34" charset="0"/>
                <a:cs typeface="Calibri" panose="020F0502020204030204" pitchFamily="34" charset="0"/>
              </a:rPr>
              <a:t>-     Entrevistas</a:t>
            </a:r>
            <a:r>
              <a:rPr lang="en-GB" altLang="es-ES" dirty="0">
                <a:latin typeface="Calibri" panose="020F0502020204030204" pitchFamily="34" charset="0"/>
                <a:cs typeface="Calibri" panose="020F0502020204030204" pitchFamily="34" charset="0"/>
              </a:rPr>
              <a:t>		</a:t>
            </a:r>
            <a:r>
              <a:rPr lang="en-GB" altLang="es-ES">
                <a:latin typeface="Calibri" panose="020F0502020204030204" pitchFamily="34" charset="0"/>
                <a:cs typeface="Calibri" panose="020F0502020204030204" pitchFamily="34" charset="0"/>
              </a:rPr>
              <a:t>-     Observación </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388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3: </a:t>
            </a:r>
            <a:r>
              <a:rPr lang="en-US" sz="3600" kern="0" spc="-150">
                <a:solidFill>
                  <a:schemeClr val="tx1"/>
                </a:solidFill>
                <a:latin typeface="+mj-lt"/>
                <a:ea typeface="Tahoma" panose="020B0604030504040204" pitchFamily="34" charset="0"/>
                <a:cs typeface="Tahoma" panose="020B0604030504040204" pitchFamily="34" charset="0"/>
              </a:rPr>
              <a:t>Utilizar herramientas para obtener opiniones de clientes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3.3: </a:t>
            </a:r>
            <a:r>
              <a:rPr lang="en-US" sz="2200" spc="50">
                <a:latin typeface="+mj-lt"/>
                <a:cs typeface="Tahoma"/>
              </a:rPr>
              <a:t>Herramientas formales (información bruta o secundaria)</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98096" y="2486743"/>
            <a:ext cx="10269068" cy="3416320"/>
          </a:xfrm>
          <a:prstGeom prst="rect">
            <a:avLst/>
          </a:prstGeom>
        </p:spPr>
        <p:txBody>
          <a:bodyPr wrap="square">
            <a:spAutoFit/>
          </a:bodyPr>
          <a:lstStyle/>
          <a:p>
            <a:pPr>
              <a:defRPr/>
            </a:pPr>
            <a:r>
              <a:rPr lang="es-ES" altLang="es-ES">
                <a:latin typeface="Calibri" panose="020F0502020204030204" pitchFamily="34" charset="0"/>
                <a:cs typeface="Calibri" panose="020F0502020204030204" pitchFamily="34" charset="0"/>
              </a:rPr>
              <a:t>La información bruta o secundaria también están disponibles para obtener la opinión de los clientes</a:t>
            </a:r>
            <a:r>
              <a:rPr lang="en-US" altLang="es-ES">
                <a:latin typeface="Calibri" panose="020F0502020204030204" pitchFamily="34" charset="0"/>
                <a:cs typeface="Calibri" panose="020F0502020204030204" pitchFamily="34" charset="0"/>
              </a:rPr>
              <a:t>.  Algunos ejemplos incluyen:</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Seguimiento de las ventas de los clientes a lo largo del tiempo</a:t>
            </a:r>
            <a:r>
              <a:rPr lang="en-US" altLang="es-ES">
                <a:latin typeface="Calibri" panose="020F0502020204030204" pitchFamily="34" charset="0"/>
                <a:cs typeface="Calibri" panose="020F0502020204030204" pitchFamily="34" charset="0"/>
              </a:rPr>
              <a:t>: </a:t>
            </a:r>
            <a:endParaRPr lang="en-US" altLang="es-ES" dirty="0">
              <a:latin typeface="Calibri" panose="020F0502020204030204" pitchFamily="34" charset="0"/>
              <a:cs typeface="Calibri" panose="020F0502020204030204" pitchFamily="34" charset="0"/>
            </a:endParaRPr>
          </a:p>
          <a:p>
            <a:pPr marL="742950" lvl="1" indent="-285750">
              <a:buFontTx/>
              <a:buChar char="-"/>
              <a:defRPr/>
            </a:pPr>
            <a:r>
              <a:rPr lang="en-US" altLang="es-ES">
                <a:latin typeface="Calibri" panose="020F0502020204030204" pitchFamily="34" charset="0"/>
                <a:cs typeface="Calibri" panose="020F0502020204030204" pitchFamily="34" charset="0"/>
              </a:rPr>
              <a:t>en general sobre tu base de clientes.</a:t>
            </a:r>
            <a:endParaRPr lang="en-US" altLang="es-ES" dirty="0">
              <a:latin typeface="Calibri" panose="020F0502020204030204" pitchFamily="34" charset="0"/>
              <a:cs typeface="Calibri" panose="020F0502020204030204" pitchFamily="34" charset="0"/>
            </a:endParaRPr>
          </a:p>
          <a:p>
            <a:pPr marL="742950" lvl="1" indent="-285750">
              <a:buFontTx/>
              <a:buChar char="-"/>
              <a:defRPr/>
            </a:pPr>
            <a:r>
              <a:rPr lang="en-US" altLang="es-ES">
                <a:latin typeface="Calibri" panose="020F0502020204030204" pitchFamily="34" charset="0"/>
                <a:cs typeface="Calibri" panose="020F0502020204030204" pitchFamily="34" charset="0"/>
              </a:rPr>
              <a:t>para clientes específicos.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Redes sociales y blogs </a:t>
            </a:r>
            <a:r>
              <a:rPr lang="es-ES" altLang="es-ES">
                <a:latin typeface="Calibri" panose="020F0502020204030204" pitchFamily="34" charset="0"/>
                <a:cs typeface="Calibri" panose="020F0502020204030204" pitchFamily="34" charset="0"/>
              </a:rPr>
              <a:t>donde los clientes y no clientes discuten cuestiones relacionadas con nuestros productos/servicios.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Datos del sector disponibles públicamente para su análisis.</a:t>
            </a:r>
          </a:p>
          <a:p>
            <a:pPr marL="285750" indent="-285750">
              <a:buFontTx/>
              <a:buChar char="-"/>
              <a:defRPr/>
            </a:pPr>
            <a:r>
              <a:rPr lang="es-ES" altLang="es-ES">
                <a:latin typeface="Calibri" panose="020F0502020204030204" pitchFamily="34" charset="0"/>
                <a:cs typeface="Calibri" panose="020F0502020204030204" pitchFamily="34" charset="0"/>
              </a:rPr>
              <a:t>Los informes del sector pueden estar disponibles, pero muchas veces son de pago.</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2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720249" y="3429000"/>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2273670"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767567" y="3346048"/>
            <a:ext cx="2172704"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484383" y="1425334"/>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7726" y="3341301"/>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896280" y="3488008"/>
            <a:ext cx="1915275" cy="1479829"/>
          </a:xfrm>
          <a:prstGeom prst="rect">
            <a:avLst/>
          </a:prstGeom>
          <a:noFill/>
        </p:spPr>
        <p:txBody>
          <a:bodyPr wrap="square" rtlCol="0">
            <a:spAutoFit/>
          </a:bodyPr>
          <a:lstStyle/>
          <a:p>
            <a:pPr algn="ctr">
              <a:lnSpc>
                <a:spcPts val="2220"/>
              </a:lnSpc>
            </a:pPr>
            <a:r>
              <a:rPr lang="es-ES" sz="1400">
                <a:ea typeface="Lato Light" charset="0"/>
                <a:cs typeface="Poppins" pitchFamily="2" charset="77"/>
              </a:rPr>
              <a:t>Los clientes deben </a:t>
            </a:r>
            <a:br>
              <a:rPr lang="es-ES" sz="1400">
                <a:ea typeface="Lato Light" charset="0"/>
                <a:cs typeface="Poppins" pitchFamily="2" charset="77"/>
              </a:rPr>
            </a:br>
            <a:r>
              <a:rPr lang="es-ES" sz="1400">
                <a:ea typeface="Lato Light" charset="0"/>
                <a:cs typeface="Poppins" pitchFamily="2" charset="77"/>
              </a:rPr>
              <a:t>ser conscientes de que les escuchamos y actuamos en función de sus comentarios.</a:t>
            </a:r>
            <a:endParaRPr lang="en-US" sz="1400" dirty="0">
              <a:ea typeface="Lato Light" charset="0"/>
              <a:cs typeface="Poppins" pitchFamily="2" charset="77"/>
            </a:endParaRPr>
          </a:p>
        </p:txBody>
      </p:sp>
      <p:sp>
        <p:nvSpPr>
          <p:cNvPr id="53" name="Rectangle 52"/>
          <p:cNvSpPr/>
          <p:nvPr/>
        </p:nvSpPr>
        <p:spPr>
          <a:xfrm>
            <a:off x="5399710" y="3169673"/>
            <a:ext cx="941284" cy="369332"/>
          </a:xfrm>
          <a:prstGeom prst="rect">
            <a:avLst/>
          </a:prstGeom>
        </p:spPr>
        <p:txBody>
          <a:bodyPr wrap="none">
            <a:spAutoFit/>
          </a:bodyPr>
          <a:lstStyle/>
          <a:p>
            <a:pPr algn="ctr"/>
            <a:r>
              <a:rPr lang="en-US" b="1">
                <a:ea typeface="Roboto" charset="0"/>
                <a:cs typeface="Poppins" pitchFamily="2" charset="77"/>
              </a:rPr>
              <a:t>Escucha</a:t>
            </a:r>
            <a:endParaRPr lang="en-US" b="1" dirty="0">
              <a:ea typeface="Roboto" charset="0"/>
              <a:cs typeface="Poppins" pitchFamily="2" charset="77"/>
            </a:endParaRPr>
          </a:p>
        </p:txBody>
      </p:sp>
      <p:sp>
        <p:nvSpPr>
          <p:cNvPr id="54" name="TextBox 53"/>
          <p:cNvSpPr txBox="1"/>
          <p:nvPr/>
        </p:nvSpPr>
        <p:spPr>
          <a:xfrm>
            <a:off x="6151305" y="2540678"/>
            <a:ext cx="2457847" cy="1197700"/>
          </a:xfrm>
          <a:prstGeom prst="rect">
            <a:avLst/>
          </a:prstGeom>
          <a:noFill/>
        </p:spPr>
        <p:txBody>
          <a:bodyPr wrap="square" rtlCol="0">
            <a:spAutoFit/>
          </a:bodyPr>
          <a:lstStyle/>
          <a:p>
            <a:pPr algn="ctr">
              <a:lnSpc>
                <a:spcPts val="2220"/>
              </a:lnSpc>
            </a:pPr>
            <a:r>
              <a:rPr lang="es-ES" sz="1400">
                <a:ea typeface="Lato Light" charset="0"/>
                <a:cs typeface="Poppins" pitchFamily="2" charset="77"/>
              </a:rPr>
              <a:t>Utiliza las herramientas de datos primarios disponibles para recoger datos fiables </a:t>
            </a:r>
            <a:br>
              <a:rPr lang="es-ES" sz="1400">
                <a:ea typeface="Lato Light" charset="0"/>
                <a:cs typeface="Poppins" pitchFamily="2" charset="77"/>
              </a:rPr>
            </a:br>
            <a:r>
              <a:rPr lang="es-ES" sz="1400">
                <a:ea typeface="Lato Light" charset="0"/>
                <a:cs typeface="Poppins" pitchFamily="2" charset="77"/>
              </a:rPr>
              <a:t>y válidos.</a:t>
            </a:r>
            <a:endParaRPr lang="es-ES" sz="1400" dirty="0">
              <a:ea typeface="Lato Light" charset="0"/>
              <a:cs typeface="Poppins" pitchFamily="2" charset="77"/>
            </a:endParaRPr>
          </a:p>
        </p:txBody>
      </p:sp>
      <p:sp>
        <p:nvSpPr>
          <p:cNvPr id="55" name="Rectangle 54"/>
          <p:cNvSpPr/>
          <p:nvPr/>
        </p:nvSpPr>
        <p:spPr>
          <a:xfrm>
            <a:off x="6516918" y="2292689"/>
            <a:ext cx="1481688" cy="369332"/>
          </a:xfrm>
          <a:prstGeom prst="rect">
            <a:avLst/>
          </a:prstGeom>
        </p:spPr>
        <p:txBody>
          <a:bodyPr wrap="none">
            <a:spAutoFit/>
          </a:bodyPr>
          <a:lstStyle/>
          <a:p>
            <a:pPr algn="ctr"/>
            <a:r>
              <a:rPr lang="en-US" b="1">
                <a:ea typeface="Roboto" charset="0"/>
                <a:cs typeface="Poppins" pitchFamily="2" charset="77"/>
              </a:rPr>
              <a:t>Herramientas</a:t>
            </a:r>
            <a:endParaRPr lang="en-US" b="1" dirty="0">
              <a:ea typeface="Roboto" charset="0"/>
              <a:cs typeface="Poppins" pitchFamily="2" charset="77"/>
            </a:endParaRPr>
          </a:p>
        </p:txBody>
      </p:sp>
      <p:sp>
        <p:nvSpPr>
          <p:cNvPr id="58" name="TextBox 57"/>
          <p:cNvSpPr txBox="1"/>
          <p:nvPr/>
        </p:nvSpPr>
        <p:spPr>
          <a:xfrm>
            <a:off x="3467291" y="2559941"/>
            <a:ext cx="1979045" cy="1197700"/>
          </a:xfrm>
          <a:prstGeom prst="rect">
            <a:avLst/>
          </a:prstGeom>
          <a:noFill/>
        </p:spPr>
        <p:txBody>
          <a:bodyPr wrap="square" rtlCol="0">
            <a:spAutoFit/>
          </a:bodyPr>
          <a:lstStyle/>
          <a:p>
            <a:pPr algn="ctr">
              <a:lnSpc>
                <a:spcPts val="2220"/>
              </a:lnSpc>
            </a:pPr>
            <a:r>
              <a:rPr lang="es-ES" sz="1400">
                <a:ea typeface="Lato Light" charset="0"/>
                <a:cs typeface="Poppins" pitchFamily="2" charset="77"/>
              </a:rPr>
              <a:t>La opinión de los clientes es un bucle que debe cerrarse para </a:t>
            </a:r>
            <a:br>
              <a:rPr lang="es-ES" sz="1400">
                <a:ea typeface="Lato Light" charset="0"/>
                <a:cs typeface="Poppins" pitchFamily="2" charset="77"/>
              </a:rPr>
            </a:br>
            <a:r>
              <a:rPr lang="es-ES" sz="1400">
                <a:ea typeface="Lato Light" charset="0"/>
                <a:cs typeface="Poppins" pitchFamily="2" charset="77"/>
              </a:rPr>
              <a:t>ser eficaz.</a:t>
            </a:r>
            <a:endParaRPr lang="en-US" sz="1400" dirty="0">
              <a:ea typeface="Lato Light" charset="0"/>
              <a:cs typeface="Poppins" pitchFamily="2" charset="77"/>
            </a:endParaRPr>
          </a:p>
        </p:txBody>
      </p:sp>
      <p:sp>
        <p:nvSpPr>
          <p:cNvPr id="59" name="Rectangle 58"/>
          <p:cNvSpPr/>
          <p:nvPr/>
        </p:nvSpPr>
        <p:spPr>
          <a:xfrm>
            <a:off x="4103992" y="2337344"/>
            <a:ext cx="705642" cy="369332"/>
          </a:xfrm>
          <a:prstGeom prst="rect">
            <a:avLst/>
          </a:prstGeom>
        </p:spPr>
        <p:txBody>
          <a:bodyPr wrap="none">
            <a:spAutoFit/>
          </a:bodyPr>
          <a:lstStyle/>
          <a:p>
            <a:pPr algn="ctr"/>
            <a:r>
              <a:rPr lang="en-US" b="1">
                <a:ea typeface="Roboto" charset="0"/>
                <a:cs typeface="Poppins" pitchFamily="2" charset="77"/>
              </a:rPr>
              <a:t>Bucle</a:t>
            </a:r>
            <a:endParaRPr lang="en-US" b="1" dirty="0">
              <a:ea typeface="Roboto" charset="0"/>
              <a:cs typeface="Poppins" pitchFamily="2" charset="77"/>
            </a:endParaRPr>
          </a:p>
        </p:txBody>
      </p:sp>
      <p:sp>
        <p:nvSpPr>
          <p:cNvPr id="60" name="TextBox 59"/>
          <p:cNvSpPr txBox="1"/>
          <p:nvPr/>
        </p:nvSpPr>
        <p:spPr>
          <a:xfrm>
            <a:off x="7679058" y="3842922"/>
            <a:ext cx="2079771" cy="1169551"/>
          </a:xfrm>
          <a:prstGeom prst="rect">
            <a:avLst/>
          </a:prstGeom>
          <a:noFill/>
        </p:spPr>
        <p:txBody>
          <a:bodyPr wrap="square" rtlCol="0">
            <a:spAutoFit/>
          </a:bodyPr>
          <a:lstStyle/>
          <a:p>
            <a:pPr algn="ctr"/>
            <a:r>
              <a:rPr lang="es-ES" sz="1400">
                <a:ea typeface="Lato Light" charset="0"/>
                <a:cs typeface="Poppins" pitchFamily="2" charset="77"/>
              </a:rPr>
              <a:t>Utilizar los datos disponibles (datos de ventas) o disponibles públicamente para entender a los clientes.</a:t>
            </a:r>
            <a:endParaRPr lang="en-US" sz="1400" dirty="0">
              <a:ea typeface="Lato Light" charset="0"/>
              <a:cs typeface="Poppins" pitchFamily="2" charset="77"/>
            </a:endParaRPr>
          </a:p>
        </p:txBody>
      </p:sp>
      <p:sp>
        <p:nvSpPr>
          <p:cNvPr id="62" name="TextBox 61"/>
          <p:cNvSpPr txBox="1"/>
          <p:nvPr/>
        </p:nvSpPr>
        <p:spPr>
          <a:xfrm>
            <a:off x="2240309" y="4118245"/>
            <a:ext cx="1829006" cy="656590"/>
          </a:xfrm>
          <a:prstGeom prst="rect">
            <a:avLst/>
          </a:prstGeom>
          <a:noFill/>
        </p:spPr>
        <p:txBody>
          <a:bodyPr wrap="square" rtlCol="0">
            <a:spAutoFit/>
          </a:bodyPr>
          <a:lstStyle/>
          <a:p>
            <a:pPr algn="ctr">
              <a:lnSpc>
                <a:spcPts val="2220"/>
              </a:lnSpc>
            </a:pPr>
            <a:r>
              <a:rPr lang="es-ES" sz="1400">
                <a:ea typeface="Lato Light" charset="0"/>
                <a:cs typeface="Poppins" pitchFamily="2" charset="77"/>
              </a:rPr>
              <a:t>No es un proceso único, sino continuo.</a:t>
            </a:r>
            <a:endParaRPr lang="en-US" sz="1400" dirty="0">
              <a:ea typeface="Lato Light" charset="0"/>
              <a:cs typeface="Poppins" pitchFamily="2" charset="77"/>
            </a:endParaRPr>
          </a:p>
        </p:txBody>
      </p:sp>
      <p:sp>
        <p:nvSpPr>
          <p:cNvPr id="63" name="Rectangle 62"/>
          <p:cNvSpPr/>
          <p:nvPr/>
        </p:nvSpPr>
        <p:spPr>
          <a:xfrm>
            <a:off x="2681766" y="3783324"/>
            <a:ext cx="946093" cy="369332"/>
          </a:xfrm>
          <a:prstGeom prst="rect">
            <a:avLst/>
          </a:prstGeom>
        </p:spPr>
        <p:txBody>
          <a:bodyPr wrap="none">
            <a:spAutoFit/>
          </a:bodyPr>
          <a:lstStyle/>
          <a:p>
            <a:pPr algn="ctr"/>
            <a:r>
              <a:rPr lang="en-US" b="1">
                <a:ea typeface="Roboto" charset="0"/>
                <a:cs typeface="Poppins" pitchFamily="2" charset="77"/>
              </a:rPr>
              <a:t>Opinión</a:t>
            </a:r>
            <a:endParaRPr lang="en-US" b="1" dirty="0">
              <a:ea typeface="Roboto" charset="0"/>
              <a:cs typeface="Poppins" pitchFamily="2" charset="77"/>
            </a:endParaRP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en-US" sz="4800" b="1" spc="-150"/>
              <a:t>Resumen</a:t>
            </a:r>
            <a:endParaRPr lang="en-US" sz="4800" b="1" spc="-150" dirty="0"/>
          </a:p>
        </p:txBody>
      </p:sp>
      <p:sp>
        <p:nvSpPr>
          <p:cNvPr id="34" name="Rectangle 33"/>
          <p:cNvSpPr/>
          <p:nvPr/>
        </p:nvSpPr>
        <p:spPr>
          <a:xfrm>
            <a:off x="8097075" y="3493461"/>
            <a:ext cx="1343766" cy="369332"/>
          </a:xfrm>
          <a:prstGeom prst="rect">
            <a:avLst/>
          </a:prstGeom>
        </p:spPr>
        <p:txBody>
          <a:bodyPr wrap="none">
            <a:spAutoFit/>
          </a:bodyPr>
          <a:lstStyle/>
          <a:p>
            <a:pPr algn="ctr"/>
            <a:r>
              <a:rPr lang="en-US" b="1">
                <a:ea typeface="Roboto" charset="0"/>
                <a:cs typeface="Poppins" pitchFamily="2" charset="77"/>
              </a:rPr>
              <a:t>Información</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s-ES" spc="-1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a:t>Análisis DAFO</a:t>
            </a:r>
            <a:endParaRPr lang="en-GB" sz="4800" b="1" spc="-150" dirty="0"/>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en-GB" sz="2200" b="0" i="0" u="none" strike="noStrike" kern="1200" cap="none" spc="-150" normalizeH="0" baseline="0" noProof="0">
                <a:ln>
                  <a:noFill/>
                </a:ln>
                <a:effectLst/>
                <a:uLnTx/>
                <a:uFillTx/>
                <a:latin typeface="+mj-lt"/>
                <a:ea typeface="+mn-ea"/>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a:t>Debilidades:</a:t>
            </a:r>
            <a:endParaRPr lang="en-GB" dirty="0"/>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a:t>Amenazas:</a:t>
            </a:r>
          </a:p>
          <a:p>
            <a:r>
              <a:rPr lang="en-GB"/>
              <a:t>-</a:t>
            </a:r>
          </a:p>
          <a:p>
            <a:r>
              <a:rPr lang="en-GB"/>
              <a:t>-</a:t>
            </a:r>
            <a:endParaRPr lang="en-GB" dirty="0"/>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a:t>Fortalezas:</a:t>
            </a:r>
          </a:p>
          <a:p>
            <a:r>
              <a:rPr lang="en-GB"/>
              <a:t>-</a:t>
            </a:r>
          </a:p>
          <a:p>
            <a:r>
              <a:rPr lang="en-GB"/>
              <a:t>-</a:t>
            </a:r>
            <a:endParaRPr lang="en-GB" dirty="0"/>
          </a:p>
        </p:txBody>
      </p:sp>
      <p:sp>
        <p:nvSpPr>
          <p:cNvPr id="28" name="CuadroTexto 27"/>
          <p:cNvSpPr txBox="1"/>
          <p:nvPr/>
        </p:nvSpPr>
        <p:spPr>
          <a:xfrm>
            <a:off x="9206170" y="3403610"/>
            <a:ext cx="2041838" cy="923330"/>
          </a:xfrm>
          <a:prstGeom prst="rect">
            <a:avLst/>
          </a:prstGeom>
          <a:noFill/>
        </p:spPr>
        <p:txBody>
          <a:bodyPr wrap="square" rtlCol="0">
            <a:spAutoFit/>
          </a:bodyPr>
          <a:lstStyle/>
          <a:p>
            <a:r>
              <a:rPr lang="en-GB"/>
              <a:t>Oportunidades:</a:t>
            </a:r>
          </a:p>
          <a:p>
            <a:r>
              <a:rPr lang="en-GB"/>
              <a:t>-</a:t>
            </a:r>
          </a:p>
          <a:p>
            <a:r>
              <a:rPr lang="en-GB"/>
              <a:t>-</a:t>
            </a:r>
            <a:endParaRPr lang="en-GB" dirty="0"/>
          </a:p>
        </p:txBody>
      </p:sp>
    </p:spTree>
    <p:extLst>
      <p:ext uri="{BB962C8B-B14F-4D97-AF65-F5344CB8AC3E}">
        <p14:creationId xmlns:p14="http://schemas.microsoft.com/office/powerpoint/2010/main" val="344598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4" y="366071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a:t>Punto </a:t>
            </a:r>
            <a:r>
              <a:rPr lang="en-US" dirty="0"/>
              <a:t>1</a:t>
            </a:r>
            <a:r>
              <a:rPr lang="en-US"/>
              <a:t>: </a:t>
            </a:r>
            <a:r>
              <a:rPr lang="es-ES"/>
              <a:t>La opinión de los clientes es esencial para el desarrollo a corto y largo plazo de la organización.</a:t>
            </a:r>
            <a:endParaRPr lang="en-US" dirty="0"/>
          </a:p>
        </p:txBody>
      </p:sp>
      <p:sp>
        <p:nvSpPr>
          <p:cNvPr id="12" name="CuadroTexto 11"/>
          <p:cNvSpPr txBox="1"/>
          <p:nvPr/>
        </p:nvSpPr>
        <p:spPr>
          <a:xfrm>
            <a:off x="1615181" y="2975155"/>
            <a:ext cx="8420917" cy="369332"/>
          </a:xfrm>
          <a:prstGeom prst="rect">
            <a:avLst/>
          </a:prstGeom>
          <a:noFill/>
        </p:spPr>
        <p:txBody>
          <a:bodyPr wrap="square" rtlCol="0">
            <a:spAutoFit/>
          </a:bodyPr>
          <a:lstStyle/>
          <a:p>
            <a:r>
              <a:rPr lang="en-US"/>
              <a:t>Punto </a:t>
            </a:r>
            <a:r>
              <a:rPr lang="en-US" dirty="0"/>
              <a:t>2</a:t>
            </a:r>
            <a:r>
              <a:rPr lang="en-US"/>
              <a:t>: </a:t>
            </a:r>
            <a:r>
              <a:rPr lang="es-ES"/>
              <a:t>Las empresas deben escuchar a sus clientes y demostrar que los escuchan.</a:t>
            </a:r>
            <a:endParaRPr lang="en-US" dirty="0"/>
          </a:p>
        </p:txBody>
      </p:sp>
      <p:sp>
        <p:nvSpPr>
          <p:cNvPr id="13" name="CuadroTexto 12"/>
          <p:cNvSpPr txBox="1"/>
          <p:nvPr/>
        </p:nvSpPr>
        <p:spPr>
          <a:xfrm>
            <a:off x="1615181" y="3573510"/>
            <a:ext cx="9646015" cy="646331"/>
          </a:xfrm>
          <a:prstGeom prst="rect">
            <a:avLst/>
          </a:prstGeom>
          <a:noFill/>
        </p:spPr>
        <p:txBody>
          <a:bodyPr wrap="square" rtlCol="0">
            <a:spAutoFit/>
          </a:bodyPr>
          <a:lstStyle/>
          <a:p>
            <a:r>
              <a:rPr lang="en-US"/>
              <a:t>Punto </a:t>
            </a:r>
            <a:r>
              <a:rPr lang="en-US" dirty="0"/>
              <a:t>3</a:t>
            </a:r>
            <a:r>
              <a:rPr lang="en-US"/>
              <a:t>: </a:t>
            </a:r>
            <a:r>
              <a:rPr lang="es-ES"/>
              <a:t>Los comentarios pueden provenir de fuentes formales e informales, así como de fuentes primarias y secundarias.</a:t>
            </a:r>
            <a:endParaRPr lang="en-US" dirty="0"/>
          </a:p>
        </p:txBody>
      </p:sp>
      <p:sp>
        <p:nvSpPr>
          <p:cNvPr id="14" name="CuadroTexto 13"/>
          <p:cNvSpPr txBox="1"/>
          <p:nvPr/>
        </p:nvSpPr>
        <p:spPr>
          <a:xfrm>
            <a:off x="1620391" y="4269900"/>
            <a:ext cx="8825604" cy="923330"/>
          </a:xfrm>
          <a:prstGeom prst="rect">
            <a:avLst/>
          </a:prstGeom>
          <a:noFill/>
        </p:spPr>
        <p:txBody>
          <a:bodyPr wrap="square" rtlCol="0">
            <a:spAutoFit/>
          </a:bodyPr>
          <a:lstStyle/>
          <a:p>
            <a:r>
              <a:rPr lang="en-US"/>
              <a:t>Punto </a:t>
            </a:r>
            <a:r>
              <a:rPr lang="en-US" dirty="0"/>
              <a:t>4</a:t>
            </a:r>
            <a:r>
              <a:rPr lang="en-US"/>
              <a:t>: </a:t>
            </a:r>
            <a:r>
              <a:rPr lang="es-ES"/>
              <a:t>Hay una serie de herramientas fácilmente disponibles que pueden utilizarse para recoger datos PERO el desarrollo del análisis de los datos recogidos debe realizarse con cuidado.</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Puntos clave: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503432" y="2249439"/>
            <a:ext cx="7185135" cy="1569660"/>
          </a:xfrm>
          <a:prstGeom prst="rect">
            <a:avLst/>
          </a:prstGeom>
          <a:noFill/>
        </p:spPr>
        <p:txBody>
          <a:bodyPr wrap="square">
            <a:spAutoFit/>
          </a:bodyPr>
          <a:lstStyle/>
          <a:p>
            <a:pPr algn="ctr"/>
            <a:r>
              <a:rPr lang="es-ES" sz="9600" b="1" spc="95">
                <a:solidFill>
                  <a:schemeClr val="bg1"/>
                </a:solidFill>
                <a:latin typeface="Roboto"/>
                <a:cs typeface="Roboto"/>
              </a:rPr>
              <a:t>¡Gracias</a:t>
            </a:r>
            <a:r>
              <a:rPr lang="es-ES" sz="9600" b="1" spc="-5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369332"/>
          </a:xfrm>
          <a:prstGeom prst="rect">
            <a:avLst/>
          </a:prstGeom>
          <a:noFill/>
        </p:spPr>
        <p:txBody>
          <a:bodyPr wrap="square" rtlCol="0">
            <a:spAutoFit/>
          </a:bodyPr>
          <a:lstStyle/>
          <a:p>
            <a:r>
              <a:rPr lang="en-US"/>
              <a:t>Objetivo</a:t>
            </a:r>
            <a:r>
              <a:rPr lang="es-ES"/>
              <a:t> </a:t>
            </a:r>
            <a:r>
              <a:rPr lang="es-ES" dirty="0"/>
              <a:t>1</a:t>
            </a:r>
            <a:r>
              <a:rPr lang="es-ES"/>
              <a:t>: </a:t>
            </a:r>
            <a:r>
              <a:rPr lang="en-US"/>
              <a:t>Escuchar la opinión de los clientes (</a:t>
            </a:r>
            <a:r>
              <a:rPr lang="en-US" dirty="0"/>
              <a:t>verbal</a:t>
            </a:r>
            <a:r>
              <a:rPr lang="en-US"/>
              <a:t>, no verbal</a:t>
            </a:r>
            <a:r>
              <a:rPr lang="en-US" dirty="0"/>
              <a:t>)</a:t>
            </a:r>
            <a:endParaRPr lang="en-GB" dirty="0"/>
          </a:p>
        </p:txBody>
      </p:sp>
      <p:sp>
        <p:nvSpPr>
          <p:cNvPr id="12" name="CuadroTexto 11"/>
          <p:cNvSpPr txBox="1"/>
          <p:nvPr/>
        </p:nvSpPr>
        <p:spPr>
          <a:xfrm>
            <a:off x="1615182" y="3530217"/>
            <a:ext cx="5452903" cy="369332"/>
          </a:xfrm>
          <a:prstGeom prst="rect">
            <a:avLst/>
          </a:prstGeom>
          <a:noFill/>
        </p:spPr>
        <p:txBody>
          <a:bodyPr wrap="none" rtlCol="0">
            <a:spAutoFit/>
          </a:bodyPr>
          <a:lstStyle/>
          <a:p>
            <a:r>
              <a:rPr lang="en-US"/>
              <a:t>Objetivo</a:t>
            </a:r>
            <a:r>
              <a:rPr lang="es-ES"/>
              <a:t> </a:t>
            </a:r>
            <a:r>
              <a:rPr lang="es-ES" dirty="0"/>
              <a:t>2</a:t>
            </a:r>
            <a:r>
              <a:rPr lang="es-ES"/>
              <a:t>: </a:t>
            </a:r>
            <a:r>
              <a:rPr lang="en-US"/>
              <a:t>Demostrar a los clientes que son escuchados</a:t>
            </a:r>
            <a:endParaRPr lang="en-GB" dirty="0"/>
          </a:p>
        </p:txBody>
      </p:sp>
      <p:sp>
        <p:nvSpPr>
          <p:cNvPr id="13" name="CuadroTexto 12"/>
          <p:cNvSpPr txBox="1"/>
          <p:nvPr/>
        </p:nvSpPr>
        <p:spPr>
          <a:xfrm>
            <a:off x="1605565" y="4284374"/>
            <a:ext cx="5542415" cy="646331"/>
          </a:xfrm>
          <a:prstGeom prst="rect">
            <a:avLst/>
          </a:prstGeom>
          <a:noFill/>
        </p:spPr>
        <p:txBody>
          <a:bodyPr wrap="none" rtlCol="0">
            <a:spAutoFit/>
          </a:bodyPr>
          <a:lstStyle/>
          <a:p>
            <a:r>
              <a:rPr lang="en-US"/>
              <a:t>Objetivo</a:t>
            </a:r>
            <a:r>
              <a:rPr lang="es-ES"/>
              <a:t> </a:t>
            </a:r>
            <a:r>
              <a:rPr lang="es-ES" dirty="0"/>
              <a:t>3</a:t>
            </a:r>
            <a:r>
              <a:rPr lang="es-ES"/>
              <a:t>: Utilizar herramientas para obtener la opinión </a:t>
            </a:r>
            <a:br>
              <a:rPr lang="es-ES"/>
            </a:br>
            <a:r>
              <a:rPr lang="es-ES"/>
              <a:t>de los clientes</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OBJETIVOS</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a:latin typeface="Calibri" panose="020F0502020204030204" pitchFamily="34" charset="0"/>
                <a:ea typeface="Calibri" panose="020F0502020204030204" pitchFamily="34" charset="0"/>
                <a:cs typeface="Times New Roman" panose="02020603050405020304" pitchFamily="18" charset="0"/>
              </a:rPr>
              <a:t>Al final de este módulo serás capaz de:</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US" sz="4800" kern="0" spc="-150">
                <a:solidFill>
                  <a:schemeClr val="tx1"/>
                </a:solidFill>
                <a:latin typeface="+mj-lt"/>
                <a:ea typeface="Tahoma" panose="020B0604030504040204" pitchFamily="34" charset="0"/>
                <a:cs typeface="Tahoma" panose="020B0604030504040204" pitchFamily="34" charset="0"/>
              </a:rPr>
              <a:t>Escuchar la opinión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718444"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a:t>
            </a:r>
            <a:r>
              <a:rPr lang="en-US" sz="2200" spc="50">
                <a:latin typeface="+mj-lt"/>
                <a:cs typeface="Tahoma"/>
              </a:rPr>
              <a:t>Qué es la opinión del cliente?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Las bases: La opinión del cliente es CUALQUIER tipo de información que podemos obtener (formal o informal) en relación a sus interacciones o experiencias con nuestro producto o servicio.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s-ES" altLang="es-ES">
                <a:latin typeface="Calibri" panose="020F0502020204030204" pitchFamily="34" charset="0"/>
                <a:cs typeface="Calibri" panose="020F0502020204030204" pitchFamily="34" charset="0"/>
              </a:rPr>
              <a:t>La ausencia de un bucle de retroalimentación significa que no estamos en sintonía con nuestros clientes y lo que va bien o no.</a:t>
            </a: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Nota: los comentarios de los clientes son fundamentales para obtener información TANTO positiva COMO negativa que nos ayude a acentuar lo bueno y a mitigar y cambiar las cosas que no nos funcionan (o que han dejado de hacerlo).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https://www.pendo.io/glossary/customer-feedback/</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US" sz="4800" kern="0" spc="-150">
                <a:solidFill>
                  <a:schemeClr val="tx1"/>
                </a:solidFill>
                <a:latin typeface="+mj-lt"/>
                <a:ea typeface="Tahoma" panose="020B0604030504040204" pitchFamily="34" charset="0"/>
                <a:cs typeface="Tahoma" panose="020B0604030504040204" pitchFamily="34" charset="0"/>
              </a:rPr>
              <a:t>Escuchar la opinión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836813"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1.1: ¿Qué es la opinión del cliente?</a:t>
            </a:r>
            <a:endParaRPr lang="es-ES"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4714940" cy="2308324"/>
          </a:xfrm>
          <a:prstGeom prst="rect">
            <a:avLst/>
          </a:prstGeom>
        </p:spPr>
        <p:txBody>
          <a:bodyPr wrap="square">
            <a:spAutoFit/>
          </a:bodyPr>
          <a:lstStyle/>
          <a:p>
            <a:pPr>
              <a:defRPr/>
            </a:pPr>
            <a:r>
              <a:rPr lang="en-GB" altLang="es-ES">
                <a:latin typeface="Calibri" panose="020F0502020204030204" pitchFamily="34" charset="0"/>
                <a:cs typeface="Calibri" panose="020F0502020204030204" pitchFamily="34" charset="0"/>
              </a:rPr>
              <a:t>¡¡¡La retroalimentación del cliente debe ser un proceso dinámico!!!</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a:latin typeface="Calibri" panose="020F0502020204030204" pitchFamily="34" charset="0"/>
                <a:cs typeface="Calibri" panose="020F0502020204030204" pitchFamily="34" charset="0"/>
              </a:rPr>
              <a:t>Recopilar opiniones</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a:latin typeface="Calibri" panose="020F0502020204030204" pitchFamily="34" charset="0"/>
                <a:cs typeface="Calibri" panose="020F0502020204030204" pitchFamily="34" charset="0"/>
              </a:rPr>
              <a:t>Analizar y priorizar los comentarios</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a:latin typeface="Calibri" panose="020F0502020204030204" pitchFamily="34" charset="0"/>
                <a:cs typeface="Calibri" panose="020F0502020204030204" pitchFamily="34" charset="0"/>
              </a:rPr>
              <a:t>Decidir y tomar acciones</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en-GB" altLang="es-ES">
                <a:latin typeface="Calibri" panose="020F0502020204030204" pitchFamily="34" charset="0"/>
                <a:cs typeface="Calibri" panose="020F0502020204030204" pitchFamily="34" charset="0"/>
              </a:rPr>
              <a:t>Seguimiento de los clientes</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https://convas.io/blog/customer-feedback-loop</a:t>
            </a:r>
            <a:r>
              <a:rPr lang="en-GB" altLang="es-ES" dirty="0">
                <a:latin typeface="Calibri" panose="020F0502020204030204" pitchFamily="34" charset="0"/>
                <a:cs typeface="Calibri" panose="020F0502020204030204" pitchFamily="34" charset="0"/>
              </a:rPr>
              <a:t>  </a:t>
            </a:r>
          </a:p>
        </p:txBody>
      </p:sp>
      <p:pic>
        <p:nvPicPr>
          <p:cNvPr id="7" name="Picture 6"/>
          <p:cNvPicPr>
            <a:picLocks noChangeAspect="1"/>
          </p:cNvPicPr>
          <p:nvPr/>
        </p:nvPicPr>
        <p:blipFill>
          <a:blip r:embed="rId3"/>
          <a:stretch>
            <a:fillRect/>
          </a:stretch>
        </p:blipFill>
        <p:spPr>
          <a:xfrm>
            <a:off x="5636905" y="2308414"/>
            <a:ext cx="5065629" cy="2373165"/>
          </a:xfrm>
          <a:prstGeom prst="rect">
            <a:avLst/>
          </a:prstGeom>
        </p:spPr>
      </p:pic>
      <p:sp>
        <p:nvSpPr>
          <p:cNvPr id="8" name="CuadroTexto 7">
            <a:extLst>
              <a:ext uri="{FF2B5EF4-FFF2-40B4-BE49-F238E27FC236}">
                <a16:creationId xmlns:a16="http://schemas.microsoft.com/office/drawing/2014/main" id="{4796F3EE-832E-5DB6-8401-BC771E04E750}"/>
              </a:ext>
            </a:extLst>
          </p:cNvPr>
          <p:cNvSpPr txBox="1"/>
          <p:nvPr/>
        </p:nvSpPr>
        <p:spPr>
          <a:xfrm>
            <a:off x="7334551" y="3125664"/>
            <a:ext cx="1525610" cy="738664"/>
          </a:xfrm>
          <a:prstGeom prst="rect">
            <a:avLst/>
          </a:prstGeom>
          <a:solidFill>
            <a:schemeClr val="bg1"/>
          </a:solidFill>
        </p:spPr>
        <p:txBody>
          <a:bodyPr wrap="none" rtlCol="0">
            <a:spAutoFit/>
          </a:bodyPr>
          <a:lstStyle/>
          <a:p>
            <a:pPr algn="ctr"/>
            <a:r>
              <a:rPr lang="es-ES" sz="1400" b="1"/>
              <a:t>Bucle de</a:t>
            </a:r>
            <a:br>
              <a:rPr lang="es-ES" sz="1400" b="1"/>
            </a:br>
            <a:r>
              <a:rPr lang="es-ES" sz="1400" b="1"/>
              <a:t>retroalimentación</a:t>
            </a:r>
            <a:br>
              <a:rPr lang="es-ES" sz="1400" b="1"/>
            </a:br>
            <a:r>
              <a:rPr lang="es-ES" sz="1400" b="1"/>
              <a:t>del cliente</a:t>
            </a:r>
            <a:endParaRPr lang="en-GB" sz="1400" b="1"/>
          </a:p>
        </p:txBody>
      </p:sp>
      <p:sp>
        <p:nvSpPr>
          <p:cNvPr id="9" name="CuadroTexto 8">
            <a:extLst>
              <a:ext uri="{FF2B5EF4-FFF2-40B4-BE49-F238E27FC236}">
                <a16:creationId xmlns:a16="http://schemas.microsoft.com/office/drawing/2014/main" id="{81C1B100-F0A4-4A10-578B-88A432277824}"/>
              </a:ext>
            </a:extLst>
          </p:cNvPr>
          <p:cNvSpPr txBox="1"/>
          <p:nvPr/>
        </p:nvSpPr>
        <p:spPr>
          <a:xfrm>
            <a:off x="9059516" y="2263010"/>
            <a:ext cx="1424505" cy="553998"/>
          </a:xfrm>
          <a:prstGeom prst="rect">
            <a:avLst/>
          </a:prstGeom>
          <a:solidFill>
            <a:schemeClr val="bg1"/>
          </a:solidFill>
        </p:spPr>
        <p:txBody>
          <a:bodyPr wrap="square" rtlCol="0">
            <a:spAutoFit/>
          </a:bodyPr>
          <a:lstStyle/>
          <a:p>
            <a:r>
              <a:rPr lang="es-ES" sz="1500"/>
              <a:t>1. Recopilar opiniones</a:t>
            </a:r>
            <a:endParaRPr lang="en-GB" sz="1500"/>
          </a:p>
        </p:txBody>
      </p:sp>
      <p:sp>
        <p:nvSpPr>
          <p:cNvPr id="10" name="CuadroTexto 9">
            <a:extLst>
              <a:ext uri="{FF2B5EF4-FFF2-40B4-BE49-F238E27FC236}">
                <a16:creationId xmlns:a16="http://schemas.microsoft.com/office/drawing/2014/main" id="{5A099E58-7AB9-88F7-9E9A-690ED1CD3EC6}"/>
              </a:ext>
            </a:extLst>
          </p:cNvPr>
          <p:cNvSpPr txBox="1"/>
          <p:nvPr/>
        </p:nvSpPr>
        <p:spPr>
          <a:xfrm>
            <a:off x="9059516" y="4065323"/>
            <a:ext cx="1910908" cy="553998"/>
          </a:xfrm>
          <a:prstGeom prst="rect">
            <a:avLst/>
          </a:prstGeom>
          <a:solidFill>
            <a:schemeClr val="bg1"/>
          </a:solidFill>
        </p:spPr>
        <p:txBody>
          <a:bodyPr wrap="square" rtlCol="0">
            <a:spAutoFit/>
          </a:bodyPr>
          <a:lstStyle/>
          <a:p>
            <a:r>
              <a:rPr lang="es-ES" sz="1500"/>
              <a:t>2. Analizar y priorizar los comentarios</a:t>
            </a:r>
            <a:endParaRPr lang="en-GB" sz="1500"/>
          </a:p>
        </p:txBody>
      </p:sp>
      <p:sp>
        <p:nvSpPr>
          <p:cNvPr id="11" name="CuadroTexto 10">
            <a:extLst>
              <a:ext uri="{FF2B5EF4-FFF2-40B4-BE49-F238E27FC236}">
                <a16:creationId xmlns:a16="http://schemas.microsoft.com/office/drawing/2014/main" id="{90E21FB0-BD9B-DD9E-2063-77C48194C55C}"/>
              </a:ext>
            </a:extLst>
          </p:cNvPr>
          <p:cNvSpPr txBox="1"/>
          <p:nvPr/>
        </p:nvSpPr>
        <p:spPr>
          <a:xfrm>
            <a:off x="5576380" y="4062276"/>
            <a:ext cx="1432876" cy="553998"/>
          </a:xfrm>
          <a:prstGeom prst="rect">
            <a:avLst/>
          </a:prstGeom>
          <a:solidFill>
            <a:schemeClr val="bg1"/>
          </a:solidFill>
        </p:spPr>
        <p:txBody>
          <a:bodyPr wrap="square" rtlCol="0">
            <a:spAutoFit/>
          </a:bodyPr>
          <a:lstStyle/>
          <a:p>
            <a:r>
              <a:rPr lang="es-ES" sz="1500"/>
              <a:t>3. Decidir y tomar acciones</a:t>
            </a:r>
            <a:endParaRPr lang="en-GB" sz="1500"/>
          </a:p>
        </p:txBody>
      </p:sp>
      <p:sp>
        <p:nvSpPr>
          <p:cNvPr id="12" name="CuadroTexto 11">
            <a:extLst>
              <a:ext uri="{FF2B5EF4-FFF2-40B4-BE49-F238E27FC236}">
                <a16:creationId xmlns:a16="http://schemas.microsoft.com/office/drawing/2014/main" id="{265AF035-7DBC-579F-1E27-608A011A0EB5}"/>
              </a:ext>
            </a:extLst>
          </p:cNvPr>
          <p:cNvSpPr txBox="1"/>
          <p:nvPr/>
        </p:nvSpPr>
        <p:spPr>
          <a:xfrm>
            <a:off x="5507117" y="2308414"/>
            <a:ext cx="1571402" cy="553998"/>
          </a:xfrm>
          <a:prstGeom prst="rect">
            <a:avLst/>
          </a:prstGeom>
          <a:solidFill>
            <a:schemeClr val="bg1"/>
          </a:solidFill>
        </p:spPr>
        <p:txBody>
          <a:bodyPr wrap="square" rtlCol="0">
            <a:spAutoFit/>
          </a:bodyPr>
          <a:lstStyle/>
          <a:p>
            <a:r>
              <a:rPr lang="es-ES" sz="1500"/>
              <a:t>4. Seguimiento de los clientes</a:t>
            </a:r>
            <a:endParaRPr lang="en-GB" sz="1500"/>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US" sz="4800" kern="0" spc="-150">
                <a:solidFill>
                  <a:schemeClr val="tx1"/>
                </a:solidFill>
                <a:latin typeface="+mj-lt"/>
                <a:ea typeface="Tahoma" panose="020B0604030504040204" pitchFamily="34" charset="0"/>
                <a:cs typeface="Tahoma" panose="020B0604030504040204" pitchFamily="34" charset="0"/>
              </a:rPr>
              <a:t>Escuchar la opinión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333962"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1.2: </a:t>
            </a:r>
            <a:r>
              <a:rPr lang="en-US" sz="2200" spc="50">
                <a:latin typeface="+mj-lt"/>
                <a:cs typeface="Tahoma"/>
              </a:rPr>
              <a:t>¿Por qué escuchar es importante?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¿Por qué deberíamos escuchar a los clientes?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Además del hecho de que es simple “educación” escuchar a aquellos que están invirtiendo en tu negocio, hay buenas razones comerciales para escuchar ACTIVAMENTE las opiniones de los clientes: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Mejorar la lealtad del cliente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Incrementar la retención de clientes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Oportunidades de venta cruzada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Reducir la pérdida de clientes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Mostrar a los clientes que son importantes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8592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a:solidFill>
                  <a:schemeClr val="tx1"/>
                </a:solidFill>
                <a:latin typeface="+mj-lt"/>
                <a:ea typeface="Tahoma" panose="020B0604030504040204" pitchFamily="34" charset="0"/>
                <a:cs typeface="Tahoma" panose="020B0604030504040204" pitchFamily="34" charset="0"/>
              </a:rPr>
              <a:t>UNIDAD 1: </a:t>
            </a:r>
            <a:r>
              <a:rPr lang="en-US" sz="4800" kern="0" spc="-150">
                <a:solidFill>
                  <a:schemeClr val="tx1"/>
                </a:solidFill>
                <a:latin typeface="+mj-lt"/>
                <a:ea typeface="Tahoma" panose="020B0604030504040204" pitchFamily="34" charset="0"/>
                <a:cs typeface="Tahoma" panose="020B0604030504040204" pitchFamily="34" charset="0"/>
              </a:rPr>
              <a:t>Escuchar la opinión del cliente</a:t>
            </a:r>
            <a:endParaRPr lang="en-U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1.3: </a:t>
            </a:r>
            <a:r>
              <a:rPr lang="en-US" sz="2200" spc="50">
                <a:latin typeface="+mj-lt"/>
                <a:cs typeface="Tahoma"/>
              </a:rPr>
              <a:t>Tipos de opiniones de clientes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671856" cy="3416320"/>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La opinión del cliente puede estar verbalizada (información primaria) y no verbalizada (información secundaria):</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Opinión verbalizada: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Viene en forma de información directa e indirecta recogida del cliente.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Los clientes "hablan" con nosotros formalmente (encuesta, grupo de discusión) o informalmente (interacciones con nuestros empleados de cara al cliente).</a:t>
            </a: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Opinión no verbalizada: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Puede venir de un informe del sector; nuestros propios datos de venta.</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 CRÍTICO: necesitamos hacer ALGO con la información recogida, de lo contrario es irrelevante para nosotros.</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8734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2: </a:t>
            </a:r>
            <a:r>
              <a:rPr lang="en-US" sz="4400" kern="0" spc="-150">
                <a:solidFill>
                  <a:schemeClr val="tx1"/>
                </a:solidFill>
                <a:latin typeface="+mj-lt"/>
                <a:ea typeface="Tahoma" panose="020B0604030504040204" pitchFamily="34" charset="0"/>
                <a:cs typeface="Tahoma" panose="020B0604030504040204" pitchFamily="34" charset="0"/>
              </a:rPr>
              <a:t>Demostrar a los clientes que son escuchados</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2.1: </a:t>
            </a:r>
            <a:r>
              <a:rPr lang="en-US" sz="2200" spc="50">
                <a:latin typeface="+mj-lt"/>
                <a:cs typeface="Tahoma"/>
              </a:rPr>
              <a:t>Cómo escuchar y actuar</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¿Cómo debemos escuchar a los clientes?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Déjalos hablar.</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Sé paciente, sin prejuicios.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Utiliza sus canales preferidos de comunicación, no los tuyos.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Observa sus comportamientos e interacciones en situaciones reales.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Enfócate en sus problemas, no busques solo una solución a los tuyos.</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dirty="0"/>
          </a:p>
          <a:p>
            <a:pPr marL="285750" indent="-285750">
              <a:buFontTx/>
              <a:buChar char="-"/>
              <a:defRPr/>
            </a:pPr>
            <a:r>
              <a:rPr lang="en-GB"/>
              <a:t>Nota: </a:t>
            </a:r>
            <a:r>
              <a:rPr lang="es-ES"/>
              <a:t>lo que realmente cuenta es lo que experimentan los clientes, no los problemas a los que nos enfrentamos (por ejemplo, los operativos); hay que centrarse en lo positivo y ocuparse de lo negativo.</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1844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349378"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a:solidFill>
                  <a:schemeClr val="tx1"/>
                </a:solidFill>
                <a:latin typeface="+mj-lt"/>
                <a:ea typeface="Tahoma" panose="020B0604030504040204" pitchFamily="34" charset="0"/>
                <a:cs typeface="Tahoma" panose="020B0604030504040204" pitchFamily="34" charset="0"/>
              </a:rPr>
              <a:t>UNIDAD 2: </a:t>
            </a:r>
            <a:r>
              <a:rPr lang="en-US" sz="4400" kern="0" spc="-150">
                <a:solidFill>
                  <a:schemeClr val="tx1"/>
                </a:solidFill>
                <a:latin typeface="+mj-lt"/>
                <a:ea typeface="Tahoma" panose="020B0604030504040204" pitchFamily="34" charset="0"/>
                <a:cs typeface="Tahoma" panose="020B0604030504040204" pitchFamily="34" charset="0"/>
              </a:rPr>
              <a:t>Demostrar a los clientes que son escuchados</a:t>
            </a:r>
            <a:endParaRPr lang="en-U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2.2: </a:t>
            </a:r>
            <a:r>
              <a:rPr lang="en-US" sz="2200" spc="50">
                <a:latin typeface="+mj-lt"/>
                <a:cs typeface="Tahoma"/>
              </a:rPr>
              <a:t>Respuesta a los clientes tras escucharlos</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¡Es fundamental demostrar a los clientes que los has escuchado! De lo contrario, </a:t>
            </a:r>
            <a:r>
              <a:rPr lang="es-ES" altLang="es-ES">
                <a:latin typeface="Calibri" panose="020F0502020204030204" pitchFamily="34" charset="0"/>
                <a:cs typeface="Calibri" panose="020F0502020204030204" pitchFamily="34" charset="0"/>
              </a:rPr>
              <a:t>podrían desanimarse y volverse ambivalentes hacia ti.</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Simplemente pedirles información demuestra que estás escuchando – al menos es un inicio.</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Haz los cambios que buscan y/o explica por qué no puedes hacerlos (cierra el bucle de retroalimentación)</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Recompensa a los clientes cuando te proporcionen información.</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Hazles seguimiento con un mensaje de agradecimiento personalizados.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Inclúyelos en publicaciones de redes sociales o blogs.</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https://www.entrepreneur.com/article/250378</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585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13023"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a:solidFill>
                  <a:schemeClr val="tx1"/>
                </a:solidFill>
                <a:latin typeface="+mj-lt"/>
                <a:ea typeface="Tahoma" panose="020B0604030504040204" pitchFamily="34" charset="0"/>
                <a:cs typeface="Tahoma" panose="020B0604030504040204" pitchFamily="34" charset="0"/>
              </a:rPr>
              <a:t>UNIDAD </a:t>
            </a:r>
            <a:r>
              <a:rPr lang="es-ES" sz="3600" kern="0" spc="-150" dirty="0">
                <a:solidFill>
                  <a:schemeClr val="tx1"/>
                </a:solidFill>
                <a:latin typeface="+mj-lt"/>
                <a:ea typeface="Tahoma" panose="020B0604030504040204" pitchFamily="34" charset="0"/>
                <a:cs typeface="Tahoma" panose="020B0604030504040204" pitchFamily="34" charset="0"/>
              </a:rPr>
              <a:t>3</a:t>
            </a:r>
            <a:r>
              <a:rPr lang="es-ES" sz="3600" kern="0" spc="-150">
                <a:solidFill>
                  <a:schemeClr val="tx1"/>
                </a:solidFill>
                <a:latin typeface="+mj-lt"/>
                <a:ea typeface="Tahoma" panose="020B0604030504040204" pitchFamily="34" charset="0"/>
                <a:cs typeface="Tahoma" panose="020B0604030504040204" pitchFamily="34" charset="0"/>
              </a:rPr>
              <a:t>: </a:t>
            </a:r>
            <a:r>
              <a:rPr lang="en-US" sz="3600" kern="0" spc="-150">
                <a:solidFill>
                  <a:schemeClr val="tx1"/>
                </a:solidFill>
                <a:latin typeface="+mj-lt"/>
                <a:ea typeface="Tahoma" panose="020B0604030504040204" pitchFamily="34" charset="0"/>
                <a:cs typeface="Tahoma" panose="020B0604030504040204" pitchFamily="34" charset="0"/>
              </a:rPr>
              <a:t>Utilizar herramientas para obtener opiniones de clientes</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es-ES" sz="2200" spc="50">
                <a:latin typeface="+mj-lt"/>
                <a:cs typeface="Tahoma"/>
              </a:rPr>
              <a:t>SECCIÓN 3.1: </a:t>
            </a:r>
            <a:r>
              <a:rPr lang="en-US" sz="2200" spc="50">
                <a:latin typeface="+mj-lt"/>
                <a:cs typeface="Tahoma"/>
              </a:rPr>
              <a:t>Recogida de información</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0" y="2311102"/>
            <a:ext cx="10964819" cy="4801314"/>
          </a:xfrm>
          <a:prstGeom prst="rect">
            <a:avLst/>
          </a:prstGeom>
        </p:spPr>
        <p:txBody>
          <a:bodyPr wrap="square">
            <a:spAutoFit/>
          </a:bodyPr>
          <a:lstStyle/>
          <a:p>
            <a:pPr>
              <a:defRPr/>
            </a:pPr>
            <a:r>
              <a:rPr lang="en-US" altLang="es-ES">
                <a:latin typeface="Calibri" panose="020F0502020204030204" pitchFamily="34" charset="0"/>
                <a:cs typeface="Calibri" panose="020F0502020204030204" pitchFamily="34" charset="0"/>
              </a:rPr>
              <a:t>Es fundamental hacer las preguntas adecuadas.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Recuerda: basura que entra, basura que sale.  Inténtalo:</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Utiliza una medida fiable y probada (p. ej., </a:t>
            </a:r>
            <a:r>
              <a:rPr lang="en-US" altLang="es-ES" dirty="0">
                <a:latin typeface="Calibri" panose="020F0502020204030204" pitchFamily="34" charset="0"/>
                <a:cs typeface="Calibri" panose="020F0502020204030204" pitchFamily="34" charset="0"/>
              </a:rPr>
              <a:t>SERVQUAL</a:t>
            </a:r>
            <a:r>
              <a:rPr lang="en-US" altLang="es-ES">
                <a:latin typeface="Calibri" panose="020F0502020204030204" pitchFamily="34" charset="0"/>
                <a:cs typeface="Calibri" panose="020F0502020204030204" pitchFamily="34" charset="0"/>
              </a:rPr>
              <a:t>) para obtener la opinión del cliente sobre lo que quieres medir.</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a:latin typeface="Calibri" panose="020F0502020204030204" pitchFamily="34" charset="0"/>
                <a:cs typeface="Calibri" panose="020F0502020204030204" pitchFamily="34" charset="0"/>
              </a:rPr>
              <a:t>Evita las preguntas capciosas.</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s-ES" altLang="es-ES">
                <a:latin typeface="Calibri" panose="020F0502020204030204" pitchFamily="34" charset="0"/>
                <a:cs typeface="Calibri" panose="020F0502020204030204" pitchFamily="34" charset="0"/>
              </a:rPr>
              <a:t>Combina lo cuantitativo (números) con lo cualitativo (palabras) para obtener una mejor visión.</a:t>
            </a:r>
          </a:p>
          <a:p>
            <a:pPr marL="285750" indent="-285750">
              <a:buFontTx/>
              <a:buChar char="-"/>
              <a:defRPr/>
            </a:pPr>
            <a:r>
              <a:rPr lang="es-ES" altLang="es-ES">
                <a:latin typeface="Calibri" panose="020F0502020204030204" pitchFamily="34" charset="0"/>
                <a:cs typeface="Calibri" panose="020F0502020204030204" pitchFamily="34" charset="0"/>
              </a:rPr>
              <a:t>Ten en cuenta las consideraciones éticas y el Reglamento General de Protección de Datos (RGPD) a la hora de recoger la información.</a:t>
            </a:r>
          </a:p>
          <a:p>
            <a:pPr>
              <a:defRPr/>
            </a:pPr>
            <a:endParaRPr lang="en-US" altLang="es-ES" dirty="0">
              <a:latin typeface="Calibri" panose="020F0502020204030204" pitchFamily="34" charset="0"/>
              <a:cs typeface="Calibri" panose="020F0502020204030204" pitchFamily="34" charset="0"/>
            </a:endParaRPr>
          </a:p>
          <a:p>
            <a:pPr>
              <a:defRPr/>
            </a:pPr>
            <a:r>
              <a:rPr lang="en-US" altLang="es-ES">
                <a:latin typeface="Calibri" panose="020F0502020204030204" pitchFamily="34" charset="0"/>
                <a:cs typeface="Calibri" panose="020F0502020204030204" pitchFamily="34" charset="0"/>
              </a:rPr>
              <a:t>** </a:t>
            </a:r>
            <a:r>
              <a:rPr lang="es-ES" altLang="es-ES">
                <a:latin typeface="Calibri" panose="020F0502020204030204" pitchFamily="34" charset="0"/>
                <a:cs typeface="Calibri" panose="020F0502020204030204" pitchFamily="34" charset="0"/>
              </a:rPr>
              <a:t>Evita los sesgos en el análisis de los datos, independientemente de cómo se recojan; en la medida de lo posible, obtén una visión profesional antes de recoger o analizar la información (evita los sesgos).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115172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1288</Words>
  <Application>Microsoft Office PowerPoint</Application>
  <PresentationFormat>Panorámica</PresentationFormat>
  <Paragraphs>146</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150</cp:revision>
  <dcterms:created xsi:type="dcterms:W3CDTF">2021-06-29T11:11:56Z</dcterms:created>
  <dcterms:modified xsi:type="dcterms:W3CDTF">2023-02-06T16:16:10Z</dcterms:modified>
</cp:coreProperties>
</file>