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56" r:id="rId2"/>
    <p:sldId id="268" r:id="rId3"/>
    <p:sldId id="258" r:id="rId4"/>
    <p:sldId id="306" r:id="rId5"/>
    <p:sldId id="303" r:id="rId6"/>
    <p:sldId id="302" r:id="rId7"/>
    <p:sldId id="304" r:id="rId8"/>
    <p:sldId id="305" r:id="rId9"/>
    <p:sldId id="307" r:id="rId10"/>
    <p:sldId id="308" r:id="rId11"/>
    <p:sldId id="309" r:id="rId12"/>
    <p:sldId id="273" r:id="rId13"/>
    <p:sldId id="265" r:id="rId14"/>
    <p:sldId id="274" r:id="rId15"/>
    <p:sldId id="264" r:id="rId1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94660"/>
  </p:normalViewPr>
  <p:slideViewPr>
    <p:cSldViewPr snapToGrid="0">
      <p:cViewPr varScale="1">
        <p:scale>
          <a:sx n="107" d="100"/>
          <a:sy n="107" d="100"/>
        </p:scale>
        <p:origin x="702"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pendo.io/glossary/customer-feedback/"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convas.io/blog/customer-feedback-loo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blog.hubspot.com/service/listening-to-customer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blog.hubspot.com/service/listening-to-customer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entrepreneur.com/article/250378"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646331"/>
          </a:xfrm>
          <a:prstGeom prst="rect">
            <a:avLst/>
          </a:prstGeom>
          <a:noFill/>
        </p:spPr>
        <p:txBody>
          <a:bodyPr wrap="square">
            <a:spAutoFit/>
          </a:bodyPr>
          <a:lstStyle/>
          <a:p>
            <a:r>
              <a:rPr lang="el-GR" b="1" dirty="0">
                <a:latin typeface="Bahnschrift Light" panose="020B0502040204020203" pitchFamily="34" charset="0"/>
                <a:ea typeface="Calibri" panose="020F0502020204030204" pitchFamily="34" charset="0"/>
              </a:rPr>
              <a:t>«Ενίσχυση της ανθεκτικότητας των ΜΜΕ</a:t>
            </a:r>
          </a:p>
          <a:p>
            <a:r>
              <a:rPr lang="el-GR" b="1" dirty="0">
                <a:latin typeface="Bahnschrift Light" panose="020B0502040204020203" pitchFamily="34" charset="0"/>
                <a:ea typeface="Calibri" panose="020F0502020204030204" pitchFamily="34" charset="0"/>
              </a:rPr>
              <a:t> μετά τα περιοριστικά μέτρα (</a:t>
            </a:r>
            <a:r>
              <a:rPr lang="el-GR" b="1" dirty="0" err="1">
                <a:latin typeface="Bahnschrift Light" panose="020B0502040204020203" pitchFamily="34" charset="0"/>
                <a:ea typeface="Calibri" panose="020F0502020204030204" pitchFamily="34" charset="0"/>
              </a:rPr>
              <a:t>lock-down</a:t>
            </a:r>
            <a:r>
              <a:rPr lang="el-GR" b="1" dirty="0">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l-G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Εστιάζοντας στην “ακρόαση” των πελατών</a:t>
            </a: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110149"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3.3.2: </a:t>
            </a:r>
            <a:r>
              <a:rPr lang="el-GR" sz="2200" spc="50" dirty="0">
                <a:latin typeface="+mj-lt"/>
                <a:cs typeface="Tahoma"/>
              </a:rPr>
              <a:t>Τυπικά εργαλεία (πρωτογενή δεδομένα)</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693319"/>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Υπάρχουν διάφορα εργαλεία που είναι διαθέσιμα για τη συλλογή δεδομένων
</a:t>
            </a: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1. </a:t>
            </a:r>
            <a:r>
              <a:rPr lang="el-GR" altLang="es-ES" dirty="0">
                <a:latin typeface="Calibri" panose="020F0502020204030204" pitchFamily="34" charset="0"/>
                <a:cs typeface="Calibri" panose="020F0502020204030204" pitchFamily="34" charset="0"/>
              </a:rPr>
              <a:t>Web-</a:t>
            </a:r>
            <a:r>
              <a:rPr lang="el-GR" altLang="es-ES" dirty="0" err="1">
                <a:latin typeface="Calibri" panose="020F0502020204030204" pitchFamily="34" charset="0"/>
                <a:cs typeface="Calibri" panose="020F0502020204030204" pitchFamily="34" charset="0"/>
              </a:rPr>
              <a:t>based</a:t>
            </a:r>
            <a:r>
              <a:rPr lang="el-GR" altLang="es-ES" dirty="0">
                <a:latin typeface="Calibri" panose="020F0502020204030204" pitchFamily="34" charset="0"/>
                <a:cs typeface="Calibri" panose="020F0502020204030204" pitchFamily="34" charset="0"/>
              </a:rPr>
              <a:t>: Μερικά είναι δωρεάν και άλλα είναι «δωρεάν» μέχρι ενός σημείου.  Μερικά από τα πιο συχνά εφαρμοζόμενα εργαλεία για τη συλλογή δεδομένων περιλαμβάνουν</a:t>
            </a:r>
            <a:r>
              <a:rPr lang="en-US" altLang="es-ES" dirty="0">
                <a:latin typeface="Calibri" panose="020F0502020204030204" pitchFamily="34" charset="0"/>
                <a:cs typeface="Calibri" panose="020F0502020204030204" pitchFamily="34" charset="0"/>
              </a:rPr>
              <a:t>: </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Google Forms		-    </a:t>
            </a:r>
            <a:r>
              <a:rPr lang="en-US" altLang="es-ES" dirty="0" err="1">
                <a:latin typeface="Calibri" panose="020F0502020204030204" pitchFamily="34" charset="0"/>
                <a:cs typeface="Calibri" panose="020F0502020204030204" pitchFamily="34" charset="0"/>
              </a:rPr>
              <a:t>SurveyMonkey</a:t>
            </a:r>
            <a:r>
              <a:rPr lang="en-US" altLang="es-ES" dirty="0">
                <a:latin typeface="Calibri" panose="020F0502020204030204" pitchFamily="34" charset="0"/>
                <a:cs typeface="Calibri" panose="020F0502020204030204" pitchFamily="34" charset="0"/>
              </a:rPr>
              <a:t> 		-     Microsoft Forms	-    </a:t>
            </a:r>
            <a:r>
              <a:rPr lang="en-US" altLang="es-ES" dirty="0" err="1">
                <a:latin typeface="Calibri" panose="020F0502020204030204" pitchFamily="34" charset="0"/>
                <a:cs typeface="Calibri" panose="020F0502020204030204" pitchFamily="34" charset="0"/>
              </a:rPr>
              <a:t>Jotform</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err="1">
                <a:latin typeface="Calibri" panose="020F0502020204030204" pitchFamily="34" charset="0"/>
                <a:cs typeface="Calibri" panose="020F0502020204030204" pitchFamily="34" charset="0"/>
              </a:rPr>
              <a:t>Cognito</a:t>
            </a:r>
            <a:r>
              <a:rPr lang="en-US" altLang="es-ES" dirty="0">
                <a:latin typeface="Calibri" panose="020F0502020204030204" pitchFamily="34" charset="0"/>
                <a:cs typeface="Calibri" panose="020F0502020204030204" pitchFamily="34" charset="0"/>
              </a:rPr>
              <a:t> Forms		-    </a:t>
            </a:r>
            <a:r>
              <a:rPr lang="en-US" altLang="es-ES" dirty="0" err="1">
                <a:latin typeface="Calibri" panose="020F0502020204030204" pitchFamily="34" charset="0"/>
                <a:cs typeface="Calibri" panose="020F0502020204030204" pitchFamily="34" charset="0"/>
              </a:rPr>
              <a:t>HubSpot</a:t>
            </a:r>
            <a:r>
              <a:rPr lang="en-US" altLang="es-ES" dirty="0">
                <a:latin typeface="Calibri" panose="020F0502020204030204" pitchFamily="34" charset="0"/>
                <a:cs typeface="Calibri" panose="020F0502020204030204" pitchFamily="34" charset="0"/>
              </a:rPr>
              <a:t> Form Builder	-     </a:t>
            </a:r>
            <a:r>
              <a:rPr lang="en-US" altLang="es-ES" dirty="0" err="1">
                <a:latin typeface="Calibri" panose="020F0502020204030204" pitchFamily="34" charset="0"/>
                <a:cs typeface="Calibri" panose="020F0502020204030204" pitchFamily="34" charset="0"/>
              </a:rPr>
              <a:t>Zoho</a:t>
            </a:r>
            <a:r>
              <a:rPr lang="en-US" altLang="es-ES" dirty="0">
                <a:latin typeface="Calibri" panose="020F0502020204030204" pitchFamily="34" charset="0"/>
                <a:cs typeface="Calibri" panose="020F0502020204030204" pitchFamily="34" charset="0"/>
              </a:rPr>
              <a:t> Survey</a:t>
            </a: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r>
              <a:rPr lang="en-GB" altLang="es-ES" dirty="0">
                <a:latin typeface="Calibri" panose="020F0502020204030204" pitchFamily="34" charset="0"/>
                <a:cs typeface="Calibri" panose="020F0502020204030204" pitchFamily="34" charset="0"/>
              </a:rPr>
              <a:t>2</a:t>
            </a:r>
            <a:r>
              <a:rPr lang="el-GR" altLang="es-ES" dirty="0">
                <a:latin typeface="Calibri" panose="020F0502020204030204" pitchFamily="34" charset="0"/>
                <a:cs typeface="Calibri" panose="020F0502020204030204" pitchFamily="34" charset="0"/>
              </a:rPr>
              <a:t>. Με βάση το "αυτοπροσώπως"</a:t>
            </a:r>
            <a:r>
              <a:rPr lang="en-GB" altLang="es-ES" dirty="0">
                <a:latin typeface="Calibri" panose="020F0502020204030204" pitchFamily="34" charset="0"/>
                <a:cs typeface="Calibri" panose="020F0502020204030204" pitchFamily="34" charset="0"/>
              </a:rPr>
              <a:t>:</a:t>
            </a:r>
          </a:p>
          <a:p>
            <a:pPr>
              <a:defRPr/>
            </a:pP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dirty="0">
                <a:latin typeface="Calibri" panose="020F0502020204030204" pitchFamily="34" charset="0"/>
                <a:cs typeface="Calibri" panose="020F0502020204030204" pitchFamily="34" charset="0"/>
              </a:rPr>
              <a:t>Focus groups		-     Interviews		-     Observation </a:t>
            </a:r>
          </a:p>
          <a:p>
            <a:pP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4" name="object 2">
            <a:extLst>
              <a:ext uri="{FF2B5EF4-FFF2-40B4-BE49-F238E27FC236}">
                <a16:creationId xmlns:a16="http://schemas.microsoft.com/office/drawing/2014/main" id="{FDD7C04C-25BD-FF0E-B28B-3DC67BD89EF2}"/>
              </a:ext>
            </a:extLst>
          </p:cNvPr>
          <p:cNvSpPr txBox="1">
            <a:spLocks/>
          </p:cNvSpPr>
          <p:nvPr/>
        </p:nvSpPr>
        <p:spPr>
          <a:xfrm>
            <a:off x="318564" y="1022287"/>
            <a:ext cx="11732265"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chemeClr val="tx1"/>
                </a:solidFill>
                <a:latin typeface="+mj-lt"/>
                <a:ea typeface="Tahoma" panose="020B0604030504040204" pitchFamily="34" charset="0"/>
                <a:cs typeface="Tahoma" panose="020B0604030504040204" pitchFamily="34" charset="0"/>
              </a:rPr>
              <a:t>3.Τίτλος ενότητας: Χρήση εργαλείων για την απόκτηση των σχολίων των πελατών</a:t>
            </a:r>
            <a:endParaRPr lang="en-US" sz="32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43888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110149"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3.3.3: </a:t>
            </a:r>
            <a:r>
              <a:rPr lang="el-GR" sz="2200" spc="50" dirty="0">
                <a:latin typeface="+mj-lt"/>
                <a:cs typeface="Tahoma"/>
              </a:rPr>
              <a:t>Τυπικά εργαλεία (ανεπεξέργαστα, δευτερεύοντα δεδομένα)</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416320"/>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Τα ανεπεξέργαστα ή δευτερεύοντα δεδομένα είναι επίσης διαθέσιμα για την απόκτηση σχολίων πελατών.  Μερικά παραδείγματα περιλαμβάνουν:
</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Παρακολούθηση των πωλήσεων των πελατών με την πάροδο του χρόνου</a:t>
            </a:r>
            <a:r>
              <a:rPr lang="en-US" altLang="es-ES" dirty="0">
                <a:latin typeface="Calibri" panose="020F0502020204030204" pitchFamily="34" charset="0"/>
                <a:cs typeface="Calibri" panose="020F0502020204030204" pitchFamily="34" charset="0"/>
              </a:rPr>
              <a:t>: </a:t>
            </a:r>
          </a:p>
          <a:p>
            <a:pPr marL="742950" lvl="1" indent="-285750">
              <a:buFontTx/>
              <a:buChar char="-"/>
              <a:defRPr/>
            </a:pPr>
            <a:r>
              <a:rPr lang="el-GR" altLang="es-ES" dirty="0">
                <a:latin typeface="Calibri" panose="020F0502020204030204" pitchFamily="34" charset="0"/>
                <a:cs typeface="Calibri" panose="020F0502020204030204" pitchFamily="34" charset="0"/>
              </a:rPr>
              <a:t>γενικά σε όλη την πελατειακή σας βάση 
για συγκεκριμένους πελάτες</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Μέσα κοινωνικής δικτύωσης και </a:t>
            </a:r>
            <a:r>
              <a:rPr lang="el-GR" altLang="es-ES" dirty="0" err="1">
                <a:latin typeface="Calibri" panose="020F0502020204030204" pitchFamily="34" charset="0"/>
                <a:cs typeface="Calibri" panose="020F0502020204030204" pitchFamily="34" charset="0"/>
              </a:rPr>
              <a:t>ιστολόγια</a:t>
            </a:r>
            <a:r>
              <a:rPr lang="el-GR" altLang="es-ES" dirty="0">
                <a:latin typeface="Calibri" panose="020F0502020204030204" pitchFamily="34" charset="0"/>
                <a:cs typeface="Calibri" panose="020F0502020204030204" pitchFamily="34" charset="0"/>
              </a:rPr>
              <a:t> όπου πελάτες και μη πελάτες συζητούν θέματα που σχετίζονται με τα προϊόντα / τις υπηρεσίες μας
Δεδομένα σε επίπεδο κλάδου που είναι δημόσια διαθέσιμα για ανάλυση</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Οι αναφορές του κλάδου μπορεί να είναι διαθέσιμες, αλλά πολλές φορές είναι έναντι αμοιβής</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4" name="object 2">
            <a:extLst>
              <a:ext uri="{FF2B5EF4-FFF2-40B4-BE49-F238E27FC236}">
                <a16:creationId xmlns:a16="http://schemas.microsoft.com/office/drawing/2014/main" id="{24ADFC09-9C2B-172D-70AB-1CECCF6E4826}"/>
              </a:ext>
            </a:extLst>
          </p:cNvPr>
          <p:cNvSpPr txBox="1">
            <a:spLocks/>
          </p:cNvSpPr>
          <p:nvPr/>
        </p:nvSpPr>
        <p:spPr>
          <a:xfrm>
            <a:off x="318564" y="1022287"/>
            <a:ext cx="11732265"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chemeClr val="tx1"/>
                </a:solidFill>
                <a:latin typeface="+mj-lt"/>
                <a:ea typeface="Tahoma" panose="020B0604030504040204" pitchFamily="34" charset="0"/>
                <a:cs typeface="Tahoma" panose="020B0604030504040204" pitchFamily="34" charset="0"/>
              </a:rPr>
              <a:t>3.Τίτλος ενότητας: Χρήση εργαλείων για την απόκτηση των σχολίων των πελατών</a:t>
            </a:r>
            <a:endParaRPr lang="en-US" sz="32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30217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88561" y="3793498"/>
            <a:ext cx="1829006" cy="1479829"/>
          </a:xfrm>
          <a:prstGeom prst="rect">
            <a:avLst/>
          </a:prstGeom>
          <a:noFill/>
        </p:spPr>
        <p:txBody>
          <a:bodyPr wrap="square" rtlCol="0">
            <a:spAutoFit/>
          </a:bodyPr>
          <a:lstStyle/>
          <a:p>
            <a:pPr algn="ctr">
              <a:lnSpc>
                <a:spcPts val="2220"/>
              </a:lnSpc>
            </a:pPr>
            <a:r>
              <a:rPr lang="el-GR" sz="1200" dirty="0">
                <a:ea typeface="Lato Light" charset="0"/>
                <a:cs typeface="Poppins" pitchFamily="2" charset="77"/>
              </a:rPr>
              <a:t>Οι πελάτες πρέπει να γνωρίζουν ότι ακούμε και ενεργούμε με βάση τα σχόλιά τους
</a:t>
            </a:r>
            <a:endParaRPr lang="en-US" sz="1200" dirty="0">
              <a:ea typeface="Lato Light" charset="0"/>
              <a:cs typeface="Poppins" pitchFamily="2" charset="77"/>
            </a:endParaRPr>
          </a:p>
        </p:txBody>
      </p:sp>
      <p:sp>
        <p:nvSpPr>
          <p:cNvPr id="53" name="Rectangle 52"/>
          <p:cNvSpPr/>
          <p:nvPr/>
        </p:nvSpPr>
        <p:spPr>
          <a:xfrm>
            <a:off x="5337827" y="3592428"/>
            <a:ext cx="1062727" cy="369332"/>
          </a:xfrm>
          <a:prstGeom prst="rect">
            <a:avLst/>
          </a:prstGeom>
        </p:spPr>
        <p:txBody>
          <a:bodyPr wrap="none">
            <a:spAutoFit/>
          </a:bodyPr>
          <a:lstStyle/>
          <a:p>
            <a:pPr algn="ctr"/>
            <a:r>
              <a:rPr lang="el-GR" b="1" dirty="0">
                <a:ea typeface="Roboto" charset="0"/>
                <a:cs typeface="Poppins" pitchFamily="2" charset="77"/>
              </a:rPr>
              <a:t>Ακρόαση</a:t>
            </a:r>
            <a:endParaRPr lang="en-US" b="1" dirty="0">
              <a:ea typeface="Roboto" charset="0"/>
              <a:cs typeface="Poppins" pitchFamily="2" charset="77"/>
            </a:endParaRPr>
          </a:p>
        </p:txBody>
      </p:sp>
      <p:sp>
        <p:nvSpPr>
          <p:cNvPr id="54" name="TextBox 53"/>
          <p:cNvSpPr txBox="1"/>
          <p:nvPr/>
        </p:nvSpPr>
        <p:spPr>
          <a:xfrm>
            <a:off x="6310255" y="2693642"/>
            <a:ext cx="1829006" cy="1755224"/>
          </a:xfrm>
          <a:prstGeom prst="rect">
            <a:avLst/>
          </a:prstGeom>
          <a:noFill/>
        </p:spPr>
        <p:txBody>
          <a:bodyPr wrap="square" rtlCol="0">
            <a:spAutoFit/>
          </a:bodyPr>
          <a:lstStyle/>
          <a:p>
            <a:pPr algn="ctr">
              <a:lnSpc>
                <a:spcPts val="2220"/>
              </a:lnSpc>
            </a:pPr>
            <a:r>
              <a:rPr lang="el-GR" sz="1100" dirty="0">
                <a:ea typeface="Lato Light" charset="0"/>
                <a:cs typeface="Poppins" pitchFamily="2" charset="77"/>
              </a:rPr>
              <a:t>Χρησιμοποιήστε τα κύρια διαθέσιμα εργαλεία δεδομένων για τη συλλογή αξιόπιστων και έγκυρων δεδομένων
</a:t>
            </a:r>
            <a:endParaRPr lang="en-US" sz="1100" dirty="0">
              <a:ea typeface="Lato Light" charset="0"/>
              <a:cs typeface="Poppins" pitchFamily="2" charset="77"/>
            </a:endParaRPr>
          </a:p>
        </p:txBody>
      </p:sp>
      <p:sp>
        <p:nvSpPr>
          <p:cNvPr id="55" name="Rectangle 54"/>
          <p:cNvSpPr/>
          <p:nvPr/>
        </p:nvSpPr>
        <p:spPr>
          <a:xfrm>
            <a:off x="6693458" y="2375051"/>
            <a:ext cx="1081451" cy="646331"/>
          </a:xfrm>
          <a:prstGeom prst="rect">
            <a:avLst/>
          </a:prstGeom>
        </p:spPr>
        <p:txBody>
          <a:bodyPr wrap="none">
            <a:spAutoFit/>
          </a:bodyPr>
          <a:lstStyle/>
          <a:p>
            <a:pPr algn="ctr"/>
            <a:r>
              <a:rPr lang="el-GR" b="1" dirty="0">
                <a:ea typeface="Roboto" charset="0"/>
                <a:cs typeface="Poppins" pitchFamily="2" charset="77"/>
              </a:rPr>
              <a:t>Εργαλεία
</a:t>
            </a:r>
            <a:endParaRPr lang="en-US" b="1" dirty="0">
              <a:ea typeface="Roboto" charset="0"/>
              <a:cs typeface="Poppins" pitchFamily="2" charset="77"/>
            </a:endParaRPr>
          </a:p>
        </p:txBody>
      </p:sp>
      <p:sp>
        <p:nvSpPr>
          <p:cNvPr id="58" name="TextBox 57"/>
          <p:cNvSpPr txBox="1"/>
          <p:nvPr/>
        </p:nvSpPr>
        <p:spPr>
          <a:xfrm>
            <a:off x="3601441" y="2723482"/>
            <a:ext cx="1829006" cy="1473096"/>
          </a:xfrm>
          <a:prstGeom prst="rect">
            <a:avLst/>
          </a:prstGeom>
          <a:noFill/>
        </p:spPr>
        <p:txBody>
          <a:bodyPr wrap="square" rtlCol="0">
            <a:spAutoFit/>
          </a:bodyPr>
          <a:lstStyle/>
          <a:p>
            <a:pPr algn="ctr">
              <a:lnSpc>
                <a:spcPts val="2220"/>
              </a:lnSpc>
            </a:pPr>
            <a:r>
              <a:rPr lang="el-GR" sz="1200" dirty="0">
                <a:ea typeface="Lato Light" charset="0"/>
                <a:cs typeface="Poppins" pitchFamily="2" charset="77"/>
              </a:rPr>
              <a:t>Τα σχόλια των πελατών είναι ένας βρόχος που πρέπει να κλείσει για να είναι αποτελεσματικός
</a:t>
            </a:r>
            <a:endParaRPr lang="en-US" sz="1200" dirty="0">
              <a:ea typeface="Lato Light" charset="0"/>
              <a:cs typeface="Poppins" pitchFamily="2" charset="77"/>
            </a:endParaRPr>
          </a:p>
        </p:txBody>
      </p:sp>
      <p:sp>
        <p:nvSpPr>
          <p:cNvPr id="59" name="Rectangle 58"/>
          <p:cNvSpPr/>
          <p:nvPr/>
        </p:nvSpPr>
        <p:spPr>
          <a:xfrm>
            <a:off x="4056493" y="2375051"/>
            <a:ext cx="879280" cy="369332"/>
          </a:xfrm>
          <a:prstGeom prst="rect">
            <a:avLst/>
          </a:prstGeom>
        </p:spPr>
        <p:txBody>
          <a:bodyPr wrap="none">
            <a:spAutoFit/>
          </a:bodyPr>
          <a:lstStyle/>
          <a:p>
            <a:pPr algn="ctr"/>
            <a:r>
              <a:rPr lang="el-GR" b="1" dirty="0">
                <a:ea typeface="Roboto" charset="0"/>
                <a:cs typeface="Poppins" pitchFamily="2" charset="77"/>
              </a:rPr>
              <a:t>Βρόχος</a:t>
            </a:r>
            <a:endParaRPr lang="en-US" b="1" dirty="0">
              <a:ea typeface="Roboto" charset="0"/>
              <a:cs typeface="Poppins" pitchFamily="2" charset="77"/>
            </a:endParaRPr>
          </a:p>
        </p:txBody>
      </p:sp>
      <p:sp>
        <p:nvSpPr>
          <p:cNvPr id="60" name="TextBox 59"/>
          <p:cNvSpPr txBox="1"/>
          <p:nvPr/>
        </p:nvSpPr>
        <p:spPr>
          <a:xfrm>
            <a:off x="7519434" y="3922764"/>
            <a:ext cx="2079771" cy="938719"/>
          </a:xfrm>
          <a:prstGeom prst="rect">
            <a:avLst/>
          </a:prstGeom>
          <a:noFill/>
        </p:spPr>
        <p:txBody>
          <a:bodyPr wrap="square" rtlCol="0">
            <a:spAutoFit/>
          </a:bodyPr>
          <a:lstStyle/>
          <a:p>
            <a:pPr algn="ctr"/>
            <a:r>
              <a:rPr lang="el-GR" sz="1100" dirty="0">
                <a:ea typeface="Lato Light" charset="0"/>
                <a:cs typeface="Poppins" pitchFamily="2" charset="77"/>
              </a:rPr>
              <a:t>Χρησιμοποιήστε τα διαθέσιμα δεδομένα (δεδομένα πωλήσεων) ή δημόσια διαθέσιμα για να κατανοήσετε τους πελάτες
</a:t>
            </a:r>
            <a:endParaRPr lang="en-US" sz="1100" dirty="0">
              <a:ea typeface="Lato Light" charset="0"/>
              <a:cs typeface="Poppins" pitchFamily="2" charset="77"/>
            </a:endParaRPr>
          </a:p>
        </p:txBody>
      </p:sp>
      <p:sp>
        <p:nvSpPr>
          <p:cNvPr id="62" name="TextBox 61"/>
          <p:cNvSpPr txBox="1"/>
          <p:nvPr/>
        </p:nvSpPr>
        <p:spPr>
          <a:xfrm>
            <a:off x="2241892" y="4228390"/>
            <a:ext cx="1829006" cy="1197700"/>
          </a:xfrm>
          <a:prstGeom prst="rect">
            <a:avLst/>
          </a:prstGeom>
          <a:noFill/>
        </p:spPr>
        <p:txBody>
          <a:bodyPr wrap="square" rtlCol="0">
            <a:spAutoFit/>
          </a:bodyPr>
          <a:lstStyle/>
          <a:p>
            <a:pPr algn="ctr">
              <a:lnSpc>
                <a:spcPts val="2220"/>
              </a:lnSpc>
            </a:pPr>
            <a:r>
              <a:rPr lang="el-GR" sz="1200" dirty="0">
                <a:ea typeface="Lato Light" charset="0"/>
                <a:cs typeface="Poppins" pitchFamily="2" charset="77"/>
              </a:rPr>
              <a:t>Όχι μια εφάπαξ διαδικασία αλλά μια συνεχής διαδικασία
</a:t>
            </a:r>
            <a:endParaRPr lang="en-US" sz="1200" dirty="0">
              <a:ea typeface="Lato Light" charset="0"/>
              <a:cs typeface="Poppins" pitchFamily="2" charset="77"/>
            </a:endParaRPr>
          </a:p>
        </p:txBody>
      </p:sp>
      <p:sp>
        <p:nvSpPr>
          <p:cNvPr id="63" name="Rectangle 62"/>
          <p:cNvSpPr/>
          <p:nvPr/>
        </p:nvSpPr>
        <p:spPr>
          <a:xfrm>
            <a:off x="2203142" y="3783324"/>
            <a:ext cx="1903342" cy="369332"/>
          </a:xfrm>
          <a:prstGeom prst="rect">
            <a:avLst/>
          </a:prstGeom>
        </p:spPr>
        <p:txBody>
          <a:bodyPr wrap="none">
            <a:spAutoFit/>
          </a:bodyPr>
          <a:lstStyle/>
          <a:p>
            <a:pPr algn="ctr"/>
            <a:r>
              <a:rPr lang="el-GR" b="1" dirty="0">
                <a:ea typeface="Roboto" charset="0"/>
                <a:cs typeface="Poppins" pitchFamily="2" charset="77"/>
              </a:rPr>
              <a:t>Ανατροφοδότηση</a:t>
            </a:r>
            <a:endParaRPr lang="en-US" b="1" dirty="0">
              <a:ea typeface="Roboto" charset="0"/>
              <a:cs typeface="Poppins" pitchFamily="2" charset="77"/>
            </a:endParaRPr>
          </a:p>
        </p:txBody>
      </p:sp>
      <p:sp>
        <p:nvSpPr>
          <p:cNvPr id="33" name="object 16"/>
          <p:cNvSpPr txBox="1">
            <a:spLocks/>
          </p:cNvSpPr>
          <p:nvPr/>
        </p:nvSpPr>
        <p:spPr>
          <a:xfrm>
            <a:off x="4385404" y="249441"/>
            <a:ext cx="4758595" cy="1502976"/>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4800" b="1" spc="-150" dirty="0"/>
              <a:t>Ανακεφαλαίωση
</a:t>
            </a:r>
            <a:endParaRPr lang="en-US" sz="4800" b="1" spc="-150" dirty="0"/>
          </a:p>
        </p:txBody>
      </p:sp>
      <p:sp>
        <p:nvSpPr>
          <p:cNvPr id="34" name="Rectangle 33"/>
          <p:cNvSpPr/>
          <p:nvPr/>
        </p:nvSpPr>
        <p:spPr>
          <a:xfrm>
            <a:off x="7985730" y="3560401"/>
            <a:ext cx="1148328" cy="369332"/>
          </a:xfrm>
          <a:prstGeom prst="rect">
            <a:avLst/>
          </a:prstGeom>
        </p:spPr>
        <p:txBody>
          <a:bodyPr wrap="none">
            <a:spAutoFit/>
          </a:bodyPr>
          <a:lstStyle/>
          <a:p>
            <a:pPr algn="ctr"/>
            <a:r>
              <a:rPr lang="el-GR" b="1" dirty="0">
                <a:ea typeface="Roboto" charset="0"/>
                <a:cs typeface="Poppins" pitchFamily="2" charset="77"/>
              </a:rPr>
              <a:t>Δεδομένα</a:t>
            </a:r>
            <a:endParaRPr lang="en-US" b="1" dirty="0">
              <a:ea typeface="Roboto" charset="0"/>
              <a:cs typeface="Poppins" pitchFamily="2" charset="77"/>
            </a:endParaRP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399" y="987562"/>
            <a:ext cx="5778379" cy="1502976"/>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4800" b="1" spc="-150" dirty="0"/>
              <a:t>Ανάλυση </a:t>
            </a:r>
            <a:r>
              <a:rPr lang="en-GB" sz="4800" b="1" spc="-150" dirty="0"/>
              <a:t>SWOT 
</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lvl="0" algn="ctr">
              <a:spcBef>
                <a:spcPts val="110"/>
              </a:spcBef>
              <a:tabLst>
                <a:tab pos="1217930" algn="l"/>
                <a:tab pos="1939289" algn="l"/>
                <a:tab pos="2928620" algn="l"/>
                <a:tab pos="3457575" algn="l"/>
                <a:tab pos="4396105" algn="l"/>
                <a:tab pos="5962650" algn="l"/>
              </a:tabLst>
              <a:defRPr/>
            </a:pPr>
            <a:r>
              <a:rPr lang="el-GR" sz="2200" spc="-150" dirty="0">
                <a:latin typeface="+mj-lt"/>
                <a:cs typeface="Tahoma"/>
              </a:rPr>
              <a:t>ΑΥΤΟΑΞΙΟΛΌΓΗΣΗ</a:t>
            </a:r>
            <a:endParaRPr kumimoji="0" lang="en-GB" sz="2200" b="0" i="0" u="none" strike="noStrike" kern="1200" cap="none" spc="-150" normalizeH="0" baseline="0" noProof="0" dirty="0">
              <a:ln>
                <a:noFill/>
              </a:ln>
              <a:effectLst/>
              <a:uLnTx/>
              <a:uFillTx/>
              <a:latin typeface="+mj-lt"/>
              <a:ea typeface="+mn-ea"/>
              <a:cs typeface="Tahoma"/>
            </a:endParaRP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el-GR" dirty="0"/>
              <a:t>Δυνάμεις</a:t>
            </a:r>
            <a:r>
              <a:rPr lang="en-GB" dirty="0"/>
              <a:t>:</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l-GR" dirty="0"/>
              <a:t>Αδυναμίες</a:t>
            </a:r>
            <a:r>
              <a:rPr lang="en-GB" dirty="0"/>
              <a:t>:</a:t>
            </a:r>
          </a:p>
          <a:p>
            <a:r>
              <a:rPr lang="en-GB" dirty="0"/>
              <a:t>-</a:t>
            </a:r>
          </a:p>
          <a:p>
            <a:r>
              <a:rPr lang="en-GB" dirty="0"/>
              <a:t>-</a:t>
            </a:r>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l-GR" dirty="0"/>
              <a:t>Ευκαιρίες</a:t>
            </a:r>
            <a:r>
              <a:rPr lang="en-GB" dirty="0"/>
              <a:t>:</a:t>
            </a:r>
          </a:p>
          <a:p>
            <a:r>
              <a:rPr lang="en-GB" dirty="0"/>
              <a:t>-</a:t>
            </a:r>
          </a:p>
          <a:p>
            <a:r>
              <a:rPr lang="en-GB" dirty="0"/>
              <a:t>-</a:t>
            </a:r>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el-GR" dirty="0"/>
              <a:t>Απειλές</a:t>
            </a:r>
            <a:r>
              <a:rPr lang="en-GB" dirty="0"/>
              <a:t>:</a:t>
            </a:r>
          </a:p>
          <a:p>
            <a:r>
              <a:rPr lang="en-GB" dirty="0"/>
              <a:t>-</a:t>
            </a:r>
          </a:p>
          <a:p>
            <a:r>
              <a:rPr lang="en-GB" dirty="0"/>
              <a:t>-</a:t>
            </a:r>
          </a:p>
        </p:txBody>
      </p:sp>
    </p:spTree>
    <p:extLst>
      <p:ext uri="{BB962C8B-B14F-4D97-AF65-F5344CB8AC3E}">
        <p14:creationId xmlns:p14="http://schemas.microsoft.com/office/powerpoint/2010/main" val="3445985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646331"/>
          </a:xfrm>
          <a:prstGeom prst="rect">
            <a:avLst/>
          </a:prstGeom>
          <a:noFill/>
        </p:spPr>
        <p:txBody>
          <a:bodyPr wrap="square" rtlCol="0">
            <a:spAutoFit/>
          </a:bodyPr>
          <a:lstStyle/>
          <a:p>
            <a:r>
              <a:rPr lang="el-GR" dirty="0"/>
              <a:t>Σημείο 1: Τα σχόλια των πελατών είναι απαραίτητα για τη βραχυπρόθεσμη και μακροπρόθεσμη ανάπτυξη του οργανισμού</a:t>
            </a:r>
            <a:endParaRPr lang="en-US" dirty="0"/>
          </a:p>
        </p:txBody>
      </p:sp>
      <p:sp>
        <p:nvSpPr>
          <p:cNvPr id="12" name="CuadroTexto 11"/>
          <p:cNvSpPr txBox="1"/>
          <p:nvPr/>
        </p:nvSpPr>
        <p:spPr>
          <a:xfrm>
            <a:off x="1615181" y="2905749"/>
            <a:ext cx="8420917" cy="646331"/>
          </a:xfrm>
          <a:prstGeom prst="rect">
            <a:avLst/>
          </a:prstGeom>
          <a:noFill/>
        </p:spPr>
        <p:txBody>
          <a:bodyPr wrap="square" rtlCol="0">
            <a:spAutoFit/>
          </a:bodyPr>
          <a:lstStyle/>
          <a:p>
            <a:r>
              <a:rPr lang="el-GR" dirty="0"/>
              <a:t>Σημείο 2: Οι επιχειρήσεις πρέπει να ακούν τους πελάτες τους και να αποδεικνύουν ότι ακούνε</a:t>
            </a:r>
            <a:endParaRPr lang="en-US" dirty="0"/>
          </a:p>
        </p:txBody>
      </p:sp>
      <p:sp>
        <p:nvSpPr>
          <p:cNvPr id="13" name="CuadroTexto 12"/>
          <p:cNvSpPr txBox="1"/>
          <p:nvPr/>
        </p:nvSpPr>
        <p:spPr>
          <a:xfrm>
            <a:off x="1605564" y="3659906"/>
            <a:ext cx="9646015" cy="646331"/>
          </a:xfrm>
          <a:prstGeom prst="rect">
            <a:avLst/>
          </a:prstGeom>
          <a:noFill/>
        </p:spPr>
        <p:txBody>
          <a:bodyPr wrap="square" rtlCol="0">
            <a:spAutoFit/>
          </a:bodyPr>
          <a:lstStyle/>
          <a:p>
            <a:r>
              <a:rPr lang="el-GR" dirty="0"/>
              <a:t>Σημείο 3: Η ανατροφοδότηση μπορεί να προέλθει από επίσημες και ανεπίσημες, καθώς και από πρωτογενείς και δευτερογενείς πηγές</a:t>
            </a:r>
            <a:endParaRPr lang="en-US" dirty="0"/>
          </a:p>
        </p:txBody>
      </p:sp>
      <p:sp>
        <p:nvSpPr>
          <p:cNvPr id="14" name="CuadroTexto 13"/>
          <p:cNvSpPr txBox="1"/>
          <p:nvPr/>
        </p:nvSpPr>
        <p:spPr>
          <a:xfrm>
            <a:off x="1647715" y="4356169"/>
            <a:ext cx="8825604" cy="923330"/>
          </a:xfrm>
          <a:prstGeom prst="rect">
            <a:avLst/>
          </a:prstGeom>
          <a:noFill/>
        </p:spPr>
        <p:txBody>
          <a:bodyPr wrap="square" rtlCol="0">
            <a:spAutoFit/>
          </a:bodyPr>
          <a:lstStyle/>
          <a:p>
            <a:r>
              <a:rPr lang="el-GR" dirty="0"/>
              <a:t>Σημείο 4: Υπάρχει ένας αριθμός άμεσα διαθέσιμων εργαλείων που μπορούν να χρησιμοποιηθούν για τη συλλογή δεδομένων ΑΛΛΑ η ανάπτυξη της ανάλυσης των δεδομένων που συλλέγονται πρέπει να γίνει προσεκτικά</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Κρίσιμα σημεία</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l-GR" sz="9600" b="1" spc="95" dirty="0">
                <a:solidFill>
                  <a:schemeClr val="bg1"/>
                </a:solidFill>
                <a:latin typeface="Roboto"/>
                <a:cs typeface="Roboto"/>
              </a:rPr>
              <a:t>Ευχαριστώ</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4" y="2850462"/>
            <a:ext cx="6198450" cy="646331"/>
          </a:xfrm>
          <a:prstGeom prst="rect">
            <a:avLst/>
          </a:prstGeom>
          <a:noFill/>
        </p:spPr>
        <p:txBody>
          <a:bodyPr wrap="square" rtlCol="0">
            <a:spAutoFit/>
          </a:bodyPr>
          <a:lstStyle/>
          <a:p>
            <a:r>
              <a:rPr lang="el-GR" dirty="0"/>
              <a:t>Στόχος 1: Ακούστε τα σχόλια των πελατών (λεκτικά, μη λεκτικά)
</a:t>
            </a:r>
            <a:endParaRPr lang="en-GB" dirty="0"/>
          </a:p>
        </p:txBody>
      </p:sp>
      <p:sp>
        <p:nvSpPr>
          <p:cNvPr id="12" name="CuadroTexto 11"/>
          <p:cNvSpPr txBox="1"/>
          <p:nvPr/>
        </p:nvSpPr>
        <p:spPr>
          <a:xfrm>
            <a:off x="1615182" y="3530217"/>
            <a:ext cx="4633000" cy="646331"/>
          </a:xfrm>
          <a:prstGeom prst="rect">
            <a:avLst/>
          </a:prstGeom>
          <a:noFill/>
        </p:spPr>
        <p:txBody>
          <a:bodyPr wrap="none" rtlCol="0">
            <a:spAutoFit/>
          </a:bodyPr>
          <a:lstStyle/>
          <a:p>
            <a:r>
              <a:rPr lang="el-GR" dirty="0"/>
              <a:t>Στόχος 2: Δείξτε στους πελάτες ότι τους ακούτε
</a:t>
            </a:r>
            <a:endParaRPr lang="en-GB" dirty="0"/>
          </a:p>
        </p:txBody>
      </p:sp>
      <p:sp>
        <p:nvSpPr>
          <p:cNvPr id="13" name="CuadroTexto 12"/>
          <p:cNvSpPr txBox="1"/>
          <p:nvPr/>
        </p:nvSpPr>
        <p:spPr>
          <a:xfrm>
            <a:off x="1605564" y="4284374"/>
            <a:ext cx="7114923" cy="646331"/>
          </a:xfrm>
          <a:prstGeom prst="rect">
            <a:avLst/>
          </a:prstGeom>
          <a:noFill/>
        </p:spPr>
        <p:txBody>
          <a:bodyPr wrap="square" rtlCol="0">
            <a:spAutoFit/>
          </a:bodyPr>
          <a:lstStyle/>
          <a:p>
            <a:r>
              <a:rPr lang="el-GR" dirty="0"/>
              <a:t>Στόχος 3: Χρησιμοποιήστε εργαλεία για να λάβετε σχόλια πελατών
</a:t>
            </a:r>
            <a:endParaRPr lang="en-US" dirty="0"/>
          </a:p>
        </p:txBody>
      </p:sp>
      <p:sp>
        <p:nvSpPr>
          <p:cNvPr id="17" name="object 2"/>
          <p:cNvSpPr txBox="1">
            <a:spLocks/>
          </p:cNvSpPr>
          <p:nvPr/>
        </p:nvSpPr>
        <p:spPr>
          <a:xfrm>
            <a:off x="480794" y="1302505"/>
            <a:ext cx="5500127"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ΣΚΟΠΟΙ ΚΑΙ ΣΤΟΧΟΙ
</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350875" cy="321883"/>
          </a:xfrm>
          <a:prstGeom prst="rect">
            <a:avLst/>
          </a:prstGeom>
        </p:spPr>
        <p:txBody>
          <a:bodyPr vert="horz" wrap="square" lIns="0" tIns="13970" rIns="0" bIns="0" rtlCol="0">
            <a:spAutoFit/>
          </a:bodyPr>
          <a:lstStyle/>
          <a:p>
            <a:pPr algn="just"/>
            <a:r>
              <a:rPr lang="el-GR" sz="2000" dirty="0">
                <a:latin typeface="Calibri" panose="020F0502020204030204" pitchFamily="34" charset="0"/>
                <a:ea typeface="Calibri" panose="020F0502020204030204" pitchFamily="34" charset="0"/>
                <a:cs typeface="Times New Roman" panose="02020603050405020304" pitchFamily="18" charset="0"/>
              </a:rPr>
              <a:t>Στο τέλος αυτής της ενότητας θα είστε σε θέση να</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5511" y="758722"/>
            <a:ext cx="3600791"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95879"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kern="0" spc="-150" dirty="0">
                <a:solidFill>
                  <a:schemeClr val="tx1"/>
                </a:solidFill>
                <a:latin typeface="+mj-lt"/>
                <a:ea typeface="Tahoma" panose="020B0604030504040204" pitchFamily="34" charset="0"/>
                <a:cs typeface="Tahoma" panose="020B0604030504040204" pitchFamily="34" charset="0"/>
              </a:rPr>
              <a:t>3.	Τίτλος ενότητας: Εστιάζοντας στην ακρόαση των πελατών</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263876"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3.1.1: </a:t>
            </a:r>
            <a:r>
              <a:rPr lang="el-GR" sz="2200" spc="50" dirty="0">
                <a:latin typeface="+mj-lt"/>
                <a:cs typeface="Tahoma"/>
              </a:rPr>
              <a:t>Τι είναι τα σχόλια των πελατών;</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416320"/>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Τα θεμέλια: Τα σχόλια των πελατών είναι ΟΠΟΙΟΣΔΗΠΟΤΕ είδους πληροφορία που μπορούμε να λάβουμε (ανεπίσημη ή επίσημη) σε σχέση με τις αλληλεπιδράσεις ή τις εμπειρίες τους με το προϊόν ή την υπηρεσία μας
</a:t>
            </a:r>
            <a:endParaRPr lang="en-US" altLang="es-ES" dirty="0">
              <a:latin typeface="Calibri" panose="020F0502020204030204" pitchFamily="34" charset="0"/>
              <a:cs typeface="Calibri" panose="020F0502020204030204" pitchFamily="34" charset="0"/>
            </a:endParaRPr>
          </a:p>
          <a:p>
            <a:pPr>
              <a:defRPr/>
            </a:pPr>
            <a:r>
              <a:rPr lang="el-GR" altLang="es-ES" dirty="0">
                <a:latin typeface="Calibri" panose="020F0502020204030204" pitchFamily="34" charset="0"/>
                <a:cs typeface="Calibri" panose="020F0502020204030204" pitchFamily="34" charset="0"/>
              </a:rPr>
              <a:t>Η έλλειψη βρόχου ανατροφοδότησης σημαίνει ότι δεν είμαστε συντονισμένοι με τους πελάτες μας και τι πηγαίνει καλά ή όχι
</a:t>
            </a:r>
            <a:endParaRPr lang="en-US" altLang="es-ES" dirty="0">
              <a:latin typeface="Calibri" panose="020F0502020204030204" pitchFamily="34" charset="0"/>
              <a:cs typeface="Calibri" panose="020F0502020204030204" pitchFamily="34" charset="0"/>
            </a:endParaRPr>
          </a:p>
          <a:p>
            <a:pPr>
              <a:defRPr/>
            </a:pPr>
            <a:r>
              <a:rPr lang="el-GR" altLang="es-ES" dirty="0">
                <a:latin typeface="Calibri" panose="020F0502020204030204" pitchFamily="34" charset="0"/>
                <a:cs typeface="Calibri" panose="020F0502020204030204" pitchFamily="34" charset="0"/>
              </a:rPr>
              <a:t>Σημείωση: Τα σχόλια των πελατών είναι κρίσιμα για σχόλια που είναι τόσο θετικές όσο και αρνητικές πληροφορίες για να μας βοηθήσουν να τονίσουμε τα καλά και να μετριάσουμε και να αλλάξουμε τα πράγματα που δεν λειτουργούν (ή δεν λειτουργούν πλέον) για εμάς
</a:t>
            </a: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115961" y="5325508"/>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https://www.pendo.io/glossary/customer-feedback/</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3">
            <a:extLst>
              <a:ext uri="{FF2B5EF4-FFF2-40B4-BE49-F238E27FC236}">
                <a16:creationId xmlns:a16="http://schemas.microsoft.com/office/drawing/2014/main" id="{380051BB-C36A-C200-6C22-4200DC8835C3}"/>
              </a:ext>
            </a:extLst>
          </p:cNvPr>
          <p:cNvSpPr/>
          <p:nvPr/>
        </p:nvSpPr>
        <p:spPr>
          <a:xfrm>
            <a:off x="806971" y="2540009"/>
            <a:ext cx="4714940" cy="2308324"/>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Τα σχόλια των πελατών πρέπει να είναι μια δυναμική διαδικασία!!!
</a:t>
            </a:r>
            <a:endParaRPr lang="en-GB" altLang="es-ES" dirty="0">
              <a:latin typeface="Calibri" panose="020F0502020204030204" pitchFamily="34" charset="0"/>
              <a:cs typeface="Calibri" panose="020F0502020204030204" pitchFamily="34" charset="0"/>
            </a:endParaRPr>
          </a:p>
          <a:p>
            <a:pPr marL="342900" indent="-342900">
              <a:buAutoNum type="arabicPeriod"/>
              <a:defRPr/>
            </a:pPr>
            <a:r>
              <a:rPr lang="el-GR" altLang="es-ES" dirty="0">
                <a:latin typeface="Calibri" panose="020F0502020204030204" pitchFamily="34" charset="0"/>
                <a:cs typeface="Calibri" panose="020F0502020204030204" pitchFamily="34" charset="0"/>
              </a:rPr>
              <a:t>Συγκέντρωση σχολίων
Ανάλυση και ιεράρχηση των σχολίων</a:t>
            </a:r>
            <a:endParaRPr lang="en-GB" altLang="es-ES" dirty="0">
              <a:latin typeface="Calibri" panose="020F0502020204030204" pitchFamily="34" charset="0"/>
              <a:cs typeface="Calibri" panose="020F0502020204030204" pitchFamily="34" charset="0"/>
            </a:endParaRPr>
          </a:p>
          <a:p>
            <a:pPr marL="342900" indent="-342900">
              <a:buAutoNum type="arabicPeriod"/>
              <a:defRPr/>
            </a:pPr>
            <a:r>
              <a:rPr lang="el-GR" altLang="es-ES" dirty="0">
                <a:latin typeface="Calibri" panose="020F0502020204030204" pitchFamily="34" charset="0"/>
                <a:cs typeface="Calibri" panose="020F0502020204030204" pitchFamily="34" charset="0"/>
              </a:rPr>
              <a:t>Αποφασίστε και αναλάβετε δράση
Παρακολούθηση σχολίων πελατών</a:t>
            </a: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https://convas.io/blog/customer-feedback-loop</a:t>
            </a:r>
            <a:r>
              <a:rPr lang="en-GB" altLang="es-ES" dirty="0">
                <a:latin typeface="Calibri" panose="020F0502020204030204" pitchFamily="34" charset="0"/>
                <a:cs typeface="Calibri" panose="020F0502020204030204" pitchFamily="34" charset="0"/>
              </a:rPr>
              <a:t>  </a:t>
            </a:r>
          </a:p>
        </p:txBody>
      </p:sp>
      <p:pic>
        <p:nvPicPr>
          <p:cNvPr id="7" name="Picture 6"/>
          <p:cNvPicPr>
            <a:picLocks noChangeAspect="1"/>
          </p:cNvPicPr>
          <p:nvPr/>
        </p:nvPicPr>
        <p:blipFill>
          <a:blip r:embed="rId3"/>
          <a:stretch>
            <a:fillRect/>
          </a:stretch>
        </p:blipFill>
        <p:spPr>
          <a:xfrm>
            <a:off x="5636905" y="2308414"/>
            <a:ext cx="5065629" cy="2373165"/>
          </a:xfrm>
          <a:prstGeom prst="rect">
            <a:avLst/>
          </a:prstGeom>
        </p:spPr>
      </p:pic>
      <p:sp>
        <p:nvSpPr>
          <p:cNvPr id="4" name="object 2">
            <a:extLst>
              <a:ext uri="{FF2B5EF4-FFF2-40B4-BE49-F238E27FC236}">
                <a16:creationId xmlns:a16="http://schemas.microsoft.com/office/drawing/2014/main" id="{6DF5BBF2-75EE-774A-B51F-8EF695A6C24E}"/>
              </a:ext>
            </a:extLst>
          </p:cNvPr>
          <p:cNvSpPr txBox="1">
            <a:spLocks/>
          </p:cNvSpPr>
          <p:nvPr/>
        </p:nvSpPr>
        <p:spPr>
          <a:xfrm>
            <a:off x="318564" y="1022287"/>
            <a:ext cx="11495879"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kern="0" spc="-150" dirty="0">
                <a:solidFill>
                  <a:schemeClr val="tx1"/>
                </a:solidFill>
                <a:latin typeface="+mj-lt"/>
                <a:ea typeface="Tahoma" panose="020B0604030504040204" pitchFamily="34" charset="0"/>
                <a:cs typeface="Tahoma" panose="020B0604030504040204" pitchFamily="34" charset="0"/>
              </a:rPr>
              <a:t>3.	Τίτλος ενότητας: Εστιάζοντας στην ακρόαση των πελατών</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8" name="object 3">
            <a:extLst>
              <a:ext uri="{FF2B5EF4-FFF2-40B4-BE49-F238E27FC236}">
                <a16:creationId xmlns:a16="http://schemas.microsoft.com/office/drawing/2014/main" id="{3BE09163-73EA-C7E9-EBAF-940CBA33AD7C}"/>
              </a:ext>
            </a:extLst>
          </p:cNvPr>
          <p:cNvSpPr txBox="1"/>
          <p:nvPr/>
        </p:nvSpPr>
        <p:spPr>
          <a:xfrm>
            <a:off x="377556" y="1773775"/>
            <a:ext cx="6263876"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3.1.1: </a:t>
            </a:r>
            <a:r>
              <a:rPr lang="el-GR" sz="2200" spc="50" dirty="0">
                <a:latin typeface="+mj-lt"/>
                <a:cs typeface="Tahoma"/>
              </a:rPr>
              <a:t>Τι είναι τα σχόλια των πελατών;</a:t>
            </a:r>
            <a:endParaRPr sz="2200" dirty="0">
              <a:latin typeface="+mj-lt"/>
              <a:cs typeface="Tahoma"/>
            </a:endParaRPr>
          </a:p>
        </p:txBody>
      </p:sp>
    </p:spTree>
    <p:extLst>
      <p:ext uri="{BB962C8B-B14F-4D97-AF65-F5344CB8AC3E}">
        <p14:creationId xmlns:p14="http://schemas.microsoft.com/office/powerpoint/2010/main" val="1013671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090621"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3.1.2: </a:t>
            </a:r>
            <a:r>
              <a:rPr lang="el-GR" sz="2200" spc="50" dirty="0">
                <a:latin typeface="+mj-lt"/>
                <a:cs typeface="Tahoma"/>
              </a:rPr>
              <a:t>Γιατί είναι σημαντική η ακρόαση;</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139321"/>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Γιατί πρέπει να ακούμε τους πελάτες;
</a:t>
            </a:r>
            <a:endParaRPr lang="en-US" altLang="es-ES" dirty="0">
              <a:latin typeface="Calibri" panose="020F0502020204030204" pitchFamily="34" charset="0"/>
              <a:cs typeface="Calibri" panose="020F0502020204030204" pitchFamily="34" charset="0"/>
            </a:endParaRPr>
          </a:p>
          <a:p>
            <a:pPr>
              <a:defRPr/>
            </a:pPr>
            <a:r>
              <a:rPr lang="el-GR" altLang="es-ES" dirty="0">
                <a:latin typeface="Calibri" panose="020F0502020204030204" pitchFamily="34" charset="0"/>
                <a:cs typeface="Calibri" panose="020F0502020204030204" pitchFamily="34" charset="0"/>
              </a:rPr>
              <a:t>Παρά το γεγονός ότι είναι απλά "ευγενικό" να ακούτε όσους επενδύουν στην επιχείρησή σας, υπάρχουν υγιείς επιχειρηματικοί λόγοι για να ακούτε ΕΝΕΡΓΑ τα σχόλια των πελατών</a:t>
            </a:r>
            <a:r>
              <a:rPr lang="en-US" altLang="es-ES" dirty="0">
                <a:latin typeface="Calibri" panose="020F0502020204030204" pitchFamily="34" charset="0"/>
                <a:cs typeface="Calibri" panose="020F0502020204030204" pitchFamily="34" charset="0"/>
              </a:rPr>
              <a:t>:</a:t>
            </a:r>
          </a:p>
          <a:p>
            <a:pPr marL="285750" indent="-285750">
              <a:buFontTx/>
              <a:buChar char="-"/>
              <a:defRPr/>
            </a:pPr>
            <a:r>
              <a:rPr lang="el-GR" altLang="es-ES" dirty="0">
                <a:latin typeface="Calibri" panose="020F0502020204030204" pitchFamily="34" charset="0"/>
                <a:cs typeface="Calibri" panose="020F0502020204030204" pitchFamily="34" charset="0"/>
              </a:rPr>
              <a:t>Βελτιώστε την αφοσίωση των πελατών
Αυξήστε τη διατήρηση πελατών</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Ευκαιρίες για διασταυρούμενες πωλήσεις
Μειώστε την απώλεια πελατών</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Δείχνοντας στους πελάτες ότι είναι σημαντικοί για εσάς
</a:t>
            </a: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https://blog.hubspot.com/service/listening-to-customers</a:t>
            </a:r>
            <a:r>
              <a:rPr lang="en-GB" altLang="es-ES" dirty="0">
                <a:latin typeface="Calibri" panose="020F0502020204030204" pitchFamily="34" charset="0"/>
                <a:cs typeface="Calibri" panose="020F0502020204030204" pitchFamily="34" charset="0"/>
              </a:rPr>
              <a:t> </a:t>
            </a:r>
          </a:p>
        </p:txBody>
      </p:sp>
      <p:sp>
        <p:nvSpPr>
          <p:cNvPr id="4" name="object 2">
            <a:extLst>
              <a:ext uri="{FF2B5EF4-FFF2-40B4-BE49-F238E27FC236}">
                <a16:creationId xmlns:a16="http://schemas.microsoft.com/office/drawing/2014/main" id="{B3FC9068-C0DE-A388-2C3C-201A2AA44586}"/>
              </a:ext>
            </a:extLst>
          </p:cNvPr>
          <p:cNvSpPr txBox="1">
            <a:spLocks/>
          </p:cNvSpPr>
          <p:nvPr/>
        </p:nvSpPr>
        <p:spPr>
          <a:xfrm>
            <a:off x="318564" y="1022287"/>
            <a:ext cx="11495879"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kern="0" spc="-150" dirty="0">
                <a:solidFill>
                  <a:schemeClr val="tx1"/>
                </a:solidFill>
                <a:latin typeface="+mj-lt"/>
                <a:ea typeface="Tahoma" panose="020B0604030504040204" pitchFamily="34" charset="0"/>
                <a:cs typeface="Tahoma" panose="020B0604030504040204" pitchFamily="34" charset="0"/>
              </a:rPr>
              <a:t>3.	Τίτλος ενότητας: Εστιάζοντας στην ακρόαση των πελατών</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4048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3.1.3: </a:t>
            </a:r>
            <a:r>
              <a:rPr lang="el-GR" sz="2200" spc="50" dirty="0">
                <a:latin typeface="+mj-lt"/>
                <a:cs typeface="Tahoma"/>
              </a:rPr>
              <a:t>Τύποι σχολίων πελατών</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328253"/>
            <a:ext cx="10858848" cy="3693319"/>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Τα σχόλια των πελατών μπορούν να είναι τόσο προφορικά (κύρια δεδομένα) όσο και μη λεκτικά (δευτερεύοντα δεδομένα):
</a:t>
            </a:r>
            <a:endParaRPr lang="en-US" altLang="es-ES" dirty="0">
              <a:latin typeface="Calibri" panose="020F0502020204030204" pitchFamily="34" charset="0"/>
              <a:cs typeface="Calibri" panose="020F0502020204030204" pitchFamily="34" charset="0"/>
            </a:endParaRPr>
          </a:p>
          <a:p>
            <a:pPr>
              <a:defRPr/>
            </a:pPr>
            <a:r>
              <a:rPr lang="el-GR" altLang="es-ES" dirty="0">
                <a:latin typeface="Calibri" panose="020F0502020204030204" pitchFamily="34" charset="0"/>
                <a:cs typeface="Calibri" panose="020F0502020204030204" pitchFamily="34" charset="0"/>
              </a:rPr>
              <a:t>Προφορική ανατροφοδότηση</a:t>
            </a:r>
            <a:r>
              <a:rPr lang="en-US" altLang="es-ES" dirty="0">
                <a:latin typeface="Calibri" panose="020F0502020204030204" pitchFamily="34" charset="0"/>
                <a:cs typeface="Calibri" panose="020F0502020204030204" pitchFamily="34" charset="0"/>
              </a:rPr>
              <a:t>:</a:t>
            </a:r>
          </a:p>
          <a:p>
            <a:pPr marL="285750" indent="-285750">
              <a:buFontTx/>
              <a:buChar char="-"/>
              <a:defRPr/>
            </a:pPr>
            <a:r>
              <a:rPr lang="el-GR" altLang="es-ES" dirty="0">
                <a:latin typeface="Calibri" panose="020F0502020204030204" pitchFamily="34" charset="0"/>
                <a:cs typeface="Calibri" panose="020F0502020204030204" pitchFamily="34" charset="0"/>
              </a:rPr>
              <a:t>Έρχεται με τη μορφή άμεσης και άμεσης συλλογής πληροφοριών από τον πελάτη
Οι πελάτες μας «μιλούν» επίσημα (έρευνα, ομάδα εστίασης) ή ανεπίσημα (αλληλεπιδράσεις με τους υπαλλήλους μας που απευθύνονται σε πελάτες</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a:defRPr/>
            </a:pPr>
            <a:r>
              <a:rPr lang="el-GR" altLang="es-ES" dirty="0">
                <a:latin typeface="Calibri" panose="020F0502020204030204" pitchFamily="34" charset="0"/>
                <a:cs typeface="Calibri" panose="020F0502020204030204" pitchFamily="34" charset="0"/>
              </a:rPr>
              <a:t>Μη λεκτική ανατροφοδότηση</a:t>
            </a:r>
            <a:r>
              <a:rPr lang="en-US" altLang="es-ES" dirty="0">
                <a:latin typeface="Calibri" panose="020F0502020204030204" pitchFamily="34" charset="0"/>
                <a:cs typeface="Calibri" panose="020F0502020204030204" pitchFamily="34" charset="0"/>
              </a:rPr>
              <a:t>:</a:t>
            </a:r>
          </a:p>
          <a:p>
            <a:pPr marL="285750" indent="-285750">
              <a:buFontTx/>
              <a:buChar char="-"/>
              <a:defRPr/>
            </a:pPr>
            <a:r>
              <a:rPr lang="el-GR" altLang="es-ES" dirty="0">
                <a:latin typeface="Calibri" panose="020F0502020204030204" pitchFamily="34" charset="0"/>
                <a:cs typeface="Calibri" panose="020F0502020204030204" pitchFamily="34" charset="0"/>
              </a:rPr>
              <a:t>Αυτό μπορεί να προκύψει μέσω της έκθεσης του κλάδου. τα δικά μας δεδομένα πωλήσεων   
</a:t>
            </a: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 </a:t>
            </a:r>
            <a:r>
              <a:rPr lang="el-GR" altLang="es-ES" dirty="0">
                <a:latin typeface="Calibri" panose="020F0502020204030204" pitchFamily="34" charset="0"/>
                <a:cs typeface="Calibri" panose="020F0502020204030204" pitchFamily="34" charset="0"/>
              </a:rPr>
              <a:t>ΚΡΙΣΙΜΟ: πρέπει να κάνουμε ΚΑΤΙ με τα δεδομένα που συλλέγονται, διαφορετικά είναι άσχετα με</a:t>
            </a:r>
            <a:r>
              <a:rPr lang="en-US" altLang="es-ES" dirty="0">
                <a:latin typeface="Calibri" panose="020F0502020204030204" pitchFamily="34" charset="0"/>
                <a:cs typeface="Calibri" panose="020F0502020204030204" pitchFamily="34" charset="0"/>
              </a:rPr>
              <a:t>/</a:t>
            </a:r>
            <a:r>
              <a:rPr lang="el-GR" altLang="es-ES" dirty="0">
                <a:latin typeface="Calibri" panose="020F0502020204030204" pitchFamily="34" charset="0"/>
                <a:cs typeface="Calibri" panose="020F0502020204030204" pitchFamily="34" charset="0"/>
              </a:rPr>
              <a:t>για εμάς</a:t>
            </a: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4" name="object 2">
            <a:extLst>
              <a:ext uri="{FF2B5EF4-FFF2-40B4-BE49-F238E27FC236}">
                <a16:creationId xmlns:a16="http://schemas.microsoft.com/office/drawing/2014/main" id="{D1A26E3B-21CE-DAE6-F22F-34039FD7F070}"/>
              </a:ext>
            </a:extLst>
          </p:cNvPr>
          <p:cNvSpPr txBox="1">
            <a:spLocks/>
          </p:cNvSpPr>
          <p:nvPr/>
        </p:nvSpPr>
        <p:spPr>
          <a:xfrm>
            <a:off x="318564" y="1022287"/>
            <a:ext cx="11495879"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kern="0" spc="-150" dirty="0">
                <a:solidFill>
                  <a:schemeClr val="tx1"/>
                </a:solidFill>
                <a:latin typeface="+mj-lt"/>
                <a:ea typeface="Tahoma" panose="020B0604030504040204" pitchFamily="34" charset="0"/>
                <a:cs typeface="Tahoma" panose="020B0604030504040204" pitchFamily="34" charset="0"/>
              </a:rPr>
              <a:t>3.	Τίτλος ενότητας: Εστιάζοντας στην ακρόαση των πελατών</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2309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167623"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3.2.1: </a:t>
            </a:r>
            <a:r>
              <a:rPr lang="el-GR" sz="2200" spc="50" dirty="0">
                <a:latin typeface="+mj-lt"/>
                <a:cs typeface="Tahoma"/>
              </a:rPr>
              <a:t>Πώς να ακούτε και να ενεργείτε</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139321"/>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Πώς πρέπει να ακούμε τους πελάτες;</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Αφήστε τους να μιλήσουν
Να είστε υπομονετικοί, μη επικριτικοί</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Χρησιμοποιήστε τα προτιμώμενα κανάλια επικοινωνίας τους, όχι τα δικά σας
Παρατηρήστε τις συμπεριφορές και τις αλληλεπιδράσεις τους σε πραγματικές καταστάσεις</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Επικεντρωθείτε στα προβλήματά τους, όχι μόνο να βρείτε μια λύση στα προβλήματά σας
</a:t>
            </a:r>
            <a:endParaRPr lang="en-GB" dirty="0"/>
          </a:p>
          <a:p>
            <a:pPr marL="285750" indent="-285750">
              <a:buFontTx/>
              <a:buChar char="-"/>
              <a:defRPr/>
            </a:pPr>
            <a:r>
              <a:rPr lang="el-GR" dirty="0"/>
              <a:t>Σημείωση: αυτό που πραγματικά μετράει είναι τι πραγματικά αντιμετωπίζουν οι πελάτες, όχι ποια ζητήματα αντιμετωπίζουμε (π.χ. λειτουργικά). εστίαση στην έμφαση των θετικών, αντιμετώπιση των αρνητικών</a:t>
            </a: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https://blog.hubspot.com/service/listening-to-customers</a:t>
            </a:r>
            <a:r>
              <a:rPr lang="en-GB" altLang="es-ES" dirty="0">
                <a:latin typeface="Calibri" panose="020F0502020204030204" pitchFamily="34" charset="0"/>
                <a:cs typeface="Calibri" panose="020F0502020204030204" pitchFamily="34" charset="0"/>
              </a:rPr>
              <a:t> </a:t>
            </a:r>
          </a:p>
        </p:txBody>
      </p:sp>
      <p:sp>
        <p:nvSpPr>
          <p:cNvPr id="4" name="object 2">
            <a:extLst>
              <a:ext uri="{FF2B5EF4-FFF2-40B4-BE49-F238E27FC236}">
                <a16:creationId xmlns:a16="http://schemas.microsoft.com/office/drawing/2014/main" id="{A5CD40D6-B2A6-F59C-B91F-A20DF2803C00}"/>
              </a:ext>
            </a:extLst>
          </p:cNvPr>
          <p:cNvSpPr txBox="1">
            <a:spLocks/>
          </p:cNvSpPr>
          <p:nvPr/>
        </p:nvSpPr>
        <p:spPr>
          <a:xfrm>
            <a:off x="318564" y="1022287"/>
            <a:ext cx="11495879"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kern="0" spc="-150" dirty="0">
                <a:solidFill>
                  <a:schemeClr val="tx1"/>
                </a:solidFill>
                <a:latin typeface="+mj-lt"/>
                <a:ea typeface="Tahoma" panose="020B0604030504040204" pitchFamily="34" charset="0"/>
                <a:cs typeface="Tahoma" panose="020B0604030504040204" pitchFamily="34" charset="0"/>
              </a:rPr>
              <a:t>3.	Τίτλος ενότητας: Δείξτε στους πελάτες ότι τους ακούτε</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18443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110149"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3.2.2: </a:t>
            </a:r>
            <a:r>
              <a:rPr lang="el-GR" sz="2200" spc="50" dirty="0">
                <a:latin typeface="+mj-lt"/>
                <a:cs typeface="Tahoma"/>
              </a:rPr>
              <a:t>Ανατροφοδότηση προς τους πελάτες μετά την ακρόαση</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862322"/>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Είναι σημαντικό να δείξετε στους πελάτες ότι τους έχετε ακούσει!  Διαφορετικά, μπορεί να αποθαρρυνθούν και να αμφιταλαντευτούν απέναντί σας
</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Το να τους ζητάτε απλώς πληροφορίες δείχνει ότι ακούτε - τουλάχιστον είναι μια αρχή
Κάντε τις αλλαγές που αναζητούν ή/και εξηγήστε γιατί δεν μπορείτε (κλείστε τον βρόχο ανάδρασης)
Ανταμείψτε τους πελάτες όταν σας παρέχουν πληροφορίες</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Συνεχίστε με ένα εξατομικευμένο ευχαριστήριο μήνυμα
Συμπεριλάβετε τα σε αναρτήσεις κοινωνικών μέσων ή </a:t>
            </a:r>
            <a:r>
              <a:rPr lang="el-GR" altLang="es-ES" dirty="0" err="1">
                <a:latin typeface="Calibri" panose="020F0502020204030204" pitchFamily="34" charset="0"/>
                <a:cs typeface="Calibri" panose="020F0502020204030204" pitchFamily="34" charset="0"/>
              </a:rPr>
              <a:t>ιστολόγια</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https://www.entrepreneur.com/article/250378</a:t>
            </a:r>
            <a:r>
              <a:rPr lang="en-GB" altLang="es-ES" dirty="0">
                <a:latin typeface="Calibri" panose="020F0502020204030204" pitchFamily="34" charset="0"/>
                <a:cs typeface="Calibri" panose="020F0502020204030204" pitchFamily="34" charset="0"/>
              </a:rPr>
              <a:t> </a:t>
            </a:r>
          </a:p>
        </p:txBody>
      </p:sp>
      <p:sp>
        <p:nvSpPr>
          <p:cNvPr id="4" name="object 2">
            <a:extLst>
              <a:ext uri="{FF2B5EF4-FFF2-40B4-BE49-F238E27FC236}">
                <a16:creationId xmlns:a16="http://schemas.microsoft.com/office/drawing/2014/main" id="{2BACE5A8-3C51-F699-F435-282E458D8605}"/>
              </a:ext>
            </a:extLst>
          </p:cNvPr>
          <p:cNvSpPr txBox="1">
            <a:spLocks/>
          </p:cNvSpPr>
          <p:nvPr/>
        </p:nvSpPr>
        <p:spPr>
          <a:xfrm>
            <a:off x="318564" y="1022287"/>
            <a:ext cx="11495879"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kern="0" spc="-150" dirty="0">
                <a:solidFill>
                  <a:schemeClr val="tx1"/>
                </a:solidFill>
                <a:latin typeface="+mj-lt"/>
                <a:ea typeface="Tahoma" panose="020B0604030504040204" pitchFamily="34" charset="0"/>
                <a:cs typeface="Tahoma" panose="020B0604030504040204" pitchFamily="34" charset="0"/>
              </a:rPr>
              <a:t>3.	Τίτλος ενότητας: Δείξτε στους πελάτες ότι τους ακούτε</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58506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110149"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3.3.1: </a:t>
            </a:r>
            <a:r>
              <a:rPr lang="el-GR" sz="2200" spc="50" dirty="0">
                <a:latin typeface="+mj-lt"/>
                <a:cs typeface="Tahoma"/>
              </a:rPr>
              <a:t>Συλλογή πληροφοριών</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0" y="2540009"/>
            <a:ext cx="10964819" cy="5078313"/>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Είναι κρίσιμο να θέσουμε τα κατάλληλα ερωτήματα. 
</a:t>
            </a:r>
            <a:endParaRPr lang="en-US" altLang="es-ES" dirty="0">
              <a:latin typeface="Calibri" panose="020F0502020204030204" pitchFamily="34" charset="0"/>
              <a:cs typeface="Calibri" panose="020F0502020204030204" pitchFamily="34" charset="0"/>
            </a:endParaRPr>
          </a:p>
          <a:p>
            <a:pPr>
              <a:defRPr/>
            </a:pPr>
            <a:r>
              <a:rPr lang="el-GR" altLang="es-ES" dirty="0">
                <a:latin typeface="Calibri" panose="020F0502020204030204" pitchFamily="34" charset="0"/>
                <a:cs typeface="Calibri" panose="020F0502020204030204" pitchFamily="34" charset="0"/>
              </a:rPr>
              <a:t>Προσπαθήστε να:
</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Χρησιμοποιήστε ένα αξιόπιστο και δοκιμασμένο μέτρο (π.χ. SERVQUAL) για να λάβετε σχόλια πελατών σχετικά με το τι θέλετε να μετρήσετε
Αποφύγετε τις καθοδηγητικές ερωτήσεις</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Συνδυάστε ποσοτικά (αριθμοί) με ποιοτικά (λέξεις) για να αποκτήσετε καλύτερη εικόνα
Λάβετε υπόψη δεοντολογικά ζητήματα και τον Γενικό Κανονισμό για την Προστασία Δεδομένων (G.D.P.R.) κατά τη συλλογή δεδομένων</a:t>
            </a:r>
          </a:p>
          <a:p>
            <a:pPr marL="285750" indent="-285750">
              <a:buFontTx/>
              <a:buChar char="-"/>
              <a:defRPr/>
            </a:pPr>
            <a:r>
              <a:rPr lang="en-US" altLang="es-ES" dirty="0">
                <a:latin typeface="Calibri" panose="020F0502020204030204" pitchFamily="34" charset="0"/>
                <a:cs typeface="Calibri" panose="020F0502020204030204" pitchFamily="34" charset="0"/>
              </a:rPr>
              <a:t>** </a:t>
            </a:r>
            <a:r>
              <a:rPr lang="el-GR" altLang="es-ES" dirty="0">
                <a:latin typeface="Calibri" panose="020F0502020204030204" pitchFamily="34" charset="0"/>
                <a:cs typeface="Calibri" panose="020F0502020204030204" pitchFamily="34" charset="0"/>
              </a:rPr>
              <a:t>Αποφύγετε τις προκαταλήψεις στην ανάλυση δεδομένων, ανεξάρτητα από τον τρόπο συλλογής τους. όπου είναι δυνατόν, αποκτήστε κάποια επαγγελματική εικόνα πριν από τη συλλογή ή την ανάλυση δεδομένων (αποφύγετε τις προκαταλήψεις</a:t>
            </a:r>
            <a:r>
              <a:rPr lang="en-US" altLang="es-ES" dirty="0">
                <a:latin typeface="Calibri" panose="020F0502020204030204" pitchFamily="34" charset="0"/>
                <a:cs typeface="Calibri" panose="020F0502020204030204" pitchFamily="34" charset="0"/>
              </a:rPr>
              <a:t>)</a:t>
            </a: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object 2">
            <a:extLst>
              <a:ext uri="{FF2B5EF4-FFF2-40B4-BE49-F238E27FC236}">
                <a16:creationId xmlns:a16="http://schemas.microsoft.com/office/drawing/2014/main" id="{2BDD372F-B2F2-5E02-9921-D5801EDE64D8}"/>
              </a:ext>
            </a:extLst>
          </p:cNvPr>
          <p:cNvSpPr txBox="1">
            <a:spLocks/>
          </p:cNvSpPr>
          <p:nvPr/>
        </p:nvSpPr>
        <p:spPr>
          <a:xfrm>
            <a:off x="318564" y="1022287"/>
            <a:ext cx="11732265"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chemeClr val="tx1"/>
                </a:solidFill>
                <a:latin typeface="+mj-lt"/>
                <a:ea typeface="Tahoma" panose="020B0604030504040204" pitchFamily="34" charset="0"/>
                <a:cs typeface="Tahoma" panose="020B0604030504040204" pitchFamily="34" charset="0"/>
              </a:rPr>
              <a:t>3.Τίτλος ενότητας: Χρήση εργαλείων για την απόκτηση των σχολίων των πελατών</a:t>
            </a:r>
            <a:endParaRPr lang="en-US" sz="32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81151726"/>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936</TotalTime>
  <Words>1270</Words>
  <Application>Microsoft Office PowerPoint</Application>
  <PresentationFormat>Panorámica</PresentationFormat>
  <Paragraphs>116</Paragraphs>
  <Slides>15</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15</vt:i4>
      </vt:variant>
    </vt:vector>
  </HeadingPairs>
  <TitlesOfParts>
    <vt:vector size="24"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129</cp:revision>
  <dcterms:created xsi:type="dcterms:W3CDTF">2021-06-29T11:11:56Z</dcterms:created>
  <dcterms:modified xsi:type="dcterms:W3CDTF">2023-02-06T16:16:19Z</dcterms:modified>
</cp:coreProperties>
</file>