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8" r:id="rId3"/>
    <p:sldId id="258" r:id="rId4"/>
    <p:sldId id="306" r:id="rId5"/>
    <p:sldId id="303" r:id="rId6"/>
    <p:sldId id="302" r:id="rId7"/>
    <p:sldId id="304" r:id="rId8"/>
    <p:sldId id="305" r:id="rId9"/>
    <p:sldId id="307" r:id="rId10"/>
    <p:sldId id="308" r:id="rId11"/>
    <p:sldId id="309" r:id="rId12"/>
    <p:sldId id="273" r:id="rId13"/>
    <p:sldId id="265" r:id="rId14"/>
    <p:sldId id="274" r:id="rId15"/>
    <p:sldId id="264" r:id="rId16"/>
  </p:sldIdLst>
  <p:sldSz cx="12192000" cy="6858000"/>
  <p:notesSz cx="6858000" cy="9144000"/>
  <p:defaultTextStyle>
    <a:defPPr>
      <a:defRPr lang="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2" autoAdjust="0"/>
    <p:restoredTop sz="94694"/>
  </p:normalViewPr>
  <p:slideViewPr>
    <p:cSldViewPr snapToGrid="0">
      <p:cViewPr varScale="1">
        <p:scale>
          <a:sx n="107" d="100"/>
          <a:sy n="107" d="100"/>
        </p:scale>
        <p:origin x="7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BDEF21F-A6F0-41B8-AA0F-CC975C7895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0A2CBA-C9C0-4B3C-991A-F22DB63D15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4FA70-0E02-437E-A78C-CE05301291E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4826BE-ACD3-48FC-B5A1-D33628CAB8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D73359-D707-4EAE-AAB6-6DC9146A8A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3C069-59B1-4A62-AB0D-C900094E7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5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F3FB-DEDF-4780-82C6-53DC23E6D14E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"/>
              <a:t>Urednik stila teksta patrona</a:t>
            </a:r>
          </a:p>
          <a:p>
            <a:pPr lvl="1"/>
            <a:r>
              <a:rPr lang="hr"/>
              <a:t>Druga razina</a:t>
            </a:r>
          </a:p>
          <a:p>
            <a:pPr lvl="2"/>
            <a:r>
              <a:rPr lang="hr"/>
              <a:t>Tercer nivel</a:t>
            </a:r>
          </a:p>
          <a:p>
            <a:pPr lvl="3"/>
            <a:r>
              <a:rPr lang="hr"/>
              <a:t>Cuarto nivel</a:t>
            </a:r>
          </a:p>
          <a:p>
            <a:pPr lvl="4"/>
            <a:r>
              <a:rPr lang="hr"/>
              <a:t>Quinto razina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4B92E-D071-4B96-991C-97F62C0BDD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134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48E6AD12-F73E-6146-90A6-A402D6022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Oxygen" panose="02000503000000090004" pitchFamily="2" charset="77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37626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eneral Slide_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8248104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12308" r="11457" b="51795"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Erasmus+ </a:t>
            </a:r>
            <a:r>
              <a:rPr lang="hr" sz="12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programa </a:t>
            </a:r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stajališta autora, a Komisija se ne može smatrati odgovornom za bilo kakvu upotrebu informacija sadržanih u njemu.</a:t>
            </a:r>
            <a:endParaRPr lang="en-US" sz="1200" dirty="0">
              <a:solidFill>
                <a:schemeClr val="bg1"/>
              </a:solidFill>
              <a:effectLst/>
              <a:latin typeface="YADLjI9qxTA 0"/>
            </a:endParaRPr>
          </a:p>
        </p:txBody>
      </p:sp>
    </p:spTree>
    <p:extLst>
      <p:ext uri="{BB962C8B-B14F-4D97-AF65-F5344CB8AC3E}">
        <p14:creationId xmlns:p14="http://schemas.microsoft.com/office/powerpoint/2010/main" val="38515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ndo.io/glossary/customer-feedback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convas.io/blog/customer-feedback-loop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hubspot.com/service/listening-to-customers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hubspot.com/service/listening-to-customers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trepreneur.com/article/250378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350C6F4-6589-4745-8D09-15078EE9ADB2}"/>
              </a:ext>
            </a:extLst>
          </p:cNvPr>
          <p:cNvSpPr txBox="1"/>
          <p:nvPr/>
        </p:nvSpPr>
        <p:spPr>
          <a:xfrm>
            <a:off x="3258328" y="3257551"/>
            <a:ext cx="5103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800" b="1" dirty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“Poboljšanje otpornosti malih i srednjih poduzeća nakon lockdowna”</a:t>
            </a:r>
            <a:endParaRPr lang="es-ES" sz="1800" b="1" dirty="0">
              <a:latin typeface="Bahnschrift Light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A46D3C6-E20C-4FBA-B5EB-C2B5FDE05068}"/>
              </a:ext>
            </a:extLst>
          </p:cNvPr>
          <p:cNvSpPr txBox="1"/>
          <p:nvPr/>
        </p:nvSpPr>
        <p:spPr>
          <a:xfrm>
            <a:off x="2761287" y="4093428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Usredotočenost na slušanje kupaca</a:t>
            </a:r>
            <a:endParaRPr kumimoji="0" lang="en-US" sz="1800" b="1" i="0" u="none" strike="noStrike" kern="1200" cap="none" spc="-114" normalizeH="0" baseline="0" noProof="0" dirty="0">
              <a:ln>
                <a:noFill/>
              </a:ln>
              <a:solidFill>
                <a:srgbClr val="0CA373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Autor: </a:t>
            </a: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 </a:t>
            </a:r>
            <a:r>
              <a:rPr lang="hr" b="1" spc="-11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SEERC </a:t>
            </a: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A4D7A1-6ADA-46A7-96FF-90B678EE24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t="12687" r="9066" b="50000"/>
          <a:stretch/>
        </p:blipFill>
        <p:spPr>
          <a:xfrm>
            <a:off x="3683242" y="921747"/>
            <a:ext cx="4531601" cy="2395275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75E6C6FD-3E82-48C3-9D72-C6EB7E75547D}"/>
              </a:ext>
            </a:extLst>
          </p:cNvPr>
          <p:cNvSpPr/>
          <p:nvPr/>
        </p:nvSpPr>
        <p:spPr>
          <a:xfrm>
            <a:off x="11920635" y="0"/>
            <a:ext cx="71543" cy="619584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A5FE859-222B-4C59-8EA5-38A3D7D38CDC}"/>
              </a:ext>
            </a:extLst>
          </p:cNvPr>
          <p:cNvSpPr/>
          <p:nvPr/>
        </p:nvSpPr>
        <p:spPr>
          <a:xfrm rot="16200000" flipH="1">
            <a:off x="8667826" y="-3293392"/>
            <a:ext cx="53498" cy="6994850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32B3A989-932D-4975-BB6B-BE23E9259ADE}"/>
              </a:ext>
            </a:extLst>
          </p:cNvPr>
          <p:cNvSpPr/>
          <p:nvPr/>
        </p:nvSpPr>
        <p:spPr>
          <a:xfrm rot="10800000">
            <a:off x="186595" y="1100896"/>
            <a:ext cx="45719" cy="5094952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CA99EEAB-A3DE-4E88-84FB-BB4AA4B234F5}"/>
              </a:ext>
            </a:extLst>
          </p:cNvPr>
          <p:cNvSpPr/>
          <p:nvPr/>
        </p:nvSpPr>
        <p:spPr>
          <a:xfrm rot="5400000" flipH="1">
            <a:off x="3209704" y="2697741"/>
            <a:ext cx="53501" cy="647290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518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4" y="1022287"/>
            <a:ext cx="1161302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3: Koristite alate za dobivanje povratnih informacija od kupaca</a:t>
            </a:r>
            <a:endParaRPr lang="en-U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11110149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3.2: Formalni alati (primarni podaci)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1" y="2540009"/>
            <a:ext cx="102690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Postoji niz alata koji su dostupni za prikupljanje podataka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1. Na webu: Neki su besplatni, a drugi su do određene točke 'besplatni'. Neki od najčešće primjenjivanih alata za prikupljanje podataka uključuju: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Google Forms - </a:t>
            </a:r>
            <a:r>
              <a:rPr lang="hr" alt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SurveyMonkey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- Microsoft Forms - </a:t>
            </a:r>
            <a:r>
              <a:rPr lang="hr" alt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Jotform</a:t>
            </a: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hr" alt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Cognito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Forms - </a:t>
            </a:r>
            <a:r>
              <a:rPr lang="hr" alt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HubSpot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Form Builder - </a:t>
            </a:r>
            <a:r>
              <a:rPr lang="hr" alt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Zoho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Anketa</a:t>
            </a:r>
          </a:p>
          <a:p>
            <a:pPr marL="285750" indent="-285750">
              <a:buFontTx/>
              <a:buChar char="-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2. "Osobno":</a:t>
            </a: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Fokus grupe - Intervjui - Promatranje</a:t>
            </a: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888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4" y="1022287"/>
            <a:ext cx="11613023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2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3: Koristite alate za dobivanje povratnih informacija od kupaca</a:t>
            </a:r>
            <a:endParaRPr lang="en-US" sz="2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11110149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3.3: Formalni alati (neobrađeni/sekundarni podaci)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1" y="2540009"/>
            <a:ext cx="102690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Neobrađeni ili sekundarni podaci također su dostupni za dobivanje povratnih informacija od kupaca. Neki primjeri uključuju: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Praćenje prodaje kupaca tijekom vremena:</a:t>
            </a:r>
          </a:p>
          <a:p>
            <a:pPr marL="742950" lvl="1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općenito u vašoj bazi kupaca</a:t>
            </a:r>
          </a:p>
          <a:p>
            <a:pPr marL="742950" lvl="1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za određene kupce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Društveni mediji i blogovi na kojima korisnici i oni koji to nisu kupci raspravljaju o problemima u vezi s našim proizvodima/uslugama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Podaci na razini industrije koji su javno dostupni za analizu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Izvješća o djelatnosti mogu biti dostupna, ali često su uz naknadu</a:t>
            </a:r>
          </a:p>
          <a:p>
            <a:pPr marL="285750" indent="-285750">
              <a:buFontTx/>
              <a:buChar char="-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217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FE93A2C-5089-204E-8F05-7EC4E7ADE35C}"/>
              </a:ext>
            </a:extLst>
          </p:cNvPr>
          <p:cNvGrpSpPr/>
          <p:nvPr/>
        </p:nvGrpSpPr>
        <p:grpSpPr>
          <a:xfrm>
            <a:off x="7580470" y="3353377"/>
            <a:ext cx="1997391" cy="2384049"/>
            <a:chOff x="15787481" y="6578009"/>
            <a:chExt cx="3994782" cy="4768098"/>
          </a:xfrm>
        </p:grpSpPr>
        <p:sp>
          <p:nvSpPr>
            <p:cNvPr id="41" name="Arc 40"/>
            <p:cNvSpPr/>
            <p:nvPr/>
          </p:nvSpPr>
          <p:spPr>
            <a:xfrm rot="10800000">
              <a:off x="15787481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 rot="10800000">
              <a:off x="16955620" y="9687602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solidFill>
                <a:srgbClr val="0CA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0AB57E4-17DE-8941-8650-9467E0FBD62C}"/>
              </a:ext>
            </a:extLst>
          </p:cNvPr>
          <p:cNvGrpSpPr/>
          <p:nvPr/>
        </p:nvGrpSpPr>
        <p:grpSpPr>
          <a:xfrm>
            <a:off x="6226063" y="1466713"/>
            <a:ext cx="1997391" cy="2412022"/>
            <a:chOff x="13078667" y="2804681"/>
            <a:chExt cx="3994782" cy="4824044"/>
          </a:xfrm>
        </p:grpSpPr>
        <p:sp>
          <p:nvSpPr>
            <p:cNvPr id="37" name="Arc 36"/>
            <p:cNvSpPr/>
            <p:nvPr/>
          </p:nvSpPr>
          <p:spPr>
            <a:xfrm>
              <a:off x="13078667" y="3633936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 rot="10800000">
              <a:off x="14246806" y="2804681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solidFill>
                <a:srgbClr val="0CA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5107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3E85255-30F3-C346-A520-1AD7DC21BA2F}"/>
              </a:ext>
            </a:extLst>
          </p:cNvPr>
          <p:cNvGrpSpPr/>
          <p:nvPr/>
        </p:nvGrpSpPr>
        <p:grpSpPr>
          <a:xfrm>
            <a:off x="4871658" y="3353377"/>
            <a:ext cx="1997391" cy="2384049"/>
            <a:chOff x="10369857" y="6578009"/>
            <a:chExt cx="3994782" cy="4768098"/>
          </a:xfrm>
        </p:grpSpPr>
        <p:sp>
          <p:nvSpPr>
            <p:cNvPr id="27" name="Arc 26"/>
            <p:cNvSpPr/>
            <p:nvPr/>
          </p:nvSpPr>
          <p:spPr>
            <a:xfrm rot="10800000">
              <a:off x="10369857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 rot="10800000">
              <a:off x="11537995" y="9687602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solidFill>
                <a:srgbClr val="0CA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6328B0E-F578-F540-8798-AB59B2D47333}"/>
              </a:ext>
            </a:extLst>
          </p:cNvPr>
          <p:cNvGrpSpPr/>
          <p:nvPr/>
        </p:nvGrpSpPr>
        <p:grpSpPr>
          <a:xfrm>
            <a:off x="3503395" y="1466713"/>
            <a:ext cx="1997391" cy="2412022"/>
            <a:chOff x="7661040" y="2804681"/>
            <a:chExt cx="3994782" cy="4824044"/>
          </a:xfrm>
        </p:grpSpPr>
        <p:sp>
          <p:nvSpPr>
            <p:cNvPr id="25" name="Arc 24"/>
            <p:cNvSpPr/>
            <p:nvPr/>
          </p:nvSpPr>
          <p:spPr>
            <a:xfrm>
              <a:off x="7661040" y="3633936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 rot="10800000">
              <a:off x="8829178" y="2804681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0A02A47-A1CD-4F4E-90F5-13415DC9934E}"/>
              </a:ext>
            </a:extLst>
          </p:cNvPr>
          <p:cNvGrpSpPr/>
          <p:nvPr/>
        </p:nvGrpSpPr>
        <p:grpSpPr>
          <a:xfrm>
            <a:off x="2162842" y="3353377"/>
            <a:ext cx="1997391" cy="2384049"/>
            <a:chOff x="4952225" y="6578009"/>
            <a:chExt cx="3994782" cy="4768098"/>
          </a:xfrm>
        </p:grpSpPr>
        <p:sp>
          <p:nvSpPr>
            <p:cNvPr id="24" name="Arc 23"/>
            <p:cNvSpPr/>
            <p:nvPr/>
          </p:nvSpPr>
          <p:spPr>
            <a:xfrm rot="10800000">
              <a:off x="4952225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 rot="10800000">
              <a:off x="6120363" y="9687602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solidFill>
                <a:srgbClr val="0CA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sp>
        <p:nvSpPr>
          <p:cNvPr id="47" name="Shape 2774"/>
          <p:cNvSpPr/>
          <p:nvPr/>
        </p:nvSpPr>
        <p:spPr>
          <a:xfrm>
            <a:off x="5681436" y="5176399"/>
            <a:ext cx="377832" cy="377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7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39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39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1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3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8" y="21545"/>
                  <a:pt x="13610" y="21600"/>
                  <a:pt x="13745" y="21600"/>
                </a:cubicBezTo>
                <a:cubicBezTo>
                  <a:pt x="14017" y="21600"/>
                  <a:pt x="14236" y="21380"/>
                  <a:pt x="14236" y="21109"/>
                </a:cubicBezTo>
                <a:cubicBezTo>
                  <a:pt x="14236" y="20974"/>
                  <a:pt x="14182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6200" y="5891"/>
                </a:moveTo>
                <a:cubicBezTo>
                  <a:pt x="16471" y="5891"/>
                  <a:pt x="16691" y="6111"/>
                  <a:pt x="16691" y="6382"/>
                </a:cubicBezTo>
                <a:cubicBezTo>
                  <a:pt x="16691" y="6653"/>
                  <a:pt x="16471" y="6873"/>
                  <a:pt x="16200" y="6873"/>
                </a:cubicBezTo>
                <a:cubicBezTo>
                  <a:pt x="15929" y="6873"/>
                  <a:pt x="15709" y="6653"/>
                  <a:pt x="15709" y="6382"/>
                </a:cubicBezTo>
                <a:cubicBezTo>
                  <a:pt x="15709" y="6111"/>
                  <a:pt x="15929" y="5891"/>
                  <a:pt x="16200" y="5891"/>
                </a:cubicBezTo>
                <a:moveTo>
                  <a:pt x="16200" y="7855"/>
                </a:moveTo>
                <a:cubicBezTo>
                  <a:pt x="17013" y="7855"/>
                  <a:pt x="17673" y="7196"/>
                  <a:pt x="17673" y="6382"/>
                </a:cubicBezTo>
                <a:cubicBezTo>
                  <a:pt x="17673" y="5569"/>
                  <a:pt x="17013" y="4909"/>
                  <a:pt x="16200" y="4909"/>
                </a:cubicBezTo>
                <a:cubicBezTo>
                  <a:pt x="15387" y="4909"/>
                  <a:pt x="14727" y="5569"/>
                  <a:pt x="14727" y="6382"/>
                </a:cubicBezTo>
                <a:cubicBezTo>
                  <a:pt x="14727" y="7196"/>
                  <a:pt x="15387" y="7855"/>
                  <a:pt x="16200" y="7855"/>
                </a:cubicBezTo>
                <a:moveTo>
                  <a:pt x="8422" y="8135"/>
                </a:moveTo>
                <a:lnTo>
                  <a:pt x="11926" y="11638"/>
                </a:lnTo>
                <a:cubicBezTo>
                  <a:pt x="12015" y="11727"/>
                  <a:pt x="12138" y="11782"/>
                  <a:pt x="12273" y="11782"/>
                </a:cubicBezTo>
                <a:cubicBezTo>
                  <a:pt x="12408" y="11782"/>
                  <a:pt x="12531" y="11727"/>
                  <a:pt x="12620" y="11638"/>
                </a:cubicBezTo>
                <a:lnTo>
                  <a:pt x="14183" y="10075"/>
                </a:lnTo>
                <a:lnTo>
                  <a:pt x="16200" y="12764"/>
                </a:lnTo>
                <a:lnTo>
                  <a:pt x="5336" y="12764"/>
                </a:lnTo>
                <a:cubicBezTo>
                  <a:pt x="5336" y="12764"/>
                  <a:pt x="8422" y="8135"/>
                  <a:pt x="8422" y="8135"/>
                </a:cubicBezTo>
                <a:close/>
                <a:moveTo>
                  <a:pt x="4418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cubicBezTo>
                  <a:pt x="17673" y="13144"/>
                  <a:pt x="17630" y="13047"/>
                  <a:pt x="17568" y="12965"/>
                </a:cubicBezTo>
                <a:lnTo>
                  <a:pt x="17575" y="12960"/>
                </a:lnTo>
                <a:lnTo>
                  <a:pt x="14629" y="9033"/>
                </a:lnTo>
                <a:lnTo>
                  <a:pt x="14622" y="9038"/>
                </a:lnTo>
                <a:cubicBezTo>
                  <a:pt x="14533" y="8919"/>
                  <a:pt x="14397" y="8836"/>
                  <a:pt x="14236" y="8836"/>
                </a:cubicBezTo>
                <a:cubicBezTo>
                  <a:pt x="14101" y="8836"/>
                  <a:pt x="13978" y="8891"/>
                  <a:pt x="13889" y="8980"/>
                </a:cubicBezTo>
                <a:lnTo>
                  <a:pt x="12273" y="10597"/>
                </a:lnTo>
                <a:lnTo>
                  <a:pt x="8693" y="7017"/>
                </a:lnTo>
                <a:cubicBezTo>
                  <a:pt x="8604" y="6928"/>
                  <a:pt x="8481" y="6873"/>
                  <a:pt x="8345" y="6873"/>
                </a:cubicBezTo>
                <a:cubicBezTo>
                  <a:pt x="8175" y="6873"/>
                  <a:pt x="8033" y="6965"/>
                  <a:pt x="7945" y="7097"/>
                </a:cubicBezTo>
                <a:lnTo>
                  <a:pt x="7937" y="7091"/>
                </a:lnTo>
                <a:lnTo>
                  <a:pt x="4010" y="12982"/>
                </a:lnTo>
                <a:lnTo>
                  <a:pt x="4017" y="12988"/>
                </a:lnTo>
                <a:cubicBezTo>
                  <a:pt x="3965" y="13066"/>
                  <a:pt x="3927" y="13154"/>
                  <a:pt x="3927" y="13255"/>
                </a:cubicBezTo>
                <a:cubicBezTo>
                  <a:pt x="3927" y="13526"/>
                  <a:pt x="4147" y="13745"/>
                  <a:pt x="4418" y="137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48" name="Shape 2781"/>
          <p:cNvSpPr/>
          <p:nvPr/>
        </p:nvSpPr>
        <p:spPr>
          <a:xfrm>
            <a:off x="2992098" y="5133883"/>
            <a:ext cx="377832" cy="377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6873"/>
                </a:moveTo>
                <a:cubicBezTo>
                  <a:pt x="6162" y="6873"/>
                  <a:pt x="6382" y="6653"/>
                  <a:pt x="6382" y="6382"/>
                </a:cubicBezTo>
                <a:lnTo>
                  <a:pt x="6382" y="1473"/>
                </a:lnTo>
                <a:cubicBezTo>
                  <a:pt x="6382" y="1201"/>
                  <a:pt x="6162" y="982"/>
                  <a:pt x="5891" y="982"/>
                </a:cubicBezTo>
                <a:cubicBezTo>
                  <a:pt x="5620" y="982"/>
                  <a:pt x="5400" y="1201"/>
                  <a:pt x="5400" y="1473"/>
                </a:cubicBezTo>
                <a:lnTo>
                  <a:pt x="5400" y="6382"/>
                </a:lnTo>
                <a:cubicBezTo>
                  <a:pt x="5400" y="6653"/>
                  <a:pt x="5620" y="6873"/>
                  <a:pt x="5891" y="6873"/>
                </a:cubicBezTo>
                <a:moveTo>
                  <a:pt x="2945" y="5891"/>
                </a:moveTo>
                <a:cubicBezTo>
                  <a:pt x="3216" y="5891"/>
                  <a:pt x="3436" y="5671"/>
                  <a:pt x="3436" y="5400"/>
                </a:cubicBezTo>
                <a:lnTo>
                  <a:pt x="3436" y="2455"/>
                </a:lnTo>
                <a:cubicBezTo>
                  <a:pt x="3436" y="2183"/>
                  <a:pt x="3216" y="1964"/>
                  <a:pt x="2945" y="1964"/>
                </a:cubicBezTo>
                <a:cubicBezTo>
                  <a:pt x="2675" y="1964"/>
                  <a:pt x="2455" y="2183"/>
                  <a:pt x="2455" y="2455"/>
                </a:cubicBezTo>
                <a:lnTo>
                  <a:pt x="2455" y="5400"/>
                </a:lnTo>
                <a:cubicBezTo>
                  <a:pt x="2455" y="5671"/>
                  <a:pt x="2675" y="5891"/>
                  <a:pt x="2945" y="5891"/>
                </a:cubicBezTo>
                <a:moveTo>
                  <a:pt x="18655" y="15218"/>
                </a:moveTo>
                <a:lnTo>
                  <a:pt x="17648" y="15218"/>
                </a:lnTo>
                <a:cubicBezTo>
                  <a:pt x="17660" y="15056"/>
                  <a:pt x="17673" y="14893"/>
                  <a:pt x="17673" y="14727"/>
                </a:cubicBezTo>
                <a:lnTo>
                  <a:pt x="17673" y="11291"/>
                </a:lnTo>
                <a:lnTo>
                  <a:pt x="18655" y="11291"/>
                </a:lnTo>
                <a:cubicBezTo>
                  <a:pt x="19739" y="11291"/>
                  <a:pt x="20618" y="12170"/>
                  <a:pt x="20618" y="13255"/>
                </a:cubicBezTo>
                <a:cubicBezTo>
                  <a:pt x="20618" y="14339"/>
                  <a:pt x="19739" y="15218"/>
                  <a:pt x="18655" y="15218"/>
                </a:cubicBezTo>
                <a:moveTo>
                  <a:pt x="16691" y="14727"/>
                </a:moveTo>
                <a:cubicBezTo>
                  <a:pt x="16691" y="15802"/>
                  <a:pt x="16399" y="16805"/>
                  <a:pt x="15896" y="17673"/>
                </a:cubicBezTo>
                <a:lnTo>
                  <a:pt x="1777" y="17673"/>
                </a:lnTo>
                <a:cubicBezTo>
                  <a:pt x="1274" y="16805"/>
                  <a:pt x="982" y="15802"/>
                  <a:pt x="982" y="14727"/>
                </a:cubicBezTo>
                <a:lnTo>
                  <a:pt x="982" y="8836"/>
                </a:lnTo>
                <a:lnTo>
                  <a:pt x="16691" y="8836"/>
                </a:lnTo>
                <a:cubicBezTo>
                  <a:pt x="16691" y="8836"/>
                  <a:pt x="16691" y="14727"/>
                  <a:pt x="16691" y="14727"/>
                </a:cubicBezTo>
                <a:close/>
                <a:moveTo>
                  <a:pt x="10800" y="20618"/>
                </a:moveTo>
                <a:lnTo>
                  <a:pt x="6873" y="20618"/>
                </a:lnTo>
                <a:cubicBezTo>
                  <a:pt x="5131" y="20618"/>
                  <a:pt x="3569" y="19857"/>
                  <a:pt x="2491" y="18655"/>
                </a:cubicBezTo>
                <a:lnTo>
                  <a:pt x="15182" y="18655"/>
                </a:lnTo>
                <a:cubicBezTo>
                  <a:pt x="14103" y="19857"/>
                  <a:pt x="12542" y="20618"/>
                  <a:pt x="10800" y="20618"/>
                </a:cubicBezTo>
                <a:moveTo>
                  <a:pt x="18655" y="10309"/>
                </a:moveTo>
                <a:lnTo>
                  <a:pt x="17673" y="10309"/>
                </a:lnTo>
                <a:lnTo>
                  <a:pt x="17673" y="8836"/>
                </a:lnTo>
                <a:cubicBezTo>
                  <a:pt x="17673" y="8295"/>
                  <a:pt x="17233" y="7855"/>
                  <a:pt x="16691" y="7855"/>
                </a:cubicBez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14727"/>
                </a:lnTo>
                <a:cubicBezTo>
                  <a:pt x="0" y="17232"/>
                  <a:pt x="1344" y="19417"/>
                  <a:pt x="3346" y="20618"/>
                </a:cubicBezTo>
                <a:lnTo>
                  <a:pt x="491" y="20618"/>
                </a:lnTo>
                <a:cubicBezTo>
                  <a:pt x="220" y="20618"/>
                  <a:pt x="0" y="20838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0"/>
                  <a:pt x="17673" y="21109"/>
                </a:cubicBezTo>
                <a:cubicBezTo>
                  <a:pt x="17673" y="20838"/>
                  <a:pt x="17453" y="20618"/>
                  <a:pt x="17182" y="20618"/>
                </a:cubicBezTo>
                <a:lnTo>
                  <a:pt x="14330" y="20618"/>
                </a:lnTo>
                <a:cubicBezTo>
                  <a:pt x="15925" y="19659"/>
                  <a:pt x="17101" y="18074"/>
                  <a:pt x="17511" y="16200"/>
                </a:cubicBezTo>
                <a:lnTo>
                  <a:pt x="18655" y="16200"/>
                </a:lnTo>
                <a:cubicBezTo>
                  <a:pt x="20281" y="16200"/>
                  <a:pt x="21600" y="14882"/>
                  <a:pt x="21600" y="13255"/>
                </a:cubicBezTo>
                <a:cubicBezTo>
                  <a:pt x="21600" y="11628"/>
                  <a:pt x="20281" y="10309"/>
                  <a:pt x="18655" y="10309"/>
                </a:cubicBezTo>
                <a:moveTo>
                  <a:pt x="11782" y="5891"/>
                </a:moveTo>
                <a:cubicBezTo>
                  <a:pt x="12053" y="5891"/>
                  <a:pt x="12273" y="5671"/>
                  <a:pt x="12273" y="5400"/>
                </a:cubicBezTo>
                <a:lnTo>
                  <a:pt x="12273" y="2455"/>
                </a:lnTo>
                <a:cubicBezTo>
                  <a:pt x="12273" y="2183"/>
                  <a:pt x="12053" y="1964"/>
                  <a:pt x="11782" y="1964"/>
                </a:cubicBezTo>
                <a:cubicBezTo>
                  <a:pt x="11511" y="1964"/>
                  <a:pt x="11291" y="2183"/>
                  <a:pt x="11291" y="2455"/>
                </a:cubicBezTo>
                <a:lnTo>
                  <a:pt x="11291" y="5400"/>
                </a:lnTo>
                <a:cubicBezTo>
                  <a:pt x="11291" y="5671"/>
                  <a:pt x="11511" y="5891"/>
                  <a:pt x="11782" y="5891"/>
                </a:cubicBezTo>
                <a:moveTo>
                  <a:pt x="14727" y="6873"/>
                </a:moveTo>
                <a:cubicBezTo>
                  <a:pt x="14998" y="6873"/>
                  <a:pt x="15218" y="6653"/>
                  <a:pt x="15218" y="6382"/>
                </a:cubicBezTo>
                <a:lnTo>
                  <a:pt x="15218" y="1473"/>
                </a:lnTo>
                <a:cubicBezTo>
                  <a:pt x="15218" y="1201"/>
                  <a:pt x="14998" y="982"/>
                  <a:pt x="14727" y="982"/>
                </a:cubicBezTo>
                <a:cubicBezTo>
                  <a:pt x="14456" y="982"/>
                  <a:pt x="14236" y="1201"/>
                  <a:pt x="14236" y="1473"/>
                </a:cubicBezTo>
                <a:lnTo>
                  <a:pt x="14236" y="6382"/>
                </a:lnTo>
                <a:cubicBezTo>
                  <a:pt x="14236" y="6653"/>
                  <a:pt x="14456" y="6873"/>
                  <a:pt x="14727" y="6873"/>
                </a:cubicBezTo>
                <a:moveTo>
                  <a:pt x="8836" y="5891"/>
                </a:moveTo>
                <a:cubicBezTo>
                  <a:pt x="9107" y="5891"/>
                  <a:pt x="9327" y="5671"/>
                  <a:pt x="9327" y="5400"/>
                </a:cubicBezTo>
                <a:lnTo>
                  <a:pt x="9327" y="491"/>
                </a:lnTo>
                <a:cubicBezTo>
                  <a:pt x="9327" y="220"/>
                  <a:pt x="9107" y="0"/>
                  <a:pt x="8836" y="0"/>
                </a:cubicBezTo>
                <a:cubicBezTo>
                  <a:pt x="8566" y="0"/>
                  <a:pt x="8345" y="220"/>
                  <a:pt x="8345" y="491"/>
                </a:cubicBezTo>
                <a:lnTo>
                  <a:pt x="8345" y="5400"/>
                </a:lnTo>
                <a:cubicBezTo>
                  <a:pt x="8345" y="5671"/>
                  <a:pt x="8566" y="5891"/>
                  <a:pt x="8836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49" name="Shape 2782"/>
          <p:cNvSpPr/>
          <p:nvPr/>
        </p:nvSpPr>
        <p:spPr>
          <a:xfrm>
            <a:off x="4326846" y="1718146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50" name="Shape 2783"/>
          <p:cNvSpPr/>
          <p:nvPr/>
        </p:nvSpPr>
        <p:spPr>
          <a:xfrm>
            <a:off x="8390270" y="5202160"/>
            <a:ext cx="377832" cy="326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51" name="Shape 2787"/>
          <p:cNvSpPr/>
          <p:nvPr/>
        </p:nvSpPr>
        <p:spPr>
          <a:xfrm>
            <a:off x="7035960" y="1692414"/>
            <a:ext cx="377598" cy="377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6" h="21600" extrusionOk="0">
                <a:moveTo>
                  <a:pt x="11502" y="10309"/>
                </a:moveTo>
                <a:cubicBezTo>
                  <a:pt x="11767" y="10309"/>
                  <a:pt x="11981" y="10090"/>
                  <a:pt x="11981" y="9818"/>
                </a:cubicBezTo>
                <a:cubicBezTo>
                  <a:pt x="11981" y="9547"/>
                  <a:pt x="11767" y="9327"/>
                  <a:pt x="11502" y="9327"/>
                </a:cubicBezTo>
                <a:cubicBezTo>
                  <a:pt x="11237" y="9327"/>
                  <a:pt x="11022" y="9547"/>
                  <a:pt x="11022" y="9818"/>
                </a:cubicBezTo>
                <a:cubicBezTo>
                  <a:pt x="11022" y="10090"/>
                  <a:pt x="11237" y="10309"/>
                  <a:pt x="11502" y="10309"/>
                </a:cubicBezTo>
                <a:moveTo>
                  <a:pt x="15818" y="4909"/>
                </a:moveTo>
                <a:cubicBezTo>
                  <a:pt x="16083" y="4909"/>
                  <a:pt x="16297" y="5129"/>
                  <a:pt x="16297" y="5400"/>
                </a:cubicBezTo>
                <a:cubicBezTo>
                  <a:pt x="16297" y="5672"/>
                  <a:pt x="16083" y="5891"/>
                  <a:pt x="15818" y="5891"/>
                </a:cubicBezTo>
                <a:cubicBezTo>
                  <a:pt x="15553" y="5891"/>
                  <a:pt x="15338" y="5672"/>
                  <a:pt x="15338" y="5400"/>
                </a:cubicBezTo>
                <a:cubicBezTo>
                  <a:pt x="15338" y="5129"/>
                  <a:pt x="15553" y="4909"/>
                  <a:pt x="15818" y="4909"/>
                </a:cubicBezTo>
                <a:moveTo>
                  <a:pt x="15818" y="6873"/>
                </a:moveTo>
                <a:cubicBezTo>
                  <a:pt x="16612" y="6873"/>
                  <a:pt x="17256" y="6213"/>
                  <a:pt x="17256" y="5400"/>
                </a:cubicBezTo>
                <a:cubicBezTo>
                  <a:pt x="17256" y="4587"/>
                  <a:pt x="16612" y="3928"/>
                  <a:pt x="15818" y="3928"/>
                </a:cubicBezTo>
                <a:cubicBezTo>
                  <a:pt x="15023" y="3928"/>
                  <a:pt x="14379" y="4587"/>
                  <a:pt x="14379" y="5400"/>
                </a:cubicBezTo>
                <a:cubicBezTo>
                  <a:pt x="14379" y="6213"/>
                  <a:pt x="15023" y="6873"/>
                  <a:pt x="15818" y="6873"/>
                </a:cubicBezTo>
                <a:moveTo>
                  <a:pt x="12941" y="11782"/>
                </a:moveTo>
                <a:cubicBezTo>
                  <a:pt x="13206" y="11782"/>
                  <a:pt x="13420" y="11562"/>
                  <a:pt x="13420" y="11291"/>
                </a:cubicBezTo>
                <a:cubicBezTo>
                  <a:pt x="13420" y="11020"/>
                  <a:pt x="13206" y="10800"/>
                  <a:pt x="12941" y="10800"/>
                </a:cubicBezTo>
                <a:cubicBezTo>
                  <a:pt x="12675" y="10800"/>
                  <a:pt x="12461" y="11020"/>
                  <a:pt x="12461" y="11291"/>
                </a:cubicBezTo>
                <a:cubicBezTo>
                  <a:pt x="12461" y="11562"/>
                  <a:pt x="12675" y="11782"/>
                  <a:pt x="12941" y="11782"/>
                </a:cubicBezTo>
                <a:moveTo>
                  <a:pt x="10063" y="7855"/>
                </a:moveTo>
                <a:cubicBezTo>
                  <a:pt x="9798" y="7855"/>
                  <a:pt x="9584" y="8074"/>
                  <a:pt x="9584" y="8346"/>
                </a:cubicBezTo>
                <a:cubicBezTo>
                  <a:pt x="9584" y="8617"/>
                  <a:pt x="9798" y="8836"/>
                  <a:pt x="10063" y="8836"/>
                </a:cubicBezTo>
                <a:cubicBezTo>
                  <a:pt x="10328" y="8836"/>
                  <a:pt x="10543" y="8617"/>
                  <a:pt x="10543" y="8346"/>
                </a:cubicBezTo>
                <a:cubicBezTo>
                  <a:pt x="10543" y="8074"/>
                  <a:pt x="10328" y="7855"/>
                  <a:pt x="10063" y="7855"/>
                </a:cubicBezTo>
                <a:moveTo>
                  <a:pt x="1718" y="19842"/>
                </a:moveTo>
                <a:lnTo>
                  <a:pt x="3451" y="15392"/>
                </a:lnTo>
                <a:cubicBezTo>
                  <a:pt x="3684" y="15834"/>
                  <a:pt x="3973" y="16253"/>
                  <a:pt x="4312" y="16642"/>
                </a:cubicBezTo>
                <a:cubicBezTo>
                  <a:pt x="4824" y="17230"/>
                  <a:pt x="5418" y="17711"/>
                  <a:pt x="6061" y="18068"/>
                </a:cubicBezTo>
                <a:cubicBezTo>
                  <a:pt x="6061" y="18068"/>
                  <a:pt x="1718" y="19842"/>
                  <a:pt x="1718" y="19842"/>
                </a:cubicBezTo>
                <a:close/>
                <a:moveTo>
                  <a:pt x="3717" y="12060"/>
                </a:moveTo>
                <a:lnTo>
                  <a:pt x="0" y="21600"/>
                </a:lnTo>
                <a:lnTo>
                  <a:pt x="9319" y="17795"/>
                </a:lnTo>
                <a:cubicBezTo>
                  <a:pt x="9153" y="17815"/>
                  <a:pt x="8987" y="17824"/>
                  <a:pt x="8822" y="17824"/>
                </a:cubicBezTo>
                <a:cubicBezTo>
                  <a:pt x="5971" y="17824"/>
                  <a:pt x="3389" y="15002"/>
                  <a:pt x="3717" y="12060"/>
                </a:cubicBezTo>
                <a:moveTo>
                  <a:pt x="16115" y="10657"/>
                </a:moveTo>
                <a:cubicBezTo>
                  <a:pt x="15925" y="10851"/>
                  <a:pt x="15627" y="11171"/>
                  <a:pt x="15280" y="11542"/>
                </a:cubicBezTo>
                <a:cubicBezTo>
                  <a:pt x="14662" y="12204"/>
                  <a:pt x="13712" y="13221"/>
                  <a:pt x="13147" y="13753"/>
                </a:cubicBezTo>
                <a:lnTo>
                  <a:pt x="7665" y="8141"/>
                </a:lnTo>
                <a:cubicBezTo>
                  <a:pt x="8185" y="7563"/>
                  <a:pt x="9179" y="6590"/>
                  <a:pt x="9825" y="5958"/>
                </a:cubicBezTo>
                <a:cubicBezTo>
                  <a:pt x="10188" y="5603"/>
                  <a:pt x="10500" y="5298"/>
                  <a:pt x="10690" y="5103"/>
                </a:cubicBezTo>
                <a:cubicBezTo>
                  <a:pt x="13284" y="2447"/>
                  <a:pt x="18271" y="993"/>
                  <a:pt x="20136" y="982"/>
                </a:cubicBezTo>
                <a:cubicBezTo>
                  <a:pt x="20132" y="2572"/>
                  <a:pt x="18824" y="7884"/>
                  <a:pt x="16115" y="10657"/>
                </a:cubicBezTo>
                <a:moveTo>
                  <a:pt x="12477" y="14563"/>
                </a:moveTo>
                <a:cubicBezTo>
                  <a:pt x="12127" y="15873"/>
                  <a:pt x="11665" y="17072"/>
                  <a:pt x="11154" y="18035"/>
                </a:cubicBezTo>
                <a:cubicBezTo>
                  <a:pt x="10943" y="17454"/>
                  <a:pt x="10642" y="16798"/>
                  <a:pt x="10214" y="16110"/>
                </a:cubicBezTo>
                <a:cubicBezTo>
                  <a:pt x="10035" y="15823"/>
                  <a:pt x="9728" y="15656"/>
                  <a:pt x="9405" y="15656"/>
                </a:cubicBezTo>
                <a:cubicBezTo>
                  <a:pt x="9329" y="15656"/>
                  <a:pt x="9252" y="15665"/>
                  <a:pt x="9176" y="15684"/>
                </a:cubicBezTo>
                <a:cubicBezTo>
                  <a:pt x="8990" y="15731"/>
                  <a:pt x="8799" y="15755"/>
                  <a:pt x="8610" y="15755"/>
                </a:cubicBezTo>
                <a:cubicBezTo>
                  <a:pt x="7905" y="15755"/>
                  <a:pt x="7217" y="15432"/>
                  <a:pt x="6621" y="14822"/>
                </a:cubicBezTo>
                <a:cubicBezTo>
                  <a:pt x="5861" y="14044"/>
                  <a:pt x="5561" y="13114"/>
                  <a:pt x="5779" y="12206"/>
                </a:cubicBezTo>
                <a:cubicBezTo>
                  <a:pt x="5877" y="11797"/>
                  <a:pt x="5709" y="11370"/>
                  <a:pt x="5363" y="11144"/>
                </a:cubicBezTo>
                <a:cubicBezTo>
                  <a:pt x="4690" y="10706"/>
                  <a:pt x="4050" y="10398"/>
                  <a:pt x="3482" y="10183"/>
                </a:cubicBezTo>
                <a:cubicBezTo>
                  <a:pt x="4423" y="9658"/>
                  <a:pt x="5594" y="9186"/>
                  <a:pt x="6874" y="8827"/>
                </a:cubicBezTo>
                <a:cubicBezTo>
                  <a:pt x="6900" y="8820"/>
                  <a:pt x="6921" y="8803"/>
                  <a:pt x="6946" y="8793"/>
                </a:cubicBezTo>
                <a:lnTo>
                  <a:pt x="12510" y="14490"/>
                </a:lnTo>
                <a:cubicBezTo>
                  <a:pt x="12501" y="14515"/>
                  <a:pt x="12484" y="14536"/>
                  <a:pt x="12477" y="14563"/>
                </a:cubicBezTo>
                <a:moveTo>
                  <a:pt x="20922" y="167"/>
                </a:moveTo>
                <a:cubicBezTo>
                  <a:pt x="20813" y="55"/>
                  <a:pt x="20545" y="0"/>
                  <a:pt x="20157" y="0"/>
                </a:cubicBezTo>
                <a:cubicBezTo>
                  <a:pt x="18131" y="0"/>
                  <a:pt x="12842" y="1511"/>
                  <a:pt x="10012" y="4409"/>
                </a:cubicBezTo>
                <a:cubicBezTo>
                  <a:pt x="9345" y="5092"/>
                  <a:pt x="7134" y="7175"/>
                  <a:pt x="6621" y="7880"/>
                </a:cubicBezTo>
                <a:cubicBezTo>
                  <a:pt x="4961" y="8346"/>
                  <a:pt x="2544" y="9277"/>
                  <a:pt x="1196" y="10657"/>
                </a:cubicBezTo>
                <a:cubicBezTo>
                  <a:pt x="1196" y="10657"/>
                  <a:pt x="2841" y="10663"/>
                  <a:pt x="4848" y="11972"/>
                </a:cubicBezTo>
                <a:cubicBezTo>
                  <a:pt x="4556" y="13190"/>
                  <a:pt x="4926" y="14475"/>
                  <a:pt x="5943" y="15516"/>
                </a:cubicBezTo>
                <a:cubicBezTo>
                  <a:pt x="6735" y="16327"/>
                  <a:pt x="7672" y="16737"/>
                  <a:pt x="8610" y="16737"/>
                </a:cubicBezTo>
                <a:cubicBezTo>
                  <a:pt x="8876" y="16737"/>
                  <a:pt x="9142" y="16704"/>
                  <a:pt x="9405" y="16637"/>
                </a:cubicBezTo>
                <a:cubicBezTo>
                  <a:pt x="10683" y="18692"/>
                  <a:pt x="10690" y="20376"/>
                  <a:pt x="10690" y="20376"/>
                </a:cubicBezTo>
                <a:cubicBezTo>
                  <a:pt x="12038" y="18996"/>
                  <a:pt x="12948" y="16521"/>
                  <a:pt x="13402" y="14822"/>
                </a:cubicBezTo>
                <a:cubicBezTo>
                  <a:pt x="14091" y="14297"/>
                  <a:pt x="16126" y="12034"/>
                  <a:pt x="16793" y="11351"/>
                </a:cubicBezTo>
                <a:cubicBezTo>
                  <a:pt x="20164" y="7900"/>
                  <a:pt x="21600" y="861"/>
                  <a:pt x="20922" y="16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88561" y="3793498"/>
            <a:ext cx="1829006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hr" sz="1400" dirty="0">
                <a:ea typeface="Lato Light" charset="0"/>
                <a:cs typeface="Poppins" pitchFamily="2" charset="77"/>
              </a:rPr>
              <a:t>Kupci moraju biti svjesni da slušamo njihove povratne informacije i postupamo prema njima</a:t>
            </a:r>
            <a:endParaRPr lang="en-US" sz="1400" dirty="0">
              <a:ea typeface="Lato Light" charset="0"/>
              <a:cs typeface="Poppins" pitchFamily="2" charset="77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353151" y="3592428"/>
            <a:ext cx="1032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" b="1" dirty="0">
                <a:ea typeface="Roboto" charset="0"/>
                <a:cs typeface="Poppins" pitchFamily="2" charset="77"/>
              </a:rPr>
              <a:t>Slušanje</a:t>
            </a:r>
            <a:endParaRPr lang="en-US" b="1" dirty="0">
              <a:ea typeface="Roboto" charset="0"/>
              <a:cs typeface="Poppins" pitchFamily="2" charset="77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310255" y="2693642"/>
            <a:ext cx="1829006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hr" sz="1400" dirty="0">
                <a:ea typeface="Lato Light" charset="0"/>
                <a:cs typeface="Poppins" pitchFamily="2" charset="77"/>
              </a:rPr>
              <a:t>Koristite dostupne alate za primarne podatke za prikupljanje pouzdanih i valjanih podataka</a:t>
            </a:r>
            <a:endParaRPr lang="en-US" sz="1400" dirty="0">
              <a:ea typeface="Lato Light" charset="0"/>
              <a:cs typeface="Poppins" pitchFamily="2" charset="77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897744" y="2375051"/>
            <a:ext cx="672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" b="1" dirty="0">
                <a:ea typeface="Roboto" charset="0"/>
                <a:cs typeface="Poppins" pitchFamily="2" charset="77"/>
              </a:rPr>
              <a:t>Alati</a:t>
            </a:r>
            <a:endParaRPr lang="en-US" b="1" dirty="0">
              <a:ea typeface="Roboto" charset="0"/>
              <a:cs typeface="Poppins" pitchFamily="2" charset="77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83218" y="2820117"/>
            <a:ext cx="1829006" cy="915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hr" sz="1400" dirty="0">
                <a:ea typeface="Lato Light" charset="0"/>
                <a:cs typeface="Poppins" pitchFamily="2" charset="77"/>
              </a:rPr>
              <a:t>Povratne informacije kupaca su petlja koja se mora zatvoriti da bi bila učinkovita</a:t>
            </a:r>
            <a:endParaRPr lang="en-US" sz="1400" dirty="0">
              <a:ea typeface="Lato Light" charset="0"/>
              <a:cs typeface="Poppins" pitchFamily="2" charset="77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169761" y="2375051"/>
            <a:ext cx="652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" b="1" dirty="0">
                <a:ea typeface="Roboto" charset="0"/>
                <a:cs typeface="Poppins" pitchFamily="2" charset="77"/>
              </a:rPr>
              <a:t>Petlja</a:t>
            </a:r>
            <a:endParaRPr lang="en-US" b="1" dirty="0">
              <a:ea typeface="Roboto" charset="0"/>
              <a:cs typeface="Poppins" pitchFamily="2" charset="77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519434" y="3922764"/>
            <a:ext cx="20797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" sz="1400" dirty="0">
                <a:ea typeface="Lato Light" charset="0"/>
                <a:cs typeface="Poppins" pitchFamily="2" charset="77"/>
              </a:rPr>
              <a:t>Koristite podatke koji su vam pri ruci (podaci o prodaji) ili javno dostupne podatke kako biste razumjeli kupce</a:t>
            </a:r>
            <a:endParaRPr lang="en-US" sz="1400" dirty="0">
              <a:ea typeface="Lato Light" charset="0"/>
              <a:cs typeface="Poppins" pitchFamily="2" charset="77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41892" y="4228390"/>
            <a:ext cx="1829006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hr" sz="1400" dirty="0">
                <a:ea typeface="Lato Light" charset="0"/>
                <a:cs typeface="Poppins" pitchFamily="2" charset="77"/>
              </a:rPr>
              <a:t>Nije jednokratni proces, već stalan</a:t>
            </a:r>
            <a:endParaRPr lang="en-US" sz="1400" dirty="0">
              <a:ea typeface="Lato Light" charset="0"/>
              <a:cs typeface="Poppins" pitchFamily="2" charset="77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612131" y="3783324"/>
            <a:ext cx="1085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" b="1" dirty="0">
                <a:ea typeface="Roboto" charset="0"/>
                <a:cs typeface="Poppins" pitchFamily="2" charset="77"/>
              </a:rPr>
              <a:t>Povratne informacije</a:t>
            </a:r>
            <a:endParaRPr lang="en-US" b="1" dirty="0">
              <a:ea typeface="Roboto" charset="0"/>
              <a:cs typeface="Poppins" pitchFamily="2" charset="77"/>
            </a:endParaRPr>
          </a:p>
        </p:txBody>
      </p:sp>
      <p:sp>
        <p:nvSpPr>
          <p:cNvPr id="33" name="object 16"/>
          <p:cNvSpPr txBox="1">
            <a:spLocks/>
          </p:cNvSpPr>
          <p:nvPr/>
        </p:nvSpPr>
        <p:spPr>
          <a:xfrm>
            <a:off x="4385405" y="249441"/>
            <a:ext cx="310155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r" sz="4800" b="1" spc="-150" dirty="0"/>
              <a:t>Sažetak</a:t>
            </a:r>
            <a:endParaRPr lang="en-US" sz="4800" b="1" spc="-150" dirty="0"/>
          </a:p>
        </p:txBody>
      </p:sp>
      <p:sp>
        <p:nvSpPr>
          <p:cNvPr id="34" name="Rectangle 33"/>
          <p:cNvSpPr/>
          <p:nvPr/>
        </p:nvSpPr>
        <p:spPr>
          <a:xfrm>
            <a:off x="8242916" y="3560401"/>
            <a:ext cx="633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" b="1" dirty="0">
                <a:ea typeface="Roboto" charset="0"/>
                <a:cs typeface="Poppins" pitchFamily="2" charset="77"/>
              </a:rPr>
              <a:t>Podaci</a:t>
            </a:r>
            <a:endParaRPr lang="en-US" b="1" dirty="0">
              <a:ea typeface="Roboto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6227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3">
            <a:extLst>
              <a:ext uri="{FF2B5EF4-FFF2-40B4-BE49-F238E27FC236}">
                <a16:creationId xmlns:a16="http://schemas.microsoft.com/office/drawing/2014/main" id="{0D7082F2-6F3F-45E2-897E-9681B89C5378}"/>
              </a:ext>
            </a:extLst>
          </p:cNvPr>
          <p:cNvGrpSpPr/>
          <p:nvPr/>
        </p:nvGrpSpPr>
        <p:grpSpPr>
          <a:xfrm>
            <a:off x="592431" y="2790079"/>
            <a:ext cx="2354739" cy="1796017"/>
            <a:chOff x="1354394" y="4326737"/>
            <a:chExt cx="3443604" cy="2854960"/>
          </a:xfrm>
        </p:grpSpPr>
        <p:sp>
          <p:nvSpPr>
            <p:cNvPr id="3" name="object 4">
              <a:extLst>
                <a:ext uri="{FF2B5EF4-FFF2-40B4-BE49-F238E27FC236}">
                  <a16:creationId xmlns:a16="http://schemas.microsoft.com/office/drawing/2014/main" id="{3B7B285E-B262-4721-A27A-C50690B1A06E}"/>
                </a:ext>
              </a:extLst>
            </p:cNvPr>
            <p:cNvSpPr/>
            <p:nvPr/>
          </p:nvSpPr>
          <p:spPr>
            <a:xfrm>
              <a:off x="1354394" y="4796438"/>
              <a:ext cx="3443604" cy="2385060"/>
            </a:xfrm>
            <a:custGeom>
              <a:avLst/>
              <a:gdLst/>
              <a:ahLst/>
              <a:cxnLst/>
              <a:rect l="l" t="t" r="r" b="b"/>
              <a:pathLst>
                <a:path w="3443604" h="2385059">
                  <a:moveTo>
                    <a:pt x="3075007" y="2385035"/>
                  </a:moveTo>
                  <a:lnTo>
                    <a:pt x="368056" y="2385035"/>
                  </a:lnTo>
                  <a:lnTo>
                    <a:pt x="321980" y="2382155"/>
                  </a:lnTo>
                  <a:lnTo>
                    <a:pt x="277585" y="2373748"/>
                  </a:lnTo>
                  <a:lnTo>
                    <a:pt x="235221" y="2360162"/>
                  </a:lnTo>
                  <a:lnTo>
                    <a:pt x="195237" y="2341749"/>
                  </a:lnTo>
                  <a:lnTo>
                    <a:pt x="157981" y="2318856"/>
                  </a:lnTo>
                  <a:lnTo>
                    <a:pt x="123802" y="2291833"/>
                  </a:lnTo>
                  <a:lnTo>
                    <a:pt x="93049" y="2261029"/>
                  </a:lnTo>
                  <a:lnTo>
                    <a:pt x="66070" y="2226794"/>
                  </a:lnTo>
                  <a:lnTo>
                    <a:pt x="43215" y="2189477"/>
                  </a:lnTo>
                  <a:lnTo>
                    <a:pt x="24831" y="2149427"/>
                  </a:lnTo>
                  <a:lnTo>
                    <a:pt x="11268" y="2106993"/>
                  </a:lnTo>
                  <a:lnTo>
                    <a:pt x="2875" y="2062526"/>
                  </a:lnTo>
                  <a:lnTo>
                    <a:pt x="0" y="2016373"/>
                  </a:lnTo>
                  <a:lnTo>
                    <a:pt x="0" y="368661"/>
                  </a:lnTo>
                  <a:lnTo>
                    <a:pt x="2875" y="322509"/>
                  </a:lnTo>
                  <a:lnTo>
                    <a:pt x="11268" y="278041"/>
                  </a:lnTo>
                  <a:lnTo>
                    <a:pt x="24831" y="235608"/>
                  </a:lnTo>
                  <a:lnTo>
                    <a:pt x="43215" y="195558"/>
                  </a:lnTo>
                  <a:lnTo>
                    <a:pt x="66070" y="158240"/>
                  </a:lnTo>
                  <a:lnTo>
                    <a:pt x="93049" y="124005"/>
                  </a:lnTo>
                  <a:lnTo>
                    <a:pt x="123802" y="93202"/>
                  </a:lnTo>
                  <a:lnTo>
                    <a:pt x="157981" y="66179"/>
                  </a:lnTo>
                  <a:lnTo>
                    <a:pt x="195237" y="43286"/>
                  </a:lnTo>
                  <a:lnTo>
                    <a:pt x="235221" y="24872"/>
                  </a:lnTo>
                  <a:lnTo>
                    <a:pt x="277585" y="11287"/>
                  </a:lnTo>
                  <a:lnTo>
                    <a:pt x="321980" y="2880"/>
                  </a:lnTo>
                  <a:lnTo>
                    <a:pt x="368056" y="0"/>
                  </a:lnTo>
                  <a:lnTo>
                    <a:pt x="3075007" y="0"/>
                  </a:lnTo>
                  <a:lnTo>
                    <a:pt x="3121084" y="2880"/>
                  </a:lnTo>
                  <a:lnTo>
                    <a:pt x="3165479" y="11287"/>
                  </a:lnTo>
                  <a:lnTo>
                    <a:pt x="3207843" y="24872"/>
                  </a:lnTo>
                  <a:lnTo>
                    <a:pt x="3247827" y="43286"/>
                  </a:lnTo>
                  <a:lnTo>
                    <a:pt x="3285083" y="66179"/>
                  </a:lnTo>
                  <a:lnTo>
                    <a:pt x="3319262" y="93202"/>
                  </a:lnTo>
                  <a:lnTo>
                    <a:pt x="3350015" y="124005"/>
                  </a:lnTo>
                  <a:lnTo>
                    <a:pt x="3376994" y="158240"/>
                  </a:lnTo>
                  <a:lnTo>
                    <a:pt x="3399849" y="195558"/>
                  </a:lnTo>
                  <a:lnTo>
                    <a:pt x="3418233" y="235608"/>
                  </a:lnTo>
                  <a:lnTo>
                    <a:pt x="3431796" y="278041"/>
                  </a:lnTo>
                  <a:lnTo>
                    <a:pt x="3440189" y="322509"/>
                  </a:lnTo>
                  <a:lnTo>
                    <a:pt x="3443065" y="368661"/>
                  </a:lnTo>
                  <a:lnTo>
                    <a:pt x="3443065" y="2016373"/>
                  </a:lnTo>
                  <a:lnTo>
                    <a:pt x="3440189" y="2062526"/>
                  </a:lnTo>
                  <a:lnTo>
                    <a:pt x="3431796" y="2106993"/>
                  </a:lnTo>
                  <a:lnTo>
                    <a:pt x="3418233" y="2149427"/>
                  </a:lnTo>
                  <a:lnTo>
                    <a:pt x="3399849" y="2189477"/>
                  </a:lnTo>
                  <a:lnTo>
                    <a:pt x="3376994" y="2226794"/>
                  </a:lnTo>
                  <a:lnTo>
                    <a:pt x="3350015" y="2261029"/>
                  </a:lnTo>
                  <a:lnTo>
                    <a:pt x="3319262" y="2291833"/>
                  </a:lnTo>
                  <a:lnTo>
                    <a:pt x="3285083" y="2318856"/>
                  </a:lnTo>
                  <a:lnTo>
                    <a:pt x="3247827" y="2341749"/>
                  </a:lnTo>
                  <a:lnTo>
                    <a:pt x="3207843" y="2360162"/>
                  </a:lnTo>
                  <a:lnTo>
                    <a:pt x="3165479" y="2373748"/>
                  </a:lnTo>
                  <a:lnTo>
                    <a:pt x="3121084" y="2382155"/>
                  </a:lnTo>
                  <a:lnTo>
                    <a:pt x="3075007" y="2385035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" name="object 5">
              <a:extLst>
                <a:ext uri="{FF2B5EF4-FFF2-40B4-BE49-F238E27FC236}">
                  <a16:creationId xmlns:a16="http://schemas.microsoft.com/office/drawing/2014/main" id="{DA6174D9-D615-428F-B3C5-C651BDE480BD}"/>
                </a:ext>
              </a:extLst>
            </p:cNvPr>
            <p:cNvSpPr/>
            <p:nvPr/>
          </p:nvSpPr>
          <p:spPr>
            <a:xfrm>
              <a:off x="2601791" y="4326737"/>
              <a:ext cx="942975" cy="942975"/>
            </a:xfrm>
            <a:custGeom>
              <a:avLst/>
              <a:gdLst/>
              <a:ahLst/>
              <a:cxnLst/>
              <a:rect l="l" t="t" r="r" b="b"/>
              <a:pathLst>
                <a:path w="942975" h="942975">
                  <a:moveTo>
                    <a:pt x="942974" y="471487"/>
                  </a:moveTo>
                  <a:lnTo>
                    <a:pt x="940704" y="517701"/>
                  </a:lnTo>
                  <a:lnTo>
                    <a:pt x="933915" y="563470"/>
                  </a:lnTo>
                  <a:lnTo>
                    <a:pt x="922672" y="608353"/>
                  </a:lnTo>
                  <a:lnTo>
                    <a:pt x="907084" y="651917"/>
                  </a:lnTo>
                  <a:lnTo>
                    <a:pt x="887302" y="693745"/>
                  </a:lnTo>
                  <a:lnTo>
                    <a:pt x="863514" y="733431"/>
                  </a:lnTo>
                  <a:lnTo>
                    <a:pt x="835952" y="770595"/>
                  </a:lnTo>
                  <a:lnTo>
                    <a:pt x="804879" y="804879"/>
                  </a:lnTo>
                  <a:lnTo>
                    <a:pt x="770595" y="835952"/>
                  </a:lnTo>
                  <a:lnTo>
                    <a:pt x="733431" y="863515"/>
                  </a:lnTo>
                  <a:lnTo>
                    <a:pt x="693745" y="887302"/>
                  </a:lnTo>
                  <a:lnTo>
                    <a:pt x="651917" y="907085"/>
                  </a:lnTo>
                  <a:lnTo>
                    <a:pt x="608353" y="922672"/>
                  </a:lnTo>
                  <a:lnTo>
                    <a:pt x="563470" y="933915"/>
                  </a:lnTo>
                  <a:lnTo>
                    <a:pt x="517701" y="940704"/>
                  </a:lnTo>
                  <a:lnTo>
                    <a:pt x="471487" y="942974"/>
                  </a:lnTo>
                  <a:lnTo>
                    <a:pt x="459913" y="942833"/>
                  </a:lnTo>
                  <a:lnTo>
                    <a:pt x="413768" y="939428"/>
                  </a:lnTo>
                  <a:lnTo>
                    <a:pt x="368180" y="931518"/>
                  </a:lnTo>
                  <a:lnTo>
                    <a:pt x="323587" y="919177"/>
                  </a:lnTo>
                  <a:lnTo>
                    <a:pt x="280417" y="902524"/>
                  </a:lnTo>
                  <a:lnTo>
                    <a:pt x="239089" y="881721"/>
                  </a:lnTo>
                  <a:lnTo>
                    <a:pt x="199998" y="856966"/>
                  </a:lnTo>
                  <a:lnTo>
                    <a:pt x="163521" y="828499"/>
                  </a:lnTo>
                  <a:lnTo>
                    <a:pt x="130011" y="796594"/>
                  </a:lnTo>
                  <a:lnTo>
                    <a:pt x="99789" y="761558"/>
                  </a:lnTo>
                  <a:lnTo>
                    <a:pt x="73147" y="723729"/>
                  </a:lnTo>
                  <a:lnTo>
                    <a:pt x="50341" y="683470"/>
                  </a:lnTo>
                  <a:lnTo>
                    <a:pt x="31591" y="641170"/>
                  </a:lnTo>
                  <a:lnTo>
                    <a:pt x="17078" y="597235"/>
                  </a:lnTo>
                  <a:lnTo>
                    <a:pt x="6940" y="552090"/>
                  </a:lnTo>
                  <a:lnTo>
                    <a:pt x="1277" y="506168"/>
                  </a:lnTo>
                  <a:lnTo>
                    <a:pt x="0" y="471487"/>
                  </a:lnTo>
                  <a:lnTo>
                    <a:pt x="141" y="459913"/>
                  </a:lnTo>
                  <a:lnTo>
                    <a:pt x="3546" y="413768"/>
                  </a:lnTo>
                  <a:lnTo>
                    <a:pt x="11456" y="368180"/>
                  </a:lnTo>
                  <a:lnTo>
                    <a:pt x="23797" y="323587"/>
                  </a:lnTo>
                  <a:lnTo>
                    <a:pt x="40450" y="280418"/>
                  </a:lnTo>
                  <a:lnTo>
                    <a:pt x="61253" y="239089"/>
                  </a:lnTo>
                  <a:lnTo>
                    <a:pt x="86008" y="199998"/>
                  </a:lnTo>
                  <a:lnTo>
                    <a:pt x="114475" y="163521"/>
                  </a:lnTo>
                  <a:lnTo>
                    <a:pt x="146380" y="130011"/>
                  </a:lnTo>
                  <a:lnTo>
                    <a:pt x="181416" y="99789"/>
                  </a:lnTo>
                  <a:lnTo>
                    <a:pt x="219245" y="73147"/>
                  </a:lnTo>
                  <a:lnTo>
                    <a:pt x="259504" y="50341"/>
                  </a:lnTo>
                  <a:lnTo>
                    <a:pt x="301804" y="31591"/>
                  </a:lnTo>
                  <a:lnTo>
                    <a:pt x="345739" y="17078"/>
                  </a:lnTo>
                  <a:lnTo>
                    <a:pt x="390884" y="6940"/>
                  </a:lnTo>
                  <a:lnTo>
                    <a:pt x="436806" y="1277"/>
                  </a:lnTo>
                  <a:lnTo>
                    <a:pt x="471487" y="0"/>
                  </a:lnTo>
                  <a:lnTo>
                    <a:pt x="483061" y="141"/>
                  </a:lnTo>
                  <a:lnTo>
                    <a:pt x="529206" y="3546"/>
                  </a:lnTo>
                  <a:lnTo>
                    <a:pt x="574794" y="11456"/>
                  </a:lnTo>
                  <a:lnTo>
                    <a:pt x="619387" y="23797"/>
                  </a:lnTo>
                  <a:lnTo>
                    <a:pt x="662556" y="40450"/>
                  </a:lnTo>
                  <a:lnTo>
                    <a:pt x="703885" y="61254"/>
                  </a:lnTo>
                  <a:lnTo>
                    <a:pt x="742976" y="86008"/>
                  </a:lnTo>
                  <a:lnTo>
                    <a:pt x="779453" y="114475"/>
                  </a:lnTo>
                  <a:lnTo>
                    <a:pt x="812963" y="146380"/>
                  </a:lnTo>
                  <a:lnTo>
                    <a:pt x="843185" y="181416"/>
                  </a:lnTo>
                  <a:lnTo>
                    <a:pt x="869827" y="219245"/>
                  </a:lnTo>
                  <a:lnTo>
                    <a:pt x="892633" y="259504"/>
                  </a:lnTo>
                  <a:lnTo>
                    <a:pt x="911383" y="301804"/>
                  </a:lnTo>
                  <a:lnTo>
                    <a:pt x="925896" y="345739"/>
                  </a:lnTo>
                  <a:lnTo>
                    <a:pt x="936034" y="390884"/>
                  </a:lnTo>
                  <a:lnTo>
                    <a:pt x="941697" y="436806"/>
                  </a:lnTo>
                  <a:lnTo>
                    <a:pt x="942974" y="471487"/>
                  </a:lnTo>
                  <a:close/>
                </a:path>
              </a:pathLst>
            </a:custGeom>
            <a:solidFill>
              <a:srgbClr val="0CA373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sp>
        <p:nvSpPr>
          <p:cNvPr id="6" name="object 7">
            <a:extLst>
              <a:ext uri="{FF2B5EF4-FFF2-40B4-BE49-F238E27FC236}">
                <a16:creationId xmlns:a16="http://schemas.microsoft.com/office/drawing/2014/main" id="{3A29F252-9D1F-429C-B3A1-4BA0E562C7D4}"/>
              </a:ext>
            </a:extLst>
          </p:cNvPr>
          <p:cNvSpPr txBox="1"/>
          <p:nvPr/>
        </p:nvSpPr>
        <p:spPr>
          <a:xfrm>
            <a:off x="1505186" y="2908925"/>
            <a:ext cx="5238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r" spc="-10">
                <a:solidFill>
                  <a:srgbClr val="FFFFFF"/>
                </a:solidFill>
                <a:latin typeface="Roboto"/>
                <a:cs typeface="Roboto"/>
              </a:rPr>
              <a:t>S</a:t>
            </a:r>
            <a:endParaRPr lang="en-GB" dirty="0">
              <a:latin typeface="Roboto"/>
              <a:cs typeface="Roboto"/>
            </a:endParaRPr>
          </a:p>
        </p:txBody>
      </p:sp>
      <p:grpSp>
        <p:nvGrpSpPr>
          <p:cNvPr id="7" name="object 8">
            <a:extLst>
              <a:ext uri="{FF2B5EF4-FFF2-40B4-BE49-F238E27FC236}">
                <a16:creationId xmlns:a16="http://schemas.microsoft.com/office/drawing/2014/main" id="{97B6D11C-7F40-4FDC-912A-4F7DBDA32D37}"/>
              </a:ext>
            </a:extLst>
          </p:cNvPr>
          <p:cNvGrpSpPr/>
          <p:nvPr/>
        </p:nvGrpSpPr>
        <p:grpSpPr>
          <a:xfrm>
            <a:off x="3444004" y="2790204"/>
            <a:ext cx="2354739" cy="1796017"/>
            <a:chOff x="5400252" y="4326737"/>
            <a:chExt cx="3443604" cy="2854960"/>
          </a:xfrm>
        </p:grpSpPr>
        <p:sp>
          <p:nvSpPr>
            <p:cNvPr id="8" name="object 9">
              <a:extLst>
                <a:ext uri="{FF2B5EF4-FFF2-40B4-BE49-F238E27FC236}">
                  <a16:creationId xmlns:a16="http://schemas.microsoft.com/office/drawing/2014/main" id="{958F722F-4A6F-4C8E-A11F-F24FBFA2A95F}"/>
                </a:ext>
              </a:extLst>
            </p:cNvPr>
            <p:cNvSpPr/>
            <p:nvPr/>
          </p:nvSpPr>
          <p:spPr>
            <a:xfrm>
              <a:off x="5400252" y="4796438"/>
              <a:ext cx="3443604" cy="2385060"/>
            </a:xfrm>
            <a:custGeom>
              <a:avLst/>
              <a:gdLst/>
              <a:ahLst/>
              <a:cxnLst/>
              <a:rect l="l" t="t" r="r" b="b"/>
              <a:pathLst>
                <a:path w="3443604" h="2385059">
                  <a:moveTo>
                    <a:pt x="3075007" y="2385035"/>
                  </a:moveTo>
                  <a:lnTo>
                    <a:pt x="368056" y="2385035"/>
                  </a:lnTo>
                  <a:lnTo>
                    <a:pt x="321980" y="2382155"/>
                  </a:lnTo>
                  <a:lnTo>
                    <a:pt x="277585" y="2373748"/>
                  </a:lnTo>
                  <a:lnTo>
                    <a:pt x="235221" y="2360162"/>
                  </a:lnTo>
                  <a:lnTo>
                    <a:pt x="195237" y="2341749"/>
                  </a:lnTo>
                  <a:lnTo>
                    <a:pt x="157981" y="2318856"/>
                  </a:lnTo>
                  <a:lnTo>
                    <a:pt x="123802" y="2291833"/>
                  </a:lnTo>
                  <a:lnTo>
                    <a:pt x="93049" y="2261029"/>
                  </a:lnTo>
                  <a:lnTo>
                    <a:pt x="66070" y="2226794"/>
                  </a:lnTo>
                  <a:lnTo>
                    <a:pt x="43215" y="2189477"/>
                  </a:lnTo>
                  <a:lnTo>
                    <a:pt x="24831" y="2149427"/>
                  </a:lnTo>
                  <a:lnTo>
                    <a:pt x="11268" y="2106993"/>
                  </a:lnTo>
                  <a:lnTo>
                    <a:pt x="2875" y="2062526"/>
                  </a:lnTo>
                  <a:lnTo>
                    <a:pt x="0" y="2016373"/>
                  </a:lnTo>
                  <a:lnTo>
                    <a:pt x="0" y="368661"/>
                  </a:lnTo>
                  <a:lnTo>
                    <a:pt x="2875" y="322509"/>
                  </a:lnTo>
                  <a:lnTo>
                    <a:pt x="11268" y="278041"/>
                  </a:lnTo>
                  <a:lnTo>
                    <a:pt x="24831" y="235608"/>
                  </a:lnTo>
                  <a:lnTo>
                    <a:pt x="43215" y="195558"/>
                  </a:lnTo>
                  <a:lnTo>
                    <a:pt x="66070" y="158240"/>
                  </a:lnTo>
                  <a:lnTo>
                    <a:pt x="93049" y="124005"/>
                  </a:lnTo>
                  <a:lnTo>
                    <a:pt x="123802" y="93202"/>
                  </a:lnTo>
                  <a:lnTo>
                    <a:pt x="157981" y="66179"/>
                  </a:lnTo>
                  <a:lnTo>
                    <a:pt x="195237" y="43286"/>
                  </a:lnTo>
                  <a:lnTo>
                    <a:pt x="235221" y="24872"/>
                  </a:lnTo>
                  <a:lnTo>
                    <a:pt x="277585" y="11287"/>
                  </a:lnTo>
                  <a:lnTo>
                    <a:pt x="321980" y="2880"/>
                  </a:lnTo>
                  <a:lnTo>
                    <a:pt x="368056" y="0"/>
                  </a:lnTo>
                  <a:lnTo>
                    <a:pt x="3075007" y="0"/>
                  </a:lnTo>
                  <a:lnTo>
                    <a:pt x="3121084" y="2880"/>
                  </a:lnTo>
                  <a:lnTo>
                    <a:pt x="3165479" y="11287"/>
                  </a:lnTo>
                  <a:lnTo>
                    <a:pt x="3207843" y="24872"/>
                  </a:lnTo>
                  <a:lnTo>
                    <a:pt x="3247827" y="43286"/>
                  </a:lnTo>
                  <a:lnTo>
                    <a:pt x="3285083" y="66179"/>
                  </a:lnTo>
                  <a:lnTo>
                    <a:pt x="3319262" y="93202"/>
                  </a:lnTo>
                  <a:lnTo>
                    <a:pt x="3350015" y="124005"/>
                  </a:lnTo>
                  <a:lnTo>
                    <a:pt x="3376994" y="158240"/>
                  </a:lnTo>
                  <a:lnTo>
                    <a:pt x="3399849" y="195558"/>
                  </a:lnTo>
                  <a:lnTo>
                    <a:pt x="3418233" y="235608"/>
                  </a:lnTo>
                  <a:lnTo>
                    <a:pt x="3431796" y="278041"/>
                  </a:lnTo>
                  <a:lnTo>
                    <a:pt x="3440189" y="322509"/>
                  </a:lnTo>
                  <a:lnTo>
                    <a:pt x="3443065" y="368661"/>
                  </a:lnTo>
                  <a:lnTo>
                    <a:pt x="3443065" y="2016373"/>
                  </a:lnTo>
                  <a:lnTo>
                    <a:pt x="3440189" y="2062526"/>
                  </a:lnTo>
                  <a:lnTo>
                    <a:pt x="3431796" y="2106993"/>
                  </a:lnTo>
                  <a:lnTo>
                    <a:pt x="3418233" y="2149427"/>
                  </a:lnTo>
                  <a:lnTo>
                    <a:pt x="3399849" y="2189477"/>
                  </a:lnTo>
                  <a:lnTo>
                    <a:pt x="3376994" y="2226794"/>
                  </a:lnTo>
                  <a:lnTo>
                    <a:pt x="3350015" y="2261029"/>
                  </a:lnTo>
                  <a:lnTo>
                    <a:pt x="3319262" y="2291833"/>
                  </a:lnTo>
                  <a:lnTo>
                    <a:pt x="3285083" y="2318856"/>
                  </a:lnTo>
                  <a:lnTo>
                    <a:pt x="3247827" y="2341749"/>
                  </a:lnTo>
                  <a:lnTo>
                    <a:pt x="3207843" y="2360162"/>
                  </a:lnTo>
                  <a:lnTo>
                    <a:pt x="3165479" y="2373748"/>
                  </a:lnTo>
                  <a:lnTo>
                    <a:pt x="3121084" y="2382155"/>
                  </a:lnTo>
                  <a:lnTo>
                    <a:pt x="3075007" y="2385035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9" name="object 10">
              <a:extLst>
                <a:ext uri="{FF2B5EF4-FFF2-40B4-BE49-F238E27FC236}">
                  <a16:creationId xmlns:a16="http://schemas.microsoft.com/office/drawing/2014/main" id="{CF0C384B-2489-4BAD-ABC4-438ACA4AB5A1}"/>
                </a:ext>
              </a:extLst>
            </p:cNvPr>
            <p:cNvSpPr/>
            <p:nvPr/>
          </p:nvSpPr>
          <p:spPr>
            <a:xfrm>
              <a:off x="6647649" y="4326737"/>
              <a:ext cx="942975" cy="942975"/>
            </a:xfrm>
            <a:custGeom>
              <a:avLst/>
              <a:gdLst/>
              <a:ahLst/>
              <a:cxnLst/>
              <a:rect l="l" t="t" r="r" b="b"/>
              <a:pathLst>
                <a:path w="942975" h="942975">
                  <a:moveTo>
                    <a:pt x="942974" y="471487"/>
                  </a:moveTo>
                  <a:lnTo>
                    <a:pt x="940704" y="517701"/>
                  </a:lnTo>
                  <a:lnTo>
                    <a:pt x="933915" y="563470"/>
                  </a:lnTo>
                  <a:lnTo>
                    <a:pt x="922672" y="608353"/>
                  </a:lnTo>
                  <a:lnTo>
                    <a:pt x="907084" y="651917"/>
                  </a:lnTo>
                  <a:lnTo>
                    <a:pt x="887302" y="693745"/>
                  </a:lnTo>
                  <a:lnTo>
                    <a:pt x="863514" y="733431"/>
                  </a:lnTo>
                  <a:lnTo>
                    <a:pt x="835952" y="770595"/>
                  </a:lnTo>
                  <a:lnTo>
                    <a:pt x="804879" y="804879"/>
                  </a:lnTo>
                  <a:lnTo>
                    <a:pt x="770595" y="835952"/>
                  </a:lnTo>
                  <a:lnTo>
                    <a:pt x="733431" y="863515"/>
                  </a:lnTo>
                  <a:lnTo>
                    <a:pt x="693745" y="887302"/>
                  </a:lnTo>
                  <a:lnTo>
                    <a:pt x="651917" y="907085"/>
                  </a:lnTo>
                  <a:lnTo>
                    <a:pt x="608353" y="922672"/>
                  </a:lnTo>
                  <a:lnTo>
                    <a:pt x="563470" y="933915"/>
                  </a:lnTo>
                  <a:lnTo>
                    <a:pt x="517701" y="940704"/>
                  </a:lnTo>
                  <a:lnTo>
                    <a:pt x="471487" y="942974"/>
                  </a:lnTo>
                  <a:lnTo>
                    <a:pt x="459913" y="942833"/>
                  </a:lnTo>
                  <a:lnTo>
                    <a:pt x="413768" y="939428"/>
                  </a:lnTo>
                  <a:lnTo>
                    <a:pt x="368180" y="931518"/>
                  </a:lnTo>
                  <a:lnTo>
                    <a:pt x="323587" y="919177"/>
                  </a:lnTo>
                  <a:lnTo>
                    <a:pt x="280417" y="902524"/>
                  </a:lnTo>
                  <a:lnTo>
                    <a:pt x="239089" y="881721"/>
                  </a:lnTo>
                  <a:lnTo>
                    <a:pt x="199998" y="856966"/>
                  </a:lnTo>
                  <a:lnTo>
                    <a:pt x="163521" y="828499"/>
                  </a:lnTo>
                  <a:lnTo>
                    <a:pt x="130011" y="796594"/>
                  </a:lnTo>
                  <a:lnTo>
                    <a:pt x="99789" y="761558"/>
                  </a:lnTo>
                  <a:lnTo>
                    <a:pt x="73147" y="723729"/>
                  </a:lnTo>
                  <a:lnTo>
                    <a:pt x="50341" y="683470"/>
                  </a:lnTo>
                  <a:lnTo>
                    <a:pt x="31591" y="641170"/>
                  </a:lnTo>
                  <a:lnTo>
                    <a:pt x="17078" y="597235"/>
                  </a:lnTo>
                  <a:lnTo>
                    <a:pt x="6940" y="552090"/>
                  </a:lnTo>
                  <a:lnTo>
                    <a:pt x="1277" y="506168"/>
                  </a:lnTo>
                  <a:lnTo>
                    <a:pt x="0" y="471487"/>
                  </a:lnTo>
                  <a:lnTo>
                    <a:pt x="141" y="459913"/>
                  </a:lnTo>
                  <a:lnTo>
                    <a:pt x="3546" y="413768"/>
                  </a:lnTo>
                  <a:lnTo>
                    <a:pt x="11456" y="368180"/>
                  </a:lnTo>
                  <a:lnTo>
                    <a:pt x="23797" y="323587"/>
                  </a:lnTo>
                  <a:lnTo>
                    <a:pt x="40450" y="280418"/>
                  </a:lnTo>
                  <a:lnTo>
                    <a:pt x="61253" y="239089"/>
                  </a:lnTo>
                  <a:lnTo>
                    <a:pt x="86008" y="199998"/>
                  </a:lnTo>
                  <a:lnTo>
                    <a:pt x="114475" y="163521"/>
                  </a:lnTo>
                  <a:lnTo>
                    <a:pt x="146380" y="130011"/>
                  </a:lnTo>
                  <a:lnTo>
                    <a:pt x="181416" y="99789"/>
                  </a:lnTo>
                  <a:lnTo>
                    <a:pt x="219245" y="73147"/>
                  </a:lnTo>
                  <a:lnTo>
                    <a:pt x="259504" y="50341"/>
                  </a:lnTo>
                  <a:lnTo>
                    <a:pt x="301804" y="31591"/>
                  </a:lnTo>
                  <a:lnTo>
                    <a:pt x="345739" y="17078"/>
                  </a:lnTo>
                  <a:lnTo>
                    <a:pt x="390884" y="6940"/>
                  </a:lnTo>
                  <a:lnTo>
                    <a:pt x="436806" y="1277"/>
                  </a:lnTo>
                  <a:lnTo>
                    <a:pt x="471487" y="0"/>
                  </a:lnTo>
                  <a:lnTo>
                    <a:pt x="483061" y="141"/>
                  </a:lnTo>
                  <a:lnTo>
                    <a:pt x="529206" y="3546"/>
                  </a:lnTo>
                  <a:lnTo>
                    <a:pt x="574794" y="11456"/>
                  </a:lnTo>
                  <a:lnTo>
                    <a:pt x="619387" y="23797"/>
                  </a:lnTo>
                  <a:lnTo>
                    <a:pt x="662556" y="40450"/>
                  </a:lnTo>
                  <a:lnTo>
                    <a:pt x="703885" y="61254"/>
                  </a:lnTo>
                  <a:lnTo>
                    <a:pt x="742976" y="86008"/>
                  </a:lnTo>
                  <a:lnTo>
                    <a:pt x="779453" y="114475"/>
                  </a:lnTo>
                  <a:lnTo>
                    <a:pt x="812963" y="146380"/>
                  </a:lnTo>
                  <a:lnTo>
                    <a:pt x="843185" y="181416"/>
                  </a:lnTo>
                  <a:lnTo>
                    <a:pt x="869827" y="219245"/>
                  </a:lnTo>
                  <a:lnTo>
                    <a:pt x="892633" y="259504"/>
                  </a:lnTo>
                  <a:lnTo>
                    <a:pt x="911383" y="301804"/>
                  </a:lnTo>
                  <a:lnTo>
                    <a:pt x="925896" y="345739"/>
                  </a:lnTo>
                  <a:lnTo>
                    <a:pt x="936034" y="390884"/>
                  </a:lnTo>
                  <a:lnTo>
                    <a:pt x="941697" y="436806"/>
                  </a:lnTo>
                  <a:lnTo>
                    <a:pt x="942974" y="471487"/>
                  </a:lnTo>
                  <a:close/>
                </a:path>
              </a:pathLst>
            </a:custGeom>
            <a:solidFill>
              <a:srgbClr val="0CA373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grpSp>
        <p:nvGrpSpPr>
          <p:cNvPr id="12" name="object 13">
            <a:extLst>
              <a:ext uri="{FF2B5EF4-FFF2-40B4-BE49-F238E27FC236}">
                <a16:creationId xmlns:a16="http://schemas.microsoft.com/office/drawing/2014/main" id="{F01B1CC0-F803-4AED-9DB2-FF763CEBE838}"/>
              </a:ext>
            </a:extLst>
          </p:cNvPr>
          <p:cNvGrpSpPr/>
          <p:nvPr/>
        </p:nvGrpSpPr>
        <p:grpSpPr>
          <a:xfrm>
            <a:off x="6305081" y="2790204"/>
            <a:ext cx="2354739" cy="1796017"/>
            <a:chOff x="9446108" y="4326737"/>
            <a:chExt cx="3443604" cy="2854960"/>
          </a:xfrm>
        </p:grpSpPr>
        <p:sp>
          <p:nvSpPr>
            <p:cNvPr id="13" name="object 14">
              <a:extLst>
                <a:ext uri="{FF2B5EF4-FFF2-40B4-BE49-F238E27FC236}">
                  <a16:creationId xmlns:a16="http://schemas.microsoft.com/office/drawing/2014/main" id="{7AF5DDDA-772F-47E1-965F-C86598FC2A1C}"/>
                </a:ext>
              </a:extLst>
            </p:cNvPr>
            <p:cNvSpPr/>
            <p:nvPr/>
          </p:nvSpPr>
          <p:spPr>
            <a:xfrm>
              <a:off x="9446108" y="4796438"/>
              <a:ext cx="3443604" cy="2385060"/>
            </a:xfrm>
            <a:custGeom>
              <a:avLst/>
              <a:gdLst/>
              <a:ahLst/>
              <a:cxnLst/>
              <a:rect l="l" t="t" r="r" b="b"/>
              <a:pathLst>
                <a:path w="3443604" h="2385059">
                  <a:moveTo>
                    <a:pt x="3075007" y="2385035"/>
                  </a:moveTo>
                  <a:lnTo>
                    <a:pt x="368056" y="2385035"/>
                  </a:lnTo>
                  <a:lnTo>
                    <a:pt x="321980" y="2382155"/>
                  </a:lnTo>
                  <a:lnTo>
                    <a:pt x="277585" y="2373748"/>
                  </a:lnTo>
                  <a:lnTo>
                    <a:pt x="235221" y="2360162"/>
                  </a:lnTo>
                  <a:lnTo>
                    <a:pt x="195237" y="2341749"/>
                  </a:lnTo>
                  <a:lnTo>
                    <a:pt x="157981" y="2318856"/>
                  </a:lnTo>
                  <a:lnTo>
                    <a:pt x="123802" y="2291833"/>
                  </a:lnTo>
                  <a:lnTo>
                    <a:pt x="93049" y="2261029"/>
                  </a:lnTo>
                  <a:lnTo>
                    <a:pt x="66070" y="2226794"/>
                  </a:lnTo>
                  <a:lnTo>
                    <a:pt x="43215" y="2189477"/>
                  </a:lnTo>
                  <a:lnTo>
                    <a:pt x="24831" y="2149427"/>
                  </a:lnTo>
                  <a:lnTo>
                    <a:pt x="11268" y="2106993"/>
                  </a:lnTo>
                  <a:lnTo>
                    <a:pt x="2875" y="2062526"/>
                  </a:lnTo>
                  <a:lnTo>
                    <a:pt x="0" y="2016373"/>
                  </a:lnTo>
                  <a:lnTo>
                    <a:pt x="0" y="368661"/>
                  </a:lnTo>
                  <a:lnTo>
                    <a:pt x="2875" y="322509"/>
                  </a:lnTo>
                  <a:lnTo>
                    <a:pt x="11268" y="278041"/>
                  </a:lnTo>
                  <a:lnTo>
                    <a:pt x="24831" y="235608"/>
                  </a:lnTo>
                  <a:lnTo>
                    <a:pt x="43215" y="195558"/>
                  </a:lnTo>
                  <a:lnTo>
                    <a:pt x="66070" y="158240"/>
                  </a:lnTo>
                  <a:lnTo>
                    <a:pt x="93049" y="124005"/>
                  </a:lnTo>
                  <a:lnTo>
                    <a:pt x="123802" y="93202"/>
                  </a:lnTo>
                  <a:lnTo>
                    <a:pt x="157981" y="66179"/>
                  </a:lnTo>
                  <a:lnTo>
                    <a:pt x="195237" y="43286"/>
                  </a:lnTo>
                  <a:lnTo>
                    <a:pt x="235221" y="24872"/>
                  </a:lnTo>
                  <a:lnTo>
                    <a:pt x="277585" y="11287"/>
                  </a:lnTo>
                  <a:lnTo>
                    <a:pt x="321980" y="2880"/>
                  </a:lnTo>
                  <a:lnTo>
                    <a:pt x="368056" y="0"/>
                  </a:lnTo>
                  <a:lnTo>
                    <a:pt x="3075007" y="0"/>
                  </a:lnTo>
                  <a:lnTo>
                    <a:pt x="3121084" y="2880"/>
                  </a:lnTo>
                  <a:lnTo>
                    <a:pt x="3165479" y="11287"/>
                  </a:lnTo>
                  <a:lnTo>
                    <a:pt x="3207843" y="24872"/>
                  </a:lnTo>
                  <a:lnTo>
                    <a:pt x="3247827" y="43286"/>
                  </a:lnTo>
                  <a:lnTo>
                    <a:pt x="3285083" y="66179"/>
                  </a:lnTo>
                  <a:lnTo>
                    <a:pt x="3319262" y="93202"/>
                  </a:lnTo>
                  <a:lnTo>
                    <a:pt x="3350015" y="124005"/>
                  </a:lnTo>
                  <a:lnTo>
                    <a:pt x="3376994" y="158240"/>
                  </a:lnTo>
                  <a:lnTo>
                    <a:pt x="3399849" y="195558"/>
                  </a:lnTo>
                  <a:lnTo>
                    <a:pt x="3418233" y="235608"/>
                  </a:lnTo>
                  <a:lnTo>
                    <a:pt x="3431796" y="278041"/>
                  </a:lnTo>
                  <a:lnTo>
                    <a:pt x="3440189" y="322509"/>
                  </a:lnTo>
                  <a:lnTo>
                    <a:pt x="3443065" y="368661"/>
                  </a:lnTo>
                  <a:lnTo>
                    <a:pt x="3443065" y="2016373"/>
                  </a:lnTo>
                  <a:lnTo>
                    <a:pt x="3440189" y="2062526"/>
                  </a:lnTo>
                  <a:lnTo>
                    <a:pt x="3431796" y="2106993"/>
                  </a:lnTo>
                  <a:lnTo>
                    <a:pt x="3418233" y="2149427"/>
                  </a:lnTo>
                  <a:lnTo>
                    <a:pt x="3399849" y="2189477"/>
                  </a:lnTo>
                  <a:lnTo>
                    <a:pt x="3376994" y="2226794"/>
                  </a:lnTo>
                  <a:lnTo>
                    <a:pt x="3350015" y="2261029"/>
                  </a:lnTo>
                  <a:lnTo>
                    <a:pt x="3319262" y="2291833"/>
                  </a:lnTo>
                  <a:lnTo>
                    <a:pt x="3285083" y="2318856"/>
                  </a:lnTo>
                  <a:lnTo>
                    <a:pt x="3247827" y="2341749"/>
                  </a:lnTo>
                  <a:lnTo>
                    <a:pt x="3207843" y="2360162"/>
                  </a:lnTo>
                  <a:lnTo>
                    <a:pt x="3165479" y="2373748"/>
                  </a:lnTo>
                  <a:lnTo>
                    <a:pt x="3121084" y="2382155"/>
                  </a:lnTo>
                  <a:lnTo>
                    <a:pt x="3075007" y="2385035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4" name="object 15">
              <a:extLst>
                <a:ext uri="{FF2B5EF4-FFF2-40B4-BE49-F238E27FC236}">
                  <a16:creationId xmlns:a16="http://schemas.microsoft.com/office/drawing/2014/main" id="{6088FAB8-C789-43C1-B544-863D338E87C3}"/>
                </a:ext>
              </a:extLst>
            </p:cNvPr>
            <p:cNvSpPr/>
            <p:nvPr/>
          </p:nvSpPr>
          <p:spPr>
            <a:xfrm>
              <a:off x="10693506" y="4326737"/>
              <a:ext cx="942975" cy="942975"/>
            </a:xfrm>
            <a:custGeom>
              <a:avLst/>
              <a:gdLst/>
              <a:ahLst/>
              <a:cxnLst/>
              <a:rect l="l" t="t" r="r" b="b"/>
              <a:pathLst>
                <a:path w="942975" h="942975">
                  <a:moveTo>
                    <a:pt x="942974" y="471487"/>
                  </a:moveTo>
                  <a:lnTo>
                    <a:pt x="940704" y="517701"/>
                  </a:lnTo>
                  <a:lnTo>
                    <a:pt x="933915" y="563470"/>
                  </a:lnTo>
                  <a:lnTo>
                    <a:pt x="922672" y="608353"/>
                  </a:lnTo>
                  <a:lnTo>
                    <a:pt x="907084" y="651917"/>
                  </a:lnTo>
                  <a:lnTo>
                    <a:pt x="887302" y="693745"/>
                  </a:lnTo>
                  <a:lnTo>
                    <a:pt x="863514" y="733431"/>
                  </a:lnTo>
                  <a:lnTo>
                    <a:pt x="835952" y="770595"/>
                  </a:lnTo>
                  <a:lnTo>
                    <a:pt x="804879" y="804879"/>
                  </a:lnTo>
                  <a:lnTo>
                    <a:pt x="770595" y="835952"/>
                  </a:lnTo>
                  <a:lnTo>
                    <a:pt x="733431" y="863515"/>
                  </a:lnTo>
                  <a:lnTo>
                    <a:pt x="693745" y="887302"/>
                  </a:lnTo>
                  <a:lnTo>
                    <a:pt x="651917" y="907085"/>
                  </a:lnTo>
                  <a:lnTo>
                    <a:pt x="608353" y="922672"/>
                  </a:lnTo>
                  <a:lnTo>
                    <a:pt x="563470" y="933915"/>
                  </a:lnTo>
                  <a:lnTo>
                    <a:pt x="517701" y="940704"/>
                  </a:lnTo>
                  <a:lnTo>
                    <a:pt x="471487" y="942974"/>
                  </a:lnTo>
                  <a:lnTo>
                    <a:pt x="459913" y="942833"/>
                  </a:lnTo>
                  <a:lnTo>
                    <a:pt x="413768" y="939428"/>
                  </a:lnTo>
                  <a:lnTo>
                    <a:pt x="368180" y="931518"/>
                  </a:lnTo>
                  <a:lnTo>
                    <a:pt x="323587" y="919177"/>
                  </a:lnTo>
                  <a:lnTo>
                    <a:pt x="280417" y="902524"/>
                  </a:lnTo>
                  <a:lnTo>
                    <a:pt x="239089" y="881721"/>
                  </a:lnTo>
                  <a:lnTo>
                    <a:pt x="199998" y="856966"/>
                  </a:lnTo>
                  <a:lnTo>
                    <a:pt x="163521" y="828499"/>
                  </a:lnTo>
                  <a:lnTo>
                    <a:pt x="130011" y="796594"/>
                  </a:lnTo>
                  <a:lnTo>
                    <a:pt x="99789" y="761558"/>
                  </a:lnTo>
                  <a:lnTo>
                    <a:pt x="73147" y="723729"/>
                  </a:lnTo>
                  <a:lnTo>
                    <a:pt x="50341" y="683470"/>
                  </a:lnTo>
                  <a:lnTo>
                    <a:pt x="31591" y="641170"/>
                  </a:lnTo>
                  <a:lnTo>
                    <a:pt x="17078" y="597235"/>
                  </a:lnTo>
                  <a:lnTo>
                    <a:pt x="6940" y="552090"/>
                  </a:lnTo>
                  <a:lnTo>
                    <a:pt x="1277" y="506168"/>
                  </a:lnTo>
                  <a:lnTo>
                    <a:pt x="0" y="471487"/>
                  </a:lnTo>
                  <a:lnTo>
                    <a:pt x="141" y="459913"/>
                  </a:lnTo>
                  <a:lnTo>
                    <a:pt x="3546" y="413768"/>
                  </a:lnTo>
                  <a:lnTo>
                    <a:pt x="11456" y="368180"/>
                  </a:lnTo>
                  <a:lnTo>
                    <a:pt x="23797" y="323587"/>
                  </a:lnTo>
                  <a:lnTo>
                    <a:pt x="40450" y="280418"/>
                  </a:lnTo>
                  <a:lnTo>
                    <a:pt x="61253" y="239089"/>
                  </a:lnTo>
                  <a:lnTo>
                    <a:pt x="86008" y="199998"/>
                  </a:lnTo>
                  <a:lnTo>
                    <a:pt x="114475" y="163521"/>
                  </a:lnTo>
                  <a:lnTo>
                    <a:pt x="146380" y="130011"/>
                  </a:lnTo>
                  <a:lnTo>
                    <a:pt x="181416" y="99789"/>
                  </a:lnTo>
                  <a:lnTo>
                    <a:pt x="219245" y="73147"/>
                  </a:lnTo>
                  <a:lnTo>
                    <a:pt x="259504" y="50341"/>
                  </a:lnTo>
                  <a:lnTo>
                    <a:pt x="301804" y="31591"/>
                  </a:lnTo>
                  <a:lnTo>
                    <a:pt x="345739" y="17078"/>
                  </a:lnTo>
                  <a:lnTo>
                    <a:pt x="390884" y="6940"/>
                  </a:lnTo>
                  <a:lnTo>
                    <a:pt x="436806" y="1277"/>
                  </a:lnTo>
                  <a:lnTo>
                    <a:pt x="471487" y="0"/>
                  </a:lnTo>
                  <a:lnTo>
                    <a:pt x="483061" y="141"/>
                  </a:lnTo>
                  <a:lnTo>
                    <a:pt x="529206" y="3546"/>
                  </a:lnTo>
                  <a:lnTo>
                    <a:pt x="574794" y="11456"/>
                  </a:lnTo>
                  <a:lnTo>
                    <a:pt x="619387" y="23797"/>
                  </a:lnTo>
                  <a:lnTo>
                    <a:pt x="662556" y="40450"/>
                  </a:lnTo>
                  <a:lnTo>
                    <a:pt x="703885" y="61254"/>
                  </a:lnTo>
                  <a:lnTo>
                    <a:pt x="742976" y="86008"/>
                  </a:lnTo>
                  <a:lnTo>
                    <a:pt x="779453" y="114475"/>
                  </a:lnTo>
                  <a:lnTo>
                    <a:pt x="812963" y="146380"/>
                  </a:lnTo>
                  <a:lnTo>
                    <a:pt x="843185" y="181416"/>
                  </a:lnTo>
                  <a:lnTo>
                    <a:pt x="869827" y="219245"/>
                  </a:lnTo>
                  <a:lnTo>
                    <a:pt x="892633" y="259504"/>
                  </a:lnTo>
                  <a:lnTo>
                    <a:pt x="911383" y="301804"/>
                  </a:lnTo>
                  <a:lnTo>
                    <a:pt x="925896" y="345739"/>
                  </a:lnTo>
                  <a:lnTo>
                    <a:pt x="936034" y="390884"/>
                  </a:lnTo>
                  <a:lnTo>
                    <a:pt x="941697" y="436806"/>
                  </a:lnTo>
                  <a:lnTo>
                    <a:pt x="942974" y="471487"/>
                  </a:lnTo>
                  <a:close/>
                </a:path>
              </a:pathLst>
            </a:custGeom>
            <a:solidFill>
              <a:srgbClr val="0CA373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grpSp>
        <p:nvGrpSpPr>
          <p:cNvPr id="17" name="object 18">
            <a:extLst>
              <a:ext uri="{FF2B5EF4-FFF2-40B4-BE49-F238E27FC236}">
                <a16:creationId xmlns:a16="http://schemas.microsoft.com/office/drawing/2014/main" id="{50C05CB7-7761-440C-AE2D-C3A80F6AC8EF}"/>
              </a:ext>
            </a:extLst>
          </p:cNvPr>
          <p:cNvGrpSpPr/>
          <p:nvPr/>
        </p:nvGrpSpPr>
        <p:grpSpPr>
          <a:xfrm>
            <a:off x="9162170" y="2790079"/>
            <a:ext cx="2354739" cy="1796017"/>
            <a:chOff x="13491965" y="4326737"/>
            <a:chExt cx="3443604" cy="2854960"/>
          </a:xfrm>
        </p:grpSpPr>
        <p:sp>
          <p:nvSpPr>
            <p:cNvPr id="18" name="object 19">
              <a:extLst>
                <a:ext uri="{FF2B5EF4-FFF2-40B4-BE49-F238E27FC236}">
                  <a16:creationId xmlns:a16="http://schemas.microsoft.com/office/drawing/2014/main" id="{110BB883-884F-4429-92F6-3E2CCA37C1F8}"/>
                </a:ext>
              </a:extLst>
            </p:cNvPr>
            <p:cNvSpPr/>
            <p:nvPr/>
          </p:nvSpPr>
          <p:spPr>
            <a:xfrm>
              <a:off x="13491965" y="4796438"/>
              <a:ext cx="3443604" cy="2385060"/>
            </a:xfrm>
            <a:custGeom>
              <a:avLst/>
              <a:gdLst/>
              <a:ahLst/>
              <a:cxnLst/>
              <a:rect l="l" t="t" r="r" b="b"/>
              <a:pathLst>
                <a:path w="3443605" h="2385059">
                  <a:moveTo>
                    <a:pt x="3075007" y="2385035"/>
                  </a:moveTo>
                  <a:lnTo>
                    <a:pt x="368056" y="2385035"/>
                  </a:lnTo>
                  <a:lnTo>
                    <a:pt x="321980" y="2382155"/>
                  </a:lnTo>
                  <a:lnTo>
                    <a:pt x="277585" y="2373748"/>
                  </a:lnTo>
                  <a:lnTo>
                    <a:pt x="235221" y="2360162"/>
                  </a:lnTo>
                  <a:lnTo>
                    <a:pt x="195237" y="2341749"/>
                  </a:lnTo>
                  <a:lnTo>
                    <a:pt x="157981" y="2318856"/>
                  </a:lnTo>
                  <a:lnTo>
                    <a:pt x="123802" y="2291833"/>
                  </a:lnTo>
                  <a:lnTo>
                    <a:pt x="93049" y="2261029"/>
                  </a:lnTo>
                  <a:lnTo>
                    <a:pt x="66070" y="2226794"/>
                  </a:lnTo>
                  <a:lnTo>
                    <a:pt x="43215" y="2189477"/>
                  </a:lnTo>
                  <a:lnTo>
                    <a:pt x="24831" y="2149427"/>
                  </a:lnTo>
                  <a:lnTo>
                    <a:pt x="11268" y="2106993"/>
                  </a:lnTo>
                  <a:lnTo>
                    <a:pt x="2875" y="2062526"/>
                  </a:lnTo>
                  <a:lnTo>
                    <a:pt x="0" y="2016373"/>
                  </a:lnTo>
                  <a:lnTo>
                    <a:pt x="0" y="368661"/>
                  </a:lnTo>
                  <a:lnTo>
                    <a:pt x="2875" y="322509"/>
                  </a:lnTo>
                  <a:lnTo>
                    <a:pt x="11268" y="278041"/>
                  </a:lnTo>
                  <a:lnTo>
                    <a:pt x="24831" y="235608"/>
                  </a:lnTo>
                  <a:lnTo>
                    <a:pt x="43215" y="195558"/>
                  </a:lnTo>
                  <a:lnTo>
                    <a:pt x="66070" y="158240"/>
                  </a:lnTo>
                  <a:lnTo>
                    <a:pt x="93049" y="124005"/>
                  </a:lnTo>
                  <a:lnTo>
                    <a:pt x="123802" y="93202"/>
                  </a:lnTo>
                  <a:lnTo>
                    <a:pt x="157981" y="66179"/>
                  </a:lnTo>
                  <a:lnTo>
                    <a:pt x="195237" y="43286"/>
                  </a:lnTo>
                  <a:lnTo>
                    <a:pt x="235221" y="24872"/>
                  </a:lnTo>
                  <a:lnTo>
                    <a:pt x="277585" y="11287"/>
                  </a:lnTo>
                  <a:lnTo>
                    <a:pt x="321980" y="2880"/>
                  </a:lnTo>
                  <a:lnTo>
                    <a:pt x="368056" y="0"/>
                  </a:lnTo>
                  <a:lnTo>
                    <a:pt x="3075007" y="0"/>
                  </a:lnTo>
                  <a:lnTo>
                    <a:pt x="3121084" y="2880"/>
                  </a:lnTo>
                  <a:lnTo>
                    <a:pt x="3165479" y="11287"/>
                  </a:lnTo>
                  <a:lnTo>
                    <a:pt x="3207843" y="24872"/>
                  </a:lnTo>
                  <a:lnTo>
                    <a:pt x="3247827" y="43286"/>
                  </a:lnTo>
                  <a:lnTo>
                    <a:pt x="3285083" y="66179"/>
                  </a:lnTo>
                  <a:lnTo>
                    <a:pt x="3319262" y="93202"/>
                  </a:lnTo>
                  <a:lnTo>
                    <a:pt x="3350015" y="124005"/>
                  </a:lnTo>
                  <a:lnTo>
                    <a:pt x="3376994" y="158240"/>
                  </a:lnTo>
                  <a:lnTo>
                    <a:pt x="3399849" y="195558"/>
                  </a:lnTo>
                  <a:lnTo>
                    <a:pt x="3418233" y="235608"/>
                  </a:lnTo>
                  <a:lnTo>
                    <a:pt x="3431796" y="278041"/>
                  </a:lnTo>
                  <a:lnTo>
                    <a:pt x="3440189" y="322509"/>
                  </a:lnTo>
                  <a:lnTo>
                    <a:pt x="3443065" y="368661"/>
                  </a:lnTo>
                  <a:lnTo>
                    <a:pt x="3443065" y="2016373"/>
                  </a:lnTo>
                  <a:lnTo>
                    <a:pt x="3440189" y="2062526"/>
                  </a:lnTo>
                  <a:lnTo>
                    <a:pt x="3431796" y="2106993"/>
                  </a:lnTo>
                  <a:lnTo>
                    <a:pt x="3418233" y="2149427"/>
                  </a:lnTo>
                  <a:lnTo>
                    <a:pt x="3399849" y="2189477"/>
                  </a:lnTo>
                  <a:lnTo>
                    <a:pt x="3376994" y="2226794"/>
                  </a:lnTo>
                  <a:lnTo>
                    <a:pt x="3350015" y="2261029"/>
                  </a:lnTo>
                  <a:lnTo>
                    <a:pt x="3319262" y="2291833"/>
                  </a:lnTo>
                  <a:lnTo>
                    <a:pt x="3285083" y="2318856"/>
                  </a:lnTo>
                  <a:lnTo>
                    <a:pt x="3247827" y="2341749"/>
                  </a:lnTo>
                  <a:lnTo>
                    <a:pt x="3207843" y="2360162"/>
                  </a:lnTo>
                  <a:lnTo>
                    <a:pt x="3165479" y="2373748"/>
                  </a:lnTo>
                  <a:lnTo>
                    <a:pt x="3121084" y="2382155"/>
                  </a:lnTo>
                  <a:lnTo>
                    <a:pt x="3075007" y="2385035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9" name="object 20">
              <a:extLst>
                <a:ext uri="{FF2B5EF4-FFF2-40B4-BE49-F238E27FC236}">
                  <a16:creationId xmlns:a16="http://schemas.microsoft.com/office/drawing/2014/main" id="{201C009C-43C9-4847-BB06-8756B94039E6}"/>
                </a:ext>
              </a:extLst>
            </p:cNvPr>
            <p:cNvSpPr/>
            <p:nvPr/>
          </p:nvSpPr>
          <p:spPr>
            <a:xfrm>
              <a:off x="14739362" y="4326737"/>
              <a:ext cx="942975" cy="942975"/>
            </a:xfrm>
            <a:custGeom>
              <a:avLst/>
              <a:gdLst/>
              <a:ahLst/>
              <a:cxnLst/>
              <a:rect l="l" t="t" r="r" b="b"/>
              <a:pathLst>
                <a:path w="942975" h="942975">
                  <a:moveTo>
                    <a:pt x="942974" y="471487"/>
                  </a:moveTo>
                  <a:lnTo>
                    <a:pt x="940704" y="517701"/>
                  </a:lnTo>
                  <a:lnTo>
                    <a:pt x="933915" y="563470"/>
                  </a:lnTo>
                  <a:lnTo>
                    <a:pt x="922672" y="608353"/>
                  </a:lnTo>
                  <a:lnTo>
                    <a:pt x="907084" y="651917"/>
                  </a:lnTo>
                  <a:lnTo>
                    <a:pt x="887302" y="693745"/>
                  </a:lnTo>
                  <a:lnTo>
                    <a:pt x="863514" y="733431"/>
                  </a:lnTo>
                  <a:lnTo>
                    <a:pt x="835952" y="770595"/>
                  </a:lnTo>
                  <a:lnTo>
                    <a:pt x="804879" y="804879"/>
                  </a:lnTo>
                  <a:lnTo>
                    <a:pt x="770595" y="835952"/>
                  </a:lnTo>
                  <a:lnTo>
                    <a:pt x="733431" y="863515"/>
                  </a:lnTo>
                  <a:lnTo>
                    <a:pt x="693745" y="887302"/>
                  </a:lnTo>
                  <a:lnTo>
                    <a:pt x="651917" y="907085"/>
                  </a:lnTo>
                  <a:lnTo>
                    <a:pt x="608353" y="922672"/>
                  </a:lnTo>
                  <a:lnTo>
                    <a:pt x="563470" y="933915"/>
                  </a:lnTo>
                  <a:lnTo>
                    <a:pt x="517701" y="940704"/>
                  </a:lnTo>
                  <a:lnTo>
                    <a:pt x="471487" y="942974"/>
                  </a:lnTo>
                  <a:lnTo>
                    <a:pt x="459913" y="942833"/>
                  </a:lnTo>
                  <a:lnTo>
                    <a:pt x="413768" y="939428"/>
                  </a:lnTo>
                  <a:lnTo>
                    <a:pt x="368180" y="931518"/>
                  </a:lnTo>
                  <a:lnTo>
                    <a:pt x="323587" y="919177"/>
                  </a:lnTo>
                  <a:lnTo>
                    <a:pt x="280417" y="902524"/>
                  </a:lnTo>
                  <a:lnTo>
                    <a:pt x="239089" y="881721"/>
                  </a:lnTo>
                  <a:lnTo>
                    <a:pt x="199998" y="856966"/>
                  </a:lnTo>
                  <a:lnTo>
                    <a:pt x="163521" y="828499"/>
                  </a:lnTo>
                  <a:lnTo>
                    <a:pt x="130011" y="796594"/>
                  </a:lnTo>
                  <a:lnTo>
                    <a:pt x="99789" y="761558"/>
                  </a:lnTo>
                  <a:lnTo>
                    <a:pt x="73147" y="723729"/>
                  </a:lnTo>
                  <a:lnTo>
                    <a:pt x="50341" y="683470"/>
                  </a:lnTo>
                  <a:lnTo>
                    <a:pt x="31591" y="641170"/>
                  </a:lnTo>
                  <a:lnTo>
                    <a:pt x="17078" y="597235"/>
                  </a:lnTo>
                  <a:lnTo>
                    <a:pt x="6940" y="552090"/>
                  </a:lnTo>
                  <a:lnTo>
                    <a:pt x="1277" y="506168"/>
                  </a:lnTo>
                  <a:lnTo>
                    <a:pt x="0" y="471487"/>
                  </a:lnTo>
                  <a:lnTo>
                    <a:pt x="141" y="459913"/>
                  </a:lnTo>
                  <a:lnTo>
                    <a:pt x="3546" y="413768"/>
                  </a:lnTo>
                  <a:lnTo>
                    <a:pt x="11456" y="368180"/>
                  </a:lnTo>
                  <a:lnTo>
                    <a:pt x="23797" y="323587"/>
                  </a:lnTo>
                  <a:lnTo>
                    <a:pt x="40450" y="280418"/>
                  </a:lnTo>
                  <a:lnTo>
                    <a:pt x="61253" y="239089"/>
                  </a:lnTo>
                  <a:lnTo>
                    <a:pt x="86008" y="199998"/>
                  </a:lnTo>
                  <a:lnTo>
                    <a:pt x="114475" y="163521"/>
                  </a:lnTo>
                  <a:lnTo>
                    <a:pt x="146380" y="130011"/>
                  </a:lnTo>
                  <a:lnTo>
                    <a:pt x="181416" y="99789"/>
                  </a:lnTo>
                  <a:lnTo>
                    <a:pt x="219245" y="73147"/>
                  </a:lnTo>
                  <a:lnTo>
                    <a:pt x="259504" y="50341"/>
                  </a:lnTo>
                  <a:lnTo>
                    <a:pt x="301804" y="31591"/>
                  </a:lnTo>
                  <a:lnTo>
                    <a:pt x="345739" y="17078"/>
                  </a:lnTo>
                  <a:lnTo>
                    <a:pt x="390884" y="6940"/>
                  </a:lnTo>
                  <a:lnTo>
                    <a:pt x="436806" y="1277"/>
                  </a:lnTo>
                  <a:lnTo>
                    <a:pt x="471487" y="0"/>
                  </a:lnTo>
                  <a:lnTo>
                    <a:pt x="483061" y="141"/>
                  </a:lnTo>
                  <a:lnTo>
                    <a:pt x="529206" y="3546"/>
                  </a:lnTo>
                  <a:lnTo>
                    <a:pt x="574794" y="11456"/>
                  </a:lnTo>
                  <a:lnTo>
                    <a:pt x="619387" y="23797"/>
                  </a:lnTo>
                  <a:lnTo>
                    <a:pt x="662556" y="40450"/>
                  </a:lnTo>
                  <a:lnTo>
                    <a:pt x="703885" y="61254"/>
                  </a:lnTo>
                  <a:lnTo>
                    <a:pt x="742976" y="86008"/>
                  </a:lnTo>
                  <a:lnTo>
                    <a:pt x="779453" y="114475"/>
                  </a:lnTo>
                  <a:lnTo>
                    <a:pt x="812963" y="146380"/>
                  </a:lnTo>
                  <a:lnTo>
                    <a:pt x="843185" y="181416"/>
                  </a:lnTo>
                  <a:lnTo>
                    <a:pt x="869827" y="219245"/>
                  </a:lnTo>
                  <a:lnTo>
                    <a:pt x="892633" y="259504"/>
                  </a:lnTo>
                  <a:lnTo>
                    <a:pt x="911383" y="301804"/>
                  </a:lnTo>
                  <a:lnTo>
                    <a:pt x="925896" y="345739"/>
                  </a:lnTo>
                  <a:lnTo>
                    <a:pt x="936034" y="390884"/>
                  </a:lnTo>
                  <a:lnTo>
                    <a:pt x="941697" y="436806"/>
                  </a:lnTo>
                  <a:lnTo>
                    <a:pt x="942974" y="471487"/>
                  </a:lnTo>
                  <a:close/>
                </a:path>
              </a:pathLst>
            </a:custGeom>
            <a:solidFill>
              <a:srgbClr val="0CA373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sp>
        <p:nvSpPr>
          <p:cNvPr id="20" name="object 16">
            <a:extLst>
              <a:ext uri="{FF2B5EF4-FFF2-40B4-BE49-F238E27FC236}">
                <a16:creationId xmlns:a16="http://schemas.microsoft.com/office/drawing/2014/main" id="{ADB24821-FE0A-4B69-BF92-164D5FD517B2}"/>
              </a:ext>
            </a:extLst>
          </p:cNvPr>
          <p:cNvSpPr txBox="1">
            <a:spLocks/>
          </p:cNvSpPr>
          <p:nvPr/>
        </p:nvSpPr>
        <p:spPr>
          <a:xfrm>
            <a:off x="4424400" y="987562"/>
            <a:ext cx="337846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r" sz="4800" b="1" spc="-150" dirty="0"/>
              <a:t>SWOT analiza</a:t>
            </a:r>
          </a:p>
        </p:txBody>
      </p:sp>
      <p:sp>
        <p:nvSpPr>
          <p:cNvPr id="22" name="object 17">
            <a:extLst>
              <a:ext uri="{FF2B5EF4-FFF2-40B4-BE49-F238E27FC236}">
                <a16:creationId xmlns:a16="http://schemas.microsoft.com/office/drawing/2014/main" id="{F825B41F-323D-4AD5-8617-310903B8F973}"/>
              </a:ext>
            </a:extLst>
          </p:cNvPr>
          <p:cNvSpPr txBox="1"/>
          <p:nvPr/>
        </p:nvSpPr>
        <p:spPr>
          <a:xfrm>
            <a:off x="3444004" y="1739050"/>
            <a:ext cx="4955787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2200" b="0" i="0" u="none" strike="noStrike" kern="1200" cap="none" spc="-15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SAMOOCJENJIVANJE</a:t>
            </a:r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038F5340-9C91-4097-9A13-1281FD5D4A51}"/>
              </a:ext>
            </a:extLst>
          </p:cNvPr>
          <p:cNvSpPr txBox="1"/>
          <p:nvPr/>
        </p:nvSpPr>
        <p:spPr>
          <a:xfrm>
            <a:off x="4359451" y="2902587"/>
            <a:ext cx="5238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r" spc="-10">
                <a:solidFill>
                  <a:srgbClr val="FFFFFF"/>
                </a:solidFill>
                <a:latin typeface="Roboto"/>
                <a:cs typeface="Roboto"/>
              </a:rPr>
              <a:t>W</a:t>
            </a:r>
            <a:endParaRPr lang="en-GB" dirty="0">
              <a:latin typeface="Roboto"/>
              <a:cs typeface="Roboto"/>
            </a:endParaRPr>
          </a:p>
        </p:txBody>
      </p:sp>
      <p:sp>
        <p:nvSpPr>
          <p:cNvPr id="24" name="object 7">
            <a:extLst>
              <a:ext uri="{FF2B5EF4-FFF2-40B4-BE49-F238E27FC236}">
                <a16:creationId xmlns:a16="http://schemas.microsoft.com/office/drawing/2014/main" id="{97E1BA06-D4A0-4457-BBA1-5524048B4333}"/>
              </a:ext>
            </a:extLst>
          </p:cNvPr>
          <p:cNvSpPr txBox="1"/>
          <p:nvPr/>
        </p:nvSpPr>
        <p:spPr>
          <a:xfrm>
            <a:off x="7218533" y="2940650"/>
            <a:ext cx="5238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r" spc="-10">
                <a:solidFill>
                  <a:srgbClr val="FFFFFF"/>
                </a:solidFill>
                <a:latin typeface="Roboto"/>
                <a:cs typeface="Roboto"/>
              </a:rPr>
              <a:t>O</a:t>
            </a:r>
            <a:endParaRPr lang="en-GB" dirty="0">
              <a:latin typeface="Roboto"/>
              <a:cs typeface="Roboto"/>
            </a:endParaRPr>
          </a:p>
        </p:txBody>
      </p:sp>
      <p:sp>
        <p:nvSpPr>
          <p:cNvPr id="25" name="object 7">
            <a:extLst>
              <a:ext uri="{FF2B5EF4-FFF2-40B4-BE49-F238E27FC236}">
                <a16:creationId xmlns:a16="http://schemas.microsoft.com/office/drawing/2014/main" id="{31040799-8EAE-4690-A9C0-A3D715D3B95C}"/>
              </a:ext>
            </a:extLst>
          </p:cNvPr>
          <p:cNvSpPr txBox="1"/>
          <p:nvPr/>
        </p:nvSpPr>
        <p:spPr>
          <a:xfrm>
            <a:off x="10075621" y="2917006"/>
            <a:ext cx="5238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r" spc="-10">
                <a:solidFill>
                  <a:srgbClr val="FFFFFF"/>
                </a:solidFill>
                <a:latin typeface="Roboto"/>
                <a:cs typeface="Roboto"/>
              </a:rPr>
              <a:t>T</a:t>
            </a:r>
            <a:endParaRPr lang="en-GB" dirty="0">
              <a:latin typeface="Roboto"/>
              <a:cs typeface="Roboto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768674" y="3383292"/>
            <a:ext cx="1617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Snage:</a:t>
            </a:r>
            <a:endParaRPr lang="en-GB" dirty="0"/>
          </a:p>
          <a:p>
            <a:r>
              <a:rPr lang="hr" dirty="0"/>
              <a:t>-</a:t>
            </a:r>
          </a:p>
          <a:p>
            <a:r>
              <a:rPr lang="hr" dirty="0"/>
              <a:t>-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3615429" y="3383292"/>
            <a:ext cx="1617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/>
              <a:t>Slabosti:</a:t>
            </a:r>
          </a:p>
          <a:p>
            <a:r>
              <a:rPr lang="hr"/>
              <a:t>-</a:t>
            </a:r>
          </a:p>
          <a:p>
            <a:r>
              <a:rPr lang="hr"/>
              <a:t>-</a:t>
            </a:r>
            <a:endParaRPr lang="en-GB" dirty="0"/>
          </a:p>
        </p:txBody>
      </p:sp>
      <p:sp>
        <p:nvSpPr>
          <p:cNvPr id="27" name="CuadroTexto 26"/>
          <p:cNvSpPr txBox="1"/>
          <p:nvPr/>
        </p:nvSpPr>
        <p:spPr>
          <a:xfrm>
            <a:off x="6409562" y="3403610"/>
            <a:ext cx="1617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/>
              <a:t>Mogućnosti:</a:t>
            </a:r>
          </a:p>
          <a:p>
            <a:r>
              <a:rPr lang="hr"/>
              <a:t>-</a:t>
            </a:r>
          </a:p>
          <a:p>
            <a:r>
              <a:rPr lang="hr"/>
              <a:t>-</a:t>
            </a:r>
            <a:endParaRPr lang="en-GB" dirty="0"/>
          </a:p>
        </p:txBody>
      </p:sp>
      <p:sp>
        <p:nvSpPr>
          <p:cNvPr id="28" name="CuadroTexto 27"/>
          <p:cNvSpPr txBox="1"/>
          <p:nvPr/>
        </p:nvSpPr>
        <p:spPr>
          <a:xfrm>
            <a:off x="9206170" y="3403610"/>
            <a:ext cx="1617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/>
              <a:t>Prijetnje:</a:t>
            </a:r>
          </a:p>
          <a:p>
            <a:r>
              <a:rPr lang="hr"/>
              <a:t>-</a:t>
            </a:r>
          </a:p>
          <a:p>
            <a:r>
              <a:rPr lang="hr"/>
              <a:t>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5985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33335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01479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3723733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1" y="2189653"/>
            <a:ext cx="9480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Zaključak 1: Povratne informacije kupaca ključne su za kratkoročni i dugoročni razvoj organizacije</a:t>
            </a:r>
            <a:endParaRPr lang="en-U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615181" y="2905749"/>
            <a:ext cx="84209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Zaključak 2: Poduzeća moraju slušati svoje klijente i pokazati da ih slušaju</a:t>
            </a:r>
            <a:endParaRPr lang="en-US" dirty="0"/>
          </a:p>
          <a:p>
            <a:endParaRPr lang="en-U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605564" y="3659906"/>
            <a:ext cx="9646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Zaključak 3: Povratne informacije mogu doći iz formalnih i neformalnih, kao i iz primarnih i sekundarnih izvora</a:t>
            </a:r>
            <a:endParaRPr lang="en-U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647715" y="4356169"/>
            <a:ext cx="8825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Zaključak 4: Postoji niz lako dostupnih alata koji se mogu koristiti za prikupljanje podataka, ALI razvoj analize prikupljenih podataka mora se pažljivo poduzeti</a:t>
            </a:r>
            <a:endParaRPr lang="en-US" dirty="0"/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5" y="1302505"/>
            <a:ext cx="496135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Ključni zaključci: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4878" y="4623758"/>
            <a:ext cx="1431426" cy="133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hape 2782">
            <a:extLst>
              <a:ext uri="{FF2B5EF4-FFF2-40B4-BE49-F238E27FC236}">
                <a16:creationId xmlns:a16="http://schemas.microsoft.com/office/drawing/2014/main" id="{5C029626-A59A-DBA8-2FF8-1A183DF67924}"/>
              </a:ext>
            </a:extLst>
          </p:cNvPr>
          <p:cNvSpPr/>
          <p:nvPr/>
        </p:nvSpPr>
        <p:spPr>
          <a:xfrm>
            <a:off x="1236984" y="440517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990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B5BDFEE-9D4F-41FD-95C4-D610A93D9D75}"/>
              </a:ext>
            </a:extLst>
          </p:cNvPr>
          <p:cNvSpPr txBox="1"/>
          <p:nvPr/>
        </p:nvSpPr>
        <p:spPr>
          <a:xfrm>
            <a:off x="2889030" y="2205051"/>
            <a:ext cx="718513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9600" b="1" spc="95">
                <a:solidFill>
                  <a:schemeClr val="bg1"/>
                </a:solidFill>
                <a:latin typeface="Roboto"/>
                <a:cs typeface="Roboto"/>
              </a:rPr>
              <a:t>Hvala </a:t>
            </a:r>
            <a:r>
              <a:rPr lang="hr" sz="9600" b="1" spc="-50">
                <a:solidFill>
                  <a:schemeClr val="bg1"/>
                </a:solidFill>
                <a:latin typeface="Roboto"/>
                <a:cs typeface="Roboto"/>
              </a:rPr>
              <a:t>vam </a:t>
            </a:r>
            <a:r>
              <a:rPr lang="hr" sz="9600" b="1" spc="-50" dirty="0">
                <a:solidFill>
                  <a:schemeClr val="bg1"/>
                </a:solidFill>
                <a:latin typeface="Roboto"/>
                <a:cs typeface="Roboto"/>
              </a:rPr>
              <a:t>! 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4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578484" y="2850462"/>
            <a:ext cx="619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Cilj 1: Slušajte povratne informacije kupaca (verbalne, neverbalne)</a:t>
            </a:r>
            <a:endParaRPr lang="en-GB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615182" y="3530217"/>
            <a:ext cx="4490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/>
              <a:t>Cilj 2: Pokažite kupcima da ih slušate</a:t>
            </a:r>
            <a:endParaRPr lang="en-GB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605565" y="4284374"/>
            <a:ext cx="4758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/>
              <a:t>Cilj 3: Koristite alate za dobivanje povratnih informacija od kupaca</a:t>
            </a:r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4" y="1302505"/>
            <a:ext cx="5500127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CILJEVI</a:t>
            </a:r>
          </a:p>
        </p:txBody>
      </p:sp>
      <p:sp>
        <p:nvSpPr>
          <p:cNvPr id="18" name="object 3"/>
          <p:cNvSpPr txBox="1"/>
          <p:nvPr/>
        </p:nvSpPr>
        <p:spPr>
          <a:xfrm>
            <a:off x="539786" y="2053993"/>
            <a:ext cx="5064599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just"/>
            <a:r>
              <a:rPr lang="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kraju ovog modula moći ćete: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307" y="758722"/>
            <a:ext cx="4075996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133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9585926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0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Slušajte povratne informacije kupaca</a:t>
            </a:r>
            <a:endParaRPr lang="en-US" sz="40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5416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1.1: Što su povratne informacije korisnika?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1" y="2540009"/>
            <a:ext cx="102690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Temelji: Povratne informacije kupaca su SVAKA vrsta informacija koje možemo dobiti (neformalne ili formalne) u vezi s njihovim interakcijama ili iskustvima s našim proizvodom ili uslugom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Nedostatak petlje povratnih informacija znači da nismo usklađeni s našim klijentima i onim što ide dobro ili ne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NB: Povratne informacije korisnika ključne su za povratne informacije koje su I pozitivne i negativne informacije kako bi nam pomogle da naglasimo dobro i ublažimo i promijenimo stvari koje nam ne funkcioniraju (ili više ne rade).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D4FBF5A6-24D1-8794-2AEC-D8C0E30E115E}"/>
              </a:ext>
            </a:extLst>
          </p:cNvPr>
          <p:cNvSpPr/>
          <p:nvPr/>
        </p:nvSpPr>
        <p:spPr>
          <a:xfrm>
            <a:off x="1008257" y="5075251"/>
            <a:ext cx="10269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https://www.pendo.io/glossary/customer-feedback /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4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958592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6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Slušajte povratne informacije kupaca</a:t>
            </a:r>
            <a:endParaRPr lang="en-US" sz="36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5416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1.1: Što su povratne informacije korisnika?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1" y="2540009"/>
            <a:ext cx="47149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Povratne informacije kupaca moraju biti dinamičan proces!!!</a:t>
            </a: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Prikupi povratne informacije</a:t>
            </a:r>
          </a:p>
          <a:p>
            <a:pPr marL="342900" indent="-342900">
              <a:buAutoNum type="arabicPeriod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Analizirajte povratne informacije i odredite prioritet</a:t>
            </a:r>
          </a:p>
          <a:p>
            <a:pPr marL="342900" indent="-342900">
              <a:buAutoNum type="arabicPeriod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Odlučite i poduzmite akciju</a:t>
            </a:r>
          </a:p>
          <a:p>
            <a:pPr marL="342900" indent="-342900">
              <a:buAutoNum type="arabicPeriod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Pratite klijente</a:t>
            </a: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D4FBF5A6-24D1-8794-2AEC-D8C0E30E115E}"/>
              </a:ext>
            </a:extLst>
          </p:cNvPr>
          <p:cNvSpPr/>
          <p:nvPr/>
        </p:nvSpPr>
        <p:spPr>
          <a:xfrm>
            <a:off x="1008257" y="5075251"/>
            <a:ext cx="10269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 convas.io/blog/customer-feedback-loop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6905" y="2308414"/>
            <a:ext cx="5065629" cy="237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671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958592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6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 : Slušajte povratne informacije kupaca</a:t>
            </a:r>
            <a:endParaRPr lang="en-US" sz="36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5416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1.2: Zašto je važno slušati?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1" y="2540009"/>
            <a:ext cx="102690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Zašto bismo trebali slušati kupce?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Unatoč činjenici da je jednostavno "pristojno" slušati one koji ulažu u vaš posao, postoje dobri poslovni razlozi za AKTIVNO slušanje povratnih informacija kupaca: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Poboljšajte lojalnost kupaca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Povećajte zadržavanje kupaca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Mogućnosti dodatne prodaje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Smanjite gubitak kupaca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Pokažite klijentima da su vam važni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D4FBF5A6-24D1-8794-2AEC-D8C0E30E115E}"/>
              </a:ext>
            </a:extLst>
          </p:cNvPr>
          <p:cNvSpPr/>
          <p:nvPr/>
        </p:nvSpPr>
        <p:spPr>
          <a:xfrm>
            <a:off x="1398875" y="5723571"/>
            <a:ext cx="10269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 blog.hubspot.com/service/listening-to-customers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48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958592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Slušajte povratne informacije kupaca</a:t>
            </a:r>
            <a:endParaRPr lang="en-U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5416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1.3: Vrste povratnih informacija kupaca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1" y="2540009"/>
            <a:ext cx="102690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Povratne informacije korisnika mogu biti verbalizirane (primarni podaci) i neverbalizirane (sekundarni podaci):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Verbalizirana povratna informacija: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Dolazi u obliku izravnog i neizravnog prikupljanja informacija od kupca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Kupci 'razgovaraju' s nama formalno (anketa, fokus grupa) ili neformalno (interakcije s našim zaposlenicima koji su okrenuti klijentima)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Neverbalizirana povratna informacija: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To može doći kroz izvješće industrije; vlastitih podataka o prodaji</a:t>
            </a:r>
          </a:p>
          <a:p>
            <a:pPr marL="285750" indent="-285750">
              <a:buFontTx/>
              <a:buChar char="-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** KRITIČNO: moramo učiniti NEŠTO s prikupljenim podacima inače su nam nevažni</a:t>
            </a: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09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9585926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2 : Pokažite klijentima da slušate</a:t>
            </a:r>
            <a:endParaRPr lang="en-U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5416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2.1: Kako slušati i djelovati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1" y="2540009"/>
            <a:ext cx="102690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Kako trebamo slušati kupce?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Pustite ih neka pričaju</a:t>
            </a: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Budite strpljivi, bez osuđivanja</a:t>
            </a: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Koristite njihove preferirane kanale komunikacije, a ne svoje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Promatrajte njihova ponašanja i interakcije u stvarnim situacijama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Usredotočite se na njihove probleme, a ne samo na pronalaženje rješenja za svoje probleme</a:t>
            </a:r>
          </a:p>
          <a:p>
            <a:pPr marL="285750" indent="-285750">
              <a:buFontTx/>
              <a:buChar char="-"/>
              <a:defRPr/>
            </a:pPr>
            <a:endParaRPr lang="en-GB" dirty="0"/>
          </a:p>
          <a:p>
            <a:pPr marL="285750" indent="-285750">
              <a:buFontTx/>
              <a:buChar char="-"/>
              <a:defRPr/>
            </a:pPr>
            <a:r>
              <a:rPr lang="hr" dirty="0"/>
              <a:t>NAPOMENA: ono što se stvarno računa je ono što klijenti stvarno doživljavaju, a ne problemi s kojima se suočavamo (npr. operativni); usredotočite se na ono što je pozitivno, nosite se s negativnim</a:t>
            </a: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D4FBF5A6-24D1-8794-2AEC-D8C0E30E115E}"/>
              </a:ext>
            </a:extLst>
          </p:cNvPr>
          <p:cNvSpPr/>
          <p:nvPr/>
        </p:nvSpPr>
        <p:spPr>
          <a:xfrm>
            <a:off x="1398875" y="5723571"/>
            <a:ext cx="10269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 blog.hubspot.com/service/listening-to-customers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443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9585926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2 : Pokažite klijentima da slušate</a:t>
            </a:r>
            <a:endParaRPr lang="en-U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11110149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2.2: Povratne informacije kupcima nakon slušanja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1" y="2540009"/>
            <a:ext cx="102690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Ključno je pokazati kupcima da ste ih slušali! Inače bi se mogli obeshrabriti i biti ambivalentni prema vama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Jednostavno traženje informacija od njih pokazuje da ih slušate – barem je to početak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Napravite promjene koje oni traže i/ili objasnite zašto ne možete (zatvorite povratnu petlju)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Nagradite klijente kada vam daju informacije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Nastavite s personaliziranom porukom "hvala".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Uključite ih u objave na društvenim mrežama ili blogove</a:t>
            </a:r>
          </a:p>
          <a:p>
            <a:pPr marL="285750" indent="-285750">
              <a:buFontTx/>
              <a:buChar char="-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D4FBF5A6-24D1-8794-2AEC-D8C0E30E115E}"/>
              </a:ext>
            </a:extLst>
          </p:cNvPr>
          <p:cNvSpPr/>
          <p:nvPr/>
        </p:nvSpPr>
        <p:spPr>
          <a:xfrm>
            <a:off x="1398875" y="5723571"/>
            <a:ext cx="10269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 www.entrepreneur.com/article/250378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506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4" y="1022287"/>
            <a:ext cx="1161302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3 : Koristite alate za dobivanje povratnih informacija od kupaca</a:t>
            </a:r>
            <a:endParaRPr lang="en-U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11110149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3.1: Prikupljanje informacija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0" y="2540009"/>
            <a:ext cx="1096481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Ključno je postaviti odgovarajuća pitanja.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Zapamtite: smeće unutra, smeće van. Pokušati: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Upotrijebite pouzdanu i testiranu mjeru (npr. SERVQUAL) da dobijete povratnu informaciju korisnika o tome što želite mjeriti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Izbjegavajte sugestivna pitanja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Pomiješajte kvantitativne (brojeve) s kvalitativnim (riječi) kako biste stekli bolji uvid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Uzmite u obzir etička pitanja i Opću uredbu o zaštiti podataka (GDPR) prilikom prikupljanja podataka</a:t>
            </a:r>
          </a:p>
          <a:p>
            <a:pPr marL="285750" indent="-285750">
              <a:buFontTx/>
              <a:buChar char="-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** Izbjegavajte pristranosti u analizi podataka, bez obzira na to kako su prikupljeni; gdje je to moguće steći određeni profesionalni uvid prije prikupljanja ili analize podataka (izbjegavajte pristranosti)</a:t>
            </a:r>
          </a:p>
          <a:p>
            <a:pPr marL="285750" indent="-285750">
              <a:buFontTx/>
              <a:buChar char="-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15172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1074</Words>
  <Application>Microsoft Office PowerPoint</Application>
  <PresentationFormat>Panorámica</PresentationFormat>
  <Paragraphs>143</Paragraphs>
  <Slides>15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Arial</vt:lpstr>
      <vt:lpstr>Bahnschrift Light</vt:lpstr>
      <vt:lpstr>Calibri</vt:lpstr>
      <vt:lpstr>Calibri Light</vt:lpstr>
      <vt:lpstr>Oxygen</vt:lpstr>
      <vt:lpstr>Roboto</vt:lpstr>
      <vt:lpstr>Tahoma</vt:lpstr>
      <vt:lpstr>YADLjI9qxTA 0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Monia</dc:creator>
  <cp:lastModifiedBy>Javier Serón Molina</cp:lastModifiedBy>
  <cp:revision>129</cp:revision>
  <dcterms:created xsi:type="dcterms:W3CDTF">2021-06-29T11:11:56Z</dcterms:created>
  <dcterms:modified xsi:type="dcterms:W3CDTF">2023-02-06T16:16:28Z</dcterms:modified>
</cp:coreProperties>
</file>