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56" r:id="rId2"/>
    <p:sldId id="268" r:id="rId3"/>
    <p:sldId id="258" r:id="rId4"/>
    <p:sldId id="306" r:id="rId5"/>
    <p:sldId id="303" r:id="rId6"/>
    <p:sldId id="302" r:id="rId7"/>
    <p:sldId id="304" r:id="rId8"/>
    <p:sldId id="305" r:id="rId9"/>
    <p:sldId id="307" r:id="rId10"/>
    <p:sldId id="308" r:id="rId11"/>
    <p:sldId id="309" r:id="rId12"/>
    <p:sldId id="273" r:id="rId13"/>
    <p:sldId id="265" r:id="rId14"/>
    <p:sldId id="274" r:id="rId15"/>
    <p:sldId id="264" r:id="rId1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94660"/>
  </p:normalViewPr>
  <p:slideViewPr>
    <p:cSldViewPr snapToGrid="0">
      <p:cViewPr varScale="1">
        <p:scale>
          <a:sx n="107" d="100"/>
          <a:sy n="107" d="100"/>
        </p:scale>
        <p:origin x="702"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pendo.io/glossary/customer-feedback/"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convas.io/blog/customer-feedback-loo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blog.hubspot.com/service/listening-to-customer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blog.hubspot.com/service/listening-to-customer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entrepreneur.com/article/250378"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112066" y="3238159"/>
            <a:ext cx="5967865"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n-GB" sz="1800" b="1" dirty="0" err="1">
                <a:effectLst/>
                <a:latin typeface="Bahnschrift Light" panose="020B0502040204020203" pitchFamily="34" charset="0"/>
                <a:ea typeface="Calibri" panose="020F0502020204030204" pitchFamily="34" charset="0"/>
              </a:rPr>
              <a:t>Migliorare</a:t>
            </a:r>
            <a:r>
              <a:rPr lang="en-GB" sz="1800" b="1" dirty="0">
                <a:effectLst/>
                <a:latin typeface="Bahnschrift Light" panose="020B0502040204020203" pitchFamily="34" charset="0"/>
                <a:ea typeface="Calibri" panose="020F0502020204030204" pitchFamily="34" charset="0"/>
              </a:rPr>
              <a:t> la </a:t>
            </a:r>
            <a:r>
              <a:rPr lang="en-GB" sz="1800" b="1" dirty="0" err="1">
                <a:effectLst/>
                <a:latin typeface="Bahnschrift Light" panose="020B0502040204020203" pitchFamily="34" charset="0"/>
                <a:ea typeface="Calibri" panose="020F0502020204030204" pitchFamily="34" charset="0"/>
              </a:rPr>
              <a:t>resilienza</a:t>
            </a:r>
            <a:r>
              <a:rPr lang="en-GB" sz="1800" b="1" dirty="0">
                <a:effectLst/>
                <a:latin typeface="Bahnschrift Light" panose="020B0502040204020203" pitchFamily="34" charset="0"/>
                <a:ea typeface="Calibri" panose="020F0502020204030204" pitchFamily="34" charset="0"/>
              </a:rPr>
              <a:t> </a:t>
            </a:r>
            <a:r>
              <a:rPr lang="en-GB" sz="1800" b="1" dirty="0" err="1">
                <a:effectLst/>
                <a:latin typeface="Bahnschrift Light" panose="020B0502040204020203" pitchFamily="34" charset="0"/>
                <a:ea typeface="Calibri" panose="020F0502020204030204" pitchFamily="34" charset="0"/>
              </a:rPr>
              <a:t>delle</a:t>
            </a:r>
            <a:r>
              <a:rPr lang="en-GB" sz="1800" b="1" dirty="0">
                <a:effectLst/>
                <a:latin typeface="Bahnschrift Light" panose="020B0502040204020203" pitchFamily="34" charset="0"/>
                <a:ea typeface="Calibri" panose="020F0502020204030204" pitchFamily="34" charset="0"/>
              </a:rPr>
              <a:t> PMI dopo il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945758" y="3984691"/>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n-US"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Concentrarsi</a:t>
            </a: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sull’ascolto</a:t>
            </a: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dei</a:t>
            </a: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clienti</a:t>
            </a:r>
            <a:endPar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830199" y="910099"/>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110149"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3.2: </a:t>
            </a:r>
            <a:r>
              <a:rPr lang="en-US" sz="2200" spc="50" dirty="0" err="1">
                <a:latin typeface="+mj-lt"/>
                <a:cs typeface="Tahoma"/>
              </a:rPr>
              <a:t>Strumenti</a:t>
            </a:r>
            <a:r>
              <a:rPr lang="en-US" sz="2200" spc="50" dirty="0">
                <a:latin typeface="+mj-lt"/>
                <a:cs typeface="Tahoma"/>
              </a:rPr>
              <a:t> </a:t>
            </a:r>
            <a:r>
              <a:rPr lang="en-US" sz="2200" spc="50" dirty="0" err="1">
                <a:latin typeface="+mj-lt"/>
                <a:cs typeface="Tahoma"/>
              </a:rPr>
              <a:t>formali</a:t>
            </a:r>
            <a:r>
              <a:rPr lang="en-US" sz="2200" spc="50" dirty="0">
                <a:latin typeface="+mj-lt"/>
                <a:cs typeface="Tahoma"/>
              </a:rPr>
              <a:t> (</a:t>
            </a:r>
            <a:r>
              <a:rPr lang="en-US" sz="2200" spc="50" dirty="0" err="1">
                <a:latin typeface="+mj-lt"/>
                <a:cs typeface="Tahoma"/>
              </a:rPr>
              <a:t>dati</a:t>
            </a:r>
            <a:r>
              <a:rPr lang="en-US" sz="2200" spc="50" dirty="0">
                <a:latin typeface="+mj-lt"/>
                <a:cs typeface="Tahoma"/>
              </a:rPr>
              <a:t> </a:t>
            </a:r>
            <a:r>
              <a:rPr lang="en-US" sz="2200" spc="50" dirty="0" err="1">
                <a:latin typeface="+mj-lt"/>
                <a:cs typeface="Tahoma"/>
              </a:rPr>
              <a:t>primari</a:t>
            </a:r>
            <a:r>
              <a:rPr lang="en-US" sz="2200" spc="50" dirty="0">
                <a:latin typeface="+mj-lt"/>
                <a:cs typeface="Tahoma"/>
              </a:rPr>
              <a:t>)</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693319"/>
          </a:xfrm>
          <a:prstGeom prst="rect">
            <a:avLst/>
          </a:prstGeom>
        </p:spPr>
        <p:txBody>
          <a:bodyPr wrap="square">
            <a:spAutoFit/>
          </a:bodyPr>
          <a:lstStyle/>
          <a:p>
            <a:pPr>
              <a:defRPr/>
            </a:pPr>
            <a:r>
              <a:rPr lang="en-US" altLang="es-ES" dirty="0" err="1">
                <a:latin typeface="Calibri" panose="020F0502020204030204" pitchFamily="34" charset="0"/>
                <a:cs typeface="Calibri" panose="020F0502020204030204" pitchFamily="34" charset="0"/>
              </a:rPr>
              <a:t>Sono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disponibili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diversi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strumenti</a:t>
            </a:r>
            <a:r>
              <a:rPr lang="en-US" altLang="es-ES" dirty="0">
                <a:latin typeface="Calibri" panose="020F0502020204030204" pitchFamily="34" charset="0"/>
                <a:cs typeface="Calibri" panose="020F0502020204030204" pitchFamily="34" charset="0"/>
              </a:rPr>
              <a:t> per la </a:t>
            </a:r>
            <a:r>
              <a:rPr lang="en-US" altLang="es-ES" dirty="0" err="1">
                <a:latin typeface="Calibri" panose="020F0502020204030204" pitchFamily="34" charset="0"/>
                <a:cs typeface="Calibri" panose="020F0502020204030204" pitchFamily="34" charset="0"/>
              </a:rPr>
              <a:t>raccolta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dei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dati</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marL="342900" indent="-342900">
              <a:buAutoNum type="arabicPeriod"/>
              <a:defRPr/>
            </a:pPr>
            <a:r>
              <a:rPr lang="en-US" altLang="es-ES" dirty="0" err="1">
                <a:latin typeface="Calibri" panose="020F0502020204030204" pitchFamily="34" charset="0"/>
                <a:cs typeface="Calibri" panose="020F0502020204030204" pitchFamily="34" charset="0"/>
              </a:rPr>
              <a:t>Basati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sul</a:t>
            </a:r>
            <a:r>
              <a:rPr lang="en-US" altLang="es-ES" dirty="0">
                <a:latin typeface="Calibri" panose="020F0502020204030204" pitchFamily="34" charset="0"/>
                <a:cs typeface="Calibri" panose="020F0502020204030204" pitchFamily="34" charset="0"/>
              </a:rPr>
              <a:t> web: </a:t>
            </a:r>
            <a:r>
              <a:rPr lang="en-US" altLang="es-ES" dirty="0" err="1">
                <a:latin typeface="Calibri" panose="020F0502020204030204" pitchFamily="34" charset="0"/>
                <a:cs typeface="Calibri" panose="020F0502020204030204" pitchFamily="34" charset="0"/>
              </a:rPr>
              <a:t>Alcuni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sono</a:t>
            </a:r>
            <a:r>
              <a:rPr lang="en-US" altLang="es-ES" dirty="0">
                <a:latin typeface="Calibri" panose="020F0502020204030204" pitchFamily="34" charset="0"/>
                <a:cs typeface="Calibri" panose="020F0502020204030204" pitchFamily="34" charset="0"/>
              </a:rPr>
              <a:t> freeware e </a:t>
            </a:r>
            <a:r>
              <a:rPr lang="en-US" altLang="es-ES" dirty="0" err="1">
                <a:latin typeface="Calibri" panose="020F0502020204030204" pitchFamily="34" charset="0"/>
                <a:cs typeface="Calibri" panose="020F0502020204030204" pitchFamily="34" charset="0"/>
              </a:rPr>
              <a:t>altri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sono</a:t>
            </a:r>
            <a:r>
              <a:rPr lang="en-US" altLang="es-ES" dirty="0">
                <a:latin typeface="Calibri" panose="020F0502020204030204" pitchFamily="34" charset="0"/>
                <a:cs typeface="Calibri" panose="020F0502020204030204" pitchFamily="34" charset="0"/>
              </a:rPr>
              <a:t> “gratuity” </a:t>
            </a:r>
            <a:r>
              <a:rPr lang="en-US" altLang="es-ES" dirty="0" err="1">
                <a:latin typeface="Calibri" panose="020F0502020204030204" pitchFamily="34" charset="0"/>
                <a:cs typeface="Calibri" panose="020F0502020204030204" pitchFamily="34" charset="0"/>
              </a:rPr>
              <a:t>fino</a:t>
            </a:r>
            <a:r>
              <a:rPr lang="en-US" altLang="es-ES" dirty="0">
                <a:latin typeface="Calibri" panose="020F0502020204030204" pitchFamily="34" charset="0"/>
                <a:cs typeface="Calibri" panose="020F0502020204030204" pitchFamily="34" charset="0"/>
              </a:rPr>
              <a:t> ad un </a:t>
            </a:r>
            <a:r>
              <a:rPr lang="en-US" altLang="es-ES" dirty="0" err="1">
                <a:latin typeface="Calibri" panose="020F0502020204030204" pitchFamily="34" charset="0"/>
                <a:cs typeface="Calibri" panose="020F0502020204030204" pitchFamily="34" charset="0"/>
              </a:rPr>
              <a:t>certo</a:t>
            </a:r>
            <a:r>
              <a:rPr lang="en-US" altLang="es-ES" dirty="0">
                <a:latin typeface="Calibri" panose="020F0502020204030204" pitchFamily="34" charset="0"/>
                <a:cs typeface="Calibri" panose="020F0502020204030204" pitchFamily="34" charset="0"/>
              </a:rPr>
              <a:t> punto. </a:t>
            </a:r>
            <a:r>
              <a:rPr lang="en-US" altLang="es-ES" dirty="0" err="1">
                <a:latin typeface="Calibri" panose="020F0502020204030204" pitchFamily="34" charset="0"/>
                <a:cs typeface="Calibri" panose="020F0502020204030204" pitchFamily="34" charset="0"/>
              </a:rPr>
              <a:t>Alcuni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defli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strumenti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più</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comunemente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utilizzati</a:t>
            </a:r>
            <a:r>
              <a:rPr lang="en-US" altLang="es-ES" dirty="0">
                <a:latin typeface="Calibri" panose="020F0502020204030204" pitchFamily="34" charset="0"/>
                <a:cs typeface="Calibri" panose="020F0502020204030204" pitchFamily="34" charset="0"/>
              </a:rPr>
              <a:t> per la </a:t>
            </a:r>
            <a:r>
              <a:rPr lang="en-US" altLang="es-ES" dirty="0" err="1">
                <a:latin typeface="Calibri" panose="020F0502020204030204" pitchFamily="34" charset="0"/>
                <a:cs typeface="Calibri" panose="020F0502020204030204" pitchFamily="34" charset="0"/>
              </a:rPr>
              <a:t>raccolta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dei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sono</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Google Forms		-    </a:t>
            </a:r>
            <a:r>
              <a:rPr lang="en-US" altLang="es-ES" dirty="0" err="1">
                <a:latin typeface="Calibri" panose="020F0502020204030204" pitchFamily="34" charset="0"/>
                <a:cs typeface="Calibri" panose="020F0502020204030204" pitchFamily="34" charset="0"/>
              </a:rPr>
              <a:t>SurveyMonkey</a:t>
            </a:r>
            <a:r>
              <a:rPr lang="en-US" altLang="es-ES" dirty="0">
                <a:latin typeface="Calibri" panose="020F0502020204030204" pitchFamily="34" charset="0"/>
                <a:cs typeface="Calibri" panose="020F0502020204030204" pitchFamily="34" charset="0"/>
              </a:rPr>
              <a:t> 		-     Microsoft Forms	-    </a:t>
            </a:r>
            <a:r>
              <a:rPr lang="en-US" altLang="es-ES" dirty="0" err="1">
                <a:latin typeface="Calibri" panose="020F0502020204030204" pitchFamily="34" charset="0"/>
                <a:cs typeface="Calibri" panose="020F0502020204030204" pitchFamily="34" charset="0"/>
              </a:rPr>
              <a:t>Jotform</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err="1">
                <a:latin typeface="Calibri" panose="020F0502020204030204" pitchFamily="34" charset="0"/>
                <a:cs typeface="Calibri" panose="020F0502020204030204" pitchFamily="34" charset="0"/>
              </a:rPr>
              <a:t>Cognito</a:t>
            </a:r>
            <a:r>
              <a:rPr lang="en-US" altLang="es-ES" dirty="0">
                <a:latin typeface="Calibri" panose="020F0502020204030204" pitchFamily="34" charset="0"/>
                <a:cs typeface="Calibri" panose="020F0502020204030204" pitchFamily="34" charset="0"/>
              </a:rPr>
              <a:t> Forms		-    </a:t>
            </a:r>
            <a:r>
              <a:rPr lang="en-US" altLang="es-ES" dirty="0" err="1">
                <a:latin typeface="Calibri" panose="020F0502020204030204" pitchFamily="34" charset="0"/>
                <a:cs typeface="Calibri" panose="020F0502020204030204" pitchFamily="34" charset="0"/>
              </a:rPr>
              <a:t>HubSpot</a:t>
            </a:r>
            <a:r>
              <a:rPr lang="en-US" altLang="es-ES" dirty="0">
                <a:latin typeface="Calibri" panose="020F0502020204030204" pitchFamily="34" charset="0"/>
                <a:cs typeface="Calibri" panose="020F0502020204030204" pitchFamily="34" charset="0"/>
              </a:rPr>
              <a:t> Form Builder	-     </a:t>
            </a:r>
            <a:r>
              <a:rPr lang="en-US" altLang="es-ES" dirty="0" err="1">
                <a:latin typeface="Calibri" panose="020F0502020204030204" pitchFamily="34" charset="0"/>
                <a:cs typeface="Calibri" panose="020F0502020204030204" pitchFamily="34" charset="0"/>
              </a:rPr>
              <a:t>Zoho</a:t>
            </a:r>
            <a:r>
              <a:rPr lang="en-US" altLang="es-ES" dirty="0">
                <a:latin typeface="Calibri" panose="020F0502020204030204" pitchFamily="34" charset="0"/>
                <a:cs typeface="Calibri" panose="020F0502020204030204" pitchFamily="34" charset="0"/>
              </a:rPr>
              <a:t> Survey</a:t>
            </a: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r>
              <a:rPr lang="en-GB" altLang="es-ES" dirty="0">
                <a:latin typeface="Calibri" panose="020F0502020204030204" pitchFamily="34" charset="0"/>
                <a:cs typeface="Calibri" panose="020F0502020204030204" pitchFamily="34" charset="0"/>
              </a:rPr>
              <a:t>2. “Di persona”:</a:t>
            </a:r>
          </a:p>
          <a:p>
            <a:pPr>
              <a:defRPr/>
            </a:pP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dirty="0">
                <a:latin typeface="Calibri" panose="020F0502020204030204" pitchFamily="34" charset="0"/>
                <a:cs typeface="Calibri" panose="020F0502020204030204" pitchFamily="34" charset="0"/>
              </a:rPr>
              <a:t>Focus groups		-     </a:t>
            </a:r>
            <a:r>
              <a:rPr lang="en-GB" altLang="es-ES" dirty="0" err="1">
                <a:latin typeface="Calibri" panose="020F0502020204030204" pitchFamily="34" charset="0"/>
                <a:cs typeface="Calibri" panose="020F0502020204030204" pitchFamily="34" charset="0"/>
              </a:rPr>
              <a:t>Interviste</a:t>
            </a:r>
            <a:r>
              <a:rPr lang="en-GB" altLang="es-ES" dirty="0">
                <a:latin typeface="Calibri" panose="020F0502020204030204" pitchFamily="34" charset="0"/>
                <a:cs typeface="Calibri" panose="020F0502020204030204" pitchFamily="34" charset="0"/>
              </a:rPr>
              <a:t> 		-     </a:t>
            </a:r>
            <a:r>
              <a:rPr lang="en-GB" altLang="es-ES" dirty="0" err="1">
                <a:latin typeface="Calibri" panose="020F0502020204030204" pitchFamily="34" charset="0"/>
                <a:cs typeface="Calibri" panose="020F0502020204030204" pitchFamily="34" charset="0"/>
              </a:rPr>
              <a:t>Osservazioni</a:t>
            </a:r>
            <a:r>
              <a:rPr lang="en-GB" altLang="es-ES" dirty="0">
                <a:latin typeface="Calibri" panose="020F0502020204030204" pitchFamily="34" charset="0"/>
                <a:cs typeface="Calibri" panose="020F0502020204030204" pitchFamily="34" charset="0"/>
              </a:rPr>
              <a:t> </a:t>
            </a:r>
          </a:p>
          <a:p>
            <a:pP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object 2">
            <a:extLst>
              <a:ext uri="{FF2B5EF4-FFF2-40B4-BE49-F238E27FC236}">
                <a16:creationId xmlns:a16="http://schemas.microsoft.com/office/drawing/2014/main" id="{6DD1DC91-5449-104D-C624-2E009D6BDB21}"/>
              </a:ext>
            </a:extLst>
          </p:cNvPr>
          <p:cNvSpPr txBox="1">
            <a:spLocks/>
          </p:cNvSpPr>
          <p:nvPr/>
        </p:nvSpPr>
        <p:spPr>
          <a:xfrm>
            <a:off x="102807" y="907833"/>
            <a:ext cx="12164537" cy="659155"/>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200" kern="0" spc="-150" dirty="0">
                <a:solidFill>
                  <a:schemeClr val="tx1"/>
                </a:solidFill>
                <a:latin typeface="+mj-lt"/>
                <a:ea typeface="Tahoma" panose="020B0604030504040204" pitchFamily="34" charset="0"/>
                <a:cs typeface="Tahoma" panose="020B0604030504040204" pitchFamily="34" charset="0"/>
              </a:rPr>
              <a:t>UNIT 3: </a:t>
            </a:r>
            <a:r>
              <a:rPr lang="en-US" sz="4200" kern="0" spc="-150" dirty="0" err="1">
                <a:solidFill>
                  <a:schemeClr val="tx1"/>
                </a:solidFill>
                <a:latin typeface="+mj-lt"/>
                <a:ea typeface="Tahoma" panose="020B0604030504040204" pitchFamily="34" charset="0"/>
                <a:cs typeface="Tahoma" panose="020B0604030504040204" pitchFamily="34" charset="0"/>
              </a:rPr>
              <a:t>Utilizzare</a:t>
            </a:r>
            <a:r>
              <a:rPr lang="en-US" sz="4200" kern="0" spc="-150" dirty="0">
                <a:solidFill>
                  <a:schemeClr val="tx1"/>
                </a:solidFill>
                <a:latin typeface="+mj-lt"/>
                <a:ea typeface="Tahoma" panose="020B0604030504040204" pitchFamily="34" charset="0"/>
                <a:cs typeface="Tahoma" panose="020B0604030504040204" pitchFamily="34" charset="0"/>
              </a:rPr>
              <a:t> </a:t>
            </a:r>
            <a:r>
              <a:rPr lang="en-US" sz="4200" kern="0" spc="-150" dirty="0" err="1">
                <a:solidFill>
                  <a:schemeClr val="tx1"/>
                </a:solidFill>
                <a:latin typeface="+mj-lt"/>
                <a:ea typeface="Tahoma" panose="020B0604030504040204" pitchFamily="34" charset="0"/>
                <a:cs typeface="Tahoma" panose="020B0604030504040204" pitchFamily="34" charset="0"/>
              </a:rPr>
              <a:t>strumenti</a:t>
            </a:r>
            <a:r>
              <a:rPr lang="en-US" sz="4200" kern="0" spc="-150" dirty="0">
                <a:solidFill>
                  <a:schemeClr val="tx1"/>
                </a:solidFill>
                <a:latin typeface="+mj-lt"/>
                <a:ea typeface="Tahoma" panose="020B0604030504040204" pitchFamily="34" charset="0"/>
                <a:cs typeface="Tahoma" panose="020B0604030504040204" pitchFamily="34" charset="0"/>
              </a:rPr>
              <a:t> per </a:t>
            </a:r>
            <a:r>
              <a:rPr lang="en-US" sz="4200" kern="0" spc="-150" dirty="0" err="1">
                <a:solidFill>
                  <a:schemeClr val="tx1"/>
                </a:solidFill>
                <a:latin typeface="+mj-lt"/>
                <a:ea typeface="Tahoma" panose="020B0604030504040204" pitchFamily="34" charset="0"/>
                <a:cs typeface="Tahoma" panose="020B0604030504040204" pitchFamily="34" charset="0"/>
              </a:rPr>
              <a:t>ottenere</a:t>
            </a:r>
            <a:r>
              <a:rPr lang="en-US" sz="4200" kern="0" spc="-150" dirty="0">
                <a:solidFill>
                  <a:schemeClr val="tx1"/>
                </a:solidFill>
                <a:latin typeface="+mj-lt"/>
                <a:ea typeface="Tahoma" panose="020B0604030504040204" pitchFamily="34" charset="0"/>
                <a:cs typeface="Tahoma" panose="020B0604030504040204" pitchFamily="34" charset="0"/>
              </a:rPr>
              <a:t> </a:t>
            </a:r>
            <a:r>
              <a:rPr lang="en-US" sz="4200" kern="0" spc="-150" dirty="0" err="1">
                <a:solidFill>
                  <a:schemeClr val="tx1"/>
                </a:solidFill>
                <a:latin typeface="+mj-lt"/>
                <a:ea typeface="Tahoma" panose="020B0604030504040204" pitchFamily="34" charset="0"/>
                <a:cs typeface="Tahoma" panose="020B0604030504040204" pitchFamily="34" charset="0"/>
              </a:rPr>
              <a:t>i</a:t>
            </a:r>
            <a:r>
              <a:rPr lang="en-US" sz="4200" kern="0" spc="-150" dirty="0">
                <a:solidFill>
                  <a:schemeClr val="tx1"/>
                </a:solidFill>
                <a:latin typeface="+mj-lt"/>
                <a:ea typeface="Tahoma" panose="020B0604030504040204" pitchFamily="34" charset="0"/>
                <a:cs typeface="Tahoma" panose="020B0604030504040204" pitchFamily="34" charset="0"/>
              </a:rPr>
              <a:t> feedback </a:t>
            </a:r>
            <a:r>
              <a:rPr lang="en-US" sz="4200" kern="0" spc="-150" dirty="0" err="1">
                <a:solidFill>
                  <a:schemeClr val="tx1"/>
                </a:solidFill>
                <a:latin typeface="+mj-lt"/>
                <a:ea typeface="Tahoma" panose="020B0604030504040204" pitchFamily="34" charset="0"/>
                <a:cs typeface="Tahoma" panose="020B0604030504040204" pitchFamily="34" charset="0"/>
              </a:rPr>
              <a:t>dei</a:t>
            </a:r>
            <a:r>
              <a:rPr lang="en-US" sz="4200" kern="0" spc="-150" dirty="0">
                <a:solidFill>
                  <a:schemeClr val="tx1"/>
                </a:solidFill>
                <a:latin typeface="+mj-lt"/>
                <a:ea typeface="Tahoma" panose="020B0604030504040204" pitchFamily="34" charset="0"/>
                <a:cs typeface="Tahoma" panose="020B0604030504040204" pitchFamily="34" charset="0"/>
              </a:rPr>
              <a:t> </a:t>
            </a:r>
            <a:r>
              <a:rPr lang="en-US" sz="4200" kern="0" spc="-150" dirty="0" err="1">
                <a:solidFill>
                  <a:schemeClr val="tx1"/>
                </a:solidFill>
                <a:latin typeface="+mj-lt"/>
                <a:ea typeface="Tahoma" panose="020B0604030504040204" pitchFamily="34" charset="0"/>
                <a:cs typeface="Tahoma" panose="020B0604030504040204" pitchFamily="34" charset="0"/>
              </a:rPr>
              <a:t>clienti</a:t>
            </a:r>
            <a:endParaRPr lang="en-US" sz="42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43888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110149"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3.3: </a:t>
            </a:r>
            <a:r>
              <a:rPr lang="en-US" sz="2200" spc="50" dirty="0" err="1">
                <a:latin typeface="+mj-lt"/>
                <a:cs typeface="Tahoma"/>
              </a:rPr>
              <a:t>Strumenti</a:t>
            </a:r>
            <a:r>
              <a:rPr lang="en-US" sz="2200" spc="50" dirty="0">
                <a:latin typeface="+mj-lt"/>
                <a:cs typeface="Tahoma"/>
              </a:rPr>
              <a:t> </a:t>
            </a:r>
            <a:r>
              <a:rPr lang="en-US" sz="2200" spc="50" dirty="0" err="1">
                <a:latin typeface="+mj-lt"/>
                <a:cs typeface="Tahoma"/>
              </a:rPr>
              <a:t>formali</a:t>
            </a:r>
            <a:r>
              <a:rPr lang="en-US" sz="2200" spc="50" dirty="0">
                <a:latin typeface="+mj-lt"/>
                <a:cs typeface="Tahoma"/>
              </a:rPr>
              <a:t> (</a:t>
            </a:r>
            <a:r>
              <a:rPr lang="en-US" sz="2200" spc="50" dirty="0" err="1">
                <a:latin typeface="+mj-lt"/>
                <a:cs typeface="Tahoma"/>
              </a:rPr>
              <a:t>dati</a:t>
            </a:r>
            <a:r>
              <a:rPr lang="en-US" sz="2200" spc="50" dirty="0">
                <a:latin typeface="+mj-lt"/>
                <a:cs typeface="Tahoma"/>
              </a:rPr>
              <a:t> </a:t>
            </a:r>
            <a:r>
              <a:rPr lang="en-US" sz="2200" spc="50" dirty="0" err="1">
                <a:latin typeface="+mj-lt"/>
                <a:cs typeface="Tahoma"/>
              </a:rPr>
              <a:t>grezzi</a:t>
            </a:r>
            <a:r>
              <a:rPr lang="en-US" sz="2200" spc="50" dirty="0">
                <a:latin typeface="+mj-lt"/>
                <a:cs typeface="Tahoma"/>
              </a:rPr>
              <a:t>/ </a:t>
            </a:r>
            <a:r>
              <a:rPr lang="en-US" sz="2200" spc="50" dirty="0" err="1">
                <a:latin typeface="+mj-lt"/>
                <a:cs typeface="Tahoma"/>
              </a:rPr>
              <a:t>secondari</a:t>
            </a:r>
            <a:r>
              <a:rPr lang="en-US" sz="2200" spc="50" dirty="0">
                <a:latin typeface="+mj-lt"/>
                <a:cs typeface="Tahoma"/>
              </a:rPr>
              <a:t>)</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139321"/>
          </a:xfrm>
          <a:prstGeom prst="rect">
            <a:avLst/>
          </a:prstGeom>
        </p:spPr>
        <p:txBody>
          <a:bodyPr wrap="square">
            <a:spAutoFit/>
          </a:bodyPr>
          <a:lstStyle/>
          <a:p>
            <a:pPr>
              <a:defRPr/>
            </a:pPr>
            <a:r>
              <a:rPr lang="en-US" altLang="es-ES" dirty="0" err="1">
                <a:latin typeface="Calibri" panose="020F0502020204030204" pitchFamily="34" charset="0"/>
                <a:cs typeface="Calibri" panose="020F0502020204030204" pitchFamily="34" charset="0"/>
              </a:rPr>
              <a:t>Sono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disponibili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anche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grezzi</a:t>
            </a:r>
            <a:r>
              <a:rPr lang="en-US" altLang="es-ES" dirty="0">
                <a:latin typeface="Calibri" panose="020F0502020204030204" pitchFamily="34" charset="0"/>
                <a:cs typeface="Calibri" panose="020F0502020204030204" pitchFamily="34" charset="0"/>
              </a:rPr>
              <a:t> o </a:t>
            </a:r>
            <a:r>
              <a:rPr lang="en-US" altLang="es-ES" dirty="0" err="1">
                <a:latin typeface="Calibri" panose="020F0502020204030204" pitchFamily="34" charset="0"/>
                <a:cs typeface="Calibri" panose="020F0502020204030204" pitchFamily="34" charset="0"/>
              </a:rPr>
              <a:t>secondari</a:t>
            </a:r>
            <a:r>
              <a:rPr lang="en-US" altLang="es-ES" dirty="0">
                <a:latin typeface="Calibri" panose="020F0502020204030204" pitchFamily="34" charset="0"/>
                <a:cs typeface="Calibri" panose="020F0502020204030204" pitchFamily="34" charset="0"/>
              </a:rPr>
              <a:t> per </a:t>
            </a:r>
            <a:r>
              <a:rPr lang="en-US" altLang="es-ES" dirty="0" err="1">
                <a:latin typeface="Calibri" panose="020F0502020204030204" pitchFamily="34" charset="0"/>
                <a:cs typeface="Calibri" panose="020F0502020204030204" pitchFamily="34" charset="0"/>
              </a:rPr>
              <a:t>ottenere</a:t>
            </a:r>
            <a:r>
              <a:rPr lang="en-US" altLang="es-ES" dirty="0">
                <a:latin typeface="Calibri" panose="020F0502020204030204" pitchFamily="34" charset="0"/>
                <a:cs typeface="Calibri" panose="020F0502020204030204" pitchFamily="34" charset="0"/>
              </a:rPr>
              <a:t> il feedback </a:t>
            </a:r>
            <a:r>
              <a:rPr lang="en-US" altLang="es-ES" dirty="0" err="1">
                <a:latin typeface="Calibri" panose="020F0502020204030204" pitchFamily="34" charset="0"/>
                <a:cs typeface="Calibri" panose="020F0502020204030204" pitchFamily="34" charset="0"/>
              </a:rPr>
              <a:t>dei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clienti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Alcuni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esempi</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err="1">
                <a:latin typeface="Calibri" panose="020F0502020204030204" pitchFamily="34" charset="0"/>
                <a:cs typeface="Calibri" panose="020F0502020204030204" pitchFamily="34" charset="0"/>
              </a:rPr>
              <a:t>Tracciare</a:t>
            </a:r>
            <a:r>
              <a:rPr lang="en-US" altLang="es-ES" dirty="0">
                <a:latin typeface="Calibri" panose="020F0502020204030204" pitchFamily="34" charset="0"/>
                <a:cs typeface="Calibri" panose="020F0502020204030204" pitchFamily="34" charset="0"/>
              </a:rPr>
              <a:t> le </a:t>
            </a:r>
            <a:r>
              <a:rPr lang="en-US" altLang="es-ES" dirty="0" err="1">
                <a:latin typeface="Calibri" panose="020F0502020204030204" pitchFamily="34" charset="0"/>
                <a:cs typeface="Calibri" panose="020F0502020204030204" pitchFamily="34" charset="0"/>
              </a:rPr>
              <a:t>vendite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dei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clienti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nel</a:t>
            </a:r>
            <a:r>
              <a:rPr lang="en-US" altLang="es-ES" dirty="0">
                <a:latin typeface="Calibri" panose="020F0502020204030204" pitchFamily="34" charset="0"/>
                <a:cs typeface="Calibri" panose="020F0502020204030204" pitchFamily="34" charset="0"/>
              </a:rPr>
              <a:t> tempo: </a:t>
            </a:r>
          </a:p>
          <a:p>
            <a:pPr marL="742950" lvl="1" indent="-285750">
              <a:buFontTx/>
              <a:buChar char="-"/>
              <a:defRPr/>
            </a:pPr>
            <a:r>
              <a:rPr lang="en-US" altLang="es-ES" dirty="0">
                <a:latin typeface="Calibri" panose="020F0502020204030204" pitchFamily="34" charset="0"/>
                <a:cs typeface="Calibri" panose="020F0502020204030204" pitchFamily="34" charset="0"/>
              </a:rPr>
              <a:t>in </a:t>
            </a:r>
            <a:r>
              <a:rPr lang="en-US" altLang="es-ES" dirty="0" err="1">
                <a:latin typeface="Calibri" panose="020F0502020204030204" pitchFamily="34" charset="0"/>
                <a:cs typeface="Calibri" panose="020F0502020204030204" pitchFamily="34" charset="0"/>
              </a:rPr>
              <a:t>generale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sulla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vostra</a:t>
            </a:r>
            <a:r>
              <a:rPr lang="en-US" altLang="es-ES" dirty="0">
                <a:latin typeface="Calibri" panose="020F0502020204030204" pitchFamily="34" charset="0"/>
                <a:cs typeface="Calibri" panose="020F0502020204030204" pitchFamily="34" charset="0"/>
              </a:rPr>
              <a:t> base di </a:t>
            </a:r>
            <a:r>
              <a:rPr lang="en-US" altLang="es-ES" dirty="0" err="1">
                <a:latin typeface="Calibri" panose="020F0502020204030204" pitchFamily="34" charset="0"/>
                <a:cs typeface="Calibri" panose="020F0502020204030204" pitchFamily="34" charset="0"/>
              </a:rPr>
              <a:t>clienti</a:t>
            </a:r>
            <a:r>
              <a:rPr lang="en-US" altLang="es-ES" dirty="0">
                <a:latin typeface="Calibri" panose="020F0502020204030204" pitchFamily="34" charset="0"/>
                <a:cs typeface="Calibri" panose="020F0502020204030204" pitchFamily="34" charset="0"/>
              </a:rPr>
              <a:t>  </a:t>
            </a:r>
          </a:p>
          <a:p>
            <a:pPr marL="742950" lvl="1" indent="-285750">
              <a:buFontTx/>
              <a:buChar char="-"/>
              <a:defRPr/>
            </a:pPr>
            <a:r>
              <a:rPr lang="en-US" altLang="es-ES" dirty="0">
                <a:latin typeface="Calibri" panose="020F0502020204030204" pitchFamily="34" charset="0"/>
                <a:cs typeface="Calibri" panose="020F0502020204030204" pitchFamily="34" charset="0"/>
              </a:rPr>
              <a:t> per </a:t>
            </a:r>
            <a:r>
              <a:rPr lang="en-US" altLang="es-ES" dirty="0" err="1">
                <a:latin typeface="Calibri" panose="020F0502020204030204" pitchFamily="34" charset="0"/>
                <a:cs typeface="Calibri" panose="020F0502020204030204" pitchFamily="34" charset="0"/>
              </a:rPr>
              <a:t>clienti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specifici</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Social media e blog in cui </a:t>
            </a:r>
            <a:r>
              <a:rPr lang="en-US" altLang="es-ES" dirty="0" err="1">
                <a:latin typeface="Calibri" panose="020F0502020204030204" pitchFamily="34" charset="0"/>
                <a:cs typeface="Calibri" panose="020F0502020204030204" pitchFamily="34" charset="0"/>
              </a:rPr>
              <a:t>clienti</a:t>
            </a:r>
            <a:r>
              <a:rPr lang="en-US" altLang="es-ES" dirty="0">
                <a:latin typeface="Calibri" panose="020F0502020204030204" pitchFamily="34" charset="0"/>
                <a:cs typeface="Calibri" panose="020F0502020204030204" pitchFamily="34" charset="0"/>
              </a:rPr>
              <a:t> e non </a:t>
            </a:r>
            <a:r>
              <a:rPr lang="en-US" altLang="es-ES" dirty="0" err="1">
                <a:latin typeface="Calibri" panose="020F0502020204030204" pitchFamily="34" charset="0"/>
                <a:cs typeface="Calibri" panose="020F0502020204030204" pitchFamily="34" charset="0"/>
              </a:rPr>
              <a:t>clienti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discutono</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questioni</a:t>
            </a:r>
            <a:r>
              <a:rPr lang="en-US" altLang="es-ES" dirty="0">
                <a:latin typeface="Calibri" panose="020F0502020204030204" pitchFamily="34" charset="0"/>
                <a:cs typeface="Calibri" panose="020F0502020204030204" pitchFamily="34" charset="0"/>
              </a:rPr>
              <a:t> relative ai nostril </a:t>
            </a:r>
            <a:r>
              <a:rPr lang="en-US" altLang="es-ES" dirty="0" err="1">
                <a:latin typeface="Calibri" panose="020F0502020204030204" pitchFamily="34" charset="0"/>
                <a:cs typeface="Calibri" panose="020F0502020204030204" pitchFamily="34" charset="0"/>
              </a:rPr>
              <a:t>prodotti</a:t>
            </a:r>
            <a:r>
              <a:rPr lang="en-US" altLang="es-ES" dirty="0">
                <a:latin typeface="Calibri" panose="020F0502020204030204" pitchFamily="34" charset="0"/>
                <a:cs typeface="Calibri" panose="020F0502020204030204" pitchFamily="34" charset="0"/>
              </a:rPr>
              <a:t>/</a:t>
            </a:r>
            <a:r>
              <a:rPr lang="en-US" altLang="es-ES" dirty="0" err="1">
                <a:latin typeface="Calibri" panose="020F0502020204030204" pitchFamily="34" charset="0"/>
                <a:cs typeface="Calibri" panose="020F0502020204030204" pitchFamily="34" charset="0"/>
              </a:rPr>
              <a:t>servizi</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Dati</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settore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disponibili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pubblicamente</a:t>
            </a:r>
            <a:r>
              <a:rPr lang="en-US" altLang="es-ES" dirty="0">
                <a:latin typeface="Calibri" panose="020F0502020204030204" pitchFamily="34" charset="0"/>
                <a:cs typeface="Calibri" panose="020F0502020204030204" pitchFamily="34" charset="0"/>
              </a:rPr>
              <a:t> per </a:t>
            </a:r>
            <a:r>
              <a:rPr lang="en-US" altLang="es-ES" dirty="0" err="1">
                <a:latin typeface="Calibri" panose="020F0502020204030204" pitchFamily="34" charset="0"/>
                <a:cs typeface="Calibri" panose="020F0502020204030204" pitchFamily="34" charset="0"/>
              </a:rPr>
              <a:t>l’analisi</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I report di </a:t>
            </a:r>
            <a:r>
              <a:rPr lang="en-US" altLang="es-ES" dirty="0" err="1">
                <a:latin typeface="Calibri" panose="020F0502020204030204" pitchFamily="34" charset="0"/>
                <a:cs typeface="Calibri" panose="020F0502020204030204" pitchFamily="34" charset="0"/>
              </a:rPr>
              <a:t>settore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possono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essere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disponibili</a:t>
            </a:r>
            <a:r>
              <a:rPr lang="en-US" altLang="es-ES" dirty="0">
                <a:latin typeface="Calibri" panose="020F0502020204030204" pitchFamily="34" charset="0"/>
                <a:cs typeface="Calibri" panose="020F0502020204030204" pitchFamily="34" charset="0"/>
              </a:rPr>
              <a:t>, ma </a:t>
            </a:r>
            <a:r>
              <a:rPr lang="en-US" altLang="es-ES" dirty="0" err="1">
                <a:latin typeface="Calibri" panose="020F0502020204030204" pitchFamily="34" charset="0"/>
                <a:cs typeface="Calibri" panose="020F0502020204030204" pitchFamily="34" charset="0"/>
              </a:rPr>
              <a:t>spesso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sono</a:t>
            </a:r>
            <a:r>
              <a:rPr lang="en-US" altLang="es-ES" dirty="0">
                <a:latin typeface="Calibri" panose="020F0502020204030204" pitchFamily="34" charset="0"/>
                <a:cs typeface="Calibri" panose="020F0502020204030204" pitchFamily="34" charset="0"/>
              </a:rPr>
              <a:t> a </a:t>
            </a:r>
            <a:r>
              <a:rPr lang="en-US" altLang="es-ES" dirty="0" err="1">
                <a:latin typeface="Calibri" panose="020F0502020204030204" pitchFamily="34" charset="0"/>
                <a:cs typeface="Calibri" panose="020F0502020204030204" pitchFamily="34" charset="0"/>
              </a:rPr>
              <a:t>pagamento</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object 2">
            <a:extLst>
              <a:ext uri="{FF2B5EF4-FFF2-40B4-BE49-F238E27FC236}">
                <a16:creationId xmlns:a16="http://schemas.microsoft.com/office/drawing/2014/main" id="{75AE3076-811B-1CCF-2603-C1ED7D4D1807}"/>
              </a:ext>
            </a:extLst>
          </p:cNvPr>
          <p:cNvSpPr txBox="1">
            <a:spLocks/>
          </p:cNvSpPr>
          <p:nvPr/>
        </p:nvSpPr>
        <p:spPr>
          <a:xfrm>
            <a:off x="102807" y="907833"/>
            <a:ext cx="12164537" cy="659155"/>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200" kern="0" spc="-150" dirty="0">
                <a:solidFill>
                  <a:schemeClr val="tx1"/>
                </a:solidFill>
                <a:latin typeface="+mj-lt"/>
                <a:ea typeface="Tahoma" panose="020B0604030504040204" pitchFamily="34" charset="0"/>
                <a:cs typeface="Tahoma" panose="020B0604030504040204" pitchFamily="34" charset="0"/>
              </a:rPr>
              <a:t>UNIT 3: </a:t>
            </a:r>
            <a:r>
              <a:rPr lang="en-US" sz="4200" kern="0" spc="-150" dirty="0" err="1">
                <a:solidFill>
                  <a:schemeClr val="tx1"/>
                </a:solidFill>
                <a:latin typeface="+mj-lt"/>
                <a:ea typeface="Tahoma" panose="020B0604030504040204" pitchFamily="34" charset="0"/>
                <a:cs typeface="Tahoma" panose="020B0604030504040204" pitchFamily="34" charset="0"/>
              </a:rPr>
              <a:t>Utilizzare</a:t>
            </a:r>
            <a:r>
              <a:rPr lang="en-US" sz="4200" kern="0" spc="-150" dirty="0">
                <a:solidFill>
                  <a:schemeClr val="tx1"/>
                </a:solidFill>
                <a:latin typeface="+mj-lt"/>
                <a:ea typeface="Tahoma" panose="020B0604030504040204" pitchFamily="34" charset="0"/>
                <a:cs typeface="Tahoma" panose="020B0604030504040204" pitchFamily="34" charset="0"/>
              </a:rPr>
              <a:t> </a:t>
            </a:r>
            <a:r>
              <a:rPr lang="en-US" sz="4200" kern="0" spc="-150" dirty="0" err="1">
                <a:solidFill>
                  <a:schemeClr val="tx1"/>
                </a:solidFill>
                <a:latin typeface="+mj-lt"/>
                <a:ea typeface="Tahoma" panose="020B0604030504040204" pitchFamily="34" charset="0"/>
                <a:cs typeface="Tahoma" panose="020B0604030504040204" pitchFamily="34" charset="0"/>
              </a:rPr>
              <a:t>strumenti</a:t>
            </a:r>
            <a:r>
              <a:rPr lang="en-US" sz="4200" kern="0" spc="-150" dirty="0">
                <a:solidFill>
                  <a:schemeClr val="tx1"/>
                </a:solidFill>
                <a:latin typeface="+mj-lt"/>
                <a:ea typeface="Tahoma" panose="020B0604030504040204" pitchFamily="34" charset="0"/>
                <a:cs typeface="Tahoma" panose="020B0604030504040204" pitchFamily="34" charset="0"/>
              </a:rPr>
              <a:t> per </a:t>
            </a:r>
            <a:r>
              <a:rPr lang="en-US" sz="4200" kern="0" spc="-150" dirty="0" err="1">
                <a:solidFill>
                  <a:schemeClr val="tx1"/>
                </a:solidFill>
                <a:latin typeface="+mj-lt"/>
                <a:ea typeface="Tahoma" panose="020B0604030504040204" pitchFamily="34" charset="0"/>
                <a:cs typeface="Tahoma" panose="020B0604030504040204" pitchFamily="34" charset="0"/>
              </a:rPr>
              <a:t>ottenere</a:t>
            </a:r>
            <a:r>
              <a:rPr lang="en-US" sz="4200" kern="0" spc="-150" dirty="0">
                <a:solidFill>
                  <a:schemeClr val="tx1"/>
                </a:solidFill>
                <a:latin typeface="+mj-lt"/>
                <a:ea typeface="Tahoma" panose="020B0604030504040204" pitchFamily="34" charset="0"/>
                <a:cs typeface="Tahoma" panose="020B0604030504040204" pitchFamily="34" charset="0"/>
              </a:rPr>
              <a:t> </a:t>
            </a:r>
            <a:r>
              <a:rPr lang="en-US" sz="4200" kern="0" spc="-150" dirty="0" err="1">
                <a:solidFill>
                  <a:schemeClr val="tx1"/>
                </a:solidFill>
                <a:latin typeface="+mj-lt"/>
                <a:ea typeface="Tahoma" panose="020B0604030504040204" pitchFamily="34" charset="0"/>
                <a:cs typeface="Tahoma" panose="020B0604030504040204" pitchFamily="34" charset="0"/>
              </a:rPr>
              <a:t>i</a:t>
            </a:r>
            <a:r>
              <a:rPr lang="en-US" sz="4200" kern="0" spc="-150" dirty="0">
                <a:solidFill>
                  <a:schemeClr val="tx1"/>
                </a:solidFill>
                <a:latin typeface="+mj-lt"/>
                <a:ea typeface="Tahoma" panose="020B0604030504040204" pitchFamily="34" charset="0"/>
                <a:cs typeface="Tahoma" panose="020B0604030504040204" pitchFamily="34" charset="0"/>
              </a:rPr>
              <a:t> feedback </a:t>
            </a:r>
            <a:r>
              <a:rPr lang="en-US" sz="4200" kern="0" spc="-150" dirty="0" err="1">
                <a:solidFill>
                  <a:schemeClr val="tx1"/>
                </a:solidFill>
                <a:latin typeface="+mj-lt"/>
                <a:ea typeface="Tahoma" panose="020B0604030504040204" pitchFamily="34" charset="0"/>
                <a:cs typeface="Tahoma" panose="020B0604030504040204" pitchFamily="34" charset="0"/>
              </a:rPr>
              <a:t>dei</a:t>
            </a:r>
            <a:r>
              <a:rPr lang="en-US" sz="4200" kern="0" spc="-150" dirty="0">
                <a:solidFill>
                  <a:schemeClr val="tx1"/>
                </a:solidFill>
                <a:latin typeface="+mj-lt"/>
                <a:ea typeface="Tahoma" panose="020B0604030504040204" pitchFamily="34" charset="0"/>
                <a:cs typeface="Tahoma" panose="020B0604030504040204" pitchFamily="34" charset="0"/>
              </a:rPr>
              <a:t> </a:t>
            </a:r>
            <a:r>
              <a:rPr lang="en-US" sz="4200" kern="0" spc="-150" dirty="0" err="1">
                <a:solidFill>
                  <a:schemeClr val="tx1"/>
                </a:solidFill>
                <a:latin typeface="+mj-lt"/>
                <a:ea typeface="Tahoma" panose="020B0604030504040204" pitchFamily="34" charset="0"/>
                <a:cs typeface="Tahoma" panose="020B0604030504040204" pitchFamily="34" charset="0"/>
              </a:rPr>
              <a:t>clienti</a:t>
            </a:r>
            <a:endParaRPr lang="en-US" sz="42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30217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88561" y="3793498"/>
            <a:ext cx="1829006" cy="1479829"/>
          </a:xfrm>
          <a:prstGeom prst="rect">
            <a:avLst/>
          </a:prstGeom>
          <a:noFill/>
        </p:spPr>
        <p:txBody>
          <a:bodyPr wrap="square" rtlCol="0">
            <a:spAutoFit/>
          </a:bodyPr>
          <a:lstStyle/>
          <a:p>
            <a:pPr algn="ctr">
              <a:lnSpc>
                <a:spcPts val="2220"/>
              </a:lnSpc>
            </a:pPr>
            <a:r>
              <a:rPr lang="it-IT" sz="1400" dirty="0">
                <a:ea typeface="Lato Light" charset="0"/>
                <a:cs typeface="Poppins" pitchFamily="2" charset="77"/>
              </a:rPr>
              <a:t>I clienti devono essere consapevoli che li stiamo ascoltando e agendo in base ai loro feedback.</a:t>
            </a:r>
          </a:p>
        </p:txBody>
      </p:sp>
      <p:sp>
        <p:nvSpPr>
          <p:cNvPr id="53" name="Rectangle 52"/>
          <p:cNvSpPr/>
          <p:nvPr/>
        </p:nvSpPr>
        <p:spPr>
          <a:xfrm>
            <a:off x="5415241" y="3509404"/>
            <a:ext cx="891398" cy="369332"/>
          </a:xfrm>
          <a:prstGeom prst="rect">
            <a:avLst/>
          </a:prstGeom>
        </p:spPr>
        <p:txBody>
          <a:bodyPr wrap="none">
            <a:spAutoFit/>
          </a:bodyPr>
          <a:lstStyle/>
          <a:p>
            <a:pPr algn="ctr"/>
            <a:r>
              <a:rPr lang="en-US" b="1" dirty="0" err="1">
                <a:ea typeface="Roboto" charset="0"/>
                <a:cs typeface="Poppins" pitchFamily="2" charset="77"/>
              </a:rPr>
              <a:t>Ascolto</a:t>
            </a:r>
            <a:endParaRPr lang="en-US" b="1" dirty="0">
              <a:ea typeface="Roboto" charset="0"/>
              <a:cs typeface="Poppins" pitchFamily="2" charset="77"/>
            </a:endParaRPr>
          </a:p>
        </p:txBody>
      </p:sp>
      <p:sp>
        <p:nvSpPr>
          <p:cNvPr id="54" name="TextBox 53"/>
          <p:cNvSpPr txBox="1"/>
          <p:nvPr/>
        </p:nvSpPr>
        <p:spPr>
          <a:xfrm>
            <a:off x="6335534" y="2559502"/>
            <a:ext cx="1829006" cy="1197700"/>
          </a:xfrm>
          <a:prstGeom prst="rect">
            <a:avLst/>
          </a:prstGeom>
          <a:noFill/>
        </p:spPr>
        <p:txBody>
          <a:bodyPr wrap="square" rtlCol="0">
            <a:spAutoFit/>
          </a:bodyPr>
          <a:lstStyle/>
          <a:p>
            <a:pPr algn="ctr">
              <a:lnSpc>
                <a:spcPts val="2220"/>
              </a:lnSpc>
            </a:pPr>
            <a:r>
              <a:rPr lang="it-IT" sz="1400" dirty="0">
                <a:ea typeface="Lato Light" charset="0"/>
                <a:cs typeface="Poppins" pitchFamily="2" charset="77"/>
              </a:rPr>
              <a:t>Utilizzare gli strumenti primari disponibili per raccogliere dati affidabili e validi.</a:t>
            </a:r>
            <a:endParaRPr lang="en-US" sz="1400" dirty="0">
              <a:ea typeface="Lato Light" charset="0"/>
              <a:cs typeface="Poppins" pitchFamily="2" charset="77"/>
            </a:endParaRPr>
          </a:p>
        </p:txBody>
      </p:sp>
      <p:sp>
        <p:nvSpPr>
          <p:cNvPr id="55" name="Rectangle 54"/>
          <p:cNvSpPr/>
          <p:nvPr/>
        </p:nvSpPr>
        <p:spPr>
          <a:xfrm>
            <a:off x="6654986" y="2294025"/>
            <a:ext cx="1139543" cy="369332"/>
          </a:xfrm>
          <a:prstGeom prst="rect">
            <a:avLst/>
          </a:prstGeom>
        </p:spPr>
        <p:txBody>
          <a:bodyPr wrap="none">
            <a:spAutoFit/>
          </a:bodyPr>
          <a:lstStyle/>
          <a:p>
            <a:pPr algn="ctr"/>
            <a:r>
              <a:rPr lang="en-US" b="1" dirty="0" err="1">
                <a:ea typeface="Roboto" charset="0"/>
                <a:cs typeface="Poppins" pitchFamily="2" charset="77"/>
              </a:rPr>
              <a:t>Strumenti</a:t>
            </a:r>
            <a:endParaRPr lang="en-US" b="1" dirty="0">
              <a:ea typeface="Roboto" charset="0"/>
              <a:cs typeface="Poppins" pitchFamily="2" charset="77"/>
            </a:endParaRPr>
          </a:p>
        </p:txBody>
      </p:sp>
      <p:sp>
        <p:nvSpPr>
          <p:cNvPr id="58" name="TextBox 57"/>
          <p:cNvSpPr txBox="1"/>
          <p:nvPr/>
        </p:nvSpPr>
        <p:spPr>
          <a:xfrm>
            <a:off x="3592459" y="2615746"/>
            <a:ext cx="1829006" cy="1197700"/>
          </a:xfrm>
          <a:prstGeom prst="rect">
            <a:avLst/>
          </a:prstGeom>
          <a:noFill/>
        </p:spPr>
        <p:txBody>
          <a:bodyPr wrap="square" rtlCol="0">
            <a:spAutoFit/>
          </a:bodyPr>
          <a:lstStyle/>
          <a:p>
            <a:pPr algn="ctr">
              <a:lnSpc>
                <a:spcPts val="2220"/>
              </a:lnSpc>
            </a:pPr>
            <a:r>
              <a:rPr lang="it-IT" sz="1400" dirty="0">
                <a:ea typeface="Lato Light" charset="0"/>
                <a:cs typeface="Poppins" pitchFamily="2" charset="77"/>
              </a:rPr>
              <a:t>Il feedback dei clienti è un ciclo che deve essere chiuso per essere efficace.</a:t>
            </a:r>
            <a:endParaRPr lang="en-US" sz="1400" dirty="0">
              <a:ea typeface="Lato Light" charset="0"/>
              <a:cs typeface="Poppins" pitchFamily="2" charset="77"/>
            </a:endParaRPr>
          </a:p>
        </p:txBody>
      </p:sp>
      <p:sp>
        <p:nvSpPr>
          <p:cNvPr id="59" name="Rectangle 58"/>
          <p:cNvSpPr/>
          <p:nvPr/>
        </p:nvSpPr>
        <p:spPr>
          <a:xfrm>
            <a:off x="4169761" y="2375051"/>
            <a:ext cx="652744" cy="369332"/>
          </a:xfrm>
          <a:prstGeom prst="rect">
            <a:avLst/>
          </a:prstGeom>
        </p:spPr>
        <p:txBody>
          <a:bodyPr wrap="none">
            <a:spAutoFit/>
          </a:bodyPr>
          <a:lstStyle/>
          <a:p>
            <a:pPr algn="ctr"/>
            <a:r>
              <a:rPr lang="en-US" b="1" dirty="0">
                <a:ea typeface="Roboto" charset="0"/>
                <a:cs typeface="Poppins" pitchFamily="2" charset="77"/>
              </a:rPr>
              <a:t>Loop</a:t>
            </a:r>
          </a:p>
        </p:txBody>
      </p:sp>
      <p:sp>
        <p:nvSpPr>
          <p:cNvPr id="60" name="TextBox 59"/>
          <p:cNvSpPr txBox="1"/>
          <p:nvPr/>
        </p:nvSpPr>
        <p:spPr>
          <a:xfrm>
            <a:off x="7519434" y="3922764"/>
            <a:ext cx="2079771" cy="1169551"/>
          </a:xfrm>
          <a:prstGeom prst="rect">
            <a:avLst/>
          </a:prstGeom>
          <a:noFill/>
        </p:spPr>
        <p:txBody>
          <a:bodyPr wrap="square" rtlCol="0">
            <a:spAutoFit/>
          </a:bodyPr>
          <a:lstStyle/>
          <a:p>
            <a:pPr algn="ctr"/>
            <a:r>
              <a:rPr lang="it-IT" sz="1400">
                <a:ea typeface="Lato Light" charset="0"/>
                <a:cs typeface="Poppins" pitchFamily="2" charset="77"/>
              </a:rPr>
              <a:t>Utilizzare i dati a disposizione (dati di vendita) o disponibili pubblicamente per capire i clienti</a:t>
            </a:r>
            <a:endParaRPr lang="en-US" sz="1400" dirty="0">
              <a:ea typeface="Lato Light" charset="0"/>
              <a:cs typeface="Poppins" pitchFamily="2" charset="77"/>
            </a:endParaRPr>
          </a:p>
        </p:txBody>
      </p:sp>
      <p:sp>
        <p:nvSpPr>
          <p:cNvPr id="62" name="TextBox 61"/>
          <p:cNvSpPr txBox="1"/>
          <p:nvPr/>
        </p:nvSpPr>
        <p:spPr>
          <a:xfrm>
            <a:off x="2247034" y="4057368"/>
            <a:ext cx="1829006" cy="915572"/>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Non </a:t>
            </a:r>
            <a:r>
              <a:rPr lang="en-US" sz="1400" dirty="0" err="1">
                <a:ea typeface="Lato Light" charset="0"/>
                <a:cs typeface="Poppins" pitchFamily="2" charset="77"/>
              </a:rPr>
              <a:t>si</a:t>
            </a:r>
            <a:r>
              <a:rPr lang="en-US" sz="1400" dirty="0">
                <a:ea typeface="Lato Light" charset="0"/>
                <a:cs typeface="Poppins" pitchFamily="2" charset="77"/>
              </a:rPr>
              <a:t> </a:t>
            </a:r>
            <a:r>
              <a:rPr lang="en-US" sz="1400" dirty="0" err="1">
                <a:ea typeface="Lato Light" charset="0"/>
                <a:cs typeface="Poppins" pitchFamily="2" charset="77"/>
              </a:rPr>
              <a:t>tratta</a:t>
            </a:r>
            <a:r>
              <a:rPr lang="en-US" sz="1400" dirty="0">
                <a:ea typeface="Lato Light" charset="0"/>
                <a:cs typeface="Poppins" pitchFamily="2" charset="77"/>
              </a:rPr>
              <a:t> di un </a:t>
            </a:r>
            <a:r>
              <a:rPr lang="en-US" sz="1400" dirty="0" err="1">
                <a:ea typeface="Lato Light" charset="0"/>
                <a:cs typeface="Poppins" pitchFamily="2" charset="77"/>
              </a:rPr>
              <a:t>processo</a:t>
            </a:r>
            <a:r>
              <a:rPr lang="en-US" sz="1400" dirty="0">
                <a:ea typeface="Lato Light" charset="0"/>
                <a:cs typeface="Poppins" pitchFamily="2" charset="77"/>
              </a:rPr>
              <a:t> </a:t>
            </a:r>
            <a:r>
              <a:rPr lang="en-US" sz="1400" dirty="0" err="1">
                <a:ea typeface="Lato Light" charset="0"/>
                <a:cs typeface="Poppins" pitchFamily="2" charset="77"/>
              </a:rPr>
              <a:t>unico</a:t>
            </a:r>
            <a:r>
              <a:rPr lang="en-US" sz="1400" dirty="0">
                <a:ea typeface="Lato Light" charset="0"/>
                <a:cs typeface="Poppins" pitchFamily="2" charset="77"/>
              </a:rPr>
              <a:t>, ma di un </a:t>
            </a:r>
            <a:r>
              <a:rPr lang="en-US" sz="1400" dirty="0" err="1">
                <a:ea typeface="Lato Light" charset="0"/>
                <a:cs typeface="Poppins" pitchFamily="2" charset="77"/>
              </a:rPr>
              <a:t>processo</a:t>
            </a:r>
            <a:r>
              <a:rPr lang="en-US" sz="1400" dirty="0">
                <a:ea typeface="Lato Light" charset="0"/>
                <a:cs typeface="Poppins" pitchFamily="2" charset="77"/>
              </a:rPr>
              <a:t> continuo</a:t>
            </a:r>
          </a:p>
        </p:txBody>
      </p:sp>
      <p:sp>
        <p:nvSpPr>
          <p:cNvPr id="63" name="Rectangle 62"/>
          <p:cNvSpPr/>
          <p:nvPr/>
        </p:nvSpPr>
        <p:spPr>
          <a:xfrm>
            <a:off x="2612131" y="3783324"/>
            <a:ext cx="1085362" cy="369332"/>
          </a:xfrm>
          <a:prstGeom prst="rect">
            <a:avLst/>
          </a:prstGeom>
        </p:spPr>
        <p:txBody>
          <a:bodyPr wrap="none">
            <a:spAutoFit/>
          </a:bodyPr>
          <a:lstStyle/>
          <a:p>
            <a:pPr algn="ctr"/>
            <a:r>
              <a:rPr lang="en-US" b="1" dirty="0">
                <a:ea typeface="Roboto" charset="0"/>
                <a:cs typeface="Poppins" pitchFamily="2" charset="77"/>
              </a:rPr>
              <a:t>Feedback</a:t>
            </a:r>
          </a:p>
        </p:txBody>
      </p:sp>
      <p:sp>
        <p:nvSpPr>
          <p:cNvPr id="33" name="object 16"/>
          <p:cNvSpPr txBox="1">
            <a:spLocks/>
          </p:cNvSpPr>
          <p:nvPr/>
        </p:nvSpPr>
        <p:spPr>
          <a:xfrm>
            <a:off x="4385405" y="249441"/>
            <a:ext cx="3101554"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US" sz="4800" b="1" spc="-150" dirty="0" err="1"/>
              <a:t>Riassumendo</a:t>
            </a:r>
            <a:endParaRPr lang="en-US" sz="4800" b="1" spc="-150" dirty="0"/>
          </a:p>
        </p:txBody>
      </p:sp>
      <p:sp>
        <p:nvSpPr>
          <p:cNvPr id="34" name="Rectangle 33"/>
          <p:cNvSpPr/>
          <p:nvPr/>
        </p:nvSpPr>
        <p:spPr>
          <a:xfrm>
            <a:off x="8270648" y="3560401"/>
            <a:ext cx="578492" cy="369332"/>
          </a:xfrm>
          <a:prstGeom prst="rect">
            <a:avLst/>
          </a:prstGeom>
        </p:spPr>
        <p:txBody>
          <a:bodyPr wrap="none">
            <a:spAutoFit/>
          </a:bodyPr>
          <a:lstStyle/>
          <a:p>
            <a:pPr algn="ctr"/>
            <a:r>
              <a:rPr lang="en-US" b="1" dirty="0" err="1">
                <a:ea typeface="Roboto" charset="0"/>
                <a:cs typeface="Poppins" pitchFamily="2" charset="77"/>
              </a:rPr>
              <a:t>Dati</a:t>
            </a:r>
            <a:endParaRPr lang="en-US" b="1" dirty="0">
              <a:ea typeface="Roboto" charset="0"/>
              <a:cs typeface="Poppins" pitchFamily="2" charset="77"/>
            </a:endParaRP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GB" sz="4800" b="1" spc="-150" dirty="0" err="1"/>
              <a:t>Analisi</a:t>
            </a:r>
            <a:r>
              <a:rPr lang="en-GB" sz="4800" b="1" spc="-150" dirty="0"/>
              <a:t> SWOT A</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lang="en-GB" sz="2200" spc="-150" dirty="0" err="1">
                <a:latin typeface="+mj-lt"/>
                <a:cs typeface="Tahoma"/>
              </a:rPr>
              <a:t>AUTOVALUTAZIONE</a:t>
            </a:r>
            <a:endParaRPr kumimoji="0" lang="en-GB" sz="2200" b="0" i="0" u="none" strike="noStrike" kern="1200" cap="none" spc="-150" normalizeH="0" baseline="0" noProof="0" dirty="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n-GB" dirty="0" err="1"/>
              <a:t>Punti</a:t>
            </a:r>
            <a:r>
              <a:rPr lang="en-GB" dirty="0"/>
              <a:t> di Forza:</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n-GB" dirty="0" err="1"/>
              <a:t>Debolezze</a:t>
            </a:r>
            <a:r>
              <a:rPr lang="en-GB" dirty="0"/>
              <a:t>:</a:t>
            </a:r>
          </a:p>
          <a:p>
            <a:r>
              <a:rPr lang="en-GB" dirty="0"/>
              <a:t>-</a:t>
            </a:r>
          </a:p>
          <a:p>
            <a:r>
              <a:rPr lang="en-GB" dirty="0"/>
              <a:t>-</a:t>
            </a:r>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n-GB" dirty="0" err="1"/>
              <a:t>Opportunità</a:t>
            </a:r>
            <a:r>
              <a:rPr lang="en-GB" dirty="0"/>
              <a:t>:</a:t>
            </a:r>
          </a:p>
          <a:p>
            <a:r>
              <a:rPr lang="en-GB" dirty="0"/>
              <a:t>-</a:t>
            </a:r>
          </a:p>
          <a:p>
            <a:r>
              <a:rPr lang="en-GB" dirty="0"/>
              <a:t>-</a:t>
            </a:r>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en-GB" dirty="0" err="1"/>
              <a:t>Minacce</a:t>
            </a:r>
            <a:r>
              <a:rPr lang="en-GB" dirty="0"/>
              <a:t>:</a:t>
            </a:r>
          </a:p>
          <a:p>
            <a:r>
              <a:rPr lang="en-GB" dirty="0"/>
              <a:t>-</a:t>
            </a:r>
          </a:p>
          <a:p>
            <a:r>
              <a:rPr lang="en-GB" dirty="0"/>
              <a:t>-</a:t>
            </a:r>
          </a:p>
        </p:txBody>
      </p:sp>
    </p:spTree>
    <p:extLst>
      <p:ext uri="{BB962C8B-B14F-4D97-AF65-F5344CB8AC3E}">
        <p14:creationId xmlns:p14="http://schemas.microsoft.com/office/powerpoint/2010/main" val="3445985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646331"/>
          </a:xfrm>
          <a:prstGeom prst="rect">
            <a:avLst/>
          </a:prstGeom>
          <a:noFill/>
        </p:spPr>
        <p:txBody>
          <a:bodyPr wrap="square" rtlCol="0">
            <a:spAutoFit/>
          </a:bodyPr>
          <a:lstStyle/>
          <a:p>
            <a:r>
              <a:rPr lang="en-US" dirty="0"/>
              <a:t>Punto </a:t>
            </a:r>
            <a:r>
              <a:rPr lang="en-US" dirty="0" err="1"/>
              <a:t>chiave</a:t>
            </a:r>
            <a:r>
              <a:rPr lang="en-US" dirty="0"/>
              <a:t> 1: </a:t>
            </a:r>
            <a:r>
              <a:rPr lang="it-IT" dirty="0"/>
              <a:t>Il feedback dei clienti è essenziale per lo sviluppo a breve e a lungo termine dell'organizzazione</a:t>
            </a:r>
            <a:endParaRPr lang="en-US" dirty="0"/>
          </a:p>
        </p:txBody>
      </p:sp>
      <p:sp>
        <p:nvSpPr>
          <p:cNvPr id="12" name="CuadroTexto 11"/>
          <p:cNvSpPr txBox="1"/>
          <p:nvPr/>
        </p:nvSpPr>
        <p:spPr>
          <a:xfrm>
            <a:off x="1615181" y="2905749"/>
            <a:ext cx="8420917" cy="923330"/>
          </a:xfrm>
          <a:prstGeom prst="rect">
            <a:avLst/>
          </a:prstGeom>
          <a:noFill/>
        </p:spPr>
        <p:txBody>
          <a:bodyPr wrap="square" rtlCol="0">
            <a:spAutoFit/>
          </a:bodyPr>
          <a:lstStyle/>
          <a:p>
            <a:r>
              <a:rPr lang="en-US" dirty="0"/>
              <a:t>Punto </a:t>
            </a:r>
            <a:r>
              <a:rPr lang="en-US" dirty="0" err="1"/>
              <a:t>chiave</a:t>
            </a:r>
            <a:r>
              <a:rPr lang="en-US" dirty="0"/>
              <a:t> 2: </a:t>
            </a:r>
            <a:r>
              <a:rPr lang="it-IT" dirty="0"/>
              <a:t>Le aziende devono ascoltare i loro clienti e dimostrare che li stanno ascoltando</a:t>
            </a:r>
            <a:endParaRPr lang="en-US" dirty="0"/>
          </a:p>
          <a:p>
            <a:endParaRPr lang="en-US" dirty="0"/>
          </a:p>
        </p:txBody>
      </p:sp>
      <p:sp>
        <p:nvSpPr>
          <p:cNvPr id="13" name="CuadroTexto 12"/>
          <p:cNvSpPr txBox="1"/>
          <p:nvPr/>
        </p:nvSpPr>
        <p:spPr>
          <a:xfrm>
            <a:off x="1605564" y="3659906"/>
            <a:ext cx="9646015" cy="646331"/>
          </a:xfrm>
          <a:prstGeom prst="rect">
            <a:avLst/>
          </a:prstGeom>
          <a:noFill/>
        </p:spPr>
        <p:txBody>
          <a:bodyPr wrap="square" rtlCol="0">
            <a:spAutoFit/>
          </a:bodyPr>
          <a:lstStyle/>
          <a:p>
            <a:r>
              <a:rPr lang="en-US" dirty="0"/>
              <a:t>Punto </a:t>
            </a:r>
            <a:r>
              <a:rPr lang="en-US" dirty="0" err="1"/>
              <a:t>chiave</a:t>
            </a:r>
            <a:r>
              <a:rPr lang="en-US" dirty="0"/>
              <a:t> 3: </a:t>
            </a:r>
            <a:r>
              <a:rPr lang="it-IT" dirty="0"/>
              <a:t>Il feedback può provenire da fonti formali e informali, nonché da fonti primarie e secondarie</a:t>
            </a:r>
            <a:endParaRPr lang="en-US" dirty="0"/>
          </a:p>
        </p:txBody>
      </p:sp>
      <p:sp>
        <p:nvSpPr>
          <p:cNvPr id="14" name="CuadroTexto 13"/>
          <p:cNvSpPr txBox="1"/>
          <p:nvPr/>
        </p:nvSpPr>
        <p:spPr>
          <a:xfrm>
            <a:off x="1647715" y="4356169"/>
            <a:ext cx="8825604" cy="923330"/>
          </a:xfrm>
          <a:prstGeom prst="rect">
            <a:avLst/>
          </a:prstGeom>
          <a:noFill/>
        </p:spPr>
        <p:txBody>
          <a:bodyPr wrap="square" rtlCol="0">
            <a:spAutoFit/>
          </a:bodyPr>
          <a:lstStyle/>
          <a:p>
            <a:r>
              <a:rPr lang="en-US" dirty="0"/>
              <a:t>Punto </a:t>
            </a:r>
            <a:r>
              <a:rPr lang="en-US" dirty="0" err="1"/>
              <a:t>chiave</a:t>
            </a:r>
            <a:r>
              <a:rPr lang="en-US" dirty="0"/>
              <a:t> 4: </a:t>
            </a:r>
            <a:r>
              <a:rPr lang="it-IT" dirty="0"/>
              <a:t>Esistono diversi strumenti facilmente disponibili che possono essere utilizzati per raccogliere i dati, ma lo sviluppo dell'analisi dei dati raccolti deve essere effettuato con attenzione</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err="1">
                <a:solidFill>
                  <a:schemeClr val="tx1"/>
                </a:solidFill>
                <a:latin typeface="+mj-lt"/>
                <a:ea typeface="Tahoma" panose="020B0604030504040204" pitchFamily="34" charset="0"/>
                <a:cs typeface="Tahoma" panose="020B0604030504040204" pitchFamily="34" charset="0"/>
              </a:rPr>
              <a:t>Punti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chiave</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3947268" y="2307793"/>
            <a:ext cx="7185135" cy="1569660"/>
          </a:xfrm>
          <a:prstGeom prst="rect">
            <a:avLst/>
          </a:prstGeom>
          <a:noFill/>
        </p:spPr>
        <p:txBody>
          <a:bodyPr wrap="square">
            <a:spAutoFit/>
          </a:bodyPr>
          <a:lstStyle/>
          <a:p>
            <a:r>
              <a:rPr lang="es-ES" sz="9600" b="1" spc="95" dirty="0">
                <a:solidFill>
                  <a:schemeClr val="bg1"/>
                </a:solidFill>
                <a:latin typeface="Roboto"/>
                <a:cs typeface="Roboto"/>
              </a:rPr>
              <a:t>Grazie</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3" y="2850462"/>
            <a:ext cx="6486729" cy="369332"/>
          </a:xfrm>
          <a:prstGeom prst="rect">
            <a:avLst/>
          </a:prstGeom>
          <a:noFill/>
        </p:spPr>
        <p:txBody>
          <a:bodyPr wrap="square" rtlCol="0">
            <a:spAutoFit/>
          </a:bodyPr>
          <a:lstStyle/>
          <a:p>
            <a:r>
              <a:rPr lang="en-US" dirty="0" err="1"/>
              <a:t>Obiettivo</a:t>
            </a:r>
            <a:r>
              <a:rPr lang="es-ES" dirty="0"/>
              <a:t> 1: Ascoltare il feedback dei clienti (verbale, non-verbale)</a:t>
            </a:r>
            <a:endParaRPr lang="en-GB" dirty="0"/>
          </a:p>
        </p:txBody>
      </p:sp>
      <p:sp>
        <p:nvSpPr>
          <p:cNvPr id="12" name="CuadroTexto 11"/>
          <p:cNvSpPr txBox="1"/>
          <p:nvPr/>
        </p:nvSpPr>
        <p:spPr>
          <a:xfrm>
            <a:off x="1615182" y="3530217"/>
            <a:ext cx="6090436" cy="369332"/>
          </a:xfrm>
          <a:prstGeom prst="rect">
            <a:avLst/>
          </a:prstGeom>
          <a:noFill/>
        </p:spPr>
        <p:txBody>
          <a:bodyPr wrap="square" rtlCol="0">
            <a:spAutoFit/>
          </a:bodyPr>
          <a:lstStyle/>
          <a:p>
            <a:r>
              <a:rPr lang="en-US" dirty="0" err="1"/>
              <a:t>Obiettivo</a:t>
            </a:r>
            <a:r>
              <a:rPr lang="en-US" dirty="0"/>
              <a:t> </a:t>
            </a:r>
            <a:r>
              <a:rPr lang="es-ES" dirty="0"/>
              <a:t>2: </a:t>
            </a:r>
            <a:r>
              <a:rPr lang="en-US" dirty="0" err="1"/>
              <a:t>Dimostrare</a:t>
            </a:r>
            <a:r>
              <a:rPr lang="en-US" dirty="0"/>
              <a:t> ai </a:t>
            </a:r>
            <a:r>
              <a:rPr lang="en-US" dirty="0" err="1"/>
              <a:t>clienti</a:t>
            </a:r>
            <a:r>
              <a:rPr lang="en-US" dirty="0"/>
              <a:t> </a:t>
            </a:r>
            <a:r>
              <a:rPr lang="en-US" dirty="0" err="1"/>
              <a:t>che</a:t>
            </a:r>
            <a:r>
              <a:rPr lang="en-US" dirty="0"/>
              <a:t> li </a:t>
            </a:r>
            <a:r>
              <a:rPr lang="en-US" dirty="0" err="1"/>
              <a:t>ascoltate</a:t>
            </a:r>
            <a:endParaRPr lang="en-GB" dirty="0"/>
          </a:p>
        </p:txBody>
      </p:sp>
      <p:sp>
        <p:nvSpPr>
          <p:cNvPr id="13" name="CuadroTexto 12"/>
          <p:cNvSpPr txBox="1"/>
          <p:nvPr/>
        </p:nvSpPr>
        <p:spPr>
          <a:xfrm>
            <a:off x="1615182" y="4305255"/>
            <a:ext cx="5741636" cy="646331"/>
          </a:xfrm>
          <a:prstGeom prst="rect">
            <a:avLst/>
          </a:prstGeom>
          <a:noFill/>
        </p:spPr>
        <p:txBody>
          <a:bodyPr wrap="none" rtlCol="0">
            <a:spAutoFit/>
          </a:bodyPr>
          <a:lstStyle/>
          <a:p>
            <a:r>
              <a:rPr lang="en-US" dirty="0" err="1"/>
              <a:t>Obiettivo</a:t>
            </a:r>
            <a:r>
              <a:rPr lang="es-ES" dirty="0"/>
              <a:t> 3: </a:t>
            </a:r>
            <a:r>
              <a:rPr lang="it-IT" dirty="0"/>
              <a:t>Utilizzare gli strumenti per ottenere il feedback</a:t>
            </a:r>
          </a:p>
          <a:p>
            <a:r>
              <a:rPr lang="it-IT" dirty="0"/>
              <a:t> dei clienti</a:t>
            </a:r>
            <a:endParaRPr lang="en-US"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OBIETTIVI E SCOPI</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err="1">
                <a:latin typeface="Calibri" panose="020F0502020204030204" pitchFamily="34" charset="0"/>
                <a:ea typeface="Calibri" panose="020F0502020204030204" pitchFamily="34" charset="0"/>
                <a:cs typeface="Times New Roman" panose="02020603050405020304" pitchFamily="18" charset="0"/>
              </a:rPr>
              <a:t>Alla</a:t>
            </a:r>
            <a:r>
              <a:rPr lang="en-GB" sz="2000" dirty="0">
                <a:latin typeface="Calibri" panose="020F0502020204030204" pitchFamily="34" charset="0"/>
                <a:ea typeface="Calibri" panose="020F0502020204030204" pitchFamily="34" charset="0"/>
                <a:cs typeface="Times New Roman" panose="02020603050405020304" pitchFamily="18" charset="0"/>
              </a:rPr>
              <a:t> fine di </a:t>
            </a:r>
            <a:r>
              <a:rPr lang="en-GB" sz="2000" dirty="0" err="1">
                <a:latin typeface="Calibri" panose="020F0502020204030204" pitchFamily="34" charset="0"/>
                <a:ea typeface="Calibri" panose="020F0502020204030204" pitchFamily="34" charset="0"/>
                <a:cs typeface="Times New Roman" panose="02020603050405020304" pitchFamily="18" charset="0"/>
              </a:rPr>
              <a:t>questo</a:t>
            </a:r>
            <a:r>
              <a:rPr lang="en-GB" sz="2000" dirty="0">
                <a:latin typeface="Calibri" panose="020F0502020204030204" pitchFamily="34" charset="0"/>
                <a:ea typeface="Calibri" panose="020F0502020204030204" pitchFamily="34" charset="0"/>
                <a:cs typeface="Times New Roman" panose="02020603050405020304" pitchFamily="18" charset="0"/>
              </a:rPr>
              <a:t> modulo </a:t>
            </a:r>
            <a:r>
              <a:rPr lang="en-GB" sz="2000" dirty="0" err="1">
                <a:latin typeface="Calibri" panose="020F0502020204030204" pitchFamily="34" charset="0"/>
                <a:ea typeface="Calibri" panose="020F0502020204030204" pitchFamily="34" charset="0"/>
                <a:cs typeface="Times New Roman" panose="02020603050405020304" pitchFamily="18" charset="0"/>
              </a:rPr>
              <a:t>sarete</a:t>
            </a:r>
            <a:r>
              <a:rPr lang="en-GB" sz="2000" dirty="0">
                <a:latin typeface="Calibri" panose="020F0502020204030204" pitchFamily="34" charset="0"/>
                <a:ea typeface="Calibri" panose="020F0502020204030204" pitchFamily="34" charset="0"/>
                <a:cs typeface="Times New Roman" panose="02020603050405020304" pitchFamily="18" charset="0"/>
              </a:rPr>
              <a:t> in </a:t>
            </a:r>
            <a:r>
              <a:rPr lang="en-GB" sz="2000" dirty="0" err="1">
                <a:latin typeface="Calibri" panose="020F0502020204030204" pitchFamily="34" charset="0"/>
                <a:ea typeface="Calibri" panose="020F0502020204030204" pitchFamily="34" charset="0"/>
                <a:cs typeface="Times New Roman" panose="02020603050405020304" pitchFamily="18" charset="0"/>
              </a:rPr>
              <a:t>grado</a:t>
            </a:r>
            <a:r>
              <a:rPr lang="en-GB" sz="2000" dirty="0">
                <a:latin typeface="Calibri" panose="020F0502020204030204" pitchFamily="34" charset="0"/>
                <a:ea typeface="Calibri" panose="020F0502020204030204" pitchFamily="34" charset="0"/>
                <a:cs typeface="Times New Roman" panose="02020603050405020304" pitchFamily="18" charset="0"/>
              </a:rPr>
              <a:t> di :</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5381" y="828675"/>
            <a:ext cx="4075996"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US" sz="4800" kern="0" spc="-150" dirty="0" err="1">
                <a:solidFill>
                  <a:schemeClr val="tx1"/>
                </a:solidFill>
                <a:latin typeface="+mj-lt"/>
                <a:ea typeface="Tahoma" panose="020B0604030504040204" pitchFamily="34" charset="0"/>
                <a:cs typeface="Tahoma" panose="020B0604030504040204" pitchFamily="34" charset="0"/>
              </a:rPr>
              <a:t>Ascoltare</a:t>
            </a:r>
            <a:r>
              <a:rPr lang="en-US" sz="4800" kern="0" spc="-150" dirty="0">
                <a:solidFill>
                  <a:schemeClr val="tx1"/>
                </a:solidFill>
                <a:latin typeface="+mj-lt"/>
                <a:ea typeface="Tahoma" panose="020B0604030504040204" pitchFamily="34" charset="0"/>
                <a:cs typeface="Tahoma" panose="020B0604030504040204" pitchFamily="34" charset="0"/>
              </a:rPr>
              <a:t> il feedback </a:t>
            </a:r>
            <a:r>
              <a:rPr lang="en-US" sz="4800" kern="0" spc="-150" dirty="0" err="1">
                <a:solidFill>
                  <a:schemeClr val="tx1"/>
                </a:solidFill>
                <a:latin typeface="+mj-lt"/>
                <a:ea typeface="Tahoma" panose="020B0604030504040204" pitchFamily="34" charset="0"/>
                <a:cs typeface="Tahoma" panose="020B0604030504040204" pitchFamily="34" charset="0"/>
              </a:rPr>
              <a:t>dei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clienti</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557500"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1.1: Che cos’è il feedback del cliente</a:t>
            </a:r>
            <a:r>
              <a:rPr lang="en-US" sz="2200" spc="50" dirty="0">
                <a:latin typeface="+mj-lt"/>
                <a:cs typeface="Tahoma"/>
              </a:rPr>
              <a:t>?</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862322"/>
          </a:xfrm>
          <a:prstGeom prst="rect">
            <a:avLst/>
          </a:prstGeom>
        </p:spPr>
        <p:txBody>
          <a:bodyPr wrap="square">
            <a:spAutoFit/>
          </a:bodyPr>
          <a:lstStyle/>
          <a:p>
            <a:pPr>
              <a:defRPr/>
            </a:pPr>
            <a:r>
              <a:rPr lang="it-IT" altLang="es-ES" dirty="0">
                <a:latin typeface="Calibri" panose="020F0502020204030204" pitchFamily="34" charset="0"/>
                <a:cs typeface="Calibri" panose="020F0502020204030204" pitchFamily="34" charset="0"/>
              </a:rPr>
              <a:t>Le basi: Il feedback dei clienti è QUALSIASI tipo di informazione che possiamo ottenere (informale o formale) in relazione alle loro interazioni o esperienze con il nostro prodotto o servizio.</a:t>
            </a:r>
          </a:p>
          <a:p>
            <a:pPr>
              <a:defRPr/>
            </a:pPr>
            <a:endParaRPr lang="it-IT" altLang="es-ES" dirty="0">
              <a:latin typeface="Calibri" panose="020F0502020204030204" pitchFamily="34" charset="0"/>
              <a:cs typeface="Calibri" panose="020F0502020204030204" pitchFamily="34" charset="0"/>
            </a:endParaRPr>
          </a:p>
          <a:p>
            <a:pPr>
              <a:defRPr/>
            </a:pPr>
            <a:r>
              <a:rPr lang="it-IT" altLang="es-ES" dirty="0">
                <a:latin typeface="Calibri" panose="020F0502020204030204" pitchFamily="34" charset="0"/>
                <a:cs typeface="Calibri" panose="020F0502020204030204" pitchFamily="34" charset="0"/>
              </a:rPr>
              <a:t>La mancanza di un circuito di feedback significa che non siamo in sintonia con i nostri clienti e con ciò che sta andando bene o meno.</a:t>
            </a:r>
          </a:p>
          <a:p>
            <a:pPr>
              <a:defRPr/>
            </a:pPr>
            <a:endParaRPr lang="it-IT" altLang="es-ES" dirty="0">
              <a:latin typeface="Calibri" panose="020F0502020204030204" pitchFamily="34" charset="0"/>
              <a:cs typeface="Calibri" panose="020F0502020204030204" pitchFamily="34" charset="0"/>
            </a:endParaRPr>
          </a:p>
          <a:p>
            <a:pPr>
              <a:defRPr/>
            </a:pPr>
            <a:r>
              <a:rPr lang="it-IT" altLang="es-ES" dirty="0">
                <a:latin typeface="Calibri" panose="020F0502020204030204" pitchFamily="34" charset="0"/>
                <a:cs typeface="Calibri" panose="020F0502020204030204" pitchFamily="34" charset="0"/>
              </a:rPr>
              <a:t>N.B.: Il feedback dei clienti è fondamentale per ottenere informazioni sia positive che negative che ci aiutino ad accentuare gli aspetti positivi e a mitigare e modificare quelli che non funzionano (o non funzionano più) per noi.</a:t>
            </a: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https://www.pendo.io/glossary/customer-feedback/</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US" sz="4800" kern="0" spc="-150" dirty="0" err="1">
                <a:solidFill>
                  <a:schemeClr val="tx1"/>
                </a:solidFill>
                <a:latin typeface="+mj-lt"/>
                <a:ea typeface="Tahoma" panose="020B0604030504040204" pitchFamily="34" charset="0"/>
                <a:cs typeface="Tahoma" panose="020B0604030504040204" pitchFamily="34" charset="0"/>
              </a:rPr>
              <a:t>Ascoltare</a:t>
            </a:r>
            <a:r>
              <a:rPr lang="en-US" sz="4800" kern="0" spc="-150" dirty="0">
                <a:solidFill>
                  <a:schemeClr val="tx1"/>
                </a:solidFill>
                <a:latin typeface="+mj-lt"/>
                <a:ea typeface="Tahoma" panose="020B0604030504040204" pitchFamily="34" charset="0"/>
                <a:cs typeface="Tahoma" panose="020B0604030504040204" pitchFamily="34" charset="0"/>
              </a:rPr>
              <a:t> il feedback </a:t>
            </a:r>
            <a:r>
              <a:rPr lang="en-US" sz="4800" kern="0" spc="-150" dirty="0" err="1">
                <a:solidFill>
                  <a:schemeClr val="tx1"/>
                </a:solidFill>
                <a:latin typeface="+mj-lt"/>
                <a:ea typeface="Tahoma" panose="020B0604030504040204" pitchFamily="34" charset="0"/>
                <a:cs typeface="Tahoma" panose="020B0604030504040204" pitchFamily="34" charset="0"/>
              </a:rPr>
              <a:t>dei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clienti</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793806"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1.1: </a:t>
            </a:r>
            <a:r>
              <a:rPr lang="en-US" sz="2200" spc="50" dirty="0">
                <a:latin typeface="+mj-lt"/>
                <a:cs typeface="Tahoma"/>
              </a:rPr>
              <a:t>Che </a:t>
            </a:r>
            <a:r>
              <a:rPr lang="en-US" sz="2200" spc="50" dirty="0" err="1">
                <a:latin typeface="+mj-lt"/>
                <a:cs typeface="Tahoma"/>
              </a:rPr>
              <a:t>cos’è</a:t>
            </a:r>
            <a:r>
              <a:rPr lang="en-US" sz="2200" spc="50" dirty="0">
                <a:latin typeface="+mj-lt"/>
                <a:cs typeface="Tahoma"/>
              </a:rPr>
              <a:t> il feedback del </a:t>
            </a:r>
            <a:r>
              <a:rPr lang="en-US" sz="2200" spc="50" dirty="0" err="1">
                <a:latin typeface="+mj-lt"/>
                <a:cs typeface="Tahoma"/>
              </a:rPr>
              <a:t>cliente</a:t>
            </a:r>
            <a:r>
              <a:rPr lang="en-US" sz="2200" spc="50" dirty="0">
                <a:latin typeface="+mj-lt"/>
                <a:cs typeface="Tahoma"/>
              </a:rPr>
              <a:t>?</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4714940" cy="2308324"/>
          </a:xfrm>
          <a:prstGeom prst="rect">
            <a:avLst/>
          </a:prstGeom>
        </p:spPr>
        <p:txBody>
          <a:bodyPr wrap="square">
            <a:spAutoFit/>
          </a:bodyPr>
          <a:lstStyle/>
          <a:p>
            <a:pPr>
              <a:defRPr/>
            </a:pPr>
            <a:r>
              <a:rPr lang="en-GB" altLang="es-ES" dirty="0">
                <a:latin typeface="Calibri" panose="020F0502020204030204" pitchFamily="34" charset="0"/>
                <a:cs typeface="Calibri" panose="020F0502020204030204" pitchFamily="34" charset="0"/>
              </a:rPr>
              <a:t>Il feedback </a:t>
            </a:r>
            <a:r>
              <a:rPr lang="en-GB" altLang="es-ES" dirty="0" err="1">
                <a:latin typeface="Calibri" panose="020F0502020204030204" pitchFamily="34" charset="0"/>
                <a:cs typeface="Calibri" panose="020F0502020204030204" pitchFamily="34" charset="0"/>
              </a:rPr>
              <a:t>dei</a:t>
            </a:r>
            <a:r>
              <a:rPr lang="en-GB" altLang="es-ES" dirty="0">
                <a:latin typeface="Calibri" panose="020F0502020204030204" pitchFamily="34" charset="0"/>
                <a:cs typeface="Calibri" panose="020F0502020204030204" pitchFamily="34" charset="0"/>
              </a:rPr>
              <a:t> client </a:t>
            </a:r>
            <a:r>
              <a:rPr lang="en-GB" altLang="es-ES" dirty="0" err="1">
                <a:latin typeface="Calibri" panose="020F0502020204030204" pitchFamily="34" charset="0"/>
                <a:cs typeface="Calibri" panose="020F0502020204030204" pitchFamily="34" charset="0"/>
              </a:rPr>
              <a:t>deve</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essere</a:t>
            </a:r>
            <a:r>
              <a:rPr lang="en-GB" altLang="es-ES" dirty="0">
                <a:latin typeface="Calibri" panose="020F0502020204030204" pitchFamily="34" charset="0"/>
                <a:cs typeface="Calibri" panose="020F0502020204030204" pitchFamily="34" charset="0"/>
              </a:rPr>
              <a:t> un </a:t>
            </a:r>
            <a:r>
              <a:rPr lang="en-GB" altLang="es-ES" dirty="0" err="1">
                <a:latin typeface="Calibri" panose="020F0502020204030204" pitchFamily="34" charset="0"/>
                <a:cs typeface="Calibri" panose="020F0502020204030204" pitchFamily="34" charset="0"/>
              </a:rPr>
              <a:t>processo</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dinamico</a:t>
            </a:r>
            <a:r>
              <a:rPr lang="en-GB" altLang="es-ES" dirty="0">
                <a:latin typeface="Calibri" panose="020F0502020204030204" pitchFamily="34" charset="0"/>
                <a:cs typeface="Calibri" panose="020F0502020204030204" pitchFamily="34" charset="0"/>
              </a:rPr>
              <a:t>!!!</a:t>
            </a:r>
          </a:p>
          <a:p>
            <a:pPr>
              <a:defRPr/>
            </a:pPr>
            <a:endParaRPr lang="en-GB" altLang="es-ES" dirty="0">
              <a:latin typeface="Calibri" panose="020F0502020204030204" pitchFamily="34" charset="0"/>
              <a:cs typeface="Calibri" panose="020F0502020204030204" pitchFamily="34" charset="0"/>
            </a:endParaRPr>
          </a:p>
          <a:p>
            <a:pPr marL="342900" indent="-342900">
              <a:buAutoNum type="arabicPeriod"/>
              <a:defRPr/>
            </a:pPr>
            <a:r>
              <a:rPr lang="en-GB" altLang="es-ES" dirty="0" err="1">
                <a:latin typeface="Calibri" panose="020F0502020204030204" pitchFamily="34" charset="0"/>
                <a:cs typeface="Calibri" panose="020F0502020204030204" pitchFamily="34" charset="0"/>
              </a:rPr>
              <a:t>Raccolta</a:t>
            </a:r>
            <a:r>
              <a:rPr lang="en-GB" altLang="es-ES" dirty="0">
                <a:latin typeface="Calibri" panose="020F0502020204030204" pitchFamily="34" charset="0"/>
                <a:cs typeface="Calibri" panose="020F0502020204030204" pitchFamily="34" charset="0"/>
              </a:rPr>
              <a:t> del feedback</a:t>
            </a:r>
          </a:p>
          <a:p>
            <a:pPr marL="342900" indent="-342900">
              <a:buAutoNum type="arabicPeriod"/>
              <a:defRPr/>
            </a:pPr>
            <a:r>
              <a:rPr lang="en-GB" altLang="es-ES" dirty="0" err="1">
                <a:latin typeface="Calibri" panose="020F0502020204030204" pitchFamily="34" charset="0"/>
                <a:cs typeface="Calibri" panose="020F0502020204030204" pitchFamily="34" charset="0"/>
              </a:rPr>
              <a:t>Analisi</a:t>
            </a:r>
            <a:r>
              <a:rPr lang="en-GB" altLang="es-ES" dirty="0">
                <a:latin typeface="Calibri" panose="020F0502020204030204" pitchFamily="34" charset="0"/>
                <a:cs typeface="Calibri" panose="020F0502020204030204" pitchFamily="34" charset="0"/>
              </a:rPr>
              <a:t> e </a:t>
            </a:r>
            <a:r>
              <a:rPr lang="en-GB" altLang="es-ES" dirty="0" err="1">
                <a:latin typeface="Calibri" panose="020F0502020204030204" pitchFamily="34" charset="0"/>
                <a:cs typeface="Calibri" panose="020F0502020204030204" pitchFamily="34" charset="0"/>
              </a:rPr>
              <a:t>prioritizzazione</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dei</a:t>
            </a:r>
            <a:r>
              <a:rPr lang="en-GB" altLang="es-ES" dirty="0">
                <a:latin typeface="Calibri" panose="020F0502020204030204" pitchFamily="34" charset="0"/>
                <a:cs typeface="Calibri" panose="020F0502020204030204" pitchFamily="34" charset="0"/>
              </a:rPr>
              <a:t> feedback</a:t>
            </a:r>
          </a:p>
          <a:p>
            <a:pPr marL="342900" indent="-342900">
              <a:buAutoNum type="arabicPeriod"/>
              <a:defRPr/>
            </a:pPr>
            <a:r>
              <a:rPr lang="en-GB" altLang="es-ES" dirty="0" err="1">
                <a:latin typeface="Calibri" panose="020F0502020204030204" pitchFamily="34" charset="0"/>
                <a:cs typeface="Calibri" panose="020F0502020204030204" pitchFamily="34" charset="0"/>
              </a:rPr>
              <a:t>Decisione</a:t>
            </a:r>
            <a:r>
              <a:rPr lang="en-GB" altLang="es-ES" dirty="0">
                <a:latin typeface="Calibri" panose="020F0502020204030204" pitchFamily="34" charset="0"/>
                <a:cs typeface="Calibri" panose="020F0502020204030204" pitchFamily="34" charset="0"/>
              </a:rPr>
              <a:t> e azione</a:t>
            </a:r>
          </a:p>
          <a:p>
            <a:pPr marL="342900" indent="-342900">
              <a:buAutoNum type="arabicPeriod"/>
              <a:defRPr/>
            </a:pPr>
            <a:r>
              <a:rPr lang="en-GB" altLang="es-ES" dirty="0" err="1">
                <a:latin typeface="Calibri" panose="020F0502020204030204" pitchFamily="34" charset="0"/>
                <a:cs typeface="Calibri" panose="020F0502020204030204" pitchFamily="34" charset="0"/>
              </a:rPr>
              <a:t>Seguire</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i</a:t>
            </a:r>
            <a:r>
              <a:rPr lang="en-GB" altLang="es-ES" dirty="0">
                <a:latin typeface="Calibri" panose="020F0502020204030204" pitchFamily="34" charset="0"/>
                <a:cs typeface="Calibri" panose="020F0502020204030204" pitchFamily="34" charset="0"/>
              </a:rPr>
              <a:t> </a:t>
            </a:r>
            <a:r>
              <a:rPr lang="en-GB" altLang="es-ES" dirty="0" err="1">
                <a:latin typeface="Calibri" panose="020F0502020204030204" pitchFamily="34" charset="0"/>
                <a:cs typeface="Calibri" panose="020F0502020204030204" pitchFamily="34" charset="0"/>
              </a:rPr>
              <a:t>clienti</a:t>
            </a: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https://convas.io/blog/customer-feedback-loop</a:t>
            </a:r>
            <a:r>
              <a:rPr lang="en-GB" altLang="es-ES" dirty="0">
                <a:latin typeface="Calibri" panose="020F0502020204030204" pitchFamily="34" charset="0"/>
                <a:cs typeface="Calibri" panose="020F0502020204030204" pitchFamily="34" charset="0"/>
              </a:rPr>
              <a:t>  </a:t>
            </a:r>
          </a:p>
        </p:txBody>
      </p:sp>
      <p:pic>
        <p:nvPicPr>
          <p:cNvPr id="7" name="Picture 6"/>
          <p:cNvPicPr>
            <a:picLocks noChangeAspect="1"/>
          </p:cNvPicPr>
          <p:nvPr/>
        </p:nvPicPr>
        <p:blipFill>
          <a:blip r:embed="rId3"/>
          <a:stretch>
            <a:fillRect/>
          </a:stretch>
        </p:blipFill>
        <p:spPr>
          <a:xfrm>
            <a:off x="5636905" y="2308414"/>
            <a:ext cx="5065629" cy="2373165"/>
          </a:xfrm>
          <a:prstGeom prst="rect">
            <a:avLst/>
          </a:prstGeom>
        </p:spPr>
      </p:pic>
    </p:spTree>
    <p:extLst>
      <p:ext uri="{BB962C8B-B14F-4D97-AF65-F5344CB8AC3E}">
        <p14:creationId xmlns:p14="http://schemas.microsoft.com/office/powerpoint/2010/main" val="1013671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US" sz="4800" kern="0" spc="-150" dirty="0" err="1">
                <a:solidFill>
                  <a:schemeClr val="tx1"/>
                </a:solidFill>
                <a:latin typeface="+mj-lt"/>
                <a:ea typeface="Tahoma" panose="020B0604030504040204" pitchFamily="34" charset="0"/>
                <a:cs typeface="Tahoma" panose="020B0604030504040204" pitchFamily="34" charset="0"/>
              </a:rPr>
              <a:t>Ascoltare</a:t>
            </a:r>
            <a:r>
              <a:rPr lang="en-US" sz="4800" kern="0" spc="-150" dirty="0">
                <a:solidFill>
                  <a:schemeClr val="tx1"/>
                </a:solidFill>
                <a:latin typeface="+mj-lt"/>
                <a:ea typeface="Tahoma" panose="020B0604030504040204" pitchFamily="34" charset="0"/>
                <a:cs typeface="Tahoma" panose="020B0604030504040204" pitchFamily="34" charset="0"/>
              </a:rPr>
              <a:t> il feedback </a:t>
            </a:r>
            <a:r>
              <a:rPr lang="en-US" sz="4800" kern="0" spc="-150" dirty="0" err="1">
                <a:solidFill>
                  <a:schemeClr val="tx1"/>
                </a:solidFill>
                <a:latin typeface="+mj-lt"/>
                <a:ea typeface="Tahoma" panose="020B0604030504040204" pitchFamily="34" charset="0"/>
                <a:cs typeface="Tahoma" panose="020B0604030504040204" pitchFamily="34" charset="0"/>
              </a:rPr>
              <a:t>dei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clienti</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1.2: </a:t>
            </a:r>
            <a:r>
              <a:rPr lang="en-US" sz="2200" spc="50" dirty="0" err="1">
                <a:latin typeface="+mj-lt"/>
                <a:cs typeface="Tahoma"/>
              </a:rPr>
              <a:t>Perchè</a:t>
            </a:r>
            <a:r>
              <a:rPr lang="en-US" sz="2200" spc="50" dirty="0">
                <a:latin typeface="+mj-lt"/>
                <a:cs typeface="Tahoma"/>
              </a:rPr>
              <a:t> </a:t>
            </a:r>
            <a:r>
              <a:rPr lang="en-US" sz="2200" spc="50" dirty="0" err="1">
                <a:latin typeface="+mj-lt"/>
                <a:cs typeface="Tahoma"/>
              </a:rPr>
              <a:t>ascoltare</a:t>
            </a:r>
            <a:r>
              <a:rPr lang="en-US" sz="2200" spc="50" dirty="0">
                <a:latin typeface="+mj-lt"/>
                <a:cs typeface="Tahoma"/>
              </a:rPr>
              <a:t> è </a:t>
            </a:r>
            <a:r>
              <a:rPr lang="en-US" sz="2200" spc="50" dirty="0" err="1">
                <a:latin typeface="+mj-lt"/>
                <a:cs typeface="Tahoma"/>
              </a:rPr>
              <a:t>importante</a:t>
            </a:r>
            <a:r>
              <a:rPr lang="en-US" sz="2200" spc="50" dirty="0">
                <a:latin typeface="+mj-lt"/>
                <a:cs typeface="Tahoma"/>
              </a:rPr>
              <a:t>?</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139321"/>
          </a:xfrm>
          <a:prstGeom prst="rect">
            <a:avLst/>
          </a:prstGeom>
        </p:spPr>
        <p:txBody>
          <a:bodyPr wrap="square">
            <a:spAutoFit/>
          </a:bodyPr>
          <a:lstStyle/>
          <a:p>
            <a:pPr>
              <a:defRPr/>
            </a:pPr>
            <a:r>
              <a:rPr lang="en-US" altLang="es-ES" dirty="0" err="1">
                <a:latin typeface="Calibri" panose="020F0502020204030204" pitchFamily="34" charset="0"/>
                <a:cs typeface="Calibri" panose="020F0502020204030204" pitchFamily="34" charset="0"/>
              </a:rPr>
              <a:t>Perchè</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dovremo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ascoltare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clienti</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a:defRPr/>
            </a:pPr>
            <a:r>
              <a:rPr lang="it-IT" altLang="es-ES" dirty="0">
                <a:latin typeface="Calibri" panose="020F0502020204030204" pitchFamily="34" charset="0"/>
                <a:cs typeface="Calibri" panose="020F0502020204030204" pitchFamily="34" charset="0"/>
              </a:rPr>
              <a:t>Nonostante sia semplicemente "educato" ascoltare coloro che investono nella vostra azienda, esistono validi motivi commerciali per ascoltare ATTIVAMENTE i feedback dei clienti:</a:t>
            </a:r>
          </a:p>
          <a:p>
            <a:pPr>
              <a:defRPr/>
            </a:pPr>
            <a:endParaRPr lang="it-IT" altLang="es-ES" dirty="0">
              <a:latin typeface="Calibri" panose="020F0502020204030204" pitchFamily="34" charset="0"/>
              <a:cs typeface="Calibri" panose="020F0502020204030204" pitchFamily="34" charset="0"/>
            </a:endParaRPr>
          </a:p>
          <a:p>
            <a:pPr>
              <a:defRPr/>
            </a:pPr>
            <a:r>
              <a:rPr lang="it-IT" altLang="es-ES" dirty="0">
                <a:latin typeface="Calibri" panose="020F0502020204030204" pitchFamily="34" charset="0"/>
                <a:cs typeface="Calibri" panose="020F0502020204030204" pitchFamily="34" charset="0"/>
              </a:rPr>
              <a:t>-Migliorare la fedeltà dei clienti</a:t>
            </a:r>
          </a:p>
          <a:p>
            <a:pPr>
              <a:defRPr/>
            </a:pPr>
            <a:r>
              <a:rPr lang="it-IT" altLang="es-ES" dirty="0">
                <a:latin typeface="Calibri" panose="020F0502020204030204" pitchFamily="34" charset="0"/>
                <a:cs typeface="Calibri" panose="020F0502020204030204" pitchFamily="34" charset="0"/>
              </a:rPr>
              <a:t>-Aumentare la fidelizzazione dei clienti</a:t>
            </a:r>
          </a:p>
          <a:p>
            <a:pPr>
              <a:defRPr/>
            </a:pPr>
            <a:r>
              <a:rPr lang="it-IT" altLang="es-ES" dirty="0">
                <a:latin typeface="Calibri" panose="020F0502020204030204" pitchFamily="34" charset="0"/>
                <a:cs typeface="Calibri" panose="020F0502020204030204" pitchFamily="34" charset="0"/>
              </a:rPr>
              <a:t>-Opportunità di cross-selling</a:t>
            </a:r>
          </a:p>
          <a:p>
            <a:pPr>
              <a:defRPr/>
            </a:pPr>
            <a:r>
              <a:rPr lang="it-IT" altLang="es-ES" dirty="0">
                <a:latin typeface="Calibri" panose="020F0502020204030204" pitchFamily="34" charset="0"/>
                <a:cs typeface="Calibri" panose="020F0502020204030204" pitchFamily="34" charset="0"/>
              </a:rPr>
              <a:t>-Ridurre la perdita di clienti</a:t>
            </a:r>
          </a:p>
          <a:p>
            <a:pPr>
              <a:defRPr/>
            </a:pPr>
            <a:r>
              <a:rPr lang="it-IT" altLang="es-ES" dirty="0">
                <a:latin typeface="Calibri" panose="020F0502020204030204" pitchFamily="34" charset="0"/>
                <a:cs typeface="Calibri" panose="020F0502020204030204" pitchFamily="34" charset="0"/>
              </a:rPr>
              <a:t>-Dimostrare ai clienti che sono importanti per voi</a:t>
            </a: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https://blog.hubspot.com/service/listening-to-customers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04048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US" sz="4800" kern="0" spc="-150" dirty="0" err="1">
                <a:solidFill>
                  <a:schemeClr val="tx1"/>
                </a:solidFill>
                <a:latin typeface="+mj-lt"/>
                <a:ea typeface="Tahoma" panose="020B0604030504040204" pitchFamily="34" charset="0"/>
                <a:cs typeface="Tahoma" panose="020B0604030504040204" pitchFamily="34" charset="0"/>
              </a:rPr>
              <a:t>Ascoltare</a:t>
            </a:r>
            <a:r>
              <a:rPr lang="en-US" sz="4800" kern="0" spc="-150" dirty="0">
                <a:solidFill>
                  <a:schemeClr val="tx1"/>
                </a:solidFill>
                <a:latin typeface="+mj-lt"/>
                <a:ea typeface="Tahoma" panose="020B0604030504040204" pitchFamily="34" charset="0"/>
                <a:cs typeface="Tahoma" panose="020B0604030504040204" pitchFamily="34" charset="0"/>
              </a:rPr>
              <a:t> il feedback </a:t>
            </a:r>
            <a:r>
              <a:rPr lang="en-US" sz="4800" kern="0" spc="-150" dirty="0" err="1">
                <a:solidFill>
                  <a:schemeClr val="tx1"/>
                </a:solidFill>
                <a:latin typeface="+mj-lt"/>
                <a:ea typeface="Tahoma" panose="020B0604030504040204" pitchFamily="34" charset="0"/>
                <a:cs typeface="Tahoma" panose="020B0604030504040204" pitchFamily="34" charset="0"/>
              </a:rPr>
              <a:t>dei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clienti</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1.3: </a:t>
            </a:r>
            <a:r>
              <a:rPr lang="en-US" sz="2200" spc="50" dirty="0" err="1">
                <a:latin typeface="+mj-lt"/>
                <a:cs typeface="Tahoma"/>
              </a:rPr>
              <a:t>Tipologie</a:t>
            </a:r>
            <a:r>
              <a:rPr lang="en-US" sz="2200" spc="50" dirty="0">
                <a:latin typeface="+mj-lt"/>
                <a:cs typeface="Tahoma"/>
              </a:rPr>
              <a:t> di feedback </a:t>
            </a:r>
            <a:r>
              <a:rPr lang="en-US" sz="2200" spc="50" dirty="0" err="1">
                <a:latin typeface="+mj-lt"/>
                <a:cs typeface="Tahoma"/>
              </a:rPr>
              <a:t>dei</a:t>
            </a:r>
            <a:r>
              <a:rPr lang="en-US" sz="2200" spc="50" dirty="0">
                <a:latin typeface="+mj-lt"/>
                <a:cs typeface="Tahoma"/>
              </a:rPr>
              <a:t> </a:t>
            </a:r>
            <a:r>
              <a:rPr lang="en-US" sz="2200" spc="50" dirty="0" err="1">
                <a:latin typeface="+mj-lt"/>
                <a:cs typeface="Tahoma"/>
              </a:rPr>
              <a:t>clienti</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416320"/>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I feedback </a:t>
            </a:r>
            <a:r>
              <a:rPr lang="en-US" altLang="es-ES" dirty="0" err="1">
                <a:latin typeface="Calibri" panose="020F0502020204030204" pitchFamily="34" charset="0"/>
                <a:cs typeface="Calibri" panose="020F0502020204030204" pitchFamily="34" charset="0"/>
              </a:rPr>
              <a:t>dei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clienti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possono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essere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sia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verbalizzati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dati</a:t>
            </a:r>
            <a:r>
              <a:rPr lang="en-US" altLang="es-ES" dirty="0">
                <a:latin typeface="Calibri" panose="020F0502020204030204" pitchFamily="34" charset="0"/>
                <a:cs typeface="Calibri" panose="020F0502020204030204" pitchFamily="34" charset="0"/>
              </a:rPr>
              <a:t> primary) </a:t>
            </a:r>
            <a:r>
              <a:rPr lang="en-US" altLang="es-ES" dirty="0" err="1">
                <a:latin typeface="Calibri" panose="020F0502020204030204" pitchFamily="34" charset="0"/>
                <a:cs typeface="Calibri" panose="020F0502020204030204" pitchFamily="34" charset="0"/>
              </a:rPr>
              <a:t>sia</a:t>
            </a:r>
            <a:r>
              <a:rPr lang="en-US" altLang="es-ES" dirty="0">
                <a:latin typeface="Calibri" panose="020F0502020204030204" pitchFamily="34" charset="0"/>
                <a:cs typeface="Calibri" panose="020F0502020204030204" pitchFamily="34" charset="0"/>
              </a:rPr>
              <a:t> non </a:t>
            </a:r>
            <a:r>
              <a:rPr lang="en-US" altLang="es-ES" dirty="0" err="1">
                <a:latin typeface="Calibri" panose="020F0502020204030204" pitchFamily="34" charset="0"/>
                <a:cs typeface="Calibri" panose="020F0502020204030204" pitchFamily="34" charset="0"/>
              </a:rPr>
              <a:t>verbalizzati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secondari</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Feedback </a:t>
            </a:r>
            <a:r>
              <a:rPr lang="en-US" altLang="es-ES" dirty="0" err="1">
                <a:latin typeface="Calibri" panose="020F0502020204030204" pitchFamily="34" charset="0"/>
                <a:cs typeface="Calibri" panose="020F0502020204030204" pitchFamily="34" charset="0"/>
              </a:rPr>
              <a:t>verbalizzato</a:t>
            </a:r>
            <a:r>
              <a:rPr lang="en-US" altLang="es-ES" dirty="0">
                <a:latin typeface="Calibri" panose="020F0502020204030204" pitchFamily="34" charset="0"/>
                <a:cs typeface="Calibri" panose="020F0502020204030204" pitchFamily="34" charset="0"/>
              </a:rPr>
              <a:t>:</a:t>
            </a:r>
          </a:p>
          <a:p>
            <a:pPr marL="285750" indent="-285750">
              <a:buFontTx/>
              <a:buChar char="-"/>
              <a:defRPr/>
            </a:pPr>
            <a:r>
              <a:rPr lang="en-US" altLang="es-ES" dirty="0">
                <a:latin typeface="Calibri" panose="020F0502020204030204" pitchFamily="34" charset="0"/>
                <a:cs typeface="Calibri" panose="020F0502020204030204" pitchFamily="34" charset="0"/>
              </a:rPr>
              <a:t>Si </a:t>
            </a:r>
            <a:r>
              <a:rPr lang="en-US" altLang="es-ES" dirty="0" err="1">
                <a:latin typeface="Calibri" panose="020F0502020204030204" pitchFamily="34" charset="0"/>
                <a:cs typeface="Calibri" panose="020F0502020204030204" pitchFamily="34" charset="0"/>
              </a:rPr>
              <a:t>presenta</a:t>
            </a:r>
            <a:r>
              <a:rPr lang="en-US" altLang="es-ES" dirty="0">
                <a:latin typeface="Calibri" panose="020F0502020204030204" pitchFamily="34" charset="0"/>
                <a:cs typeface="Calibri" panose="020F0502020204030204" pitchFamily="34" charset="0"/>
              </a:rPr>
              <a:t> sotto forma di </a:t>
            </a:r>
            <a:r>
              <a:rPr lang="en-US" altLang="es-ES" dirty="0" err="1">
                <a:latin typeface="Calibri" panose="020F0502020204030204" pitchFamily="34" charset="0"/>
                <a:cs typeface="Calibri" panose="020F0502020204030204" pitchFamily="34" charset="0"/>
              </a:rPr>
              <a:t>raccolta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diretta</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informazioni</a:t>
            </a:r>
            <a:r>
              <a:rPr lang="en-US" altLang="es-ES" dirty="0">
                <a:latin typeface="Calibri" panose="020F0502020204030204" pitchFamily="34" charset="0"/>
                <a:cs typeface="Calibri" panose="020F0502020204030204" pitchFamily="34" charset="0"/>
              </a:rPr>
              <a:t> da </a:t>
            </a:r>
            <a:r>
              <a:rPr lang="en-US" altLang="es-ES" dirty="0" err="1">
                <a:latin typeface="Calibri" panose="020F0502020204030204" pitchFamily="34" charset="0"/>
                <a:cs typeface="Calibri" panose="020F0502020204030204" pitchFamily="34" charset="0"/>
              </a:rPr>
              <a:t>parte</a:t>
            </a:r>
            <a:r>
              <a:rPr lang="en-US" altLang="es-ES" dirty="0">
                <a:latin typeface="Calibri" panose="020F0502020204030204" pitchFamily="34" charset="0"/>
                <a:cs typeface="Calibri" panose="020F0502020204030204" pitchFamily="34" charset="0"/>
              </a:rPr>
              <a:t> del </a:t>
            </a:r>
            <a:r>
              <a:rPr lang="en-US" altLang="es-ES" dirty="0" err="1">
                <a:latin typeface="Calibri" panose="020F0502020204030204" pitchFamily="34" charset="0"/>
                <a:cs typeface="Calibri" panose="020F0502020204030204" pitchFamily="34" charset="0"/>
              </a:rPr>
              <a:t>cliente</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I </a:t>
            </a:r>
            <a:r>
              <a:rPr lang="en-US" altLang="es-ES" dirty="0" err="1">
                <a:latin typeface="Calibri" panose="020F0502020204030204" pitchFamily="34" charset="0"/>
                <a:cs typeface="Calibri" panose="020F0502020204030204" pitchFamily="34" charset="0"/>
              </a:rPr>
              <a:t>clienti</a:t>
            </a:r>
            <a:r>
              <a:rPr lang="en-US" altLang="es-ES" dirty="0">
                <a:latin typeface="Calibri" panose="020F0502020204030204" pitchFamily="34" charset="0"/>
                <a:cs typeface="Calibri" panose="020F0502020204030204" pitchFamily="34" charset="0"/>
              </a:rPr>
              <a:t> ci “</a:t>
            </a:r>
            <a:r>
              <a:rPr lang="en-US" altLang="es-ES" dirty="0" err="1">
                <a:latin typeface="Calibri" panose="020F0502020204030204" pitchFamily="34" charset="0"/>
                <a:cs typeface="Calibri" panose="020F0502020204030204" pitchFamily="34" charset="0"/>
              </a:rPr>
              <a:t>parlano</a:t>
            </a:r>
            <a:r>
              <a:rPr lang="en-US" altLang="es-ES" dirty="0">
                <a:latin typeface="Calibri" panose="020F0502020204030204" pitchFamily="34" charset="0"/>
                <a:cs typeface="Calibri" panose="020F0502020204030204" pitchFamily="34" charset="0"/>
              </a:rPr>
              <a:t>” in modo </a:t>
            </a:r>
            <a:r>
              <a:rPr lang="en-US" altLang="es-ES" dirty="0" err="1">
                <a:latin typeface="Calibri" panose="020F0502020204030204" pitchFamily="34" charset="0"/>
                <a:cs typeface="Calibri" panose="020F0502020204030204" pitchFamily="34" charset="0"/>
              </a:rPr>
              <a:t>formale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sondaggio</a:t>
            </a:r>
            <a:r>
              <a:rPr lang="en-US" altLang="es-ES" dirty="0">
                <a:latin typeface="Calibri" panose="020F0502020204030204" pitchFamily="34" charset="0"/>
                <a:cs typeface="Calibri" panose="020F0502020204030204" pitchFamily="34" charset="0"/>
              </a:rPr>
              <a:t>, focus group) o </a:t>
            </a:r>
            <a:r>
              <a:rPr lang="en-US" altLang="es-ES" dirty="0" err="1">
                <a:latin typeface="Calibri" panose="020F0502020204030204" pitchFamily="34" charset="0"/>
                <a:cs typeface="Calibri" panose="020F0502020204030204" pitchFamily="34" charset="0"/>
              </a:rPr>
              <a:t>informale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interazioni</a:t>
            </a:r>
            <a:r>
              <a:rPr lang="en-US" altLang="es-ES" dirty="0">
                <a:latin typeface="Calibri" panose="020F0502020204030204" pitchFamily="34" charset="0"/>
                <a:cs typeface="Calibri" panose="020F0502020204030204" pitchFamily="34" charset="0"/>
              </a:rPr>
              <a:t> con I nostril </a:t>
            </a:r>
            <a:r>
              <a:rPr lang="en-US" altLang="es-ES" dirty="0" err="1">
                <a:latin typeface="Calibri" panose="020F0502020204030204" pitchFamily="34" charset="0"/>
                <a:cs typeface="Calibri" panose="020F0502020204030204" pitchFamily="34" charset="0"/>
              </a:rPr>
              <a:t>dipendenti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che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interfacciano</a:t>
            </a:r>
            <a:r>
              <a:rPr lang="en-US" altLang="es-ES" dirty="0">
                <a:latin typeface="Calibri" panose="020F0502020204030204" pitchFamily="34" charset="0"/>
                <a:cs typeface="Calibri" panose="020F0502020204030204" pitchFamily="34" charset="0"/>
              </a:rPr>
              <a:t> con la clientele)</a:t>
            </a: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Feedback non </a:t>
            </a:r>
            <a:r>
              <a:rPr lang="en-US" altLang="es-ES" dirty="0" err="1">
                <a:latin typeface="Calibri" panose="020F0502020204030204" pitchFamily="34" charset="0"/>
                <a:cs typeface="Calibri" panose="020F0502020204030204" pitchFamily="34" charset="0"/>
              </a:rPr>
              <a:t>verbalizzato</a:t>
            </a:r>
            <a:r>
              <a:rPr lang="en-US" altLang="es-ES" dirty="0">
                <a:latin typeface="Calibri" panose="020F0502020204030204" pitchFamily="34" charset="0"/>
                <a:cs typeface="Calibri" panose="020F0502020204030204" pitchFamily="34" charset="0"/>
              </a:rPr>
              <a:t>:</a:t>
            </a:r>
          </a:p>
          <a:p>
            <a:pPr marL="285750" indent="-285750">
              <a:buFontTx/>
              <a:buChar char="-"/>
              <a:defRPr/>
            </a:pPr>
            <a:r>
              <a:rPr lang="en-US" altLang="es-ES" dirty="0" err="1">
                <a:latin typeface="Calibri" panose="020F0502020204030204" pitchFamily="34" charset="0"/>
                <a:cs typeface="Calibri" panose="020F0502020204030204" pitchFamily="34" charset="0"/>
              </a:rPr>
              <a:t>Può</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provenire</a:t>
            </a:r>
            <a:r>
              <a:rPr lang="en-US" altLang="es-ES" dirty="0">
                <a:latin typeface="Calibri" panose="020F0502020204030204" pitchFamily="34" charset="0"/>
                <a:cs typeface="Calibri" panose="020F0502020204030204" pitchFamily="34" charset="0"/>
              </a:rPr>
              <a:t> da </a:t>
            </a:r>
            <a:r>
              <a:rPr lang="en-US" altLang="es-ES" dirty="0" err="1">
                <a:latin typeface="Calibri" panose="020F0502020204030204" pitchFamily="34" charset="0"/>
                <a:cs typeface="Calibri" panose="020F0502020204030204" pitchFamily="34" charset="0"/>
              </a:rPr>
              <a:t>rapporti</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settore</a:t>
            </a:r>
            <a:r>
              <a:rPr lang="en-US" altLang="es-ES" dirty="0">
                <a:latin typeface="Calibri" panose="020F0502020204030204" pitchFamily="34" charset="0"/>
                <a:cs typeface="Calibri" panose="020F0502020204030204" pitchFamily="34" charset="0"/>
              </a:rPr>
              <a:t> o </a:t>
            </a:r>
            <a:r>
              <a:rPr lang="en-US" altLang="es-ES" dirty="0" err="1">
                <a:latin typeface="Calibri" panose="020F0502020204030204" pitchFamily="34" charset="0"/>
                <a:cs typeface="Calibri" panose="020F0502020204030204" pitchFamily="34" charset="0"/>
              </a:rPr>
              <a:t>dai</a:t>
            </a:r>
            <a:r>
              <a:rPr lang="en-US" altLang="es-ES" dirty="0">
                <a:latin typeface="Calibri" panose="020F0502020204030204" pitchFamily="34" charset="0"/>
                <a:cs typeface="Calibri" panose="020F0502020204030204" pitchFamily="34" charset="0"/>
              </a:rPr>
              <a:t> nostril </a:t>
            </a:r>
            <a:r>
              <a:rPr lang="en-US" altLang="es-ES" dirty="0" err="1">
                <a:latin typeface="Calibri" panose="020F0502020204030204" pitchFamily="34" charset="0"/>
                <a:cs typeface="Calibri" panose="020F0502020204030204" pitchFamily="34" charset="0"/>
              </a:rPr>
              <a:t>dati</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vendita</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CRUCIALE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dobbiamo</a:t>
            </a:r>
            <a:r>
              <a:rPr lang="en-US" altLang="es-ES" dirty="0">
                <a:latin typeface="Calibri" panose="020F0502020204030204" pitchFamily="34" charset="0"/>
                <a:cs typeface="Calibri" panose="020F0502020204030204" pitchFamily="34" charset="0"/>
              </a:rPr>
              <a:t> fare </a:t>
            </a:r>
            <a:r>
              <a:rPr lang="en-US" altLang="es-ES" dirty="0" err="1">
                <a:latin typeface="Calibri" panose="020F0502020204030204" pitchFamily="34" charset="0"/>
                <a:cs typeface="Calibri" panose="020F0502020204030204" pitchFamily="34" charset="0"/>
              </a:rPr>
              <a:t>QUALCOSA</a:t>
            </a:r>
            <a:r>
              <a:rPr lang="en-US" altLang="es-ES" dirty="0">
                <a:latin typeface="Calibri" panose="020F0502020204030204" pitchFamily="34" charset="0"/>
                <a:cs typeface="Calibri" panose="020F0502020204030204" pitchFamily="34" charset="0"/>
              </a:rPr>
              <a:t> con </a:t>
            </a:r>
            <a:r>
              <a:rPr lang="en-US" altLang="es-ES" dirty="0" err="1">
                <a:latin typeface="Calibri" panose="020F0502020204030204" pitchFamily="34" charset="0"/>
                <a:cs typeface="Calibri" panose="020F0502020204030204" pitchFamily="34" charset="0"/>
              </a:rPr>
              <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raccolti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altrimenti</a:t>
            </a:r>
            <a:r>
              <a:rPr lang="en-US" altLang="es-ES" dirty="0">
                <a:latin typeface="Calibri" panose="020F0502020204030204" pitchFamily="34" charset="0"/>
                <a:cs typeface="Calibri" panose="020F0502020204030204" pitchFamily="34" charset="0"/>
              </a:rPr>
              <a:t> per </a:t>
            </a:r>
            <a:r>
              <a:rPr lang="en-US" altLang="es-ES" dirty="0" err="1">
                <a:latin typeface="Calibri" panose="020F0502020204030204" pitchFamily="34" charset="0"/>
                <a:cs typeface="Calibri" panose="020F0502020204030204" pitchFamily="34" charset="0"/>
              </a:rPr>
              <a:t>noi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diventano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irrilevanti</a:t>
            </a: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309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a:t>
            </a:r>
            <a:r>
              <a:rPr lang="en-US" sz="4800" kern="0" spc="-150" dirty="0" err="1">
                <a:solidFill>
                  <a:schemeClr val="tx1"/>
                </a:solidFill>
                <a:latin typeface="+mj-lt"/>
                <a:ea typeface="Tahoma" panose="020B0604030504040204" pitchFamily="34" charset="0"/>
                <a:cs typeface="Tahoma" panose="020B0604030504040204" pitchFamily="34" charset="0"/>
              </a:rPr>
              <a:t>Dimostrare</a:t>
            </a:r>
            <a:r>
              <a:rPr lang="en-US" sz="4800" kern="0" spc="-150" dirty="0">
                <a:solidFill>
                  <a:schemeClr val="tx1"/>
                </a:solidFill>
                <a:latin typeface="+mj-lt"/>
                <a:ea typeface="Tahoma" panose="020B0604030504040204" pitchFamily="34" charset="0"/>
                <a:cs typeface="Tahoma" panose="020B0604030504040204" pitchFamily="34" charset="0"/>
              </a:rPr>
              <a:t> ai </a:t>
            </a:r>
            <a:r>
              <a:rPr lang="en-US" sz="4800" kern="0" spc="-150" dirty="0" err="1">
                <a:solidFill>
                  <a:schemeClr val="tx1"/>
                </a:solidFill>
                <a:latin typeface="+mj-lt"/>
                <a:ea typeface="Tahoma" panose="020B0604030504040204" pitchFamily="34" charset="0"/>
                <a:cs typeface="Tahoma" panose="020B0604030504040204" pitchFamily="34" charset="0"/>
              </a:rPr>
              <a:t>clienti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che</a:t>
            </a:r>
            <a:r>
              <a:rPr lang="en-US" sz="4800" kern="0" spc="-150" dirty="0">
                <a:solidFill>
                  <a:schemeClr val="tx1"/>
                </a:solidFill>
                <a:latin typeface="+mj-lt"/>
                <a:ea typeface="Tahoma" panose="020B0604030504040204" pitchFamily="34" charset="0"/>
                <a:cs typeface="Tahoma" panose="020B0604030504040204" pitchFamily="34" charset="0"/>
              </a:rPr>
              <a:t> li </a:t>
            </a:r>
            <a:r>
              <a:rPr lang="en-US" sz="4800" kern="0" spc="-150" dirty="0" err="1">
                <a:solidFill>
                  <a:schemeClr val="tx1"/>
                </a:solidFill>
                <a:latin typeface="+mj-lt"/>
                <a:ea typeface="Tahoma" panose="020B0604030504040204" pitchFamily="34" charset="0"/>
                <a:cs typeface="Tahoma" panose="020B0604030504040204" pitchFamily="34" charset="0"/>
              </a:rPr>
              <a:t>ascoltate</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2.1: </a:t>
            </a:r>
            <a:r>
              <a:rPr lang="en-US" sz="2200" spc="50" dirty="0">
                <a:latin typeface="+mj-lt"/>
                <a:cs typeface="Tahoma"/>
              </a:rPr>
              <a:t>Come </a:t>
            </a:r>
            <a:r>
              <a:rPr lang="en-US" sz="2200" spc="50" dirty="0" err="1">
                <a:latin typeface="+mj-lt"/>
                <a:cs typeface="Tahoma"/>
              </a:rPr>
              <a:t>ascoltare</a:t>
            </a:r>
            <a:r>
              <a:rPr lang="en-US" sz="2200" spc="50" dirty="0">
                <a:latin typeface="+mj-lt"/>
                <a:cs typeface="Tahoma"/>
              </a:rPr>
              <a:t> e come </a:t>
            </a:r>
            <a:r>
              <a:rPr lang="en-US" sz="2200" spc="50" dirty="0" err="1">
                <a:latin typeface="+mj-lt"/>
                <a:cs typeface="Tahoma"/>
              </a:rPr>
              <a:t>agire</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139321"/>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Come </a:t>
            </a:r>
            <a:r>
              <a:rPr lang="en-US" altLang="es-ES" dirty="0" err="1">
                <a:latin typeface="Calibri" panose="020F0502020204030204" pitchFamily="34" charset="0"/>
                <a:cs typeface="Calibri" panose="020F0502020204030204" pitchFamily="34" charset="0"/>
              </a:rPr>
              <a:t>si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ascoltano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clienti</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err="1">
                <a:latin typeface="Calibri" panose="020F0502020204030204" pitchFamily="34" charset="0"/>
                <a:cs typeface="Calibri" panose="020F0502020204030204" pitchFamily="34" charset="0"/>
              </a:rPr>
              <a:t>Lasciateli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parlare</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Siate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pazienti</a:t>
            </a:r>
            <a:r>
              <a:rPr lang="en-US" altLang="es-ES" dirty="0">
                <a:latin typeface="Calibri" panose="020F0502020204030204" pitchFamily="34" charset="0"/>
                <a:cs typeface="Calibri" panose="020F0502020204030204" pitchFamily="34" charset="0"/>
              </a:rPr>
              <a:t> e non </a:t>
            </a:r>
            <a:r>
              <a:rPr lang="en-US" altLang="es-ES" dirty="0" err="1">
                <a:latin typeface="Calibri" panose="020F0502020204030204" pitchFamily="34" charset="0"/>
                <a:cs typeface="Calibri" panose="020F0502020204030204" pitchFamily="34" charset="0"/>
              </a:rPr>
              <a:t>giudicanti</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err="1">
                <a:latin typeface="Calibri" panose="020F0502020204030204" pitchFamily="34" charset="0"/>
                <a:cs typeface="Calibri" panose="020F0502020204030204" pitchFamily="34" charset="0"/>
              </a:rPr>
              <a:t>Utilizzate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loro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canali</a:t>
            </a:r>
            <a:r>
              <a:rPr lang="en-US" altLang="es-ES" dirty="0">
                <a:latin typeface="Calibri" panose="020F0502020204030204" pitchFamily="34" charset="0"/>
                <a:cs typeface="Calibri" panose="020F0502020204030204" pitchFamily="34" charset="0"/>
              </a:rPr>
              <a:t> di </a:t>
            </a:r>
            <a:r>
              <a:rPr lang="en-US" altLang="es-ES" dirty="0" err="1">
                <a:latin typeface="Calibri" panose="020F0502020204030204" pitchFamily="34" charset="0"/>
                <a:cs typeface="Calibri" panose="020F0502020204030204" pitchFamily="34" charset="0"/>
              </a:rPr>
              <a:t>comunicazione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preferiti</a:t>
            </a:r>
            <a:r>
              <a:rPr lang="en-US" altLang="es-ES" dirty="0">
                <a:latin typeface="Calibri" panose="020F0502020204030204" pitchFamily="34" charset="0"/>
                <a:cs typeface="Calibri" panose="020F0502020204030204" pitchFamily="34" charset="0"/>
              </a:rPr>
              <a:t>, non </a:t>
            </a:r>
            <a:r>
              <a:rPr lang="en-US" altLang="es-ES" dirty="0" err="1">
                <a:latin typeface="Calibri" panose="020F0502020204030204" pitchFamily="34" charset="0"/>
                <a:cs typeface="Calibri" panose="020F0502020204030204" pitchFamily="34" charset="0"/>
              </a:rPr>
              <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vostri</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err="1">
                <a:latin typeface="Calibri" panose="020F0502020204030204" pitchFamily="34" charset="0"/>
                <a:cs typeface="Calibri" panose="020F0502020204030204" pitchFamily="34" charset="0"/>
              </a:rPr>
              <a:t>Osservate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loro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comportamenti</a:t>
            </a:r>
            <a:r>
              <a:rPr lang="en-US" altLang="es-ES" dirty="0">
                <a:latin typeface="Calibri" panose="020F0502020204030204" pitchFamily="34" charset="0"/>
                <a:cs typeface="Calibri" panose="020F0502020204030204" pitchFamily="34" charset="0"/>
              </a:rPr>
              <a:t> e le </a:t>
            </a:r>
            <a:r>
              <a:rPr lang="en-US" altLang="es-ES" dirty="0" err="1">
                <a:latin typeface="Calibri" panose="020F0502020204030204" pitchFamily="34" charset="0"/>
                <a:cs typeface="Calibri" panose="020F0502020204030204" pitchFamily="34" charset="0"/>
              </a:rPr>
              <a:t>loro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interazioni</a:t>
            </a:r>
            <a:r>
              <a:rPr lang="en-US" altLang="es-ES" dirty="0">
                <a:latin typeface="Calibri" panose="020F0502020204030204" pitchFamily="34" charset="0"/>
                <a:cs typeface="Calibri" panose="020F0502020204030204" pitchFamily="34" charset="0"/>
              </a:rPr>
              <a:t> in </a:t>
            </a:r>
            <a:r>
              <a:rPr lang="en-US" altLang="es-ES" dirty="0" err="1">
                <a:latin typeface="Calibri" panose="020F0502020204030204" pitchFamily="34" charset="0"/>
                <a:cs typeface="Calibri" panose="020F0502020204030204" pitchFamily="34" charset="0"/>
              </a:rPr>
              <a:t>situazioni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reali</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err="1">
                <a:latin typeface="Calibri" panose="020F0502020204030204" pitchFamily="34" charset="0"/>
                <a:cs typeface="Calibri" panose="020F0502020204030204" pitchFamily="34" charset="0"/>
              </a:rPr>
              <a:t>Concentratevi</a:t>
            </a:r>
            <a:r>
              <a:rPr lang="en-US" altLang="es-ES" dirty="0">
                <a:latin typeface="Calibri" panose="020F0502020204030204" pitchFamily="34" charset="0"/>
                <a:cs typeface="Calibri" panose="020F0502020204030204" pitchFamily="34" charset="0"/>
              </a:rPr>
              <a:t> sui </a:t>
            </a:r>
            <a:r>
              <a:rPr lang="en-US" altLang="es-ES" dirty="0" err="1">
                <a:latin typeface="Calibri" panose="020F0502020204030204" pitchFamily="34" charset="0"/>
                <a:cs typeface="Calibri" panose="020F0502020204030204" pitchFamily="34" charset="0"/>
              </a:rPr>
              <a:t>loro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problemi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non solo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sulla</a:t>
            </a:r>
            <a:r>
              <a:rPr lang="en-US" altLang="es-ES" dirty="0">
                <a:latin typeface="Calibri" panose="020F0502020204030204" pitchFamily="34" charset="0"/>
                <a:cs typeface="Calibri" panose="020F0502020204030204" pitchFamily="34" charset="0"/>
              </a:rPr>
              <a:t> ricercar di </a:t>
            </a:r>
            <a:r>
              <a:rPr lang="en-US" altLang="es-ES" dirty="0" err="1">
                <a:latin typeface="Calibri" panose="020F0502020204030204" pitchFamily="34" charset="0"/>
                <a:cs typeface="Calibri" panose="020F0502020204030204" pitchFamily="34" charset="0"/>
              </a:rPr>
              <a:t>una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soluzione</a:t>
            </a:r>
            <a:r>
              <a:rPr lang="en-US" altLang="es-ES" dirty="0">
                <a:latin typeface="Calibri" panose="020F0502020204030204" pitchFamily="34" charset="0"/>
                <a:cs typeface="Calibri" panose="020F0502020204030204" pitchFamily="34" charset="0"/>
              </a:rPr>
              <a:t> ai </a:t>
            </a:r>
            <a:r>
              <a:rPr lang="en-US" altLang="es-ES" dirty="0" err="1">
                <a:latin typeface="Calibri" panose="020F0502020204030204" pitchFamily="34" charset="0"/>
                <a:cs typeface="Calibri" panose="020F0502020204030204" pitchFamily="34" charset="0"/>
              </a:rPr>
              <a:t>vostri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problemi</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GB" dirty="0"/>
          </a:p>
          <a:p>
            <a:pPr marL="285750" indent="-285750">
              <a:buFontTx/>
              <a:buChar char="-"/>
              <a:defRPr/>
            </a:pPr>
            <a:r>
              <a:rPr lang="en-GB" dirty="0"/>
              <a:t>N.B.: </a:t>
            </a:r>
            <a:r>
              <a:rPr lang="en-GB" dirty="0" err="1"/>
              <a:t>ciò</a:t>
            </a:r>
            <a:r>
              <a:rPr lang="en-GB" dirty="0"/>
              <a:t> </a:t>
            </a:r>
            <a:r>
              <a:rPr lang="en-GB" dirty="0" err="1"/>
              <a:t>che</a:t>
            </a:r>
            <a:r>
              <a:rPr lang="en-GB" dirty="0"/>
              <a:t> </a:t>
            </a:r>
            <a:r>
              <a:rPr lang="en-GB" dirty="0" err="1"/>
              <a:t>conta</a:t>
            </a:r>
            <a:r>
              <a:rPr lang="en-GB" dirty="0"/>
              <a:t> </a:t>
            </a:r>
            <a:r>
              <a:rPr lang="en-GB" dirty="0" err="1"/>
              <a:t>davvero</a:t>
            </a:r>
            <a:r>
              <a:rPr lang="en-GB" dirty="0"/>
              <a:t> è </a:t>
            </a:r>
            <a:r>
              <a:rPr lang="en-GB" dirty="0" err="1"/>
              <a:t>quello</a:t>
            </a:r>
            <a:r>
              <a:rPr lang="en-GB" dirty="0"/>
              <a:t> </a:t>
            </a:r>
            <a:r>
              <a:rPr lang="en-GB" dirty="0" err="1"/>
              <a:t>che</a:t>
            </a:r>
            <a:r>
              <a:rPr lang="en-GB" dirty="0"/>
              <a:t> </a:t>
            </a:r>
            <a:r>
              <a:rPr lang="en-GB" dirty="0" err="1"/>
              <a:t>i</a:t>
            </a:r>
            <a:r>
              <a:rPr lang="en-GB" dirty="0"/>
              <a:t> </a:t>
            </a:r>
            <a:r>
              <a:rPr lang="en-GB" dirty="0" err="1"/>
              <a:t>clienti</a:t>
            </a:r>
            <a:r>
              <a:rPr lang="en-GB" dirty="0"/>
              <a:t> </a:t>
            </a:r>
            <a:r>
              <a:rPr lang="en-GB" dirty="0" err="1"/>
              <a:t>stanno</a:t>
            </a:r>
            <a:r>
              <a:rPr lang="en-GB" dirty="0"/>
              <a:t> </a:t>
            </a:r>
            <a:r>
              <a:rPr lang="en-GB" dirty="0" err="1"/>
              <a:t>vivendo</a:t>
            </a:r>
            <a:r>
              <a:rPr lang="en-GB" dirty="0"/>
              <a:t>, non </a:t>
            </a:r>
            <a:r>
              <a:rPr lang="en-GB" dirty="0" err="1"/>
              <a:t>i</a:t>
            </a:r>
            <a:r>
              <a:rPr lang="en-GB" dirty="0"/>
              <a:t> </a:t>
            </a:r>
            <a:r>
              <a:rPr lang="en-GB" dirty="0" err="1"/>
              <a:t>problemi</a:t>
            </a:r>
            <a:r>
              <a:rPr lang="en-GB" dirty="0"/>
              <a:t> </a:t>
            </a:r>
            <a:r>
              <a:rPr lang="en-GB" dirty="0" err="1"/>
              <a:t>che</a:t>
            </a:r>
            <a:r>
              <a:rPr lang="en-GB" dirty="0"/>
              <a:t> </a:t>
            </a:r>
            <a:r>
              <a:rPr lang="en-GB" dirty="0" err="1"/>
              <a:t>stiamo</a:t>
            </a:r>
            <a:r>
              <a:rPr lang="en-GB" dirty="0"/>
              <a:t> </a:t>
            </a:r>
            <a:r>
              <a:rPr lang="en-GB" dirty="0" err="1"/>
              <a:t>affrontando</a:t>
            </a:r>
            <a:r>
              <a:rPr lang="en-GB" dirty="0"/>
              <a:t> (ad </a:t>
            </a:r>
            <a:r>
              <a:rPr lang="en-GB" dirty="0" err="1"/>
              <a:t>esempio</a:t>
            </a:r>
            <a:r>
              <a:rPr lang="en-GB" dirty="0"/>
              <a:t>, </a:t>
            </a:r>
            <a:r>
              <a:rPr lang="en-GB" dirty="0" err="1"/>
              <a:t>quelli</a:t>
            </a:r>
            <a:r>
              <a:rPr lang="en-GB" dirty="0"/>
              <a:t> operative); </a:t>
            </a:r>
            <a:r>
              <a:rPr lang="en-GB" dirty="0" err="1"/>
              <a:t>concentratevi</a:t>
            </a:r>
            <a:r>
              <a:rPr lang="en-GB" dirty="0"/>
              <a:t> </a:t>
            </a:r>
            <a:r>
              <a:rPr lang="en-GB" dirty="0" err="1"/>
              <a:t>sull’accentuazione</a:t>
            </a:r>
            <a:r>
              <a:rPr lang="en-GB" dirty="0"/>
              <a:t> </a:t>
            </a:r>
            <a:r>
              <a:rPr lang="en-GB" dirty="0" err="1"/>
              <a:t>degli</a:t>
            </a:r>
            <a:r>
              <a:rPr lang="en-GB" dirty="0"/>
              <a:t> </a:t>
            </a:r>
            <a:r>
              <a:rPr lang="en-GB" dirty="0" err="1"/>
              <a:t>aspetti</a:t>
            </a:r>
            <a:r>
              <a:rPr lang="en-GB" dirty="0"/>
              <a:t> </a:t>
            </a:r>
            <a:r>
              <a:rPr lang="en-GB" dirty="0" err="1"/>
              <a:t>positivi</a:t>
            </a:r>
            <a:r>
              <a:rPr lang="en-GB" dirty="0"/>
              <a:t> e </a:t>
            </a:r>
            <a:r>
              <a:rPr lang="en-GB" dirty="0" err="1"/>
              <a:t>affrontate</a:t>
            </a:r>
            <a:r>
              <a:rPr lang="en-GB" dirty="0"/>
              <a:t> </a:t>
            </a:r>
            <a:r>
              <a:rPr lang="en-GB" dirty="0" err="1"/>
              <a:t>quelli</a:t>
            </a:r>
            <a:r>
              <a:rPr lang="en-GB" dirty="0"/>
              <a:t> </a:t>
            </a:r>
            <a:r>
              <a:rPr lang="en-GB" dirty="0" err="1"/>
              <a:t>negativi</a:t>
            </a:r>
            <a:r>
              <a:rPr lang="en-GB" dirty="0"/>
              <a:t>.</a:t>
            </a: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https://blog.hubspot.com/service/listening-to-customers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018443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75747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2: </a:t>
            </a:r>
            <a:r>
              <a:rPr lang="en-US" sz="4800" kern="0" spc="-150" dirty="0" err="1">
                <a:solidFill>
                  <a:schemeClr val="tx1"/>
                </a:solidFill>
                <a:latin typeface="+mj-lt"/>
                <a:ea typeface="Tahoma" panose="020B0604030504040204" pitchFamily="34" charset="0"/>
                <a:cs typeface="Tahoma" panose="020B0604030504040204" pitchFamily="34" charset="0"/>
              </a:rPr>
              <a:t>Dimostrare</a:t>
            </a:r>
            <a:r>
              <a:rPr lang="en-US" sz="4800" kern="0" spc="-150" dirty="0">
                <a:solidFill>
                  <a:schemeClr val="tx1"/>
                </a:solidFill>
                <a:latin typeface="+mj-lt"/>
                <a:ea typeface="Tahoma" panose="020B0604030504040204" pitchFamily="34" charset="0"/>
                <a:cs typeface="Tahoma" panose="020B0604030504040204" pitchFamily="34" charset="0"/>
              </a:rPr>
              <a:t> ai </a:t>
            </a:r>
            <a:r>
              <a:rPr lang="en-US" sz="4800" kern="0" spc="-150" dirty="0" err="1">
                <a:solidFill>
                  <a:schemeClr val="tx1"/>
                </a:solidFill>
                <a:latin typeface="+mj-lt"/>
                <a:ea typeface="Tahoma" panose="020B0604030504040204" pitchFamily="34" charset="0"/>
                <a:cs typeface="Tahoma" panose="020B0604030504040204" pitchFamily="34" charset="0"/>
              </a:rPr>
              <a:t>clienti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che</a:t>
            </a:r>
            <a:r>
              <a:rPr lang="en-US" sz="4800" kern="0" spc="-150" dirty="0">
                <a:solidFill>
                  <a:schemeClr val="tx1"/>
                </a:solidFill>
                <a:latin typeface="+mj-lt"/>
                <a:ea typeface="Tahoma" panose="020B0604030504040204" pitchFamily="34" charset="0"/>
                <a:cs typeface="Tahoma" panose="020B0604030504040204" pitchFamily="34" charset="0"/>
              </a:rPr>
              <a:t> li </a:t>
            </a:r>
            <a:r>
              <a:rPr lang="en-US" sz="4800" kern="0" spc="-150" dirty="0" err="1">
                <a:solidFill>
                  <a:schemeClr val="tx1"/>
                </a:solidFill>
                <a:latin typeface="+mj-lt"/>
                <a:ea typeface="Tahoma" panose="020B0604030504040204" pitchFamily="34" charset="0"/>
                <a:cs typeface="Tahoma" panose="020B0604030504040204" pitchFamily="34" charset="0"/>
              </a:rPr>
              <a:t>ascoltate</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110149"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2.2: I </a:t>
            </a:r>
            <a:r>
              <a:rPr lang="en-US" sz="2200" spc="50" dirty="0">
                <a:latin typeface="+mj-lt"/>
                <a:cs typeface="Tahoma"/>
              </a:rPr>
              <a:t>feedback </a:t>
            </a:r>
            <a:r>
              <a:rPr lang="en-US" sz="2200" spc="50" dirty="0" err="1">
                <a:latin typeface="+mj-lt"/>
                <a:cs typeface="Tahoma"/>
              </a:rPr>
              <a:t>dei</a:t>
            </a:r>
            <a:r>
              <a:rPr lang="en-US" sz="2200" spc="50" dirty="0">
                <a:latin typeface="+mj-lt"/>
                <a:cs typeface="Tahoma"/>
              </a:rPr>
              <a:t> </a:t>
            </a:r>
            <a:r>
              <a:rPr lang="en-US" sz="2200" spc="50" dirty="0" err="1">
                <a:latin typeface="+mj-lt"/>
                <a:cs typeface="Tahoma"/>
              </a:rPr>
              <a:t>clienti</a:t>
            </a:r>
            <a:r>
              <a:rPr lang="en-US" sz="2200" spc="50" dirty="0">
                <a:latin typeface="+mj-lt"/>
                <a:cs typeface="Tahoma"/>
              </a:rPr>
              <a:t> dopo </a:t>
            </a:r>
            <a:r>
              <a:rPr lang="en-US" sz="2200" spc="50" dirty="0" err="1">
                <a:latin typeface="+mj-lt"/>
                <a:cs typeface="Tahoma"/>
              </a:rPr>
              <a:t>averli</a:t>
            </a:r>
            <a:r>
              <a:rPr lang="en-US" sz="2200" spc="50" dirty="0">
                <a:latin typeface="+mj-lt"/>
                <a:cs typeface="Tahoma"/>
              </a:rPr>
              <a:t> </a:t>
            </a:r>
            <a:r>
              <a:rPr lang="en-US" sz="2200" spc="50" dirty="0" err="1">
                <a:latin typeface="+mj-lt"/>
                <a:cs typeface="Tahoma"/>
              </a:rPr>
              <a:t>ascoltati</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416320"/>
          </a:xfrm>
          <a:prstGeom prst="rect">
            <a:avLst/>
          </a:prstGeom>
        </p:spPr>
        <p:txBody>
          <a:bodyPr wrap="square">
            <a:spAutoFit/>
          </a:bodyPr>
          <a:lstStyle/>
          <a:p>
            <a:pPr>
              <a:defRPr/>
            </a:pPr>
            <a:r>
              <a:rPr lang="it-IT" altLang="es-ES" dirty="0">
                <a:latin typeface="Calibri" panose="020F0502020204030204" pitchFamily="34" charset="0"/>
                <a:cs typeface="Calibri" panose="020F0502020204030204" pitchFamily="34" charset="0"/>
              </a:rPr>
              <a:t>È fondamentale dimostrare ai clienti che li avete ascoltati!  Altrimenti, possono scoraggiarsi e diventare ambivalenti nei vostri confronti.</a:t>
            </a:r>
          </a:p>
          <a:p>
            <a:pPr>
              <a:defRPr/>
            </a:pPr>
            <a:endParaRPr lang="it-IT" altLang="es-ES" dirty="0">
              <a:latin typeface="Calibri" panose="020F0502020204030204" pitchFamily="34" charset="0"/>
              <a:cs typeface="Calibri" panose="020F0502020204030204" pitchFamily="34" charset="0"/>
            </a:endParaRPr>
          </a:p>
          <a:p>
            <a:pPr>
              <a:defRPr/>
            </a:pPr>
            <a:r>
              <a:rPr lang="it-IT" altLang="es-ES" dirty="0">
                <a:latin typeface="Calibri" panose="020F0502020204030204" pitchFamily="34" charset="0"/>
                <a:cs typeface="Calibri" panose="020F0502020204030204" pitchFamily="34" charset="0"/>
              </a:rPr>
              <a:t>- Chiedere semplicemente informazioni dimostra che state ascoltando, almeno è un inizio.</a:t>
            </a:r>
          </a:p>
          <a:p>
            <a:pPr>
              <a:defRPr/>
            </a:pPr>
            <a:r>
              <a:rPr lang="it-IT" altLang="es-ES" dirty="0">
                <a:latin typeface="Calibri" panose="020F0502020204030204" pitchFamily="34" charset="0"/>
                <a:cs typeface="Calibri" panose="020F0502020204030204" pitchFamily="34" charset="0"/>
              </a:rPr>
              <a:t>- Apportate le modifiche richieste e/o spiegate perché non potete farlo (chiudete il ciclo di feedback).</a:t>
            </a:r>
          </a:p>
          <a:p>
            <a:pPr>
              <a:defRPr/>
            </a:pPr>
            <a:r>
              <a:rPr lang="it-IT" altLang="es-ES" dirty="0">
                <a:latin typeface="Calibri" panose="020F0502020204030204" pitchFamily="34" charset="0"/>
                <a:cs typeface="Calibri" panose="020F0502020204030204" pitchFamily="34" charset="0"/>
              </a:rPr>
              <a:t>- Premiate i clienti che vi forniscono informazioni</a:t>
            </a:r>
          </a:p>
          <a:p>
            <a:pPr>
              <a:defRPr/>
            </a:pPr>
            <a:r>
              <a:rPr lang="it-IT" altLang="es-ES" dirty="0">
                <a:latin typeface="Calibri" panose="020F0502020204030204" pitchFamily="34" charset="0"/>
                <a:cs typeface="Calibri" panose="020F0502020204030204" pitchFamily="34" charset="0"/>
              </a:rPr>
              <a:t>- Seguire con un messaggio di ringraziamento personalizzato</a:t>
            </a:r>
          </a:p>
          <a:p>
            <a:pPr>
              <a:defRPr/>
            </a:pPr>
            <a:r>
              <a:rPr lang="it-IT" altLang="es-ES" dirty="0">
                <a:latin typeface="Calibri" panose="020F0502020204030204" pitchFamily="34" charset="0"/>
                <a:cs typeface="Calibri" panose="020F0502020204030204" pitchFamily="34" charset="0"/>
              </a:rPr>
              <a:t>- Includerli nei post sui social media o nei blog</a:t>
            </a:r>
            <a:r>
              <a:rPr lang="en-US" altLang="es-ES" dirty="0">
                <a:latin typeface="Calibri" panose="020F0502020204030204" pitchFamily="34" charset="0"/>
                <a:cs typeface="Calibri" panose="020F0502020204030204" pitchFamily="34" charset="0"/>
              </a:rPr>
              <a:t>It is critical to demonstrate to customers that you have listened to them!  Otherwise, they can get discouraged and ambivalent towards you</a:t>
            </a: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https://www.entrepreneur.com/article/250378</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058506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02807" y="907833"/>
            <a:ext cx="12164537" cy="659155"/>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200" kern="0" spc="-150" dirty="0">
                <a:solidFill>
                  <a:schemeClr val="tx1"/>
                </a:solidFill>
                <a:latin typeface="+mj-lt"/>
                <a:ea typeface="Tahoma" panose="020B0604030504040204" pitchFamily="34" charset="0"/>
                <a:cs typeface="Tahoma" panose="020B0604030504040204" pitchFamily="34" charset="0"/>
              </a:rPr>
              <a:t>UNIT 3: </a:t>
            </a:r>
            <a:r>
              <a:rPr lang="en-US" sz="4200" kern="0" spc="-150" dirty="0" err="1">
                <a:solidFill>
                  <a:schemeClr val="tx1"/>
                </a:solidFill>
                <a:latin typeface="+mj-lt"/>
                <a:ea typeface="Tahoma" panose="020B0604030504040204" pitchFamily="34" charset="0"/>
                <a:cs typeface="Tahoma" panose="020B0604030504040204" pitchFamily="34" charset="0"/>
              </a:rPr>
              <a:t>Utilizzare</a:t>
            </a:r>
            <a:r>
              <a:rPr lang="en-US" sz="4200" kern="0" spc="-150" dirty="0">
                <a:solidFill>
                  <a:schemeClr val="tx1"/>
                </a:solidFill>
                <a:latin typeface="+mj-lt"/>
                <a:ea typeface="Tahoma" panose="020B0604030504040204" pitchFamily="34" charset="0"/>
                <a:cs typeface="Tahoma" panose="020B0604030504040204" pitchFamily="34" charset="0"/>
              </a:rPr>
              <a:t> </a:t>
            </a:r>
            <a:r>
              <a:rPr lang="en-US" sz="4200" kern="0" spc="-150" dirty="0" err="1">
                <a:solidFill>
                  <a:schemeClr val="tx1"/>
                </a:solidFill>
                <a:latin typeface="+mj-lt"/>
                <a:ea typeface="Tahoma" panose="020B0604030504040204" pitchFamily="34" charset="0"/>
                <a:cs typeface="Tahoma" panose="020B0604030504040204" pitchFamily="34" charset="0"/>
              </a:rPr>
              <a:t>strumenti</a:t>
            </a:r>
            <a:r>
              <a:rPr lang="en-US" sz="4200" kern="0" spc="-150" dirty="0">
                <a:solidFill>
                  <a:schemeClr val="tx1"/>
                </a:solidFill>
                <a:latin typeface="+mj-lt"/>
                <a:ea typeface="Tahoma" panose="020B0604030504040204" pitchFamily="34" charset="0"/>
                <a:cs typeface="Tahoma" panose="020B0604030504040204" pitchFamily="34" charset="0"/>
              </a:rPr>
              <a:t> per </a:t>
            </a:r>
            <a:r>
              <a:rPr lang="en-US" sz="4200" kern="0" spc="-150" dirty="0" err="1">
                <a:solidFill>
                  <a:schemeClr val="tx1"/>
                </a:solidFill>
                <a:latin typeface="+mj-lt"/>
                <a:ea typeface="Tahoma" panose="020B0604030504040204" pitchFamily="34" charset="0"/>
                <a:cs typeface="Tahoma" panose="020B0604030504040204" pitchFamily="34" charset="0"/>
              </a:rPr>
              <a:t>ottenere</a:t>
            </a:r>
            <a:r>
              <a:rPr lang="en-US" sz="4200" kern="0" spc="-150" dirty="0">
                <a:solidFill>
                  <a:schemeClr val="tx1"/>
                </a:solidFill>
                <a:latin typeface="+mj-lt"/>
                <a:ea typeface="Tahoma" panose="020B0604030504040204" pitchFamily="34" charset="0"/>
                <a:cs typeface="Tahoma" panose="020B0604030504040204" pitchFamily="34" charset="0"/>
              </a:rPr>
              <a:t> </a:t>
            </a:r>
            <a:r>
              <a:rPr lang="en-US" sz="4200" kern="0" spc="-150" dirty="0" err="1">
                <a:solidFill>
                  <a:schemeClr val="tx1"/>
                </a:solidFill>
                <a:latin typeface="+mj-lt"/>
                <a:ea typeface="Tahoma" panose="020B0604030504040204" pitchFamily="34" charset="0"/>
                <a:cs typeface="Tahoma" panose="020B0604030504040204" pitchFamily="34" charset="0"/>
              </a:rPr>
              <a:t>i</a:t>
            </a:r>
            <a:r>
              <a:rPr lang="en-US" sz="4200" kern="0" spc="-150" dirty="0">
                <a:solidFill>
                  <a:schemeClr val="tx1"/>
                </a:solidFill>
                <a:latin typeface="+mj-lt"/>
                <a:ea typeface="Tahoma" panose="020B0604030504040204" pitchFamily="34" charset="0"/>
                <a:cs typeface="Tahoma" panose="020B0604030504040204" pitchFamily="34" charset="0"/>
              </a:rPr>
              <a:t> feedback </a:t>
            </a:r>
            <a:r>
              <a:rPr lang="en-US" sz="4200" kern="0" spc="-150" dirty="0" err="1">
                <a:solidFill>
                  <a:schemeClr val="tx1"/>
                </a:solidFill>
                <a:latin typeface="+mj-lt"/>
                <a:ea typeface="Tahoma" panose="020B0604030504040204" pitchFamily="34" charset="0"/>
                <a:cs typeface="Tahoma" panose="020B0604030504040204" pitchFamily="34" charset="0"/>
              </a:rPr>
              <a:t>dei</a:t>
            </a:r>
            <a:r>
              <a:rPr lang="en-US" sz="4200" kern="0" spc="-150" dirty="0">
                <a:solidFill>
                  <a:schemeClr val="tx1"/>
                </a:solidFill>
                <a:latin typeface="+mj-lt"/>
                <a:ea typeface="Tahoma" panose="020B0604030504040204" pitchFamily="34" charset="0"/>
                <a:cs typeface="Tahoma" panose="020B0604030504040204" pitchFamily="34" charset="0"/>
              </a:rPr>
              <a:t> </a:t>
            </a:r>
            <a:r>
              <a:rPr lang="en-US" sz="4200" kern="0" spc="-150" dirty="0" err="1">
                <a:solidFill>
                  <a:schemeClr val="tx1"/>
                </a:solidFill>
                <a:latin typeface="+mj-lt"/>
                <a:ea typeface="Tahoma" panose="020B0604030504040204" pitchFamily="34" charset="0"/>
                <a:cs typeface="Tahoma" panose="020B0604030504040204" pitchFamily="34" charset="0"/>
              </a:rPr>
              <a:t>clienti</a:t>
            </a:r>
            <a:endParaRPr lang="en-US" sz="4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110149"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SEZIONE 3.1: </a:t>
            </a:r>
            <a:r>
              <a:rPr lang="en-US" sz="2200" spc="50" dirty="0" err="1">
                <a:latin typeface="+mj-lt"/>
                <a:cs typeface="Tahoma"/>
              </a:rPr>
              <a:t>Raccogliere</a:t>
            </a:r>
            <a:r>
              <a:rPr lang="en-US" sz="2200" spc="50" dirty="0">
                <a:latin typeface="+mj-lt"/>
                <a:cs typeface="Tahoma"/>
              </a:rPr>
              <a:t> </a:t>
            </a:r>
            <a:r>
              <a:rPr lang="en-US" sz="2200" spc="50" dirty="0" err="1">
                <a:latin typeface="+mj-lt"/>
                <a:cs typeface="Tahoma"/>
              </a:rPr>
              <a:t>informazioni</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702665" y="2330908"/>
            <a:ext cx="10964819" cy="4801314"/>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È </a:t>
            </a:r>
            <a:r>
              <a:rPr lang="en-US" altLang="es-ES" dirty="0" err="1">
                <a:latin typeface="Calibri" panose="020F0502020204030204" pitchFamily="34" charset="0"/>
                <a:cs typeface="Calibri" panose="020F0502020204030204" pitchFamily="34" charset="0"/>
              </a:rPr>
              <a:t>fondamentale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porre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domande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apppropriate</a:t>
            </a:r>
            <a:r>
              <a:rPr lang="en-US" altLang="es-ES" dirty="0">
                <a:latin typeface="Calibri" panose="020F0502020204030204" pitchFamily="34" charset="0"/>
                <a:cs typeface="Calibri" panose="020F0502020204030204" pitchFamily="34" charset="0"/>
              </a:rPr>
              <a:t>. </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err="1">
                <a:latin typeface="Calibri" panose="020F0502020204030204" pitchFamily="34" charset="0"/>
                <a:cs typeface="Calibri" panose="020F0502020204030204" pitchFamily="34" charset="0"/>
              </a:rPr>
              <a:t>Ricordate</a:t>
            </a:r>
            <a:r>
              <a:rPr lang="en-US" altLang="es-ES" dirty="0">
                <a:latin typeface="Calibri" panose="020F0502020204030204" pitchFamily="34" charset="0"/>
                <a:cs typeface="Calibri" panose="020F0502020204030204" pitchFamily="34" charset="0"/>
              </a:rPr>
              <a:t>: chi </a:t>
            </a:r>
            <a:r>
              <a:rPr lang="en-US" altLang="es-ES" dirty="0" err="1">
                <a:latin typeface="Calibri" panose="020F0502020204030204" pitchFamily="34" charset="0"/>
                <a:cs typeface="Calibri" panose="020F0502020204030204" pitchFamily="34" charset="0"/>
              </a:rPr>
              <a:t>butta</a:t>
            </a:r>
            <a:r>
              <a:rPr lang="en-US" altLang="es-ES" dirty="0">
                <a:latin typeface="Calibri" panose="020F0502020204030204" pitchFamily="34" charset="0"/>
                <a:cs typeface="Calibri" panose="020F0502020204030204" pitchFamily="34" charset="0"/>
              </a:rPr>
              <a:t> la </a:t>
            </a:r>
            <a:r>
              <a:rPr lang="en-US" altLang="es-ES" dirty="0" err="1">
                <a:latin typeface="Calibri" panose="020F0502020204030204" pitchFamily="34" charset="0"/>
                <a:cs typeface="Calibri" panose="020F0502020204030204" pitchFamily="34" charset="0"/>
              </a:rPr>
              <a:t>spazzatura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dentro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butta</a:t>
            </a:r>
            <a:r>
              <a:rPr lang="en-US" altLang="es-ES" dirty="0">
                <a:latin typeface="Calibri" panose="020F0502020204030204" pitchFamily="34" charset="0"/>
                <a:cs typeface="Calibri" panose="020F0502020204030204" pitchFamily="34" charset="0"/>
              </a:rPr>
              <a:t> la </a:t>
            </a:r>
            <a:r>
              <a:rPr lang="en-US" altLang="es-ES" dirty="0" err="1">
                <a:latin typeface="Calibri" panose="020F0502020204030204" pitchFamily="34" charset="0"/>
                <a:cs typeface="Calibri" panose="020F0502020204030204" pitchFamily="34" charset="0"/>
              </a:rPr>
              <a:t>spazzatura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fuori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Cercate</a:t>
            </a:r>
            <a:r>
              <a:rPr lang="en-US" altLang="es-ES" dirty="0">
                <a:latin typeface="Calibri" panose="020F0502020204030204" pitchFamily="34" charset="0"/>
                <a:cs typeface="Calibri" panose="020F0502020204030204" pitchFamily="34" charset="0"/>
              </a:rPr>
              <a:t> di:</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err="1">
                <a:latin typeface="Calibri" panose="020F0502020204030204" pitchFamily="34" charset="0"/>
                <a:cs typeface="Calibri" panose="020F0502020204030204" pitchFamily="34" charset="0"/>
              </a:rPr>
              <a:t>Utilizzare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una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misura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affidabile</a:t>
            </a:r>
            <a:r>
              <a:rPr lang="en-US" altLang="es-ES" dirty="0">
                <a:latin typeface="Calibri" panose="020F0502020204030204" pitchFamily="34" charset="0"/>
                <a:cs typeface="Calibri" panose="020F0502020204030204" pitchFamily="34" charset="0"/>
              </a:rPr>
              <a:t> e testata (ad </a:t>
            </a:r>
            <a:r>
              <a:rPr lang="en-US" altLang="es-ES" dirty="0" err="1">
                <a:latin typeface="Calibri" panose="020F0502020204030204" pitchFamily="34" charset="0"/>
                <a:cs typeface="Calibri" panose="020F0502020204030204" pitchFamily="34" charset="0"/>
              </a:rPr>
              <a:t>esempio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SERVQUAL</a:t>
            </a:r>
            <a:r>
              <a:rPr lang="en-US" altLang="es-ES" dirty="0">
                <a:latin typeface="Calibri" panose="020F0502020204030204" pitchFamily="34" charset="0"/>
                <a:cs typeface="Calibri" panose="020F0502020204030204" pitchFamily="34" charset="0"/>
              </a:rPr>
              <a:t>) per </a:t>
            </a:r>
            <a:r>
              <a:rPr lang="en-US" altLang="es-ES" dirty="0" err="1">
                <a:latin typeface="Calibri" panose="020F0502020204030204" pitchFamily="34" charset="0"/>
                <a:cs typeface="Calibri" panose="020F0502020204030204" pitchFamily="34" charset="0"/>
              </a:rPr>
              <a:t>ottenere</a:t>
            </a:r>
            <a:r>
              <a:rPr lang="en-US" altLang="es-ES" dirty="0">
                <a:latin typeface="Calibri" panose="020F0502020204030204" pitchFamily="34" charset="0"/>
                <a:cs typeface="Calibri" panose="020F0502020204030204" pitchFamily="34" charset="0"/>
              </a:rPr>
              <a:t> il feedback </a:t>
            </a:r>
            <a:r>
              <a:rPr lang="en-US" altLang="es-ES" dirty="0" err="1">
                <a:latin typeface="Calibri" panose="020F0502020204030204" pitchFamily="34" charset="0"/>
                <a:cs typeface="Calibri" panose="020F0502020204030204" pitchFamily="34" charset="0"/>
              </a:rPr>
              <a:t>dei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clienti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su</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ciò</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che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vuole</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err="1">
                <a:latin typeface="Calibri" panose="020F0502020204030204" pitchFamily="34" charset="0"/>
                <a:cs typeface="Calibri" panose="020F0502020204030204" pitchFamily="34" charset="0"/>
              </a:rPr>
              <a:t>Evitare</a:t>
            </a:r>
            <a:r>
              <a:rPr lang="en-US" altLang="es-ES" dirty="0">
                <a:latin typeface="Calibri" panose="020F0502020204030204" pitchFamily="34" charset="0"/>
                <a:cs typeface="Calibri" panose="020F0502020204030204" pitchFamily="34" charset="0"/>
              </a:rPr>
              <a:t> le </a:t>
            </a:r>
            <a:r>
              <a:rPr lang="en-US" altLang="es-ES" dirty="0" err="1">
                <a:latin typeface="Calibri" panose="020F0502020204030204" pitchFamily="34" charset="0"/>
                <a:cs typeface="Calibri" panose="020F0502020204030204" pitchFamily="34" charset="0"/>
              </a:rPr>
              <a:t>domande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provocatorie</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err="1">
                <a:latin typeface="Calibri" panose="020F0502020204030204" pitchFamily="34" charset="0"/>
                <a:cs typeface="Calibri" panose="020F0502020204030204" pitchFamily="34" charset="0"/>
              </a:rPr>
              <a:t>Mescolare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dati</a:t>
            </a:r>
            <a:r>
              <a:rPr lang="en-US" altLang="es-ES" dirty="0">
                <a:latin typeface="Calibri" panose="020F0502020204030204" pitchFamily="34" charset="0"/>
                <a:cs typeface="Calibri" panose="020F0502020204030204" pitchFamily="34" charset="0"/>
              </a:rPr>
              <a:t> quantitative (numeri) con </a:t>
            </a:r>
            <a:r>
              <a:rPr lang="en-US" altLang="es-ES" dirty="0" err="1">
                <a:latin typeface="Calibri" panose="020F0502020204030204" pitchFamily="34" charset="0"/>
                <a:cs typeface="Calibri" panose="020F0502020204030204" pitchFamily="34" charset="0"/>
              </a:rPr>
              <a:t>quelli</a:t>
            </a:r>
            <a:r>
              <a:rPr lang="en-US" altLang="es-ES" dirty="0">
                <a:latin typeface="Calibri" panose="020F0502020204030204" pitchFamily="34" charset="0"/>
                <a:cs typeface="Calibri" panose="020F0502020204030204" pitchFamily="34" charset="0"/>
              </a:rPr>
              <a:t> qualitative (parole) per </a:t>
            </a:r>
            <a:r>
              <a:rPr lang="en-US" altLang="es-ES" dirty="0" err="1">
                <a:latin typeface="Calibri" panose="020F0502020204030204" pitchFamily="34" charset="0"/>
                <a:cs typeface="Calibri" panose="020F0502020204030204" pitchFamily="34" charset="0"/>
              </a:rPr>
              <a:t>ottenere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una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migliore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comprensione</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err="1">
                <a:latin typeface="Calibri" panose="020F0502020204030204" pitchFamily="34" charset="0"/>
                <a:cs typeface="Calibri" panose="020F0502020204030204" pitchFamily="34" charset="0"/>
              </a:rPr>
              <a:t>Considerare</a:t>
            </a:r>
            <a:r>
              <a:rPr lang="en-US" altLang="es-ES" dirty="0">
                <a:latin typeface="Calibri" panose="020F0502020204030204" pitchFamily="34" charset="0"/>
                <a:cs typeface="Calibri" panose="020F0502020204030204" pitchFamily="34" charset="0"/>
              </a:rPr>
              <a:t> le </a:t>
            </a:r>
            <a:r>
              <a:rPr lang="en-US" altLang="es-ES" dirty="0" err="1">
                <a:latin typeface="Calibri" panose="020F0502020204030204" pitchFamily="34" charset="0"/>
                <a:cs typeface="Calibri" panose="020F0502020204030204" pitchFamily="34" charset="0"/>
              </a:rPr>
              <a:t>implicazioni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etiche</a:t>
            </a:r>
            <a:r>
              <a:rPr lang="en-US" altLang="es-ES" dirty="0">
                <a:latin typeface="Calibri" panose="020F0502020204030204" pitchFamily="34" charset="0"/>
                <a:cs typeface="Calibri" panose="020F0502020204030204" pitchFamily="34" charset="0"/>
              </a:rPr>
              <a:t> del </a:t>
            </a:r>
            <a:r>
              <a:rPr lang="en-US" altLang="es-ES" dirty="0" err="1">
                <a:latin typeface="Calibri" panose="020F0502020204030204" pitchFamily="34" charset="0"/>
                <a:cs typeface="Calibri" panose="020F0502020204030204" pitchFamily="34" charset="0"/>
              </a:rPr>
              <a:t>Regolamento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Generale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sulla</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Protezione</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dei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G.D.P.R</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quando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si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raccolgono</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i</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dati</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 </a:t>
            </a:r>
            <a:r>
              <a:rPr lang="it-IT" altLang="es-ES" dirty="0">
                <a:latin typeface="Calibri" panose="020F0502020204030204" pitchFamily="34" charset="0"/>
                <a:cs typeface="Calibri" panose="020F0502020204030204" pitchFamily="34" charset="0"/>
              </a:rPr>
              <a:t>Evitare i pregiudizi nell'analisi dei dati, indipendentemente dal modo in cui vengono raccolti; se possibile, acquisire una visione professionale prima di raccogliere o analizzare i dati (evitare i pregiudizi).</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1151726"/>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930</TotalTime>
  <Words>1251</Words>
  <Application>Microsoft Office PowerPoint</Application>
  <PresentationFormat>Panorámica</PresentationFormat>
  <Paragraphs>145</Paragraphs>
  <Slides>15</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15</vt:i4>
      </vt:variant>
    </vt:vector>
  </HeadingPairs>
  <TitlesOfParts>
    <vt:vector size="24"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141</cp:revision>
  <dcterms:created xsi:type="dcterms:W3CDTF">2021-06-29T11:11:56Z</dcterms:created>
  <dcterms:modified xsi:type="dcterms:W3CDTF">2023-02-06T16:16:41Z</dcterms:modified>
</cp:coreProperties>
</file>