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7"/>
  </p:notesMasterIdLst>
  <p:handoutMasterIdLst>
    <p:handoutMasterId r:id="rId18"/>
  </p:handoutMasterIdLst>
  <p:sldIdLst>
    <p:sldId id="256" r:id="rId2"/>
    <p:sldId id="268" r:id="rId3"/>
    <p:sldId id="258" r:id="rId4"/>
    <p:sldId id="306" r:id="rId5"/>
    <p:sldId id="303" r:id="rId6"/>
    <p:sldId id="302" r:id="rId7"/>
    <p:sldId id="304" r:id="rId8"/>
    <p:sldId id="305" r:id="rId9"/>
    <p:sldId id="307" r:id="rId10"/>
    <p:sldId id="308" r:id="rId11"/>
    <p:sldId id="309" r:id="rId12"/>
    <p:sldId id="273" r:id="rId13"/>
    <p:sldId id="265" r:id="rId14"/>
    <p:sldId id="274" r:id="rId15"/>
    <p:sldId id="264" r:id="rId1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94660"/>
  </p:normalViewPr>
  <p:slideViewPr>
    <p:cSldViewPr snapToGrid="0">
      <p:cViewPr varScale="1">
        <p:scale>
          <a:sx n="107" d="100"/>
          <a:sy n="107" d="100"/>
        </p:scale>
        <p:origin x="702" y="114"/>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48104"/>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cstate="hqprint">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blog.hubspot.com/service/listening-to-customer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369332"/>
          </a:xfrm>
          <a:prstGeom prst="rect">
            <a:avLst/>
          </a:prstGeom>
          <a:noFill/>
        </p:spPr>
        <p:txBody>
          <a:bodyPr wrap="square">
            <a:spAutoFit/>
          </a:bodyPr>
          <a:lstStyle/>
          <a:p>
            <a:r>
              <a:rPr lang="en-GB" sz="1800" b="1" dirty="0">
                <a:effectLst/>
                <a:latin typeface="Bahnschrift Light" panose="020B0502040204020203" pitchFamily="34" charset="0"/>
                <a:ea typeface="Calibri" panose="020F0502020204030204" pitchFamily="34" charset="0"/>
              </a:rPr>
              <a:t>“</a:t>
            </a:r>
            <a:r>
              <a:rPr lang="pl-PL" sz="1800" b="1" dirty="0">
                <a:effectLst/>
                <a:latin typeface="Bahnschrift Light" panose="020B0502040204020203" pitchFamily="34" charset="0"/>
                <a:ea typeface="Calibri" panose="020F0502020204030204" pitchFamily="34" charset="0"/>
              </a:rPr>
              <a:t>Wzmacnianie odporność MŚP po lockdownie</a:t>
            </a:r>
            <a:r>
              <a:rPr lang="en-GB" sz="1800" b="1" dirty="0">
                <a:effectLst/>
                <a:latin typeface="Bahnschrift Light" panose="020B0502040204020203" pitchFamily="34" charset="0"/>
                <a:ea typeface="Calibri" panose="020F0502020204030204" pitchFamily="34" charset="0"/>
              </a:rPr>
              <a:t>”</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646331"/>
          </a:xfrm>
          <a:prstGeom prst="rect">
            <a:avLst/>
          </a:prstGeom>
          <a:noFill/>
        </p:spPr>
        <p:txBody>
          <a:bodyPr wrap="square">
            <a:spAutoFit/>
          </a:bodyPr>
          <a:lstStyle/>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Koncentrowanie się na słuchaniu klientów</a:t>
            </a:r>
            <a:endParaRPr kumimoji="0" lang="en-US"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pl-PL" sz="1800" b="1" i="0" u="none" strike="noStrike" kern="1200" cap="none" spc="-114" normalizeH="0" baseline="0" noProof="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przez</a:t>
            </a:r>
            <a:r>
              <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r>
              <a:rPr lang="pt-BR" b="1" spc="-114" dirty="0">
                <a:latin typeface="Tahoma" panose="020B0604030504040204" pitchFamily="34" charset="0"/>
                <a:ea typeface="Tahoma" panose="020B0604030504040204" pitchFamily="34" charset="0"/>
                <a:cs typeface="Tahoma" panose="020B0604030504040204" pitchFamily="34" charset="0"/>
              </a:rPr>
              <a:t>SEERC</a:t>
            </a:r>
            <a:r>
              <a:rPr kumimoji="0" lang="pt-B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34289"/>
            <a:ext cx="10129420" cy="112082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a:t>
            </a:r>
            <a:r>
              <a:rPr lang="es-ES" sz="3600" kern="0" spc="-150" dirty="0">
                <a:solidFill>
                  <a:schemeClr val="tx1"/>
                </a:solidFill>
                <a:latin typeface="+mj-lt"/>
                <a:ea typeface="Tahoma" panose="020B0604030504040204" pitchFamily="34" charset="0"/>
                <a:cs typeface="Tahoma" panose="020B0604030504040204" pitchFamily="34" charset="0"/>
              </a:rPr>
              <a:t>3: </a:t>
            </a:r>
            <a:r>
              <a:rPr lang="pl-PL" sz="3600" kern="0" spc="-150" dirty="0">
                <a:solidFill>
                  <a:schemeClr val="tx1"/>
                </a:solidFill>
                <a:latin typeface="+mj-lt"/>
                <a:ea typeface="Tahoma" panose="020B0604030504040204" pitchFamily="34" charset="0"/>
                <a:cs typeface="Tahoma" panose="020B0604030504040204" pitchFamily="34" charset="0"/>
              </a:rPr>
              <a:t>Wykorzystanie narzędzi w celu uzyskania informacji zwrotnych/opinii od klientów</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86430" y="2055109"/>
            <a:ext cx="11110149"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3.2: </a:t>
            </a:r>
            <a:r>
              <a:rPr lang="en-US" sz="2200" spc="50" dirty="0" err="1">
                <a:latin typeface="+mj-lt"/>
                <a:cs typeface="Tahoma"/>
              </a:rPr>
              <a:t>Narzędzia</a:t>
            </a:r>
            <a:r>
              <a:rPr lang="en-US" sz="2200" spc="50" dirty="0">
                <a:latin typeface="+mj-lt"/>
                <a:cs typeface="Tahoma"/>
              </a:rPr>
              <a:t> </a:t>
            </a:r>
            <a:r>
              <a:rPr lang="en-US" sz="2200" spc="50" dirty="0" err="1">
                <a:latin typeface="+mj-lt"/>
                <a:cs typeface="Tahoma"/>
              </a:rPr>
              <a:t>formalne</a:t>
            </a:r>
            <a:r>
              <a:rPr lang="en-US" sz="2200" spc="50" dirty="0">
                <a:latin typeface="+mj-lt"/>
                <a:cs typeface="Tahoma"/>
              </a:rPr>
              <a:t> (</a:t>
            </a:r>
            <a:r>
              <a:rPr lang="en-US" sz="2200" spc="50" dirty="0" err="1">
                <a:latin typeface="+mj-lt"/>
                <a:cs typeface="Tahoma"/>
              </a:rPr>
              <a:t>dane</a:t>
            </a:r>
            <a:r>
              <a:rPr lang="en-US" sz="2200" spc="50" dirty="0">
                <a:latin typeface="+mj-lt"/>
                <a:cs typeface="Tahoma"/>
              </a:rPr>
              <a:t> p</a:t>
            </a:r>
            <a:r>
              <a:rPr lang="pl-PL" sz="2200" spc="50" dirty="0">
                <a:latin typeface="+mj-lt"/>
                <a:cs typeface="Tahoma"/>
              </a:rPr>
              <a:t>odstawowe</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693319"/>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Istnieje szereg narzędzi, które są dostępne do zbierania danych</a:t>
            </a:r>
          </a:p>
          <a:p>
            <a:pP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1. </a:t>
            </a:r>
            <a:r>
              <a:rPr lang="pl-PL" altLang="es-ES" dirty="0">
                <a:latin typeface="Calibri" panose="020F0502020204030204" pitchFamily="34" charset="0"/>
                <a:cs typeface="Calibri" panose="020F0502020204030204" pitchFamily="34" charset="0"/>
              </a:rPr>
              <a:t>Bazujące na </a:t>
            </a:r>
            <a:r>
              <a:rPr lang="pl-PL" altLang="es-ES" dirty="0" err="1">
                <a:latin typeface="Calibri" panose="020F0502020204030204" pitchFamily="34" charset="0"/>
                <a:cs typeface="Calibri" panose="020F0502020204030204" pitchFamily="34" charset="0"/>
              </a:rPr>
              <a:t>internecie</a:t>
            </a:r>
            <a:r>
              <a:rPr lang="pl-PL" altLang="es-ES" dirty="0">
                <a:latin typeface="Calibri" panose="020F0502020204030204" pitchFamily="34" charset="0"/>
                <a:cs typeface="Calibri" panose="020F0502020204030204" pitchFamily="34" charset="0"/>
              </a:rPr>
              <a:t>: Niektóre z nich to programy darmowe, a inne są "darmowe" do pewnego momentu.  Jedne z najczęściej stosowanych narzędzi do zbierania danych to m.in.</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a:latin typeface="Calibri" panose="020F0502020204030204" pitchFamily="34" charset="0"/>
                <a:cs typeface="Calibri" panose="020F0502020204030204" pitchFamily="34" charset="0"/>
              </a:rPr>
              <a:t>Google Forms		-    </a:t>
            </a:r>
            <a:r>
              <a:rPr lang="en-US" altLang="es-ES" dirty="0" err="1">
                <a:latin typeface="Calibri" panose="020F0502020204030204" pitchFamily="34" charset="0"/>
                <a:cs typeface="Calibri" panose="020F0502020204030204" pitchFamily="34" charset="0"/>
              </a:rPr>
              <a:t>SurveyMonkey</a:t>
            </a:r>
            <a:r>
              <a:rPr lang="en-US" altLang="es-ES" dirty="0">
                <a:latin typeface="Calibri" panose="020F0502020204030204" pitchFamily="34" charset="0"/>
                <a:cs typeface="Calibri" panose="020F0502020204030204" pitchFamily="34" charset="0"/>
              </a:rPr>
              <a:t> 		-     Microsoft Forms	-    </a:t>
            </a:r>
            <a:r>
              <a:rPr lang="en-US" altLang="es-ES" dirty="0" err="1">
                <a:latin typeface="Calibri" panose="020F0502020204030204" pitchFamily="34" charset="0"/>
                <a:cs typeface="Calibri" panose="020F0502020204030204" pitchFamily="34" charset="0"/>
              </a:rPr>
              <a:t>Jotform</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en-US" altLang="es-ES" dirty="0" err="1">
                <a:latin typeface="Calibri" panose="020F0502020204030204" pitchFamily="34" charset="0"/>
                <a:cs typeface="Calibri" panose="020F0502020204030204" pitchFamily="34" charset="0"/>
              </a:rPr>
              <a:t>Cognito</a:t>
            </a:r>
            <a:r>
              <a:rPr lang="en-US" altLang="es-ES" dirty="0">
                <a:latin typeface="Calibri" panose="020F0502020204030204" pitchFamily="34" charset="0"/>
                <a:cs typeface="Calibri" panose="020F0502020204030204" pitchFamily="34" charset="0"/>
              </a:rPr>
              <a:t> Forms		-    </a:t>
            </a:r>
            <a:r>
              <a:rPr lang="en-US" altLang="es-ES" dirty="0" err="1">
                <a:latin typeface="Calibri" panose="020F0502020204030204" pitchFamily="34" charset="0"/>
                <a:cs typeface="Calibri" panose="020F0502020204030204" pitchFamily="34" charset="0"/>
              </a:rPr>
              <a:t>HubSpot</a:t>
            </a:r>
            <a:r>
              <a:rPr lang="en-US" altLang="es-ES" dirty="0">
                <a:latin typeface="Calibri" panose="020F0502020204030204" pitchFamily="34" charset="0"/>
                <a:cs typeface="Calibri" panose="020F0502020204030204" pitchFamily="34" charset="0"/>
              </a:rPr>
              <a:t> Form Builder	-     </a:t>
            </a:r>
            <a:r>
              <a:rPr lang="en-US" altLang="es-ES" dirty="0" err="1">
                <a:latin typeface="Calibri" panose="020F0502020204030204" pitchFamily="34" charset="0"/>
                <a:cs typeface="Calibri" panose="020F0502020204030204" pitchFamily="34" charset="0"/>
              </a:rPr>
              <a:t>Zoho</a:t>
            </a:r>
            <a:r>
              <a:rPr lang="en-US" altLang="es-ES" dirty="0">
                <a:latin typeface="Calibri" panose="020F0502020204030204" pitchFamily="34" charset="0"/>
                <a:cs typeface="Calibri" panose="020F0502020204030204" pitchFamily="34" charset="0"/>
              </a:rPr>
              <a:t> Survey</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GB" altLang="es-ES" dirty="0">
                <a:latin typeface="Calibri" panose="020F0502020204030204" pitchFamily="34" charset="0"/>
                <a:cs typeface="Calibri" panose="020F0502020204030204" pitchFamily="34" charset="0"/>
              </a:rPr>
              <a:t>2. “</a:t>
            </a:r>
            <a:r>
              <a:rPr lang="pl-PL" altLang="es-ES" dirty="0">
                <a:latin typeface="Calibri" panose="020F0502020204030204" pitchFamily="34" charset="0"/>
                <a:cs typeface="Calibri" panose="020F0502020204030204" pitchFamily="34" charset="0"/>
              </a:rPr>
              <a:t>Bazujące na kontakcie osobistym</a:t>
            </a:r>
            <a:r>
              <a:rPr lang="en-GB" altLang="es-ES" dirty="0">
                <a:latin typeface="Calibri" panose="020F0502020204030204" pitchFamily="34" charset="0"/>
                <a:cs typeface="Calibri" panose="020F0502020204030204" pitchFamily="34" charset="0"/>
              </a:rPr>
              <a:t>:</a:t>
            </a:r>
          </a:p>
          <a:p>
            <a:pPr>
              <a:defRPr/>
            </a:pPr>
            <a:endParaRPr lang="en-GB"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Grupy dyskusyjne</a:t>
            </a:r>
            <a:r>
              <a:rPr lang="en-GB" altLang="es-ES" dirty="0">
                <a:latin typeface="Calibri" panose="020F0502020204030204" pitchFamily="34" charset="0"/>
                <a:cs typeface="Calibri" panose="020F0502020204030204" pitchFamily="34" charset="0"/>
              </a:rPr>
              <a:t>		-     </a:t>
            </a:r>
            <a:r>
              <a:rPr lang="pl-PL" altLang="es-ES" dirty="0">
                <a:latin typeface="Calibri" panose="020F0502020204030204" pitchFamily="34" charset="0"/>
                <a:cs typeface="Calibri" panose="020F0502020204030204" pitchFamily="34" charset="0"/>
              </a:rPr>
              <a:t>Wywiady</a:t>
            </a:r>
            <a:r>
              <a:rPr lang="en-GB" altLang="es-ES" dirty="0">
                <a:latin typeface="Calibri" panose="020F0502020204030204" pitchFamily="34" charset="0"/>
                <a:cs typeface="Calibri" panose="020F0502020204030204" pitchFamily="34" charset="0"/>
              </a:rPr>
              <a:t>		-     </a:t>
            </a:r>
            <a:r>
              <a:rPr lang="pl-PL" altLang="es-ES" dirty="0">
                <a:latin typeface="Calibri" panose="020F0502020204030204" pitchFamily="34" charset="0"/>
                <a:cs typeface="Calibri" panose="020F0502020204030204" pitchFamily="34" charset="0"/>
              </a:rPr>
              <a:t>Obserwacje</a:t>
            </a:r>
            <a:r>
              <a:rPr lang="en-GB" altLang="es-ES" dirty="0">
                <a:latin typeface="Calibri" panose="020F0502020204030204" pitchFamily="34" charset="0"/>
                <a:cs typeface="Calibri" panose="020F0502020204030204" pitchFamily="34" charset="0"/>
              </a:rPr>
              <a:t> </a:t>
            </a:r>
          </a:p>
          <a:p>
            <a:pP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43888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01671"/>
            <a:ext cx="10031766" cy="112082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 </a:t>
            </a:r>
            <a:r>
              <a:rPr lang="es-ES" sz="3600" kern="0" spc="-150" dirty="0">
                <a:solidFill>
                  <a:schemeClr val="tx1"/>
                </a:solidFill>
                <a:latin typeface="+mj-lt"/>
                <a:ea typeface="Tahoma" panose="020B0604030504040204" pitchFamily="34" charset="0"/>
                <a:cs typeface="Tahoma" panose="020B0604030504040204" pitchFamily="34" charset="0"/>
              </a:rPr>
              <a:t>3: </a:t>
            </a:r>
            <a:r>
              <a:rPr lang="pl-PL" sz="3600" kern="0" spc="-150" dirty="0">
                <a:solidFill>
                  <a:schemeClr val="tx1"/>
                </a:solidFill>
                <a:latin typeface="+mj-lt"/>
                <a:ea typeface="Tahoma" panose="020B0604030504040204" pitchFamily="34" charset="0"/>
                <a:cs typeface="Tahoma" panose="020B0604030504040204" pitchFamily="34" charset="0"/>
              </a:rPr>
              <a:t>Wykorzystanie narzędzi w celu uzyskania informacji zwrotnych/opinii od klientów</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928588"/>
            <a:ext cx="11110149"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3.3: </a:t>
            </a:r>
            <a:r>
              <a:rPr lang="pl-PL" sz="2200" spc="50" dirty="0">
                <a:latin typeface="+mj-lt"/>
                <a:cs typeface="Tahoma"/>
              </a:rPr>
              <a:t>Narzędzia formalne (dane surowe / wtórne)</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416320"/>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Dane surowe lub wtórne są również dostępne, w celu uzyskania informacji zwrotnej od klientów.  Niektóre przykłady obejmują</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Śledzenie sprzedaży konsumenckiej na przestrzeni pewnego okresu</a:t>
            </a:r>
            <a:r>
              <a:rPr lang="en-US" altLang="es-ES" dirty="0">
                <a:latin typeface="Calibri" panose="020F0502020204030204" pitchFamily="34" charset="0"/>
                <a:cs typeface="Calibri" panose="020F0502020204030204" pitchFamily="34" charset="0"/>
              </a:rPr>
              <a:t>: </a:t>
            </a:r>
          </a:p>
          <a:p>
            <a:pPr marL="742950" lvl="1" indent="-285750">
              <a:buFontTx/>
              <a:buChar char="-"/>
              <a:defRPr/>
            </a:pPr>
            <a:r>
              <a:rPr lang="pl-PL" altLang="es-ES" dirty="0">
                <a:latin typeface="Calibri" panose="020F0502020204030204" pitchFamily="34" charset="0"/>
                <a:cs typeface="Calibri" panose="020F0502020204030204" pitchFamily="34" charset="0"/>
              </a:rPr>
              <a:t>Ogólnie w całej bazie klientów</a:t>
            </a:r>
            <a:endParaRPr lang="en-US" altLang="es-ES" dirty="0">
              <a:latin typeface="Calibri" panose="020F0502020204030204" pitchFamily="34" charset="0"/>
              <a:cs typeface="Calibri" panose="020F0502020204030204" pitchFamily="34" charset="0"/>
            </a:endParaRPr>
          </a:p>
          <a:p>
            <a:pPr marL="742950" lvl="1" indent="-285750">
              <a:buFontTx/>
              <a:buChar char="-"/>
              <a:defRPr/>
            </a:pPr>
            <a:r>
              <a:rPr lang="pl-PL" altLang="es-ES" dirty="0">
                <a:latin typeface="Calibri" panose="020F0502020204030204" pitchFamily="34" charset="0"/>
                <a:cs typeface="Calibri" panose="020F0502020204030204" pitchFamily="34" charset="0"/>
              </a:rPr>
              <a:t>Dla poszczególnych klientów</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Media społecznościowe i blogi, na których klienci i nie-klienci dyskutują o sprawach związanych z naszymi produktami / usługami</a:t>
            </a:r>
          </a:p>
          <a:p>
            <a:pPr marL="285750" indent="-285750">
              <a:buFontTx/>
              <a:buChar char="-"/>
              <a:defRPr/>
            </a:pPr>
            <a:r>
              <a:rPr lang="pl-PL" altLang="es-ES" dirty="0">
                <a:latin typeface="Calibri" panose="020F0502020204030204" pitchFamily="34" charset="0"/>
                <a:cs typeface="Calibri" panose="020F0502020204030204" pitchFamily="34" charset="0"/>
              </a:rPr>
              <a:t>Dane na poziomie branży, które są publicznie dostępne do analizy</a:t>
            </a:r>
          </a:p>
          <a:p>
            <a:pPr marL="285750" indent="-285750">
              <a:buFontTx/>
              <a:buChar char="-"/>
              <a:defRPr/>
            </a:pPr>
            <a:r>
              <a:rPr lang="pl-PL" altLang="es-ES" dirty="0">
                <a:latin typeface="Calibri" panose="020F0502020204030204" pitchFamily="34" charset="0"/>
                <a:cs typeface="Calibri" panose="020F0502020204030204" pitchFamily="34" charset="0"/>
              </a:rPr>
              <a:t>Raporty branżowe mogą być dostępne, ale często są odpłatne</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0217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5100898" y="3832907"/>
            <a:ext cx="1607513" cy="1169551"/>
          </a:xfrm>
          <a:prstGeom prst="rect">
            <a:avLst/>
          </a:prstGeom>
          <a:noFill/>
        </p:spPr>
        <p:txBody>
          <a:bodyPr wrap="square" rtlCol="0">
            <a:spAutoFit/>
          </a:bodyPr>
          <a:lstStyle/>
          <a:p>
            <a:pPr algn="ctr"/>
            <a:r>
              <a:rPr lang="pl-PL" sz="1400" dirty="0">
                <a:ea typeface="Lato Light" charset="0"/>
                <a:cs typeface="Poppins" pitchFamily="2" charset="77"/>
              </a:rPr>
              <a:t>Klienci muszą mieć świadomość, że słuchamy i działamy w oparciu o ich opinie</a:t>
            </a:r>
            <a:endParaRPr lang="en-US" sz="1400" dirty="0">
              <a:ea typeface="Lato Light" charset="0"/>
              <a:cs typeface="Poppins" pitchFamily="2" charset="77"/>
            </a:endParaRPr>
          </a:p>
        </p:txBody>
      </p:sp>
      <p:sp>
        <p:nvSpPr>
          <p:cNvPr id="53" name="Rectangle 52"/>
          <p:cNvSpPr/>
          <p:nvPr/>
        </p:nvSpPr>
        <p:spPr>
          <a:xfrm>
            <a:off x="5317155" y="3547284"/>
            <a:ext cx="1106393" cy="369332"/>
          </a:xfrm>
          <a:prstGeom prst="rect">
            <a:avLst/>
          </a:prstGeom>
        </p:spPr>
        <p:txBody>
          <a:bodyPr wrap="none">
            <a:spAutoFit/>
          </a:bodyPr>
          <a:lstStyle/>
          <a:p>
            <a:pPr algn="ctr"/>
            <a:r>
              <a:rPr lang="pl-PL" b="1" dirty="0">
                <a:ea typeface="Roboto" charset="0"/>
                <a:cs typeface="Poppins" pitchFamily="2" charset="77"/>
              </a:rPr>
              <a:t>Słuchanie</a:t>
            </a:r>
            <a:endParaRPr lang="en-US" b="1" dirty="0">
              <a:ea typeface="Roboto" charset="0"/>
              <a:cs typeface="Poppins" pitchFamily="2" charset="77"/>
            </a:endParaRPr>
          </a:p>
        </p:txBody>
      </p:sp>
      <p:sp>
        <p:nvSpPr>
          <p:cNvPr id="54" name="TextBox 53"/>
          <p:cNvSpPr txBox="1"/>
          <p:nvPr/>
        </p:nvSpPr>
        <p:spPr>
          <a:xfrm>
            <a:off x="6425641" y="2595470"/>
            <a:ext cx="1742153" cy="1384995"/>
          </a:xfrm>
          <a:prstGeom prst="rect">
            <a:avLst/>
          </a:prstGeom>
          <a:noFill/>
        </p:spPr>
        <p:txBody>
          <a:bodyPr wrap="square" rtlCol="0">
            <a:spAutoFit/>
          </a:bodyPr>
          <a:lstStyle/>
          <a:p>
            <a:pPr algn="ctr"/>
            <a:r>
              <a:rPr lang="pl-PL" sz="1400" dirty="0">
                <a:ea typeface="Lato Light" charset="0"/>
                <a:cs typeface="Poppins" pitchFamily="2" charset="77"/>
              </a:rPr>
              <a:t>Wykorzystanie dostępnych narzędzi danych pierwotnych do gromadzenia rzetelnych i ważnych danych</a:t>
            </a:r>
            <a:endParaRPr lang="en-US" sz="1400" dirty="0">
              <a:ea typeface="Lato Light" charset="0"/>
              <a:cs typeface="Poppins" pitchFamily="2" charset="77"/>
            </a:endParaRPr>
          </a:p>
        </p:txBody>
      </p:sp>
      <p:sp>
        <p:nvSpPr>
          <p:cNvPr id="55" name="Rectangle 54"/>
          <p:cNvSpPr/>
          <p:nvPr/>
        </p:nvSpPr>
        <p:spPr>
          <a:xfrm>
            <a:off x="6664893" y="2277097"/>
            <a:ext cx="1119730" cy="369332"/>
          </a:xfrm>
          <a:prstGeom prst="rect">
            <a:avLst/>
          </a:prstGeom>
        </p:spPr>
        <p:txBody>
          <a:bodyPr wrap="none">
            <a:spAutoFit/>
          </a:bodyPr>
          <a:lstStyle/>
          <a:p>
            <a:pPr algn="ctr"/>
            <a:r>
              <a:rPr lang="pl-PL" b="1" dirty="0">
                <a:ea typeface="Roboto" charset="0"/>
                <a:cs typeface="Poppins" pitchFamily="2" charset="77"/>
              </a:rPr>
              <a:t>Narzędzia</a:t>
            </a:r>
            <a:endParaRPr lang="en-US" b="1" dirty="0">
              <a:ea typeface="Roboto" charset="0"/>
              <a:cs typeface="Poppins" pitchFamily="2" charset="77"/>
            </a:endParaRPr>
          </a:p>
        </p:txBody>
      </p:sp>
      <p:sp>
        <p:nvSpPr>
          <p:cNvPr id="58" name="TextBox 57"/>
          <p:cNvSpPr txBox="1"/>
          <p:nvPr/>
        </p:nvSpPr>
        <p:spPr>
          <a:xfrm>
            <a:off x="3601441" y="2549507"/>
            <a:ext cx="1829006" cy="954107"/>
          </a:xfrm>
          <a:prstGeom prst="rect">
            <a:avLst/>
          </a:prstGeom>
          <a:noFill/>
        </p:spPr>
        <p:txBody>
          <a:bodyPr wrap="square" rtlCol="0">
            <a:spAutoFit/>
          </a:bodyPr>
          <a:lstStyle/>
          <a:p>
            <a:pPr algn="ctr"/>
            <a:r>
              <a:rPr lang="pl-PL" sz="1400" dirty="0">
                <a:ea typeface="Lato Light" charset="0"/>
                <a:cs typeface="Poppins" pitchFamily="2" charset="77"/>
              </a:rPr>
              <a:t>Informacja zwrotna od klienta to pętla, która musi być zamknięta, aby była skuteczna</a:t>
            </a:r>
            <a:endParaRPr lang="en-US" sz="1400" dirty="0">
              <a:ea typeface="Lato Light" charset="0"/>
              <a:cs typeface="Poppins" pitchFamily="2" charset="77"/>
            </a:endParaRPr>
          </a:p>
        </p:txBody>
      </p:sp>
      <p:sp>
        <p:nvSpPr>
          <p:cNvPr id="59" name="Rectangle 58"/>
          <p:cNvSpPr/>
          <p:nvPr/>
        </p:nvSpPr>
        <p:spPr>
          <a:xfrm>
            <a:off x="4160233" y="2248260"/>
            <a:ext cx="668260" cy="369332"/>
          </a:xfrm>
          <a:prstGeom prst="rect">
            <a:avLst/>
          </a:prstGeom>
        </p:spPr>
        <p:txBody>
          <a:bodyPr wrap="none">
            <a:spAutoFit/>
          </a:bodyPr>
          <a:lstStyle/>
          <a:p>
            <a:pPr algn="ctr"/>
            <a:r>
              <a:rPr lang="pl-PL" b="1" dirty="0">
                <a:ea typeface="Roboto" charset="0"/>
                <a:cs typeface="Poppins" pitchFamily="2" charset="77"/>
              </a:rPr>
              <a:t>Pętla</a:t>
            </a:r>
            <a:endParaRPr lang="en-US" b="1" dirty="0">
              <a:ea typeface="Roboto" charset="0"/>
              <a:cs typeface="Poppins" pitchFamily="2" charset="77"/>
            </a:endParaRPr>
          </a:p>
        </p:txBody>
      </p:sp>
      <p:sp>
        <p:nvSpPr>
          <p:cNvPr id="60" name="TextBox 59"/>
          <p:cNvSpPr txBox="1"/>
          <p:nvPr/>
        </p:nvSpPr>
        <p:spPr>
          <a:xfrm>
            <a:off x="7698723" y="3731950"/>
            <a:ext cx="1874835" cy="1384995"/>
          </a:xfrm>
          <a:prstGeom prst="rect">
            <a:avLst/>
          </a:prstGeom>
          <a:noFill/>
        </p:spPr>
        <p:txBody>
          <a:bodyPr wrap="square" rtlCol="0">
            <a:spAutoFit/>
          </a:bodyPr>
          <a:lstStyle/>
          <a:p>
            <a:pPr algn="ctr"/>
            <a:r>
              <a:rPr lang="pl-PL" sz="1400" dirty="0">
                <a:ea typeface="Lato Light" charset="0"/>
                <a:cs typeface="Poppins" pitchFamily="2" charset="77"/>
              </a:rPr>
              <a:t>Wykorzystaj dane, którymi dysponujesz (dane sprzedażowe) lub które są publicznie dostępne, aby zrozumieć klientów</a:t>
            </a:r>
            <a:endParaRPr lang="en-US" sz="1400" dirty="0">
              <a:ea typeface="Lato Light" charset="0"/>
              <a:cs typeface="Poppins" pitchFamily="2" charset="77"/>
            </a:endParaRPr>
          </a:p>
        </p:txBody>
      </p:sp>
      <p:sp>
        <p:nvSpPr>
          <p:cNvPr id="62" name="TextBox 61"/>
          <p:cNvSpPr txBox="1"/>
          <p:nvPr/>
        </p:nvSpPr>
        <p:spPr>
          <a:xfrm>
            <a:off x="2258458" y="4177570"/>
            <a:ext cx="1829006" cy="738664"/>
          </a:xfrm>
          <a:prstGeom prst="rect">
            <a:avLst/>
          </a:prstGeom>
          <a:noFill/>
        </p:spPr>
        <p:txBody>
          <a:bodyPr wrap="square" rtlCol="0">
            <a:spAutoFit/>
          </a:bodyPr>
          <a:lstStyle/>
          <a:p>
            <a:pPr algn="ctr"/>
            <a:r>
              <a:rPr lang="pl-PL" sz="1400" dirty="0">
                <a:ea typeface="Lato Light" charset="0"/>
                <a:cs typeface="Poppins" pitchFamily="2" charset="77"/>
              </a:rPr>
              <a:t>Nie jest to proces jednorazowy, ale ciągły</a:t>
            </a:r>
            <a:endParaRPr lang="en-US" sz="1400" dirty="0">
              <a:ea typeface="Lato Light" charset="0"/>
              <a:cs typeface="Poppins" pitchFamily="2" charset="77"/>
            </a:endParaRPr>
          </a:p>
        </p:txBody>
      </p:sp>
      <p:sp>
        <p:nvSpPr>
          <p:cNvPr id="63" name="Rectangle 62"/>
          <p:cNvSpPr/>
          <p:nvPr/>
        </p:nvSpPr>
        <p:spPr>
          <a:xfrm>
            <a:off x="2748292" y="3783324"/>
            <a:ext cx="813043" cy="369332"/>
          </a:xfrm>
          <a:prstGeom prst="rect">
            <a:avLst/>
          </a:prstGeom>
        </p:spPr>
        <p:txBody>
          <a:bodyPr wrap="none">
            <a:spAutoFit/>
          </a:bodyPr>
          <a:lstStyle/>
          <a:p>
            <a:pPr algn="ctr"/>
            <a:r>
              <a:rPr lang="pl-PL" b="1" dirty="0">
                <a:ea typeface="Roboto" charset="0"/>
                <a:cs typeface="Poppins" pitchFamily="2" charset="77"/>
              </a:rPr>
              <a:t>Opinia</a:t>
            </a:r>
            <a:endParaRPr lang="en-US" b="1" dirty="0">
              <a:ea typeface="Roboto" charset="0"/>
              <a:cs typeface="Poppins" pitchFamily="2" charset="77"/>
            </a:endParaRPr>
          </a:p>
        </p:txBody>
      </p:sp>
      <p:sp>
        <p:nvSpPr>
          <p:cNvPr id="33" name="object 16"/>
          <p:cNvSpPr txBox="1">
            <a:spLocks/>
          </p:cNvSpPr>
          <p:nvPr/>
        </p:nvSpPr>
        <p:spPr>
          <a:xfrm>
            <a:off x="4385404" y="249441"/>
            <a:ext cx="3857511"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Podsumowanie</a:t>
            </a:r>
            <a:endParaRPr lang="en-US" sz="4800" b="1" spc="-150" dirty="0"/>
          </a:p>
        </p:txBody>
      </p:sp>
      <p:sp>
        <p:nvSpPr>
          <p:cNvPr id="34" name="Rectangle 33"/>
          <p:cNvSpPr/>
          <p:nvPr/>
        </p:nvSpPr>
        <p:spPr>
          <a:xfrm>
            <a:off x="8217457" y="3483610"/>
            <a:ext cx="683200" cy="369332"/>
          </a:xfrm>
          <a:prstGeom prst="rect">
            <a:avLst/>
          </a:prstGeom>
        </p:spPr>
        <p:txBody>
          <a:bodyPr wrap="none">
            <a:spAutoFit/>
          </a:bodyPr>
          <a:lstStyle/>
          <a:p>
            <a:pPr algn="ctr"/>
            <a:r>
              <a:rPr lang="pl-PL" b="1" dirty="0">
                <a:ea typeface="Roboto" charset="0"/>
                <a:cs typeface="Poppins" pitchFamily="2" charset="77"/>
              </a:rPr>
              <a:t>Dane</a:t>
            </a:r>
            <a:endParaRPr lang="en-US" b="1" dirty="0">
              <a:ea typeface="Roboto" charset="0"/>
              <a:cs typeface="Poppins" pitchFamily="2" charset="77"/>
            </a:endParaRPr>
          </a:p>
        </p:txBody>
      </p:sp>
    </p:spTree>
    <p:extLst>
      <p:ext uri="{BB962C8B-B14F-4D97-AF65-F5344CB8AC3E}">
        <p14:creationId xmlns:p14="http://schemas.microsoft.com/office/powerpoint/2010/main" val="256227631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592431" y="2790079"/>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S</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3444004" y="2790204"/>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6305081" y="2790204"/>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7" name="object 18">
            <a:extLst>
              <a:ext uri="{FF2B5EF4-FFF2-40B4-BE49-F238E27FC236}">
                <a16:creationId xmlns:a16="http://schemas.microsoft.com/office/drawing/2014/main" id="{50C05CB7-7761-440C-AE2D-C3A80F6AC8EF}"/>
              </a:ext>
            </a:extLst>
          </p:cNvPr>
          <p:cNvGrpSpPr/>
          <p:nvPr/>
        </p:nvGrpSpPr>
        <p:grpSpPr>
          <a:xfrm>
            <a:off x="9162170" y="2790079"/>
            <a:ext cx="2354739" cy="1796017"/>
            <a:chOff x="13491965" y="4326737"/>
            <a:chExt cx="3443604" cy="2854960"/>
          </a:xfrm>
        </p:grpSpPr>
        <p:sp>
          <p:nvSpPr>
            <p:cNvPr id="18" name="object 19">
              <a:extLst>
                <a:ext uri="{FF2B5EF4-FFF2-40B4-BE49-F238E27FC236}">
                  <a16:creationId xmlns:a16="http://schemas.microsoft.com/office/drawing/2014/main" id="{110BB883-884F-4429-92F6-3E2CCA37C1F8}"/>
                </a:ext>
              </a:extLst>
            </p:cNvPr>
            <p:cNvSpPr/>
            <p:nvPr/>
          </p:nvSpPr>
          <p:spPr>
            <a:xfrm>
              <a:off x="13491965" y="4796438"/>
              <a:ext cx="3443604" cy="2385060"/>
            </a:xfrm>
            <a:custGeom>
              <a:avLst/>
              <a:gdLst/>
              <a:ahLst/>
              <a:cxnLst/>
              <a:rect l="l" t="t" r="r" b="b"/>
              <a:pathLst>
                <a:path w="3443605"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9" name="object 20">
              <a:extLst>
                <a:ext uri="{FF2B5EF4-FFF2-40B4-BE49-F238E27FC236}">
                  <a16:creationId xmlns:a16="http://schemas.microsoft.com/office/drawing/2014/main" id="{201C009C-43C9-4847-BB06-8756B94039E6}"/>
                </a:ext>
              </a:extLst>
            </p:cNvPr>
            <p:cNvSpPr/>
            <p:nvPr/>
          </p:nvSpPr>
          <p:spPr>
            <a:xfrm>
              <a:off x="14739362"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4424400" y="987562"/>
            <a:ext cx="3378460"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pl-PL" sz="4800" b="1" spc="-150" dirty="0"/>
              <a:t>Analiza </a:t>
            </a:r>
            <a:r>
              <a:rPr lang="en-GB" sz="4800" b="1" spc="-150" dirty="0"/>
              <a:t>SWOT</a:t>
            </a:r>
          </a:p>
        </p:txBody>
      </p:sp>
      <p:sp>
        <p:nvSpPr>
          <p:cNvPr id="22" name="object 17">
            <a:extLst>
              <a:ext uri="{FF2B5EF4-FFF2-40B4-BE49-F238E27FC236}">
                <a16:creationId xmlns:a16="http://schemas.microsoft.com/office/drawing/2014/main" id="{F825B41F-323D-4AD5-8617-310903B8F973}"/>
              </a:ext>
            </a:extLst>
          </p:cNvPr>
          <p:cNvSpPr txBox="1"/>
          <p:nvPr/>
        </p:nvSpPr>
        <p:spPr>
          <a:xfrm>
            <a:off x="3444004" y="1739050"/>
            <a:ext cx="4955787" cy="352661"/>
          </a:xfrm>
          <a:prstGeom prst="rect">
            <a:avLst/>
          </a:prstGeom>
        </p:spPr>
        <p:txBody>
          <a:bodyPr vert="horz" wrap="square" lIns="0" tIns="13970" rIns="0" bIns="0" rtlCol="0">
            <a:spAutoFit/>
          </a:bodyPr>
          <a:lstStyle/>
          <a:p>
            <a:pPr marL="12700" marR="0" lvl="0" indent="0" algn="ctr" defTabSz="914400" rtl="0" eaLnBrk="1" fontAlgn="auto" latinLnBrk="0" hangingPunct="1">
              <a:lnSpc>
                <a:spcPct val="100000"/>
              </a:lnSpc>
              <a:spcBef>
                <a:spcPts val="110"/>
              </a:spcBef>
              <a:spcAft>
                <a:spcPts val="0"/>
              </a:spcAft>
              <a:buClrTx/>
              <a:buSzTx/>
              <a:buFontTx/>
              <a:buNone/>
              <a:tabLst>
                <a:tab pos="1217930" algn="l"/>
                <a:tab pos="1939289" algn="l"/>
                <a:tab pos="2928620" algn="l"/>
                <a:tab pos="3457575" algn="l"/>
                <a:tab pos="4396105" algn="l"/>
                <a:tab pos="5962650" algn="l"/>
              </a:tabLst>
              <a:defRPr/>
            </a:pPr>
            <a:r>
              <a:rPr kumimoji="0" lang="pl-PL" sz="2200" b="0" i="0" u="none" strike="noStrike" kern="1200" cap="none" spc="-150" normalizeH="0" baseline="0" noProof="0" dirty="0">
                <a:ln>
                  <a:noFill/>
                </a:ln>
                <a:effectLst/>
                <a:uLnTx/>
                <a:uFillTx/>
                <a:latin typeface="+mj-lt"/>
                <a:ea typeface="+mn-ea"/>
                <a:cs typeface="Tahoma"/>
              </a:rPr>
              <a:t>SAMOOCENA</a:t>
            </a:r>
            <a:endParaRPr kumimoji="0" lang="en-GB" sz="2200" b="0" i="0" u="none" strike="noStrike" kern="1200" cap="none" spc="-150" normalizeH="0" baseline="0" noProof="0" dirty="0">
              <a:ln>
                <a:noFill/>
              </a:ln>
              <a:effectLst/>
              <a:uLnTx/>
              <a:uFillTx/>
              <a:latin typeface="+mj-lt"/>
              <a:ea typeface="+mn-ea"/>
              <a:cs typeface="Tahoma"/>
            </a:endParaRPr>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O</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en-GB" spc="-10">
                <a:solidFill>
                  <a:srgbClr val="FFFFFF"/>
                </a:solidFill>
                <a:latin typeface="Roboto"/>
                <a:cs typeface="Roboto"/>
              </a:rPr>
              <a:t>T</a:t>
            </a:r>
            <a:endParaRPr lang="en-GB" dirty="0">
              <a:latin typeface="Roboto"/>
              <a:cs typeface="Roboto"/>
            </a:endParaRPr>
          </a:p>
        </p:txBody>
      </p:sp>
      <p:sp>
        <p:nvSpPr>
          <p:cNvPr id="21" name="CuadroTexto 20"/>
          <p:cNvSpPr txBox="1"/>
          <p:nvPr/>
        </p:nvSpPr>
        <p:spPr>
          <a:xfrm>
            <a:off x="768674" y="3383292"/>
            <a:ext cx="1617942" cy="923330"/>
          </a:xfrm>
          <a:prstGeom prst="rect">
            <a:avLst/>
          </a:prstGeom>
          <a:noFill/>
        </p:spPr>
        <p:txBody>
          <a:bodyPr wrap="square" rtlCol="0">
            <a:spAutoFit/>
          </a:bodyPr>
          <a:lstStyle/>
          <a:p>
            <a:r>
              <a:rPr lang="pl-PL" dirty="0"/>
              <a:t>Mocne strony</a:t>
            </a:r>
            <a:r>
              <a:rPr lang="en-GB" dirty="0"/>
              <a:t>:</a:t>
            </a:r>
          </a:p>
          <a:p>
            <a:r>
              <a:rPr lang="en-GB" dirty="0"/>
              <a:t>-</a:t>
            </a:r>
          </a:p>
          <a:p>
            <a:r>
              <a:rPr lang="en-GB" dirty="0"/>
              <a:t>-</a:t>
            </a:r>
          </a:p>
        </p:txBody>
      </p:sp>
      <p:sp>
        <p:nvSpPr>
          <p:cNvPr id="26" name="CuadroTexto 25"/>
          <p:cNvSpPr txBox="1"/>
          <p:nvPr/>
        </p:nvSpPr>
        <p:spPr>
          <a:xfrm>
            <a:off x="3615429" y="3383292"/>
            <a:ext cx="1617942" cy="923330"/>
          </a:xfrm>
          <a:prstGeom prst="rect">
            <a:avLst/>
          </a:prstGeom>
          <a:noFill/>
        </p:spPr>
        <p:txBody>
          <a:bodyPr wrap="square" rtlCol="0">
            <a:spAutoFit/>
          </a:bodyPr>
          <a:lstStyle/>
          <a:p>
            <a:r>
              <a:rPr lang="pl-PL" dirty="0"/>
              <a:t>Słabe strony</a:t>
            </a:r>
            <a:r>
              <a:rPr lang="en-GB" dirty="0"/>
              <a:t>:</a:t>
            </a:r>
          </a:p>
          <a:p>
            <a:r>
              <a:rPr lang="en-GB" dirty="0"/>
              <a:t>-</a:t>
            </a:r>
          </a:p>
          <a:p>
            <a:r>
              <a:rPr lang="en-GB" dirty="0"/>
              <a:t>-</a:t>
            </a:r>
          </a:p>
        </p:txBody>
      </p:sp>
      <p:sp>
        <p:nvSpPr>
          <p:cNvPr id="27" name="CuadroTexto 26"/>
          <p:cNvSpPr txBox="1"/>
          <p:nvPr/>
        </p:nvSpPr>
        <p:spPr>
          <a:xfrm>
            <a:off x="6409562" y="3403610"/>
            <a:ext cx="1617942" cy="923330"/>
          </a:xfrm>
          <a:prstGeom prst="rect">
            <a:avLst/>
          </a:prstGeom>
          <a:noFill/>
        </p:spPr>
        <p:txBody>
          <a:bodyPr wrap="square" rtlCol="0">
            <a:spAutoFit/>
          </a:bodyPr>
          <a:lstStyle/>
          <a:p>
            <a:r>
              <a:rPr lang="pl-PL" dirty="0"/>
              <a:t>Możliwości</a:t>
            </a:r>
            <a:r>
              <a:rPr lang="en-GB" dirty="0"/>
              <a:t>:</a:t>
            </a:r>
          </a:p>
          <a:p>
            <a:r>
              <a:rPr lang="en-GB" dirty="0"/>
              <a:t>-</a:t>
            </a:r>
          </a:p>
          <a:p>
            <a:r>
              <a:rPr lang="en-GB" dirty="0"/>
              <a:t>-</a:t>
            </a:r>
          </a:p>
        </p:txBody>
      </p:sp>
      <p:sp>
        <p:nvSpPr>
          <p:cNvPr id="28" name="CuadroTexto 27"/>
          <p:cNvSpPr txBox="1"/>
          <p:nvPr/>
        </p:nvSpPr>
        <p:spPr>
          <a:xfrm>
            <a:off x="9206170" y="3403610"/>
            <a:ext cx="1617942" cy="923330"/>
          </a:xfrm>
          <a:prstGeom prst="rect">
            <a:avLst/>
          </a:prstGeom>
          <a:noFill/>
        </p:spPr>
        <p:txBody>
          <a:bodyPr wrap="square" rtlCol="0">
            <a:spAutoFit/>
          </a:bodyPr>
          <a:lstStyle/>
          <a:p>
            <a:r>
              <a:rPr lang="pl-PL" dirty="0"/>
              <a:t>Zagrożenia</a:t>
            </a:r>
            <a:r>
              <a:rPr lang="en-GB" dirty="0"/>
              <a:t>:</a:t>
            </a:r>
          </a:p>
          <a:p>
            <a:r>
              <a:rPr lang="en-GB" dirty="0"/>
              <a:t>-</a:t>
            </a:r>
          </a:p>
          <a:p>
            <a:r>
              <a:rPr lang="en-GB" dirty="0"/>
              <a:t>-</a:t>
            </a:r>
          </a:p>
        </p:txBody>
      </p:sp>
    </p:spTree>
    <p:extLst>
      <p:ext uri="{BB962C8B-B14F-4D97-AF65-F5344CB8AC3E}">
        <p14:creationId xmlns:p14="http://schemas.microsoft.com/office/powerpoint/2010/main" val="3445985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33335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01479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3723733"/>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189653"/>
            <a:ext cx="9480281" cy="646331"/>
          </a:xfrm>
          <a:prstGeom prst="rect">
            <a:avLst/>
          </a:prstGeom>
          <a:noFill/>
        </p:spPr>
        <p:txBody>
          <a:bodyPr wrap="square" rtlCol="0">
            <a:spAutoFit/>
          </a:bodyPr>
          <a:lstStyle/>
          <a:p>
            <a:r>
              <a:rPr lang="en-US" dirty="0"/>
              <a:t>1: </a:t>
            </a:r>
            <a:r>
              <a:rPr lang="pl-PL" dirty="0"/>
              <a:t>Informacje zwrotne/opinie od klientów są niezbędne dla krótko- i długoterminowego rozwoju organizacji</a:t>
            </a:r>
            <a:endParaRPr lang="en-US" dirty="0"/>
          </a:p>
        </p:txBody>
      </p:sp>
      <p:sp>
        <p:nvSpPr>
          <p:cNvPr id="12" name="CuadroTexto 11"/>
          <p:cNvSpPr txBox="1"/>
          <p:nvPr/>
        </p:nvSpPr>
        <p:spPr>
          <a:xfrm>
            <a:off x="1615181" y="2905749"/>
            <a:ext cx="8420917" cy="646331"/>
          </a:xfrm>
          <a:prstGeom prst="rect">
            <a:avLst/>
          </a:prstGeom>
          <a:noFill/>
        </p:spPr>
        <p:txBody>
          <a:bodyPr wrap="square" rtlCol="0">
            <a:spAutoFit/>
          </a:bodyPr>
          <a:lstStyle/>
          <a:p>
            <a:r>
              <a:rPr lang="en-US" dirty="0"/>
              <a:t>2: </a:t>
            </a:r>
            <a:r>
              <a:rPr lang="pl-PL" dirty="0"/>
              <a:t>Przedsiębiorstwa muszą słuchać swoich klientów i pokazywać, że ich słuchają</a:t>
            </a:r>
            <a:endParaRPr lang="en-US" dirty="0"/>
          </a:p>
          <a:p>
            <a:endParaRPr lang="en-US" dirty="0"/>
          </a:p>
        </p:txBody>
      </p:sp>
      <p:sp>
        <p:nvSpPr>
          <p:cNvPr id="13" name="CuadroTexto 12"/>
          <p:cNvSpPr txBox="1"/>
          <p:nvPr/>
        </p:nvSpPr>
        <p:spPr>
          <a:xfrm>
            <a:off x="1615181" y="3550016"/>
            <a:ext cx="9646015" cy="646331"/>
          </a:xfrm>
          <a:prstGeom prst="rect">
            <a:avLst/>
          </a:prstGeom>
          <a:noFill/>
        </p:spPr>
        <p:txBody>
          <a:bodyPr wrap="square" rtlCol="0">
            <a:spAutoFit/>
          </a:bodyPr>
          <a:lstStyle/>
          <a:p>
            <a:r>
              <a:rPr lang="en-US" dirty="0"/>
              <a:t>3: </a:t>
            </a:r>
            <a:r>
              <a:rPr lang="pl-PL" dirty="0"/>
              <a:t>Informacje zwrotne/opinie mogą pochodzić ze źródeł formalnych i nieformalnych, jak również ze źródeł pierwotnych i wtórnych</a:t>
            </a:r>
            <a:endParaRPr lang="en-US" dirty="0"/>
          </a:p>
        </p:txBody>
      </p:sp>
      <p:sp>
        <p:nvSpPr>
          <p:cNvPr id="14" name="CuadroTexto 13"/>
          <p:cNvSpPr txBox="1"/>
          <p:nvPr/>
        </p:nvSpPr>
        <p:spPr>
          <a:xfrm>
            <a:off x="1647715" y="4356169"/>
            <a:ext cx="8825604" cy="646331"/>
          </a:xfrm>
          <a:prstGeom prst="rect">
            <a:avLst/>
          </a:prstGeom>
          <a:noFill/>
        </p:spPr>
        <p:txBody>
          <a:bodyPr wrap="square" rtlCol="0">
            <a:spAutoFit/>
          </a:bodyPr>
          <a:lstStyle/>
          <a:p>
            <a:r>
              <a:rPr lang="en-US" dirty="0"/>
              <a:t>4: </a:t>
            </a:r>
            <a:r>
              <a:rPr lang="pl-PL" dirty="0"/>
              <a:t>Istnieje wiele łatwo dostępnych narzędzi, które można wykorzystać do zbierania danych ALE opracowanie analizy zebranych danych musi być podjęte ostrożnie</a:t>
            </a:r>
            <a:endParaRPr lang="en-US" dirty="0"/>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Kluczowe wnioski</a:t>
            </a:r>
            <a:r>
              <a:rPr lang="en-US" sz="4800" kern="0" spc="-150" dirty="0">
                <a:solidFill>
                  <a:schemeClr val="tx1"/>
                </a:solidFill>
                <a:latin typeface="+mj-lt"/>
                <a:ea typeface="Tahoma" panose="020B0604030504040204" pitchFamily="34" charset="0"/>
                <a:cs typeface="Tahoma" panose="020B0604030504040204" pitchFamily="34" charset="0"/>
              </a:rPr>
              <a:t>:</a:t>
            </a:r>
          </a:p>
        </p:txBody>
      </p:sp>
      <p:pic>
        <p:nvPicPr>
          <p:cNvPr id="1026" name="Picture 2" descr="Logro objetivo y trabajo en equipo empresarial. vector gratuito"/>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314878" y="4623758"/>
            <a:ext cx="1431426" cy="1335614"/>
          </a:xfrm>
          <a:prstGeom prst="rect">
            <a:avLst/>
          </a:prstGeom>
          <a:noFill/>
          <a:extLst>
            <a:ext uri="{909E8E84-426E-40DD-AFC4-6F175D3DCCD1}">
              <a14:hiddenFill xmlns:a14="http://schemas.microsoft.com/office/drawing/2010/main">
                <a:solidFill>
                  <a:srgbClr val="FFFFFF"/>
                </a:solidFill>
              </a14:hiddenFill>
            </a:ext>
          </a:extLst>
        </p:spPr>
      </p:pic>
      <p:sp>
        <p:nvSpPr>
          <p:cNvPr id="15" name="Shape 2782">
            <a:extLst>
              <a:ext uri="{FF2B5EF4-FFF2-40B4-BE49-F238E27FC236}">
                <a16:creationId xmlns:a16="http://schemas.microsoft.com/office/drawing/2014/main" id="{5C029626-A59A-DBA8-2FF8-1A183DF67924}"/>
              </a:ext>
            </a:extLst>
          </p:cNvPr>
          <p:cNvSpPr/>
          <p:nvPr/>
        </p:nvSpPr>
        <p:spPr>
          <a:xfrm>
            <a:off x="1236984" y="440517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1670539" y="2662251"/>
            <a:ext cx="9933488" cy="1200329"/>
          </a:xfrm>
          <a:prstGeom prst="rect">
            <a:avLst/>
          </a:prstGeom>
          <a:noFill/>
        </p:spPr>
        <p:txBody>
          <a:bodyPr wrap="square">
            <a:spAutoFit/>
          </a:bodyPr>
          <a:lstStyle/>
          <a:p>
            <a:r>
              <a:rPr lang="pl-PL" sz="7200" b="1" spc="95" dirty="0">
                <a:solidFill>
                  <a:schemeClr val="bg1"/>
                </a:solidFill>
                <a:latin typeface="Roboto"/>
                <a:cs typeface="Roboto"/>
              </a:rPr>
              <a:t>Dziękujemy za uwagę</a:t>
            </a:r>
            <a:r>
              <a:rPr lang="es-ES" sz="7200" b="1" spc="-50" dirty="0">
                <a:solidFill>
                  <a:schemeClr val="bg1"/>
                </a:solidFill>
                <a:latin typeface="Roboto"/>
                <a:cs typeface="Roboto"/>
              </a:rPr>
              <a:t>!</a:t>
            </a:r>
            <a:endParaRPr lang="es-ES" sz="7200"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36986" y="3745400"/>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578484" y="2850462"/>
            <a:ext cx="6198450" cy="646331"/>
          </a:xfrm>
          <a:prstGeom prst="rect">
            <a:avLst/>
          </a:prstGeom>
          <a:noFill/>
        </p:spPr>
        <p:txBody>
          <a:bodyPr wrap="square" rtlCol="0">
            <a:spAutoFit/>
          </a:bodyPr>
          <a:lstStyle/>
          <a:p>
            <a:r>
              <a:rPr lang="pl-PL" dirty="0"/>
              <a:t>Cel działania</a:t>
            </a:r>
            <a:r>
              <a:rPr lang="es-ES" dirty="0"/>
              <a:t> 1: </a:t>
            </a:r>
            <a:r>
              <a:rPr lang="pl-PL" dirty="0"/>
              <a:t> słuchać informacji zwrotnych/opinii od klientów (werbalnych, niewerbalnych)</a:t>
            </a:r>
            <a:endParaRPr lang="en-GB" dirty="0"/>
          </a:p>
        </p:txBody>
      </p:sp>
      <p:sp>
        <p:nvSpPr>
          <p:cNvPr id="12" name="CuadroTexto 11"/>
          <p:cNvSpPr txBox="1"/>
          <p:nvPr/>
        </p:nvSpPr>
        <p:spPr>
          <a:xfrm>
            <a:off x="1616879" y="3694617"/>
            <a:ext cx="5255221" cy="369332"/>
          </a:xfrm>
          <a:prstGeom prst="rect">
            <a:avLst/>
          </a:prstGeom>
          <a:noFill/>
        </p:spPr>
        <p:txBody>
          <a:bodyPr wrap="none" rtlCol="0">
            <a:spAutoFit/>
          </a:bodyPr>
          <a:lstStyle/>
          <a:p>
            <a:r>
              <a:rPr lang="pl-PL" dirty="0"/>
              <a:t>Cel działania</a:t>
            </a:r>
            <a:r>
              <a:rPr lang="es-ES" dirty="0"/>
              <a:t> 2: </a:t>
            </a:r>
            <a:r>
              <a:rPr lang="pl-PL" dirty="0"/>
              <a:t>Udowodniać klientom, że ich słuchacie</a:t>
            </a:r>
            <a:endParaRPr lang="en-GB" dirty="0"/>
          </a:p>
        </p:txBody>
      </p:sp>
      <p:sp>
        <p:nvSpPr>
          <p:cNvPr id="13" name="CuadroTexto 12"/>
          <p:cNvSpPr txBox="1"/>
          <p:nvPr/>
        </p:nvSpPr>
        <p:spPr>
          <a:xfrm>
            <a:off x="1605565" y="4284374"/>
            <a:ext cx="5391476" cy="646331"/>
          </a:xfrm>
          <a:prstGeom prst="rect">
            <a:avLst/>
          </a:prstGeom>
          <a:noFill/>
        </p:spPr>
        <p:txBody>
          <a:bodyPr wrap="none" rtlCol="0">
            <a:spAutoFit/>
          </a:bodyPr>
          <a:lstStyle/>
          <a:p>
            <a:r>
              <a:rPr lang="pl-PL" dirty="0"/>
              <a:t>Cel działania</a:t>
            </a:r>
            <a:r>
              <a:rPr lang="es-ES" dirty="0"/>
              <a:t> 3: </a:t>
            </a:r>
            <a:r>
              <a:rPr lang="pl-PL" dirty="0"/>
              <a:t>Wykorzystać narzędzia do pozyskiwania </a:t>
            </a:r>
          </a:p>
          <a:p>
            <a:r>
              <a:rPr lang="pl-PL" dirty="0"/>
              <a:t>informacji zwrotnych od klientów</a:t>
            </a:r>
            <a:endParaRPr lang="en-US" dirty="0"/>
          </a:p>
        </p:txBody>
      </p:sp>
      <p:sp>
        <p:nvSpPr>
          <p:cNvPr id="17" name="object 2"/>
          <p:cNvSpPr txBox="1">
            <a:spLocks/>
          </p:cNvSpPr>
          <p:nvPr/>
        </p:nvSpPr>
        <p:spPr>
          <a:xfrm>
            <a:off x="480794" y="1302505"/>
            <a:ext cx="5500127"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800" kern="0" spc="-150" dirty="0">
                <a:solidFill>
                  <a:schemeClr val="tx1"/>
                </a:solidFill>
                <a:latin typeface="+mj-lt"/>
                <a:ea typeface="Tahoma" panose="020B0604030504040204" pitchFamily="34" charset="0"/>
                <a:cs typeface="Tahoma" panose="020B0604030504040204" pitchFamily="34" charset="0"/>
              </a:rPr>
              <a:t>ZAMIERZENIA I CELE</a:t>
            </a:r>
            <a:endParaRPr lang="es-ES" sz="4800" kern="0" spc="-150" dirty="0">
              <a:solidFill>
                <a:schemeClr val="tx1"/>
              </a:solidFill>
              <a:latin typeface="+mj-lt"/>
              <a:ea typeface="Tahoma" panose="020B0604030504040204" pitchFamily="34" charset="0"/>
              <a:cs typeface="Tahoma" panose="020B0604030504040204" pitchFamily="34" charset="0"/>
            </a:endParaRP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pl-PL" sz="2000" dirty="0">
                <a:latin typeface="Calibri" panose="020F0502020204030204" pitchFamily="34" charset="0"/>
                <a:ea typeface="Calibri" panose="020F0502020204030204" pitchFamily="34" charset="0"/>
                <a:cs typeface="Times New Roman" panose="02020603050405020304" pitchFamily="18" charset="0"/>
              </a:rPr>
              <a:t>Po zapoznaniu się z niniejszymi informacjami będziecie w stanie</a:t>
            </a:r>
            <a:r>
              <a:rPr lang="en-GB" sz="2000" dirty="0">
                <a:latin typeface="Calibri" panose="020F0502020204030204" pitchFamily="34" charset="0"/>
                <a:ea typeface="Calibri" panose="020F0502020204030204" pitchFamily="34" charset="0"/>
                <a:cs typeface="Times New Roman" panose="02020603050405020304" pitchFamily="18" charset="0"/>
              </a:rPr>
              <a:t>:</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70307" y="758722"/>
            <a:ext cx="4075996" cy="5200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48403" y="1019700"/>
            <a:ext cx="11623945"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1: </a:t>
            </a:r>
            <a:r>
              <a:rPr lang="pl-PL" sz="4000" kern="0" spc="-150" dirty="0">
                <a:solidFill>
                  <a:schemeClr val="tx1"/>
                </a:solidFill>
                <a:latin typeface="+mj-lt"/>
                <a:ea typeface="Tahoma" panose="020B0604030504040204" pitchFamily="34" charset="0"/>
                <a:cs typeface="Tahoma" panose="020B0604030504040204" pitchFamily="34" charset="0"/>
              </a:rPr>
              <a:t>Słuchanie informacji zwrotnych/opinii od klientów </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48403" y="1683747"/>
            <a:ext cx="6387228"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1.1: </a:t>
            </a:r>
            <a:r>
              <a:rPr lang="pl-PL" sz="2200" spc="50" dirty="0">
                <a:latin typeface="+mj-lt"/>
                <a:cs typeface="Tahoma"/>
              </a:rPr>
              <a:t>Czym jest informacja zwrotna od klientów</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780937" y="2777401"/>
            <a:ext cx="10269068" cy="2862322"/>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Podstawy: Informacje zwrotne od klientów to KAŻDY rodzaj informacji, które możemy uzyskać (nieformalne lub formalne) w odniesieniu do ich interakcji lub doświadczeń z naszym produktem lub usługą.</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Brak pętli informacji zwrotnej oznacza, że nie jesteśmy w zgodzie z naszymi klientami i tym, co się dzieje dobrze lub źle.</a:t>
            </a:r>
          </a:p>
          <a:p>
            <a:pPr>
              <a:defRPr/>
            </a:pPr>
            <a:endParaRPr lang="pl-PL"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Uwaga: Informacja zwrotna od klienta jest krytyczna dla informacji zwrotnej, która jest zarówno pozytywna, jak i negatywna, aby pomóc nam podkreślić to, co dobre i złagodzić oraz zmienić rzeczy, które nie działają (lub już nie działają) dla nas.</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25842" y="5382982"/>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https://www.pendo.io/glossary/customer-feedback/</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20744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3746" y="1099228"/>
            <a:ext cx="11658089"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1: </a:t>
            </a:r>
            <a:r>
              <a:rPr lang="pl-PL" sz="4000" kern="0" spc="-150" dirty="0">
                <a:solidFill>
                  <a:schemeClr val="tx1"/>
                </a:solidFill>
                <a:latin typeface="+mj-lt"/>
                <a:ea typeface="Tahoma" panose="020B0604030504040204" pitchFamily="34" charset="0"/>
                <a:cs typeface="Tahoma" panose="020B0604030504040204" pitchFamily="34" charset="0"/>
              </a:rPr>
              <a:t>Słuchanie informacji zwrotnych/opinii od klientów</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1.1: </a:t>
            </a:r>
            <a:r>
              <a:rPr lang="pl-PL" sz="2200" spc="50" dirty="0">
                <a:latin typeface="+mj-lt"/>
                <a:cs typeface="Tahoma"/>
              </a:rPr>
              <a:t>Czym są opinie klientów?</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4714940" cy="2585323"/>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Opinia klientów musi być procesem dynamicznym</a:t>
            </a:r>
            <a:r>
              <a:rPr lang="en-GB" altLang="es-ES" dirty="0">
                <a:latin typeface="Calibri" panose="020F0502020204030204" pitchFamily="34" charset="0"/>
                <a:cs typeface="Calibri" panose="020F0502020204030204" pitchFamily="34" charset="0"/>
              </a:rPr>
              <a:t>!!!</a:t>
            </a:r>
          </a:p>
          <a:p>
            <a:pPr>
              <a:defRPr/>
            </a:pP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pl-PL" altLang="es-ES" dirty="0">
                <a:latin typeface="Calibri" panose="020F0502020204030204" pitchFamily="34" charset="0"/>
                <a:cs typeface="Calibri" panose="020F0502020204030204" pitchFamily="34" charset="0"/>
              </a:rPr>
              <a:t>Zbieraj opinie</a:t>
            </a: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pl-PL" altLang="es-ES" dirty="0">
                <a:latin typeface="Calibri" panose="020F0502020204030204" pitchFamily="34" charset="0"/>
                <a:cs typeface="Calibri" panose="020F0502020204030204" pitchFamily="34" charset="0"/>
              </a:rPr>
              <a:t>Analizuj i ustalaj priorytety informacji zwrotnych</a:t>
            </a: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pl-PL" altLang="es-ES" dirty="0">
                <a:latin typeface="Calibri" panose="020F0502020204030204" pitchFamily="34" charset="0"/>
                <a:cs typeface="Calibri" panose="020F0502020204030204" pitchFamily="34" charset="0"/>
              </a:rPr>
              <a:t>Podejmuj decyzje i działania</a:t>
            </a:r>
            <a:endParaRPr lang="en-GB" altLang="es-ES" dirty="0">
              <a:latin typeface="Calibri" panose="020F0502020204030204" pitchFamily="34" charset="0"/>
              <a:cs typeface="Calibri" panose="020F0502020204030204" pitchFamily="34" charset="0"/>
            </a:endParaRPr>
          </a:p>
          <a:p>
            <a:pPr marL="342900" indent="-342900">
              <a:buAutoNum type="arabicPeriod"/>
              <a:defRPr/>
            </a:pPr>
            <a:r>
              <a:rPr lang="pl-PL" altLang="es-ES" dirty="0">
                <a:latin typeface="Calibri" panose="020F0502020204030204" pitchFamily="34" charset="0"/>
                <a:cs typeface="Calibri" panose="020F0502020204030204" pitchFamily="34" charset="0"/>
              </a:rPr>
              <a:t>Podążaj za klientami</a:t>
            </a:r>
            <a:endParaRPr lang="en-GB"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008257" y="507525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https://convas.io/blog/customer-feedback-loop</a:t>
            </a:r>
            <a:r>
              <a:rPr lang="en-GB" altLang="es-ES" dirty="0">
                <a:latin typeface="Calibri" panose="020F0502020204030204" pitchFamily="34" charset="0"/>
                <a:cs typeface="Calibri" panose="020F0502020204030204" pitchFamily="34" charset="0"/>
              </a:rPr>
              <a:t>  </a:t>
            </a:r>
          </a:p>
        </p:txBody>
      </p:sp>
      <p:pic>
        <p:nvPicPr>
          <p:cNvPr id="8" name="Obraz 7">
            <a:extLst>
              <a:ext uri="{FF2B5EF4-FFF2-40B4-BE49-F238E27FC236}">
                <a16:creationId xmlns:a16="http://schemas.microsoft.com/office/drawing/2014/main" id="{98F56334-28F1-B993-A66D-4187ED318AE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2897" y="2295468"/>
            <a:ext cx="5057143" cy="2380952"/>
          </a:xfrm>
          <a:prstGeom prst="rect">
            <a:avLst/>
          </a:prstGeom>
        </p:spPr>
      </p:pic>
      <p:sp>
        <p:nvSpPr>
          <p:cNvPr id="9" name="pole tekstowe 8">
            <a:extLst>
              <a:ext uri="{FF2B5EF4-FFF2-40B4-BE49-F238E27FC236}">
                <a16:creationId xmlns:a16="http://schemas.microsoft.com/office/drawing/2014/main" id="{98E33080-6E4E-19CD-6021-569A71EE3AE2}"/>
              </a:ext>
            </a:extLst>
          </p:cNvPr>
          <p:cNvSpPr txBox="1"/>
          <p:nvPr/>
        </p:nvSpPr>
        <p:spPr>
          <a:xfrm>
            <a:off x="5441876" y="2367974"/>
            <a:ext cx="2227947" cy="344069"/>
          </a:xfrm>
          <a:prstGeom prst="rect">
            <a:avLst/>
          </a:prstGeom>
          <a:noFill/>
        </p:spPr>
        <p:txBody>
          <a:bodyPr wrap="square" rtlCol="0">
            <a:spAutoFit/>
          </a:bodyPr>
          <a:lstStyle/>
          <a:p>
            <a:pPr>
              <a:lnSpc>
                <a:spcPct val="107000"/>
              </a:lnSpc>
              <a:spcAft>
                <a:spcPts val="80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pl-PL" sz="1600" dirty="0">
                <a:solidFill>
                  <a:srgbClr val="202124"/>
                </a:solidFill>
                <a:effectLst/>
                <a:latin typeface="Calibri" panose="020F0502020204030204" pitchFamily="34" charset="0"/>
                <a:ea typeface="Times New Roman" panose="02020603050405020304" pitchFamily="18" charset="0"/>
                <a:cs typeface="Calibri" panose="020F0502020204030204" pitchFamily="34" charset="0"/>
              </a:rPr>
              <a:t>4. </a:t>
            </a:r>
            <a:r>
              <a:rPr lang="pl-PL" altLang="es-ES" sz="1600" dirty="0">
                <a:latin typeface="Calibri" panose="020F0502020204030204" pitchFamily="34" charset="0"/>
                <a:cs typeface="Calibri" panose="020F0502020204030204" pitchFamily="34" charset="0"/>
              </a:rPr>
              <a:t>Podążaj za klientami</a:t>
            </a:r>
            <a:endParaRPr lang="en-GB" altLang="es-ES" sz="1600" dirty="0">
              <a:latin typeface="Calibri" panose="020F0502020204030204" pitchFamily="34" charset="0"/>
              <a:cs typeface="Calibri" panose="020F0502020204030204" pitchFamily="34" charset="0"/>
            </a:endParaRPr>
          </a:p>
        </p:txBody>
      </p:sp>
      <p:sp>
        <p:nvSpPr>
          <p:cNvPr id="14" name="Rectangle 3">
            <a:extLst>
              <a:ext uri="{FF2B5EF4-FFF2-40B4-BE49-F238E27FC236}">
                <a16:creationId xmlns:a16="http://schemas.microsoft.com/office/drawing/2014/main" id="{81ACD46D-4B53-34A0-BE72-0700836E2DFA}"/>
              </a:ext>
            </a:extLst>
          </p:cNvPr>
          <p:cNvSpPr>
            <a:spLocks noChangeArrowheads="1"/>
          </p:cNvSpPr>
          <p:nvPr/>
        </p:nvSpPr>
        <p:spPr bwMode="auto">
          <a:xfrm>
            <a:off x="9468632" y="2338797"/>
            <a:ext cx="1591408" cy="29238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600" i="0" u="none" strike="noStrike" cap="none" normalizeH="0" baseline="0" dirty="0">
                <a:ln>
                  <a:noFill/>
                </a:ln>
                <a:solidFill>
                  <a:srgbClr val="202124"/>
                </a:solidFill>
                <a:effectLst/>
                <a:ea typeface="Times New Roman" panose="02020603050405020304" pitchFamily="18" charset="0"/>
                <a:cs typeface="Calibri" panose="020F0502020204030204" pitchFamily="34" charset="0"/>
              </a:rPr>
              <a:t>1. Zbierz opinie</a:t>
            </a:r>
            <a:r>
              <a:rPr kumimoji="0" lang="pl-PL" altLang="pl-PL" sz="1600" i="0" u="none" strike="noStrike" cap="none" normalizeH="0" baseline="0" dirty="0">
                <a:ln>
                  <a:noFill/>
                </a:ln>
                <a:solidFill>
                  <a:schemeClr val="tx1"/>
                </a:solidFill>
                <a:effectLst/>
              </a:rPr>
              <a:t> </a:t>
            </a:r>
          </a:p>
        </p:txBody>
      </p:sp>
      <p:sp>
        <p:nvSpPr>
          <p:cNvPr id="15" name="Rectangle 4">
            <a:extLst>
              <a:ext uri="{FF2B5EF4-FFF2-40B4-BE49-F238E27FC236}">
                <a16:creationId xmlns:a16="http://schemas.microsoft.com/office/drawing/2014/main" id="{38D590C3-F9F3-5CBF-619C-A696265BFA0E}"/>
              </a:ext>
            </a:extLst>
          </p:cNvPr>
          <p:cNvSpPr>
            <a:spLocks noChangeArrowheads="1"/>
          </p:cNvSpPr>
          <p:nvPr/>
        </p:nvSpPr>
        <p:spPr bwMode="auto">
          <a:xfrm>
            <a:off x="5470280" y="4210269"/>
            <a:ext cx="1834662" cy="53860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eaLnBrk="0" fontAlgn="base" hangingPunct="0">
              <a:spcBef>
                <a:spcPct val="0"/>
              </a:spcBef>
              <a:spcAft>
                <a:spcPct val="0"/>
              </a:spcAft>
            </a:pPr>
            <a:r>
              <a:rPr kumimoji="0" lang="pl-PL" altLang="pl-PL" sz="1600" i="0" u="none" strike="noStrike" cap="none" normalizeH="0" baseline="0" dirty="0">
                <a:ln>
                  <a:noFill/>
                </a:ln>
                <a:solidFill>
                  <a:srgbClr val="202124"/>
                </a:solidFill>
                <a:effectLst/>
                <a:ea typeface="Times New Roman" panose="02020603050405020304" pitchFamily="18" charset="0"/>
                <a:cs typeface="Calibri" panose="020F0502020204030204" pitchFamily="34" charset="0"/>
              </a:rPr>
              <a:t>3. </a:t>
            </a:r>
            <a:r>
              <a:rPr lang="pl-PL" altLang="es-ES" sz="1600" dirty="0">
                <a:latin typeface="Calibri" panose="020F0502020204030204" pitchFamily="34" charset="0"/>
                <a:cs typeface="Calibri" panose="020F0502020204030204" pitchFamily="34" charset="0"/>
              </a:rPr>
              <a:t>Podejmuj decyzje i działania</a:t>
            </a:r>
            <a:endParaRPr lang="en-GB" altLang="es-ES" sz="1600" dirty="0">
              <a:latin typeface="Calibri" panose="020F0502020204030204" pitchFamily="34" charset="0"/>
              <a:cs typeface="Calibri" panose="020F0502020204030204" pitchFamily="34" charset="0"/>
            </a:endParaRPr>
          </a:p>
        </p:txBody>
      </p:sp>
      <p:sp>
        <p:nvSpPr>
          <p:cNvPr id="16" name="Rectangle 5">
            <a:extLst>
              <a:ext uri="{FF2B5EF4-FFF2-40B4-BE49-F238E27FC236}">
                <a16:creationId xmlns:a16="http://schemas.microsoft.com/office/drawing/2014/main" id="{62AFFCF1-359C-0478-9C8A-30E4AD12F220}"/>
              </a:ext>
            </a:extLst>
          </p:cNvPr>
          <p:cNvSpPr>
            <a:spLocks noChangeArrowheads="1"/>
          </p:cNvSpPr>
          <p:nvPr/>
        </p:nvSpPr>
        <p:spPr bwMode="auto">
          <a:xfrm>
            <a:off x="9463452" y="4176283"/>
            <a:ext cx="2151186" cy="78483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pl-PL" altLang="pl-PL" sz="1600" i="0" u="none" strike="noStrike" cap="none" normalizeH="0" baseline="0" dirty="0">
                <a:ln>
                  <a:noFill/>
                </a:ln>
                <a:solidFill>
                  <a:srgbClr val="202124"/>
                </a:solidFill>
                <a:effectLst/>
                <a:ea typeface="Times New Roman" panose="02020603050405020304" pitchFamily="18" charset="0"/>
                <a:cs typeface="Calibri" panose="020F0502020204030204" pitchFamily="34" charset="0"/>
              </a:rPr>
              <a:t>2. Analizuj i ustalaj priorytety </a:t>
            </a:r>
            <a:r>
              <a:rPr lang="pl-PL" altLang="es-ES" sz="1600" dirty="0">
                <a:latin typeface="Calibri" panose="020F0502020204030204" pitchFamily="34" charset="0"/>
                <a:cs typeface="Calibri" panose="020F0502020204030204" pitchFamily="34" charset="0"/>
              </a:rPr>
              <a:t>informacji zwrotnych</a:t>
            </a:r>
            <a:endParaRPr kumimoji="0" lang="pl-PL" altLang="pl-PL" sz="1600" i="0" u="none" strike="noStrike" cap="none" normalizeH="0" baseline="0" dirty="0">
              <a:ln>
                <a:noFill/>
              </a:ln>
              <a:solidFill>
                <a:schemeClr val="tx1"/>
              </a:solidFill>
              <a:effectLst/>
            </a:endParaRPr>
          </a:p>
        </p:txBody>
      </p:sp>
      <p:sp>
        <p:nvSpPr>
          <p:cNvPr id="17" name="Rectangle 6">
            <a:extLst>
              <a:ext uri="{FF2B5EF4-FFF2-40B4-BE49-F238E27FC236}">
                <a16:creationId xmlns:a16="http://schemas.microsoft.com/office/drawing/2014/main" id="{F396BC00-6A30-1421-2952-C119F4B238F3}"/>
              </a:ext>
            </a:extLst>
          </p:cNvPr>
          <p:cNvSpPr>
            <a:spLocks noChangeArrowheads="1"/>
          </p:cNvSpPr>
          <p:nvPr/>
        </p:nvSpPr>
        <p:spPr bwMode="auto">
          <a:xfrm>
            <a:off x="7870580" y="3159695"/>
            <a:ext cx="1159120" cy="53860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pl-PL" altLang="pl-PL" sz="1600" b="1" i="0" u="none" strike="noStrike" cap="none" normalizeH="0" baseline="0" dirty="0">
                <a:ln>
                  <a:noFill/>
                </a:ln>
                <a:solidFill>
                  <a:srgbClr val="202124"/>
                </a:solidFill>
                <a:effectLst/>
                <a:ea typeface="Times New Roman" panose="02020603050405020304" pitchFamily="18" charset="0"/>
                <a:cs typeface="Calibri" panose="020F0502020204030204" pitchFamily="34" charset="0"/>
              </a:rPr>
              <a:t>Pętla opinii klientów</a:t>
            </a:r>
            <a:r>
              <a:rPr kumimoji="0" lang="pl-PL" altLang="pl-PL" sz="1600" b="1" i="0" u="none" strike="noStrike" cap="none" normalizeH="0" baseline="0" dirty="0">
                <a:ln>
                  <a:noFill/>
                </a:ln>
                <a:solidFill>
                  <a:schemeClr val="tx1"/>
                </a:solidFill>
                <a:effectLst/>
              </a:rPr>
              <a:t> </a:t>
            </a:r>
          </a:p>
        </p:txBody>
      </p:sp>
    </p:spTree>
    <p:extLst>
      <p:ext uri="{BB962C8B-B14F-4D97-AF65-F5344CB8AC3E}">
        <p14:creationId xmlns:p14="http://schemas.microsoft.com/office/powerpoint/2010/main" val="1013671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1115167"/>
            <a:ext cx="11738244"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1: </a:t>
            </a:r>
            <a:r>
              <a:rPr lang="pl-PL" sz="4000" kern="0" spc="-150" dirty="0">
                <a:solidFill>
                  <a:schemeClr val="tx1"/>
                </a:solidFill>
                <a:latin typeface="+mj-lt"/>
                <a:ea typeface="Tahoma" panose="020B0604030504040204" pitchFamily="34" charset="0"/>
                <a:cs typeface="Tahoma" panose="020B0604030504040204" pitchFamily="34" charset="0"/>
              </a:rPr>
              <a:t>Słuchanie informacji zwrotnych/opinii od klientów</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1.2: </a:t>
            </a:r>
            <a:r>
              <a:rPr lang="pl-PL" sz="2200" spc="50" dirty="0">
                <a:latin typeface="+mj-lt"/>
                <a:cs typeface="Tahoma"/>
              </a:rPr>
              <a:t>Dlaczego słuchanie jest ważne</a:t>
            </a:r>
            <a:r>
              <a:rPr lang="en-US" sz="2200" spc="50" dirty="0">
                <a:latin typeface="+mj-lt"/>
                <a:cs typeface="Tahoma"/>
              </a:rPr>
              <a:t>?</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Dlaczego powinniśmy wsłuchiwać się w opinię klientów</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Pomimo faktu, że jest to po prostu "grzeczne", aby słuchać tych, którzy inwestują w Twój biznes, istnieją solidne powody biznesowe, aby aktywnie słuchać opinii klientów</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pl-PL" altLang="es-ES" dirty="0">
                <a:latin typeface="Calibri" panose="020F0502020204030204" pitchFamily="34" charset="0"/>
                <a:cs typeface="Calibri" panose="020F0502020204030204" pitchFamily="34" charset="0"/>
              </a:rPr>
              <a:t>Podnoszenie poziomu lojalności klientów</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Zwiększanie możliwości utrzymania klienta</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Okazje do sprzedaży wiązanej</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Obniżenie prawdopodobieństwa utraty klienta</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Pokazywanie klientom, że są dla Ciebie ważni</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10404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4171" y="1046013"/>
            <a:ext cx="1125466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1: </a:t>
            </a:r>
            <a:r>
              <a:rPr lang="pl-PL" sz="4000" kern="0" spc="-150" dirty="0">
                <a:solidFill>
                  <a:schemeClr val="tx1"/>
                </a:solidFill>
                <a:latin typeface="+mj-lt"/>
                <a:ea typeface="Tahoma" panose="020B0604030504040204" pitchFamily="34" charset="0"/>
                <a:cs typeface="Tahoma" panose="020B0604030504040204" pitchFamily="34" charset="0"/>
              </a:rPr>
              <a:t>Słuchanie informacji zwrotnej/opinii od klientów</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6271819"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1.3: </a:t>
            </a:r>
            <a:r>
              <a:rPr lang="pl-PL" sz="2200" spc="50" dirty="0">
                <a:latin typeface="+mj-lt"/>
                <a:cs typeface="Tahoma"/>
              </a:rPr>
              <a:t>Rodzaje informacji zwrotnych od klientów</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Opinie klientów mogą być zarówno zwerbalizowane (dane pierwotne), jak i niezwerbalizowane (dane wtórne</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Informacje zwrotne zwerbalizowane</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pl-PL" altLang="es-ES" dirty="0">
                <a:latin typeface="Calibri" panose="020F0502020204030204" pitchFamily="34" charset="0"/>
                <a:cs typeface="Calibri" panose="020F0502020204030204" pitchFamily="34" charset="0"/>
              </a:rPr>
              <a:t>Pochodzą w formie bezpośredniego i bezpośredniego zbierania informacji od klienta</a:t>
            </a:r>
          </a:p>
          <a:p>
            <a:pPr marL="285750" indent="-285750">
              <a:buFontTx/>
              <a:buChar char="-"/>
              <a:defRPr/>
            </a:pPr>
            <a:r>
              <a:rPr lang="pl-PL" altLang="es-ES" dirty="0">
                <a:latin typeface="Calibri" panose="020F0502020204030204" pitchFamily="34" charset="0"/>
                <a:cs typeface="Calibri" panose="020F0502020204030204" pitchFamily="34" charset="0"/>
              </a:rPr>
              <a:t>Klienci "rozmawiają" z nami formalnie (ankieta, grupa fokusowa) lub nieformalnie (interakcje z pracownikami obsługującymi klientów)</a:t>
            </a:r>
          </a:p>
          <a:p>
            <a:pPr>
              <a:defRPr/>
            </a:pP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Informacje zwrotne niezwerbalizowane</a:t>
            </a:r>
            <a:r>
              <a:rPr lang="en-US" altLang="es-ES" dirty="0">
                <a:latin typeface="Calibri" panose="020F0502020204030204" pitchFamily="34" charset="0"/>
                <a:cs typeface="Calibri" panose="020F0502020204030204" pitchFamily="34" charset="0"/>
              </a:rPr>
              <a:t>:</a:t>
            </a:r>
          </a:p>
          <a:p>
            <a:pPr marL="285750" indent="-285750">
              <a:buFontTx/>
              <a:buChar char="-"/>
              <a:defRPr/>
            </a:pPr>
            <a:r>
              <a:rPr lang="pl-PL" altLang="es-ES" dirty="0">
                <a:latin typeface="Calibri" panose="020F0502020204030204" pitchFamily="34" charset="0"/>
                <a:cs typeface="Calibri" panose="020F0502020204030204" pitchFamily="34" charset="0"/>
              </a:rPr>
              <a:t>Może to pochodzić z raportu branżowego; własne dane sprzedażowe</a:t>
            </a: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KRYTYCZNY: musimy COŚ zrobić z zebranymi danymi, w przeciwnym razie nie ma to dla nas znaczenia</a:t>
            </a: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23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43285" y="1101157"/>
            <a:ext cx="11695690"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2: </a:t>
            </a:r>
            <a:r>
              <a:rPr lang="pl-PL" sz="4000" kern="0" spc="-150" dirty="0">
                <a:solidFill>
                  <a:schemeClr val="tx1"/>
                </a:solidFill>
                <a:latin typeface="+mj-lt"/>
                <a:ea typeface="Tahoma" panose="020B0604030504040204" pitchFamily="34" charset="0"/>
                <a:cs typeface="Tahoma" panose="020B0604030504040204" pitchFamily="34" charset="0"/>
              </a:rPr>
              <a:t>Pokazywanie klientom, że ich słuchasz</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5416661"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2.1: </a:t>
            </a:r>
            <a:r>
              <a:rPr lang="pl-PL" sz="2200" spc="50" dirty="0">
                <a:latin typeface="+mj-lt"/>
                <a:cs typeface="Tahoma"/>
              </a:rPr>
              <a:t>Jak słuchać i działać</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3139321"/>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W jaki sposób powinniśmy wsłuchiwać się w opinie klientów</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Pozwólmy im mówić</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Bądźmy cierpliwymi, nieosądzającymi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Stosujmy ich ulubione kanały komunikacji a nie nasze własne</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Obserwujmy ich zachowania i działania w konkretnych sytuacjach</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Skupmy się na ich problemach</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a nie na znajdywaniu rozwiązań naszych własnych problemów</a:t>
            </a:r>
            <a:endParaRPr lang="en-US" altLang="es-ES" dirty="0">
              <a:latin typeface="Calibri" panose="020F0502020204030204" pitchFamily="34" charset="0"/>
              <a:cs typeface="Calibri" panose="020F0502020204030204" pitchFamily="34" charset="0"/>
            </a:endParaRPr>
          </a:p>
          <a:p>
            <a:pPr marL="285750" indent="-285750">
              <a:buFontTx/>
              <a:buChar char="-"/>
              <a:defRPr/>
            </a:pPr>
            <a:endParaRPr lang="en-GB" dirty="0"/>
          </a:p>
          <a:p>
            <a:pPr marL="285750" indent="-285750">
              <a:buFontTx/>
              <a:buChar char="-"/>
              <a:defRPr/>
            </a:pPr>
            <a:r>
              <a:rPr lang="en-GB" dirty="0"/>
              <a:t>N.B.: </a:t>
            </a:r>
            <a:r>
              <a:rPr lang="pl-PL" dirty="0"/>
              <a:t>liczy się to, czego rzeczywiście doświadczają klienci, a nie to, z jakimi problemami mamy do czynienia (np. operacyjnymi); akcentuj pozytywy, zwalczaj negatywy</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https://blog.hubspot.com/service/listening-to-customers</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0184436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1046013"/>
            <a:ext cx="9772606"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4000" kern="0" spc="-150" dirty="0">
                <a:solidFill>
                  <a:schemeClr val="tx1"/>
                </a:solidFill>
                <a:latin typeface="+mj-lt"/>
                <a:ea typeface="Tahoma" panose="020B0604030504040204" pitchFamily="34" charset="0"/>
                <a:cs typeface="Tahoma" panose="020B0604030504040204" pitchFamily="34" charset="0"/>
              </a:rPr>
              <a:t>ROZDZIAŁ</a:t>
            </a:r>
            <a:r>
              <a:rPr lang="es-ES" sz="4000" kern="0" spc="-150" dirty="0">
                <a:solidFill>
                  <a:schemeClr val="tx1"/>
                </a:solidFill>
                <a:latin typeface="+mj-lt"/>
                <a:ea typeface="Tahoma" panose="020B0604030504040204" pitchFamily="34" charset="0"/>
                <a:cs typeface="Tahoma" panose="020B0604030504040204" pitchFamily="34" charset="0"/>
              </a:rPr>
              <a:t> 2: </a:t>
            </a:r>
            <a:r>
              <a:rPr lang="pl-PL" sz="4000" kern="0" spc="-150" dirty="0">
                <a:solidFill>
                  <a:schemeClr val="tx1"/>
                </a:solidFill>
                <a:latin typeface="+mj-lt"/>
                <a:ea typeface="Tahoma" panose="020B0604030504040204" pitchFamily="34" charset="0"/>
                <a:cs typeface="Tahoma" panose="020B0604030504040204" pitchFamily="34" charset="0"/>
              </a:rPr>
              <a:t>Pokazywanie klientom, że ich słuchasz</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11110149"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2.2: </a:t>
            </a:r>
            <a:r>
              <a:rPr lang="pl-PL" sz="2200" spc="50" dirty="0">
                <a:latin typeface="+mj-lt"/>
                <a:cs typeface="Tahoma"/>
              </a:rPr>
              <a:t>Informacja zwrotna do klientów po wysłuchaniu</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1" y="2540009"/>
            <a:ext cx="10269068" cy="2862322"/>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Kluczowe jest, aby pokazać klientom, że ich słuchałeś!  W przeciwnym razie mogą się zniechęcić i nabrać do Ciebie ambiwalentnego stosunku.</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Samo zapytanie o informacje pokazuje, że słuchasz - to przynajmniej początek.</a:t>
            </a:r>
          </a:p>
          <a:p>
            <a:pPr marL="285750" indent="-285750">
              <a:buFontTx/>
              <a:buChar char="-"/>
              <a:defRPr/>
            </a:pPr>
            <a:r>
              <a:rPr lang="pl-PL" altLang="es-ES" dirty="0">
                <a:latin typeface="Calibri" panose="020F0502020204030204" pitchFamily="34" charset="0"/>
                <a:cs typeface="Calibri" panose="020F0502020204030204" pitchFamily="34" charset="0"/>
              </a:rPr>
              <a:t>Wprowadź zmiany, których oczekują i/lub wyjaśnij, dlaczego nie możesz (zamknij pętlę informacji zwrotnej).</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Nagradzaj klientów za dostarczanie informacji.</a:t>
            </a:r>
          </a:p>
          <a:p>
            <a:pPr marL="285750" indent="-285750">
              <a:buFontTx/>
              <a:buChar char="-"/>
              <a:defRPr/>
            </a:pPr>
            <a:r>
              <a:rPr lang="pl-PL" altLang="es-ES" dirty="0">
                <a:latin typeface="Calibri" panose="020F0502020204030204" pitchFamily="34" charset="0"/>
                <a:cs typeface="Calibri" panose="020F0502020204030204" pitchFamily="34" charset="0"/>
              </a:rPr>
              <a:t>Prześlij podziękowanie w formie spersonalizowanej wiadomości</a:t>
            </a: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Zamieść je w postach w mediach społecznościowych lub na blogu</a:t>
            </a: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
        <p:nvSpPr>
          <p:cNvPr id="6" name="Rectángulo 3">
            <a:extLst>
              <a:ext uri="{FF2B5EF4-FFF2-40B4-BE49-F238E27FC236}">
                <a16:creationId xmlns:a16="http://schemas.microsoft.com/office/drawing/2014/main" id="{D4FBF5A6-24D1-8794-2AEC-D8C0E30E115E}"/>
              </a:ext>
            </a:extLst>
          </p:cNvPr>
          <p:cNvSpPr/>
          <p:nvPr/>
        </p:nvSpPr>
        <p:spPr>
          <a:xfrm>
            <a:off x="1398875" y="5723571"/>
            <a:ext cx="10269068" cy="369332"/>
          </a:xfrm>
          <a:prstGeom prst="rect">
            <a:avLst/>
          </a:prstGeom>
        </p:spPr>
        <p:txBody>
          <a:bodyPr wrap="square">
            <a:spAutoFit/>
          </a:bodyPr>
          <a:lstStyle/>
          <a:p>
            <a:pPr algn="r">
              <a:defRPr/>
            </a:pPr>
            <a:r>
              <a:rPr lang="en-GB" altLang="es-ES" dirty="0">
                <a:latin typeface="Calibri" panose="020F0502020204030204" pitchFamily="34" charset="0"/>
                <a:cs typeface="Calibri" panose="020F0502020204030204" pitchFamily="34" charset="0"/>
                <a:hlinkClick r:id="rId2"/>
              </a:rPr>
              <a:t>https://www.entrepreneur.com/article/250378</a:t>
            </a:r>
            <a:r>
              <a:rPr lang="en-GB" altLang="es-E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058506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77556" y="903829"/>
            <a:ext cx="11218383" cy="1120820"/>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pl-PL" sz="3600" kern="0" spc="-150" dirty="0">
                <a:solidFill>
                  <a:schemeClr val="tx1"/>
                </a:solidFill>
                <a:latin typeface="+mj-lt"/>
                <a:ea typeface="Tahoma" panose="020B0604030504040204" pitchFamily="34" charset="0"/>
                <a:cs typeface="Tahoma" panose="020B0604030504040204" pitchFamily="34" charset="0"/>
              </a:rPr>
              <a:t>ROZDZIAŁ</a:t>
            </a:r>
            <a:r>
              <a:rPr lang="es-ES" sz="3600" kern="0" spc="-150" dirty="0">
                <a:solidFill>
                  <a:schemeClr val="tx1"/>
                </a:solidFill>
                <a:latin typeface="+mj-lt"/>
                <a:ea typeface="Tahoma" panose="020B0604030504040204" pitchFamily="34" charset="0"/>
                <a:cs typeface="Tahoma" panose="020B0604030504040204" pitchFamily="34" charset="0"/>
              </a:rPr>
              <a:t> 3: </a:t>
            </a:r>
            <a:r>
              <a:rPr lang="pl-PL" sz="3600" kern="0" spc="-150" dirty="0">
                <a:solidFill>
                  <a:schemeClr val="tx1"/>
                </a:solidFill>
                <a:latin typeface="+mj-lt"/>
                <a:ea typeface="Tahoma" panose="020B0604030504040204" pitchFamily="34" charset="0"/>
                <a:cs typeface="Tahoma" panose="020B0604030504040204" pitchFamily="34" charset="0"/>
              </a:rPr>
              <a:t>Wykorzystanie narzędzi w celu uzyskania </a:t>
            </a:r>
            <a:br>
              <a:rPr lang="pl-PL" sz="3600" kern="0" spc="-150" dirty="0">
                <a:solidFill>
                  <a:schemeClr val="tx1"/>
                </a:solidFill>
                <a:latin typeface="+mj-lt"/>
                <a:ea typeface="Tahoma" panose="020B0604030504040204" pitchFamily="34" charset="0"/>
                <a:cs typeface="Tahoma" panose="020B0604030504040204" pitchFamily="34" charset="0"/>
              </a:rPr>
            </a:br>
            <a:r>
              <a:rPr lang="pl-PL" sz="3600" kern="0" spc="-150" dirty="0">
                <a:solidFill>
                  <a:schemeClr val="tx1"/>
                </a:solidFill>
                <a:latin typeface="+mj-lt"/>
                <a:ea typeface="Tahoma" panose="020B0604030504040204" pitchFamily="34" charset="0"/>
                <a:cs typeface="Tahoma" panose="020B0604030504040204" pitchFamily="34" charset="0"/>
              </a:rPr>
              <a:t>informacji zwrotnych/opinii od klientów</a:t>
            </a:r>
            <a:endParaRPr lang="en-US" sz="3600" kern="0" spc="-150" dirty="0">
              <a:solidFill>
                <a:schemeClr val="tx1"/>
              </a:solidFill>
              <a:latin typeface="+mj-lt"/>
              <a:ea typeface="Tahoma" panose="020B0604030504040204" pitchFamily="34" charset="0"/>
              <a:cs typeface="Tahoma" panose="020B0604030504040204" pitchFamily="34" charset="0"/>
            </a:endParaRP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2078882"/>
            <a:ext cx="11110149" cy="352661"/>
          </a:xfrm>
          <a:prstGeom prst="rect">
            <a:avLst/>
          </a:prstGeom>
        </p:spPr>
        <p:txBody>
          <a:bodyPr vert="horz" wrap="square" lIns="0" tIns="13970" rIns="0" bIns="0" rtlCol="0">
            <a:spAutoFit/>
          </a:bodyPr>
          <a:lstStyle/>
          <a:p>
            <a:pPr marL="12700">
              <a:lnSpc>
                <a:spcPct val="100000"/>
              </a:lnSpc>
              <a:spcBef>
                <a:spcPts val="110"/>
              </a:spcBef>
            </a:pPr>
            <a:r>
              <a:rPr lang="pl-PL" sz="2200" spc="50" dirty="0">
                <a:latin typeface="+mj-lt"/>
                <a:cs typeface="Tahoma"/>
              </a:rPr>
              <a:t>DZIAŁ</a:t>
            </a:r>
            <a:r>
              <a:rPr lang="es-ES" sz="2200" spc="50" dirty="0">
                <a:latin typeface="+mj-lt"/>
                <a:cs typeface="Tahoma"/>
              </a:rPr>
              <a:t> 3.1: </a:t>
            </a:r>
            <a:r>
              <a:rPr lang="pl-PL" sz="2200" spc="50" dirty="0">
                <a:latin typeface="+mj-lt"/>
                <a:cs typeface="Tahoma"/>
              </a:rPr>
              <a:t>Zbieranie informacji</a:t>
            </a:r>
            <a:endParaRPr sz="2200" dirty="0">
              <a:latin typeface="+mj-lt"/>
              <a:cs typeface="Tahoma"/>
            </a:endParaRPr>
          </a:p>
        </p:txBody>
      </p:sp>
      <p:sp>
        <p:nvSpPr>
          <p:cNvPr id="5" name="Rectángulo 3">
            <a:extLst>
              <a:ext uri="{FF2B5EF4-FFF2-40B4-BE49-F238E27FC236}">
                <a16:creationId xmlns:a16="http://schemas.microsoft.com/office/drawing/2014/main" id="{380051BB-C36A-C200-6C22-4200DC8835C3}"/>
              </a:ext>
            </a:extLst>
          </p:cNvPr>
          <p:cNvSpPr/>
          <p:nvPr/>
        </p:nvSpPr>
        <p:spPr>
          <a:xfrm>
            <a:off x="806970" y="2540009"/>
            <a:ext cx="10964819" cy="4524315"/>
          </a:xfrm>
          <a:prstGeom prst="rect">
            <a:avLst/>
          </a:prstGeom>
        </p:spPr>
        <p:txBody>
          <a:bodyPr wrap="square">
            <a:spAutoFit/>
          </a:bodyPr>
          <a:lstStyle/>
          <a:p>
            <a:pPr>
              <a:defRPr/>
            </a:pPr>
            <a:r>
              <a:rPr lang="pl-PL" altLang="es-ES" dirty="0">
                <a:latin typeface="Calibri" panose="020F0502020204030204" pitchFamily="34" charset="0"/>
                <a:cs typeface="Calibri" panose="020F0502020204030204" pitchFamily="34" charset="0"/>
              </a:rPr>
              <a:t>Kluczowe jest zadawanie właściwych pytań</a:t>
            </a:r>
            <a:r>
              <a:rPr lang="en-US" altLang="es-ES" dirty="0">
                <a:latin typeface="Calibri" panose="020F0502020204030204" pitchFamily="34" charset="0"/>
                <a:cs typeface="Calibri" panose="020F0502020204030204" pitchFamily="34" charset="0"/>
              </a:rPr>
              <a:t>. </a:t>
            </a:r>
          </a:p>
          <a:p>
            <a:pPr>
              <a:defRPr/>
            </a:pPr>
            <a:endParaRPr lang="en-US" altLang="es-ES" dirty="0">
              <a:latin typeface="Calibri" panose="020F0502020204030204" pitchFamily="34" charset="0"/>
              <a:cs typeface="Calibri" panose="020F0502020204030204" pitchFamily="34" charset="0"/>
            </a:endParaRPr>
          </a:p>
          <a:p>
            <a:pPr>
              <a:defRPr/>
            </a:pPr>
            <a:r>
              <a:rPr lang="pl-PL" altLang="es-ES" dirty="0">
                <a:latin typeface="Calibri" panose="020F0502020204030204" pitchFamily="34" charset="0"/>
                <a:cs typeface="Calibri" panose="020F0502020204030204" pitchFamily="34" charset="0"/>
              </a:rPr>
              <a:t>Pamiętaj</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śmieci w</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śmieci</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poza</a:t>
            </a: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Postaraj się</a:t>
            </a:r>
            <a:r>
              <a:rPr lang="en-US" altLang="es-ES" dirty="0">
                <a:latin typeface="Calibri" panose="020F0502020204030204" pitchFamily="34" charset="0"/>
                <a:cs typeface="Calibri" panose="020F0502020204030204" pitchFamily="34" charset="0"/>
              </a:rPr>
              <a:t>:</a:t>
            </a:r>
          </a:p>
          <a:p>
            <a:pPr>
              <a:defRPr/>
            </a:pPr>
            <a:endParaRPr lang="en-US"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Użyć wiarygodnej i sprawdzonej miary (np. SERVQUAL), aby uzyskać opinie klientów na temat tego, co chcesz zmierzyć</a:t>
            </a:r>
          </a:p>
          <a:p>
            <a:pPr marL="285750" indent="-285750">
              <a:buFontTx/>
              <a:buChar char="-"/>
              <a:defRPr/>
            </a:pPr>
            <a:r>
              <a:rPr lang="en-US" altLang="es-ES" dirty="0" err="1">
                <a:latin typeface="Calibri" panose="020F0502020204030204" pitchFamily="34" charset="0"/>
                <a:cs typeface="Calibri" panose="020F0502020204030204" pitchFamily="34" charset="0"/>
              </a:rPr>
              <a:t>Unika</a:t>
            </a:r>
            <a:r>
              <a:rPr lang="pl-PL" altLang="es-ES" dirty="0">
                <a:latin typeface="Calibri" panose="020F0502020204030204" pitchFamily="34" charset="0"/>
                <a:cs typeface="Calibri" panose="020F0502020204030204" pitchFamily="34" charset="0"/>
              </a:rPr>
              <a:t>ć</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pytań</a:t>
            </a:r>
            <a:r>
              <a:rPr lang="en-US" altLang="es-ES" dirty="0">
                <a:latin typeface="Calibri" panose="020F0502020204030204" pitchFamily="34" charset="0"/>
                <a:cs typeface="Calibri" panose="020F0502020204030204" pitchFamily="34" charset="0"/>
              </a:rPr>
              <a:t> </a:t>
            </a:r>
            <a:r>
              <a:rPr lang="en-US" altLang="es-ES" dirty="0" err="1">
                <a:latin typeface="Calibri" panose="020F0502020204030204" pitchFamily="34" charset="0"/>
                <a:cs typeface="Calibri" panose="020F0502020204030204" pitchFamily="34" charset="0"/>
              </a:rPr>
              <a:t>naprowadzających</a:t>
            </a:r>
            <a:endParaRPr lang="pl-PL" altLang="es-ES" dirty="0">
              <a:latin typeface="Calibri" panose="020F0502020204030204" pitchFamily="34" charset="0"/>
              <a:cs typeface="Calibri" panose="020F0502020204030204" pitchFamily="34" charset="0"/>
            </a:endParaRPr>
          </a:p>
          <a:p>
            <a:pPr marL="285750" indent="-285750">
              <a:buFontTx/>
              <a:buChar char="-"/>
              <a:defRPr/>
            </a:pPr>
            <a:r>
              <a:rPr lang="pl-PL" altLang="es-ES" dirty="0">
                <a:latin typeface="Calibri" panose="020F0502020204030204" pitchFamily="34" charset="0"/>
                <a:cs typeface="Calibri" panose="020F0502020204030204" pitchFamily="34" charset="0"/>
              </a:rPr>
              <a:t>Połączyć ilość (liczby) z jakością (słowa), aby uzyskać lepszy wgląd w sytuację</a:t>
            </a:r>
          </a:p>
          <a:p>
            <a:pPr marL="285750" indent="-285750">
              <a:buFontTx/>
              <a:buChar char="-"/>
              <a:defRPr/>
            </a:pPr>
            <a:r>
              <a:rPr lang="pl-PL" altLang="es-ES" dirty="0">
                <a:latin typeface="Calibri" panose="020F0502020204030204" pitchFamily="34" charset="0"/>
                <a:cs typeface="Calibri" panose="020F0502020204030204" pitchFamily="34" charset="0"/>
              </a:rPr>
              <a:t>Uwzględniać względy etyczne i ogólne rozporządzenie o ochronie danych (G.D.P.R.) przy gromadzeniu danych</a:t>
            </a:r>
          </a:p>
          <a:p>
            <a:pPr marL="285750" indent="-285750">
              <a:buFontTx/>
              <a:buChar char="-"/>
              <a:defRPr/>
            </a:pPr>
            <a:endParaRPr lang="en-US" altLang="es-ES" dirty="0">
              <a:latin typeface="Calibri" panose="020F0502020204030204" pitchFamily="34" charset="0"/>
              <a:cs typeface="Calibri" panose="020F0502020204030204" pitchFamily="34" charset="0"/>
            </a:endParaRPr>
          </a:p>
          <a:p>
            <a:pPr>
              <a:defRPr/>
            </a:pPr>
            <a:r>
              <a:rPr lang="en-US" altLang="es-ES" dirty="0">
                <a:latin typeface="Calibri" panose="020F0502020204030204" pitchFamily="34" charset="0"/>
                <a:cs typeface="Calibri" panose="020F0502020204030204" pitchFamily="34" charset="0"/>
              </a:rPr>
              <a:t>** </a:t>
            </a:r>
            <a:r>
              <a:rPr lang="pl-PL" altLang="es-ES" dirty="0">
                <a:latin typeface="Calibri" panose="020F0502020204030204" pitchFamily="34" charset="0"/>
                <a:cs typeface="Calibri" panose="020F0502020204030204" pitchFamily="34" charset="0"/>
              </a:rPr>
              <a:t>Unikaj stronniczości w analizie danych, niezależnie od sposobu ich gromadzenia; tam, gdzie to możliwe, zdobądź profesjonalny wgląd przed gromadzeniem lub analizą danych (unikaj stronniczości)</a:t>
            </a: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US" altLang="es-ES" dirty="0">
              <a:latin typeface="Calibri" panose="020F0502020204030204" pitchFamily="34" charset="0"/>
              <a:cs typeface="Calibri" panose="020F0502020204030204" pitchFamily="34" charset="0"/>
            </a:endParaRPr>
          </a:p>
          <a:p>
            <a:pPr>
              <a:defRPr/>
            </a:pPr>
            <a:endParaRPr lang="en-GB" altLang="es-E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81151726"/>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887</TotalTime>
  <Words>1213</Words>
  <Application>Microsoft Office PowerPoint</Application>
  <PresentationFormat>Panorámica</PresentationFormat>
  <Paragraphs>146</Paragraphs>
  <Slides>15</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15</vt:i4>
      </vt:variant>
    </vt:vector>
  </HeadingPairs>
  <TitlesOfParts>
    <vt:vector size="24" baseType="lpstr">
      <vt:lpstr>Arial</vt:lpstr>
      <vt:lpstr>Bahnschrift Light</vt:lpstr>
      <vt:lpstr>Calibri</vt:lpstr>
      <vt:lpstr>Calibri Light</vt:lpstr>
      <vt:lpstr>Oxygen</vt:lpstr>
      <vt:lpstr>Roboto</vt:lpstr>
      <vt:lpstr>Tahoma</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132</cp:revision>
  <dcterms:created xsi:type="dcterms:W3CDTF">2021-06-29T11:11:56Z</dcterms:created>
  <dcterms:modified xsi:type="dcterms:W3CDTF">2023-02-06T16:16:50Z</dcterms:modified>
</cp:coreProperties>
</file>