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8" r:id="rId5"/>
    <p:sldId id="299" r:id="rId6"/>
    <p:sldId id="290" r:id="rId7"/>
    <p:sldId id="301" r:id="rId8"/>
    <p:sldId id="300" r:id="rId9"/>
    <p:sldId id="292" r:id="rId10"/>
    <p:sldId id="302"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echtarget.com/searchcustomerexperience/feature/10-examples-of-AI-in-customer-servic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m7NPWmyw6w&amp;t=57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business.qld.gov.au/running-business/consumer-laws/customer-service/improving/principle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XQYNxDdbh8&amp;t=8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future-of-commerce.com/2021/08/02/what-is-customer-service-definition-exampl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Increasing</a:t>
            </a:r>
            <a:r>
              <a:rPr kumimoji="0" lang="en-US"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the Level of Customer Service</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1.4: </a:t>
            </a:r>
            <a:r>
              <a:rPr lang="en-US" sz="4200" kern="0" spc="-150" dirty="0">
                <a:solidFill>
                  <a:schemeClr val="tx1"/>
                </a:solidFill>
                <a:latin typeface="+mj-lt"/>
                <a:ea typeface="Tahoma" panose="020B0604030504040204" pitchFamily="34" charset="0"/>
                <a:cs typeface="Tahoma" panose="020B0604030504040204" pitchFamily="34" charset="0"/>
              </a:rPr>
              <a:t>Separate digital vs. non-digital customer service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2.4.2.: Future oriented customer service</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2862322"/>
          </a:xfrm>
          <a:prstGeom prst="rect">
            <a:avLst/>
          </a:prstGeom>
        </p:spPr>
        <p:txBody>
          <a:bodyPr wrap="square">
            <a:spAutoFit/>
          </a:bodyPr>
          <a:lstStyle/>
          <a:p>
            <a:pPr algn="l"/>
            <a:r>
              <a:rPr lang="en-US" dirty="0">
                <a:solidFill>
                  <a:srgbClr val="111111"/>
                </a:solidFill>
              </a:rPr>
              <a:t>The customer service trends appear to be revolving around two dichotomous, yet connected, areas:</a:t>
            </a:r>
          </a:p>
          <a:p>
            <a:pPr algn="l"/>
            <a:endParaRPr lang="en-US" dirty="0">
              <a:solidFill>
                <a:srgbClr val="111111"/>
              </a:solidFill>
            </a:endParaRPr>
          </a:p>
          <a:p>
            <a:pPr marL="285750" indent="-285750">
              <a:buFontTx/>
              <a:buChar char="-"/>
            </a:pPr>
            <a:r>
              <a:rPr lang="en-US" dirty="0">
                <a:solidFill>
                  <a:srgbClr val="111111"/>
                </a:solidFill>
              </a:rPr>
              <a:t>Personalization: Customers need to feel important and that the company knows them and not just a customer – this can be done through both non-digital but also digital means</a:t>
            </a:r>
          </a:p>
          <a:p>
            <a:pPr marL="285750" indent="-285750" algn="l">
              <a:buFontTx/>
              <a:buChar char="-"/>
            </a:pPr>
            <a:r>
              <a:rPr lang="en-US" dirty="0">
                <a:solidFill>
                  <a:srgbClr val="111111"/>
                </a:solidFill>
              </a:rPr>
              <a:t>Artificial Intelligence (AI): Is changing the fundamentals of customer service interactions making the process simpler for routine tasks and leading to higher levels personalization as it evolves.</a:t>
            </a:r>
          </a:p>
          <a:p>
            <a:pPr marL="285750" indent="-285750" algn="l">
              <a:buFontTx/>
              <a:buChar char="-"/>
            </a:pPr>
            <a:endParaRPr lang="en-US" dirty="0">
              <a:solidFill>
                <a:srgbClr val="111111"/>
              </a:solidFill>
            </a:endParaRPr>
          </a:p>
          <a:p>
            <a:pPr marL="285750" indent="-285750" algn="l">
              <a:buFontTx/>
              <a:buChar char="-"/>
            </a:pPr>
            <a:endParaRPr lang="en-US" dirty="0">
              <a:solidFill>
                <a:srgbClr val="111111"/>
              </a:solidFill>
            </a:endParaRPr>
          </a:p>
          <a:p>
            <a:r>
              <a:rPr lang="en-US" altLang="es-ES" dirty="0">
                <a:solidFill>
                  <a:srgbClr val="111111"/>
                </a:solidFill>
                <a:cs typeface="Calibri" panose="020F0502020204030204" pitchFamily="34" charset="0"/>
                <a:hlinkClick r:id="rId2"/>
              </a:rPr>
              <a:t>https://www.techtarget.com/searchcustomerexperience/feature/10-examples-of-AI-in-customer-service#</a:t>
            </a:r>
            <a:r>
              <a:rPr lang="en-US" altLang="es-ES" dirty="0">
                <a:solidFill>
                  <a:srgbClr val="111111"/>
                </a:solidFill>
                <a:cs typeface="Calibri" panose="020F0502020204030204" pitchFamily="34" charset="0"/>
              </a:rPr>
              <a:t> </a:t>
            </a:r>
          </a:p>
          <a:p>
            <a:pPr algn="l"/>
            <a:endParaRPr lang="en-US" altLang="es-ES" dirty="0">
              <a:cs typeface="Calibri" panose="020F0502020204030204" pitchFamily="34" charset="0"/>
            </a:endParaRPr>
          </a:p>
        </p:txBody>
      </p:sp>
    </p:spTree>
    <p:extLst>
      <p:ext uri="{BB962C8B-B14F-4D97-AF65-F5344CB8AC3E}">
        <p14:creationId xmlns:p14="http://schemas.microsoft.com/office/powerpoint/2010/main" val="15035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220847"/>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The level of customer service needs to meet what has been promised</a:t>
            </a:r>
          </a:p>
        </p:txBody>
      </p:sp>
      <p:sp>
        <p:nvSpPr>
          <p:cNvPr id="53" name="Rectangle 52"/>
          <p:cNvSpPr/>
          <p:nvPr/>
        </p:nvSpPr>
        <p:spPr>
          <a:xfrm>
            <a:off x="5051686" y="3592428"/>
            <a:ext cx="1634999" cy="369332"/>
          </a:xfrm>
          <a:prstGeom prst="rect">
            <a:avLst/>
          </a:prstGeom>
        </p:spPr>
        <p:txBody>
          <a:bodyPr wrap="none">
            <a:spAutoFit/>
          </a:bodyPr>
          <a:lstStyle/>
          <a:p>
            <a:pPr algn="ctr"/>
            <a:r>
              <a:rPr lang="en-US" b="1" dirty="0">
                <a:ea typeface="Roboto" charset="0"/>
                <a:cs typeface="Poppins" pitchFamily="2" charset="77"/>
              </a:rPr>
              <a:t>Levels required</a:t>
            </a:r>
          </a:p>
        </p:txBody>
      </p:sp>
      <p:sp>
        <p:nvSpPr>
          <p:cNvPr id="54" name="TextBox 53"/>
          <p:cNvSpPr txBox="1"/>
          <p:nvPr/>
        </p:nvSpPr>
        <p:spPr>
          <a:xfrm>
            <a:off x="6310255" y="2693642"/>
            <a:ext cx="1829006" cy="938719"/>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Embrace but do not forget the importance of non-digital</a:t>
            </a:r>
          </a:p>
        </p:txBody>
      </p:sp>
      <p:sp>
        <p:nvSpPr>
          <p:cNvPr id="55" name="Rectangle 54"/>
          <p:cNvSpPr/>
          <p:nvPr/>
        </p:nvSpPr>
        <p:spPr>
          <a:xfrm>
            <a:off x="6514723" y="2375051"/>
            <a:ext cx="1438920" cy="369332"/>
          </a:xfrm>
          <a:prstGeom prst="rect">
            <a:avLst/>
          </a:prstGeom>
        </p:spPr>
        <p:txBody>
          <a:bodyPr wrap="none">
            <a:spAutoFit/>
          </a:bodyPr>
          <a:lstStyle/>
          <a:p>
            <a:pPr algn="ctr"/>
            <a:r>
              <a:rPr lang="en-US" b="1" dirty="0">
                <a:ea typeface="Roboto" charset="0"/>
                <a:cs typeface="Poppins" pitchFamily="2" charset="77"/>
              </a:rPr>
              <a:t>Digitalization</a:t>
            </a: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Define their service expectations</a:t>
            </a:r>
          </a:p>
        </p:txBody>
      </p:sp>
      <p:sp>
        <p:nvSpPr>
          <p:cNvPr id="59" name="Rectangle 58"/>
          <p:cNvSpPr/>
          <p:nvPr/>
        </p:nvSpPr>
        <p:spPr>
          <a:xfrm>
            <a:off x="3736181" y="2375051"/>
            <a:ext cx="1519903" cy="369332"/>
          </a:xfrm>
          <a:prstGeom prst="rect">
            <a:avLst/>
          </a:prstGeom>
        </p:spPr>
        <p:txBody>
          <a:bodyPr wrap="none">
            <a:spAutoFit/>
          </a:bodyPr>
          <a:lstStyle/>
          <a:p>
            <a:pPr algn="ctr"/>
            <a:r>
              <a:rPr lang="en-US" b="1" dirty="0">
                <a:ea typeface="Roboto" charset="0"/>
                <a:cs typeface="Poppins" pitchFamily="2" charset="77"/>
              </a:rPr>
              <a:t>Requirements</a:t>
            </a:r>
          </a:p>
        </p:txBody>
      </p:sp>
      <p:sp>
        <p:nvSpPr>
          <p:cNvPr id="60" name="TextBox 59"/>
          <p:cNvSpPr txBox="1"/>
          <p:nvPr/>
        </p:nvSpPr>
        <p:spPr>
          <a:xfrm>
            <a:off x="7519434" y="3922764"/>
            <a:ext cx="2079771" cy="738664"/>
          </a:xfrm>
          <a:prstGeom prst="rect">
            <a:avLst/>
          </a:prstGeom>
          <a:noFill/>
        </p:spPr>
        <p:txBody>
          <a:bodyPr wrap="square" rtlCol="0">
            <a:spAutoFit/>
          </a:bodyPr>
          <a:lstStyle/>
          <a:p>
            <a:pPr algn="ctr"/>
            <a:r>
              <a:rPr lang="en-US" sz="1400" dirty="0">
                <a:ea typeface="Lato Light" charset="0"/>
                <a:cs typeface="Poppins" pitchFamily="2" charset="77"/>
              </a:rPr>
              <a:t>Building both digital and non-digital customer service systems</a:t>
            </a:r>
          </a:p>
        </p:txBody>
      </p:sp>
      <p:sp>
        <p:nvSpPr>
          <p:cNvPr id="61" name="Rectangle 60"/>
          <p:cNvSpPr/>
          <p:nvPr/>
        </p:nvSpPr>
        <p:spPr>
          <a:xfrm>
            <a:off x="7580130" y="3456410"/>
            <a:ext cx="1997391" cy="369332"/>
          </a:xfrm>
          <a:prstGeom prst="rect">
            <a:avLst/>
          </a:prstGeom>
        </p:spPr>
        <p:txBody>
          <a:bodyPr wrap="square">
            <a:spAutoFit/>
          </a:bodyPr>
          <a:lstStyle/>
          <a:p>
            <a:pPr algn="ctr"/>
            <a:r>
              <a:rPr lang="en-US" b="1" dirty="0">
                <a:ea typeface="Roboto" charset="0"/>
                <a:cs typeface="Poppins" pitchFamily="2" charset="77"/>
              </a:rPr>
              <a:t>Future</a:t>
            </a:r>
          </a:p>
        </p:txBody>
      </p:sp>
      <p:sp>
        <p:nvSpPr>
          <p:cNvPr id="62" name="TextBox 61"/>
          <p:cNvSpPr txBox="1"/>
          <p:nvPr/>
        </p:nvSpPr>
        <p:spPr>
          <a:xfrm>
            <a:off x="2241892" y="4228390"/>
            <a:ext cx="1829006" cy="656590"/>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Get to know your customer needs</a:t>
            </a:r>
          </a:p>
        </p:txBody>
      </p:sp>
      <p:sp>
        <p:nvSpPr>
          <p:cNvPr id="63" name="Rectangle 62"/>
          <p:cNvSpPr/>
          <p:nvPr/>
        </p:nvSpPr>
        <p:spPr>
          <a:xfrm>
            <a:off x="2763513" y="3783324"/>
            <a:ext cx="782587" cy="369332"/>
          </a:xfrm>
          <a:prstGeom prst="rect">
            <a:avLst/>
          </a:prstGeom>
        </p:spPr>
        <p:txBody>
          <a:bodyPr wrap="none">
            <a:spAutoFit/>
          </a:bodyPr>
          <a:lstStyle/>
          <a:p>
            <a:pPr algn="ctr"/>
            <a:r>
              <a:rPr lang="en-US" b="1" dirty="0">
                <a:ea typeface="Roboto" charset="0"/>
                <a:cs typeface="Poppins" pitchFamily="2" charset="77"/>
              </a:rPr>
              <a:t>Needs</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a:t>Summing Up</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a:t>Strengths:</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Weaknesses: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Opportunities:</a:t>
            </a:r>
          </a:p>
          <a:p>
            <a:r>
              <a:rPr lang="en-GB"/>
              <a:t>-</a:t>
            </a:r>
          </a:p>
          <a:p>
            <a:r>
              <a:rPr lang="en-GB"/>
              <a:t>-</a:t>
            </a:r>
            <a:endParaRPr lang="en-GB" dirty="0"/>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a:t>Threats: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Takeaway 1: Keep customer needs front and </a:t>
            </a:r>
            <a:r>
              <a:rPr lang="en-US" dirty="0" err="1"/>
              <a:t>centre</a:t>
            </a:r>
            <a:r>
              <a:rPr lang="en-US" dirty="0"/>
              <a:t> in all decisions related to customer service (functional, social, emotional)</a:t>
            </a:r>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n-US" dirty="0"/>
              <a:t>Takeaway 2: Customer requirements are fluid and need to be continually monitored and re-evaluated.</a:t>
            </a:r>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Takeaway 3: The levels of customer service provided need to match what has been promised and what is expected </a:t>
            </a:r>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Takeaway 4: Focus on digital customer service (the future) BUT do not forget about non-digital interactions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4776564" cy="369332"/>
          </a:xfrm>
          <a:prstGeom prst="rect">
            <a:avLst/>
          </a:prstGeom>
          <a:noFill/>
        </p:spPr>
        <p:txBody>
          <a:bodyPr wrap="square" rtlCol="0">
            <a:spAutoFit/>
          </a:bodyPr>
          <a:lstStyle/>
          <a:p>
            <a:r>
              <a:rPr lang="en-US" dirty="0"/>
              <a:t>Objective</a:t>
            </a:r>
            <a:r>
              <a:rPr lang="es-ES" dirty="0"/>
              <a:t> 1: </a:t>
            </a:r>
            <a:r>
              <a:rPr lang="en-US" dirty="0"/>
              <a:t>Understand customer needs</a:t>
            </a:r>
            <a:endParaRPr lang="en-GB" dirty="0"/>
          </a:p>
        </p:txBody>
      </p:sp>
      <p:sp>
        <p:nvSpPr>
          <p:cNvPr id="12" name="CuadroTexto 11"/>
          <p:cNvSpPr txBox="1"/>
          <p:nvPr/>
        </p:nvSpPr>
        <p:spPr>
          <a:xfrm>
            <a:off x="1615182" y="3530217"/>
            <a:ext cx="4957063" cy="369332"/>
          </a:xfrm>
          <a:prstGeom prst="rect">
            <a:avLst/>
          </a:prstGeom>
          <a:noFill/>
        </p:spPr>
        <p:txBody>
          <a:bodyPr wrap="none" rtlCol="0">
            <a:spAutoFit/>
          </a:bodyPr>
          <a:lstStyle/>
          <a:p>
            <a:r>
              <a:rPr lang="en-US" dirty="0"/>
              <a:t>Objective</a:t>
            </a:r>
            <a:r>
              <a:rPr lang="es-ES" dirty="0"/>
              <a:t> 2: </a:t>
            </a:r>
            <a:r>
              <a:rPr lang="en-US" dirty="0"/>
              <a:t>Focus on the customer’s requirements</a:t>
            </a:r>
            <a:endParaRPr lang="en-GB" dirty="0"/>
          </a:p>
        </p:txBody>
      </p:sp>
      <p:sp>
        <p:nvSpPr>
          <p:cNvPr id="13" name="CuadroTexto 12"/>
          <p:cNvSpPr txBox="1"/>
          <p:nvPr/>
        </p:nvSpPr>
        <p:spPr>
          <a:xfrm>
            <a:off x="1605565" y="4284374"/>
            <a:ext cx="5317289" cy="369332"/>
          </a:xfrm>
          <a:prstGeom prst="rect">
            <a:avLst/>
          </a:prstGeom>
          <a:noFill/>
        </p:spPr>
        <p:txBody>
          <a:bodyPr wrap="none" rtlCol="0">
            <a:spAutoFit/>
          </a:bodyPr>
          <a:lstStyle/>
          <a:p>
            <a:r>
              <a:rPr lang="en-US" dirty="0"/>
              <a:t>Objective</a:t>
            </a:r>
            <a:r>
              <a:rPr lang="es-ES" dirty="0"/>
              <a:t> 3: </a:t>
            </a:r>
            <a:r>
              <a:rPr lang="en-US" dirty="0"/>
              <a:t>Identify what is ‘enough’ customer service</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
        <p:nvSpPr>
          <p:cNvPr id="14" name="Shape 2782"/>
          <p:cNvSpPr/>
          <p:nvPr/>
        </p:nvSpPr>
        <p:spPr>
          <a:xfrm>
            <a:off x="1236986" y="503210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5" name="CuadroTexto 12"/>
          <p:cNvSpPr txBox="1"/>
          <p:nvPr/>
        </p:nvSpPr>
        <p:spPr>
          <a:xfrm>
            <a:off x="1605565" y="4968273"/>
            <a:ext cx="6171369" cy="369332"/>
          </a:xfrm>
          <a:prstGeom prst="rect">
            <a:avLst/>
          </a:prstGeom>
          <a:noFill/>
        </p:spPr>
        <p:txBody>
          <a:bodyPr wrap="none" rtlCol="0">
            <a:spAutoFit/>
          </a:bodyPr>
          <a:lstStyle/>
          <a:p>
            <a:r>
              <a:rPr lang="en-US" dirty="0"/>
              <a:t>Objective</a:t>
            </a:r>
            <a:r>
              <a:rPr lang="es-ES" dirty="0"/>
              <a:t> 4: </a:t>
            </a:r>
            <a:r>
              <a:rPr lang="en-US" dirty="0"/>
              <a:t>Separate digital versus non-digital customer service</a:t>
            </a: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Understand customer needs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2.1.1: </a:t>
            </a:r>
            <a:r>
              <a:rPr lang="en-US" sz="2200" spc="50" dirty="0">
                <a:latin typeface="+mj-lt"/>
                <a:cs typeface="Tahoma"/>
              </a:rPr>
              <a:t>Defining customer needs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031325"/>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A customer need can either be a </a:t>
            </a:r>
            <a:r>
              <a:rPr lang="en-US" altLang="es-ES" i="1" dirty="0">
                <a:latin typeface="Calibri" panose="020F0502020204030204" pitchFamily="34" charset="0"/>
                <a:cs typeface="Calibri" panose="020F0502020204030204" pitchFamily="34" charset="0"/>
              </a:rPr>
              <a:t>known</a:t>
            </a:r>
            <a:r>
              <a:rPr lang="en-US" altLang="es-ES" dirty="0">
                <a:latin typeface="Calibri" panose="020F0502020204030204" pitchFamily="34" charset="0"/>
                <a:cs typeface="Calibri" panose="020F0502020204030204" pitchFamily="34" charset="0"/>
              </a:rPr>
              <a:t> (can articulate what they want) or </a:t>
            </a:r>
            <a:r>
              <a:rPr lang="en-US" altLang="es-ES" i="1" dirty="0">
                <a:latin typeface="Calibri" panose="020F0502020204030204" pitchFamily="34" charset="0"/>
                <a:cs typeface="Calibri" panose="020F0502020204030204" pitchFamily="34" charset="0"/>
              </a:rPr>
              <a:t>unknown</a:t>
            </a:r>
            <a:r>
              <a:rPr lang="en-US" altLang="es-ES" dirty="0">
                <a:latin typeface="Calibri" panose="020F0502020204030204" pitchFamily="34" charset="0"/>
                <a:cs typeface="Calibri" panose="020F0502020204030204" pitchFamily="34" charset="0"/>
              </a:rPr>
              <a:t> (cannot articulate what they want) need which motivates </a:t>
            </a:r>
            <a:r>
              <a:rPr lang="en-US" altLang="es-ES">
                <a:latin typeface="Calibri" panose="020F0502020204030204" pitchFamily="34" charset="0"/>
                <a:cs typeface="Calibri" panose="020F0502020204030204" pitchFamily="34" charset="0"/>
              </a:rPr>
              <a:t>purchasing of a </a:t>
            </a:r>
            <a:r>
              <a:rPr lang="en-US" altLang="es-ES" dirty="0">
                <a:latin typeface="Calibri" panose="020F0502020204030204" pitchFamily="34" charset="0"/>
                <a:cs typeface="Calibri" panose="020F0502020204030204" pitchFamily="34" charset="0"/>
              </a:rPr>
              <a:t>product or service.</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Ask: “What </a:t>
            </a:r>
            <a:r>
              <a:rPr lang="en-US" altLang="es-ES" b="1" dirty="0">
                <a:latin typeface="Calibri" panose="020F0502020204030204" pitchFamily="34" charset="0"/>
                <a:cs typeface="Calibri" panose="020F0502020204030204" pitchFamily="34" charset="0"/>
              </a:rPr>
              <a:t>job</a:t>
            </a:r>
            <a:r>
              <a:rPr lang="en-US" altLang="es-ES" dirty="0">
                <a:latin typeface="Calibri" panose="020F0502020204030204" pitchFamily="34" charset="0"/>
                <a:cs typeface="Calibri" panose="020F0502020204030204" pitchFamily="34" charset="0"/>
              </a:rPr>
              <a:t> does my product or service do for my customers and/or potential customers”? Does it help make their:</a:t>
            </a:r>
          </a:p>
          <a:p>
            <a:pPr marL="285750" indent="-285750">
              <a:buFontTx/>
              <a:buChar char="-"/>
              <a:defRPr/>
            </a:pPr>
            <a:r>
              <a:rPr lang="en-US" altLang="es-ES" i="1" dirty="0">
                <a:latin typeface="Calibri" panose="020F0502020204030204" pitchFamily="34" charset="0"/>
                <a:cs typeface="Calibri" panose="020F0502020204030204" pitchFamily="34" charset="0"/>
              </a:rPr>
              <a:t>lives</a:t>
            </a:r>
            <a:r>
              <a:rPr lang="en-US" altLang="es-ES" dirty="0">
                <a:latin typeface="Calibri" panose="020F0502020204030204" pitchFamily="34" charset="0"/>
                <a:cs typeface="Calibri" panose="020F0502020204030204" pitchFamily="34" charset="0"/>
              </a:rPr>
              <a:t>: Easier? Healthier? More fulfilled?  etc.</a:t>
            </a:r>
          </a:p>
          <a:p>
            <a:pPr marL="285750" indent="-285750">
              <a:buFontTx/>
              <a:buChar char="-"/>
              <a:defRPr/>
            </a:pPr>
            <a:r>
              <a:rPr lang="en-US" altLang="es-ES" i="1" dirty="0">
                <a:latin typeface="Calibri" panose="020F0502020204030204" pitchFamily="34" charset="0"/>
                <a:cs typeface="Calibri" panose="020F0502020204030204" pitchFamily="34" charset="0"/>
              </a:rPr>
              <a:t>organizations</a:t>
            </a:r>
            <a:r>
              <a:rPr lang="en-US" altLang="es-ES" dirty="0">
                <a:latin typeface="Calibri" panose="020F0502020204030204" pitchFamily="34" charset="0"/>
                <a:cs typeface="Calibri" panose="020F0502020204030204" pitchFamily="34" charset="0"/>
              </a:rPr>
              <a:t>: More effective? Save costs?  Save time? etc.</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Understand customer needs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2.1.2: </a:t>
            </a:r>
            <a:r>
              <a:rPr lang="en-US" sz="2200" spc="50" dirty="0">
                <a:latin typeface="+mj-lt"/>
                <a:cs typeface="Tahoma"/>
              </a:rPr>
              <a:t>Types of customer needs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031325"/>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Generally there are three key types of customer needs: Functional; Social; Emotional</a:t>
            </a:r>
          </a:p>
          <a:p>
            <a:pPr>
              <a:defRPr/>
            </a:pPr>
            <a:endParaRPr lang="en-GB" altLang="es-ES" dirty="0">
              <a:latin typeface="Calibri" panose="020F0502020204030204" pitchFamily="34" charset="0"/>
              <a:cs typeface="Calibri" panose="020F0502020204030204" pitchFamily="34" charset="0"/>
            </a:endParaRPr>
          </a:p>
          <a:p>
            <a:pPr>
              <a:defRPr/>
            </a:pPr>
            <a:r>
              <a:rPr lang="en-GB" altLang="es-ES" i="1" dirty="0">
                <a:latin typeface="Calibri" panose="020F0502020204030204" pitchFamily="34" charset="0"/>
                <a:cs typeface="Calibri" panose="020F0502020204030204" pitchFamily="34" charset="0"/>
              </a:rPr>
              <a:t>Functional</a:t>
            </a:r>
            <a:r>
              <a:rPr lang="en-GB" altLang="es-ES" dirty="0">
                <a:latin typeface="Calibri" panose="020F0502020204030204" pitchFamily="34" charset="0"/>
                <a:cs typeface="Calibri" panose="020F0502020204030204" pitchFamily="34" charset="0"/>
              </a:rPr>
              <a:t>: tangible needs that help fill a specific task or function that needs to be completed</a:t>
            </a:r>
          </a:p>
          <a:p>
            <a:pPr>
              <a:defRPr/>
            </a:pPr>
            <a:endParaRPr lang="en-GB" altLang="es-ES" dirty="0">
              <a:latin typeface="Calibri" panose="020F0502020204030204" pitchFamily="34" charset="0"/>
              <a:cs typeface="Calibri" panose="020F0502020204030204" pitchFamily="34" charset="0"/>
            </a:endParaRPr>
          </a:p>
          <a:p>
            <a:pPr>
              <a:defRPr/>
            </a:pPr>
            <a:r>
              <a:rPr lang="en-GB" altLang="es-ES" i="1" dirty="0">
                <a:latin typeface="Calibri" panose="020F0502020204030204" pitchFamily="34" charset="0"/>
                <a:cs typeface="Calibri" panose="020F0502020204030204" pitchFamily="34" charset="0"/>
              </a:rPr>
              <a:t>Social</a:t>
            </a:r>
            <a:r>
              <a:rPr lang="en-GB" altLang="es-ES" dirty="0">
                <a:latin typeface="Calibri" panose="020F0502020204030204" pitchFamily="34" charset="0"/>
                <a:cs typeface="Calibri" panose="020F0502020204030204" pitchFamily="34" charset="0"/>
              </a:rPr>
              <a:t>: how one may be ‘perceived’ by others – impacted by culture (country, organizational, peer-groups)</a:t>
            </a:r>
          </a:p>
          <a:p>
            <a:pPr>
              <a:defRPr/>
            </a:pPr>
            <a:endParaRPr lang="en-GB" altLang="es-ES" dirty="0">
              <a:latin typeface="Calibri" panose="020F0502020204030204" pitchFamily="34" charset="0"/>
              <a:cs typeface="Calibri" panose="020F0502020204030204" pitchFamily="34" charset="0"/>
            </a:endParaRPr>
          </a:p>
          <a:p>
            <a:pPr>
              <a:defRPr/>
            </a:pPr>
            <a:r>
              <a:rPr lang="en-GB" altLang="es-ES" i="1" dirty="0">
                <a:latin typeface="Calibri" panose="020F0502020204030204" pitchFamily="34" charset="0"/>
                <a:cs typeface="Calibri" panose="020F0502020204030204" pitchFamily="34" charset="0"/>
              </a:rPr>
              <a:t>Emotional</a:t>
            </a:r>
            <a:r>
              <a:rPr lang="en-GB" altLang="es-ES" dirty="0">
                <a:latin typeface="Calibri" panose="020F0502020204030204" pitchFamily="34" charset="0"/>
                <a:cs typeface="Calibri" panose="020F0502020204030204" pitchFamily="34" charset="0"/>
              </a:rPr>
              <a:t>: how one wishes to ‘feel’</a:t>
            </a: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8789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77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2.2: </a:t>
            </a:r>
            <a:r>
              <a:rPr lang="en-US" sz="4800" kern="0" spc="-150" dirty="0">
                <a:solidFill>
                  <a:schemeClr val="tx1"/>
                </a:solidFill>
                <a:latin typeface="+mj-lt"/>
                <a:ea typeface="Tahoma" panose="020B0604030504040204" pitchFamily="34" charset="0"/>
                <a:cs typeface="Tahoma" panose="020B0604030504040204" pitchFamily="34" charset="0"/>
              </a:rPr>
              <a:t>Focus on the customer’s requirements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2.2.1: What does service really mean?</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18564" y="4949874"/>
            <a:ext cx="11613024" cy="923330"/>
          </a:xfrm>
          <a:prstGeom prst="rect">
            <a:avLst/>
          </a:prstGeom>
        </p:spPr>
        <p:txBody>
          <a:bodyPr wrap="square">
            <a:spAutoFit/>
          </a:bodyPr>
          <a:lstStyle/>
          <a:p>
            <a:r>
              <a:rPr lang="en-US" dirty="0"/>
              <a:t>What service means by Simon Sinek “The SERVICE in Customer Service”: </a:t>
            </a:r>
            <a:r>
              <a:rPr lang="en-US" dirty="0">
                <a:hlinkClick r:id="rId2"/>
              </a:rPr>
              <a:t>https://www.youtube.com/watch?v=Em7NPWmyw6w&amp;t=57s</a:t>
            </a:r>
            <a:br>
              <a:rPr lang="en-US" dirty="0"/>
            </a:br>
            <a:endParaRPr lang="en-US" altLang="es-ES" dirty="0">
              <a:latin typeface="Calibri" panose="020F0502020204030204" pitchFamily="34" charset="0"/>
              <a:cs typeface="Calibri" panose="020F0502020204030204" pitchFamily="34" charset="0"/>
            </a:endParaRPr>
          </a:p>
        </p:txBody>
      </p:sp>
      <p:sp>
        <p:nvSpPr>
          <p:cNvPr id="7" name="Rectángulo 3">
            <a:extLst>
              <a:ext uri="{FF2B5EF4-FFF2-40B4-BE49-F238E27FC236}">
                <a16:creationId xmlns:a16="http://schemas.microsoft.com/office/drawing/2014/main" id="{D4FBF5A6-24D1-8794-2AEC-D8C0E30E115E}"/>
              </a:ext>
            </a:extLst>
          </p:cNvPr>
          <p:cNvSpPr/>
          <p:nvPr/>
        </p:nvSpPr>
        <p:spPr>
          <a:xfrm>
            <a:off x="377556" y="2438494"/>
            <a:ext cx="11024208" cy="1754326"/>
          </a:xfrm>
          <a:prstGeom prst="rect">
            <a:avLst/>
          </a:prstGeom>
        </p:spPr>
        <p:txBody>
          <a:bodyPr wrap="square">
            <a:spAutoFit/>
          </a:bodyPr>
          <a:lstStyle/>
          <a:p>
            <a:r>
              <a:rPr lang="en-US" dirty="0"/>
              <a:t>Customer service at its fundamental level is a process of relationship building with current and future customers</a:t>
            </a:r>
          </a:p>
          <a:p>
            <a:endParaRPr lang="en-US" dirty="0"/>
          </a:p>
          <a:p>
            <a:r>
              <a:rPr lang="en-US" dirty="0"/>
              <a:t>It starts when someone first knows about you and ends when they forget about you!</a:t>
            </a:r>
          </a:p>
          <a:p>
            <a:endParaRPr lang="en-US" dirty="0"/>
          </a:p>
          <a:p>
            <a:r>
              <a:rPr lang="en-US" altLang="es-ES" dirty="0">
                <a:latin typeface="Calibri" panose="020F0502020204030204" pitchFamily="34" charset="0"/>
                <a:cs typeface="Calibri" panose="020F0502020204030204" pitchFamily="34" charset="0"/>
              </a:rPr>
              <a:t>Business owners understand that loyal customers lead to higher levels of repeat business and positive word-of-mouth (including through social media); service is critical in this</a:t>
            </a:r>
          </a:p>
        </p:txBody>
      </p:sp>
    </p:spTree>
    <p:extLst>
      <p:ext uri="{BB962C8B-B14F-4D97-AF65-F5344CB8AC3E}">
        <p14:creationId xmlns:p14="http://schemas.microsoft.com/office/powerpoint/2010/main" val="290798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77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2.2: </a:t>
            </a:r>
            <a:r>
              <a:rPr lang="en-US" sz="4800" kern="0" spc="-150" dirty="0">
                <a:solidFill>
                  <a:schemeClr val="tx1"/>
                </a:solidFill>
                <a:latin typeface="+mj-lt"/>
                <a:ea typeface="Tahoma" panose="020B0604030504040204" pitchFamily="34" charset="0"/>
                <a:cs typeface="Tahoma" panose="020B0604030504040204" pitchFamily="34" charset="0"/>
              </a:rPr>
              <a:t>Focus on the customer’s requirements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2.2.2: What are customers looking for?</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377556" y="2431029"/>
            <a:ext cx="11024208" cy="3139321"/>
          </a:xfrm>
          <a:prstGeom prst="rect">
            <a:avLst/>
          </a:prstGeom>
        </p:spPr>
        <p:txBody>
          <a:bodyPr wrap="square">
            <a:spAutoFit/>
          </a:bodyPr>
          <a:lstStyle/>
          <a:p>
            <a:r>
              <a:rPr lang="en-US" dirty="0"/>
              <a:t>Below we have summarized what consultants and writers have suggested as various requirements from customer service in the post-pandemic world:</a:t>
            </a:r>
          </a:p>
          <a:p>
            <a:endParaRPr lang="en-US" dirty="0"/>
          </a:p>
          <a:p>
            <a:pPr marL="285750" indent="-285750">
              <a:buFontTx/>
              <a:buChar char="-"/>
            </a:pPr>
            <a:r>
              <a:rPr lang="en-US" dirty="0"/>
              <a:t>Empathy		-     Control		-     Accessibility</a:t>
            </a:r>
          </a:p>
          <a:p>
            <a:pPr marL="285750" indent="-285750">
              <a:buFontTx/>
              <a:buChar char="-"/>
            </a:pPr>
            <a:r>
              <a:rPr lang="en-US" dirty="0"/>
              <a:t>Politeness		-     Options		-     Information</a:t>
            </a:r>
          </a:p>
          <a:p>
            <a:pPr marL="285750" indent="-285750">
              <a:buFontTx/>
              <a:buChar char="-"/>
            </a:pPr>
            <a:r>
              <a:rPr lang="en-US" dirty="0"/>
              <a:t>Transparency		-     Convenience 		-     Fairness</a:t>
            </a:r>
          </a:p>
          <a:p>
            <a:pPr marL="285750" indent="-285750">
              <a:buFontTx/>
              <a:buChar char="-"/>
            </a:pPr>
            <a:r>
              <a:rPr lang="en-US" dirty="0"/>
              <a:t>Availability		-     Active listening </a:t>
            </a:r>
          </a:p>
          <a:p>
            <a:pPr marL="285750" indent="-285750">
              <a:buFontTx/>
              <a:buChar char="-"/>
            </a:pPr>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What we have now is a movement towards ultimate flexibility in terms of how, when, and where customer service can take place.  Digitalization is critical to this process but also having to build in the ‘human element’ as required.</a:t>
            </a:r>
          </a:p>
          <a:p>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453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3078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2.3: </a:t>
            </a:r>
            <a:r>
              <a:rPr lang="en-US" sz="4800" kern="0" spc="-150" dirty="0">
                <a:solidFill>
                  <a:schemeClr val="tx1"/>
                </a:solidFill>
                <a:latin typeface="+mj-lt"/>
                <a:ea typeface="Tahoma" panose="020B0604030504040204" pitchFamily="34" charset="0"/>
                <a:cs typeface="Tahoma" panose="020B0604030504040204" pitchFamily="34" charset="0"/>
              </a:rPr>
              <a:t>Identify what is ‘enough’ customer service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2.3.1: Fundamentals of customer service</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2862322"/>
          </a:xfrm>
          <a:prstGeom prst="rect">
            <a:avLst/>
          </a:prstGeom>
        </p:spPr>
        <p:txBody>
          <a:bodyPr wrap="square">
            <a:spAutoFit/>
          </a:bodyPr>
          <a:lstStyle/>
          <a:p>
            <a:r>
              <a:rPr lang="en-US" altLang="es-ES" dirty="0">
                <a:latin typeface="Calibri" panose="020F0502020204030204" pitchFamily="34" charset="0"/>
                <a:cs typeface="Calibri" panose="020F0502020204030204" pitchFamily="34" charset="0"/>
              </a:rPr>
              <a:t>You need to start by asking: What are the expectations of our customers pre-purchase versus post-purchase and how well do we meet those expectations?  The service offered MUST match that promised.   </a:t>
            </a:r>
          </a:p>
          <a:p>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The levels of customer service vary depending on the customer.  </a:t>
            </a:r>
          </a:p>
          <a:p>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Organizations may:</a:t>
            </a:r>
          </a:p>
          <a:p>
            <a:pPr marL="285750" indent="-285750">
              <a:buFontTx/>
              <a:buChar char="-"/>
            </a:pPr>
            <a:r>
              <a:rPr lang="en-US" altLang="es-ES" dirty="0">
                <a:latin typeface="Calibri" panose="020F0502020204030204" pitchFamily="34" charset="0"/>
                <a:cs typeface="Calibri" panose="020F0502020204030204" pitchFamily="34" charset="0"/>
              </a:rPr>
              <a:t>charge an additional fee for various levels of pre or post-purchase customer service (basic, premium) or </a:t>
            </a:r>
          </a:p>
          <a:p>
            <a:pPr marL="285750" indent="-285750">
              <a:buFontTx/>
              <a:buChar char="-"/>
            </a:pPr>
            <a:r>
              <a:rPr lang="en-US" altLang="es-ES" dirty="0">
                <a:latin typeface="Calibri" panose="020F0502020204030204" pitchFamily="34" charset="0"/>
                <a:cs typeface="Calibri" panose="020F0502020204030204" pitchFamily="34" charset="0"/>
              </a:rPr>
              <a:t>increase their levels of pre- or post- customer service depending on the value of a customer  (e.g., airlines have service tiers for their clients which ‘open up’ services to them depending on how a customer flies)</a:t>
            </a:r>
          </a:p>
          <a:p>
            <a:endParaRPr lang="en-US" altLang="es-ES" dirty="0">
              <a:latin typeface="Calibri" panose="020F0502020204030204" pitchFamily="34" charset="0"/>
              <a:cs typeface="Calibri" panose="020F0502020204030204" pitchFamily="34" charset="0"/>
            </a:endParaRPr>
          </a:p>
        </p:txBody>
      </p:sp>
      <p:sp>
        <p:nvSpPr>
          <p:cNvPr id="7" name="Rectangle 6"/>
          <p:cNvSpPr/>
          <p:nvPr/>
        </p:nvSpPr>
        <p:spPr>
          <a:xfrm>
            <a:off x="891690" y="5206248"/>
            <a:ext cx="10484528" cy="369332"/>
          </a:xfrm>
          <a:prstGeom prst="rect">
            <a:avLst/>
          </a:prstGeom>
        </p:spPr>
        <p:txBody>
          <a:bodyPr wrap="square">
            <a:spAutoFit/>
          </a:bodyPr>
          <a:lstStyle/>
          <a:p>
            <a:r>
              <a:rPr lang="en-US" dirty="0">
                <a:hlinkClick r:id="rId2"/>
              </a:rPr>
              <a:t>https://www.business.qld.gov.au/running-business/consumer-laws/customer-service/improving/principles</a:t>
            </a:r>
            <a:r>
              <a:rPr lang="en-US" dirty="0"/>
              <a:t> </a:t>
            </a:r>
          </a:p>
        </p:txBody>
      </p:sp>
    </p:spTree>
    <p:extLst>
      <p:ext uri="{BB962C8B-B14F-4D97-AF65-F5344CB8AC3E}">
        <p14:creationId xmlns:p14="http://schemas.microsoft.com/office/powerpoint/2010/main" val="422624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3078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2.3: </a:t>
            </a:r>
            <a:r>
              <a:rPr lang="en-US" sz="4800" kern="0" spc="-150" dirty="0">
                <a:solidFill>
                  <a:schemeClr val="tx1"/>
                </a:solidFill>
                <a:latin typeface="+mj-lt"/>
                <a:ea typeface="Tahoma" panose="020B0604030504040204" pitchFamily="34" charset="0"/>
                <a:cs typeface="Tahoma" panose="020B0604030504040204" pitchFamily="34" charset="0"/>
              </a:rPr>
              <a:t>Identify what is ‘enough’ customer service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2.3.2: Identifying when you have ‘enough’ customer service</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3693319"/>
          </a:xfrm>
          <a:prstGeom prst="rect">
            <a:avLst/>
          </a:prstGeom>
        </p:spPr>
        <p:txBody>
          <a:bodyPr wrap="square">
            <a:spAutoFit/>
          </a:bodyPr>
          <a:lstStyle/>
          <a:p>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Customer service is fluid and changes from customer to customer; some require minimal service while others can ‘never’ be satisfied.  There are, however, three low-cost ways of identifying if you have enough ‘good’ customer service:</a:t>
            </a:r>
          </a:p>
          <a:p>
            <a:pPr marL="285750" indent="-285750">
              <a:buFontTx/>
              <a:buChar char="-"/>
            </a:pPr>
            <a:r>
              <a:rPr lang="en-US" altLang="es-ES" i="1" dirty="0">
                <a:latin typeface="Calibri" panose="020F0502020204030204" pitchFamily="34" charset="0"/>
                <a:cs typeface="Calibri" panose="020F0502020204030204" pitchFamily="34" charset="0"/>
              </a:rPr>
              <a:t>Ask your customers</a:t>
            </a:r>
            <a:r>
              <a:rPr lang="en-US" altLang="es-ES" dirty="0">
                <a:latin typeface="Calibri" panose="020F0502020204030204" pitchFamily="34" charset="0"/>
                <a:cs typeface="Calibri" panose="020F0502020204030204" pitchFamily="34" charset="0"/>
              </a:rPr>
              <a:t>!!  This also helps develop your relationship with them and shows you care about their input and want to do better</a:t>
            </a:r>
          </a:p>
          <a:p>
            <a:pPr marL="285750" indent="-285750">
              <a:buFontTx/>
              <a:buChar char="-"/>
            </a:pPr>
            <a:r>
              <a:rPr lang="en-US" altLang="es-ES" i="1" dirty="0">
                <a:latin typeface="Calibri" panose="020F0502020204030204" pitchFamily="34" charset="0"/>
                <a:cs typeface="Calibri" panose="020F0502020204030204" pitchFamily="34" charset="0"/>
              </a:rPr>
              <a:t>Ask your own employees</a:t>
            </a:r>
            <a:r>
              <a:rPr lang="en-US" altLang="es-ES" dirty="0">
                <a:latin typeface="Calibri" panose="020F0502020204030204" pitchFamily="34" charset="0"/>
                <a:cs typeface="Calibri" panose="020F0502020204030204" pitchFamily="34" charset="0"/>
              </a:rPr>
              <a:t>!!  Many times your own people can help identify gaps in what you provide.  They are interfacing daily with your customers and know where possible problems lay</a:t>
            </a:r>
          </a:p>
          <a:p>
            <a:pPr marL="285750" indent="-285750">
              <a:buFontTx/>
              <a:buChar char="-"/>
            </a:pPr>
            <a:r>
              <a:rPr lang="en-US" altLang="es-ES" i="1" dirty="0">
                <a:latin typeface="Calibri" panose="020F0502020204030204" pitchFamily="34" charset="0"/>
                <a:cs typeface="Calibri" panose="020F0502020204030204" pitchFamily="34" charset="0"/>
              </a:rPr>
              <a:t>Benchmark the services you offer against your key competitors</a:t>
            </a:r>
            <a:r>
              <a:rPr lang="en-US" altLang="es-ES" dirty="0">
                <a:latin typeface="Calibri" panose="020F0502020204030204" pitchFamily="34" charset="0"/>
                <a:cs typeface="Calibri" panose="020F0502020204030204" pitchFamily="34" charset="0"/>
              </a:rPr>
              <a:t>!!   We sometimes forget that we need to be continually watching what intangibles competitors offer.  We can also ask our customers and employee to gain insight here. </a:t>
            </a:r>
          </a:p>
          <a:p>
            <a:pPr marL="285750" indent="-285750">
              <a:buFontTx/>
              <a:buChar char="-"/>
            </a:pPr>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621850" y="5393654"/>
            <a:ext cx="11024208" cy="646331"/>
          </a:xfrm>
          <a:prstGeom prst="rect">
            <a:avLst/>
          </a:prstGeom>
        </p:spPr>
        <p:txBody>
          <a:bodyPr wrap="square">
            <a:spAutoFit/>
          </a:bodyPr>
          <a:lstStyle/>
          <a:p>
            <a:r>
              <a:rPr lang="en-US" altLang="es-ES" dirty="0">
                <a:latin typeface="Calibri" panose="020F0502020204030204" pitchFamily="34" charset="0"/>
                <a:cs typeface="Calibri" panose="020F0502020204030204" pitchFamily="34" charset="0"/>
              </a:rPr>
              <a:t>“How to Improve Your Customer Service: </a:t>
            </a:r>
            <a:r>
              <a:rPr lang="en-US" altLang="es-ES" dirty="0">
                <a:latin typeface="Calibri" panose="020F0502020204030204" pitchFamily="34" charset="0"/>
                <a:cs typeface="Calibri" panose="020F0502020204030204" pitchFamily="34" charset="0"/>
                <a:hlinkClick r:id="rId2"/>
              </a:rPr>
              <a:t>https://www.youtube.com/watch?v=qXQYNxDdbh8&amp;t=8s</a:t>
            </a:r>
            <a:r>
              <a:rPr lang="en-US" altLang="es-ES" dirty="0">
                <a:latin typeface="Calibri" panose="020F0502020204030204" pitchFamily="34" charset="0"/>
                <a:cs typeface="Calibri" panose="020F0502020204030204" pitchFamily="34" charset="0"/>
              </a:rPr>
              <a:t> </a:t>
            </a:r>
          </a:p>
          <a:p>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6476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2.4: </a:t>
            </a:r>
            <a:r>
              <a:rPr lang="en-US" sz="4200" kern="0" spc="-150" dirty="0">
                <a:solidFill>
                  <a:schemeClr val="tx1"/>
                </a:solidFill>
                <a:latin typeface="+mj-lt"/>
                <a:ea typeface="Tahoma" panose="020B0604030504040204" pitchFamily="34" charset="0"/>
                <a:cs typeface="Tahoma" panose="020B0604030504040204" pitchFamily="34" charset="0"/>
              </a:rPr>
              <a:t>Separate digital vs. non-digital customer service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2.4.1.: Digital versus non-digital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247317"/>
          </a:xfrm>
          <a:prstGeom prst="rect">
            <a:avLst/>
          </a:prstGeom>
        </p:spPr>
        <p:txBody>
          <a:bodyPr wrap="square">
            <a:spAutoFit/>
          </a:bodyPr>
          <a:lstStyle/>
          <a:p>
            <a:pPr algn="l"/>
            <a:r>
              <a:rPr lang="en-US" dirty="0">
                <a:solidFill>
                  <a:srgbClr val="111111"/>
                </a:solidFill>
              </a:rPr>
              <a:t>While digital channels of customer service have become somewhat ubiquitous throughout the pandemic, organizations cannot forget about the non-digital component and the importance of the interaction between the two, especially as we move to a post-pandemic world</a:t>
            </a:r>
          </a:p>
          <a:p>
            <a:pPr algn="l"/>
            <a:endParaRPr lang="en-US" dirty="0">
              <a:solidFill>
                <a:srgbClr val="111111"/>
              </a:solidFill>
            </a:endParaRPr>
          </a:p>
          <a:p>
            <a:pPr algn="l"/>
            <a:r>
              <a:rPr lang="en-US" dirty="0">
                <a:solidFill>
                  <a:srgbClr val="111111"/>
                </a:solidFill>
              </a:rPr>
              <a:t>It is important to seamlessly integrate digital and non-digital multiple channel customer service</a:t>
            </a:r>
          </a:p>
          <a:p>
            <a:pPr marL="285750" indent="-285750">
              <a:buFontTx/>
              <a:buChar char="-"/>
            </a:pPr>
            <a:r>
              <a:rPr lang="en-GB" dirty="0"/>
              <a:t>Phone			-     email 			-     social media</a:t>
            </a:r>
          </a:p>
          <a:p>
            <a:pPr marL="285750" indent="-285750">
              <a:buFontTx/>
              <a:buChar char="-"/>
            </a:pPr>
            <a:r>
              <a:rPr lang="en-GB" dirty="0"/>
              <a:t>Website		-     SMS / Text		-     in-person / on-site support</a:t>
            </a:r>
          </a:p>
          <a:p>
            <a:pPr algn="l">
              <a:buFont typeface="Arial" panose="020B0604020202020204" pitchFamily="34" charset="0"/>
              <a:buChar char="•"/>
            </a:pPr>
            <a:endParaRPr lang="en-US" dirty="0">
              <a:solidFill>
                <a:srgbClr val="111111"/>
              </a:solidFill>
            </a:endParaRPr>
          </a:p>
          <a:p>
            <a:r>
              <a:rPr lang="en-US" dirty="0">
                <a:solidFill>
                  <a:srgbClr val="111111"/>
                </a:solidFill>
                <a:hlinkClick r:id="rId2"/>
              </a:rPr>
              <a:t>https://www.the-future-of-commerce.com/2021/08/02/what-is-customer-service-definition-examples/</a:t>
            </a:r>
            <a:r>
              <a:rPr lang="en-US" dirty="0">
                <a:solidFill>
                  <a:srgbClr val="111111"/>
                </a:solidFill>
              </a:rPr>
              <a:t> </a:t>
            </a:r>
          </a:p>
          <a:p>
            <a:endParaRPr lang="en-US" dirty="0"/>
          </a:p>
          <a:p>
            <a:r>
              <a:rPr lang="en-US" dirty="0"/>
              <a:t>N.B.:  Some components of customer service can also be outsourced to </a:t>
            </a:r>
            <a:r>
              <a:rPr lang="en-US" i="1" dirty="0"/>
              <a:t>trusted</a:t>
            </a:r>
            <a:r>
              <a:rPr lang="en-US" dirty="0"/>
              <a:t> suppliers of that service (e.g., delivery services now ‘represent’ restaurants when they deliver their products to customers); </a:t>
            </a:r>
            <a:r>
              <a:rPr lang="en-US" dirty="0">
                <a:solidFill>
                  <a:srgbClr val="111111"/>
                </a:solidFill>
              </a:rPr>
              <a:t>they need to be strategically developed but seamlessly connected to ensure consistency.</a:t>
            </a:r>
          </a:p>
          <a:p>
            <a:br>
              <a:rPr lang="en-US" dirty="0"/>
            </a:br>
            <a:endParaRPr lang="en-US" altLang="es-ES" dirty="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1251</Words>
  <Application>Microsoft Office PowerPoint</Application>
  <PresentationFormat>Panorámica</PresentationFormat>
  <Paragraphs>123</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92</cp:revision>
  <dcterms:created xsi:type="dcterms:W3CDTF">2021-06-29T11:11:56Z</dcterms:created>
  <dcterms:modified xsi:type="dcterms:W3CDTF">2023-02-06T16:17:00Z</dcterms:modified>
</cp:coreProperties>
</file>