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256" r:id="rId2"/>
    <p:sldId id="268" r:id="rId3"/>
    <p:sldId id="258" r:id="rId4"/>
    <p:sldId id="298" r:id="rId5"/>
    <p:sldId id="299" r:id="rId6"/>
    <p:sldId id="290" r:id="rId7"/>
    <p:sldId id="301" r:id="rId8"/>
    <p:sldId id="300" r:id="rId9"/>
    <p:sldId id="292" r:id="rId10"/>
    <p:sldId id="302" r:id="rId11"/>
    <p:sldId id="273" r:id="rId12"/>
    <p:sldId id="265" r:id="rId13"/>
    <p:sldId id="274" r:id="rId14"/>
    <p:sldId id="264"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techtarget.com/searchcustomerexperience/feature/10-examples-of-AI-in-customer-service"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online.hbs.edu/blog/post/types-of-customer-needs"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online.hbs.edu/blog/post/types-of-customer-needs"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Em7NPWmyw6w&amp;t=57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business.qld.gov.au/running-business/consumer-laws/customer-service/improving/principle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qXQYNxDdbh8&amp;t=8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the-future-of-commerce.com/2021/08/02/what-is-customer-service-definition-example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646331"/>
          </a:xfrm>
          <a:prstGeom prst="rect">
            <a:avLst/>
          </a:prstGeom>
          <a:noFill/>
        </p:spPr>
        <p:txBody>
          <a:bodyPr wrap="square">
            <a:spAutoFit/>
          </a:bodyPr>
          <a:lstStyle/>
          <a:p>
            <a:pPr algn="ctr"/>
            <a:r>
              <a:rPr lang="en-GB" sz="1800" b="1">
                <a:effectLst/>
                <a:latin typeface="Bahnschrift Light" panose="020B0502040204020203" pitchFamily="34" charset="0"/>
                <a:ea typeface="Calibri" panose="020F0502020204030204" pitchFamily="34" charset="0"/>
              </a:rPr>
              <a:t>“Mejorar la resiliencia de las PYMES tras el confinamiento”</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n-US" sz="1800" b="1" i="0" u="none" strike="noStrike" kern="1200" cap="none" spc="-114" normalizeH="0" baseline="0" noProof="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Incrementar el nivel del Servicio de Atención al Cliente</a:t>
            </a:r>
            <a:endPar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pt-BR" b="1" spc="-114">
                <a:solidFill>
                  <a:srgbClr val="0CA373"/>
                </a:solidFill>
                <a:latin typeface="Tahoma" panose="020B0604030504040204" pitchFamily="34" charset="0"/>
                <a:ea typeface="Tahoma" panose="020B0604030504040204" pitchFamily="34" charset="0"/>
                <a:cs typeface="Tahoma" panose="020B0604030504040204" pitchFamily="34" charset="0"/>
              </a:rPr>
              <a:t>Po</a:t>
            </a:r>
            <a:r>
              <a:rPr lang="pt-BR" b="1" spc="-114" dirty="0">
                <a:solidFill>
                  <a:srgbClr val="0CA373"/>
                </a:solidFill>
                <a:latin typeface="Tahoma" panose="020B0604030504040204" pitchFamily="34" charset="0"/>
                <a:ea typeface="Tahoma" panose="020B0604030504040204" pitchFamily="34" charset="0"/>
                <a:cs typeface="Tahoma" panose="020B0604030504040204" pitchFamily="34" charset="0"/>
              </a:rPr>
              <a:t>r</a:t>
            </a:r>
            <a:r>
              <a:rPr kumimoji="0" lang="pt-BR" sz="1800" b="1" i="0" u="none" strike="noStrike" kern="1200" cap="none" spc="-114" normalizeH="0" baseline="0" noProof="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r>
              <a:rPr lang="pt-BR" b="1" spc="-114" dirty="0">
                <a:latin typeface="Tahoma" panose="020B0604030504040204" pitchFamily="34" charset="0"/>
                <a:ea typeface="Tahoma" panose="020B0604030504040204" pitchFamily="34" charset="0"/>
                <a:cs typeface="Tahoma" panose="020B0604030504040204" pitchFamily="34" charset="0"/>
              </a:rPr>
              <a:t>SEERC</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667109"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400" kern="0" spc="-150">
                <a:solidFill>
                  <a:schemeClr val="tx1"/>
                </a:solidFill>
                <a:latin typeface="+mj-lt"/>
                <a:ea typeface="Tahoma" panose="020B0604030504040204" pitchFamily="34" charset="0"/>
                <a:cs typeface="Tahoma" panose="020B0604030504040204" pitchFamily="34" charset="0"/>
              </a:rPr>
              <a:t>UNIDAD 4: </a:t>
            </a:r>
            <a:r>
              <a:rPr lang="en-US" sz="4000" kern="0" spc="-150">
                <a:solidFill>
                  <a:schemeClr val="tx1"/>
                </a:solidFill>
                <a:latin typeface="+mj-lt"/>
                <a:ea typeface="Tahoma" panose="020B0604030504040204" pitchFamily="34" charset="0"/>
                <a:cs typeface="Tahoma" panose="020B0604030504040204" pitchFamily="34" charset="0"/>
              </a:rPr>
              <a:t>Separar la atención al cliente digital de la no digital</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488712" cy="352661"/>
          </a:xfrm>
          <a:prstGeom prst="rect">
            <a:avLst/>
          </a:prstGeom>
        </p:spPr>
        <p:txBody>
          <a:bodyPr vert="horz" wrap="square" lIns="0" tIns="13970" rIns="0" bIns="0" rtlCol="0">
            <a:spAutoFit/>
          </a:bodyPr>
          <a:lstStyle/>
          <a:p>
            <a:pPr marL="12700">
              <a:lnSpc>
                <a:spcPct val="100000"/>
              </a:lnSpc>
              <a:spcBef>
                <a:spcPts val="110"/>
              </a:spcBef>
            </a:pPr>
            <a:r>
              <a:rPr lang="en-US" sz="2200" spc="50">
                <a:latin typeface="+mj-lt"/>
                <a:cs typeface="Tahoma"/>
              </a:rPr>
              <a:t>SECCIÓN 4.2: Servicio de atención al cliente orientado al futuro</a:t>
            </a:r>
            <a:endParaRPr lang="en-US"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5" y="2251997"/>
            <a:ext cx="11024208" cy="3139321"/>
          </a:xfrm>
          <a:prstGeom prst="rect">
            <a:avLst/>
          </a:prstGeom>
        </p:spPr>
        <p:txBody>
          <a:bodyPr wrap="square">
            <a:spAutoFit/>
          </a:bodyPr>
          <a:lstStyle/>
          <a:p>
            <a:pPr algn="l"/>
            <a:r>
              <a:rPr lang="es-ES">
                <a:solidFill>
                  <a:srgbClr val="111111"/>
                </a:solidFill>
              </a:rPr>
              <a:t>Las tendencias de la atención al cliente parecen girar en torno a dos áreas contradictorias, aunque conectadas:</a:t>
            </a:r>
          </a:p>
          <a:p>
            <a:pPr algn="l"/>
            <a:endParaRPr lang="en-US" dirty="0">
              <a:solidFill>
                <a:srgbClr val="111111"/>
              </a:solidFill>
            </a:endParaRPr>
          </a:p>
          <a:p>
            <a:pPr marL="285750" indent="-285750">
              <a:buFontTx/>
              <a:buChar char="-"/>
            </a:pPr>
            <a:r>
              <a:rPr lang="en-US">
                <a:solidFill>
                  <a:srgbClr val="111111"/>
                </a:solidFill>
              </a:rPr>
              <a:t>Personalización: </a:t>
            </a:r>
            <a:r>
              <a:rPr lang="es-ES">
                <a:solidFill>
                  <a:srgbClr val="111111"/>
                </a:solidFill>
              </a:rPr>
              <a:t>los clientes tienen que sentirse importantes y que la empresa los conoce y no son un cliente más; esto puede hacerse a través de medios tanto digitales como no digitales.</a:t>
            </a:r>
            <a:endParaRPr lang="en-US" dirty="0">
              <a:solidFill>
                <a:srgbClr val="111111"/>
              </a:solidFill>
            </a:endParaRPr>
          </a:p>
          <a:p>
            <a:pPr marL="285750" indent="-285750" algn="l">
              <a:buFontTx/>
              <a:buChar char="-"/>
            </a:pPr>
            <a:r>
              <a:rPr lang="en-US">
                <a:solidFill>
                  <a:srgbClr val="111111"/>
                </a:solidFill>
              </a:rPr>
              <a:t>Inteligencia Artificial (IA): </a:t>
            </a:r>
            <a:r>
              <a:rPr lang="es-ES">
                <a:solidFill>
                  <a:srgbClr val="111111"/>
                </a:solidFill>
              </a:rPr>
              <a:t>está cambiando los fundamentos de las interacciones del servicio de atención al cliente, simplificando el proceso para las tareas rutinarias y llegando a niveles más altos de personalización a medida que evoluciona</a:t>
            </a:r>
            <a:r>
              <a:rPr lang="en-US">
                <a:solidFill>
                  <a:srgbClr val="111111"/>
                </a:solidFill>
              </a:rPr>
              <a:t>.</a:t>
            </a:r>
            <a:endParaRPr lang="en-US" dirty="0">
              <a:solidFill>
                <a:srgbClr val="111111"/>
              </a:solidFill>
            </a:endParaRPr>
          </a:p>
          <a:p>
            <a:pPr marL="285750" indent="-285750" algn="l">
              <a:buFontTx/>
              <a:buChar char="-"/>
            </a:pPr>
            <a:endParaRPr lang="en-US" dirty="0">
              <a:solidFill>
                <a:srgbClr val="111111"/>
              </a:solidFill>
            </a:endParaRPr>
          </a:p>
          <a:p>
            <a:pPr marL="285750" indent="-285750" algn="l">
              <a:buFontTx/>
              <a:buChar char="-"/>
            </a:pPr>
            <a:endParaRPr lang="en-US" dirty="0">
              <a:solidFill>
                <a:srgbClr val="111111"/>
              </a:solidFill>
            </a:endParaRPr>
          </a:p>
          <a:p>
            <a:r>
              <a:rPr lang="en-US" altLang="es-ES" dirty="0">
                <a:solidFill>
                  <a:srgbClr val="111111"/>
                </a:solidFill>
                <a:cs typeface="Calibri" panose="020F0502020204030204" pitchFamily="34" charset="0"/>
                <a:hlinkClick r:id="rId2"/>
              </a:rPr>
              <a:t>https://www.techtarget.com/searchcustomerexperience/feature/10-examples-of-AI-in-customer-service#</a:t>
            </a:r>
            <a:r>
              <a:rPr lang="en-US" altLang="es-ES" dirty="0">
                <a:solidFill>
                  <a:srgbClr val="111111"/>
                </a:solidFill>
                <a:cs typeface="Calibri" panose="020F0502020204030204" pitchFamily="34" charset="0"/>
              </a:rPr>
              <a:t> </a:t>
            </a:r>
          </a:p>
          <a:p>
            <a:pPr algn="l"/>
            <a:endParaRPr lang="en-US" altLang="es-ES" dirty="0">
              <a:cs typeface="Calibri" panose="020F0502020204030204" pitchFamily="34" charset="0"/>
            </a:endParaRPr>
          </a:p>
        </p:txBody>
      </p:sp>
    </p:spTree>
    <p:extLst>
      <p:ext uri="{BB962C8B-B14F-4D97-AF65-F5344CB8AC3E}">
        <p14:creationId xmlns:p14="http://schemas.microsoft.com/office/powerpoint/2010/main" val="150351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866601" y="3878184"/>
            <a:ext cx="2007501" cy="915572"/>
          </a:xfrm>
          <a:prstGeom prst="rect">
            <a:avLst/>
          </a:prstGeom>
          <a:noFill/>
        </p:spPr>
        <p:txBody>
          <a:bodyPr wrap="square" rtlCol="0">
            <a:spAutoFit/>
          </a:bodyPr>
          <a:lstStyle/>
          <a:p>
            <a:pPr algn="ctr">
              <a:lnSpc>
                <a:spcPts val="2220"/>
              </a:lnSpc>
            </a:pPr>
            <a:r>
              <a:rPr lang="es-ES" sz="1400">
                <a:ea typeface="Lato Light" charset="0"/>
                <a:cs typeface="Poppins" pitchFamily="2" charset="77"/>
              </a:rPr>
              <a:t>El nivel de servicio de atención al cliente debe cumplir lo prometido</a:t>
            </a:r>
            <a:endParaRPr lang="en-US" sz="1400" dirty="0">
              <a:ea typeface="Lato Light" charset="0"/>
              <a:cs typeface="Poppins" pitchFamily="2" charset="77"/>
            </a:endParaRPr>
          </a:p>
        </p:txBody>
      </p:sp>
      <p:sp>
        <p:nvSpPr>
          <p:cNvPr id="53" name="Rectangle 52"/>
          <p:cNvSpPr/>
          <p:nvPr/>
        </p:nvSpPr>
        <p:spPr>
          <a:xfrm>
            <a:off x="5049959" y="3302903"/>
            <a:ext cx="1651699" cy="646331"/>
          </a:xfrm>
          <a:prstGeom prst="rect">
            <a:avLst/>
          </a:prstGeom>
        </p:spPr>
        <p:txBody>
          <a:bodyPr wrap="square">
            <a:spAutoFit/>
          </a:bodyPr>
          <a:lstStyle/>
          <a:p>
            <a:pPr algn="ctr"/>
            <a:r>
              <a:rPr lang="en-US" b="1">
                <a:ea typeface="Roboto" charset="0"/>
                <a:cs typeface="Poppins" pitchFamily="2" charset="77"/>
              </a:rPr>
              <a:t>Niveles requeridos</a:t>
            </a:r>
            <a:endParaRPr lang="en-US" b="1" dirty="0">
              <a:ea typeface="Roboto" charset="0"/>
              <a:cs typeface="Poppins" pitchFamily="2" charset="77"/>
            </a:endParaRPr>
          </a:p>
        </p:txBody>
      </p:sp>
      <p:sp>
        <p:nvSpPr>
          <p:cNvPr id="54" name="TextBox 53"/>
          <p:cNvSpPr txBox="1"/>
          <p:nvPr/>
        </p:nvSpPr>
        <p:spPr>
          <a:xfrm>
            <a:off x="6215953" y="2667420"/>
            <a:ext cx="2007501" cy="915572"/>
          </a:xfrm>
          <a:prstGeom prst="rect">
            <a:avLst/>
          </a:prstGeom>
          <a:noFill/>
        </p:spPr>
        <p:txBody>
          <a:bodyPr wrap="square" rtlCol="0">
            <a:spAutoFit/>
          </a:bodyPr>
          <a:lstStyle/>
          <a:p>
            <a:pPr algn="ctr">
              <a:lnSpc>
                <a:spcPts val="2220"/>
              </a:lnSpc>
            </a:pPr>
            <a:r>
              <a:rPr lang="es-ES" sz="1400">
                <a:ea typeface="Lato Light" charset="0"/>
                <a:cs typeface="Poppins" pitchFamily="2" charset="77"/>
              </a:rPr>
              <a:t>Abrazar lo digital pero no olvidar la importancia de lo no digital</a:t>
            </a:r>
            <a:endParaRPr lang="en-US" sz="1400" dirty="0">
              <a:ea typeface="Lato Light" charset="0"/>
              <a:cs typeface="Poppins" pitchFamily="2" charset="77"/>
            </a:endParaRPr>
          </a:p>
        </p:txBody>
      </p:sp>
      <p:sp>
        <p:nvSpPr>
          <p:cNvPr id="55" name="Rectangle 54"/>
          <p:cNvSpPr/>
          <p:nvPr/>
        </p:nvSpPr>
        <p:spPr>
          <a:xfrm>
            <a:off x="6505653" y="2375051"/>
            <a:ext cx="1457066" cy="369332"/>
          </a:xfrm>
          <a:prstGeom prst="rect">
            <a:avLst/>
          </a:prstGeom>
        </p:spPr>
        <p:txBody>
          <a:bodyPr wrap="none">
            <a:spAutoFit/>
          </a:bodyPr>
          <a:lstStyle/>
          <a:p>
            <a:pPr algn="ctr"/>
            <a:r>
              <a:rPr lang="en-US" b="1">
                <a:ea typeface="Roboto" charset="0"/>
                <a:cs typeface="Poppins" pitchFamily="2" charset="77"/>
              </a:rPr>
              <a:t>Digitalización</a:t>
            </a:r>
            <a:endParaRPr lang="en-US" b="1" dirty="0">
              <a:ea typeface="Roboto" charset="0"/>
              <a:cs typeface="Poppins" pitchFamily="2" charset="77"/>
            </a:endParaRPr>
          </a:p>
        </p:txBody>
      </p:sp>
      <p:sp>
        <p:nvSpPr>
          <p:cNvPr id="58" name="TextBox 57"/>
          <p:cNvSpPr txBox="1"/>
          <p:nvPr/>
        </p:nvSpPr>
        <p:spPr>
          <a:xfrm>
            <a:off x="3459219" y="2690767"/>
            <a:ext cx="2076388" cy="633443"/>
          </a:xfrm>
          <a:prstGeom prst="rect">
            <a:avLst/>
          </a:prstGeom>
          <a:noFill/>
        </p:spPr>
        <p:txBody>
          <a:bodyPr wrap="square" rtlCol="0">
            <a:spAutoFit/>
          </a:bodyPr>
          <a:lstStyle/>
          <a:p>
            <a:pPr algn="ctr">
              <a:lnSpc>
                <a:spcPts val="2220"/>
              </a:lnSpc>
            </a:pPr>
            <a:r>
              <a:rPr lang="en-US" sz="1400">
                <a:ea typeface="Lato Light" charset="0"/>
                <a:cs typeface="Poppins" pitchFamily="2" charset="77"/>
              </a:rPr>
              <a:t>Definir sus expectativas del servicio</a:t>
            </a:r>
            <a:endParaRPr lang="en-US" sz="1400" dirty="0">
              <a:ea typeface="Lato Light" charset="0"/>
              <a:cs typeface="Poppins" pitchFamily="2" charset="77"/>
            </a:endParaRPr>
          </a:p>
        </p:txBody>
      </p:sp>
      <p:sp>
        <p:nvSpPr>
          <p:cNvPr id="59" name="Rectangle 58"/>
          <p:cNvSpPr/>
          <p:nvPr/>
        </p:nvSpPr>
        <p:spPr>
          <a:xfrm>
            <a:off x="3911294" y="2375051"/>
            <a:ext cx="1169680" cy="369332"/>
          </a:xfrm>
          <a:prstGeom prst="rect">
            <a:avLst/>
          </a:prstGeom>
        </p:spPr>
        <p:txBody>
          <a:bodyPr wrap="none">
            <a:spAutoFit/>
          </a:bodyPr>
          <a:lstStyle/>
          <a:p>
            <a:pPr algn="ctr"/>
            <a:r>
              <a:rPr lang="en-US" b="1">
                <a:ea typeface="Roboto" charset="0"/>
                <a:cs typeface="Poppins" pitchFamily="2" charset="77"/>
              </a:rPr>
              <a:t>Requisitos</a:t>
            </a:r>
            <a:endParaRPr lang="en-US" b="1" dirty="0">
              <a:ea typeface="Roboto" charset="0"/>
              <a:cs typeface="Poppins" pitchFamily="2" charset="77"/>
            </a:endParaRPr>
          </a:p>
        </p:txBody>
      </p:sp>
      <p:sp>
        <p:nvSpPr>
          <p:cNvPr id="60" name="TextBox 59"/>
          <p:cNvSpPr txBox="1"/>
          <p:nvPr/>
        </p:nvSpPr>
        <p:spPr>
          <a:xfrm>
            <a:off x="7570360" y="3933820"/>
            <a:ext cx="2007501" cy="954107"/>
          </a:xfrm>
          <a:prstGeom prst="rect">
            <a:avLst/>
          </a:prstGeom>
          <a:noFill/>
        </p:spPr>
        <p:txBody>
          <a:bodyPr wrap="square" rtlCol="0">
            <a:spAutoFit/>
          </a:bodyPr>
          <a:lstStyle/>
          <a:p>
            <a:pPr algn="ctr"/>
            <a:r>
              <a:rPr lang="es-ES" sz="1400">
                <a:ea typeface="Lato Light" charset="0"/>
                <a:cs typeface="Poppins" pitchFamily="2" charset="77"/>
              </a:rPr>
              <a:t>Crear de sistemas de atención al cliente tanto digitales como no digitales</a:t>
            </a:r>
            <a:endParaRPr lang="en-US" sz="1400" dirty="0">
              <a:ea typeface="Lato Light" charset="0"/>
              <a:cs typeface="Poppins" pitchFamily="2" charset="77"/>
            </a:endParaRPr>
          </a:p>
        </p:txBody>
      </p:sp>
      <p:sp>
        <p:nvSpPr>
          <p:cNvPr id="61" name="Rectangle 60"/>
          <p:cNvSpPr/>
          <p:nvPr/>
        </p:nvSpPr>
        <p:spPr>
          <a:xfrm>
            <a:off x="7541231" y="3598253"/>
            <a:ext cx="1997391" cy="369332"/>
          </a:xfrm>
          <a:prstGeom prst="rect">
            <a:avLst/>
          </a:prstGeom>
        </p:spPr>
        <p:txBody>
          <a:bodyPr wrap="square">
            <a:spAutoFit/>
          </a:bodyPr>
          <a:lstStyle/>
          <a:p>
            <a:pPr algn="ctr"/>
            <a:r>
              <a:rPr lang="en-US" b="1">
                <a:ea typeface="Roboto" charset="0"/>
                <a:cs typeface="Poppins" pitchFamily="2" charset="77"/>
              </a:rPr>
              <a:t>Futuro</a:t>
            </a:r>
            <a:endParaRPr lang="en-US" b="1" dirty="0">
              <a:ea typeface="Roboto" charset="0"/>
              <a:cs typeface="Poppins" pitchFamily="2" charset="77"/>
            </a:endParaRPr>
          </a:p>
        </p:txBody>
      </p:sp>
      <p:sp>
        <p:nvSpPr>
          <p:cNvPr id="62" name="TextBox 61"/>
          <p:cNvSpPr txBox="1"/>
          <p:nvPr/>
        </p:nvSpPr>
        <p:spPr>
          <a:xfrm>
            <a:off x="2119060" y="4151479"/>
            <a:ext cx="2084954" cy="633443"/>
          </a:xfrm>
          <a:prstGeom prst="rect">
            <a:avLst/>
          </a:prstGeom>
          <a:noFill/>
        </p:spPr>
        <p:txBody>
          <a:bodyPr wrap="square" rtlCol="0">
            <a:spAutoFit/>
          </a:bodyPr>
          <a:lstStyle/>
          <a:p>
            <a:pPr algn="ctr">
              <a:lnSpc>
                <a:spcPts val="2220"/>
              </a:lnSpc>
            </a:pPr>
            <a:r>
              <a:rPr lang="en-US" sz="1400">
                <a:ea typeface="Lato Light" charset="0"/>
                <a:cs typeface="Poppins" pitchFamily="2" charset="77"/>
              </a:rPr>
              <a:t>Conocer las necesidades de los clientes.</a:t>
            </a:r>
            <a:endParaRPr lang="en-US" sz="1400" dirty="0">
              <a:ea typeface="Lato Light" charset="0"/>
              <a:cs typeface="Poppins" pitchFamily="2" charset="77"/>
            </a:endParaRPr>
          </a:p>
        </p:txBody>
      </p:sp>
      <p:sp>
        <p:nvSpPr>
          <p:cNvPr id="63" name="Rectangle 62"/>
          <p:cNvSpPr/>
          <p:nvPr/>
        </p:nvSpPr>
        <p:spPr>
          <a:xfrm>
            <a:off x="2466180" y="3817322"/>
            <a:ext cx="1378904" cy="369332"/>
          </a:xfrm>
          <a:prstGeom prst="rect">
            <a:avLst/>
          </a:prstGeom>
        </p:spPr>
        <p:txBody>
          <a:bodyPr wrap="none">
            <a:spAutoFit/>
          </a:bodyPr>
          <a:lstStyle/>
          <a:p>
            <a:pPr algn="ctr"/>
            <a:r>
              <a:rPr lang="en-US" b="1">
                <a:ea typeface="Roboto" charset="0"/>
                <a:cs typeface="Poppins" pitchFamily="2" charset="77"/>
              </a:rPr>
              <a:t>Necesidades</a:t>
            </a:r>
            <a:endParaRPr lang="en-US" b="1" dirty="0">
              <a:ea typeface="Roboto" charset="0"/>
              <a:cs typeface="Poppins" pitchFamily="2" charset="77"/>
            </a:endParaRPr>
          </a:p>
        </p:txBody>
      </p:sp>
      <p:sp>
        <p:nvSpPr>
          <p:cNvPr id="33" name="object 16"/>
          <p:cNvSpPr txBox="1">
            <a:spLocks/>
          </p:cNvSpPr>
          <p:nvPr/>
        </p:nvSpPr>
        <p:spPr>
          <a:xfrm>
            <a:off x="4385405" y="249441"/>
            <a:ext cx="3101554"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gn="ctr">
              <a:lnSpc>
                <a:spcPct val="100000"/>
              </a:lnSpc>
              <a:spcBef>
                <a:spcPts val="100"/>
              </a:spcBef>
            </a:pPr>
            <a:r>
              <a:rPr lang="en-US" sz="4800" b="1" spc="-150"/>
              <a:t>Resumen</a:t>
            </a:r>
            <a:endParaRPr lang="en-US" sz="4800" b="1" spc="-150" dirty="0"/>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D</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400" y="987562"/>
            <a:ext cx="3378460"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gn="ctr">
              <a:lnSpc>
                <a:spcPct val="100000"/>
              </a:lnSpc>
              <a:spcBef>
                <a:spcPts val="100"/>
              </a:spcBef>
            </a:pPr>
            <a:r>
              <a:rPr lang="en-GB" sz="4800" b="1" spc="-150"/>
              <a:t>Análisis DAFO</a:t>
            </a:r>
            <a:endParaRPr lang="en-GB" sz="4800" b="1" spc="-150" dirty="0"/>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n-GB" sz="2200" b="0" i="0" u="none" strike="noStrike" kern="1200" cap="none" spc="-150" normalizeH="0" baseline="0" noProof="0">
                <a:ln>
                  <a:noFill/>
                </a:ln>
                <a:effectLst/>
                <a:uLnTx/>
                <a:uFillTx/>
                <a:latin typeface="+mj-lt"/>
                <a:ea typeface="+mn-ea"/>
                <a:cs typeface="Tahoma"/>
              </a:rPr>
              <a:t>AUTOEVALUACIÓN</a:t>
            </a:r>
            <a:endParaRPr kumimoji="0" lang="en-GB" sz="2200" b="0" i="0" u="none" strike="noStrike" kern="1200" cap="none" spc="-150" normalizeH="0" baseline="0" noProof="0" dirty="0">
              <a:ln>
                <a:noFill/>
              </a:ln>
              <a:effectLst/>
              <a:uLnTx/>
              <a:uFillTx/>
              <a:latin typeface="+mj-lt"/>
              <a:ea typeface="+mn-ea"/>
              <a:cs typeface="Tahoma"/>
            </a:endParaRP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A</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F</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en-GB"/>
              <a:t>Debilidades:</a:t>
            </a:r>
            <a:endParaRPr lang="en-GB" dirty="0"/>
          </a:p>
          <a:p>
            <a:r>
              <a:rPr lang="en-GB" dirty="0"/>
              <a:t>-</a:t>
            </a:r>
          </a:p>
          <a:p>
            <a:r>
              <a:rPr lang="en-GB" dirty="0"/>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en-GB"/>
              <a:t>Amenazas:</a:t>
            </a:r>
          </a:p>
          <a:p>
            <a:r>
              <a:rPr lang="en-GB"/>
              <a:t>-</a:t>
            </a:r>
          </a:p>
          <a:p>
            <a:r>
              <a:rPr lang="en-GB"/>
              <a:t>-</a:t>
            </a:r>
            <a:endParaRPr lang="en-GB" dirty="0"/>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en-GB"/>
              <a:t>Fortalezas:</a:t>
            </a:r>
          </a:p>
          <a:p>
            <a:r>
              <a:rPr lang="en-GB"/>
              <a:t>-</a:t>
            </a:r>
          </a:p>
          <a:p>
            <a:r>
              <a:rPr lang="en-GB"/>
              <a:t>-</a:t>
            </a:r>
            <a:endParaRPr lang="en-GB" dirty="0"/>
          </a:p>
        </p:txBody>
      </p:sp>
      <p:sp>
        <p:nvSpPr>
          <p:cNvPr id="28" name="CuadroTexto 27"/>
          <p:cNvSpPr txBox="1"/>
          <p:nvPr/>
        </p:nvSpPr>
        <p:spPr>
          <a:xfrm>
            <a:off x="9206170" y="3403610"/>
            <a:ext cx="2217156" cy="923330"/>
          </a:xfrm>
          <a:prstGeom prst="rect">
            <a:avLst/>
          </a:prstGeom>
          <a:noFill/>
        </p:spPr>
        <p:txBody>
          <a:bodyPr wrap="square" rtlCol="0">
            <a:spAutoFit/>
          </a:bodyPr>
          <a:lstStyle/>
          <a:p>
            <a:r>
              <a:rPr lang="en-GB"/>
              <a:t>Oportunidades:</a:t>
            </a:r>
          </a:p>
          <a:p>
            <a:r>
              <a:rPr lang="en-GB"/>
              <a:t>-</a:t>
            </a:r>
          </a:p>
          <a:p>
            <a:r>
              <a:rPr lang="en-GB"/>
              <a:t>-</a:t>
            </a:r>
            <a:endParaRPr lang="en-GB" dirty="0"/>
          </a:p>
        </p:txBody>
      </p:sp>
    </p:spTree>
    <p:extLst>
      <p:ext uri="{BB962C8B-B14F-4D97-AF65-F5344CB8AC3E}">
        <p14:creationId xmlns:p14="http://schemas.microsoft.com/office/powerpoint/2010/main" val="3445985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33335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01479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372373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189653"/>
            <a:ext cx="9480281" cy="646331"/>
          </a:xfrm>
          <a:prstGeom prst="rect">
            <a:avLst/>
          </a:prstGeom>
          <a:noFill/>
        </p:spPr>
        <p:txBody>
          <a:bodyPr wrap="square" rtlCol="0">
            <a:spAutoFit/>
          </a:bodyPr>
          <a:lstStyle/>
          <a:p>
            <a:r>
              <a:rPr lang="en-US"/>
              <a:t>Conclusión </a:t>
            </a:r>
            <a:r>
              <a:rPr lang="en-US" dirty="0"/>
              <a:t>1</a:t>
            </a:r>
            <a:r>
              <a:rPr lang="en-US"/>
              <a:t>: </a:t>
            </a:r>
            <a:r>
              <a:rPr lang="es-ES"/>
              <a:t>Mantener las necesidades del cliente (funcionales, sociales, emocionales) en el frente de todas las decisiones relacionadas con el servicio de atención al cliente.</a:t>
            </a:r>
            <a:endParaRPr lang="en-US" dirty="0"/>
          </a:p>
        </p:txBody>
      </p:sp>
      <p:sp>
        <p:nvSpPr>
          <p:cNvPr id="12" name="CuadroTexto 11"/>
          <p:cNvSpPr txBox="1"/>
          <p:nvPr/>
        </p:nvSpPr>
        <p:spPr>
          <a:xfrm>
            <a:off x="1615181" y="2905749"/>
            <a:ext cx="8420917" cy="646331"/>
          </a:xfrm>
          <a:prstGeom prst="rect">
            <a:avLst/>
          </a:prstGeom>
          <a:noFill/>
        </p:spPr>
        <p:txBody>
          <a:bodyPr wrap="square" rtlCol="0">
            <a:spAutoFit/>
          </a:bodyPr>
          <a:lstStyle/>
          <a:p>
            <a:r>
              <a:rPr lang="en-US"/>
              <a:t>Conclusión </a:t>
            </a:r>
            <a:r>
              <a:rPr lang="en-US" dirty="0"/>
              <a:t>2</a:t>
            </a:r>
            <a:r>
              <a:rPr lang="en-US"/>
              <a:t>: </a:t>
            </a:r>
            <a:r>
              <a:rPr lang="es-ES"/>
              <a:t>Las necesidades de los clientes son fluidas y deben ser supervisadas y reevaluadas continuamente.</a:t>
            </a:r>
            <a:endParaRPr lang="en-US" dirty="0"/>
          </a:p>
        </p:txBody>
      </p:sp>
      <p:sp>
        <p:nvSpPr>
          <p:cNvPr id="13" name="CuadroTexto 12"/>
          <p:cNvSpPr txBox="1"/>
          <p:nvPr/>
        </p:nvSpPr>
        <p:spPr>
          <a:xfrm>
            <a:off x="1605564" y="3659906"/>
            <a:ext cx="9646015" cy="646331"/>
          </a:xfrm>
          <a:prstGeom prst="rect">
            <a:avLst/>
          </a:prstGeom>
          <a:noFill/>
        </p:spPr>
        <p:txBody>
          <a:bodyPr wrap="square" rtlCol="0">
            <a:spAutoFit/>
          </a:bodyPr>
          <a:lstStyle/>
          <a:p>
            <a:r>
              <a:rPr lang="en-US"/>
              <a:t>Conclusión </a:t>
            </a:r>
            <a:r>
              <a:rPr lang="en-US" dirty="0"/>
              <a:t>3</a:t>
            </a:r>
            <a:r>
              <a:rPr lang="en-US"/>
              <a:t>: </a:t>
            </a:r>
            <a:r>
              <a:rPr lang="es-ES"/>
              <a:t>Los niveles de servicio de atención al cliente deben coincidir con lo prometido y lo </a:t>
            </a:r>
            <a:br>
              <a:rPr lang="es-ES"/>
            </a:br>
            <a:r>
              <a:rPr lang="es-ES"/>
              <a:t>esperado.</a:t>
            </a:r>
            <a:endParaRPr lang="en-US" dirty="0"/>
          </a:p>
        </p:txBody>
      </p:sp>
      <p:sp>
        <p:nvSpPr>
          <p:cNvPr id="14" name="CuadroTexto 13"/>
          <p:cNvSpPr txBox="1"/>
          <p:nvPr/>
        </p:nvSpPr>
        <p:spPr>
          <a:xfrm>
            <a:off x="1647715" y="4356169"/>
            <a:ext cx="8825604" cy="646331"/>
          </a:xfrm>
          <a:prstGeom prst="rect">
            <a:avLst/>
          </a:prstGeom>
          <a:noFill/>
        </p:spPr>
        <p:txBody>
          <a:bodyPr wrap="square" rtlCol="0">
            <a:spAutoFit/>
          </a:bodyPr>
          <a:lstStyle/>
          <a:p>
            <a:r>
              <a:rPr lang="en-US"/>
              <a:t>Conclusión </a:t>
            </a:r>
            <a:r>
              <a:rPr lang="en-US" dirty="0"/>
              <a:t>4</a:t>
            </a:r>
            <a:r>
              <a:rPr lang="en-US"/>
              <a:t>: </a:t>
            </a:r>
            <a:r>
              <a:rPr lang="es-ES"/>
              <a:t>Centrarse en la atención digital al cliente (el futuro) PERO no olvidar las interacciones no digitales.</a:t>
            </a:r>
            <a:endParaRPr lang="en-US" dirty="0"/>
          </a:p>
        </p:txBody>
      </p:sp>
      <p:sp>
        <p:nvSpPr>
          <p:cNvPr id="17" name="object 2"/>
          <p:cNvSpPr txBox="1">
            <a:spLocks/>
          </p:cNvSpPr>
          <p:nvPr/>
        </p:nvSpPr>
        <p:spPr>
          <a:xfrm>
            <a:off x="480794" y="1302505"/>
            <a:ext cx="5751329"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a:solidFill>
                  <a:schemeClr val="tx1"/>
                </a:solidFill>
                <a:latin typeface="+mj-lt"/>
                <a:ea typeface="Tahoma" panose="020B0604030504040204" pitchFamily="34" charset="0"/>
                <a:cs typeface="Tahoma" panose="020B0604030504040204" pitchFamily="34" charset="0"/>
              </a:rPr>
              <a:t>Principales conclusiones:</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314878" y="4623758"/>
            <a:ext cx="1431426" cy="1335614"/>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a:extLst>
              <a:ext uri="{FF2B5EF4-FFF2-40B4-BE49-F238E27FC236}">
                <a16:creationId xmlns:a16="http://schemas.microsoft.com/office/drawing/2014/main" id="{5C029626-A59A-DBA8-2FF8-1A183DF67924}"/>
              </a:ext>
            </a:extLst>
          </p:cNvPr>
          <p:cNvSpPr/>
          <p:nvPr/>
        </p:nvSpPr>
        <p:spPr>
          <a:xfrm>
            <a:off x="1236984" y="440517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pPr algn="ctr"/>
            <a:r>
              <a:rPr lang="es-ES" sz="9600" b="1" spc="95">
                <a:solidFill>
                  <a:schemeClr val="bg1"/>
                </a:solidFill>
                <a:latin typeface="Roboto"/>
                <a:cs typeface="Roboto"/>
              </a:rPr>
              <a:t>¡Gracias</a:t>
            </a:r>
            <a:r>
              <a:rPr lang="es-ES" sz="9600" b="1" spc="-5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686570" y="2912838"/>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649871" y="3594284"/>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686570" y="4303220"/>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028068" y="2805481"/>
            <a:ext cx="5319466" cy="369332"/>
          </a:xfrm>
          <a:prstGeom prst="rect">
            <a:avLst/>
          </a:prstGeom>
          <a:noFill/>
        </p:spPr>
        <p:txBody>
          <a:bodyPr wrap="square" rtlCol="0">
            <a:spAutoFit/>
          </a:bodyPr>
          <a:lstStyle/>
          <a:p>
            <a:r>
              <a:rPr lang="en-US"/>
              <a:t>Objetivo</a:t>
            </a:r>
            <a:r>
              <a:rPr lang="es-ES"/>
              <a:t> </a:t>
            </a:r>
            <a:r>
              <a:rPr lang="es-ES" dirty="0"/>
              <a:t>1</a:t>
            </a:r>
            <a:r>
              <a:rPr lang="es-ES"/>
              <a:t>: </a:t>
            </a:r>
            <a:r>
              <a:rPr lang="en-US"/>
              <a:t>Comprender las necesidades del cliente</a:t>
            </a:r>
            <a:endParaRPr lang="en-GB" dirty="0"/>
          </a:p>
        </p:txBody>
      </p:sp>
      <p:sp>
        <p:nvSpPr>
          <p:cNvPr id="12" name="CuadroTexto 11"/>
          <p:cNvSpPr txBox="1"/>
          <p:nvPr/>
        </p:nvSpPr>
        <p:spPr>
          <a:xfrm>
            <a:off x="1064766" y="3485236"/>
            <a:ext cx="4772460" cy="369332"/>
          </a:xfrm>
          <a:prstGeom prst="rect">
            <a:avLst/>
          </a:prstGeom>
          <a:noFill/>
        </p:spPr>
        <p:txBody>
          <a:bodyPr wrap="none" rtlCol="0">
            <a:spAutoFit/>
          </a:bodyPr>
          <a:lstStyle/>
          <a:p>
            <a:r>
              <a:rPr lang="en-US"/>
              <a:t>Objetivo</a:t>
            </a:r>
            <a:r>
              <a:rPr lang="es-ES"/>
              <a:t> </a:t>
            </a:r>
            <a:r>
              <a:rPr lang="es-ES" dirty="0"/>
              <a:t>2</a:t>
            </a:r>
            <a:r>
              <a:rPr lang="es-ES"/>
              <a:t>: </a:t>
            </a:r>
            <a:r>
              <a:rPr lang="en-US"/>
              <a:t>Centrarse en los requisitos del cliente</a:t>
            </a:r>
            <a:endParaRPr lang="en-GB" dirty="0"/>
          </a:p>
        </p:txBody>
      </p:sp>
      <p:sp>
        <p:nvSpPr>
          <p:cNvPr id="13" name="CuadroTexto 12"/>
          <p:cNvSpPr txBox="1"/>
          <p:nvPr/>
        </p:nvSpPr>
        <p:spPr>
          <a:xfrm>
            <a:off x="1055149" y="4239393"/>
            <a:ext cx="6034729" cy="369332"/>
          </a:xfrm>
          <a:prstGeom prst="rect">
            <a:avLst/>
          </a:prstGeom>
          <a:noFill/>
        </p:spPr>
        <p:txBody>
          <a:bodyPr wrap="none" rtlCol="0">
            <a:spAutoFit/>
          </a:bodyPr>
          <a:lstStyle/>
          <a:p>
            <a:r>
              <a:rPr lang="en-US"/>
              <a:t>Objetivo</a:t>
            </a:r>
            <a:r>
              <a:rPr lang="es-ES"/>
              <a:t> </a:t>
            </a:r>
            <a:r>
              <a:rPr lang="es-ES" dirty="0"/>
              <a:t>3</a:t>
            </a:r>
            <a:r>
              <a:rPr lang="es-ES"/>
              <a:t>: </a:t>
            </a:r>
            <a:r>
              <a:rPr lang="en-US"/>
              <a:t>Identificar lo que es “suficiente” atención al cliente</a:t>
            </a:r>
            <a:endParaRPr lang="en-US"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OBJETIVOS</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a:latin typeface="Calibri" panose="020F0502020204030204" pitchFamily="34" charset="0"/>
                <a:ea typeface="Calibri" panose="020F0502020204030204" pitchFamily="34" charset="0"/>
                <a:cs typeface="Times New Roman" panose="02020603050405020304" pitchFamily="18" charset="0"/>
              </a:rPr>
              <a:t>Al final de este módulo serás capaz de:</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131" y="758722"/>
            <a:ext cx="4612172" cy="5200650"/>
          </a:xfrm>
          <a:prstGeom prst="rect">
            <a:avLst/>
          </a:prstGeom>
          <a:noFill/>
          <a:extLst>
            <a:ext uri="{909E8E84-426E-40DD-AFC4-6F175D3DCCD1}">
              <a14:hiddenFill xmlns:a14="http://schemas.microsoft.com/office/drawing/2010/main">
                <a:solidFill>
                  <a:srgbClr val="FFFFFF"/>
                </a:solidFill>
              </a14:hiddenFill>
            </a:ext>
          </a:extLst>
        </p:spPr>
      </p:pic>
      <p:sp>
        <p:nvSpPr>
          <p:cNvPr id="14" name="Shape 2782"/>
          <p:cNvSpPr/>
          <p:nvPr/>
        </p:nvSpPr>
        <p:spPr>
          <a:xfrm>
            <a:off x="686570" y="49871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5" name="CuadroTexto 12"/>
          <p:cNvSpPr txBox="1"/>
          <p:nvPr/>
        </p:nvSpPr>
        <p:spPr>
          <a:xfrm>
            <a:off x="1055149" y="4923292"/>
            <a:ext cx="5972597" cy="369332"/>
          </a:xfrm>
          <a:prstGeom prst="rect">
            <a:avLst/>
          </a:prstGeom>
          <a:noFill/>
        </p:spPr>
        <p:txBody>
          <a:bodyPr wrap="none" rtlCol="0">
            <a:spAutoFit/>
          </a:bodyPr>
          <a:lstStyle/>
          <a:p>
            <a:r>
              <a:rPr lang="en-US"/>
              <a:t>Objetivo</a:t>
            </a:r>
            <a:r>
              <a:rPr lang="es-ES"/>
              <a:t> </a:t>
            </a:r>
            <a:r>
              <a:rPr lang="es-ES" dirty="0"/>
              <a:t>4</a:t>
            </a:r>
            <a:r>
              <a:rPr lang="es-ES"/>
              <a:t>: </a:t>
            </a:r>
            <a:r>
              <a:rPr lang="en-US"/>
              <a:t>Separar la atención al cliente digital de la no digital</a:t>
            </a:r>
            <a:endParaRPr lang="en-US" dirty="0"/>
          </a:p>
        </p:txBody>
      </p:sp>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61140"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a:solidFill>
                  <a:schemeClr val="tx1"/>
                </a:solidFill>
                <a:latin typeface="+mj-lt"/>
                <a:ea typeface="Tahoma" panose="020B0604030504040204" pitchFamily="34" charset="0"/>
                <a:cs typeface="Tahoma" panose="020B0604030504040204" pitchFamily="34" charset="0"/>
              </a:rPr>
              <a:t>UNIDAD 1: </a:t>
            </a:r>
            <a:r>
              <a:rPr lang="en-US" sz="4400" kern="0" spc="-150">
                <a:solidFill>
                  <a:schemeClr val="tx1"/>
                </a:solidFill>
                <a:latin typeface="+mj-lt"/>
                <a:ea typeface="Tahoma" panose="020B0604030504040204" pitchFamily="34" charset="0"/>
                <a:cs typeface="Tahoma" panose="020B0604030504040204" pitchFamily="34" charset="0"/>
              </a:rPr>
              <a:t>Comprender las necesidades de los clientes</a:t>
            </a:r>
            <a:endParaRPr lang="en-U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73775"/>
            <a:ext cx="6488465"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1.1: </a:t>
            </a:r>
            <a:r>
              <a:rPr lang="en-US" sz="2200" spc="50">
                <a:latin typeface="+mj-lt"/>
                <a:cs typeface="Tahoma"/>
              </a:rPr>
              <a:t>Definir las necesidades de los clientes</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2031325"/>
          </a:xfrm>
          <a:prstGeom prst="rect">
            <a:avLst/>
          </a:prstGeom>
        </p:spPr>
        <p:txBody>
          <a:bodyPr wrap="square">
            <a:spAutoFit/>
          </a:bodyPr>
          <a:lstStyle/>
          <a:p>
            <a:pPr>
              <a:defRPr/>
            </a:pPr>
            <a:r>
              <a:rPr lang="en-US" altLang="es-ES">
                <a:latin typeface="Calibri" panose="020F0502020204030204" pitchFamily="34" charset="0"/>
                <a:cs typeface="Calibri" panose="020F0502020204030204" pitchFamily="34" charset="0"/>
              </a:rPr>
              <a:t>Una necesidad del cliente puede ser una necesidad </a:t>
            </a:r>
            <a:r>
              <a:rPr lang="en-US" altLang="es-ES" i="1">
                <a:latin typeface="Calibri" panose="020F0502020204030204" pitchFamily="34" charset="0"/>
                <a:cs typeface="Calibri" panose="020F0502020204030204" pitchFamily="34" charset="0"/>
              </a:rPr>
              <a:t>conocida</a:t>
            </a:r>
            <a:r>
              <a:rPr lang="en-US" altLang="es-ES">
                <a:latin typeface="Calibri" panose="020F0502020204030204" pitchFamily="34" charset="0"/>
                <a:cs typeface="Calibri" panose="020F0502020204030204" pitchFamily="34" charset="0"/>
              </a:rPr>
              <a:t> (puede articular lo que quiere) o </a:t>
            </a:r>
            <a:r>
              <a:rPr lang="en-US" altLang="es-ES" i="1">
                <a:latin typeface="Calibri" panose="020F0502020204030204" pitchFamily="34" charset="0"/>
                <a:cs typeface="Calibri" panose="020F0502020204030204" pitchFamily="34" charset="0"/>
              </a:rPr>
              <a:t>desconocida</a:t>
            </a:r>
            <a:r>
              <a:rPr lang="en-US" altLang="es-ES">
                <a:latin typeface="Calibri" panose="020F0502020204030204" pitchFamily="34" charset="0"/>
                <a:cs typeface="Calibri" panose="020F0502020204030204" pitchFamily="34" charset="0"/>
              </a:rPr>
              <a:t> (no puede articular lo que quiere) que motiva la compra de un producto o servicio.</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r>
              <a:rPr lang="en-US" altLang="es-ES">
                <a:latin typeface="Calibri" panose="020F0502020204030204" pitchFamily="34" charset="0"/>
                <a:cs typeface="Calibri" panose="020F0502020204030204" pitchFamily="34" charset="0"/>
              </a:rPr>
              <a:t>Pregunta: “¿Qué </a:t>
            </a:r>
            <a:r>
              <a:rPr lang="en-US" altLang="es-ES" b="1">
                <a:latin typeface="Calibri" panose="020F0502020204030204" pitchFamily="34" charset="0"/>
                <a:cs typeface="Calibri" panose="020F0502020204030204" pitchFamily="34" charset="0"/>
              </a:rPr>
              <a:t>función</a:t>
            </a:r>
            <a:r>
              <a:rPr lang="en-US" altLang="es-ES">
                <a:latin typeface="Calibri" panose="020F0502020204030204" pitchFamily="34" charset="0"/>
                <a:cs typeface="Calibri" panose="020F0502020204030204" pitchFamily="34" charset="0"/>
              </a:rPr>
              <a:t> cumple mi producto o servicio para mis clientes y/o potenciales clientes”? ¿Ayuda a que sus:</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i="1">
                <a:latin typeface="Calibri" panose="020F0502020204030204" pitchFamily="34" charset="0"/>
                <a:cs typeface="Calibri" panose="020F0502020204030204" pitchFamily="34" charset="0"/>
              </a:rPr>
              <a:t>vidas</a:t>
            </a:r>
            <a:r>
              <a:rPr lang="en-US" altLang="es-ES">
                <a:latin typeface="Calibri" panose="020F0502020204030204" pitchFamily="34" charset="0"/>
                <a:cs typeface="Calibri" panose="020F0502020204030204" pitchFamily="34" charset="0"/>
              </a:rPr>
              <a:t>: sean más fáciles? saludables? plenas?  </a:t>
            </a:r>
            <a:r>
              <a:rPr lang="en-US" altLang="es-ES" dirty="0">
                <a:latin typeface="Calibri" panose="020F0502020204030204" pitchFamily="34" charset="0"/>
                <a:cs typeface="Calibri" panose="020F0502020204030204" pitchFamily="34" charset="0"/>
              </a:rPr>
              <a:t>etc.</a:t>
            </a:r>
          </a:p>
          <a:p>
            <a:pPr marL="285750" indent="-285750">
              <a:buFontTx/>
              <a:buChar char="-"/>
              <a:defRPr/>
            </a:pPr>
            <a:r>
              <a:rPr lang="en-US" altLang="es-ES" i="1">
                <a:latin typeface="Calibri" panose="020F0502020204030204" pitchFamily="34" charset="0"/>
                <a:cs typeface="Calibri" panose="020F0502020204030204" pitchFamily="34" charset="0"/>
              </a:rPr>
              <a:t>organizaciones</a:t>
            </a:r>
            <a:r>
              <a:rPr lang="en-US" altLang="es-ES">
                <a:latin typeface="Calibri" panose="020F0502020204030204" pitchFamily="34" charset="0"/>
                <a:cs typeface="Calibri" panose="020F0502020204030204" pitchFamily="34" charset="0"/>
              </a:rPr>
              <a:t>: sean más efectivas? ahorren costes? ahorren tiempo? </a:t>
            </a:r>
            <a:r>
              <a:rPr lang="en-US" altLang="es-ES" dirty="0">
                <a:latin typeface="Calibri" panose="020F0502020204030204" pitchFamily="34" charset="0"/>
                <a:cs typeface="Calibri" panose="020F0502020204030204" pitchFamily="34" charset="0"/>
              </a:rPr>
              <a:t>etc.</a:t>
            </a: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https://online.hbs.edu/blog/post/types-of-customer-needs#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295919"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a:solidFill>
                  <a:schemeClr val="tx1"/>
                </a:solidFill>
                <a:latin typeface="+mj-lt"/>
                <a:ea typeface="Tahoma" panose="020B0604030504040204" pitchFamily="34" charset="0"/>
                <a:cs typeface="Tahoma" panose="020B0604030504040204" pitchFamily="34" charset="0"/>
              </a:rPr>
              <a:t>UNIDAD 1: </a:t>
            </a:r>
            <a:r>
              <a:rPr lang="en-US" sz="4400" kern="0" spc="-150">
                <a:solidFill>
                  <a:schemeClr val="tx1"/>
                </a:solidFill>
                <a:latin typeface="+mj-lt"/>
                <a:ea typeface="Tahoma" panose="020B0604030504040204" pitchFamily="34" charset="0"/>
                <a:cs typeface="Tahoma" panose="020B0604030504040204" pitchFamily="34" charset="0"/>
              </a:rPr>
              <a:t>Comprender las necesidades de los clientes</a:t>
            </a:r>
            <a:endParaRPr lang="en-U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713055"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1.2: Tipos de necesidades de los clientes</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2585323"/>
          </a:xfrm>
          <a:prstGeom prst="rect">
            <a:avLst/>
          </a:prstGeom>
        </p:spPr>
        <p:txBody>
          <a:bodyPr wrap="square">
            <a:spAutoFit/>
          </a:bodyPr>
          <a:lstStyle/>
          <a:p>
            <a:pPr>
              <a:defRPr/>
            </a:pPr>
            <a:r>
              <a:rPr lang="en-GB" altLang="es-ES">
                <a:latin typeface="Calibri" panose="020F0502020204030204" pitchFamily="34" charset="0"/>
                <a:cs typeface="Calibri" panose="020F0502020204030204" pitchFamily="34" charset="0"/>
              </a:rPr>
              <a:t>Generalmente hay tres tipos de necesidades de clientes: funcionales, sociales y emocionales.</a:t>
            </a: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a:p>
            <a:pPr>
              <a:defRPr/>
            </a:pPr>
            <a:r>
              <a:rPr lang="en-GB" altLang="es-ES" i="1">
                <a:latin typeface="Calibri" panose="020F0502020204030204" pitchFamily="34" charset="0"/>
                <a:cs typeface="Calibri" panose="020F0502020204030204" pitchFamily="34" charset="0"/>
              </a:rPr>
              <a:t>Funcional</a:t>
            </a:r>
            <a:r>
              <a:rPr lang="en-GB" altLang="es-ES">
                <a:latin typeface="Calibri" panose="020F0502020204030204" pitchFamily="34" charset="0"/>
                <a:cs typeface="Calibri" panose="020F0502020204030204" pitchFamily="34" charset="0"/>
              </a:rPr>
              <a:t>: necesidades tangibles que </a:t>
            </a:r>
            <a:r>
              <a:rPr lang="es-ES" altLang="es-ES">
                <a:latin typeface="Calibri" panose="020F0502020204030204" pitchFamily="34" charset="0"/>
                <a:cs typeface="Calibri" panose="020F0502020204030204" pitchFamily="34" charset="0"/>
              </a:rPr>
              <a:t>ayudan a realizar una tarea o función específica que debe ser completada</a:t>
            </a: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a:p>
            <a:pPr>
              <a:defRPr/>
            </a:pPr>
            <a:r>
              <a:rPr lang="en-GB" altLang="es-ES" i="1" dirty="0">
                <a:latin typeface="Calibri" panose="020F0502020204030204" pitchFamily="34" charset="0"/>
                <a:cs typeface="Calibri" panose="020F0502020204030204" pitchFamily="34" charset="0"/>
              </a:rPr>
              <a:t>Social</a:t>
            </a:r>
            <a:r>
              <a:rPr lang="en-GB" altLang="es-ES">
                <a:latin typeface="Calibri" panose="020F0502020204030204" pitchFamily="34" charset="0"/>
                <a:cs typeface="Calibri" panose="020F0502020204030204" pitchFamily="34" charset="0"/>
              </a:rPr>
              <a:t>: </a:t>
            </a:r>
            <a:r>
              <a:rPr lang="es-ES" altLang="es-ES">
                <a:latin typeface="Calibri" panose="020F0502020204030204" pitchFamily="34" charset="0"/>
                <a:cs typeface="Calibri" panose="020F0502020204030204" pitchFamily="34" charset="0"/>
              </a:rPr>
              <a:t>cómo puede uno ser "percibido" por los demás - impacto de la cultura (país, organización, grupos de pares</a:t>
            </a:r>
            <a:r>
              <a:rPr lang="en-GB" altLang="es-ES">
                <a:latin typeface="Calibri" panose="020F0502020204030204" pitchFamily="34" charset="0"/>
                <a:cs typeface="Calibri" panose="020F0502020204030204" pitchFamily="34" charset="0"/>
              </a:rPr>
              <a:t>)</a:t>
            </a: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a:p>
            <a:pPr>
              <a:defRPr/>
            </a:pPr>
            <a:r>
              <a:rPr lang="en-GB" altLang="es-ES" i="1">
                <a:latin typeface="Calibri" panose="020F0502020204030204" pitchFamily="34" charset="0"/>
                <a:cs typeface="Calibri" panose="020F0502020204030204" pitchFamily="34" charset="0"/>
              </a:rPr>
              <a:t>Emocional</a:t>
            </a:r>
            <a:r>
              <a:rPr lang="en-GB" altLang="es-ES">
                <a:latin typeface="Calibri" panose="020F0502020204030204" pitchFamily="34" charset="0"/>
                <a:cs typeface="Calibri" panose="020F0502020204030204" pitchFamily="34" charset="0"/>
              </a:rPr>
              <a:t>: cómo uno desea “sentirse”</a:t>
            </a: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https://online.hbs.edu/blog/post/types-of-customer-needs#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287895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41771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2: </a:t>
            </a:r>
            <a:r>
              <a:rPr lang="en-US" sz="4800" kern="0" spc="-150">
                <a:solidFill>
                  <a:schemeClr val="tx1"/>
                </a:solidFill>
                <a:latin typeface="+mj-lt"/>
                <a:ea typeface="Tahoma" panose="020B0604030504040204" pitchFamily="34" charset="0"/>
                <a:cs typeface="Tahoma" panose="020B0604030504040204" pitchFamily="34" charset="0"/>
              </a:rPr>
              <a:t>Centrarse en los requisitos del cliente</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843819" cy="352661"/>
          </a:xfrm>
          <a:prstGeom prst="rect">
            <a:avLst/>
          </a:prstGeom>
        </p:spPr>
        <p:txBody>
          <a:bodyPr vert="horz" wrap="square" lIns="0" tIns="13970" rIns="0" bIns="0" rtlCol="0">
            <a:spAutoFit/>
          </a:bodyPr>
          <a:lstStyle/>
          <a:p>
            <a:pPr marL="12700">
              <a:lnSpc>
                <a:spcPct val="100000"/>
              </a:lnSpc>
              <a:spcBef>
                <a:spcPts val="110"/>
              </a:spcBef>
            </a:pPr>
            <a:r>
              <a:rPr lang="en-US" sz="2200" spc="50">
                <a:latin typeface="+mj-lt"/>
                <a:cs typeface="Tahoma"/>
              </a:rPr>
              <a:t>SECCIÓN 2.1: ¿Qué significa realmente el servicio?</a:t>
            </a:r>
            <a:endParaRPr lang="en-US"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318564" y="4949874"/>
            <a:ext cx="11613024" cy="923330"/>
          </a:xfrm>
          <a:prstGeom prst="rect">
            <a:avLst/>
          </a:prstGeom>
        </p:spPr>
        <p:txBody>
          <a:bodyPr wrap="square">
            <a:spAutoFit/>
          </a:bodyPr>
          <a:lstStyle/>
          <a:p>
            <a:r>
              <a:rPr lang="en-US"/>
              <a:t>Qué significa el servicio, por </a:t>
            </a:r>
            <a:r>
              <a:rPr lang="en-US" dirty="0"/>
              <a:t>Simon </a:t>
            </a:r>
            <a:r>
              <a:rPr lang="en-US"/>
              <a:t>Sinek “El SERVICIO en la Atención al Cliente”: </a:t>
            </a:r>
            <a:r>
              <a:rPr lang="en-US" dirty="0">
                <a:hlinkClick r:id="rId2"/>
              </a:rPr>
              <a:t>https://www.youtube.com/watch?v=Em7NPWmyw6w&amp;t=57s</a:t>
            </a:r>
            <a:br>
              <a:rPr lang="en-US" dirty="0"/>
            </a:br>
            <a:endParaRPr lang="en-US" altLang="es-ES" dirty="0">
              <a:latin typeface="Calibri" panose="020F0502020204030204" pitchFamily="34" charset="0"/>
              <a:cs typeface="Calibri" panose="020F0502020204030204" pitchFamily="34" charset="0"/>
            </a:endParaRPr>
          </a:p>
        </p:txBody>
      </p:sp>
      <p:sp>
        <p:nvSpPr>
          <p:cNvPr id="7" name="Rectángulo 3">
            <a:extLst>
              <a:ext uri="{FF2B5EF4-FFF2-40B4-BE49-F238E27FC236}">
                <a16:creationId xmlns:a16="http://schemas.microsoft.com/office/drawing/2014/main" id="{D4FBF5A6-24D1-8794-2AEC-D8C0E30E115E}"/>
              </a:ext>
            </a:extLst>
          </p:cNvPr>
          <p:cNvSpPr/>
          <p:nvPr/>
        </p:nvSpPr>
        <p:spPr>
          <a:xfrm>
            <a:off x="377556" y="2438494"/>
            <a:ext cx="11024208" cy="2031325"/>
          </a:xfrm>
          <a:prstGeom prst="rect">
            <a:avLst/>
          </a:prstGeom>
        </p:spPr>
        <p:txBody>
          <a:bodyPr wrap="square">
            <a:spAutoFit/>
          </a:bodyPr>
          <a:lstStyle/>
          <a:p>
            <a:r>
              <a:rPr lang="en-US"/>
              <a:t>La atención al cliente, en su nivel fundamental, es un proceso de construcción de relaciones con los clientes actuales y futuros.</a:t>
            </a:r>
            <a:endParaRPr lang="en-US" dirty="0"/>
          </a:p>
          <a:p>
            <a:endParaRPr lang="en-US" dirty="0"/>
          </a:p>
          <a:p>
            <a:r>
              <a:rPr lang="en-US"/>
              <a:t>¡Comienza cuando alguien te conoce y termina cuando se olvida de ti!</a:t>
            </a:r>
            <a:endParaRPr lang="en-US" dirty="0"/>
          </a:p>
          <a:p>
            <a:endParaRPr lang="en-US" dirty="0"/>
          </a:p>
          <a:p>
            <a:r>
              <a:rPr lang="en-US" altLang="es-ES">
                <a:latin typeface="Calibri" panose="020F0502020204030204" pitchFamily="34" charset="0"/>
                <a:cs typeface="Calibri" panose="020F0502020204030204" pitchFamily="34" charset="0"/>
              </a:rPr>
              <a:t>Los empresarios entienden que los clientes fieles hacen que se repita la compra y que el boca a boca sea positivo (incluso a través de las redes sociales); el servicio de atención al cliente es fundamental en este sentido.</a:t>
            </a:r>
            <a:endParaRPr lang="en-US"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7985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41771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2: </a:t>
            </a:r>
            <a:r>
              <a:rPr lang="en-US" sz="4800" kern="0" spc="-150">
                <a:solidFill>
                  <a:schemeClr val="tx1"/>
                </a:solidFill>
                <a:latin typeface="+mj-lt"/>
                <a:ea typeface="Tahoma" panose="020B0604030504040204" pitchFamily="34" charset="0"/>
                <a:cs typeface="Tahoma" panose="020B0604030504040204" pitchFamily="34" charset="0"/>
              </a:rPr>
              <a:t>Centrarse en los requisitos del cliente</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843819" cy="352661"/>
          </a:xfrm>
          <a:prstGeom prst="rect">
            <a:avLst/>
          </a:prstGeom>
        </p:spPr>
        <p:txBody>
          <a:bodyPr vert="horz" wrap="square" lIns="0" tIns="13970" rIns="0" bIns="0" rtlCol="0">
            <a:spAutoFit/>
          </a:bodyPr>
          <a:lstStyle/>
          <a:p>
            <a:pPr marL="12700">
              <a:lnSpc>
                <a:spcPct val="100000"/>
              </a:lnSpc>
              <a:spcBef>
                <a:spcPts val="110"/>
              </a:spcBef>
            </a:pPr>
            <a:r>
              <a:rPr lang="en-US" sz="2200" spc="50">
                <a:latin typeface="+mj-lt"/>
                <a:cs typeface="Tahoma"/>
              </a:rPr>
              <a:t>SECCIÓN 2.2: ¿Qúé buscan los clientes?</a:t>
            </a:r>
            <a:endParaRPr lang="en-US" sz="2200" dirty="0">
              <a:latin typeface="+mj-lt"/>
              <a:cs typeface="Tahoma"/>
            </a:endParaRPr>
          </a:p>
        </p:txBody>
      </p:sp>
      <p:sp>
        <p:nvSpPr>
          <p:cNvPr id="5" name="Rectángulo 3">
            <a:extLst>
              <a:ext uri="{FF2B5EF4-FFF2-40B4-BE49-F238E27FC236}">
                <a16:creationId xmlns:a16="http://schemas.microsoft.com/office/drawing/2014/main" id="{D4FBF5A6-24D1-8794-2AEC-D8C0E30E115E}"/>
              </a:ext>
            </a:extLst>
          </p:cNvPr>
          <p:cNvSpPr/>
          <p:nvPr/>
        </p:nvSpPr>
        <p:spPr>
          <a:xfrm>
            <a:off x="377556" y="2431029"/>
            <a:ext cx="11024208" cy="3416320"/>
          </a:xfrm>
          <a:prstGeom prst="rect">
            <a:avLst/>
          </a:prstGeom>
        </p:spPr>
        <p:txBody>
          <a:bodyPr wrap="square">
            <a:spAutoFit/>
          </a:bodyPr>
          <a:lstStyle/>
          <a:p>
            <a:r>
              <a:rPr lang="en-US"/>
              <a:t>A continuación hemos resumido lo que los consultores y escritores han sugerido como diversos requisitos del servicio de atención al cliente en el mundo post-pandémico:</a:t>
            </a:r>
            <a:endParaRPr lang="en-US" dirty="0"/>
          </a:p>
          <a:p>
            <a:endParaRPr lang="en-US" dirty="0"/>
          </a:p>
          <a:p>
            <a:pPr marL="285750" indent="-285750">
              <a:buFontTx/>
              <a:buChar char="-"/>
            </a:pPr>
            <a:r>
              <a:rPr lang="en-US"/>
              <a:t>Empatía</a:t>
            </a:r>
            <a:r>
              <a:rPr lang="en-US" dirty="0"/>
              <a:t>		-     Control		</a:t>
            </a:r>
            <a:r>
              <a:rPr lang="en-US"/>
              <a:t>-     Accesibilidad</a:t>
            </a:r>
            <a:endParaRPr lang="en-US" dirty="0"/>
          </a:p>
          <a:p>
            <a:pPr marL="285750" indent="-285750">
              <a:buFontTx/>
              <a:buChar char="-"/>
            </a:pPr>
            <a:r>
              <a:rPr lang="en-US"/>
              <a:t>Cortesía</a:t>
            </a:r>
            <a:r>
              <a:rPr lang="en-US" dirty="0"/>
              <a:t>		</a:t>
            </a:r>
            <a:r>
              <a:rPr lang="en-US"/>
              <a:t>-     Opciones</a:t>
            </a:r>
            <a:r>
              <a:rPr lang="en-US" dirty="0"/>
              <a:t>		</a:t>
            </a:r>
            <a:r>
              <a:rPr lang="en-US"/>
              <a:t>-     Información</a:t>
            </a:r>
            <a:endParaRPr lang="en-US" dirty="0"/>
          </a:p>
          <a:p>
            <a:pPr marL="285750" indent="-285750">
              <a:buFontTx/>
              <a:buChar char="-"/>
            </a:pPr>
            <a:r>
              <a:rPr lang="en-US"/>
              <a:t>Transparencia</a:t>
            </a:r>
            <a:r>
              <a:rPr lang="en-US" dirty="0"/>
              <a:t>		</a:t>
            </a:r>
            <a:r>
              <a:rPr lang="en-US"/>
              <a:t>-     Conveniencia </a:t>
            </a:r>
            <a:r>
              <a:rPr lang="en-US" dirty="0"/>
              <a:t>		</a:t>
            </a:r>
            <a:r>
              <a:rPr lang="en-US"/>
              <a:t>-     Justicia</a:t>
            </a:r>
            <a:endParaRPr lang="en-US" dirty="0"/>
          </a:p>
          <a:p>
            <a:pPr marL="285750" indent="-285750">
              <a:buFontTx/>
              <a:buChar char="-"/>
            </a:pPr>
            <a:r>
              <a:rPr lang="en-US"/>
              <a:t>Disponibilidad</a:t>
            </a:r>
            <a:r>
              <a:rPr lang="en-US" dirty="0"/>
              <a:t>		</a:t>
            </a:r>
            <a:r>
              <a:rPr lang="en-US"/>
              <a:t>-     Escucha activa</a:t>
            </a:r>
            <a:endParaRPr lang="en-US" dirty="0"/>
          </a:p>
          <a:p>
            <a:pPr marL="285750" indent="-285750">
              <a:buFontTx/>
              <a:buChar char="-"/>
            </a:pPr>
            <a:endParaRPr lang="en-US" altLang="es-ES" dirty="0">
              <a:latin typeface="Calibri" panose="020F0502020204030204" pitchFamily="34" charset="0"/>
              <a:cs typeface="Calibri" panose="020F0502020204030204" pitchFamily="34" charset="0"/>
            </a:endParaRPr>
          </a:p>
          <a:p>
            <a:r>
              <a:rPr lang="en-US" altLang="es-ES">
                <a:latin typeface="Calibri" panose="020F0502020204030204" pitchFamily="34" charset="0"/>
                <a:cs typeface="Calibri" panose="020F0502020204030204" pitchFamily="34" charset="0"/>
              </a:rPr>
              <a:t>Lo que tenemos ahora es un movimiento hacia la máxima flexibilidad en términos de cómo, cuándo y dónde puede tener lugar la atención al cliente. La digitalización es fundamental para este proceso, pero también hay que incorporar el “elemento humano” necesario.</a:t>
            </a:r>
            <a:endParaRPr lang="en-US" altLang="es-ES" dirty="0">
              <a:latin typeface="Calibri" panose="020F0502020204030204" pitchFamily="34" charset="0"/>
              <a:cs typeface="Calibri" panose="020F0502020204030204" pitchFamily="34" charset="0"/>
            </a:endParaRPr>
          </a:p>
          <a:p>
            <a:r>
              <a:rPr lang="en-US"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04531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630780"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000" kern="0" spc="-150">
                <a:solidFill>
                  <a:schemeClr val="tx1"/>
                </a:solidFill>
                <a:latin typeface="+mj-lt"/>
                <a:ea typeface="Tahoma" panose="020B0604030504040204" pitchFamily="34" charset="0"/>
                <a:cs typeface="Tahoma" panose="020B0604030504040204" pitchFamily="34" charset="0"/>
              </a:rPr>
              <a:t>UNIDAD 3: </a:t>
            </a:r>
            <a:r>
              <a:rPr lang="en-US" sz="4000" kern="0" spc="-150">
                <a:solidFill>
                  <a:schemeClr val="tx1"/>
                </a:solidFill>
                <a:latin typeface="+mj-lt"/>
                <a:ea typeface="Tahoma" panose="020B0604030504040204" pitchFamily="34" charset="0"/>
                <a:cs typeface="Tahoma" panose="020B0604030504040204" pitchFamily="34" charset="0"/>
              </a:rPr>
              <a:t>Identificar lo que es “suficiente” atención al cliente</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843819" cy="352661"/>
          </a:xfrm>
          <a:prstGeom prst="rect">
            <a:avLst/>
          </a:prstGeom>
        </p:spPr>
        <p:txBody>
          <a:bodyPr vert="horz" wrap="square" lIns="0" tIns="13970" rIns="0" bIns="0" rtlCol="0">
            <a:spAutoFit/>
          </a:bodyPr>
          <a:lstStyle/>
          <a:p>
            <a:pPr marL="12700">
              <a:lnSpc>
                <a:spcPct val="100000"/>
              </a:lnSpc>
              <a:spcBef>
                <a:spcPts val="110"/>
              </a:spcBef>
            </a:pPr>
            <a:r>
              <a:rPr lang="en-US" sz="2200" spc="50">
                <a:latin typeface="+mj-lt"/>
                <a:cs typeface="Tahoma"/>
              </a:rPr>
              <a:t>SECCIÓN 3.1: Fundamentos de la atención al cliente</a:t>
            </a:r>
            <a:endParaRPr lang="en-US" sz="2200" dirty="0">
              <a:latin typeface="+mj-lt"/>
              <a:cs typeface="Tahoma"/>
            </a:endParaRPr>
          </a:p>
        </p:txBody>
      </p:sp>
      <p:sp>
        <p:nvSpPr>
          <p:cNvPr id="5" name="Rectángulo 3">
            <a:extLst>
              <a:ext uri="{FF2B5EF4-FFF2-40B4-BE49-F238E27FC236}">
                <a16:creationId xmlns:a16="http://schemas.microsoft.com/office/drawing/2014/main" id="{D4FBF5A6-24D1-8794-2AEC-D8C0E30E115E}"/>
              </a:ext>
            </a:extLst>
          </p:cNvPr>
          <p:cNvSpPr/>
          <p:nvPr/>
        </p:nvSpPr>
        <p:spPr>
          <a:xfrm>
            <a:off x="583896" y="2249547"/>
            <a:ext cx="11024208" cy="2862322"/>
          </a:xfrm>
          <a:prstGeom prst="rect">
            <a:avLst/>
          </a:prstGeom>
        </p:spPr>
        <p:txBody>
          <a:bodyPr wrap="square">
            <a:spAutoFit/>
          </a:bodyPr>
          <a:lstStyle/>
          <a:p>
            <a:r>
              <a:rPr lang="es-ES" altLang="es-ES">
                <a:latin typeface="Calibri" panose="020F0502020204030204" pitchFamily="34" charset="0"/>
                <a:cs typeface="Calibri" panose="020F0502020204030204" pitchFamily="34" charset="0"/>
              </a:rPr>
              <a:t>Hay que empezar por preguntarse: ¿Cuáles son las expectativas de nuestros clientes antes y después de la compra, y en qué medida las cumplimos?  El servicio ofrecido DEBE coincidir con lo prometido. </a:t>
            </a:r>
          </a:p>
          <a:p>
            <a:endParaRPr lang="en-US" altLang="es-ES" dirty="0">
              <a:latin typeface="Calibri" panose="020F0502020204030204" pitchFamily="34" charset="0"/>
              <a:cs typeface="Calibri" panose="020F0502020204030204" pitchFamily="34" charset="0"/>
            </a:endParaRPr>
          </a:p>
          <a:p>
            <a:r>
              <a:rPr lang="en-US" altLang="es-ES">
                <a:latin typeface="Calibri" panose="020F0502020204030204" pitchFamily="34" charset="0"/>
                <a:cs typeface="Calibri" panose="020F0502020204030204" pitchFamily="34" charset="0"/>
              </a:rPr>
              <a:t>Los niveles del servicio de atención al cliente varían en función del propio cliente.  </a:t>
            </a:r>
            <a:endParaRPr lang="en-US" altLang="es-ES" dirty="0">
              <a:latin typeface="Calibri" panose="020F0502020204030204" pitchFamily="34" charset="0"/>
              <a:cs typeface="Calibri" panose="020F0502020204030204" pitchFamily="34" charset="0"/>
            </a:endParaRPr>
          </a:p>
          <a:p>
            <a:endParaRPr lang="en-US" altLang="es-ES" dirty="0">
              <a:latin typeface="Calibri" panose="020F0502020204030204" pitchFamily="34" charset="0"/>
              <a:cs typeface="Calibri" panose="020F0502020204030204" pitchFamily="34" charset="0"/>
            </a:endParaRPr>
          </a:p>
          <a:p>
            <a:r>
              <a:rPr lang="en-US" altLang="es-ES">
                <a:latin typeface="Calibri" panose="020F0502020204030204" pitchFamily="34" charset="0"/>
                <a:cs typeface="Calibri" panose="020F0502020204030204" pitchFamily="34" charset="0"/>
              </a:rPr>
              <a:t>Las organizaciones pueden:</a:t>
            </a:r>
            <a:endParaRPr lang="en-US" altLang="es-ES" dirty="0">
              <a:latin typeface="Calibri" panose="020F0502020204030204" pitchFamily="34" charset="0"/>
              <a:cs typeface="Calibri" panose="020F0502020204030204" pitchFamily="34" charset="0"/>
            </a:endParaRPr>
          </a:p>
          <a:p>
            <a:pPr marL="285750" indent="-285750">
              <a:buFontTx/>
              <a:buChar char="-"/>
            </a:pPr>
            <a:r>
              <a:rPr lang="en-US" altLang="es-ES">
                <a:latin typeface="Calibri" panose="020F0502020204030204" pitchFamily="34" charset="0"/>
                <a:cs typeface="Calibri" panose="020F0502020204030204" pitchFamily="34" charset="0"/>
              </a:rPr>
              <a:t>cobrar una tarifa adicional por varios niveles de servicio al cliente antes o después de la compra (básico, </a:t>
            </a:r>
            <a:r>
              <a:rPr lang="en-US" altLang="es-ES" dirty="0">
                <a:latin typeface="Calibri" panose="020F0502020204030204" pitchFamily="34" charset="0"/>
                <a:cs typeface="Calibri" panose="020F0502020204030204" pitchFamily="34" charset="0"/>
              </a:rPr>
              <a:t>premium</a:t>
            </a:r>
            <a:r>
              <a:rPr lang="en-US" altLang="es-ES">
                <a:latin typeface="Calibri" panose="020F0502020204030204" pitchFamily="34" charset="0"/>
                <a:cs typeface="Calibri" panose="020F0502020204030204" pitchFamily="34" charset="0"/>
              </a:rPr>
              <a:t>) o</a:t>
            </a:r>
            <a:endParaRPr lang="en-US" altLang="es-ES" dirty="0">
              <a:latin typeface="Calibri" panose="020F0502020204030204" pitchFamily="34" charset="0"/>
              <a:cs typeface="Calibri" panose="020F0502020204030204" pitchFamily="34" charset="0"/>
            </a:endParaRPr>
          </a:p>
          <a:p>
            <a:pPr marL="285750" indent="-285750">
              <a:buFontTx/>
              <a:buChar char="-"/>
            </a:pPr>
            <a:r>
              <a:rPr lang="es-ES" altLang="es-ES">
                <a:latin typeface="Calibri" panose="020F0502020204030204" pitchFamily="34" charset="0"/>
                <a:cs typeface="Calibri" panose="020F0502020204030204" pitchFamily="34" charset="0"/>
              </a:rPr>
              <a:t>aumentar sus niveles de servicio previo o posterior en función del valor de un cliente (por ejemplo, las aerolíneas tienen rangos de servicio para sus clientes que les "abren" servicios en función de cómo vuele un cliente).</a:t>
            </a:r>
            <a:endParaRPr lang="en-US" altLang="es-ES" dirty="0">
              <a:latin typeface="Calibri" panose="020F0502020204030204" pitchFamily="34" charset="0"/>
              <a:cs typeface="Calibri" panose="020F0502020204030204" pitchFamily="34" charset="0"/>
            </a:endParaRPr>
          </a:p>
        </p:txBody>
      </p:sp>
      <p:sp>
        <p:nvSpPr>
          <p:cNvPr id="7" name="Rectangle 6"/>
          <p:cNvSpPr/>
          <p:nvPr/>
        </p:nvSpPr>
        <p:spPr>
          <a:xfrm>
            <a:off x="891690" y="5206248"/>
            <a:ext cx="10484528" cy="369332"/>
          </a:xfrm>
          <a:prstGeom prst="rect">
            <a:avLst/>
          </a:prstGeom>
        </p:spPr>
        <p:txBody>
          <a:bodyPr wrap="square">
            <a:spAutoFit/>
          </a:bodyPr>
          <a:lstStyle/>
          <a:p>
            <a:r>
              <a:rPr lang="en-US" dirty="0">
                <a:hlinkClick r:id="rId2"/>
              </a:rPr>
              <a:t>https://www.business.qld.gov.au/running-business/consumer-laws/customer-service/improving/principles</a:t>
            </a:r>
            <a:r>
              <a:rPr lang="en-US" dirty="0"/>
              <a:t> </a:t>
            </a:r>
          </a:p>
        </p:txBody>
      </p:sp>
    </p:spTree>
    <p:extLst>
      <p:ext uri="{BB962C8B-B14F-4D97-AF65-F5344CB8AC3E}">
        <p14:creationId xmlns:p14="http://schemas.microsoft.com/office/powerpoint/2010/main" val="4226248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630780"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000" kern="0" spc="-150">
                <a:solidFill>
                  <a:schemeClr val="tx1"/>
                </a:solidFill>
                <a:latin typeface="+mj-lt"/>
                <a:ea typeface="Tahoma" panose="020B0604030504040204" pitchFamily="34" charset="0"/>
                <a:cs typeface="Tahoma" panose="020B0604030504040204" pitchFamily="34" charset="0"/>
              </a:rPr>
              <a:t>UNIDAD 3: </a:t>
            </a:r>
            <a:r>
              <a:rPr lang="en-US" sz="4000" kern="0" spc="-150">
                <a:solidFill>
                  <a:schemeClr val="tx1"/>
                </a:solidFill>
                <a:latin typeface="+mj-lt"/>
                <a:ea typeface="Tahoma" panose="020B0604030504040204" pitchFamily="34" charset="0"/>
                <a:cs typeface="Tahoma" panose="020B0604030504040204" pitchFamily="34" charset="0"/>
              </a:rPr>
              <a:t>Identificar lo que es “suficiente” atención al cliente</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843819" cy="352661"/>
          </a:xfrm>
          <a:prstGeom prst="rect">
            <a:avLst/>
          </a:prstGeom>
        </p:spPr>
        <p:txBody>
          <a:bodyPr vert="horz" wrap="square" lIns="0" tIns="13970" rIns="0" bIns="0" rtlCol="0">
            <a:spAutoFit/>
          </a:bodyPr>
          <a:lstStyle/>
          <a:p>
            <a:pPr marL="12700">
              <a:lnSpc>
                <a:spcPct val="100000"/>
              </a:lnSpc>
              <a:spcBef>
                <a:spcPts val="110"/>
              </a:spcBef>
            </a:pPr>
            <a:r>
              <a:rPr lang="en-US" sz="2200" spc="50">
                <a:latin typeface="+mj-lt"/>
                <a:cs typeface="Tahoma"/>
              </a:rPr>
              <a:t>SECCIÓN 3.2: Identificar cuándo tienes “suficiente” atención al cliente</a:t>
            </a:r>
            <a:endParaRPr lang="en-US" sz="2200" dirty="0">
              <a:latin typeface="+mj-lt"/>
              <a:cs typeface="Tahoma"/>
            </a:endParaRPr>
          </a:p>
        </p:txBody>
      </p:sp>
      <p:sp>
        <p:nvSpPr>
          <p:cNvPr id="5" name="Rectángulo 3">
            <a:extLst>
              <a:ext uri="{FF2B5EF4-FFF2-40B4-BE49-F238E27FC236}">
                <a16:creationId xmlns:a16="http://schemas.microsoft.com/office/drawing/2014/main" id="{D4FBF5A6-24D1-8794-2AEC-D8C0E30E115E}"/>
              </a:ext>
            </a:extLst>
          </p:cNvPr>
          <p:cNvSpPr/>
          <p:nvPr/>
        </p:nvSpPr>
        <p:spPr>
          <a:xfrm>
            <a:off x="561152" y="2105017"/>
            <a:ext cx="11024208" cy="3693319"/>
          </a:xfrm>
          <a:prstGeom prst="rect">
            <a:avLst/>
          </a:prstGeom>
        </p:spPr>
        <p:txBody>
          <a:bodyPr wrap="square">
            <a:spAutoFit/>
          </a:bodyPr>
          <a:lstStyle/>
          <a:p>
            <a:endParaRPr lang="en-US" altLang="es-ES" dirty="0">
              <a:latin typeface="Calibri" panose="020F0502020204030204" pitchFamily="34" charset="0"/>
              <a:cs typeface="Calibri" panose="020F0502020204030204" pitchFamily="34" charset="0"/>
            </a:endParaRPr>
          </a:p>
          <a:p>
            <a:r>
              <a:rPr lang="es-ES" altLang="es-ES">
                <a:latin typeface="Calibri" panose="020F0502020204030204" pitchFamily="34" charset="0"/>
                <a:cs typeface="Calibri" panose="020F0502020204030204" pitchFamily="34" charset="0"/>
              </a:rPr>
              <a:t>El servicio al cliente es fluido y cambia de un cliente a otro; algunos requieren un servicio mínimo mientras que otros "nunca" pueden ser satisfechos</a:t>
            </a:r>
            <a:r>
              <a:rPr lang="en-US" altLang="es-ES">
                <a:latin typeface="Calibri" panose="020F0502020204030204" pitchFamily="34" charset="0"/>
                <a:cs typeface="Calibri" panose="020F0502020204030204" pitchFamily="34" charset="0"/>
              </a:rPr>
              <a:t>. </a:t>
            </a:r>
            <a:r>
              <a:rPr lang="es-ES" altLang="es-ES">
                <a:latin typeface="Calibri" panose="020F0502020204030204" pitchFamily="34" charset="0"/>
                <a:cs typeface="Calibri" panose="020F0502020204030204" pitchFamily="34" charset="0"/>
              </a:rPr>
              <a:t>Sin embargo, hay tres formas de bajo coste para identificar si tienes un servicio de atención al cliente lo suficientemente "bueno"</a:t>
            </a:r>
            <a:r>
              <a:rPr lang="en-US" altLang="es-ES">
                <a:latin typeface="Calibri" panose="020F0502020204030204" pitchFamily="34" charset="0"/>
                <a:cs typeface="Calibri" panose="020F0502020204030204" pitchFamily="34" charset="0"/>
              </a:rPr>
              <a:t>:</a:t>
            </a:r>
            <a:endParaRPr lang="en-US" altLang="es-ES" dirty="0">
              <a:latin typeface="Calibri" panose="020F0502020204030204" pitchFamily="34" charset="0"/>
              <a:cs typeface="Calibri" panose="020F0502020204030204" pitchFamily="34" charset="0"/>
            </a:endParaRPr>
          </a:p>
          <a:p>
            <a:pPr marL="285750" indent="-285750">
              <a:buFontTx/>
              <a:buChar char="-"/>
            </a:pPr>
            <a:r>
              <a:rPr lang="en-US" altLang="es-ES" i="1">
                <a:latin typeface="Calibri" panose="020F0502020204030204" pitchFamily="34" charset="0"/>
                <a:cs typeface="Calibri" panose="020F0502020204030204" pitchFamily="34" charset="0"/>
              </a:rPr>
              <a:t>¡¡Pregunta a tus clientes</a:t>
            </a:r>
            <a:r>
              <a:rPr lang="en-US" altLang="es-ES">
                <a:latin typeface="Calibri" panose="020F0502020204030204" pitchFamily="34" charset="0"/>
                <a:cs typeface="Calibri" panose="020F0502020204030204" pitchFamily="34" charset="0"/>
              </a:rPr>
              <a:t>!! Esto también ayuda a desarrollar tu relación con ellos y </a:t>
            </a:r>
            <a:r>
              <a:rPr lang="es-ES" altLang="es-ES">
                <a:latin typeface="Calibri" panose="020F0502020204030204" pitchFamily="34" charset="0"/>
                <a:cs typeface="Calibri" panose="020F0502020204030204" pitchFamily="34" charset="0"/>
              </a:rPr>
              <a:t>muestra que te importa su opinión y que quieres mejorar.</a:t>
            </a:r>
            <a:endParaRPr lang="en-US" altLang="es-ES" dirty="0">
              <a:latin typeface="Calibri" panose="020F0502020204030204" pitchFamily="34" charset="0"/>
              <a:cs typeface="Calibri" panose="020F0502020204030204" pitchFamily="34" charset="0"/>
            </a:endParaRPr>
          </a:p>
          <a:p>
            <a:pPr marL="285750" indent="-285750">
              <a:buFontTx/>
              <a:buChar char="-"/>
            </a:pPr>
            <a:r>
              <a:rPr lang="en-US" altLang="es-ES" i="1">
                <a:latin typeface="Calibri" panose="020F0502020204030204" pitchFamily="34" charset="0"/>
                <a:cs typeface="Calibri" panose="020F0502020204030204" pitchFamily="34" charset="0"/>
              </a:rPr>
              <a:t>¡¡Pregunta a tus propios empleados</a:t>
            </a:r>
            <a:r>
              <a:rPr lang="en-US" altLang="es-ES">
                <a:latin typeface="Calibri" panose="020F0502020204030204" pitchFamily="34" charset="0"/>
                <a:cs typeface="Calibri" panose="020F0502020204030204" pitchFamily="34" charset="0"/>
              </a:rPr>
              <a:t>!! </a:t>
            </a:r>
            <a:r>
              <a:rPr lang="es-ES" altLang="es-ES">
                <a:latin typeface="Calibri" panose="020F0502020204030204" pitchFamily="34" charset="0"/>
                <a:cs typeface="Calibri" panose="020F0502020204030204" pitchFamily="34" charset="0"/>
              </a:rPr>
              <a:t>En muchas ocasiones, el personal puede ayudar a identificar las carencias de lo que se ofrece. Están en contacto diario con los clientes y saben dónde están los posibles problemas.</a:t>
            </a:r>
            <a:endParaRPr lang="en-US" altLang="es-ES" dirty="0">
              <a:latin typeface="Calibri" panose="020F0502020204030204" pitchFamily="34" charset="0"/>
              <a:cs typeface="Calibri" panose="020F0502020204030204" pitchFamily="34" charset="0"/>
            </a:endParaRPr>
          </a:p>
          <a:p>
            <a:pPr marL="285750" indent="-285750">
              <a:buFontTx/>
              <a:buChar char="-"/>
            </a:pPr>
            <a:r>
              <a:rPr lang="en-US" altLang="es-ES" i="1">
                <a:latin typeface="Calibri" panose="020F0502020204030204" pitchFamily="34" charset="0"/>
                <a:cs typeface="Calibri" panose="020F0502020204030204" pitchFamily="34" charset="0"/>
              </a:rPr>
              <a:t>¡¡Compara los servicios que ofreces con los de tus competidores clave</a:t>
            </a:r>
            <a:r>
              <a:rPr lang="en-US" altLang="es-ES">
                <a:latin typeface="Calibri" panose="020F0502020204030204" pitchFamily="34" charset="0"/>
                <a:cs typeface="Calibri" panose="020F0502020204030204" pitchFamily="34" charset="0"/>
              </a:rPr>
              <a:t>!! </a:t>
            </a:r>
            <a:r>
              <a:rPr lang="es-ES" altLang="es-ES">
                <a:latin typeface="Calibri" panose="020F0502020204030204" pitchFamily="34" charset="0"/>
                <a:cs typeface="Calibri" panose="020F0502020204030204" pitchFamily="34" charset="0"/>
              </a:rPr>
              <a:t>A veces nos olvidamos de que tenemos que estar continuamente pendientes de los intangibles que ofrecen los competidores. También podemos preguntar a nuestros clientes y empleados para obtener información al respecto</a:t>
            </a:r>
            <a:r>
              <a:rPr lang="en-US" altLang="es-ES">
                <a:latin typeface="Calibri" panose="020F0502020204030204" pitchFamily="34" charset="0"/>
                <a:cs typeface="Calibri" panose="020F0502020204030204" pitchFamily="34" charset="0"/>
              </a:rPr>
              <a:t>. </a:t>
            </a:r>
            <a:endParaRPr lang="en-US" altLang="es-ES" dirty="0">
              <a:latin typeface="Calibri" panose="020F0502020204030204" pitchFamily="34" charset="0"/>
              <a:cs typeface="Calibri" panose="020F0502020204030204" pitchFamily="34" charset="0"/>
            </a:endParaRPr>
          </a:p>
          <a:p>
            <a:pPr marL="285750" indent="-285750">
              <a:buFontTx/>
              <a:buChar char="-"/>
            </a:pPr>
            <a:endParaRPr lang="en-US" altLang="es-ES" dirty="0">
              <a:latin typeface="Calibri" panose="020F0502020204030204" pitchFamily="34" charset="0"/>
              <a:cs typeface="Calibri" panose="020F0502020204030204" pitchFamily="34" charset="0"/>
            </a:endParaRPr>
          </a:p>
          <a:p>
            <a:r>
              <a:rPr lang="en-US" altLang="es-ES" dirty="0">
                <a:latin typeface="Calibri" panose="020F0502020204030204" pitchFamily="34" charset="0"/>
                <a:cs typeface="Calibri" panose="020F0502020204030204" pitchFamily="34" charset="0"/>
              </a:rPr>
              <a:t> </a:t>
            </a:r>
          </a:p>
        </p:txBody>
      </p:sp>
      <p:sp>
        <p:nvSpPr>
          <p:cNvPr id="6" name="Rectángulo 3">
            <a:extLst>
              <a:ext uri="{FF2B5EF4-FFF2-40B4-BE49-F238E27FC236}">
                <a16:creationId xmlns:a16="http://schemas.microsoft.com/office/drawing/2014/main" id="{D4FBF5A6-24D1-8794-2AEC-D8C0E30E115E}"/>
              </a:ext>
            </a:extLst>
          </p:cNvPr>
          <p:cNvSpPr/>
          <p:nvPr/>
        </p:nvSpPr>
        <p:spPr>
          <a:xfrm>
            <a:off x="621850" y="5393654"/>
            <a:ext cx="11024208" cy="646331"/>
          </a:xfrm>
          <a:prstGeom prst="rect">
            <a:avLst/>
          </a:prstGeom>
        </p:spPr>
        <p:txBody>
          <a:bodyPr wrap="square">
            <a:spAutoFit/>
          </a:bodyPr>
          <a:lstStyle/>
          <a:p>
            <a:r>
              <a:rPr lang="en-US" altLang="es-ES">
                <a:latin typeface="Calibri" panose="020F0502020204030204" pitchFamily="34" charset="0"/>
                <a:cs typeface="Calibri" panose="020F0502020204030204" pitchFamily="34" charset="0"/>
              </a:rPr>
              <a:t>“Cómo mejorar tu atención al cliente”: </a:t>
            </a:r>
            <a:r>
              <a:rPr lang="en-US" altLang="es-ES" dirty="0">
                <a:latin typeface="Calibri" panose="020F0502020204030204" pitchFamily="34" charset="0"/>
                <a:cs typeface="Calibri" panose="020F0502020204030204" pitchFamily="34" charset="0"/>
                <a:hlinkClick r:id="rId2"/>
              </a:rPr>
              <a:t>https://www.youtube.com/watch?v=qXQYNxDdbh8&amp;t=8s</a:t>
            </a:r>
            <a:r>
              <a:rPr lang="en-US" altLang="es-ES" dirty="0">
                <a:latin typeface="Calibri" panose="020F0502020204030204" pitchFamily="34" charset="0"/>
                <a:cs typeface="Calibri" panose="020F0502020204030204" pitchFamily="34" charset="0"/>
              </a:rPr>
              <a:t> </a:t>
            </a:r>
          </a:p>
          <a:p>
            <a:r>
              <a:rPr lang="en-US"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164769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667109"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400" kern="0" spc="-150">
                <a:solidFill>
                  <a:schemeClr val="tx1"/>
                </a:solidFill>
                <a:latin typeface="+mj-lt"/>
                <a:ea typeface="Tahoma" panose="020B0604030504040204" pitchFamily="34" charset="0"/>
                <a:cs typeface="Tahoma" panose="020B0604030504040204" pitchFamily="34" charset="0"/>
              </a:rPr>
              <a:t>UNIDAD 4: </a:t>
            </a:r>
            <a:r>
              <a:rPr lang="en-US" sz="4000" kern="0" spc="-150">
                <a:solidFill>
                  <a:schemeClr val="tx1"/>
                </a:solidFill>
                <a:latin typeface="+mj-lt"/>
                <a:ea typeface="Tahoma" panose="020B0604030504040204" pitchFamily="34" charset="0"/>
                <a:cs typeface="Tahoma" panose="020B0604030504040204" pitchFamily="34" charset="0"/>
              </a:rPr>
              <a:t>Separar la atención al cliente digital de la no digital</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488712"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4.1: Digital VS no digital</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790236" y="2126436"/>
            <a:ext cx="11024208" cy="4524315"/>
          </a:xfrm>
          <a:prstGeom prst="rect">
            <a:avLst/>
          </a:prstGeom>
        </p:spPr>
        <p:txBody>
          <a:bodyPr wrap="square">
            <a:spAutoFit/>
          </a:bodyPr>
          <a:lstStyle/>
          <a:p>
            <a:pPr algn="l"/>
            <a:r>
              <a:rPr lang="es-ES">
                <a:solidFill>
                  <a:srgbClr val="111111"/>
                </a:solidFill>
              </a:rPr>
              <a:t>Aunque los canales digitales de atención al cliente se han convertido en algo omnipresente a lo largo de la pandemia, las organizaciones no pueden olvidarse del componente no digital y de la importancia de la interacción entre ambos, especialmente a medida que pasamos a un mundo post-pandémico.</a:t>
            </a:r>
          </a:p>
          <a:p>
            <a:pPr algn="l"/>
            <a:endParaRPr lang="en-US" dirty="0">
              <a:solidFill>
                <a:srgbClr val="111111"/>
              </a:solidFill>
            </a:endParaRPr>
          </a:p>
          <a:p>
            <a:pPr algn="l"/>
            <a:r>
              <a:rPr lang="es-ES">
                <a:solidFill>
                  <a:srgbClr val="111111"/>
                </a:solidFill>
              </a:rPr>
              <a:t>Es importante integrar a la perfección el servicio de atención al cliente multicanal digital y no digital</a:t>
            </a:r>
            <a:r>
              <a:rPr lang="en-US">
                <a:solidFill>
                  <a:srgbClr val="111111"/>
                </a:solidFill>
              </a:rPr>
              <a:t>:</a:t>
            </a:r>
          </a:p>
          <a:p>
            <a:pPr marL="285750" indent="-285750">
              <a:buFontTx/>
              <a:buChar char="-"/>
            </a:pPr>
            <a:r>
              <a:rPr lang="en-GB"/>
              <a:t>Teléfono		-     Correo electrónico 	-     Redes sociales</a:t>
            </a:r>
          </a:p>
          <a:p>
            <a:pPr marL="285750" indent="-285750">
              <a:buFontTx/>
              <a:buChar char="-"/>
            </a:pPr>
            <a:r>
              <a:rPr lang="en-GB"/>
              <a:t>Sitio web</a:t>
            </a:r>
            <a:r>
              <a:rPr lang="en-GB" dirty="0"/>
              <a:t>		-     SMS </a:t>
            </a:r>
            <a:r>
              <a:rPr lang="en-GB"/>
              <a:t>/ Texto</a:t>
            </a:r>
            <a:r>
              <a:rPr lang="en-GB" dirty="0"/>
              <a:t>		</a:t>
            </a:r>
            <a:r>
              <a:rPr lang="en-GB"/>
              <a:t>-     En persona / apoyo in situ</a:t>
            </a:r>
            <a:endParaRPr lang="en-GB" dirty="0"/>
          </a:p>
          <a:p>
            <a:pPr algn="l">
              <a:buFont typeface="Arial" panose="020B0604020202020204" pitchFamily="34" charset="0"/>
              <a:buChar char="•"/>
            </a:pPr>
            <a:endParaRPr lang="en-US" dirty="0">
              <a:solidFill>
                <a:srgbClr val="111111"/>
              </a:solidFill>
            </a:endParaRPr>
          </a:p>
          <a:p>
            <a:r>
              <a:rPr lang="en-US" dirty="0">
                <a:solidFill>
                  <a:srgbClr val="111111"/>
                </a:solidFill>
                <a:hlinkClick r:id="rId2"/>
              </a:rPr>
              <a:t>https://www.the-future-of-commerce.com/2021/08/02/what-is-customer-service-definition-examples/</a:t>
            </a:r>
            <a:r>
              <a:rPr lang="en-US" dirty="0">
                <a:solidFill>
                  <a:srgbClr val="111111"/>
                </a:solidFill>
              </a:rPr>
              <a:t> </a:t>
            </a:r>
          </a:p>
          <a:p>
            <a:endParaRPr lang="en-US" dirty="0"/>
          </a:p>
          <a:p>
            <a:r>
              <a:rPr lang="en-US"/>
              <a:t>Nota: </a:t>
            </a:r>
            <a:r>
              <a:rPr lang="es-ES"/>
              <a:t>Algunos componentes del servicio de atención al cliente también pueden subcontratarse a proveedores de confianza de ese servicio (por ejemplo, los servicios de entrega ahora "representan" a los restaurantes cuando entregan sus productos a los clientes); deben desarrollarse estratégicamente pero estar perfectamente conectados para garantizar la coherencia</a:t>
            </a:r>
            <a:r>
              <a:rPr lang="en-US">
                <a:solidFill>
                  <a:srgbClr val="111111"/>
                </a:solidFill>
              </a:rPr>
              <a:t>.</a:t>
            </a:r>
            <a:endParaRPr lang="en-US" dirty="0">
              <a:solidFill>
                <a:srgbClr val="111111"/>
              </a:solidFill>
            </a:endParaRPr>
          </a:p>
          <a:p>
            <a:br>
              <a:rPr lang="en-US" dirty="0"/>
            </a:br>
            <a:endParaRPr lang="en-US" altLang="es-ES" dirty="0">
              <a:cs typeface="Calibri" panose="020F0502020204030204" pitchFamily="34" charset="0"/>
            </a:endParaRPr>
          </a:p>
        </p:txBody>
      </p:sp>
    </p:spTree>
    <p:extLst>
      <p:ext uri="{BB962C8B-B14F-4D97-AF65-F5344CB8AC3E}">
        <p14:creationId xmlns:p14="http://schemas.microsoft.com/office/powerpoint/2010/main" val="279838969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1426</Words>
  <Application>Microsoft Office PowerPoint</Application>
  <PresentationFormat>Panorámica</PresentationFormat>
  <Paragraphs>123</Paragraphs>
  <Slides>14</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14</vt:i4>
      </vt:variant>
    </vt:vector>
  </HeadingPairs>
  <TitlesOfParts>
    <vt:vector size="23"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108</cp:revision>
  <dcterms:created xsi:type="dcterms:W3CDTF">2021-06-29T11:11:56Z</dcterms:created>
  <dcterms:modified xsi:type="dcterms:W3CDTF">2023-02-06T16:17:15Z</dcterms:modified>
</cp:coreProperties>
</file>