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8" r:id="rId3"/>
    <p:sldId id="258" r:id="rId4"/>
    <p:sldId id="298" r:id="rId5"/>
    <p:sldId id="299" r:id="rId6"/>
    <p:sldId id="290" r:id="rId7"/>
    <p:sldId id="301" r:id="rId8"/>
    <p:sldId id="300" r:id="rId9"/>
    <p:sldId id="292" r:id="rId10"/>
    <p:sldId id="302" r:id="rId11"/>
    <p:sldId id="273" r:id="rId12"/>
    <p:sldId id="265" r:id="rId13"/>
    <p:sldId id="274" r:id="rId14"/>
    <p:sldId id="264" r:id="rId15"/>
  </p:sldIdLst>
  <p:sldSz cx="12192000" cy="6858000"/>
  <p:notesSz cx="6858000" cy="9144000"/>
  <p:defaultTextStyle>
    <a:defPPr>
      <a:defRPr lang="h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07" d="100"/>
          <a:sy n="107" d="100"/>
        </p:scale>
        <p:origin x="7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8BDEF21F-A6F0-41B8-AA0F-CC975C7895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80A2CBA-C9C0-4B3C-991A-F22DB63D15E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F4FA70-0E02-437E-A78C-CE05301291EA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D4826BE-ACD3-48FC-B5A1-D33628CAB84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4CD73359-D707-4EAE-AAB6-6DC9146A8A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33C069-59B1-4A62-AB0D-C900094E72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252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FFF3FB-DEDF-4780-82C6-53DC23E6D14E}" type="datetimeFigureOut">
              <a:rPr lang="es-ES" smtClean="0"/>
              <a:t>06/02/2023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"/>
              <a:t>Urednik stila teksta patrona</a:t>
            </a:r>
          </a:p>
          <a:p>
            <a:pPr lvl="1"/>
            <a:r>
              <a:rPr lang="hr"/>
              <a:t>Druga razina</a:t>
            </a:r>
          </a:p>
          <a:p>
            <a:pPr lvl="2"/>
            <a:r>
              <a:rPr lang="hr"/>
              <a:t>Tercer nivel</a:t>
            </a:r>
          </a:p>
          <a:p>
            <a:pPr lvl="3"/>
            <a:r>
              <a:rPr lang="hr"/>
              <a:t>Cuarto nivel</a:t>
            </a:r>
          </a:p>
          <a:p>
            <a:pPr lvl="4"/>
            <a:r>
              <a:rPr lang="hr"/>
              <a:t>Quinto razina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94B92E-D071-4B96-991C-97F62C0BDD5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44088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-16992600" y="-11796713"/>
            <a:ext cx="22159913" cy="12465051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24578" name="Text Box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57825" cy="408622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64069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454116-76C6-4781-AC1B-16DC371FE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0A02D1-E20F-4CAE-A494-A5E98CBCFE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3113456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reative Break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13">
            <a:extLst>
              <a:ext uri="{FF2B5EF4-FFF2-40B4-BE49-F238E27FC236}">
                <a16:creationId xmlns:a16="http://schemas.microsoft.com/office/drawing/2014/main" id="{48E6AD12-F73E-6146-90A6-A402D6022C3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bg1">
              <a:lumMod val="95000"/>
            </a:schemeClr>
          </a:solidFill>
          <a:effectLst/>
        </p:spPr>
        <p:txBody>
          <a:bodyPr>
            <a:normAutofit/>
          </a:bodyPr>
          <a:lstStyle>
            <a:lvl1pPr marL="0" indent="0">
              <a:buNone/>
              <a:defRPr sz="1200" b="0" i="0">
                <a:ln>
                  <a:noFill/>
                </a:ln>
                <a:solidFill>
                  <a:schemeClr val="tx2"/>
                </a:solidFill>
                <a:latin typeface="Oxygen" panose="02000503000000090004" pitchFamily="2" charset="77"/>
                <a:ea typeface="Roboto Regular" charset="0"/>
                <a:cs typeface="Abhaya Libre" panose="02000603000000000000" pitchFamily="2" charset="77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5137626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>
        <p15:guide id="1" pos="3840">
          <p15:clr>
            <a:srgbClr val="FBAE40"/>
          </p15:clr>
        </p15:guide>
        <p15:guide id="2" orient="horz" pos="216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General Slide_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8248104"/>
      </p:ext>
    </p:extLst>
  </p:cSld>
  <p:clrMapOvr>
    <a:masterClrMapping/>
  </p:clrMapOvr>
  <p:transition advClick="0"/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4">
            <a:extLst>
              <a:ext uri="{FF2B5EF4-FFF2-40B4-BE49-F238E27FC236}">
                <a16:creationId xmlns:a16="http://schemas.microsoft.com/office/drawing/2014/main" id="{7A5BD05C-D970-4247-84AC-590A8E26FB2D}"/>
              </a:ext>
            </a:extLst>
          </p:cNvPr>
          <p:cNvSpPr/>
          <p:nvPr userDrawn="1"/>
        </p:nvSpPr>
        <p:spPr>
          <a:xfrm>
            <a:off x="-1" y="6146800"/>
            <a:ext cx="12192001" cy="711200"/>
          </a:xfrm>
          <a:custGeom>
            <a:avLst/>
            <a:gdLst/>
            <a:ahLst/>
            <a:cxnLst/>
            <a:rect l="l" t="t" r="r" b="b"/>
            <a:pathLst>
              <a:path w="18278475" h="1419225">
                <a:moveTo>
                  <a:pt x="18278473" y="1419224"/>
                </a:moveTo>
                <a:lnTo>
                  <a:pt x="0" y="1419224"/>
                </a:lnTo>
                <a:lnTo>
                  <a:pt x="0" y="0"/>
                </a:lnTo>
                <a:lnTo>
                  <a:pt x="18278473" y="0"/>
                </a:lnTo>
                <a:lnTo>
                  <a:pt x="18278473" y="1419224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CB0DDC06-9BD4-4772-A615-D876CC08594F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291886" y="6314302"/>
            <a:ext cx="1985322" cy="432844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22EA64A2-2236-4DEC-9BF1-00DE2AD6967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19" t="12308" r="11457" b="51795"/>
          <a:stretch/>
        </p:blipFill>
        <p:spPr>
          <a:xfrm>
            <a:off x="96715" y="110854"/>
            <a:ext cx="1740877" cy="91625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89DD6222-3231-4B46-83B4-0CE76315789E}"/>
              </a:ext>
            </a:extLst>
          </p:cNvPr>
          <p:cNvSpPr txBox="1"/>
          <p:nvPr userDrawn="1"/>
        </p:nvSpPr>
        <p:spPr>
          <a:xfrm>
            <a:off x="2373745" y="6271567"/>
            <a:ext cx="9526369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Uz potporu Erasmus+ </a:t>
            </a:r>
            <a:r>
              <a:rPr lang="hr" sz="1200" b="0" i="0" u="none" strike="noStrike" dirty="0" err="1">
                <a:solidFill>
                  <a:schemeClr val="bg1"/>
                </a:solidFill>
                <a:effectLst/>
                <a:latin typeface="YADLjI9qxTA 0"/>
              </a:rPr>
              <a:t>programa </a:t>
            </a:r>
            <a:r>
              <a:rPr lang="hr" sz="1200" b="0" i="0" u="none" strike="noStrike" dirty="0">
                <a:solidFill>
                  <a:schemeClr val="bg1"/>
                </a:solidFill>
                <a:effectLst/>
                <a:latin typeface="YADLjI9qxTA 0"/>
              </a:rPr>
              <a:t>Europske unije. Ovaj dokument i njegov sadržaj odražavaju samo stajališta autora, a Komisija se ne može smatrati odgovornom za bilo kakvu upotrebu informacija sadržanih u njemu.</a:t>
            </a:r>
            <a:endParaRPr lang="en-US" sz="1200" dirty="0">
              <a:solidFill>
                <a:schemeClr val="bg1"/>
              </a:solidFill>
              <a:effectLst/>
              <a:latin typeface="YADLjI9qxTA 0"/>
            </a:endParaRPr>
          </a:p>
        </p:txBody>
      </p:sp>
    </p:spTree>
    <p:extLst>
      <p:ext uri="{BB962C8B-B14F-4D97-AF65-F5344CB8AC3E}">
        <p14:creationId xmlns:p14="http://schemas.microsoft.com/office/powerpoint/2010/main" val="3851572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4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chtarget.com/searchcustomerexperience/feature/10-examples-of-AI-in-customer-service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hbs.edu/blog/post/types-of-customer-needs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online.hbs.edu/blog/post/types-of-customer-needs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m7NPWmyw6w&amp;t=57s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usiness.qld.gov.au/running-business/consumer-laws/customer-service/improving/principles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XQYNxDdbh8&amp;t=8s" TargetMode="Externa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e-future-of-commerce.com/2021/08/02/what-is-customer-service-definition-examples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E350C6F4-6589-4745-8D09-15078EE9ADB2}"/>
              </a:ext>
            </a:extLst>
          </p:cNvPr>
          <p:cNvSpPr txBox="1"/>
          <p:nvPr/>
        </p:nvSpPr>
        <p:spPr>
          <a:xfrm>
            <a:off x="3258328" y="3257551"/>
            <a:ext cx="510347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1800" b="1" dirty="0">
                <a:effectLst/>
                <a:latin typeface="Bahnschrift Light" panose="020B0502040204020203" pitchFamily="34" charset="0"/>
                <a:ea typeface="Calibri" panose="020F0502020204030204" pitchFamily="34" charset="0"/>
              </a:rPr>
              <a:t>“Poboljšanje otpornosti malih i srednjih poduzeća nakon lockdowna”</a:t>
            </a:r>
            <a:endParaRPr lang="es-ES" sz="1800" b="1" dirty="0">
              <a:latin typeface="Bahnschrift Light" panose="020B0502040204020203" pitchFamily="34" charset="0"/>
            </a:endParaRP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6A46D3C6-E20C-4FBA-B5EB-C2B5FDE05068}"/>
              </a:ext>
            </a:extLst>
          </p:cNvPr>
          <p:cNvSpPr txBox="1"/>
          <p:nvPr/>
        </p:nvSpPr>
        <p:spPr>
          <a:xfrm>
            <a:off x="2761287" y="4093428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Povećanje </a:t>
            </a:r>
            <a:r>
              <a:rPr kumimoji="0" lang="hr" sz="1800" b="1" i="0" u="none" strike="noStrike" kern="1200" cap="none" spc="-114" normalizeH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razine korisničke usluge</a:t>
            </a:r>
            <a:endParaRPr kumimoji="0" lang="en-US" sz="1800" b="1" i="0" u="none" strike="noStrike" kern="1200" cap="none" spc="-114" normalizeH="0" baseline="0" noProof="0" dirty="0">
              <a:ln>
                <a:noFill/>
              </a:ln>
              <a:solidFill>
                <a:srgbClr val="0CA373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"/>
              </a:spcBef>
              <a:spcAft>
                <a:spcPts val="0"/>
              </a:spcAft>
              <a:buClrTx/>
              <a:buSzTx/>
              <a:buFontTx/>
              <a:buNone/>
              <a:tabLst>
                <a:tab pos="1205230" algn="l"/>
                <a:tab pos="1926589" algn="l"/>
                <a:tab pos="2915920" algn="l"/>
                <a:tab pos="3444875" algn="l"/>
                <a:tab pos="4383405" algn="l"/>
                <a:tab pos="6796405" algn="l"/>
              </a:tabLst>
              <a:defRPr/>
            </a:pP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solidFill>
                  <a:srgbClr val="0CA373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Autor: </a:t>
            </a: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[ </a:t>
            </a:r>
            <a:r>
              <a:rPr lang="hr" b="1" spc="-114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SEERC </a:t>
            </a:r>
            <a:r>
              <a:rPr kumimoji="0" lang="hr" sz="1800" b="1" i="0" u="none" strike="noStrike" kern="1200" cap="none" spc="-114" normalizeH="0" baseline="0" noProof="0" dirty="0">
                <a:ln>
                  <a:noFill/>
                </a:ln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]</a:t>
            </a:r>
            <a:endParaRPr kumimoji="0" lang="pt-BR" sz="1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69A4D7A1-6ADA-46A7-96FF-90B678EE248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46" t="12687" r="9066" b="50000"/>
          <a:stretch/>
        </p:blipFill>
        <p:spPr>
          <a:xfrm>
            <a:off x="3683242" y="921747"/>
            <a:ext cx="4531601" cy="2395275"/>
          </a:xfrm>
          <a:prstGeom prst="rect">
            <a:avLst/>
          </a:prstGeom>
        </p:spPr>
      </p:pic>
      <p:sp>
        <p:nvSpPr>
          <p:cNvPr id="7" name="object 5">
            <a:extLst>
              <a:ext uri="{FF2B5EF4-FFF2-40B4-BE49-F238E27FC236}">
                <a16:creationId xmlns:a16="http://schemas.microsoft.com/office/drawing/2014/main" id="{75E6C6FD-3E82-48C3-9D72-C6EB7E75547D}"/>
              </a:ext>
            </a:extLst>
          </p:cNvPr>
          <p:cNvSpPr/>
          <p:nvPr/>
        </p:nvSpPr>
        <p:spPr>
          <a:xfrm>
            <a:off x="11920635" y="0"/>
            <a:ext cx="71543" cy="619584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FA5FE859-222B-4C59-8EA5-38A3D7D38CDC}"/>
              </a:ext>
            </a:extLst>
          </p:cNvPr>
          <p:cNvSpPr/>
          <p:nvPr/>
        </p:nvSpPr>
        <p:spPr>
          <a:xfrm rot="16200000" flipH="1">
            <a:off x="8667826" y="-3293392"/>
            <a:ext cx="53498" cy="6994850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5">
            <a:extLst>
              <a:ext uri="{FF2B5EF4-FFF2-40B4-BE49-F238E27FC236}">
                <a16:creationId xmlns:a16="http://schemas.microsoft.com/office/drawing/2014/main" id="{32B3A989-932D-4975-BB6B-BE23E9259ADE}"/>
              </a:ext>
            </a:extLst>
          </p:cNvPr>
          <p:cNvSpPr/>
          <p:nvPr/>
        </p:nvSpPr>
        <p:spPr>
          <a:xfrm rot="10800000">
            <a:off x="186595" y="1100896"/>
            <a:ext cx="45719" cy="5094952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5">
            <a:extLst>
              <a:ext uri="{FF2B5EF4-FFF2-40B4-BE49-F238E27FC236}">
                <a16:creationId xmlns:a16="http://schemas.microsoft.com/office/drawing/2014/main" id="{CA99EEAB-A3DE-4E88-84FB-BB4AA4B234F5}"/>
              </a:ext>
            </a:extLst>
          </p:cNvPr>
          <p:cNvSpPr/>
          <p:nvPr/>
        </p:nvSpPr>
        <p:spPr>
          <a:xfrm rot="5400000" flipH="1">
            <a:off x="3209704" y="2697741"/>
            <a:ext cx="53501" cy="6472908"/>
          </a:xfrm>
          <a:custGeom>
            <a:avLst/>
            <a:gdLst/>
            <a:ahLst/>
            <a:cxnLst/>
            <a:rect l="l" t="t" r="r" b="b"/>
            <a:pathLst>
              <a:path w="6330950" h="10287000">
                <a:moveTo>
                  <a:pt x="6330933" y="10286992"/>
                </a:moveTo>
                <a:lnTo>
                  <a:pt x="0" y="10286992"/>
                </a:lnTo>
                <a:lnTo>
                  <a:pt x="0" y="0"/>
                </a:lnTo>
                <a:lnTo>
                  <a:pt x="6330933" y="0"/>
                </a:lnTo>
                <a:lnTo>
                  <a:pt x="6330933" y="10286992"/>
                </a:lnTo>
                <a:close/>
              </a:path>
            </a:pathLst>
          </a:custGeom>
          <a:solidFill>
            <a:srgbClr val="0CA373"/>
          </a:solidFill>
        </p:spPr>
        <p:txBody>
          <a:bodyPr wrap="square" lIns="0" tIns="0" rIns="0" bIns="0" rtlCol="0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25188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4" y="1022287"/>
            <a:ext cx="1166710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6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4: </a:t>
            </a: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Odvojite digitalnu od nedigitalne korisničke službe</a:t>
            </a:r>
            <a:endParaRPr lang="en-US" sz="32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10488712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4.2.: Služba za korisnike usmjerena na budućnost</a:t>
            </a:r>
            <a:endParaRPr lang="en-US" sz="2200" dirty="0">
              <a:latin typeface="+mj-lt"/>
              <a:cs typeface="Tahoma"/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D4FBF5A6-24D1-8794-2AEC-D8C0E30E115E}"/>
              </a:ext>
            </a:extLst>
          </p:cNvPr>
          <p:cNvSpPr/>
          <p:nvPr/>
        </p:nvSpPr>
        <p:spPr>
          <a:xfrm>
            <a:off x="961466" y="2189853"/>
            <a:ext cx="110242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r" dirty="0">
                <a:solidFill>
                  <a:srgbClr val="111111"/>
                </a:solidFill>
              </a:rPr>
              <a:t>Čini se da se trendovi korisničke službe vrte oko dva dihotomna, ali povezana područja:</a:t>
            </a:r>
          </a:p>
          <a:p>
            <a:pPr algn="l"/>
            <a:endParaRPr lang="en-US" dirty="0">
              <a:solidFill>
                <a:srgbClr val="111111"/>
              </a:solidFill>
            </a:endParaRPr>
          </a:p>
          <a:p>
            <a:pPr marL="285750" indent="-285750">
              <a:buFontTx/>
              <a:buChar char="-"/>
            </a:pPr>
            <a:r>
              <a:rPr lang="hr" dirty="0">
                <a:solidFill>
                  <a:srgbClr val="111111"/>
                </a:solidFill>
              </a:rPr>
              <a:t>Personalizacija: kupci se trebaju osjećati važnima i da ih tvrtka poznaje , a ne samo kupca – to se može učiniti i nedigitalnim, ali i digitalnim sredstvima</a:t>
            </a:r>
          </a:p>
          <a:p>
            <a:pPr marL="285750" indent="-285750" algn="l">
              <a:buFontTx/>
              <a:buChar char="-"/>
            </a:pPr>
            <a:r>
              <a:rPr lang="hr" dirty="0">
                <a:solidFill>
                  <a:srgbClr val="111111"/>
                </a:solidFill>
              </a:rPr>
              <a:t>Umjetna inteligencija (AI): mijenja osnove interakcije s korisničkom službom čineći proces jednostavnijim za rutinske zadatke i dovodeći do više razine personalizacije kako se razvija.</a:t>
            </a:r>
          </a:p>
          <a:p>
            <a:pPr marL="285750" indent="-285750" algn="l">
              <a:buFontTx/>
              <a:buChar char="-"/>
            </a:pPr>
            <a:endParaRPr lang="en-US" dirty="0">
              <a:solidFill>
                <a:srgbClr val="111111"/>
              </a:solidFill>
            </a:endParaRPr>
          </a:p>
          <a:p>
            <a:pPr marL="285750" indent="-285750" algn="l">
              <a:buFontTx/>
              <a:buChar char="-"/>
            </a:pPr>
            <a:endParaRPr lang="en-US" dirty="0">
              <a:solidFill>
                <a:srgbClr val="111111"/>
              </a:solidFill>
            </a:endParaRPr>
          </a:p>
          <a:p>
            <a:r>
              <a:rPr lang="hr" altLang="es-ES" dirty="0">
                <a:solidFill>
                  <a:srgbClr val="111111"/>
                </a:solidFill>
                <a:cs typeface="Calibri" panose="020F0502020204030204" pitchFamily="34" charset="0"/>
                <a:hlinkClick r:id="rId2"/>
              </a:rPr>
              <a:t>https://www.techtarget.com/searchcustomerexperience/feature/10-examples-of-AI-in-customer-service #</a:t>
            </a:r>
            <a:r>
              <a:rPr lang="hr" altLang="es-ES" dirty="0">
                <a:solidFill>
                  <a:srgbClr val="111111"/>
                </a:solidFill>
                <a:cs typeface="Calibri" panose="020F0502020204030204" pitchFamily="34" charset="0"/>
              </a:rPr>
              <a:t> </a:t>
            </a:r>
            <a:endParaRPr lang="en-US" altLang="es-ES" dirty="0">
              <a:solidFill>
                <a:srgbClr val="111111"/>
              </a:solidFill>
              <a:cs typeface="Calibri" panose="020F0502020204030204" pitchFamily="34" charset="0"/>
            </a:endParaRPr>
          </a:p>
          <a:p>
            <a:pPr algn="l"/>
            <a:endParaRPr lang="en-US" altLang="es-E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51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5FE93A2C-5089-204E-8F05-7EC4E7ADE35C}"/>
              </a:ext>
            </a:extLst>
          </p:cNvPr>
          <p:cNvGrpSpPr/>
          <p:nvPr/>
        </p:nvGrpSpPr>
        <p:grpSpPr>
          <a:xfrm>
            <a:off x="7580470" y="3353377"/>
            <a:ext cx="1997391" cy="2384049"/>
            <a:chOff x="15787481" y="6578009"/>
            <a:chExt cx="3994782" cy="4768098"/>
          </a:xfrm>
        </p:grpSpPr>
        <p:sp>
          <p:nvSpPr>
            <p:cNvPr id="41" name="Arc 40"/>
            <p:cNvSpPr/>
            <p:nvPr/>
          </p:nvSpPr>
          <p:spPr>
            <a:xfrm rot="10800000">
              <a:off x="15787481" y="6578009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2" name="Oval 41"/>
            <p:cNvSpPr/>
            <p:nvPr/>
          </p:nvSpPr>
          <p:spPr>
            <a:xfrm rot="10800000">
              <a:off x="16955620" y="9687602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solidFill>
                <a:srgbClr val="0CA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80AB57E4-17DE-8941-8650-9467E0FBD62C}"/>
              </a:ext>
            </a:extLst>
          </p:cNvPr>
          <p:cNvGrpSpPr/>
          <p:nvPr/>
        </p:nvGrpSpPr>
        <p:grpSpPr>
          <a:xfrm>
            <a:off x="6226063" y="1466713"/>
            <a:ext cx="1997391" cy="2412022"/>
            <a:chOff x="13078667" y="2804681"/>
            <a:chExt cx="3994782" cy="4824044"/>
          </a:xfrm>
        </p:grpSpPr>
        <p:sp>
          <p:nvSpPr>
            <p:cNvPr id="37" name="Arc 36"/>
            <p:cNvSpPr/>
            <p:nvPr/>
          </p:nvSpPr>
          <p:spPr>
            <a:xfrm>
              <a:off x="13078667" y="3633936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3" name="Oval 42"/>
            <p:cNvSpPr/>
            <p:nvPr/>
          </p:nvSpPr>
          <p:spPr>
            <a:xfrm rot="10800000">
              <a:off x="14246806" y="2804681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solidFill>
                <a:srgbClr val="0CA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65107" tIns="118841" rIns="0" bIns="0"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33E85255-30F3-C346-A520-1AD7DC21BA2F}"/>
              </a:ext>
            </a:extLst>
          </p:cNvPr>
          <p:cNvGrpSpPr/>
          <p:nvPr/>
        </p:nvGrpSpPr>
        <p:grpSpPr>
          <a:xfrm>
            <a:off x="4871658" y="3353377"/>
            <a:ext cx="1997391" cy="2384049"/>
            <a:chOff x="10369857" y="6578009"/>
            <a:chExt cx="3994782" cy="4768098"/>
          </a:xfrm>
        </p:grpSpPr>
        <p:sp>
          <p:nvSpPr>
            <p:cNvPr id="27" name="Arc 26"/>
            <p:cNvSpPr/>
            <p:nvPr/>
          </p:nvSpPr>
          <p:spPr>
            <a:xfrm rot="10800000">
              <a:off x="10369857" y="6578009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4" name="Oval 43"/>
            <p:cNvSpPr/>
            <p:nvPr/>
          </p:nvSpPr>
          <p:spPr>
            <a:xfrm rot="10800000">
              <a:off x="11537995" y="9687602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solidFill>
                <a:srgbClr val="0CA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B6328B0E-F578-F540-8798-AB59B2D47333}"/>
              </a:ext>
            </a:extLst>
          </p:cNvPr>
          <p:cNvGrpSpPr/>
          <p:nvPr/>
        </p:nvGrpSpPr>
        <p:grpSpPr>
          <a:xfrm>
            <a:off x="3503395" y="1466713"/>
            <a:ext cx="1997391" cy="2412022"/>
            <a:chOff x="7661040" y="2804681"/>
            <a:chExt cx="3994782" cy="4824044"/>
          </a:xfrm>
        </p:grpSpPr>
        <p:sp>
          <p:nvSpPr>
            <p:cNvPr id="25" name="Arc 24"/>
            <p:cNvSpPr/>
            <p:nvPr/>
          </p:nvSpPr>
          <p:spPr>
            <a:xfrm>
              <a:off x="7661040" y="3633936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5" name="Oval 44"/>
            <p:cNvSpPr/>
            <p:nvPr/>
          </p:nvSpPr>
          <p:spPr>
            <a:xfrm rot="10800000">
              <a:off x="8829178" y="2804681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D0A02A47-A1CD-4F4E-90F5-13415DC9934E}"/>
              </a:ext>
            </a:extLst>
          </p:cNvPr>
          <p:cNvGrpSpPr/>
          <p:nvPr/>
        </p:nvGrpSpPr>
        <p:grpSpPr>
          <a:xfrm>
            <a:off x="2162842" y="3353377"/>
            <a:ext cx="1997391" cy="2384049"/>
            <a:chOff x="4952225" y="6578009"/>
            <a:chExt cx="3994782" cy="4768098"/>
          </a:xfrm>
        </p:grpSpPr>
        <p:sp>
          <p:nvSpPr>
            <p:cNvPr id="24" name="Arc 23"/>
            <p:cNvSpPr/>
            <p:nvPr/>
          </p:nvSpPr>
          <p:spPr>
            <a:xfrm rot="10800000">
              <a:off x="4952225" y="6578009"/>
              <a:ext cx="3994782" cy="3994789"/>
            </a:xfrm>
            <a:prstGeom prst="arc">
              <a:avLst>
                <a:gd name="adj1" fmla="val 7914138"/>
                <a:gd name="adj2" fmla="val 2868450"/>
              </a:avLst>
            </a:prstGeom>
            <a:ln w="88900" cap="rnd">
              <a:solidFill>
                <a:srgbClr val="0CA373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  <p:sp>
          <p:nvSpPr>
            <p:cNvPr id="46" name="Oval 45"/>
            <p:cNvSpPr/>
            <p:nvPr/>
          </p:nvSpPr>
          <p:spPr>
            <a:xfrm rot="10800000">
              <a:off x="6120363" y="9687602"/>
              <a:ext cx="1658505" cy="1658505"/>
            </a:xfrm>
            <a:prstGeom prst="ellipse">
              <a:avLst/>
            </a:prstGeom>
            <a:solidFill>
              <a:srgbClr val="0CA373"/>
            </a:solidFill>
            <a:ln>
              <a:solidFill>
                <a:srgbClr val="0CA37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82833" tIns="118841" rIns="0" bIns="0" rtlCol="0" anchor="ctr"/>
            <a:lstStyle/>
            <a:p>
              <a:pPr algn="ctr"/>
              <a:endParaRPr lang="en-US" sz="3199" b="1" dirty="0">
                <a:solidFill>
                  <a:schemeClr val="tx2"/>
                </a:solidFill>
                <a:latin typeface="Oxygen" panose="02000503000000090004" pitchFamily="2" charset="77"/>
              </a:endParaRPr>
            </a:p>
          </p:txBody>
        </p:sp>
      </p:grpSp>
      <p:sp>
        <p:nvSpPr>
          <p:cNvPr id="47" name="Shape 2774"/>
          <p:cNvSpPr/>
          <p:nvPr/>
        </p:nvSpPr>
        <p:spPr>
          <a:xfrm>
            <a:off x="5681436" y="5176399"/>
            <a:ext cx="377832" cy="377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0618" y="2945"/>
                </a:moveTo>
                <a:lnTo>
                  <a:pt x="982" y="2945"/>
                </a:lnTo>
                <a:lnTo>
                  <a:pt x="982" y="1964"/>
                </a:lnTo>
                <a:lnTo>
                  <a:pt x="20618" y="1964"/>
                </a:lnTo>
                <a:cubicBezTo>
                  <a:pt x="20618" y="1964"/>
                  <a:pt x="20618" y="2945"/>
                  <a:pt x="20618" y="2945"/>
                </a:cubicBezTo>
                <a:close/>
                <a:moveTo>
                  <a:pt x="19636" y="15709"/>
                </a:moveTo>
                <a:lnTo>
                  <a:pt x="1964" y="15709"/>
                </a:lnTo>
                <a:lnTo>
                  <a:pt x="1964" y="3927"/>
                </a:lnTo>
                <a:lnTo>
                  <a:pt x="19636" y="3927"/>
                </a:lnTo>
                <a:cubicBezTo>
                  <a:pt x="19636" y="3927"/>
                  <a:pt x="19636" y="15709"/>
                  <a:pt x="19636" y="15709"/>
                </a:cubicBezTo>
                <a:close/>
                <a:moveTo>
                  <a:pt x="20618" y="982"/>
                </a:moveTo>
                <a:lnTo>
                  <a:pt x="11782" y="982"/>
                </a:lnTo>
                <a:cubicBezTo>
                  <a:pt x="11782" y="440"/>
                  <a:pt x="11342" y="0"/>
                  <a:pt x="10800" y="0"/>
                </a:cubicBezTo>
                <a:cubicBezTo>
                  <a:pt x="10257" y="0"/>
                  <a:pt x="9818" y="440"/>
                  <a:pt x="9818" y="982"/>
                </a:cubicBezTo>
                <a:lnTo>
                  <a:pt x="982" y="982"/>
                </a:lnTo>
                <a:cubicBezTo>
                  <a:pt x="439" y="982"/>
                  <a:pt x="0" y="1422"/>
                  <a:pt x="0" y="1964"/>
                </a:cubicBezTo>
                <a:lnTo>
                  <a:pt x="0" y="2945"/>
                </a:lnTo>
                <a:cubicBezTo>
                  <a:pt x="0" y="3488"/>
                  <a:pt x="439" y="3927"/>
                  <a:pt x="982" y="3927"/>
                </a:cubicBezTo>
                <a:lnTo>
                  <a:pt x="982" y="15709"/>
                </a:lnTo>
                <a:cubicBezTo>
                  <a:pt x="982" y="16252"/>
                  <a:pt x="1421" y="16691"/>
                  <a:pt x="1964" y="16691"/>
                </a:cubicBezTo>
                <a:lnTo>
                  <a:pt x="10309" y="16691"/>
                </a:lnTo>
                <a:lnTo>
                  <a:pt x="10309" y="17960"/>
                </a:lnTo>
                <a:lnTo>
                  <a:pt x="7507" y="20762"/>
                </a:lnTo>
                <a:cubicBezTo>
                  <a:pt x="7419" y="20851"/>
                  <a:pt x="7364" y="20974"/>
                  <a:pt x="7364" y="21109"/>
                </a:cubicBezTo>
                <a:cubicBezTo>
                  <a:pt x="7364" y="21380"/>
                  <a:pt x="7583" y="21600"/>
                  <a:pt x="7855" y="21600"/>
                </a:cubicBezTo>
                <a:cubicBezTo>
                  <a:pt x="7990" y="21600"/>
                  <a:pt x="8113" y="21545"/>
                  <a:pt x="8202" y="21456"/>
                </a:cubicBezTo>
                <a:lnTo>
                  <a:pt x="10800" y="18858"/>
                </a:lnTo>
                <a:lnTo>
                  <a:pt x="13398" y="21456"/>
                </a:lnTo>
                <a:cubicBezTo>
                  <a:pt x="13488" y="21545"/>
                  <a:pt x="13610" y="21600"/>
                  <a:pt x="13745" y="21600"/>
                </a:cubicBezTo>
                <a:cubicBezTo>
                  <a:pt x="14017" y="21600"/>
                  <a:pt x="14236" y="21380"/>
                  <a:pt x="14236" y="21109"/>
                </a:cubicBezTo>
                <a:cubicBezTo>
                  <a:pt x="14236" y="20974"/>
                  <a:pt x="14182" y="20851"/>
                  <a:pt x="14093" y="20762"/>
                </a:cubicBezTo>
                <a:lnTo>
                  <a:pt x="11291" y="17960"/>
                </a:lnTo>
                <a:lnTo>
                  <a:pt x="11291" y="16691"/>
                </a:lnTo>
                <a:lnTo>
                  <a:pt x="19636" y="16691"/>
                </a:lnTo>
                <a:cubicBezTo>
                  <a:pt x="20178" y="16691"/>
                  <a:pt x="20618" y="16252"/>
                  <a:pt x="20618" y="15709"/>
                </a:cubicBezTo>
                <a:lnTo>
                  <a:pt x="20618" y="3927"/>
                </a:lnTo>
                <a:cubicBezTo>
                  <a:pt x="21160" y="3927"/>
                  <a:pt x="21600" y="3488"/>
                  <a:pt x="21600" y="2945"/>
                </a:cubicBezTo>
                <a:lnTo>
                  <a:pt x="21600" y="1964"/>
                </a:lnTo>
                <a:cubicBezTo>
                  <a:pt x="21600" y="1422"/>
                  <a:pt x="21160" y="982"/>
                  <a:pt x="20618" y="982"/>
                </a:cubicBezTo>
                <a:moveTo>
                  <a:pt x="16200" y="5891"/>
                </a:moveTo>
                <a:cubicBezTo>
                  <a:pt x="16471" y="5891"/>
                  <a:pt x="16691" y="6111"/>
                  <a:pt x="16691" y="6382"/>
                </a:cubicBezTo>
                <a:cubicBezTo>
                  <a:pt x="16691" y="6653"/>
                  <a:pt x="16471" y="6873"/>
                  <a:pt x="16200" y="6873"/>
                </a:cubicBezTo>
                <a:cubicBezTo>
                  <a:pt x="15929" y="6873"/>
                  <a:pt x="15709" y="6653"/>
                  <a:pt x="15709" y="6382"/>
                </a:cubicBezTo>
                <a:cubicBezTo>
                  <a:pt x="15709" y="6111"/>
                  <a:pt x="15929" y="5891"/>
                  <a:pt x="16200" y="5891"/>
                </a:cubicBezTo>
                <a:moveTo>
                  <a:pt x="16200" y="7855"/>
                </a:moveTo>
                <a:cubicBezTo>
                  <a:pt x="17013" y="7855"/>
                  <a:pt x="17673" y="7196"/>
                  <a:pt x="17673" y="6382"/>
                </a:cubicBezTo>
                <a:cubicBezTo>
                  <a:pt x="17673" y="5569"/>
                  <a:pt x="17013" y="4909"/>
                  <a:pt x="16200" y="4909"/>
                </a:cubicBezTo>
                <a:cubicBezTo>
                  <a:pt x="15387" y="4909"/>
                  <a:pt x="14727" y="5569"/>
                  <a:pt x="14727" y="6382"/>
                </a:cubicBezTo>
                <a:cubicBezTo>
                  <a:pt x="14727" y="7196"/>
                  <a:pt x="15387" y="7855"/>
                  <a:pt x="16200" y="7855"/>
                </a:cubicBezTo>
                <a:moveTo>
                  <a:pt x="8422" y="8135"/>
                </a:moveTo>
                <a:lnTo>
                  <a:pt x="11926" y="11638"/>
                </a:lnTo>
                <a:cubicBezTo>
                  <a:pt x="12015" y="11727"/>
                  <a:pt x="12138" y="11782"/>
                  <a:pt x="12273" y="11782"/>
                </a:cubicBezTo>
                <a:cubicBezTo>
                  <a:pt x="12408" y="11782"/>
                  <a:pt x="12531" y="11727"/>
                  <a:pt x="12620" y="11638"/>
                </a:cubicBezTo>
                <a:lnTo>
                  <a:pt x="14183" y="10075"/>
                </a:lnTo>
                <a:lnTo>
                  <a:pt x="16200" y="12764"/>
                </a:lnTo>
                <a:lnTo>
                  <a:pt x="5336" y="12764"/>
                </a:lnTo>
                <a:cubicBezTo>
                  <a:pt x="5336" y="12764"/>
                  <a:pt x="8422" y="8135"/>
                  <a:pt x="8422" y="8135"/>
                </a:cubicBezTo>
                <a:close/>
                <a:moveTo>
                  <a:pt x="4418" y="13745"/>
                </a:moveTo>
                <a:lnTo>
                  <a:pt x="17182" y="13745"/>
                </a:lnTo>
                <a:cubicBezTo>
                  <a:pt x="17453" y="13745"/>
                  <a:pt x="17673" y="13526"/>
                  <a:pt x="17673" y="13255"/>
                </a:cubicBezTo>
                <a:cubicBezTo>
                  <a:pt x="17673" y="13144"/>
                  <a:pt x="17630" y="13047"/>
                  <a:pt x="17568" y="12965"/>
                </a:cubicBezTo>
                <a:lnTo>
                  <a:pt x="17575" y="12960"/>
                </a:lnTo>
                <a:lnTo>
                  <a:pt x="14629" y="9033"/>
                </a:lnTo>
                <a:lnTo>
                  <a:pt x="14622" y="9038"/>
                </a:lnTo>
                <a:cubicBezTo>
                  <a:pt x="14533" y="8919"/>
                  <a:pt x="14397" y="8836"/>
                  <a:pt x="14236" y="8836"/>
                </a:cubicBezTo>
                <a:cubicBezTo>
                  <a:pt x="14101" y="8836"/>
                  <a:pt x="13978" y="8891"/>
                  <a:pt x="13889" y="8980"/>
                </a:cubicBezTo>
                <a:lnTo>
                  <a:pt x="12273" y="10597"/>
                </a:lnTo>
                <a:lnTo>
                  <a:pt x="8693" y="7017"/>
                </a:lnTo>
                <a:cubicBezTo>
                  <a:pt x="8604" y="6928"/>
                  <a:pt x="8481" y="6873"/>
                  <a:pt x="8345" y="6873"/>
                </a:cubicBezTo>
                <a:cubicBezTo>
                  <a:pt x="8175" y="6873"/>
                  <a:pt x="8033" y="6965"/>
                  <a:pt x="7945" y="7097"/>
                </a:cubicBezTo>
                <a:lnTo>
                  <a:pt x="7937" y="7091"/>
                </a:lnTo>
                <a:lnTo>
                  <a:pt x="4010" y="12982"/>
                </a:lnTo>
                <a:lnTo>
                  <a:pt x="4017" y="12988"/>
                </a:lnTo>
                <a:cubicBezTo>
                  <a:pt x="3965" y="13066"/>
                  <a:pt x="3927" y="13154"/>
                  <a:pt x="3927" y="13255"/>
                </a:cubicBezTo>
                <a:cubicBezTo>
                  <a:pt x="3927" y="13526"/>
                  <a:pt x="4147" y="13745"/>
                  <a:pt x="4418" y="13745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48" name="Shape 2781"/>
          <p:cNvSpPr/>
          <p:nvPr/>
        </p:nvSpPr>
        <p:spPr>
          <a:xfrm>
            <a:off x="2992098" y="5133883"/>
            <a:ext cx="377832" cy="37783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891" y="6873"/>
                </a:moveTo>
                <a:cubicBezTo>
                  <a:pt x="6162" y="6873"/>
                  <a:pt x="6382" y="6653"/>
                  <a:pt x="6382" y="6382"/>
                </a:cubicBezTo>
                <a:lnTo>
                  <a:pt x="6382" y="1473"/>
                </a:lnTo>
                <a:cubicBezTo>
                  <a:pt x="6382" y="1201"/>
                  <a:pt x="6162" y="982"/>
                  <a:pt x="5891" y="982"/>
                </a:cubicBezTo>
                <a:cubicBezTo>
                  <a:pt x="5620" y="982"/>
                  <a:pt x="5400" y="1201"/>
                  <a:pt x="5400" y="1473"/>
                </a:cubicBezTo>
                <a:lnTo>
                  <a:pt x="5400" y="6382"/>
                </a:lnTo>
                <a:cubicBezTo>
                  <a:pt x="5400" y="6653"/>
                  <a:pt x="5620" y="6873"/>
                  <a:pt x="5891" y="6873"/>
                </a:cubicBezTo>
                <a:moveTo>
                  <a:pt x="2945" y="5891"/>
                </a:moveTo>
                <a:cubicBezTo>
                  <a:pt x="3216" y="5891"/>
                  <a:pt x="3436" y="5671"/>
                  <a:pt x="3436" y="5400"/>
                </a:cubicBezTo>
                <a:lnTo>
                  <a:pt x="3436" y="2455"/>
                </a:lnTo>
                <a:cubicBezTo>
                  <a:pt x="3436" y="2183"/>
                  <a:pt x="3216" y="1964"/>
                  <a:pt x="2945" y="1964"/>
                </a:cubicBezTo>
                <a:cubicBezTo>
                  <a:pt x="2675" y="1964"/>
                  <a:pt x="2455" y="2183"/>
                  <a:pt x="2455" y="2455"/>
                </a:cubicBezTo>
                <a:lnTo>
                  <a:pt x="2455" y="5400"/>
                </a:lnTo>
                <a:cubicBezTo>
                  <a:pt x="2455" y="5671"/>
                  <a:pt x="2675" y="5891"/>
                  <a:pt x="2945" y="5891"/>
                </a:cubicBezTo>
                <a:moveTo>
                  <a:pt x="18655" y="15218"/>
                </a:moveTo>
                <a:lnTo>
                  <a:pt x="17648" y="15218"/>
                </a:lnTo>
                <a:cubicBezTo>
                  <a:pt x="17660" y="15056"/>
                  <a:pt x="17673" y="14893"/>
                  <a:pt x="17673" y="14727"/>
                </a:cubicBezTo>
                <a:lnTo>
                  <a:pt x="17673" y="11291"/>
                </a:lnTo>
                <a:lnTo>
                  <a:pt x="18655" y="11291"/>
                </a:lnTo>
                <a:cubicBezTo>
                  <a:pt x="19739" y="11291"/>
                  <a:pt x="20618" y="12170"/>
                  <a:pt x="20618" y="13255"/>
                </a:cubicBezTo>
                <a:cubicBezTo>
                  <a:pt x="20618" y="14339"/>
                  <a:pt x="19739" y="15218"/>
                  <a:pt x="18655" y="15218"/>
                </a:cubicBezTo>
                <a:moveTo>
                  <a:pt x="16691" y="14727"/>
                </a:moveTo>
                <a:cubicBezTo>
                  <a:pt x="16691" y="15802"/>
                  <a:pt x="16399" y="16805"/>
                  <a:pt x="15896" y="17673"/>
                </a:cubicBezTo>
                <a:lnTo>
                  <a:pt x="1777" y="17673"/>
                </a:lnTo>
                <a:cubicBezTo>
                  <a:pt x="1274" y="16805"/>
                  <a:pt x="982" y="15802"/>
                  <a:pt x="982" y="14727"/>
                </a:cubicBezTo>
                <a:lnTo>
                  <a:pt x="982" y="8836"/>
                </a:lnTo>
                <a:lnTo>
                  <a:pt x="16691" y="8836"/>
                </a:lnTo>
                <a:cubicBezTo>
                  <a:pt x="16691" y="8836"/>
                  <a:pt x="16691" y="14727"/>
                  <a:pt x="16691" y="14727"/>
                </a:cubicBezTo>
                <a:close/>
                <a:moveTo>
                  <a:pt x="10800" y="20618"/>
                </a:moveTo>
                <a:lnTo>
                  <a:pt x="6873" y="20618"/>
                </a:lnTo>
                <a:cubicBezTo>
                  <a:pt x="5131" y="20618"/>
                  <a:pt x="3569" y="19857"/>
                  <a:pt x="2491" y="18655"/>
                </a:cubicBezTo>
                <a:lnTo>
                  <a:pt x="15182" y="18655"/>
                </a:lnTo>
                <a:cubicBezTo>
                  <a:pt x="14103" y="19857"/>
                  <a:pt x="12542" y="20618"/>
                  <a:pt x="10800" y="20618"/>
                </a:cubicBezTo>
                <a:moveTo>
                  <a:pt x="18655" y="10309"/>
                </a:moveTo>
                <a:lnTo>
                  <a:pt x="17673" y="10309"/>
                </a:lnTo>
                <a:lnTo>
                  <a:pt x="17673" y="8836"/>
                </a:lnTo>
                <a:cubicBezTo>
                  <a:pt x="17673" y="8295"/>
                  <a:pt x="17233" y="7855"/>
                  <a:pt x="16691" y="7855"/>
                </a:cubicBezTo>
                <a:lnTo>
                  <a:pt x="982" y="7855"/>
                </a:lnTo>
                <a:cubicBezTo>
                  <a:pt x="440" y="7855"/>
                  <a:pt x="0" y="8295"/>
                  <a:pt x="0" y="8836"/>
                </a:cubicBezTo>
                <a:lnTo>
                  <a:pt x="0" y="14727"/>
                </a:lnTo>
                <a:cubicBezTo>
                  <a:pt x="0" y="17232"/>
                  <a:pt x="1344" y="19417"/>
                  <a:pt x="3346" y="20618"/>
                </a:cubicBezTo>
                <a:lnTo>
                  <a:pt x="491" y="20618"/>
                </a:lnTo>
                <a:cubicBezTo>
                  <a:pt x="220" y="20618"/>
                  <a:pt x="0" y="20838"/>
                  <a:pt x="0" y="21109"/>
                </a:cubicBezTo>
                <a:cubicBezTo>
                  <a:pt x="0" y="21380"/>
                  <a:pt x="220" y="21600"/>
                  <a:pt x="491" y="21600"/>
                </a:cubicBezTo>
                <a:lnTo>
                  <a:pt x="17182" y="21600"/>
                </a:lnTo>
                <a:cubicBezTo>
                  <a:pt x="17453" y="21600"/>
                  <a:pt x="17673" y="21380"/>
                  <a:pt x="17673" y="21109"/>
                </a:cubicBezTo>
                <a:cubicBezTo>
                  <a:pt x="17673" y="20838"/>
                  <a:pt x="17453" y="20618"/>
                  <a:pt x="17182" y="20618"/>
                </a:cubicBezTo>
                <a:lnTo>
                  <a:pt x="14330" y="20618"/>
                </a:lnTo>
                <a:cubicBezTo>
                  <a:pt x="15925" y="19659"/>
                  <a:pt x="17101" y="18074"/>
                  <a:pt x="17511" y="16200"/>
                </a:cubicBezTo>
                <a:lnTo>
                  <a:pt x="18655" y="16200"/>
                </a:lnTo>
                <a:cubicBezTo>
                  <a:pt x="20281" y="16200"/>
                  <a:pt x="21600" y="14882"/>
                  <a:pt x="21600" y="13255"/>
                </a:cubicBezTo>
                <a:cubicBezTo>
                  <a:pt x="21600" y="11628"/>
                  <a:pt x="20281" y="10309"/>
                  <a:pt x="18655" y="10309"/>
                </a:cubicBezTo>
                <a:moveTo>
                  <a:pt x="11782" y="5891"/>
                </a:moveTo>
                <a:cubicBezTo>
                  <a:pt x="12053" y="5891"/>
                  <a:pt x="12273" y="5671"/>
                  <a:pt x="12273" y="5400"/>
                </a:cubicBezTo>
                <a:lnTo>
                  <a:pt x="12273" y="2455"/>
                </a:lnTo>
                <a:cubicBezTo>
                  <a:pt x="12273" y="2183"/>
                  <a:pt x="12053" y="1964"/>
                  <a:pt x="11782" y="1964"/>
                </a:cubicBezTo>
                <a:cubicBezTo>
                  <a:pt x="11511" y="1964"/>
                  <a:pt x="11291" y="2183"/>
                  <a:pt x="11291" y="2455"/>
                </a:cubicBezTo>
                <a:lnTo>
                  <a:pt x="11291" y="5400"/>
                </a:lnTo>
                <a:cubicBezTo>
                  <a:pt x="11291" y="5671"/>
                  <a:pt x="11511" y="5891"/>
                  <a:pt x="11782" y="5891"/>
                </a:cubicBezTo>
                <a:moveTo>
                  <a:pt x="14727" y="6873"/>
                </a:moveTo>
                <a:cubicBezTo>
                  <a:pt x="14998" y="6873"/>
                  <a:pt x="15218" y="6653"/>
                  <a:pt x="15218" y="6382"/>
                </a:cubicBezTo>
                <a:lnTo>
                  <a:pt x="15218" y="1473"/>
                </a:lnTo>
                <a:cubicBezTo>
                  <a:pt x="15218" y="1201"/>
                  <a:pt x="14998" y="982"/>
                  <a:pt x="14727" y="982"/>
                </a:cubicBezTo>
                <a:cubicBezTo>
                  <a:pt x="14456" y="982"/>
                  <a:pt x="14236" y="1201"/>
                  <a:pt x="14236" y="1473"/>
                </a:cubicBezTo>
                <a:lnTo>
                  <a:pt x="14236" y="6382"/>
                </a:lnTo>
                <a:cubicBezTo>
                  <a:pt x="14236" y="6653"/>
                  <a:pt x="14456" y="6873"/>
                  <a:pt x="14727" y="6873"/>
                </a:cubicBezTo>
                <a:moveTo>
                  <a:pt x="8836" y="5891"/>
                </a:moveTo>
                <a:cubicBezTo>
                  <a:pt x="9107" y="5891"/>
                  <a:pt x="9327" y="5671"/>
                  <a:pt x="9327" y="5400"/>
                </a:cubicBezTo>
                <a:lnTo>
                  <a:pt x="9327" y="491"/>
                </a:lnTo>
                <a:cubicBezTo>
                  <a:pt x="9327" y="220"/>
                  <a:pt x="9107" y="0"/>
                  <a:pt x="8836" y="0"/>
                </a:cubicBezTo>
                <a:cubicBezTo>
                  <a:pt x="8566" y="0"/>
                  <a:pt x="8345" y="220"/>
                  <a:pt x="8345" y="491"/>
                </a:cubicBezTo>
                <a:lnTo>
                  <a:pt x="8345" y="5400"/>
                </a:lnTo>
                <a:cubicBezTo>
                  <a:pt x="8345" y="5671"/>
                  <a:pt x="8566" y="5891"/>
                  <a:pt x="8836" y="5891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49" name="Shape 2782"/>
          <p:cNvSpPr/>
          <p:nvPr/>
        </p:nvSpPr>
        <p:spPr>
          <a:xfrm>
            <a:off x="4326846" y="1718146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50" name="Shape 2783"/>
          <p:cNvSpPr/>
          <p:nvPr/>
        </p:nvSpPr>
        <p:spPr>
          <a:xfrm>
            <a:off x="8390270" y="5202160"/>
            <a:ext cx="377832" cy="326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15855"/>
                </a:moveTo>
                <a:lnTo>
                  <a:pt x="1633" y="10800"/>
                </a:lnTo>
                <a:lnTo>
                  <a:pt x="4615" y="9156"/>
                </a:lnTo>
                <a:lnTo>
                  <a:pt x="10589" y="12450"/>
                </a:lnTo>
                <a:lnTo>
                  <a:pt x="10591" y="12446"/>
                </a:lnTo>
                <a:cubicBezTo>
                  <a:pt x="10654" y="12482"/>
                  <a:pt x="10724" y="12505"/>
                  <a:pt x="10800" y="12505"/>
                </a:cubicBezTo>
                <a:cubicBezTo>
                  <a:pt x="10876" y="12505"/>
                  <a:pt x="10946" y="12482"/>
                  <a:pt x="11009" y="12446"/>
                </a:cubicBezTo>
                <a:lnTo>
                  <a:pt x="11011" y="12450"/>
                </a:lnTo>
                <a:lnTo>
                  <a:pt x="16985" y="9156"/>
                </a:lnTo>
                <a:lnTo>
                  <a:pt x="19967" y="10800"/>
                </a:lnTo>
                <a:cubicBezTo>
                  <a:pt x="19967" y="10800"/>
                  <a:pt x="10800" y="15855"/>
                  <a:pt x="10800" y="15855"/>
                </a:cubicBezTo>
                <a:close/>
                <a:moveTo>
                  <a:pt x="19967" y="15347"/>
                </a:moveTo>
                <a:lnTo>
                  <a:pt x="10800" y="20402"/>
                </a:lnTo>
                <a:lnTo>
                  <a:pt x="1633" y="15347"/>
                </a:lnTo>
                <a:lnTo>
                  <a:pt x="4615" y="13703"/>
                </a:lnTo>
                <a:lnTo>
                  <a:pt x="10589" y="16997"/>
                </a:lnTo>
                <a:lnTo>
                  <a:pt x="10591" y="16994"/>
                </a:lnTo>
                <a:cubicBezTo>
                  <a:pt x="10654" y="17029"/>
                  <a:pt x="10724" y="17053"/>
                  <a:pt x="10800" y="17053"/>
                </a:cubicBezTo>
                <a:cubicBezTo>
                  <a:pt x="10876" y="17053"/>
                  <a:pt x="10946" y="17029"/>
                  <a:pt x="11009" y="16994"/>
                </a:cubicBezTo>
                <a:lnTo>
                  <a:pt x="11011" y="16997"/>
                </a:lnTo>
                <a:lnTo>
                  <a:pt x="16985" y="13703"/>
                </a:lnTo>
                <a:cubicBezTo>
                  <a:pt x="16985" y="13703"/>
                  <a:pt x="19967" y="15347"/>
                  <a:pt x="19967" y="15347"/>
                </a:cubicBezTo>
                <a:close/>
                <a:moveTo>
                  <a:pt x="1633" y="6253"/>
                </a:moveTo>
                <a:lnTo>
                  <a:pt x="10800" y="1198"/>
                </a:lnTo>
                <a:lnTo>
                  <a:pt x="19967" y="6253"/>
                </a:lnTo>
                <a:lnTo>
                  <a:pt x="10800" y="11307"/>
                </a:lnTo>
                <a:cubicBezTo>
                  <a:pt x="10800" y="11307"/>
                  <a:pt x="1633" y="6253"/>
                  <a:pt x="1633" y="6253"/>
                </a:cubicBezTo>
                <a:close/>
                <a:moveTo>
                  <a:pt x="21600" y="10800"/>
                </a:moveTo>
                <a:cubicBezTo>
                  <a:pt x="21600" y="10574"/>
                  <a:pt x="21484" y="10383"/>
                  <a:pt x="21319" y="10290"/>
                </a:cubicBezTo>
                <a:lnTo>
                  <a:pt x="21320" y="10287"/>
                </a:lnTo>
                <a:lnTo>
                  <a:pt x="18127" y="8526"/>
                </a:lnTo>
                <a:lnTo>
                  <a:pt x="21320" y="6766"/>
                </a:lnTo>
                <a:lnTo>
                  <a:pt x="21319" y="6762"/>
                </a:lnTo>
                <a:cubicBezTo>
                  <a:pt x="21484" y="6671"/>
                  <a:pt x="21600" y="6479"/>
                  <a:pt x="21600" y="6253"/>
                </a:cubicBezTo>
                <a:cubicBezTo>
                  <a:pt x="21600" y="6027"/>
                  <a:pt x="21484" y="5835"/>
                  <a:pt x="21319" y="5743"/>
                </a:cubicBezTo>
                <a:lnTo>
                  <a:pt x="21320" y="5740"/>
                </a:lnTo>
                <a:lnTo>
                  <a:pt x="11011" y="56"/>
                </a:lnTo>
                <a:lnTo>
                  <a:pt x="11009" y="59"/>
                </a:lnTo>
                <a:cubicBezTo>
                  <a:pt x="10946" y="23"/>
                  <a:pt x="10876" y="0"/>
                  <a:pt x="10800" y="0"/>
                </a:cubicBezTo>
                <a:cubicBezTo>
                  <a:pt x="10724" y="0"/>
                  <a:pt x="10654" y="23"/>
                  <a:pt x="10591" y="59"/>
                </a:cubicBezTo>
                <a:lnTo>
                  <a:pt x="10589" y="56"/>
                </a:lnTo>
                <a:lnTo>
                  <a:pt x="280" y="5740"/>
                </a:lnTo>
                <a:lnTo>
                  <a:pt x="281" y="5743"/>
                </a:lnTo>
                <a:cubicBezTo>
                  <a:pt x="116" y="5835"/>
                  <a:pt x="0" y="6027"/>
                  <a:pt x="0" y="6253"/>
                </a:cubicBezTo>
                <a:cubicBezTo>
                  <a:pt x="0" y="6479"/>
                  <a:pt x="116" y="6671"/>
                  <a:pt x="281" y="6762"/>
                </a:cubicBezTo>
                <a:lnTo>
                  <a:pt x="280" y="6766"/>
                </a:lnTo>
                <a:lnTo>
                  <a:pt x="3473" y="8526"/>
                </a:lnTo>
                <a:lnTo>
                  <a:pt x="280" y="10287"/>
                </a:lnTo>
                <a:lnTo>
                  <a:pt x="281" y="10290"/>
                </a:lnTo>
                <a:cubicBezTo>
                  <a:pt x="116" y="10383"/>
                  <a:pt x="0" y="10574"/>
                  <a:pt x="0" y="10800"/>
                </a:cubicBezTo>
                <a:cubicBezTo>
                  <a:pt x="0" y="11026"/>
                  <a:pt x="116" y="11218"/>
                  <a:pt x="281" y="11310"/>
                </a:cubicBezTo>
                <a:lnTo>
                  <a:pt x="280" y="11313"/>
                </a:lnTo>
                <a:lnTo>
                  <a:pt x="3473" y="13074"/>
                </a:lnTo>
                <a:lnTo>
                  <a:pt x="280" y="14834"/>
                </a:lnTo>
                <a:lnTo>
                  <a:pt x="281" y="14838"/>
                </a:lnTo>
                <a:cubicBezTo>
                  <a:pt x="116" y="14930"/>
                  <a:pt x="0" y="15121"/>
                  <a:pt x="0" y="15347"/>
                </a:cubicBezTo>
                <a:cubicBezTo>
                  <a:pt x="0" y="15574"/>
                  <a:pt x="116" y="15765"/>
                  <a:pt x="281" y="15857"/>
                </a:cubicBezTo>
                <a:lnTo>
                  <a:pt x="280" y="15860"/>
                </a:lnTo>
                <a:lnTo>
                  <a:pt x="10589" y="21544"/>
                </a:lnTo>
                <a:lnTo>
                  <a:pt x="10591" y="21541"/>
                </a:lnTo>
                <a:cubicBezTo>
                  <a:pt x="10654" y="21577"/>
                  <a:pt x="10724" y="21600"/>
                  <a:pt x="10800" y="21600"/>
                </a:cubicBezTo>
                <a:cubicBezTo>
                  <a:pt x="10876" y="21600"/>
                  <a:pt x="10946" y="21577"/>
                  <a:pt x="11009" y="21541"/>
                </a:cubicBezTo>
                <a:lnTo>
                  <a:pt x="11011" y="21544"/>
                </a:lnTo>
                <a:lnTo>
                  <a:pt x="21320" y="15860"/>
                </a:lnTo>
                <a:lnTo>
                  <a:pt x="21319" y="15857"/>
                </a:lnTo>
                <a:cubicBezTo>
                  <a:pt x="21484" y="15765"/>
                  <a:pt x="21600" y="15574"/>
                  <a:pt x="21600" y="15347"/>
                </a:cubicBezTo>
                <a:cubicBezTo>
                  <a:pt x="21600" y="15121"/>
                  <a:pt x="21484" y="14930"/>
                  <a:pt x="21319" y="14838"/>
                </a:cubicBezTo>
                <a:lnTo>
                  <a:pt x="21320" y="14834"/>
                </a:lnTo>
                <a:lnTo>
                  <a:pt x="18127" y="13074"/>
                </a:lnTo>
                <a:lnTo>
                  <a:pt x="21320" y="11313"/>
                </a:lnTo>
                <a:lnTo>
                  <a:pt x="21319" y="11310"/>
                </a:lnTo>
                <a:cubicBezTo>
                  <a:pt x="21484" y="11218"/>
                  <a:pt x="21600" y="11026"/>
                  <a:pt x="21600" y="10800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51" name="Shape 2787"/>
          <p:cNvSpPr/>
          <p:nvPr/>
        </p:nvSpPr>
        <p:spPr>
          <a:xfrm>
            <a:off x="7035960" y="1692414"/>
            <a:ext cx="377598" cy="37785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86" h="21600" extrusionOk="0">
                <a:moveTo>
                  <a:pt x="11502" y="10309"/>
                </a:moveTo>
                <a:cubicBezTo>
                  <a:pt x="11767" y="10309"/>
                  <a:pt x="11981" y="10090"/>
                  <a:pt x="11981" y="9818"/>
                </a:cubicBezTo>
                <a:cubicBezTo>
                  <a:pt x="11981" y="9547"/>
                  <a:pt x="11767" y="9327"/>
                  <a:pt x="11502" y="9327"/>
                </a:cubicBezTo>
                <a:cubicBezTo>
                  <a:pt x="11237" y="9327"/>
                  <a:pt x="11022" y="9547"/>
                  <a:pt x="11022" y="9818"/>
                </a:cubicBezTo>
                <a:cubicBezTo>
                  <a:pt x="11022" y="10090"/>
                  <a:pt x="11237" y="10309"/>
                  <a:pt x="11502" y="10309"/>
                </a:cubicBezTo>
                <a:moveTo>
                  <a:pt x="15818" y="4909"/>
                </a:moveTo>
                <a:cubicBezTo>
                  <a:pt x="16083" y="4909"/>
                  <a:pt x="16297" y="5129"/>
                  <a:pt x="16297" y="5400"/>
                </a:cubicBezTo>
                <a:cubicBezTo>
                  <a:pt x="16297" y="5672"/>
                  <a:pt x="16083" y="5891"/>
                  <a:pt x="15818" y="5891"/>
                </a:cubicBezTo>
                <a:cubicBezTo>
                  <a:pt x="15553" y="5891"/>
                  <a:pt x="15338" y="5672"/>
                  <a:pt x="15338" y="5400"/>
                </a:cubicBezTo>
                <a:cubicBezTo>
                  <a:pt x="15338" y="5129"/>
                  <a:pt x="15553" y="4909"/>
                  <a:pt x="15818" y="4909"/>
                </a:cubicBezTo>
                <a:moveTo>
                  <a:pt x="15818" y="6873"/>
                </a:moveTo>
                <a:cubicBezTo>
                  <a:pt x="16612" y="6873"/>
                  <a:pt x="17256" y="6213"/>
                  <a:pt x="17256" y="5400"/>
                </a:cubicBezTo>
                <a:cubicBezTo>
                  <a:pt x="17256" y="4587"/>
                  <a:pt x="16612" y="3928"/>
                  <a:pt x="15818" y="3928"/>
                </a:cubicBezTo>
                <a:cubicBezTo>
                  <a:pt x="15023" y="3928"/>
                  <a:pt x="14379" y="4587"/>
                  <a:pt x="14379" y="5400"/>
                </a:cubicBezTo>
                <a:cubicBezTo>
                  <a:pt x="14379" y="6213"/>
                  <a:pt x="15023" y="6873"/>
                  <a:pt x="15818" y="6873"/>
                </a:cubicBezTo>
                <a:moveTo>
                  <a:pt x="12941" y="11782"/>
                </a:moveTo>
                <a:cubicBezTo>
                  <a:pt x="13206" y="11782"/>
                  <a:pt x="13420" y="11562"/>
                  <a:pt x="13420" y="11291"/>
                </a:cubicBezTo>
                <a:cubicBezTo>
                  <a:pt x="13420" y="11020"/>
                  <a:pt x="13206" y="10800"/>
                  <a:pt x="12941" y="10800"/>
                </a:cubicBezTo>
                <a:cubicBezTo>
                  <a:pt x="12675" y="10800"/>
                  <a:pt x="12461" y="11020"/>
                  <a:pt x="12461" y="11291"/>
                </a:cubicBezTo>
                <a:cubicBezTo>
                  <a:pt x="12461" y="11562"/>
                  <a:pt x="12675" y="11782"/>
                  <a:pt x="12941" y="11782"/>
                </a:cubicBezTo>
                <a:moveTo>
                  <a:pt x="10063" y="7855"/>
                </a:moveTo>
                <a:cubicBezTo>
                  <a:pt x="9798" y="7855"/>
                  <a:pt x="9584" y="8074"/>
                  <a:pt x="9584" y="8346"/>
                </a:cubicBezTo>
                <a:cubicBezTo>
                  <a:pt x="9584" y="8617"/>
                  <a:pt x="9798" y="8836"/>
                  <a:pt x="10063" y="8836"/>
                </a:cubicBezTo>
                <a:cubicBezTo>
                  <a:pt x="10328" y="8836"/>
                  <a:pt x="10543" y="8617"/>
                  <a:pt x="10543" y="8346"/>
                </a:cubicBezTo>
                <a:cubicBezTo>
                  <a:pt x="10543" y="8074"/>
                  <a:pt x="10328" y="7855"/>
                  <a:pt x="10063" y="7855"/>
                </a:cubicBezTo>
                <a:moveTo>
                  <a:pt x="1718" y="19842"/>
                </a:moveTo>
                <a:lnTo>
                  <a:pt x="3451" y="15392"/>
                </a:lnTo>
                <a:cubicBezTo>
                  <a:pt x="3684" y="15834"/>
                  <a:pt x="3973" y="16253"/>
                  <a:pt x="4312" y="16642"/>
                </a:cubicBezTo>
                <a:cubicBezTo>
                  <a:pt x="4824" y="17230"/>
                  <a:pt x="5418" y="17711"/>
                  <a:pt x="6061" y="18068"/>
                </a:cubicBezTo>
                <a:cubicBezTo>
                  <a:pt x="6061" y="18068"/>
                  <a:pt x="1718" y="19842"/>
                  <a:pt x="1718" y="19842"/>
                </a:cubicBezTo>
                <a:close/>
                <a:moveTo>
                  <a:pt x="3717" y="12060"/>
                </a:moveTo>
                <a:lnTo>
                  <a:pt x="0" y="21600"/>
                </a:lnTo>
                <a:lnTo>
                  <a:pt x="9319" y="17795"/>
                </a:lnTo>
                <a:cubicBezTo>
                  <a:pt x="9153" y="17815"/>
                  <a:pt x="8987" y="17824"/>
                  <a:pt x="8822" y="17824"/>
                </a:cubicBezTo>
                <a:cubicBezTo>
                  <a:pt x="5971" y="17824"/>
                  <a:pt x="3389" y="15002"/>
                  <a:pt x="3717" y="12060"/>
                </a:cubicBezTo>
                <a:moveTo>
                  <a:pt x="16115" y="10657"/>
                </a:moveTo>
                <a:cubicBezTo>
                  <a:pt x="15925" y="10851"/>
                  <a:pt x="15627" y="11171"/>
                  <a:pt x="15280" y="11542"/>
                </a:cubicBezTo>
                <a:cubicBezTo>
                  <a:pt x="14662" y="12204"/>
                  <a:pt x="13712" y="13221"/>
                  <a:pt x="13147" y="13753"/>
                </a:cubicBezTo>
                <a:lnTo>
                  <a:pt x="7665" y="8141"/>
                </a:lnTo>
                <a:cubicBezTo>
                  <a:pt x="8185" y="7563"/>
                  <a:pt x="9179" y="6590"/>
                  <a:pt x="9825" y="5958"/>
                </a:cubicBezTo>
                <a:cubicBezTo>
                  <a:pt x="10188" y="5603"/>
                  <a:pt x="10500" y="5298"/>
                  <a:pt x="10690" y="5103"/>
                </a:cubicBezTo>
                <a:cubicBezTo>
                  <a:pt x="13284" y="2447"/>
                  <a:pt x="18271" y="993"/>
                  <a:pt x="20136" y="982"/>
                </a:cubicBezTo>
                <a:cubicBezTo>
                  <a:pt x="20132" y="2572"/>
                  <a:pt x="18824" y="7884"/>
                  <a:pt x="16115" y="10657"/>
                </a:cubicBezTo>
                <a:moveTo>
                  <a:pt x="12477" y="14563"/>
                </a:moveTo>
                <a:cubicBezTo>
                  <a:pt x="12127" y="15873"/>
                  <a:pt x="11665" y="17072"/>
                  <a:pt x="11154" y="18035"/>
                </a:cubicBezTo>
                <a:cubicBezTo>
                  <a:pt x="10943" y="17454"/>
                  <a:pt x="10642" y="16798"/>
                  <a:pt x="10214" y="16110"/>
                </a:cubicBezTo>
                <a:cubicBezTo>
                  <a:pt x="10035" y="15823"/>
                  <a:pt x="9728" y="15656"/>
                  <a:pt x="9405" y="15656"/>
                </a:cubicBezTo>
                <a:cubicBezTo>
                  <a:pt x="9329" y="15656"/>
                  <a:pt x="9252" y="15665"/>
                  <a:pt x="9176" y="15684"/>
                </a:cubicBezTo>
                <a:cubicBezTo>
                  <a:pt x="8990" y="15731"/>
                  <a:pt x="8799" y="15755"/>
                  <a:pt x="8610" y="15755"/>
                </a:cubicBezTo>
                <a:cubicBezTo>
                  <a:pt x="7905" y="15755"/>
                  <a:pt x="7217" y="15432"/>
                  <a:pt x="6621" y="14822"/>
                </a:cubicBezTo>
                <a:cubicBezTo>
                  <a:pt x="5861" y="14044"/>
                  <a:pt x="5561" y="13114"/>
                  <a:pt x="5779" y="12206"/>
                </a:cubicBezTo>
                <a:cubicBezTo>
                  <a:pt x="5877" y="11797"/>
                  <a:pt x="5709" y="11370"/>
                  <a:pt x="5363" y="11144"/>
                </a:cubicBezTo>
                <a:cubicBezTo>
                  <a:pt x="4690" y="10706"/>
                  <a:pt x="4050" y="10398"/>
                  <a:pt x="3482" y="10183"/>
                </a:cubicBezTo>
                <a:cubicBezTo>
                  <a:pt x="4423" y="9658"/>
                  <a:pt x="5594" y="9186"/>
                  <a:pt x="6874" y="8827"/>
                </a:cubicBezTo>
                <a:cubicBezTo>
                  <a:pt x="6900" y="8820"/>
                  <a:pt x="6921" y="8803"/>
                  <a:pt x="6946" y="8793"/>
                </a:cubicBezTo>
                <a:lnTo>
                  <a:pt x="12510" y="14490"/>
                </a:lnTo>
                <a:cubicBezTo>
                  <a:pt x="12501" y="14515"/>
                  <a:pt x="12484" y="14536"/>
                  <a:pt x="12477" y="14563"/>
                </a:cubicBezTo>
                <a:moveTo>
                  <a:pt x="20922" y="167"/>
                </a:moveTo>
                <a:cubicBezTo>
                  <a:pt x="20813" y="55"/>
                  <a:pt x="20545" y="0"/>
                  <a:pt x="20157" y="0"/>
                </a:cubicBezTo>
                <a:cubicBezTo>
                  <a:pt x="18131" y="0"/>
                  <a:pt x="12842" y="1511"/>
                  <a:pt x="10012" y="4409"/>
                </a:cubicBezTo>
                <a:cubicBezTo>
                  <a:pt x="9345" y="5092"/>
                  <a:pt x="7134" y="7175"/>
                  <a:pt x="6621" y="7880"/>
                </a:cubicBezTo>
                <a:cubicBezTo>
                  <a:pt x="4961" y="8346"/>
                  <a:pt x="2544" y="9277"/>
                  <a:pt x="1196" y="10657"/>
                </a:cubicBezTo>
                <a:cubicBezTo>
                  <a:pt x="1196" y="10657"/>
                  <a:pt x="2841" y="10663"/>
                  <a:pt x="4848" y="11972"/>
                </a:cubicBezTo>
                <a:cubicBezTo>
                  <a:pt x="4556" y="13190"/>
                  <a:pt x="4926" y="14475"/>
                  <a:pt x="5943" y="15516"/>
                </a:cubicBezTo>
                <a:cubicBezTo>
                  <a:pt x="6735" y="16327"/>
                  <a:pt x="7672" y="16737"/>
                  <a:pt x="8610" y="16737"/>
                </a:cubicBezTo>
                <a:cubicBezTo>
                  <a:pt x="8876" y="16737"/>
                  <a:pt x="9142" y="16704"/>
                  <a:pt x="9405" y="16637"/>
                </a:cubicBezTo>
                <a:cubicBezTo>
                  <a:pt x="10683" y="18692"/>
                  <a:pt x="10690" y="20376"/>
                  <a:pt x="10690" y="20376"/>
                </a:cubicBezTo>
                <a:cubicBezTo>
                  <a:pt x="12038" y="18996"/>
                  <a:pt x="12948" y="16521"/>
                  <a:pt x="13402" y="14822"/>
                </a:cubicBezTo>
                <a:cubicBezTo>
                  <a:pt x="14091" y="14297"/>
                  <a:pt x="16126" y="12034"/>
                  <a:pt x="16793" y="11351"/>
                </a:cubicBezTo>
                <a:cubicBezTo>
                  <a:pt x="20164" y="7900"/>
                  <a:pt x="21600" y="861"/>
                  <a:pt x="20922" y="167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988561" y="3793498"/>
            <a:ext cx="1829006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hr" sz="1400" dirty="0">
                <a:ea typeface="Lato Light" charset="0"/>
                <a:cs typeface="Poppins" pitchFamily="2" charset="77"/>
              </a:rPr>
              <a:t>Razina korisničke usluge mora zadovoljiti ono što je obećano</a:t>
            </a:r>
            <a:endParaRPr lang="en-US" sz="1400" dirty="0">
              <a:ea typeface="Lato Light" charset="0"/>
              <a:cs typeface="Poppins" pitchFamily="2" charset="77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5051686" y="3592428"/>
            <a:ext cx="1634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" b="1" dirty="0">
                <a:ea typeface="Roboto" charset="0"/>
                <a:cs typeface="Poppins" pitchFamily="2" charset="77"/>
              </a:rPr>
              <a:t>Potrebne razine</a:t>
            </a:r>
            <a:endParaRPr lang="en-US" b="1" dirty="0">
              <a:ea typeface="Roboto" charset="0"/>
              <a:cs typeface="Poppins" pitchFamily="2" charset="77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310255" y="2693642"/>
            <a:ext cx="182900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hr" sz="1400" dirty="0">
                <a:ea typeface="Lato Light" charset="0"/>
                <a:cs typeface="Poppins" pitchFamily="2" charset="77"/>
              </a:rPr>
              <a:t>Prihvatite, ali ne zaboravite važnost nedigitalnog</a:t>
            </a:r>
            <a:endParaRPr lang="en-US" sz="1400" dirty="0">
              <a:ea typeface="Lato Light" charset="0"/>
              <a:cs typeface="Poppins" pitchFamily="2" charset="77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6514723" y="2375051"/>
            <a:ext cx="14389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" b="1" dirty="0">
                <a:ea typeface="Roboto" charset="0"/>
                <a:cs typeface="Poppins" pitchFamily="2" charset="77"/>
              </a:rPr>
              <a:t>Digitalizacija</a:t>
            </a:r>
            <a:endParaRPr lang="en-US" b="1" dirty="0">
              <a:ea typeface="Roboto" charset="0"/>
              <a:cs typeface="Poppins" pitchFamily="2" charset="77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3583218" y="2820117"/>
            <a:ext cx="1829006" cy="633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hr" sz="1400" dirty="0">
                <a:ea typeface="Lato Light" charset="0"/>
                <a:cs typeface="Poppins" pitchFamily="2" charset="77"/>
              </a:rPr>
              <a:t>Definirajte njihova očekivanja usluge</a:t>
            </a:r>
            <a:endParaRPr lang="en-US" sz="1400" dirty="0">
              <a:ea typeface="Lato Light" charset="0"/>
              <a:cs typeface="Poppins" pitchFamily="2" charset="77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3736181" y="2375051"/>
            <a:ext cx="1519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" b="1" dirty="0">
                <a:ea typeface="Roboto" charset="0"/>
                <a:cs typeface="Poppins" pitchFamily="2" charset="77"/>
              </a:rPr>
              <a:t>Zahtjevi</a:t>
            </a:r>
            <a:endParaRPr lang="en-US" b="1" dirty="0">
              <a:ea typeface="Roboto" charset="0"/>
              <a:cs typeface="Poppins" pitchFamily="2" charset="77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519434" y="3922764"/>
            <a:ext cx="207977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" sz="1400" dirty="0">
                <a:ea typeface="Lato Light" charset="0"/>
                <a:cs typeface="Poppins" pitchFamily="2" charset="77"/>
              </a:rPr>
              <a:t>Izgradnja digitalnih i nedigitalnih sustava korisničke službe</a:t>
            </a:r>
            <a:endParaRPr lang="en-US" sz="1400" dirty="0">
              <a:ea typeface="Lato Light" charset="0"/>
              <a:cs typeface="Poppins" pitchFamily="2" charset="77"/>
            </a:endParaRPr>
          </a:p>
        </p:txBody>
      </p:sp>
      <p:sp>
        <p:nvSpPr>
          <p:cNvPr id="61" name="Rectangle 60"/>
          <p:cNvSpPr/>
          <p:nvPr/>
        </p:nvSpPr>
        <p:spPr>
          <a:xfrm>
            <a:off x="7580130" y="3456410"/>
            <a:ext cx="199739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" b="1" dirty="0">
                <a:ea typeface="Roboto" charset="0"/>
                <a:cs typeface="Poppins" pitchFamily="2" charset="77"/>
              </a:rPr>
              <a:t>Budućnost</a:t>
            </a:r>
            <a:endParaRPr lang="en-US" b="1" dirty="0">
              <a:ea typeface="Roboto" charset="0"/>
              <a:cs typeface="Poppins" pitchFamily="2" charset="77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241892" y="4228390"/>
            <a:ext cx="1829006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220"/>
              </a:lnSpc>
            </a:pPr>
            <a:r>
              <a:rPr lang="hr" sz="1400" dirty="0">
                <a:ea typeface="Lato Light" charset="0"/>
                <a:cs typeface="Poppins" pitchFamily="2" charset="77"/>
              </a:rPr>
              <a:t>Upoznajte potrebe svojih kupaca</a:t>
            </a:r>
            <a:endParaRPr lang="en-US" sz="1400" dirty="0">
              <a:ea typeface="Lato Light" charset="0"/>
              <a:cs typeface="Poppins" pitchFamily="2" charset="77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763513" y="3783324"/>
            <a:ext cx="7825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hr" b="1" dirty="0">
                <a:ea typeface="Roboto" charset="0"/>
                <a:cs typeface="Poppins" pitchFamily="2" charset="77"/>
              </a:rPr>
              <a:t>Potrebe</a:t>
            </a:r>
            <a:endParaRPr lang="en-US" b="1" dirty="0">
              <a:ea typeface="Roboto" charset="0"/>
              <a:cs typeface="Poppins" pitchFamily="2" charset="77"/>
            </a:endParaRPr>
          </a:p>
        </p:txBody>
      </p:sp>
      <p:sp>
        <p:nvSpPr>
          <p:cNvPr id="33" name="object 16"/>
          <p:cNvSpPr txBox="1">
            <a:spLocks/>
          </p:cNvSpPr>
          <p:nvPr/>
        </p:nvSpPr>
        <p:spPr>
          <a:xfrm>
            <a:off x="4385405" y="249441"/>
            <a:ext cx="310155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r" sz="4800" b="1" spc="-150" dirty="0"/>
              <a:t>Sažetak</a:t>
            </a:r>
            <a:endParaRPr lang="en-US" sz="4800" b="1" spc="-150" dirty="0"/>
          </a:p>
        </p:txBody>
      </p:sp>
    </p:spTree>
    <p:extLst>
      <p:ext uri="{BB962C8B-B14F-4D97-AF65-F5344CB8AC3E}">
        <p14:creationId xmlns:p14="http://schemas.microsoft.com/office/powerpoint/2010/main" val="256227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3">
            <a:extLst>
              <a:ext uri="{FF2B5EF4-FFF2-40B4-BE49-F238E27FC236}">
                <a16:creationId xmlns:a16="http://schemas.microsoft.com/office/drawing/2014/main" id="{0D7082F2-6F3F-45E2-897E-9681B89C5378}"/>
              </a:ext>
            </a:extLst>
          </p:cNvPr>
          <p:cNvGrpSpPr/>
          <p:nvPr/>
        </p:nvGrpSpPr>
        <p:grpSpPr>
          <a:xfrm>
            <a:off x="592431" y="2790079"/>
            <a:ext cx="2354739" cy="1796017"/>
            <a:chOff x="1354394" y="4326737"/>
            <a:chExt cx="3443604" cy="2854960"/>
          </a:xfrm>
        </p:grpSpPr>
        <p:sp>
          <p:nvSpPr>
            <p:cNvPr id="3" name="object 4">
              <a:extLst>
                <a:ext uri="{FF2B5EF4-FFF2-40B4-BE49-F238E27FC236}">
                  <a16:creationId xmlns:a16="http://schemas.microsoft.com/office/drawing/2014/main" id="{3B7B285E-B262-4721-A27A-C50690B1A06E}"/>
                </a:ext>
              </a:extLst>
            </p:cNvPr>
            <p:cNvSpPr/>
            <p:nvPr/>
          </p:nvSpPr>
          <p:spPr>
            <a:xfrm>
              <a:off x="1354394" y="4796438"/>
              <a:ext cx="3443604" cy="2385060"/>
            </a:xfrm>
            <a:custGeom>
              <a:avLst/>
              <a:gdLst/>
              <a:ahLst/>
              <a:cxnLst/>
              <a:rect l="l" t="t" r="r" b="b"/>
              <a:pathLst>
                <a:path w="3443604" h="2385059">
                  <a:moveTo>
                    <a:pt x="3075007" y="2385035"/>
                  </a:moveTo>
                  <a:lnTo>
                    <a:pt x="368056" y="2385035"/>
                  </a:lnTo>
                  <a:lnTo>
                    <a:pt x="321980" y="2382155"/>
                  </a:lnTo>
                  <a:lnTo>
                    <a:pt x="277585" y="2373748"/>
                  </a:lnTo>
                  <a:lnTo>
                    <a:pt x="235221" y="2360162"/>
                  </a:lnTo>
                  <a:lnTo>
                    <a:pt x="195237" y="2341749"/>
                  </a:lnTo>
                  <a:lnTo>
                    <a:pt x="157981" y="2318856"/>
                  </a:lnTo>
                  <a:lnTo>
                    <a:pt x="123802" y="2291833"/>
                  </a:lnTo>
                  <a:lnTo>
                    <a:pt x="93049" y="2261029"/>
                  </a:lnTo>
                  <a:lnTo>
                    <a:pt x="66070" y="2226794"/>
                  </a:lnTo>
                  <a:lnTo>
                    <a:pt x="43215" y="2189477"/>
                  </a:lnTo>
                  <a:lnTo>
                    <a:pt x="24831" y="2149427"/>
                  </a:lnTo>
                  <a:lnTo>
                    <a:pt x="11268" y="2106993"/>
                  </a:lnTo>
                  <a:lnTo>
                    <a:pt x="2875" y="2062526"/>
                  </a:lnTo>
                  <a:lnTo>
                    <a:pt x="0" y="2016373"/>
                  </a:lnTo>
                  <a:lnTo>
                    <a:pt x="0" y="368661"/>
                  </a:lnTo>
                  <a:lnTo>
                    <a:pt x="2875" y="322509"/>
                  </a:lnTo>
                  <a:lnTo>
                    <a:pt x="11268" y="278041"/>
                  </a:lnTo>
                  <a:lnTo>
                    <a:pt x="24831" y="235608"/>
                  </a:lnTo>
                  <a:lnTo>
                    <a:pt x="43215" y="195558"/>
                  </a:lnTo>
                  <a:lnTo>
                    <a:pt x="66070" y="158240"/>
                  </a:lnTo>
                  <a:lnTo>
                    <a:pt x="93049" y="124005"/>
                  </a:lnTo>
                  <a:lnTo>
                    <a:pt x="123802" y="93202"/>
                  </a:lnTo>
                  <a:lnTo>
                    <a:pt x="157981" y="66179"/>
                  </a:lnTo>
                  <a:lnTo>
                    <a:pt x="195237" y="43286"/>
                  </a:lnTo>
                  <a:lnTo>
                    <a:pt x="235221" y="24872"/>
                  </a:lnTo>
                  <a:lnTo>
                    <a:pt x="277585" y="11287"/>
                  </a:lnTo>
                  <a:lnTo>
                    <a:pt x="321980" y="2880"/>
                  </a:lnTo>
                  <a:lnTo>
                    <a:pt x="368056" y="0"/>
                  </a:lnTo>
                  <a:lnTo>
                    <a:pt x="3075007" y="0"/>
                  </a:lnTo>
                  <a:lnTo>
                    <a:pt x="3121084" y="2880"/>
                  </a:lnTo>
                  <a:lnTo>
                    <a:pt x="3165479" y="11287"/>
                  </a:lnTo>
                  <a:lnTo>
                    <a:pt x="3207843" y="24872"/>
                  </a:lnTo>
                  <a:lnTo>
                    <a:pt x="3247827" y="43286"/>
                  </a:lnTo>
                  <a:lnTo>
                    <a:pt x="3285083" y="66179"/>
                  </a:lnTo>
                  <a:lnTo>
                    <a:pt x="3319262" y="93202"/>
                  </a:lnTo>
                  <a:lnTo>
                    <a:pt x="3350015" y="124005"/>
                  </a:lnTo>
                  <a:lnTo>
                    <a:pt x="3376994" y="158240"/>
                  </a:lnTo>
                  <a:lnTo>
                    <a:pt x="3399849" y="195558"/>
                  </a:lnTo>
                  <a:lnTo>
                    <a:pt x="3418233" y="235608"/>
                  </a:lnTo>
                  <a:lnTo>
                    <a:pt x="3431796" y="278041"/>
                  </a:lnTo>
                  <a:lnTo>
                    <a:pt x="3440189" y="322509"/>
                  </a:lnTo>
                  <a:lnTo>
                    <a:pt x="3443065" y="368661"/>
                  </a:lnTo>
                  <a:lnTo>
                    <a:pt x="3443065" y="2016373"/>
                  </a:lnTo>
                  <a:lnTo>
                    <a:pt x="3440189" y="2062526"/>
                  </a:lnTo>
                  <a:lnTo>
                    <a:pt x="3431796" y="2106993"/>
                  </a:lnTo>
                  <a:lnTo>
                    <a:pt x="3418233" y="2149427"/>
                  </a:lnTo>
                  <a:lnTo>
                    <a:pt x="3399849" y="2189477"/>
                  </a:lnTo>
                  <a:lnTo>
                    <a:pt x="3376994" y="2226794"/>
                  </a:lnTo>
                  <a:lnTo>
                    <a:pt x="3350015" y="2261029"/>
                  </a:lnTo>
                  <a:lnTo>
                    <a:pt x="3319262" y="2291833"/>
                  </a:lnTo>
                  <a:lnTo>
                    <a:pt x="3285083" y="2318856"/>
                  </a:lnTo>
                  <a:lnTo>
                    <a:pt x="3247827" y="2341749"/>
                  </a:lnTo>
                  <a:lnTo>
                    <a:pt x="3207843" y="2360162"/>
                  </a:lnTo>
                  <a:lnTo>
                    <a:pt x="3165479" y="2373748"/>
                  </a:lnTo>
                  <a:lnTo>
                    <a:pt x="3121084" y="2382155"/>
                  </a:lnTo>
                  <a:lnTo>
                    <a:pt x="3075007" y="2385035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4" name="object 5">
              <a:extLst>
                <a:ext uri="{FF2B5EF4-FFF2-40B4-BE49-F238E27FC236}">
                  <a16:creationId xmlns:a16="http://schemas.microsoft.com/office/drawing/2014/main" id="{DA6174D9-D615-428F-B3C5-C651BDE480BD}"/>
                </a:ext>
              </a:extLst>
            </p:cNvPr>
            <p:cNvSpPr/>
            <p:nvPr/>
          </p:nvSpPr>
          <p:spPr>
            <a:xfrm>
              <a:off x="2601791" y="4326737"/>
              <a:ext cx="942975" cy="942975"/>
            </a:xfrm>
            <a:custGeom>
              <a:avLst/>
              <a:gdLst/>
              <a:ahLst/>
              <a:cxnLst/>
              <a:rect l="l" t="t" r="r" b="b"/>
              <a:pathLst>
                <a:path w="942975" h="942975">
                  <a:moveTo>
                    <a:pt x="942974" y="471487"/>
                  </a:moveTo>
                  <a:lnTo>
                    <a:pt x="940704" y="517701"/>
                  </a:lnTo>
                  <a:lnTo>
                    <a:pt x="933915" y="563470"/>
                  </a:lnTo>
                  <a:lnTo>
                    <a:pt x="922672" y="608353"/>
                  </a:lnTo>
                  <a:lnTo>
                    <a:pt x="907084" y="651917"/>
                  </a:lnTo>
                  <a:lnTo>
                    <a:pt x="887302" y="693745"/>
                  </a:lnTo>
                  <a:lnTo>
                    <a:pt x="863514" y="733431"/>
                  </a:lnTo>
                  <a:lnTo>
                    <a:pt x="835952" y="770595"/>
                  </a:lnTo>
                  <a:lnTo>
                    <a:pt x="804879" y="804879"/>
                  </a:lnTo>
                  <a:lnTo>
                    <a:pt x="770595" y="835952"/>
                  </a:lnTo>
                  <a:lnTo>
                    <a:pt x="733431" y="863515"/>
                  </a:lnTo>
                  <a:lnTo>
                    <a:pt x="693745" y="887302"/>
                  </a:lnTo>
                  <a:lnTo>
                    <a:pt x="651917" y="907085"/>
                  </a:lnTo>
                  <a:lnTo>
                    <a:pt x="608353" y="922672"/>
                  </a:lnTo>
                  <a:lnTo>
                    <a:pt x="563470" y="933915"/>
                  </a:lnTo>
                  <a:lnTo>
                    <a:pt x="517701" y="940704"/>
                  </a:lnTo>
                  <a:lnTo>
                    <a:pt x="471487" y="942974"/>
                  </a:lnTo>
                  <a:lnTo>
                    <a:pt x="459913" y="942833"/>
                  </a:lnTo>
                  <a:lnTo>
                    <a:pt x="413768" y="939428"/>
                  </a:lnTo>
                  <a:lnTo>
                    <a:pt x="368180" y="931518"/>
                  </a:lnTo>
                  <a:lnTo>
                    <a:pt x="323587" y="919177"/>
                  </a:lnTo>
                  <a:lnTo>
                    <a:pt x="280417" y="902524"/>
                  </a:lnTo>
                  <a:lnTo>
                    <a:pt x="239089" y="881721"/>
                  </a:lnTo>
                  <a:lnTo>
                    <a:pt x="199998" y="856966"/>
                  </a:lnTo>
                  <a:lnTo>
                    <a:pt x="163521" y="828499"/>
                  </a:lnTo>
                  <a:lnTo>
                    <a:pt x="130011" y="796594"/>
                  </a:lnTo>
                  <a:lnTo>
                    <a:pt x="99789" y="761558"/>
                  </a:lnTo>
                  <a:lnTo>
                    <a:pt x="73147" y="723729"/>
                  </a:lnTo>
                  <a:lnTo>
                    <a:pt x="50341" y="683470"/>
                  </a:lnTo>
                  <a:lnTo>
                    <a:pt x="31591" y="641170"/>
                  </a:lnTo>
                  <a:lnTo>
                    <a:pt x="17078" y="597235"/>
                  </a:lnTo>
                  <a:lnTo>
                    <a:pt x="6940" y="552090"/>
                  </a:lnTo>
                  <a:lnTo>
                    <a:pt x="1277" y="506168"/>
                  </a:lnTo>
                  <a:lnTo>
                    <a:pt x="0" y="471487"/>
                  </a:lnTo>
                  <a:lnTo>
                    <a:pt x="141" y="459913"/>
                  </a:lnTo>
                  <a:lnTo>
                    <a:pt x="3546" y="413768"/>
                  </a:lnTo>
                  <a:lnTo>
                    <a:pt x="11456" y="368180"/>
                  </a:lnTo>
                  <a:lnTo>
                    <a:pt x="23797" y="323587"/>
                  </a:lnTo>
                  <a:lnTo>
                    <a:pt x="40450" y="280418"/>
                  </a:lnTo>
                  <a:lnTo>
                    <a:pt x="61253" y="239089"/>
                  </a:lnTo>
                  <a:lnTo>
                    <a:pt x="86008" y="199998"/>
                  </a:lnTo>
                  <a:lnTo>
                    <a:pt x="114475" y="163521"/>
                  </a:lnTo>
                  <a:lnTo>
                    <a:pt x="146380" y="130011"/>
                  </a:lnTo>
                  <a:lnTo>
                    <a:pt x="181416" y="99789"/>
                  </a:lnTo>
                  <a:lnTo>
                    <a:pt x="219245" y="73147"/>
                  </a:lnTo>
                  <a:lnTo>
                    <a:pt x="259504" y="50341"/>
                  </a:lnTo>
                  <a:lnTo>
                    <a:pt x="301804" y="31591"/>
                  </a:lnTo>
                  <a:lnTo>
                    <a:pt x="345739" y="17078"/>
                  </a:lnTo>
                  <a:lnTo>
                    <a:pt x="390884" y="6940"/>
                  </a:lnTo>
                  <a:lnTo>
                    <a:pt x="436806" y="1277"/>
                  </a:lnTo>
                  <a:lnTo>
                    <a:pt x="471487" y="0"/>
                  </a:lnTo>
                  <a:lnTo>
                    <a:pt x="483061" y="141"/>
                  </a:lnTo>
                  <a:lnTo>
                    <a:pt x="529206" y="3546"/>
                  </a:lnTo>
                  <a:lnTo>
                    <a:pt x="574794" y="11456"/>
                  </a:lnTo>
                  <a:lnTo>
                    <a:pt x="619387" y="23797"/>
                  </a:lnTo>
                  <a:lnTo>
                    <a:pt x="662556" y="40450"/>
                  </a:lnTo>
                  <a:lnTo>
                    <a:pt x="703885" y="61254"/>
                  </a:lnTo>
                  <a:lnTo>
                    <a:pt x="742976" y="86008"/>
                  </a:lnTo>
                  <a:lnTo>
                    <a:pt x="779453" y="114475"/>
                  </a:lnTo>
                  <a:lnTo>
                    <a:pt x="812963" y="146380"/>
                  </a:lnTo>
                  <a:lnTo>
                    <a:pt x="843185" y="181416"/>
                  </a:lnTo>
                  <a:lnTo>
                    <a:pt x="869827" y="219245"/>
                  </a:lnTo>
                  <a:lnTo>
                    <a:pt x="892633" y="259504"/>
                  </a:lnTo>
                  <a:lnTo>
                    <a:pt x="911383" y="301804"/>
                  </a:lnTo>
                  <a:lnTo>
                    <a:pt x="925896" y="345739"/>
                  </a:lnTo>
                  <a:lnTo>
                    <a:pt x="936034" y="390884"/>
                  </a:lnTo>
                  <a:lnTo>
                    <a:pt x="941697" y="436806"/>
                  </a:lnTo>
                  <a:lnTo>
                    <a:pt x="942974" y="471487"/>
                  </a:lnTo>
                  <a:close/>
                </a:path>
              </a:pathLst>
            </a:custGeom>
            <a:solidFill>
              <a:srgbClr val="0CA373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sp>
        <p:nvSpPr>
          <p:cNvPr id="6" name="object 7">
            <a:extLst>
              <a:ext uri="{FF2B5EF4-FFF2-40B4-BE49-F238E27FC236}">
                <a16:creationId xmlns:a16="http://schemas.microsoft.com/office/drawing/2014/main" id="{3A29F252-9D1F-429C-B3A1-4BA0E562C7D4}"/>
              </a:ext>
            </a:extLst>
          </p:cNvPr>
          <p:cNvSpPr txBox="1"/>
          <p:nvPr/>
        </p:nvSpPr>
        <p:spPr>
          <a:xfrm>
            <a:off x="1505186" y="2908925"/>
            <a:ext cx="5238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hr" spc="-10">
                <a:solidFill>
                  <a:srgbClr val="FFFFFF"/>
                </a:solidFill>
                <a:latin typeface="Roboto"/>
                <a:cs typeface="Roboto"/>
              </a:rPr>
              <a:t>S</a:t>
            </a:r>
            <a:endParaRPr lang="en-GB" dirty="0">
              <a:latin typeface="Roboto"/>
              <a:cs typeface="Roboto"/>
            </a:endParaRPr>
          </a:p>
        </p:txBody>
      </p:sp>
      <p:grpSp>
        <p:nvGrpSpPr>
          <p:cNvPr id="7" name="object 8">
            <a:extLst>
              <a:ext uri="{FF2B5EF4-FFF2-40B4-BE49-F238E27FC236}">
                <a16:creationId xmlns:a16="http://schemas.microsoft.com/office/drawing/2014/main" id="{97B6D11C-7F40-4FDC-912A-4F7DBDA32D37}"/>
              </a:ext>
            </a:extLst>
          </p:cNvPr>
          <p:cNvGrpSpPr/>
          <p:nvPr/>
        </p:nvGrpSpPr>
        <p:grpSpPr>
          <a:xfrm>
            <a:off x="3444004" y="2790204"/>
            <a:ext cx="2354739" cy="1796017"/>
            <a:chOff x="5400252" y="4326737"/>
            <a:chExt cx="3443604" cy="2854960"/>
          </a:xfrm>
        </p:grpSpPr>
        <p:sp>
          <p:nvSpPr>
            <p:cNvPr id="8" name="object 9">
              <a:extLst>
                <a:ext uri="{FF2B5EF4-FFF2-40B4-BE49-F238E27FC236}">
                  <a16:creationId xmlns:a16="http://schemas.microsoft.com/office/drawing/2014/main" id="{958F722F-4A6F-4C8E-A11F-F24FBFA2A95F}"/>
                </a:ext>
              </a:extLst>
            </p:cNvPr>
            <p:cNvSpPr/>
            <p:nvPr/>
          </p:nvSpPr>
          <p:spPr>
            <a:xfrm>
              <a:off x="5400252" y="4796438"/>
              <a:ext cx="3443604" cy="2385060"/>
            </a:xfrm>
            <a:custGeom>
              <a:avLst/>
              <a:gdLst/>
              <a:ahLst/>
              <a:cxnLst/>
              <a:rect l="l" t="t" r="r" b="b"/>
              <a:pathLst>
                <a:path w="3443604" h="2385059">
                  <a:moveTo>
                    <a:pt x="3075007" y="2385035"/>
                  </a:moveTo>
                  <a:lnTo>
                    <a:pt x="368056" y="2385035"/>
                  </a:lnTo>
                  <a:lnTo>
                    <a:pt x="321980" y="2382155"/>
                  </a:lnTo>
                  <a:lnTo>
                    <a:pt x="277585" y="2373748"/>
                  </a:lnTo>
                  <a:lnTo>
                    <a:pt x="235221" y="2360162"/>
                  </a:lnTo>
                  <a:lnTo>
                    <a:pt x="195237" y="2341749"/>
                  </a:lnTo>
                  <a:lnTo>
                    <a:pt x="157981" y="2318856"/>
                  </a:lnTo>
                  <a:lnTo>
                    <a:pt x="123802" y="2291833"/>
                  </a:lnTo>
                  <a:lnTo>
                    <a:pt x="93049" y="2261029"/>
                  </a:lnTo>
                  <a:lnTo>
                    <a:pt x="66070" y="2226794"/>
                  </a:lnTo>
                  <a:lnTo>
                    <a:pt x="43215" y="2189477"/>
                  </a:lnTo>
                  <a:lnTo>
                    <a:pt x="24831" y="2149427"/>
                  </a:lnTo>
                  <a:lnTo>
                    <a:pt x="11268" y="2106993"/>
                  </a:lnTo>
                  <a:lnTo>
                    <a:pt x="2875" y="2062526"/>
                  </a:lnTo>
                  <a:lnTo>
                    <a:pt x="0" y="2016373"/>
                  </a:lnTo>
                  <a:lnTo>
                    <a:pt x="0" y="368661"/>
                  </a:lnTo>
                  <a:lnTo>
                    <a:pt x="2875" y="322509"/>
                  </a:lnTo>
                  <a:lnTo>
                    <a:pt x="11268" y="278041"/>
                  </a:lnTo>
                  <a:lnTo>
                    <a:pt x="24831" y="235608"/>
                  </a:lnTo>
                  <a:lnTo>
                    <a:pt x="43215" y="195558"/>
                  </a:lnTo>
                  <a:lnTo>
                    <a:pt x="66070" y="158240"/>
                  </a:lnTo>
                  <a:lnTo>
                    <a:pt x="93049" y="124005"/>
                  </a:lnTo>
                  <a:lnTo>
                    <a:pt x="123802" y="93202"/>
                  </a:lnTo>
                  <a:lnTo>
                    <a:pt x="157981" y="66179"/>
                  </a:lnTo>
                  <a:lnTo>
                    <a:pt x="195237" y="43286"/>
                  </a:lnTo>
                  <a:lnTo>
                    <a:pt x="235221" y="24872"/>
                  </a:lnTo>
                  <a:lnTo>
                    <a:pt x="277585" y="11287"/>
                  </a:lnTo>
                  <a:lnTo>
                    <a:pt x="321980" y="2880"/>
                  </a:lnTo>
                  <a:lnTo>
                    <a:pt x="368056" y="0"/>
                  </a:lnTo>
                  <a:lnTo>
                    <a:pt x="3075007" y="0"/>
                  </a:lnTo>
                  <a:lnTo>
                    <a:pt x="3121084" y="2880"/>
                  </a:lnTo>
                  <a:lnTo>
                    <a:pt x="3165479" y="11287"/>
                  </a:lnTo>
                  <a:lnTo>
                    <a:pt x="3207843" y="24872"/>
                  </a:lnTo>
                  <a:lnTo>
                    <a:pt x="3247827" y="43286"/>
                  </a:lnTo>
                  <a:lnTo>
                    <a:pt x="3285083" y="66179"/>
                  </a:lnTo>
                  <a:lnTo>
                    <a:pt x="3319262" y="93202"/>
                  </a:lnTo>
                  <a:lnTo>
                    <a:pt x="3350015" y="124005"/>
                  </a:lnTo>
                  <a:lnTo>
                    <a:pt x="3376994" y="158240"/>
                  </a:lnTo>
                  <a:lnTo>
                    <a:pt x="3399849" y="195558"/>
                  </a:lnTo>
                  <a:lnTo>
                    <a:pt x="3418233" y="235608"/>
                  </a:lnTo>
                  <a:lnTo>
                    <a:pt x="3431796" y="278041"/>
                  </a:lnTo>
                  <a:lnTo>
                    <a:pt x="3440189" y="322509"/>
                  </a:lnTo>
                  <a:lnTo>
                    <a:pt x="3443065" y="368661"/>
                  </a:lnTo>
                  <a:lnTo>
                    <a:pt x="3443065" y="2016373"/>
                  </a:lnTo>
                  <a:lnTo>
                    <a:pt x="3440189" y="2062526"/>
                  </a:lnTo>
                  <a:lnTo>
                    <a:pt x="3431796" y="2106993"/>
                  </a:lnTo>
                  <a:lnTo>
                    <a:pt x="3418233" y="2149427"/>
                  </a:lnTo>
                  <a:lnTo>
                    <a:pt x="3399849" y="2189477"/>
                  </a:lnTo>
                  <a:lnTo>
                    <a:pt x="3376994" y="2226794"/>
                  </a:lnTo>
                  <a:lnTo>
                    <a:pt x="3350015" y="2261029"/>
                  </a:lnTo>
                  <a:lnTo>
                    <a:pt x="3319262" y="2291833"/>
                  </a:lnTo>
                  <a:lnTo>
                    <a:pt x="3285083" y="2318856"/>
                  </a:lnTo>
                  <a:lnTo>
                    <a:pt x="3247827" y="2341749"/>
                  </a:lnTo>
                  <a:lnTo>
                    <a:pt x="3207843" y="2360162"/>
                  </a:lnTo>
                  <a:lnTo>
                    <a:pt x="3165479" y="2373748"/>
                  </a:lnTo>
                  <a:lnTo>
                    <a:pt x="3121084" y="2382155"/>
                  </a:lnTo>
                  <a:lnTo>
                    <a:pt x="3075007" y="2385035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9" name="object 10">
              <a:extLst>
                <a:ext uri="{FF2B5EF4-FFF2-40B4-BE49-F238E27FC236}">
                  <a16:creationId xmlns:a16="http://schemas.microsoft.com/office/drawing/2014/main" id="{CF0C384B-2489-4BAD-ABC4-438ACA4AB5A1}"/>
                </a:ext>
              </a:extLst>
            </p:cNvPr>
            <p:cNvSpPr/>
            <p:nvPr/>
          </p:nvSpPr>
          <p:spPr>
            <a:xfrm>
              <a:off x="6647649" y="4326737"/>
              <a:ext cx="942975" cy="942975"/>
            </a:xfrm>
            <a:custGeom>
              <a:avLst/>
              <a:gdLst/>
              <a:ahLst/>
              <a:cxnLst/>
              <a:rect l="l" t="t" r="r" b="b"/>
              <a:pathLst>
                <a:path w="942975" h="942975">
                  <a:moveTo>
                    <a:pt x="942974" y="471487"/>
                  </a:moveTo>
                  <a:lnTo>
                    <a:pt x="940704" y="517701"/>
                  </a:lnTo>
                  <a:lnTo>
                    <a:pt x="933915" y="563470"/>
                  </a:lnTo>
                  <a:lnTo>
                    <a:pt x="922672" y="608353"/>
                  </a:lnTo>
                  <a:lnTo>
                    <a:pt x="907084" y="651917"/>
                  </a:lnTo>
                  <a:lnTo>
                    <a:pt x="887302" y="693745"/>
                  </a:lnTo>
                  <a:lnTo>
                    <a:pt x="863514" y="733431"/>
                  </a:lnTo>
                  <a:lnTo>
                    <a:pt x="835952" y="770595"/>
                  </a:lnTo>
                  <a:lnTo>
                    <a:pt x="804879" y="804879"/>
                  </a:lnTo>
                  <a:lnTo>
                    <a:pt x="770595" y="835952"/>
                  </a:lnTo>
                  <a:lnTo>
                    <a:pt x="733431" y="863515"/>
                  </a:lnTo>
                  <a:lnTo>
                    <a:pt x="693745" y="887302"/>
                  </a:lnTo>
                  <a:lnTo>
                    <a:pt x="651917" y="907085"/>
                  </a:lnTo>
                  <a:lnTo>
                    <a:pt x="608353" y="922672"/>
                  </a:lnTo>
                  <a:lnTo>
                    <a:pt x="563470" y="933915"/>
                  </a:lnTo>
                  <a:lnTo>
                    <a:pt x="517701" y="940704"/>
                  </a:lnTo>
                  <a:lnTo>
                    <a:pt x="471487" y="942974"/>
                  </a:lnTo>
                  <a:lnTo>
                    <a:pt x="459913" y="942833"/>
                  </a:lnTo>
                  <a:lnTo>
                    <a:pt x="413768" y="939428"/>
                  </a:lnTo>
                  <a:lnTo>
                    <a:pt x="368180" y="931518"/>
                  </a:lnTo>
                  <a:lnTo>
                    <a:pt x="323587" y="919177"/>
                  </a:lnTo>
                  <a:lnTo>
                    <a:pt x="280417" y="902524"/>
                  </a:lnTo>
                  <a:lnTo>
                    <a:pt x="239089" y="881721"/>
                  </a:lnTo>
                  <a:lnTo>
                    <a:pt x="199998" y="856966"/>
                  </a:lnTo>
                  <a:lnTo>
                    <a:pt x="163521" y="828499"/>
                  </a:lnTo>
                  <a:lnTo>
                    <a:pt x="130011" y="796594"/>
                  </a:lnTo>
                  <a:lnTo>
                    <a:pt x="99789" y="761558"/>
                  </a:lnTo>
                  <a:lnTo>
                    <a:pt x="73147" y="723729"/>
                  </a:lnTo>
                  <a:lnTo>
                    <a:pt x="50341" y="683470"/>
                  </a:lnTo>
                  <a:lnTo>
                    <a:pt x="31591" y="641170"/>
                  </a:lnTo>
                  <a:lnTo>
                    <a:pt x="17078" y="597235"/>
                  </a:lnTo>
                  <a:lnTo>
                    <a:pt x="6940" y="552090"/>
                  </a:lnTo>
                  <a:lnTo>
                    <a:pt x="1277" y="506168"/>
                  </a:lnTo>
                  <a:lnTo>
                    <a:pt x="0" y="471487"/>
                  </a:lnTo>
                  <a:lnTo>
                    <a:pt x="141" y="459913"/>
                  </a:lnTo>
                  <a:lnTo>
                    <a:pt x="3546" y="413768"/>
                  </a:lnTo>
                  <a:lnTo>
                    <a:pt x="11456" y="368180"/>
                  </a:lnTo>
                  <a:lnTo>
                    <a:pt x="23797" y="323587"/>
                  </a:lnTo>
                  <a:lnTo>
                    <a:pt x="40450" y="280418"/>
                  </a:lnTo>
                  <a:lnTo>
                    <a:pt x="61253" y="239089"/>
                  </a:lnTo>
                  <a:lnTo>
                    <a:pt x="86008" y="199998"/>
                  </a:lnTo>
                  <a:lnTo>
                    <a:pt x="114475" y="163521"/>
                  </a:lnTo>
                  <a:lnTo>
                    <a:pt x="146380" y="130011"/>
                  </a:lnTo>
                  <a:lnTo>
                    <a:pt x="181416" y="99789"/>
                  </a:lnTo>
                  <a:lnTo>
                    <a:pt x="219245" y="73147"/>
                  </a:lnTo>
                  <a:lnTo>
                    <a:pt x="259504" y="50341"/>
                  </a:lnTo>
                  <a:lnTo>
                    <a:pt x="301804" y="31591"/>
                  </a:lnTo>
                  <a:lnTo>
                    <a:pt x="345739" y="17078"/>
                  </a:lnTo>
                  <a:lnTo>
                    <a:pt x="390884" y="6940"/>
                  </a:lnTo>
                  <a:lnTo>
                    <a:pt x="436806" y="1277"/>
                  </a:lnTo>
                  <a:lnTo>
                    <a:pt x="471487" y="0"/>
                  </a:lnTo>
                  <a:lnTo>
                    <a:pt x="483061" y="141"/>
                  </a:lnTo>
                  <a:lnTo>
                    <a:pt x="529206" y="3546"/>
                  </a:lnTo>
                  <a:lnTo>
                    <a:pt x="574794" y="11456"/>
                  </a:lnTo>
                  <a:lnTo>
                    <a:pt x="619387" y="23797"/>
                  </a:lnTo>
                  <a:lnTo>
                    <a:pt x="662556" y="40450"/>
                  </a:lnTo>
                  <a:lnTo>
                    <a:pt x="703885" y="61254"/>
                  </a:lnTo>
                  <a:lnTo>
                    <a:pt x="742976" y="86008"/>
                  </a:lnTo>
                  <a:lnTo>
                    <a:pt x="779453" y="114475"/>
                  </a:lnTo>
                  <a:lnTo>
                    <a:pt x="812963" y="146380"/>
                  </a:lnTo>
                  <a:lnTo>
                    <a:pt x="843185" y="181416"/>
                  </a:lnTo>
                  <a:lnTo>
                    <a:pt x="869827" y="219245"/>
                  </a:lnTo>
                  <a:lnTo>
                    <a:pt x="892633" y="259504"/>
                  </a:lnTo>
                  <a:lnTo>
                    <a:pt x="911383" y="301804"/>
                  </a:lnTo>
                  <a:lnTo>
                    <a:pt x="925896" y="345739"/>
                  </a:lnTo>
                  <a:lnTo>
                    <a:pt x="936034" y="390884"/>
                  </a:lnTo>
                  <a:lnTo>
                    <a:pt x="941697" y="436806"/>
                  </a:lnTo>
                  <a:lnTo>
                    <a:pt x="942974" y="471487"/>
                  </a:lnTo>
                  <a:close/>
                </a:path>
              </a:pathLst>
            </a:custGeom>
            <a:solidFill>
              <a:srgbClr val="0CA373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grpSp>
        <p:nvGrpSpPr>
          <p:cNvPr id="12" name="object 13">
            <a:extLst>
              <a:ext uri="{FF2B5EF4-FFF2-40B4-BE49-F238E27FC236}">
                <a16:creationId xmlns:a16="http://schemas.microsoft.com/office/drawing/2014/main" id="{F01B1CC0-F803-4AED-9DB2-FF763CEBE838}"/>
              </a:ext>
            </a:extLst>
          </p:cNvPr>
          <p:cNvGrpSpPr/>
          <p:nvPr/>
        </p:nvGrpSpPr>
        <p:grpSpPr>
          <a:xfrm>
            <a:off x="6305081" y="2790204"/>
            <a:ext cx="2354739" cy="1796017"/>
            <a:chOff x="9446108" y="4326737"/>
            <a:chExt cx="3443604" cy="2854960"/>
          </a:xfrm>
        </p:grpSpPr>
        <p:sp>
          <p:nvSpPr>
            <p:cNvPr id="13" name="object 14">
              <a:extLst>
                <a:ext uri="{FF2B5EF4-FFF2-40B4-BE49-F238E27FC236}">
                  <a16:creationId xmlns:a16="http://schemas.microsoft.com/office/drawing/2014/main" id="{7AF5DDDA-772F-47E1-965F-C86598FC2A1C}"/>
                </a:ext>
              </a:extLst>
            </p:cNvPr>
            <p:cNvSpPr/>
            <p:nvPr/>
          </p:nvSpPr>
          <p:spPr>
            <a:xfrm>
              <a:off x="9446108" y="4796438"/>
              <a:ext cx="3443604" cy="2385060"/>
            </a:xfrm>
            <a:custGeom>
              <a:avLst/>
              <a:gdLst/>
              <a:ahLst/>
              <a:cxnLst/>
              <a:rect l="l" t="t" r="r" b="b"/>
              <a:pathLst>
                <a:path w="3443604" h="2385059">
                  <a:moveTo>
                    <a:pt x="3075007" y="2385035"/>
                  </a:moveTo>
                  <a:lnTo>
                    <a:pt x="368056" y="2385035"/>
                  </a:lnTo>
                  <a:lnTo>
                    <a:pt x="321980" y="2382155"/>
                  </a:lnTo>
                  <a:lnTo>
                    <a:pt x="277585" y="2373748"/>
                  </a:lnTo>
                  <a:lnTo>
                    <a:pt x="235221" y="2360162"/>
                  </a:lnTo>
                  <a:lnTo>
                    <a:pt x="195237" y="2341749"/>
                  </a:lnTo>
                  <a:lnTo>
                    <a:pt x="157981" y="2318856"/>
                  </a:lnTo>
                  <a:lnTo>
                    <a:pt x="123802" y="2291833"/>
                  </a:lnTo>
                  <a:lnTo>
                    <a:pt x="93049" y="2261029"/>
                  </a:lnTo>
                  <a:lnTo>
                    <a:pt x="66070" y="2226794"/>
                  </a:lnTo>
                  <a:lnTo>
                    <a:pt x="43215" y="2189477"/>
                  </a:lnTo>
                  <a:lnTo>
                    <a:pt x="24831" y="2149427"/>
                  </a:lnTo>
                  <a:lnTo>
                    <a:pt x="11268" y="2106993"/>
                  </a:lnTo>
                  <a:lnTo>
                    <a:pt x="2875" y="2062526"/>
                  </a:lnTo>
                  <a:lnTo>
                    <a:pt x="0" y="2016373"/>
                  </a:lnTo>
                  <a:lnTo>
                    <a:pt x="0" y="368661"/>
                  </a:lnTo>
                  <a:lnTo>
                    <a:pt x="2875" y="322509"/>
                  </a:lnTo>
                  <a:lnTo>
                    <a:pt x="11268" y="278041"/>
                  </a:lnTo>
                  <a:lnTo>
                    <a:pt x="24831" y="235608"/>
                  </a:lnTo>
                  <a:lnTo>
                    <a:pt x="43215" y="195558"/>
                  </a:lnTo>
                  <a:lnTo>
                    <a:pt x="66070" y="158240"/>
                  </a:lnTo>
                  <a:lnTo>
                    <a:pt x="93049" y="124005"/>
                  </a:lnTo>
                  <a:lnTo>
                    <a:pt x="123802" y="93202"/>
                  </a:lnTo>
                  <a:lnTo>
                    <a:pt x="157981" y="66179"/>
                  </a:lnTo>
                  <a:lnTo>
                    <a:pt x="195237" y="43286"/>
                  </a:lnTo>
                  <a:lnTo>
                    <a:pt x="235221" y="24872"/>
                  </a:lnTo>
                  <a:lnTo>
                    <a:pt x="277585" y="11287"/>
                  </a:lnTo>
                  <a:lnTo>
                    <a:pt x="321980" y="2880"/>
                  </a:lnTo>
                  <a:lnTo>
                    <a:pt x="368056" y="0"/>
                  </a:lnTo>
                  <a:lnTo>
                    <a:pt x="3075007" y="0"/>
                  </a:lnTo>
                  <a:lnTo>
                    <a:pt x="3121084" y="2880"/>
                  </a:lnTo>
                  <a:lnTo>
                    <a:pt x="3165479" y="11287"/>
                  </a:lnTo>
                  <a:lnTo>
                    <a:pt x="3207843" y="24872"/>
                  </a:lnTo>
                  <a:lnTo>
                    <a:pt x="3247827" y="43286"/>
                  </a:lnTo>
                  <a:lnTo>
                    <a:pt x="3285083" y="66179"/>
                  </a:lnTo>
                  <a:lnTo>
                    <a:pt x="3319262" y="93202"/>
                  </a:lnTo>
                  <a:lnTo>
                    <a:pt x="3350015" y="124005"/>
                  </a:lnTo>
                  <a:lnTo>
                    <a:pt x="3376994" y="158240"/>
                  </a:lnTo>
                  <a:lnTo>
                    <a:pt x="3399849" y="195558"/>
                  </a:lnTo>
                  <a:lnTo>
                    <a:pt x="3418233" y="235608"/>
                  </a:lnTo>
                  <a:lnTo>
                    <a:pt x="3431796" y="278041"/>
                  </a:lnTo>
                  <a:lnTo>
                    <a:pt x="3440189" y="322509"/>
                  </a:lnTo>
                  <a:lnTo>
                    <a:pt x="3443065" y="368661"/>
                  </a:lnTo>
                  <a:lnTo>
                    <a:pt x="3443065" y="2016373"/>
                  </a:lnTo>
                  <a:lnTo>
                    <a:pt x="3440189" y="2062526"/>
                  </a:lnTo>
                  <a:lnTo>
                    <a:pt x="3431796" y="2106993"/>
                  </a:lnTo>
                  <a:lnTo>
                    <a:pt x="3418233" y="2149427"/>
                  </a:lnTo>
                  <a:lnTo>
                    <a:pt x="3399849" y="2189477"/>
                  </a:lnTo>
                  <a:lnTo>
                    <a:pt x="3376994" y="2226794"/>
                  </a:lnTo>
                  <a:lnTo>
                    <a:pt x="3350015" y="2261029"/>
                  </a:lnTo>
                  <a:lnTo>
                    <a:pt x="3319262" y="2291833"/>
                  </a:lnTo>
                  <a:lnTo>
                    <a:pt x="3285083" y="2318856"/>
                  </a:lnTo>
                  <a:lnTo>
                    <a:pt x="3247827" y="2341749"/>
                  </a:lnTo>
                  <a:lnTo>
                    <a:pt x="3207843" y="2360162"/>
                  </a:lnTo>
                  <a:lnTo>
                    <a:pt x="3165479" y="2373748"/>
                  </a:lnTo>
                  <a:lnTo>
                    <a:pt x="3121084" y="2382155"/>
                  </a:lnTo>
                  <a:lnTo>
                    <a:pt x="3075007" y="2385035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4" name="object 15">
              <a:extLst>
                <a:ext uri="{FF2B5EF4-FFF2-40B4-BE49-F238E27FC236}">
                  <a16:creationId xmlns:a16="http://schemas.microsoft.com/office/drawing/2014/main" id="{6088FAB8-C789-43C1-B544-863D338E87C3}"/>
                </a:ext>
              </a:extLst>
            </p:cNvPr>
            <p:cNvSpPr/>
            <p:nvPr/>
          </p:nvSpPr>
          <p:spPr>
            <a:xfrm>
              <a:off x="10693506" y="4326737"/>
              <a:ext cx="942975" cy="942975"/>
            </a:xfrm>
            <a:custGeom>
              <a:avLst/>
              <a:gdLst/>
              <a:ahLst/>
              <a:cxnLst/>
              <a:rect l="l" t="t" r="r" b="b"/>
              <a:pathLst>
                <a:path w="942975" h="942975">
                  <a:moveTo>
                    <a:pt x="942974" y="471487"/>
                  </a:moveTo>
                  <a:lnTo>
                    <a:pt x="940704" y="517701"/>
                  </a:lnTo>
                  <a:lnTo>
                    <a:pt x="933915" y="563470"/>
                  </a:lnTo>
                  <a:lnTo>
                    <a:pt x="922672" y="608353"/>
                  </a:lnTo>
                  <a:lnTo>
                    <a:pt x="907084" y="651917"/>
                  </a:lnTo>
                  <a:lnTo>
                    <a:pt x="887302" y="693745"/>
                  </a:lnTo>
                  <a:lnTo>
                    <a:pt x="863514" y="733431"/>
                  </a:lnTo>
                  <a:lnTo>
                    <a:pt x="835952" y="770595"/>
                  </a:lnTo>
                  <a:lnTo>
                    <a:pt x="804879" y="804879"/>
                  </a:lnTo>
                  <a:lnTo>
                    <a:pt x="770595" y="835952"/>
                  </a:lnTo>
                  <a:lnTo>
                    <a:pt x="733431" y="863515"/>
                  </a:lnTo>
                  <a:lnTo>
                    <a:pt x="693745" y="887302"/>
                  </a:lnTo>
                  <a:lnTo>
                    <a:pt x="651917" y="907085"/>
                  </a:lnTo>
                  <a:lnTo>
                    <a:pt x="608353" y="922672"/>
                  </a:lnTo>
                  <a:lnTo>
                    <a:pt x="563470" y="933915"/>
                  </a:lnTo>
                  <a:lnTo>
                    <a:pt x="517701" y="940704"/>
                  </a:lnTo>
                  <a:lnTo>
                    <a:pt x="471487" y="942974"/>
                  </a:lnTo>
                  <a:lnTo>
                    <a:pt x="459913" y="942833"/>
                  </a:lnTo>
                  <a:lnTo>
                    <a:pt x="413768" y="939428"/>
                  </a:lnTo>
                  <a:lnTo>
                    <a:pt x="368180" y="931518"/>
                  </a:lnTo>
                  <a:lnTo>
                    <a:pt x="323587" y="919177"/>
                  </a:lnTo>
                  <a:lnTo>
                    <a:pt x="280417" y="902524"/>
                  </a:lnTo>
                  <a:lnTo>
                    <a:pt x="239089" y="881721"/>
                  </a:lnTo>
                  <a:lnTo>
                    <a:pt x="199998" y="856966"/>
                  </a:lnTo>
                  <a:lnTo>
                    <a:pt x="163521" y="828499"/>
                  </a:lnTo>
                  <a:lnTo>
                    <a:pt x="130011" y="796594"/>
                  </a:lnTo>
                  <a:lnTo>
                    <a:pt x="99789" y="761558"/>
                  </a:lnTo>
                  <a:lnTo>
                    <a:pt x="73147" y="723729"/>
                  </a:lnTo>
                  <a:lnTo>
                    <a:pt x="50341" y="683470"/>
                  </a:lnTo>
                  <a:lnTo>
                    <a:pt x="31591" y="641170"/>
                  </a:lnTo>
                  <a:lnTo>
                    <a:pt x="17078" y="597235"/>
                  </a:lnTo>
                  <a:lnTo>
                    <a:pt x="6940" y="552090"/>
                  </a:lnTo>
                  <a:lnTo>
                    <a:pt x="1277" y="506168"/>
                  </a:lnTo>
                  <a:lnTo>
                    <a:pt x="0" y="471487"/>
                  </a:lnTo>
                  <a:lnTo>
                    <a:pt x="141" y="459913"/>
                  </a:lnTo>
                  <a:lnTo>
                    <a:pt x="3546" y="413768"/>
                  </a:lnTo>
                  <a:lnTo>
                    <a:pt x="11456" y="368180"/>
                  </a:lnTo>
                  <a:lnTo>
                    <a:pt x="23797" y="323587"/>
                  </a:lnTo>
                  <a:lnTo>
                    <a:pt x="40450" y="280418"/>
                  </a:lnTo>
                  <a:lnTo>
                    <a:pt x="61253" y="239089"/>
                  </a:lnTo>
                  <a:lnTo>
                    <a:pt x="86008" y="199998"/>
                  </a:lnTo>
                  <a:lnTo>
                    <a:pt x="114475" y="163521"/>
                  </a:lnTo>
                  <a:lnTo>
                    <a:pt x="146380" y="130011"/>
                  </a:lnTo>
                  <a:lnTo>
                    <a:pt x="181416" y="99789"/>
                  </a:lnTo>
                  <a:lnTo>
                    <a:pt x="219245" y="73147"/>
                  </a:lnTo>
                  <a:lnTo>
                    <a:pt x="259504" y="50341"/>
                  </a:lnTo>
                  <a:lnTo>
                    <a:pt x="301804" y="31591"/>
                  </a:lnTo>
                  <a:lnTo>
                    <a:pt x="345739" y="17078"/>
                  </a:lnTo>
                  <a:lnTo>
                    <a:pt x="390884" y="6940"/>
                  </a:lnTo>
                  <a:lnTo>
                    <a:pt x="436806" y="1277"/>
                  </a:lnTo>
                  <a:lnTo>
                    <a:pt x="471487" y="0"/>
                  </a:lnTo>
                  <a:lnTo>
                    <a:pt x="483061" y="141"/>
                  </a:lnTo>
                  <a:lnTo>
                    <a:pt x="529206" y="3546"/>
                  </a:lnTo>
                  <a:lnTo>
                    <a:pt x="574794" y="11456"/>
                  </a:lnTo>
                  <a:lnTo>
                    <a:pt x="619387" y="23797"/>
                  </a:lnTo>
                  <a:lnTo>
                    <a:pt x="662556" y="40450"/>
                  </a:lnTo>
                  <a:lnTo>
                    <a:pt x="703885" y="61254"/>
                  </a:lnTo>
                  <a:lnTo>
                    <a:pt x="742976" y="86008"/>
                  </a:lnTo>
                  <a:lnTo>
                    <a:pt x="779453" y="114475"/>
                  </a:lnTo>
                  <a:lnTo>
                    <a:pt x="812963" y="146380"/>
                  </a:lnTo>
                  <a:lnTo>
                    <a:pt x="843185" y="181416"/>
                  </a:lnTo>
                  <a:lnTo>
                    <a:pt x="869827" y="219245"/>
                  </a:lnTo>
                  <a:lnTo>
                    <a:pt x="892633" y="259504"/>
                  </a:lnTo>
                  <a:lnTo>
                    <a:pt x="911383" y="301804"/>
                  </a:lnTo>
                  <a:lnTo>
                    <a:pt x="925896" y="345739"/>
                  </a:lnTo>
                  <a:lnTo>
                    <a:pt x="936034" y="390884"/>
                  </a:lnTo>
                  <a:lnTo>
                    <a:pt x="941697" y="436806"/>
                  </a:lnTo>
                  <a:lnTo>
                    <a:pt x="942974" y="471487"/>
                  </a:lnTo>
                  <a:close/>
                </a:path>
              </a:pathLst>
            </a:custGeom>
            <a:solidFill>
              <a:srgbClr val="0CA373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grpSp>
        <p:nvGrpSpPr>
          <p:cNvPr id="17" name="object 18">
            <a:extLst>
              <a:ext uri="{FF2B5EF4-FFF2-40B4-BE49-F238E27FC236}">
                <a16:creationId xmlns:a16="http://schemas.microsoft.com/office/drawing/2014/main" id="{50C05CB7-7761-440C-AE2D-C3A80F6AC8EF}"/>
              </a:ext>
            </a:extLst>
          </p:cNvPr>
          <p:cNvGrpSpPr/>
          <p:nvPr/>
        </p:nvGrpSpPr>
        <p:grpSpPr>
          <a:xfrm>
            <a:off x="9162170" y="2790079"/>
            <a:ext cx="2354739" cy="1796017"/>
            <a:chOff x="13491965" y="4326737"/>
            <a:chExt cx="3443604" cy="2854960"/>
          </a:xfrm>
        </p:grpSpPr>
        <p:sp>
          <p:nvSpPr>
            <p:cNvPr id="18" name="object 19">
              <a:extLst>
                <a:ext uri="{FF2B5EF4-FFF2-40B4-BE49-F238E27FC236}">
                  <a16:creationId xmlns:a16="http://schemas.microsoft.com/office/drawing/2014/main" id="{110BB883-884F-4429-92F6-3E2CCA37C1F8}"/>
                </a:ext>
              </a:extLst>
            </p:cNvPr>
            <p:cNvSpPr/>
            <p:nvPr/>
          </p:nvSpPr>
          <p:spPr>
            <a:xfrm>
              <a:off x="13491965" y="4796438"/>
              <a:ext cx="3443604" cy="2385060"/>
            </a:xfrm>
            <a:custGeom>
              <a:avLst/>
              <a:gdLst/>
              <a:ahLst/>
              <a:cxnLst/>
              <a:rect l="l" t="t" r="r" b="b"/>
              <a:pathLst>
                <a:path w="3443605" h="2385059">
                  <a:moveTo>
                    <a:pt x="3075007" y="2385035"/>
                  </a:moveTo>
                  <a:lnTo>
                    <a:pt x="368056" y="2385035"/>
                  </a:lnTo>
                  <a:lnTo>
                    <a:pt x="321980" y="2382155"/>
                  </a:lnTo>
                  <a:lnTo>
                    <a:pt x="277585" y="2373748"/>
                  </a:lnTo>
                  <a:lnTo>
                    <a:pt x="235221" y="2360162"/>
                  </a:lnTo>
                  <a:lnTo>
                    <a:pt x="195237" y="2341749"/>
                  </a:lnTo>
                  <a:lnTo>
                    <a:pt x="157981" y="2318856"/>
                  </a:lnTo>
                  <a:lnTo>
                    <a:pt x="123802" y="2291833"/>
                  </a:lnTo>
                  <a:lnTo>
                    <a:pt x="93049" y="2261029"/>
                  </a:lnTo>
                  <a:lnTo>
                    <a:pt x="66070" y="2226794"/>
                  </a:lnTo>
                  <a:lnTo>
                    <a:pt x="43215" y="2189477"/>
                  </a:lnTo>
                  <a:lnTo>
                    <a:pt x="24831" y="2149427"/>
                  </a:lnTo>
                  <a:lnTo>
                    <a:pt x="11268" y="2106993"/>
                  </a:lnTo>
                  <a:lnTo>
                    <a:pt x="2875" y="2062526"/>
                  </a:lnTo>
                  <a:lnTo>
                    <a:pt x="0" y="2016373"/>
                  </a:lnTo>
                  <a:lnTo>
                    <a:pt x="0" y="368661"/>
                  </a:lnTo>
                  <a:lnTo>
                    <a:pt x="2875" y="322509"/>
                  </a:lnTo>
                  <a:lnTo>
                    <a:pt x="11268" y="278041"/>
                  </a:lnTo>
                  <a:lnTo>
                    <a:pt x="24831" y="235608"/>
                  </a:lnTo>
                  <a:lnTo>
                    <a:pt x="43215" y="195558"/>
                  </a:lnTo>
                  <a:lnTo>
                    <a:pt x="66070" y="158240"/>
                  </a:lnTo>
                  <a:lnTo>
                    <a:pt x="93049" y="124005"/>
                  </a:lnTo>
                  <a:lnTo>
                    <a:pt x="123802" y="93202"/>
                  </a:lnTo>
                  <a:lnTo>
                    <a:pt x="157981" y="66179"/>
                  </a:lnTo>
                  <a:lnTo>
                    <a:pt x="195237" y="43286"/>
                  </a:lnTo>
                  <a:lnTo>
                    <a:pt x="235221" y="24872"/>
                  </a:lnTo>
                  <a:lnTo>
                    <a:pt x="277585" y="11287"/>
                  </a:lnTo>
                  <a:lnTo>
                    <a:pt x="321980" y="2880"/>
                  </a:lnTo>
                  <a:lnTo>
                    <a:pt x="368056" y="0"/>
                  </a:lnTo>
                  <a:lnTo>
                    <a:pt x="3075007" y="0"/>
                  </a:lnTo>
                  <a:lnTo>
                    <a:pt x="3121084" y="2880"/>
                  </a:lnTo>
                  <a:lnTo>
                    <a:pt x="3165479" y="11287"/>
                  </a:lnTo>
                  <a:lnTo>
                    <a:pt x="3207843" y="24872"/>
                  </a:lnTo>
                  <a:lnTo>
                    <a:pt x="3247827" y="43286"/>
                  </a:lnTo>
                  <a:lnTo>
                    <a:pt x="3285083" y="66179"/>
                  </a:lnTo>
                  <a:lnTo>
                    <a:pt x="3319262" y="93202"/>
                  </a:lnTo>
                  <a:lnTo>
                    <a:pt x="3350015" y="124005"/>
                  </a:lnTo>
                  <a:lnTo>
                    <a:pt x="3376994" y="158240"/>
                  </a:lnTo>
                  <a:lnTo>
                    <a:pt x="3399849" y="195558"/>
                  </a:lnTo>
                  <a:lnTo>
                    <a:pt x="3418233" y="235608"/>
                  </a:lnTo>
                  <a:lnTo>
                    <a:pt x="3431796" y="278041"/>
                  </a:lnTo>
                  <a:lnTo>
                    <a:pt x="3440189" y="322509"/>
                  </a:lnTo>
                  <a:lnTo>
                    <a:pt x="3443065" y="368661"/>
                  </a:lnTo>
                  <a:lnTo>
                    <a:pt x="3443065" y="2016373"/>
                  </a:lnTo>
                  <a:lnTo>
                    <a:pt x="3440189" y="2062526"/>
                  </a:lnTo>
                  <a:lnTo>
                    <a:pt x="3431796" y="2106993"/>
                  </a:lnTo>
                  <a:lnTo>
                    <a:pt x="3418233" y="2149427"/>
                  </a:lnTo>
                  <a:lnTo>
                    <a:pt x="3399849" y="2189477"/>
                  </a:lnTo>
                  <a:lnTo>
                    <a:pt x="3376994" y="2226794"/>
                  </a:lnTo>
                  <a:lnTo>
                    <a:pt x="3350015" y="2261029"/>
                  </a:lnTo>
                  <a:lnTo>
                    <a:pt x="3319262" y="2291833"/>
                  </a:lnTo>
                  <a:lnTo>
                    <a:pt x="3285083" y="2318856"/>
                  </a:lnTo>
                  <a:lnTo>
                    <a:pt x="3247827" y="2341749"/>
                  </a:lnTo>
                  <a:lnTo>
                    <a:pt x="3207843" y="2360162"/>
                  </a:lnTo>
                  <a:lnTo>
                    <a:pt x="3165479" y="2373748"/>
                  </a:lnTo>
                  <a:lnTo>
                    <a:pt x="3121084" y="2382155"/>
                  </a:lnTo>
                  <a:lnTo>
                    <a:pt x="3075007" y="2385035"/>
                  </a:lnTo>
                  <a:close/>
                </a:path>
              </a:pathLst>
            </a:custGeom>
            <a:solidFill>
              <a:srgbClr val="FFFFFF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  <p:sp>
          <p:nvSpPr>
            <p:cNvPr id="19" name="object 20">
              <a:extLst>
                <a:ext uri="{FF2B5EF4-FFF2-40B4-BE49-F238E27FC236}">
                  <a16:creationId xmlns:a16="http://schemas.microsoft.com/office/drawing/2014/main" id="{201C009C-43C9-4847-BB06-8756B94039E6}"/>
                </a:ext>
              </a:extLst>
            </p:cNvPr>
            <p:cNvSpPr/>
            <p:nvPr/>
          </p:nvSpPr>
          <p:spPr>
            <a:xfrm>
              <a:off x="14739362" y="4326737"/>
              <a:ext cx="942975" cy="942975"/>
            </a:xfrm>
            <a:custGeom>
              <a:avLst/>
              <a:gdLst/>
              <a:ahLst/>
              <a:cxnLst/>
              <a:rect l="l" t="t" r="r" b="b"/>
              <a:pathLst>
                <a:path w="942975" h="942975">
                  <a:moveTo>
                    <a:pt x="942974" y="471487"/>
                  </a:moveTo>
                  <a:lnTo>
                    <a:pt x="940704" y="517701"/>
                  </a:lnTo>
                  <a:lnTo>
                    <a:pt x="933915" y="563470"/>
                  </a:lnTo>
                  <a:lnTo>
                    <a:pt x="922672" y="608353"/>
                  </a:lnTo>
                  <a:lnTo>
                    <a:pt x="907084" y="651917"/>
                  </a:lnTo>
                  <a:lnTo>
                    <a:pt x="887302" y="693745"/>
                  </a:lnTo>
                  <a:lnTo>
                    <a:pt x="863514" y="733431"/>
                  </a:lnTo>
                  <a:lnTo>
                    <a:pt x="835952" y="770595"/>
                  </a:lnTo>
                  <a:lnTo>
                    <a:pt x="804879" y="804879"/>
                  </a:lnTo>
                  <a:lnTo>
                    <a:pt x="770595" y="835952"/>
                  </a:lnTo>
                  <a:lnTo>
                    <a:pt x="733431" y="863515"/>
                  </a:lnTo>
                  <a:lnTo>
                    <a:pt x="693745" y="887302"/>
                  </a:lnTo>
                  <a:lnTo>
                    <a:pt x="651917" y="907085"/>
                  </a:lnTo>
                  <a:lnTo>
                    <a:pt x="608353" y="922672"/>
                  </a:lnTo>
                  <a:lnTo>
                    <a:pt x="563470" y="933915"/>
                  </a:lnTo>
                  <a:lnTo>
                    <a:pt x="517701" y="940704"/>
                  </a:lnTo>
                  <a:lnTo>
                    <a:pt x="471487" y="942974"/>
                  </a:lnTo>
                  <a:lnTo>
                    <a:pt x="459913" y="942833"/>
                  </a:lnTo>
                  <a:lnTo>
                    <a:pt x="413768" y="939428"/>
                  </a:lnTo>
                  <a:lnTo>
                    <a:pt x="368180" y="931518"/>
                  </a:lnTo>
                  <a:lnTo>
                    <a:pt x="323587" y="919177"/>
                  </a:lnTo>
                  <a:lnTo>
                    <a:pt x="280417" y="902524"/>
                  </a:lnTo>
                  <a:lnTo>
                    <a:pt x="239089" y="881721"/>
                  </a:lnTo>
                  <a:lnTo>
                    <a:pt x="199998" y="856966"/>
                  </a:lnTo>
                  <a:lnTo>
                    <a:pt x="163521" y="828499"/>
                  </a:lnTo>
                  <a:lnTo>
                    <a:pt x="130011" y="796594"/>
                  </a:lnTo>
                  <a:lnTo>
                    <a:pt x="99789" y="761558"/>
                  </a:lnTo>
                  <a:lnTo>
                    <a:pt x="73147" y="723729"/>
                  </a:lnTo>
                  <a:lnTo>
                    <a:pt x="50341" y="683470"/>
                  </a:lnTo>
                  <a:lnTo>
                    <a:pt x="31591" y="641170"/>
                  </a:lnTo>
                  <a:lnTo>
                    <a:pt x="17078" y="597235"/>
                  </a:lnTo>
                  <a:lnTo>
                    <a:pt x="6940" y="552090"/>
                  </a:lnTo>
                  <a:lnTo>
                    <a:pt x="1277" y="506168"/>
                  </a:lnTo>
                  <a:lnTo>
                    <a:pt x="0" y="471487"/>
                  </a:lnTo>
                  <a:lnTo>
                    <a:pt x="141" y="459913"/>
                  </a:lnTo>
                  <a:lnTo>
                    <a:pt x="3546" y="413768"/>
                  </a:lnTo>
                  <a:lnTo>
                    <a:pt x="11456" y="368180"/>
                  </a:lnTo>
                  <a:lnTo>
                    <a:pt x="23797" y="323587"/>
                  </a:lnTo>
                  <a:lnTo>
                    <a:pt x="40450" y="280418"/>
                  </a:lnTo>
                  <a:lnTo>
                    <a:pt x="61253" y="239089"/>
                  </a:lnTo>
                  <a:lnTo>
                    <a:pt x="86008" y="199998"/>
                  </a:lnTo>
                  <a:lnTo>
                    <a:pt x="114475" y="163521"/>
                  </a:lnTo>
                  <a:lnTo>
                    <a:pt x="146380" y="130011"/>
                  </a:lnTo>
                  <a:lnTo>
                    <a:pt x="181416" y="99789"/>
                  </a:lnTo>
                  <a:lnTo>
                    <a:pt x="219245" y="73147"/>
                  </a:lnTo>
                  <a:lnTo>
                    <a:pt x="259504" y="50341"/>
                  </a:lnTo>
                  <a:lnTo>
                    <a:pt x="301804" y="31591"/>
                  </a:lnTo>
                  <a:lnTo>
                    <a:pt x="345739" y="17078"/>
                  </a:lnTo>
                  <a:lnTo>
                    <a:pt x="390884" y="6940"/>
                  </a:lnTo>
                  <a:lnTo>
                    <a:pt x="436806" y="1277"/>
                  </a:lnTo>
                  <a:lnTo>
                    <a:pt x="471487" y="0"/>
                  </a:lnTo>
                  <a:lnTo>
                    <a:pt x="483061" y="141"/>
                  </a:lnTo>
                  <a:lnTo>
                    <a:pt x="529206" y="3546"/>
                  </a:lnTo>
                  <a:lnTo>
                    <a:pt x="574794" y="11456"/>
                  </a:lnTo>
                  <a:lnTo>
                    <a:pt x="619387" y="23797"/>
                  </a:lnTo>
                  <a:lnTo>
                    <a:pt x="662556" y="40450"/>
                  </a:lnTo>
                  <a:lnTo>
                    <a:pt x="703885" y="61254"/>
                  </a:lnTo>
                  <a:lnTo>
                    <a:pt x="742976" y="86008"/>
                  </a:lnTo>
                  <a:lnTo>
                    <a:pt x="779453" y="114475"/>
                  </a:lnTo>
                  <a:lnTo>
                    <a:pt x="812963" y="146380"/>
                  </a:lnTo>
                  <a:lnTo>
                    <a:pt x="843185" y="181416"/>
                  </a:lnTo>
                  <a:lnTo>
                    <a:pt x="869827" y="219245"/>
                  </a:lnTo>
                  <a:lnTo>
                    <a:pt x="892633" y="259504"/>
                  </a:lnTo>
                  <a:lnTo>
                    <a:pt x="911383" y="301804"/>
                  </a:lnTo>
                  <a:lnTo>
                    <a:pt x="925896" y="345739"/>
                  </a:lnTo>
                  <a:lnTo>
                    <a:pt x="936034" y="390884"/>
                  </a:lnTo>
                  <a:lnTo>
                    <a:pt x="941697" y="436806"/>
                  </a:lnTo>
                  <a:lnTo>
                    <a:pt x="942974" y="471487"/>
                  </a:lnTo>
                  <a:close/>
                </a:path>
              </a:pathLst>
            </a:custGeom>
            <a:solidFill>
              <a:srgbClr val="0CA373"/>
            </a:solidFill>
            <a:ln>
              <a:solidFill>
                <a:srgbClr val="0CA373"/>
              </a:solidFill>
            </a:ln>
          </p:spPr>
          <p:txBody>
            <a:bodyPr wrap="square" lIns="0" tIns="0" rIns="0" bIns="0" rtlCol="0"/>
            <a:lstStyle/>
            <a:p>
              <a:endParaRPr lang="en-GB" dirty="0"/>
            </a:p>
          </p:txBody>
        </p:sp>
      </p:grpSp>
      <p:sp>
        <p:nvSpPr>
          <p:cNvPr id="20" name="object 16">
            <a:extLst>
              <a:ext uri="{FF2B5EF4-FFF2-40B4-BE49-F238E27FC236}">
                <a16:creationId xmlns:a16="http://schemas.microsoft.com/office/drawing/2014/main" id="{ADB24821-FE0A-4B69-BF92-164D5FD517B2}"/>
              </a:ext>
            </a:extLst>
          </p:cNvPr>
          <p:cNvSpPr txBox="1">
            <a:spLocks/>
          </p:cNvSpPr>
          <p:nvPr/>
        </p:nvSpPr>
        <p:spPr>
          <a:xfrm>
            <a:off x="4424400" y="987562"/>
            <a:ext cx="3378460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hr" sz="4800" b="1" spc="-150" dirty="0"/>
              <a:t>SWOT analiza</a:t>
            </a:r>
          </a:p>
        </p:txBody>
      </p:sp>
      <p:sp>
        <p:nvSpPr>
          <p:cNvPr id="22" name="object 17">
            <a:extLst>
              <a:ext uri="{FF2B5EF4-FFF2-40B4-BE49-F238E27FC236}">
                <a16:creationId xmlns:a16="http://schemas.microsoft.com/office/drawing/2014/main" id="{F825B41F-323D-4AD5-8617-310903B8F973}"/>
              </a:ext>
            </a:extLst>
          </p:cNvPr>
          <p:cNvSpPr txBox="1"/>
          <p:nvPr/>
        </p:nvSpPr>
        <p:spPr>
          <a:xfrm>
            <a:off x="3444004" y="1739050"/>
            <a:ext cx="4955787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10"/>
              </a:spcBef>
              <a:spcAft>
                <a:spcPts val="0"/>
              </a:spcAft>
              <a:buClrTx/>
              <a:buSzTx/>
              <a:buFontTx/>
              <a:buNone/>
              <a:tabLst>
                <a:tab pos="1217930" algn="l"/>
                <a:tab pos="1939289" algn="l"/>
                <a:tab pos="2928620" algn="l"/>
                <a:tab pos="3457575" algn="l"/>
                <a:tab pos="4396105" algn="l"/>
                <a:tab pos="5962650" algn="l"/>
              </a:tabLst>
              <a:defRPr/>
            </a:pPr>
            <a:r>
              <a:rPr kumimoji="0" lang="hr" sz="2200" b="0" i="0" u="none" strike="noStrike" kern="1200" cap="none" spc="-15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Tahoma"/>
              </a:rPr>
              <a:t>SAMOOCJENJIVANJE</a:t>
            </a:r>
          </a:p>
        </p:txBody>
      </p:sp>
      <p:sp>
        <p:nvSpPr>
          <p:cNvPr id="23" name="object 7">
            <a:extLst>
              <a:ext uri="{FF2B5EF4-FFF2-40B4-BE49-F238E27FC236}">
                <a16:creationId xmlns:a16="http://schemas.microsoft.com/office/drawing/2014/main" id="{038F5340-9C91-4097-9A13-1281FD5D4A51}"/>
              </a:ext>
            </a:extLst>
          </p:cNvPr>
          <p:cNvSpPr txBox="1"/>
          <p:nvPr/>
        </p:nvSpPr>
        <p:spPr>
          <a:xfrm>
            <a:off x="4359451" y="2902587"/>
            <a:ext cx="5238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hr" spc="-10">
                <a:solidFill>
                  <a:srgbClr val="FFFFFF"/>
                </a:solidFill>
                <a:latin typeface="Roboto"/>
                <a:cs typeface="Roboto"/>
              </a:rPr>
              <a:t>W</a:t>
            </a:r>
            <a:endParaRPr lang="en-GB" dirty="0">
              <a:latin typeface="Roboto"/>
              <a:cs typeface="Roboto"/>
            </a:endParaRPr>
          </a:p>
        </p:txBody>
      </p:sp>
      <p:sp>
        <p:nvSpPr>
          <p:cNvPr id="24" name="object 7">
            <a:extLst>
              <a:ext uri="{FF2B5EF4-FFF2-40B4-BE49-F238E27FC236}">
                <a16:creationId xmlns:a16="http://schemas.microsoft.com/office/drawing/2014/main" id="{97E1BA06-D4A0-4457-BBA1-5524048B4333}"/>
              </a:ext>
            </a:extLst>
          </p:cNvPr>
          <p:cNvSpPr txBox="1"/>
          <p:nvPr/>
        </p:nvSpPr>
        <p:spPr>
          <a:xfrm>
            <a:off x="7218533" y="2940650"/>
            <a:ext cx="5238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hr" spc="-10">
                <a:solidFill>
                  <a:srgbClr val="FFFFFF"/>
                </a:solidFill>
                <a:latin typeface="Roboto"/>
                <a:cs typeface="Roboto"/>
              </a:rPr>
              <a:t>O</a:t>
            </a:r>
            <a:endParaRPr lang="en-GB" dirty="0">
              <a:latin typeface="Roboto"/>
              <a:cs typeface="Roboto"/>
            </a:endParaRPr>
          </a:p>
        </p:txBody>
      </p:sp>
      <p:sp>
        <p:nvSpPr>
          <p:cNvPr id="25" name="object 7">
            <a:extLst>
              <a:ext uri="{FF2B5EF4-FFF2-40B4-BE49-F238E27FC236}">
                <a16:creationId xmlns:a16="http://schemas.microsoft.com/office/drawing/2014/main" id="{31040799-8EAE-4690-A9C0-A3D715D3B95C}"/>
              </a:ext>
            </a:extLst>
          </p:cNvPr>
          <p:cNvSpPr txBox="1"/>
          <p:nvPr/>
        </p:nvSpPr>
        <p:spPr>
          <a:xfrm>
            <a:off x="10075621" y="2917006"/>
            <a:ext cx="523845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hr" spc="-10">
                <a:solidFill>
                  <a:srgbClr val="FFFFFF"/>
                </a:solidFill>
                <a:latin typeface="Roboto"/>
                <a:cs typeface="Roboto"/>
              </a:rPr>
              <a:t>T</a:t>
            </a:r>
            <a:endParaRPr lang="en-GB" dirty="0">
              <a:latin typeface="Roboto"/>
              <a:cs typeface="Roboto"/>
            </a:endParaRPr>
          </a:p>
        </p:txBody>
      </p:sp>
      <p:sp>
        <p:nvSpPr>
          <p:cNvPr id="21" name="CuadroTexto 20"/>
          <p:cNvSpPr txBox="1"/>
          <p:nvPr/>
        </p:nvSpPr>
        <p:spPr>
          <a:xfrm>
            <a:off x="768674" y="3383292"/>
            <a:ext cx="1617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Snage:</a:t>
            </a:r>
            <a:endParaRPr lang="en-GB" dirty="0"/>
          </a:p>
          <a:p>
            <a:r>
              <a:rPr lang="hr" dirty="0"/>
              <a:t>-</a:t>
            </a:r>
          </a:p>
          <a:p>
            <a:r>
              <a:rPr lang="hr" dirty="0"/>
              <a:t>-</a:t>
            </a:r>
          </a:p>
        </p:txBody>
      </p:sp>
      <p:sp>
        <p:nvSpPr>
          <p:cNvPr id="26" name="CuadroTexto 25"/>
          <p:cNvSpPr txBox="1"/>
          <p:nvPr/>
        </p:nvSpPr>
        <p:spPr>
          <a:xfrm>
            <a:off x="3615429" y="3383292"/>
            <a:ext cx="1617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/>
              <a:t>Slabosti:</a:t>
            </a:r>
          </a:p>
          <a:p>
            <a:r>
              <a:rPr lang="hr"/>
              <a:t>-</a:t>
            </a:r>
          </a:p>
          <a:p>
            <a:r>
              <a:rPr lang="hr"/>
              <a:t>-</a:t>
            </a:r>
            <a:endParaRPr lang="en-GB" dirty="0"/>
          </a:p>
        </p:txBody>
      </p:sp>
      <p:sp>
        <p:nvSpPr>
          <p:cNvPr id="27" name="CuadroTexto 26"/>
          <p:cNvSpPr txBox="1"/>
          <p:nvPr/>
        </p:nvSpPr>
        <p:spPr>
          <a:xfrm>
            <a:off x="6409562" y="3403610"/>
            <a:ext cx="1617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/>
              <a:t>Mogućnosti:</a:t>
            </a:r>
          </a:p>
          <a:p>
            <a:r>
              <a:rPr lang="hr"/>
              <a:t>-</a:t>
            </a:r>
          </a:p>
          <a:p>
            <a:r>
              <a:rPr lang="hr"/>
              <a:t>-</a:t>
            </a:r>
            <a:endParaRPr lang="en-GB" dirty="0"/>
          </a:p>
        </p:txBody>
      </p:sp>
      <p:sp>
        <p:nvSpPr>
          <p:cNvPr id="28" name="CuadroTexto 27"/>
          <p:cNvSpPr txBox="1"/>
          <p:nvPr/>
        </p:nvSpPr>
        <p:spPr>
          <a:xfrm>
            <a:off x="9206170" y="3403610"/>
            <a:ext cx="16179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/>
              <a:t>Prijetnje:</a:t>
            </a:r>
          </a:p>
          <a:p>
            <a:r>
              <a:rPr lang="hr"/>
              <a:t>-</a:t>
            </a:r>
          </a:p>
          <a:p>
            <a:r>
              <a:rPr lang="hr"/>
              <a:t>-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59859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33335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014797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3723733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615181" y="2189653"/>
            <a:ext cx="94802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Zaključak 1: Držite potrebe korisnika u prvom planu i u središtu svih odluka vezanih uz korisničku uslugu (funkcionalnu, društvenu, emocionalnu)</a:t>
            </a:r>
            <a:endParaRPr lang="en-US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615181" y="2905749"/>
            <a:ext cx="8971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Zaključak 2: Zahtjevi kupaca su promjenjivi i potrebno ih je kontinuirano pratiti i preispitivati.</a:t>
            </a:r>
            <a:endParaRPr lang="en-US" dirty="0"/>
          </a:p>
          <a:p>
            <a:endParaRPr lang="en-US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605564" y="3659906"/>
            <a:ext cx="96460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Zaključak 3 : Razine pružene korisničke usluge moraju odgovarati onome što je obećano i onome što se očekuje</a:t>
            </a:r>
            <a:endParaRPr lang="en-U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1647715" y="4356169"/>
            <a:ext cx="88256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Zaključak 4: Usredotočite se na digitalnu korisničku uslugu (budućnost), ALI ne zaboravite na nedigitalne interakcije</a:t>
            </a:r>
            <a:endParaRPr lang="en-US" dirty="0"/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5" y="1302505"/>
            <a:ext cx="4961358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Ključni zaključci: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4878" y="4623758"/>
            <a:ext cx="1431426" cy="1335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Shape 2782">
            <a:extLst>
              <a:ext uri="{FF2B5EF4-FFF2-40B4-BE49-F238E27FC236}">
                <a16:creationId xmlns:a16="http://schemas.microsoft.com/office/drawing/2014/main" id="{5C029626-A59A-DBA8-2FF8-1A183DF67924}"/>
              </a:ext>
            </a:extLst>
          </p:cNvPr>
          <p:cNvSpPr/>
          <p:nvPr/>
        </p:nvSpPr>
        <p:spPr>
          <a:xfrm>
            <a:off x="1236984" y="440517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9903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A37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2B5BDFEE-9D4F-41FD-95C4-D610A93D9D75}"/>
              </a:ext>
            </a:extLst>
          </p:cNvPr>
          <p:cNvSpPr txBox="1"/>
          <p:nvPr/>
        </p:nvSpPr>
        <p:spPr>
          <a:xfrm>
            <a:off x="2889030" y="2205051"/>
            <a:ext cx="7185135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" sz="9600" b="1" spc="95" dirty="0">
                <a:solidFill>
                  <a:schemeClr val="bg1"/>
                </a:solidFill>
                <a:latin typeface="Roboto"/>
                <a:cs typeface="Roboto"/>
              </a:rPr>
              <a:t>Hvala </a:t>
            </a:r>
            <a:r>
              <a:rPr lang="hr" sz="9600" b="1" spc="-50" dirty="0">
                <a:solidFill>
                  <a:schemeClr val="bg1"/>
                </a:solidFill>
                <a:latin typeface="Roboto"/>
                <a:cs typeface="Roboto"/>
              </a:rPr>
              <a:t>vam ! </a:t>
            </a: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647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166347" y="2319600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endParaRPr lang="en-GB" sz="2000" b="1" dirty="0">
              <a:solidFill>
                <a:srgbClr val="0CA373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Shape 2782"/>
          <p:cNvSpPr/>
          <p:nvPr/>
        </p:nvSpPr>
        <p:spPr>
          <a:xfrm>
            <a:off x="1236986" y="2957819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8" name="Shape 2782"/>
          <p:cNvSpPr/>
          <p:nvPr/>
        </p:nvSpPr>
        <p:spPr>
          <a:xfrm>
            <a:off x="1200287" y="3639265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9" name="Shape 2782"/>
          <p:cNvSpPr/>
          <p:nvPr/>
        </p:nvSpPr>
        <p:spPr>
          <a:xfrm>
            <a:off x="1236986" y="4348201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1578484" y="2850462"/>
            <a:ext cx="4776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" dirty="0"/>
              <a:t>Cilj 1: Razumjeti potrebe kupaca</a:t>
            </a:r>
            <a:endParaRPr lang="en-GB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615182" y="3530217"/>
            <a:ext cx="3996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dirty="0"/>
              <a:t>Cilj 2: Usredotočiti se na zahtjeve kupaca</a:t>
            </a:r>
            <a:endParaRPr lang="en-GB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605565" y="4284374"/>
            <a:ext cx="4900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dirty="0"/>
              <a:t>Cilj 3: Prepoznati što je 'dovoljna' korisnička služba</a:t>
            </a:r>
          </a:p>
        </p:txBody>
      </p:sp>
      <p:sp>
        <p:nvSpPr>
          <p:cNvPr id="17" name="object 2"/>
          <p:cNvSpPr txBox="1">
            <a:spLocks/>
          </p:cNvSpPr>
          <p:nvPr/>
        </p:nvSpPr>
        <p:spPr>
          <a:xfrm>
            <a:off x="480794" y="1302505"/>
            <a:ext cx="5500127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CILJEVI</a:t>
            </a:r>
          </a:p>
        </p:txBody>
      </p:sp>
      <p:sp>
        <p:nvSpPr>
          <p:cNvPr id="18" name="object 3"/>
          <p:cNvSpPr txBox="1"/>
          <p:nvPr/>
        </p:nvSpPr>
        <p:spPr>
          <a:xfrm>
            <a:off x="539786" y="2053993"/>
            <a:ext cx="5064599" cy="32188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just"/>
            <a:r>
              <a:rPr lang="hr" sz="2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kraju ovog modula moći ćete:</a:t>
            </a:r>
          </a:p>
        </p:txBody>
      </p:sp>
      <p:pic>
        <p:nvPicPr>
          <p:cNvPr id="1026" name="Picture 2" descr="Logro objetivo y trabajo en equipo empresarial. vector gratuit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4131" y="758722"/>
            <a:ext cx="4612172" cy="520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Shape 2782"/>
          <p:cNvSpPr/>
          <p:nvPr/>
        </p:nvSpPr>
        <p:spPr>
          <a:xfrm>
            <a:off x="1236986" y="5032100"/>
            <a:ext cx="378197" cy="32638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83" h="20545" extrusionOk="0">
                <a:moveTo>
                  <a:pt x="9621" y="9676"/>
                </a:moveTo>
                <a:cubicBezTo>
                  <a:pt x="9621" y="9676"/>
                  <a:pt x="9621" y="9675"/>
                  <a:pt x="9621" y="9675"/>
                </a:cubicBezTo>
                <a:lnTo>
                  <a:pt x="9620" y="9674"/>
                </a:lnTo>
                <a:cubicBezTo>
                  <a:pt x="9620" y="9674"/>
                  <a:pt x="9621" y="9676"/>
                  <a:pt x="9621" y="9676"/>
                </a:cubicBezTo>
                <a:close/>
                <a:moveTo>
                  <a:pt x="19582" y="1266"/>
                </a:moveTo>
                <a:cubicBezTo>
                  <a:pt x="18115" y="-422"/>
                  <a:pt x="15737" y="-422"/>
                  <a:pt x="14270" y="1266"/>
                </a:cubicBezTo>
                <a:lnTo>
                  <a:pt x="14934" y="2030"/>
                </a:lnTo>
                <a:cubicBezTo>
                  <a:pt x="16034" y="765"/>
                  <a:pt x="17818" y="765"/>
                  <a:pt x="18918" y="2030"/>
                </a:cubicBezTo>
                <a:cubicBezTo>
                  <a:pt x="20019" y="3297"/>
                  <a:pt x="20019" y="5351"/>
                  <a:pt x="18918" y="6618"/>
                </a:cubicBezTo>
                <a:lnTo>
                  <a:pt x="8956" y="17881"/>
                </a:lnTo>
                <a:lnTo>
                  <a:pt x="9621" y="18645"/>
                </a:lnTo>
                <a:lnTo>
                  <a:pt x="19582" y="7382"/>
                </a:lnTo>
                <a:cubicBezTo>
                  <a:pt x="21050" y="5693"/>
                  <a:pt x="21050" y="2955"/>
                  <a:pt x="19582" y="1266"/>
                </a:cubicBezTo>
                <a:moveTo>
                  <a:pt x="2315" y="17881"/>
                </a:moveTo>
                <a:cubicBezTo>
                  <a:pt x="481" y="15770"/>
                  <a:pt x="481" y="12551"/>
                  <a:pt x="2315" y="10439"/>
                </a:cubicBezTo>
                <a:cubicBezTo>
                  <a:pt x="2317" y="10437"/>
                  <a:pt x="2320" y="10434"/>
                  <a:pt x="2323" y="10431"/>
                </a:cubicBezTo>
                <a:lnTo>
                  <a:pt x="2323" y="10431"/>
                </a:lnTo>
                <a:lnTo>
                  <a:pt x="9289" y="2413"/>
                </a:lnTo>
                <a:cubicBezTo>
                  <a:pt x="9472" y="2201"/>
                  <a:pt x="9472" y="1859"/>
                  <a:pt x="9289" y="1648"/>
                </a:cubicBezTo>
                <a:cubicBezTo>
                  <a:pt x="9105" y="1437"/>
                  <a:pt x="8808" y="1437"/>
                  <a:pt x="8624" y="1648"/>
                </a:cubicBezTo>
                <a:lnTo>
                  <a:pt x="1651" y="9675"/>
                </a:lnTo>
                <a:cubicBezTo>
                  <a:pt x="-550" y="12208"/>
                  <a:pt x="-550" y="16112"/>
                  <a:pt x="1651" y="18645"/>
                </a:cubicBezTo>
                <a:cubicBezTo>
                  <a:pt x="3852" y="21178"/>
                  <a:pt x="7420" y="21178"/>
                  <a:pt x="9621" y="18645"/>
                </a:cubicBezTo>
                <a:lnTo>
                  <a:pt x="8948" y="17889"/>
                </a:lnTo>
                <a:cubicBezTo>
                  <a:pt x="7114" y="19991"/>
                  <a:pt x="4147" y="19989"/>
                  <a:pt x="2315" y="17881"/>
                </a:cubicBezTo>
                <a:moveTo>
                  <a:pt x="6300" y="13497"/>
                </a:moveTo>
                <a:cubicBezTo>
                  <a:pt x="7033" y="14341"/>
                  <a:pt x="8223" y="14341"/>
                  <a:pt x="8956" y="13497"/>
                </a:cubicBezTo>
                <a:lnTo>
                  <a:pt x="13937" y="7764"/>
                </a:lnTo>
                <a:cubicBezTo>
                  <a:pt x="14121" y="7553"/>
                  <a:pt x="14121" y="7211"/>
                  <a:pt x="13937" y="7000"/>
                </a:cubicBezTo>
                <a:cubicBezTo>
                  <a:pt x="13754" y="6789"/>
                  <a:pt x="13457" y="6789"/>
                  <a:pt x="13273" y="7000"/>
                </a:cubicBezTo>
                <a:lnTo>
                  <a:pt x="8292" y="12732"/>
                </a:lnTo>
                <a:cubicBezTo>
                  <a:pt x="7926" y="13155"/>
                  <a:pt x="7331" y="13155"/>
                  <a:pt x="6964" y="12732"/>
                </a:cubicBezTo>
                <a:cubicBezTo>
                  <a:pt x="6597" y="12310"/>
                  <a:pt x="6597" y="11626"/>
                  <a:pt x="6964" y="11204"/>
                </a:cubicBezTo>
                <a:lnTo>
                  <a:pt x="8292" y="9675"/>
                </a:lnTo>
                <a:lnTo>
                  <a:pt x="14934" y="2030"/>
                </a:lnTo>
                <a:lnTo>
                  <a:pt x="14270" y="1266"/>
                </a:lnTo>
                <a:lnTo>
                  <a:pt x="6300" y="10439"/>
                </a:lnTo>
                <a:cubicBezTo>
                  <a:pt x="5566" y="11284"/>
                  <a:pt x="5566" y="12653"/>
                  <a:pt x="6300" y="13497"/>
                </a:cubicBezTo>
              </a:path>
            </a:pathLst>
          </a:custGeom>
          <a:solidFill>
            <a:schemeClr val="tx1"/>
          </a:solidFill>
          <a:ln w="12700">
            <a:miter lim="400000"/>
          </a:ln>
        </p:spPr>
        <p:txBody>
          <a:bodyPr lIns="19045" tIns="19045" rIns="19045" bIns="19045" anchor="ctr"/>
          <a:lstStyle/>
          <a:p>
            <a:pPr defTabSz="228532"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sz="1500" b="1" dirty="0">
              <a:latin typeface="Oxygen" panose="02000503000000090004" pitchFamily="2" charset="77"/>
              <a:ea typeface="Roboto Bold" charset="0"/>
              <a:cs typeface="Roboto Bold" charset="0"/>
            </a:endParaRPr>
          </a:p>
        </p:txBody>
      </p:sp>
      <p:sp>
        <p:nvSpPr>
          <p:cNvPr id="15" name="CuadroTexto 12"/>
          <p:cNvSpPr txBox="1"/>
          <p:nvPr/>
        </p:nvSpPr>
        <p:spPr>
          <a:xfrm>
            <a:off x="1605565" y="4968273"/>
            <a:ext cx="5449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" dirty="0"/>
              <a:t>Cilj 4: Odvojiti digitalnu od nedigitalne korisničke službe</a:t>
            </a:r>
          </a:p>
        </p:txBody>
      </p:sp>
    </p:spTree>
    <p:extLst>
      <p:ext uri="{BB962C8B-B14F-4D97-AF65-F5344CB8AC3E}">
        <p14:creationId xmlns:p14="http://schemas.microsoft.com/office/powerpoint/2010/main" val="260913353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5" y="1022287"/>
            <a:ext cx="10757474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 : Razumijevanje potreba kupaca</a:t>
            </a:r>
            <a:endParaRPr lang="en-U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54166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1.1: Definiranje potreba kupaca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806971" y="2540009"/>
            <a:ext cx="1026906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Potreba kupca može biti </a:t>
            </a:r>
            <a:r>
              <a:rPr lang="hr" altLang="es-ES" i="1" dirty="0">
                <a:latin typeface="Calibri" panose="020F0502020204030204" pitchFamily="34" charset="0"/>
                <a:cs typeface="Calibri" panose="020F0502020204030204" pitchFamily="34" charset="0"/>
              </a:rPr>
              <a:t>poznata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(mogu artikulirati što žele) ili </a:t>
            </a:r>
            <a:r>
              <a:rPr lang="hr" altLang="es-ES" i="1" dirty="0">
                <a:latin typeface="Calibri" panose="020F0502020204030204" pitchFamily="34" charset="0"/>
                <a:cs typeface="Calibri" panose="020F0502020204030204" pitchFamily="34" charset="0"/>
              </a:rPr>
              <a:t>nepoznata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(ne mogu artikulirati što žele) potreba koja motivira kupnju proizvoda ili usluge.</a:t>
            </a:r>
          </a:p>
          <a:p>
            <a:pPr>
              <a:defRPr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Pitajte: "Što </a:t>
            </a:r>
            <a:r>
              <a:rPr lang="hr" altLang="es-ES" b="1" dirty="0">
                <a:latin typeface="Calibri" panose="020F0502020204030204" pitchFamily="34" charset="0"/>
                <a:cs typeface="Calibri" panose="020F0502020204030204" pitchFamily="34" charset="0"/>
              </a:rPr>
              <a:t>moj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proizvod ili usluga obavljaju za moje klijente i/ili potencijalne kupce"? Pomaže li im da: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i="1" dirty="0">
                <a:latin typeface="Calibri" panose="020F0502020204030204" pitchFamily="34" charset="0"/>
                <a:cs typeface="Calibri" panose="020F0502020204030204" pitchFamily="34" charset="0"/>
              </a:rPr>
              <a:t>žive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: Lakše? Zdravije? Ispunjenije? </a:t>
            </a:r>
            <a:r>
              <a:rPr lang="en-GB" altLang="es-ES" dirty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td.</a:t>
            </a:r>
          </a:p>
          <a:p>
            <a:pPr marL="285750" indent="-285750">
              <a:buFontTx/>
              <a:buChar char="-"/>
              <a:defRPr/>
            </a:pPr>
            <a:r>
              <a:rPr lang="hr" altLang="es-ES" i="1" dirty="0">
                <a:latin typeface="Calibri" panose="020F0502020204030204" pitchFamily="34" charset="0"/>
                <a:cs typeface="Calibri" panose="020F0502020204030204" pitchFamily="34" charset="0"/>
              </a:rPr>
              <a:t>organiziraju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: Učinkovitije? Štede troškove? Štede vrijeme? Itd.</a:t>
            </a: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D4FBF5A6-24D1-8794-2AEC-D8C0E30E115E}"/>
              </a:ext>
            </a:extLst>
          </p:cNvPr>
          <p:cNvSpPr/>
          <p:nvPr/>
        </p:nvSpPr>
        <p:spPr>
          <a:xfrm>
            <a:off x="1008257" y="5075251"/>
            <a:ext cx="10269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https://online.hbs.edu/blog/post/types-of-customer-needs #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744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4" y="1022287"/>
            <a:ext cx="9908001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1 : Razumijevanje potreba kupaca</a:t>
            </a:r>
            <a:endParaRPr lang="en-U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5416661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1.2: Vrste potreba kupaca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80051BB-C36A-C200-6C22-4200DC8835C3}"/>
              </a:ext>
            </a:extLst>
          </p:cNvPr>
          <p:cNvSpPr/>
          <p:nvPr/>
        </p:nvSpPr>
        <p:spPr>
          <a:xfrm>
            <a:off x="806971" y="2540009"/>
            <a:ext cx="1026906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Općenito postoje tri ključne vrste potreba kupaca: Funkcionalne; Društvene; Emocionalne</a:t>
            </a: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i="1" dirty="0">
                <a:latin typeface="Calibri" panose="020F0502020204030204" pitchFamily="34" charset="0"/>
                <a:cs typeface="Calibri" panose="020F0502020204030204" pitchFamily="34" charset="0"/>
              </a:rPr>
              <a:t>Funkcionalne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: opipljive potrebe koje pomažu ispuniti određeni zadatak ili funkciju koju treba dovršiti</a:t>
            </a: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i="1" dirty="0">
                <a:latin typeface="Calibri" panose="020F0502020204030204" pitchFamily="34" charset="0"/>
                <a:cs typeface="Calibri" panose="020F0502020204030204" pitchFamily="34" charset="0"/>
              </a:rPr>
              <a:t>Društvene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: kako netko može biti 'percipiran' od strane drugih – pod utjecajem kulture (države, organizacije, vršnjačkih skupina)</a:t>
            </a:r>
          </a:p>
          <a:p>
            <a:pPr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hr" altLang="es-ES" i="1" dirty="0">
                <a:latin typeface="Calibri" panose="020F0502020204030204" pitchFamily="34" charset="0"/>
                <a:cs typeface="Calibri" panose="020F0502020204030204" pitchFamily="34" charset="0"/>
              </a:rPr>
              <a:t>Emocionalne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: kako se netko želi 'osjećati'</a:t>
            </a: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D4FBF5A6-24D1-8794-2AEC-D8C0E30E115E}"/>
              </a:ext>
            </a:extLst>
          </p:cNvPr>
          <p:cNvSpPr/>
          <p:nvPr/>
        </p:nvSpPr>
        <p:spPr>
          <a:xfrm>
            <a:off x="1008257" y="5075251"/>
            <a:ext cx="102690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https://online.hbs.edu/blog/post/types-of-customer-needs #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7895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4" y="1022287"/>
            <a:ext cx="1141771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2 : Usredotočite se na zahtjeve kupaca</a:t>
            </a:r>
            <a:endParaRPr lang="en-U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10843819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2.1: Što usluga zapravo znači?</a:t>
            </a:r>
            <a:endParaRPr lang="en-US" sz="2200" dirty="0">
              <a:latin typeface="+mj-lt"/>
              <a:cs typeface="Tahoma"/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D4FBF5A6-24D1-8794-2AEC-D8C0E30E115E}"/>
              </a:ext>
            </a:extLst>
          </p:cNvPr>
          <p:cNvSpPr/>
          <p:nvPr/>
        </p:nvSpPr>
        <p:spPr>
          <a:xfrm>
            <a:off x="318564" y="4949874"/>
            <a:ext cx="116130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" dirty="0"/>
              <a:t>Što usluga znači prema Simonu Sineku “USLUGA u službi za korisnike”: </a:t>
            </a:r>
            <a:r>
              <a:rPr lang="hr" dirty="0">
                <a:hlinkClick r:id="rId2"/>
              </a:rPr>
              <a:t>https:// www.youtube.com/watch?v=Em7NPWmyw6w&amp;t=57s</a:t>
            </a:r>
            <a:br>
              <a:rPr lang="en-US" dirty="0"/>
            </a:b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3">
            <a:extLst>
              <a:ext uri="{FF2B5EF4-FFF2-40B4-BE49-F238E27FC236}">
                <a16:creationId xmlns:a16="http://schemas.microsoft.com/office/drawing/2014/main" id="{D4FBF5A6-24D1-8794-2AEC-D8C0E30E115E}"/>
              </a:ext>
            </a:extLst>
          </p:cNvPr>
          <p:cNvSpPr/>
          <p:nvPr/>
        </p:nvSpPr>
        <p:spPr>
          <a:xfrm>
            <a:off x="377556" y="2438494"/>
            <a:ext cx="1102420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" dirty="0"/>
              <a:t>Služba za korisnike na svojoj temeljnoj razini je proces izgradnje odnosa sa sadašnjim i budućim kupcima</a:t>
            </a:r>
          </a:p>
          <a:p>
            <a:endParaRPr lang="en-US" dirty="0"/>
          </a:p>
          <a:p>
            <a:r>
              <a:rPr lang="hr" dirty="0"/>
              <a:t>Počinje kada netko sazna za tebe, a završava kada te zaboravi!</a:t>
            </a:r>
          </a:p>
          <a:p>
            <a:endParaRPr lang="en-US" dirty="0"/>
          </a:p>
          <a:p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Vlasnici tvrtki razumiju da lojalni klijenti dovode do viših razina ponovljenog poslovanja i pozitivne predaje (uključujući i putem društvenih medija); usluga je ključna u ovome</a:t>
            </a: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7985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4" y="1022287"/>
            <a:ext cx="11417715" cy="7514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48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2 : Usredotočite se na zahtjeve kupaca</a:t>
            </a:r>
            <a:endParaRPr lang="en-US" sz="48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10843819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2.2: Što kupci traže?</a:t>
            </a:r>
            <a:endParaRPr lang="en-US" sz="2200" dirty="0">
              <a:latin typeface="+mj-lt"/>
              <a:cs typeface="Tahoma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D4FBF5A6-24D1-8794-2AEC-D8C0E30E115E}"/>
              </a:ext>
            </a:extLst>
          </p:cNvPr>
          <p:cNvSpPr/>
          <p:nvPr/>
        </p:nvSpPr>
        <p:spPr>
          <a:xfrm>
            <a:off x="377556" y="2431029"/>
            <a:ext cx="1102420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" dirty="0"/>
              <a:t>U nastavku smo saželi što su savjetnici i pisci predložili kao različite zahtjeve korisničke službe u svijetu nakon pandemije:</a:t>
            </a:r>
          </a:p>
          <a:p>
            <a:endParaRPr lang="en-US" dirty="0"/>
          </a:p>
          <a:p>
            <a:pPr marL="285750" indent="-285750">
              <a:buFontTx/>
              <a:buChar char="-"/>
            </a:pPr>
            <a:r>
              <a:rPr lang="hr" dirty="0"/>
              <a:t>Empatija - Kontrola - Dostupnost</a:t>
            </a:r>
          </a:p>
          <a:p>
            <a:pPr marL="285750" indent="-285750">
              <a:buFontTx/>
              <a:buChar char="-"/>
            </a:pPr>
            <a:r>
              <a:rPr lang="hr" dirty="0"/>
              <a:t>Ljubaznost - Mogućnosti - Informacije</a:t>
            </a:r>
          </a:p>
          <a:p>
            <a:pPr marL="285750" indent="-285750">
              <a:buFontTx/>
              <a:buChar char="-"/>
            </a:pPr>
            <a:r>
              <a:rPr lang="hr" dirty="0"/>
              <a:t>Transparentnost – Pogodnost – Poštenost</a:t>
            </a:r>
            <a:endParaRPr lang="en-US" dirty="0"/>
          </a:p>
          <a:p>
            <a:pPr marL="285750" indent="-285750">
              <a:buFontTx/>
              <a:buChar char="-"/>
            </a:pPr>
            <a:r>
              <a:rPr lang="hr" dirty="0"/>
              <a:t>Dostupnost - Aktivno slušanje</a:t>
            </a:r>
          </a:p>
          <a:p>
            <a:pPr marL="285750" indent="-285750">
              <a:buFontTx/>
              <a:buChar char="-"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Ono što sada imamo je kretanje prema krajnjoj fleksibilnosti u smislu kako, kada i gdje se može odvijati korisnička služba. Digitalizacija je ključna za ovaj proces, ali također mora ugraditi 'ljudski element' prema potrebi.</a:t>
            </a:r>
          </a:p>
          <a:p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531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4" y="1022287"/>
            <a:ext cx="1163078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6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3: Prepoznajte što je 'dovoljna' korisnička usluga</a:t>
            </a:r>
            <a:endParaRPr lang="en-US" sz="36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10843819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3.1: Osnove korisničke službe</a:t>
            </a:r>
            <a:endParaRPr lang="en-US" sz="2200" dirty="0">
              <a:latin typeface="+mj-lt"/>
              <a:cs typeface="Tahoma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D4FBF5A6-24D1-8794-2AEC-D8C0E30E115E}"/>
              </a:ext>
            </a:extLst>
          </p:cNvPr>
          <p:cNvSpPr/>
          <p:nvPr/>
        </p:nvSpPr>
        <p:spPr>
          <a:xfrm>
            <a:off x="561152" y="2105017"/>
            <a:ext cx="1102420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Morate započeti s pitanjem: Koja su očekivanja naših kupaca prije kupnje naspram post-kupnje i koliko dobro ispunjavamo ta očekivanja? Ponuđena usluga MORA odgovarati obećanoj.</a:t>
            </a:r>
          </a:p>
          <a:p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Razine korisničke usluge razlikuju se ovisno o kupcu.</a:t>
            </a:r>
          </a:p>
          <a:p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Organizacije mogu:</a:t>
            </a:r>
          </a:p>
          <a:p>
            <a:pPr marL="285750" indent="-285750">
              <a:buFontTx/>
              <a:buChar char="-"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naplatiti dodatnu naknadu za različite razine korisničke usluge prije ili nakon kupnje (osnovna, premium) ili</a:t>
            </a:r>
          </a:p>
          <a:p>
            <a:pPr marL="285750" indent="-285750">
              <a:buFontTx/>
              <a:buChar char="-"/>
            </a:pP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povećati svoje razine korisničke usluge prije ili poslije, ovisno o vrijednosti kupca (npr. zrakoplovne tvrtke imaju razine usluga za svoje klijente koje im 'otvaraju' usluge ovisno o tome kako klijent leti)</a:t>
            </a:r>
          </a:p>
          <a:p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891690" y="5206248"/>
            <a:ext cx="10484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" dirty="0">
                <a:hlinkClick r:id="rId2"/>
              </a:rPr>
              <a:t>https://www.business.qld.gov.au/running-business/consumer-laws/customer-service/improving/principles</a:t>
            </a:r>
            <a:r>
              <a:rPr lang="h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62483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4" y="1022287"/>
            <a:ext cx="1163078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6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3: Prepoznajte što je 'dovoljna' korisnička usluga</a:t>
            </a:r>
            <a:endParaRPr lang="en-US" sz="36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10843819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3.2: Prepoznavanje kada imate 'dovoljno' korisničke službe</a:t>
            </a:r>
            <a:endParaRPr lang="en-US" sz="2200" dirty="0">
              <a:latin typeface="+mj-lt"/>
              <a:cs typeface="Tahoma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D4FBF5A6-24D1-8794-2AEC-D8C0E30E115E}"/>
              </a:ext>
            </a:extLst>
          </p:cNvPr>
          <p:cNvSpPr/>
          <p:nvPr/>
        </p:nvSpPr>
        <p:spPr>
          <a:xfrm>
            <a:off x="561152" y="2105017"/>
            <a:ext cx="1102420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Služba za korisnike je fluidna i mijenja se od kupca do kupca; neki zahtijevaju minimalnu uslugu dok drugi 'nikada' ne mogu biti zadovoljni. Međutim, postoje tri jeftina načina za utvrđivanje imate li dovoljno 'dobru' korisničku službu:</a:t>
            </a:r>
          </a:p>
          <a:p>
            <a:pPr marL="285750" indent="-285750">
              <a:buFontTx/>
              <a:buChar char="-"/>
            </a:pPr>
            <a:r>
              <a:rPr lang="hr" altLang="es-ES" i="1" dirty="0">
                <a:latin typeface="Calibri" panose="020F0502020204030204" pitchFamily="34" charset="0"/>
                <a:cs typeface="Calibri" panose="020F0502020204030204" pitchFamily="34" charset="0"/>
              </a:rPr>
              <a:t>Pitajte svoje kupce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!! To također pomaže u razvoju vašeg odnosa s njima i pokazuje da vam je stalo do njihovog doprinosa i da želite biti bolji</a:t>
            </a:r>
          </a:p>
          <a:p>
            <a:pPr marL="285750" indent="-285750">
              <a:buFontTx/>
              <a:buChar char="-"/>
            </a:pPr>
            <a:r>
              <a:rPr lang="hr" altLang="es-ES" i="1" dirty="0">
                <a:latin typeface="Calibri" panose="020F0502020204030204" pitchFamily="34" charset="0"/>
                <a:cs typeface="Calibri" panose="020F0502020204030204" pitchFamily="34" charset="0"/>
              </a:rPr>
              <a:t>Pitajte svoje zaposlenike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!! Mnogo puta vaši ljudi mogu pomoći u prepoznavanju nedostataka u onome što pružate. Oni svakodnevno komuniciraju s vašim kupcima i znaju gdje leže mogući problemi</a:t>
            </a:r>
          </a:p>
          <a:p>
            <a:pPr marL="285750" indent="-285750">
              <a:buFontTx/>
              <a:buChar char="-"/>
            </a:pPr>
            <a:r>
              <a:rPr lang="hr" altLang="es-ES" i="1" dirty="0">
                <a:latin typeface="Calibri" panose="020F0502020204030204" pitchFamily="34" charset="0"/>
                <a:cs typeface="Calibri" panose="020F0502020204030204" pitchFamily="34" charset="0"/>
              </a:rPr>
              <a:t>Usporedite usluge koje nudite s ključnim konkurentima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!! Ponekad zaboravljamo da moramo stalno pratiti što konkurenti nude nematerijalnu imovinu. Također možemo zamoliti naše kupce i zaposlenike da ovdje dobiju uvid.</a:t>
            </a:r>
          </a:p>
          <a:p>
            <a:pPr marL="285750" indent="-285750">
              <a:buFontTx/>
              <a:buChar char="-"/>
            </a:pP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D4FBF5A6-24D1-8794-2AEC-D8C0E30E115E}"/>
              </a:ext>
            </a:extLst>
          </p:cNvPr>
          <p:cNvSpPr/>
          <p:nvPr/>
        </p:nvSpPr>
        <p:spPr>
          <a:xfrm>
            <a:off x="621850" y="5393654"/>
            <a:ext cx="110242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“Kako poboljšati svoju korisničku uslugu: 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 :// www.youtube.com/watch?v=qXQYNxDdbh8&amp;t=8s</a:t>
            </a:r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hr" alt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47690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>
            <a:extLst>
              <a:ext uri="{FF2B5EF4-FFF2-40B4-BE49-F238E27FC236}">
                <a16:creationId xmlns:a16="http://schemas.microsoft.com/office/drawing/2014/main" id="{9009D647-CDBA-44A4-AD0D-724C76B3213D}"/>
              </a:ext>
            </a:extLst>
          </p:cNvPr>
          <p:cNvSpPr txBox="1">
            <a:spLocks/>
          </p:cNvSpPr>
          <p:nvPr/>
        </p:nvSpPr>
        <p:spPr>
          <a:xfrm>
            <a:off x="318564" y="1022287"/>
            <a:ext cx="11667109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>
            <a:lvl1pPr>
              <a:defRPr sz="9000" b="1" i="0">
                <a:solidFill>
                  <a:srgbClr val="152D54"/>
                </a:solidFill>
                <a:latin typeface="Calibri"/>
                <a:ea typeface="+mj-ea"/>
                <a:cs typeface="Calibri"/>
              </a:defRPr>
            </a:lvl1pPr>
          </a:lstStyle>
          <a:p>
            <a:pPr marL="12700">
              <a:spcBef>
                <a:spcPts val="100"/>
              </a:spcBef>
            </a:pPr>
            <a:r>
              <a:rPr lang="hr" sz="36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JEDINICA 4: </a:t>
            </a:r>
            <a:r>
              <a:rPr lang="hr" sz="3200" kern="0" spc="-150" dirty="0">
                <a:solidFill>
                  <a:schemeClr val="tx1"/>
                </a:solidFill>
                <a:latin typeface="+mj-lt"/>
                <a:ea typeface="Tahoma" panose="020B0604030504040204" pitchFamily="34" charset="0"/>
                <a:cs typeface="Tahoma" panose="020B0604030504040204" pitchFamily="34" charset="0"/>
              </a:rPr>
              <a:t>Odvojite digitalnu od nedigitalne korisničke službe</a:t>
            </a:r>
            <a:endParaRPr lang="en-US" sz="3200" kern="0" spc="-150" dirty="0">
              <a:solidFill>
                <a:schemeClr val="tx1"/>
              </a:solidFill>
              <a:latin typeface="+mj-lt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object 3">
            <a:extLst>
              <a:ext uri="{FF2B5EF4-FFF2-40B4-BE49-F238E27FC236}">
                <a16:creationId xmlns:a16="http://schemas.microsoft.com/office/drawing/2014/main" id="{FBCC9E6C-DB19-4936-87CE-3544CB66C3D3}"/>
              </a:ext>
            </a:extLst>
          </p:cNvPr>
          <p:cNvSpPr txBox="1"/>
          <p:nvPr/>
        </p:nvSpPr>
        <p:spPr>
          <a:xfrm>
            <a:off x="377556" y="1773775"/>
            <a:ext cx="10488712" cy="352661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hr" sz="2200" spc="50" dirty="0">
                <a:latin typeface="+mj-lt"/>
                <a:cs typeface="Tahoma"/>
              </a:rPr>
              <a:t>ODJELJAK 4.1.: Digitalno naspram nedigitalnog</a:t>
            </a:r>
            <a:endParaRPr sz="2200" dirty="0">
              <a:latin typeface="+mj-lt"/>
              <a:cs typeface="Tahoma"/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D4FBF5A6-24D1-8794-2AEC-D8C0E30E115E}"/>
              </a:ext>
            </a:extLst>
          </p:cNvPr>
          <p:cNvSpPr/>
          <p:nvPr/>
        </p:nvSpPr>
        <p:spPr>
          <a:xfrm>
            <a:off x="961466" y="2189853"/>
            <a:ext cx="1102420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hr" dirty="0">
                <a:solidFill>
                  <a:srgbClr val="111111"/>
                </a:solidFill>
              </a:rPr>
              <a:t>Dok su digitalni kanali korisničke službe postali donekle sveprisutni tijekom pandemije, organizacije ne mogu zaboraviti nedigitalnu komponentu i važnost interakcije između to dvoje, posebno dok se krećemo u svijet nakon pandemije</a:t>
            </a:r>
          </a:p>
          <a:p>
            <a:pPr algn="l"/>
            <a:endParaRPr lang="en-US" dirty="0">
              <a:solidFill>
                <a:srgbClr val="111111"/>
              </a:solidFill>
            </a:endParaRPr>
          </a:p>
          <a:p>
            <a:pPr algn="l"/>
            <a:r>
              <a:rPr lang="hr" dirty="0">
                <a:solidFill>
                  <a:srgbClr val="111111"/>
                </a:solidFill>
              </a:rPr>
              <a:t>Važno je besprijekorno integrirati digitalnu i nedigitalnu višekanalnu korisničku službu</a:t>
            </a:r>
            <a:endParaRPr lang="en-US" dirty="0">
              <a:solidFill>
                <a:srgbClr val="111111"/>
              </a:solidFill>
            </a:endParaRPr>
          </a:p>
          <a:p>
            <a:pPr marL="285750" indent="-285750">
              <a:buFontTx/>
              <a:buChar char="-"/>
            </a:pPr>
            <a:r>
              <a:rPr lang="hr" dirty="0"/>
              <a:t>Telefon - e-mail - društvene mreže</a:t>
            </a:r>
          </a:p>
          <a:p>
            <a:pPr marL="285750" indent="-285750">
              <a:buFontTx/>
              <a:buChar char="-"/>
            </a:pPr>
            <a:r>
              <a:rPr lang="hr" dirty="0"/>
              <a:t>Web stranica - SMS / SMS - osobna / podrška na licu mjesta</a:t>
            </a:r>
            <a:endParaRPr lang="en-GB" dirty="0"/>
          </a:p>
          <a:p>
            <a:pPr algn="l">
              <a:buFont typeface="Arial" panose="020B0604020202020204" pitchFamily="34" charset="0"/>
              <a:buChar char="•"/>
            </a:pPr>
            <a:endParaRPr lang="en-US" dirty="0">
              <a:solidFill>
                <a:srgbClr val="111111"/>
              </a:solidFill>
            </a:endParaRPr>
          </a:p>
          <a:p>
            <a:r>
              <a:rPr lang="hr" dirty="0">
                <a:solidFill>
                  <a:srgbClr val="111111"/>
                </a:solidFill>
                <a:hlinkClick r:id="rId2"/>
              </a:rPr>
              <a:t>https://www.the-future-of-commerce.com/2021/08/02/what-is-customer-service-definition-examples /</a:t>
            </a:r>
            <a:r>
              <a:rPr lang="hr" dirty="0">
                <a:solidFill>
                  <a:srgbClr val="111111"/>
                </a:solidFill>
              </a:rPr>
              <a:t> </a:t>
            </a:r>
            <a:endParaRPr lang="en-US" dirty="0">
              <a:solidFill>
                <a:srgbClr val="111111"/>
              </a:solidFill>
            </a:endParaRPr>
          </a:p>
          <a:p>
            <a:endParaRPr lang="en-US" dirty="0"/>
          </a:p>
          <a:p>
            <a:r>
              <a:rPr lang="hr" dirty="0"/>
              <a:t>NB: Neke komponente korisničke službe također se mogu prepustiti </a:t>
            </a:r>
            <a:r>
              <a:rPr lang="hr" i="1" dirty="0"/>
              <a:t>pouzdanim </a:t>
            </a:r>
            <a:r>
              <a:rPr lang="hr" dirty="0"/>
              <a:t>dobavljačima te usluge (npr. službe dostave sada 'predstavljaju' restorane kada dostavljaju svoje proizvode kupcima); </a:t>
            </a:r>
            <a:r>
              <a:rPr lang="hr" dirty="0">
                <a:solidFill>
                  <a:srgbClr val="111111"/>
                </a:solidFill>
              </a:rPr>
              <a:t>moraju biti strateški razvijeni, ali neprimjetno povezani kako bi se osigurala dosljednost.</a:t>
            </a:r>
            <a:endParaRPr lang="en-US" dirty="0">
              <a:solidFill>
                <a:srgbClr val="111111"/>
              </a:solidFill>
            </a:endParaRPr>
          </a:p>
          <a:p>
            <a:br>
              <a:rPr lang="en-US" dirty="0"/>
            </a:br>
            <a:endParaRPr lang="en-US" altLang="es-ES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838969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1129</Words>
  <Application>Microsoft Office PowerPoint</Application>
  <PresentationFormat>Panorámica</PresentationFormat>
  <Paragraphs>123</Paragraphs>
  <Slides>14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Arial</vt:lpstr>
      <vt:lpstr>Bahnschrift Light</vt:lpstr>
      <vt:lpstr>Calibri</vt:lpstr>
      <vt:lpstr>Calibri Light</vt:lpstr>
      <vt:lpstr>Oxygen</vt:lpstr>
      <vt:lpstr>Roboto</vt:lpstr>
      <vt:lpstr>Tahoma</vt:lpstr>
      <vt:lpstr>YADLjI9qxTA 0</vt:lpstr>
      <vt:lpstr>1_Tema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Monia</dc:creator>
  <cp:lastModifiedBy>Javier Serón Molina</cp:lastModifiedBy>
  <cp:revision>94</cp:revision>
  <dcterms:created xsi:type="dcterms:W3CDTF">2021-06-29T11:11:56Z</dcterms:created>
  <dcterms:modified xsi:type="dcterms:W3CDTF">2023-02-06T16:17:50Z</dcterms:modified>
</cp:coreProperties>
</file>