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68" r:id="rId3"/>
    <p:sldId id="258" r:id="rId4"/>
    <p:sldId id="298" r:id="rId5"/>
    <p:sldId id="299" r:id="rId6"/>
    <p:sldId id="290" r:id="rId7"/>
    <p:sldId id="301" r:id="rId8"/>
    <p:sldId id="300" r:id="rId9"/>
    <p:sldId id="292" r:id="rId10"/>
    <p:sldId id="302" r:id="rId11"/>
    <p:sldId id="273" r:id="rId12"/>
    <p:sldId id="265" r:id="rId13"/>
    <p:sldId id="274"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techtarget.com/searchcustomerexperience/feature/10-examples-of-AI-in-customer-service"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online.hbs.edu/blog/post/types-of-customer-need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online.hbs.edu/blog/post/types-of-customer-need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Em7NPWmyw6w&amp;t=57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business.qld.gov.au/running-business/consumer-laws/customer-service/improving/principle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qXQYNxDdbh8&amp;t=8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the-future-of-commerce.com/2021/08/02/what-is-customer-service-definition-exampl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7" y="3257551"/>
            <a:ext cx="5860499"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n-GB" sz="1800" b="1" dirty="0" err="1">
                <a:effectLst/>
                <a:latin typeface="Bahnschrift Light" panose="020B0502040204020203" pitchFamily="34" charset="0"/>
                <a:ea typeface="Calibri" panose="020F0502020204030204" pitchFamily="34" charset="0"/>
              </a:rPr>
              <a:t>Migliorare</a:t>
            </a:r>
            <a:r>
              <a:rPr lang="en-GB" sz="1800" b="1" dirty="0">
                <a:effectLst/>
                <a:latin typeface="Bahnschrift Light" panose="020B0502040204020203" pitchFamily="34" charset="0"/>
                <a:ea typeface="Calibri" panose="020F0502020204030204" pitchFamily="34" charset="0"/>
              </a:rPr>
              <a:t> la </a:t>
            </a:r>
            <a:r>
              <a:rPr lang="en-GB" sz="1800" b="1" dirty="0" err="1">
                <a:effectLst/>
                <a:latin typeface="Bahnschrift Light" panose="020B0502040204020203" pitchFamily="34" charset="0"/>
                <a:ea typeface="Calibri" panose="020F0502020204030204" pitchFamily="34" charset="0"/>
              </a:rPr>
              <a:t>resilienza</a:t>
            </a:r>
            <a:r>
              <a:rPr lang="en-GB" sz="1800" b="1" dirty="0">
                <a:effectLst/>
                <a:latin typeface="Bahnschrift Light" panose="020B0502040204020203" pitchFamily="34" charset="0"/>
                <a:ea typeface="Calibri" panose="020F0502020204030204" pitchFamily="34" charset="0"/>
              </a:rPr>
              <a:t> </a:t>
            </a:r>
            <a:r>
              <a:rPr lang="en-GB" sz="1800" b="1" dirty="0" err="1">
                <a:effectLst/>
                <a:latin typeface="Bahnschrift Light" panose="020B0502040204020203" pitchFamily="34" charset="0"/>
                <a:ea typeface="Calibri" panose="020F0502020204030204" pitchFamily="34" charset="0"/>
              </a:rPr>
              <a:t>delle</a:t>
            </a:r>
            <a:r>
              <a:rPr lang="en-GB" sz="1800" b="1" dirty="0">
                <a:effectLst/>
                <a:latin typeface="Bahnschrift Light" panose="020B0502040204020203" pitchFamily="34" charset="0"/>
                <a:ea typeface="Calibri" panose="020F0502020204030204" pitchFamily="34" charset="0"/>
              </a:rPr>
              <a:t> PMI dopo il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Aumentare</a:t>
            </a: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 il </a:t>
            </a: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livello</a:t>
            </a: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 di </a:t>
            </a: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servizio</a:t>
            </a: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 </a:t>
            </a: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erogato</a:t>
            </a: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 ai </a:t>
            </a: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clienti</a:t>
            </a:r>
            <a:endPar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488712" cy="352661"/>
          </a:xfrm>
          <a:prstGeom prst="rect">
            <a:avLst/>
          </a:prstGeom>
        </p:spPr>
        <p:txBody>
          <a:bodyPr vert="horz" wrap="square" lIns="0" tIns="13970" rIns="0" bIns="0" rtlCol="0">
            <a:spAutoFit/>
          </a:bodyPr>
          <a:lstStyle/>
          <a:p>
            <a:pPr marL="12700">
              <a:lnSpc>
                <a:spcPct val="100000"/>
              </a:lnSpc>
              <a:spcBef>
                <a:spcPts val="110"/>
              </a:spcBef>
            </a:pPr>
            <a:r>
              <a:rPr lang="en-US" sz="2200" spc="50" dirty="0" err="1">
                <a:latin typeface="+mj-lt"/>
                <a:cs typeface="Tahoma"/>
              </a:rPr>
              <a:t>SEZIONE</a:t>
            </a:r>
            <a:r>
              <a:rPr lang="en-US" sz="2200" spc="50" dirty="0">
                <a:latin typeface="+mj-lt"/>
                <a:cs typeface="Tahoma"/>
              </a:rPr>
              <a:t> 4.2.: Un </a:t>
            </a:r>
            <a:r>
              <a:rPr lang="en-US" sz="2200" spc="50" dirty="0" err="1">
                <a:latin typeface="+mj-lt"/>
                <a:cs typeface="Tahoma"/>
              </a:rPr>
              <a:t>servizio</a:t>
            </a:r>
            <a:r>
              <a:rPr lang="en-US" sz="2200" spc="50" dirty="0">
                <a:latin typeface="+mj-lt"/>
                <a:cs typeface="Tahoma"/>
              </a:rPr>
              <a:t> </a:t>
            </a:r>
            <a:r>
              <a:rPr lang="en-US" sz="2200" spc="50" dirty="0" err="1">
                <a:latin typeface="+mj-lt"/>
                <a:cs typeface="Tahoma"/>
              </a:rPr>
              <a:t>clienti</a:t>
            </a:r>
            <a:r>
              <a:rPr lang="en-US" sz="2200" spc="50" dirty="0">
                <a:latin typeface="+mj-lt"/>
                <a:cs typeface="Tahoma"/>
              </a:rPr>
              <a:t> </a:t>
            </a:r>
            <a:r>
              <a:rPr lang="en-US" sz="2200" spc="50" dirty="0" err="1">
                <a:latin typeface="+mj-lt"/>
                <a:cs typeface="Tahoma"/>
              </a:rPr>
              <a:t>orientato</a:t>
            </a:r>
            <a:r>
              <a:rPr lang="en-US" sz="2200" spc="50" dirty="0">
                <a:latin typeface="+mj-lt"/>
                <a:cs typeface="Tahoma"/>
              </a:rPr>
              <a:t> al </a:t>
            </a:r>
            <a:r>
              <a:rPr lang="en-US" sz="2200" spc="50" dirty="0" err="1">
                <a:latin typeface="+mj-lt"/>
                <a:cs typeface="Tahoma"/>
              </a:rPr>
              <a:t>futuro</a:t>
            </a:r>
            <a:endParaRPr lang="en-US"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71740" y="2467255"/>
            <a:ext cx="11024208" cy="2862322"/>
          </a:xfrm>
          <a:prstGeom prst="rect">
            <a:avLst/>
          </a:prstGeom>
        </p:spPr>
        <p:txBody>
          <a:bodyPr wrap="square">
            <a:spAutoFit/>
          </a:bodyPr>
          <a:lstStyle/>
          <a:p>
            <a:pPr algn="l"/>
            <a:r>
              <a:rPr lang="it-IT" dirty="0">
                <a:solidFill>
                  <a:srgbClr val="111111"/>
                </a:solidFill>
              </a:rPr>
              <a:t>Le tendenze del servizio clienti sembrano ruotare attorno a due aree dicotomiche, ma collegate:</a:t>
            </a:r>
          </a:p>
          <a:p>
            <a:pPr algn="l"/>
            <a:endParaRPr lang="it-IT" dirty="0">
              <a:solidFill>
                <a:srgbClr val="111111"/>
              </a:solidFill>
            </a:endParaRPr>
          </a:p>
          <a:p>
            <a:pPr algn="l"/>
            <a:r>
              <a:rPr lang="it-IT" dirty="0">
                <a:solidFill>
                  <a:srgbClr val="111111"/>
                </a:solidFill>
              </a:rPr>
              <a:t>- Personalizzazione: I clienti hanno bisogno di sentirsi importanti e che l'azienda li conosca e non sia solo un cliente - questo può essere fatto attraverso mezzi non digitali ma anche digitali.</a:t>
            </a:r>
          </a:p>
          <a:p>
            <a:pPr algn="l"/>
            <a:endParaRPr lang="it-IT" dirty="0">
              <a:solidFill>
                <a:srgbClr val="111111"/>
              </a:solidFill>
            </a:endParaRPr>
          </a:p>
          <a:p>
            <a:pPr algn="l"/>
            <a:r>
              <a:rPr lang="it-IT" dirty="0">
                <a:solidFill>
                  <a:srgbClr val="111111"/>
                </a:solidFill>
              </a:rPr>
              <a:t>- Intelligenza artificiale (AI): Sta cambiando i fondamenti delle interazioni con il servizio clienti, semplificando il processo per le attività di routine e portando a livelli di personalizzazione più elevati man mano che si evolve.</a:t>
            </a:r>
            <a:endParaRPr lang="en-US" dirty="0">
              <a:solidFill>
                <a:srgbClr val="111111"/>
              </a:solidFill>
            </a:endParaRPr>
          </a:p>
          <a:p>
            <a:pPr marL="285750" indent="-285750" algn="l">
              <a:buFontTx/>
              <a:buChar char="-"/>
            </a:pPr>
            <a:endParaRPr lang="en-US" dirty="0">
              <a:solidFill>
                <a:srgbClr val="111111"/>
              </a:solidFill>
            </a:endParaRPr>
          </a:p>
          <a:p>
            <a:r>
              <a:rPr lang="en-US" altLang="es-ES" dirty="0">
                <a:solidFill>
                  <a:srgbClr val="111111"/>
                </a:solidFill>
                <a:cs typeface="Calibri" panose="020F0502020204030204" pitchFamily="34" charset="0"/>
                <a:hlinkClick r:id="rId2"/>
              </a:rPr>
              <a:t>https://www.techtarget.com/searchcustomerexperience/feature/10-examples-of-AI-in-customer-service#</a:t>
            </a:r>
            <a:r>
              <a:rPr lang="en-US" altLang="es-ES" dirty="0">
                <a:solidFill>
                  <a:srgbClr val="111111"/>
                </a:solidFill>
                <a:cs typeface="Calibri" panose="020F0502020204030204" pitchFamily="34" charset="0"/>
              </a:rPr>
              <a:t> </a:t>
            </a:r>
          </a:p>
          <a:p>
            <a:pPr algn="l"/>
            <a:endParaRPr lang="en-US" altLang="es-ES" dirty="0">
              <a:cs typeface="Calibri" panose="020F0502020204030204" pitchFamily="34" charset="0"/>
            </a:endParaRPr>
          </a:p>
        </p:txBody>
      </p:sp>
      <p:sp>
        <p:nvSpPr>
          <p:cNvPr id="5" name="object 2">
            <a:extLst>
              <a:ext uri="{FF2B5EF4-FFF2-40B4-BE49-F238E27FC236}">
                <a16:creationId xmlns:a16="http://schemas.microsoft.com/office/drawing/2014/main" id="{9DE6C332-2700-DB01-CDBF-BBE3D42D7A8F}"/>
              </a:ext>
            </a:extLst>
          </p:cNvPr>
          <p:cNvSpPr txBox="1">
            <a:spLocks/>
          </p:cNvSpPr>
          <p:nvPr/>
        </p:nvSpPr>
        <p:spPr>
          <a:xfrm>
            <a:off x="0" y="1022287"/>
            <a:ext cx="12483036" cy="6591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200" kern="0" spc="-150" dirty="0">
                <a:solidFill>
                  <a:schemeClr val="tx1"/>
                </a:solidFill>
                <a:latin typeface="+mj-lt"/>
                <a:ea typeface="Tahoma" panose="020B0604030504040204" pitchFamily="34" charset="0"/>
                <a:cs typeface="Tahoma" panose="020B0604030504040204" pitchFamily="34" charset="0"/>
              </a:rPr>
              <a:t>UNIT 4: </a:t>
            </a:r>
            <a:r>
              <a:rPr lang="en-US" sz="4200" kern="0" spc="-150" dirty="0" err="1">
                <a:solidFill>
                  <a:schemeClr val="tx1"/>
                </a:solidFill>
                <a:latin typeface="+mj-lt"/>
                <a:ea typeface="Tahoma" panose="020B0604030504040204" pitchFamily="34" charset="0"/>
                <a:cs typeface="Tahoma" panose="020B0604030504040204" pitchFamily="34" charset="0"/>
              </a:rPr>
              <a:t>Scindere</a:t>
            </a:r>
            <a:r>
              <a:rPr lang="en-US" sz="4200" kern="0" spc="-150" dirty="0">
                <a:solidFill>
                  <a:schemeClr val="tx1"/>
                </a:solidFill>
                <a:latin typeface="+mj-lt"/>
                <a:ea typeface="Tahoma" panose="020B0604030504040204" pitchFamily="34" charset="0"/>
                <a:cs typeface="Tahoma" panose="020B0604030504040204" pitchFamily="34" charset="0"/>
              </a:rPr>
              <a:t> il </a:t>
            </a:r>
            <a:r>
              <a:rPr lang="en-US" sz="4200" kern="0" spc="-150" dirty="0" err="1">
                <a:solidFill>
                  <a:schemeClr val="tx1"/>
                </a:solidFill>
                <a:latin typeface="+mj-lt"/>
                <a:ea typeface="Tahoma" panose="020B0604030504040204" pitchFamily="34" charset="0"/>
                <a:cs typeface="Tahoma" panose="020B0604030504040204" pitchFamily="34" charset="0"/>
              </a:rPr>
              <a:t>servizio</a:t>
            </a:r>
            <a:r>
              <a:rPr lang="en-US" sz="4200" kern="0" spc="-150" dirty="0">
                <a:solidFill>
                  <a:schemeClr val="tx1"/>
                </a:solidFill>
                <a:latin typeface="+mj-lt"/>
                <a:ea typeface="Tahoma" panose="020B0604030504040204" pitchFamily="34" charset="0"/>
                <a:cs typeface="Tahoma" panose="020B0604030504040204" pitchFamily="34" charset="0"/>
              </a:rPr>
              <a:t> </a:t>
            </a:r>
            <a:r>
              <a:rPr lang="en-US" sz="4200" kern="0" spc="-150" dirty="0" err="1">
                <a:solidFill>
                  <a:schemeClr val="tx1"/>
                </a:solidFill>
                <a:latin typeface="+mj-lt"/>
                <a:ea typeface="Tahoma" panose="020B0604030504040204" pitchFamily="34" charset="0"/>
                <a:cs typeface="Tahoma" panose="020B0604030504040204" pitchFamily="34" charset="0"/>
              </a:rPr>
              <a:t>clienti</a:t>
            </a:r>
            <a:r>
              <a:rPr lang="en-US" sz="4200" kern="0" spc="-150" dirty="0">
                <a:solidFill>
                  <a:schemeClr val="tx1"/>
                </a:solidFill>
                <a:latin typeface="+mj-lt"/>
                <a:ea typeface="Tahoma" panose="020B0604030504040204" pitchFamily="34" charset="0"/>
                <a:cs typeface="Tahoma" panose="020B0604030504040204" pitchFamily="34" charset="0"/>
              </a:rPr>
              <a:t> </a:t>
            </a:r>
            <a:r>
              <a:rPr lang="en-US" sz="4200" kern="0" spc="-150" dirty="0" err="1">
                <a:solidFill>
                  <a:schemeClr val="tx1"/>
                </a:solidFill>
                <a:latin typeface="+mj-lt"/>
                <a:ea typeface="Tahoma" panose="020B0604030504040204" pitchFamily="34" charset="0"/>
                <a:cs typeface="Tahoma" panose="020B0604030504040204" pitchFamily="34" charset="0"/>
              </a:rPr>
              <a:t>digitale</a:t>
            </a:r>
            <a:r>
              <a:rPr lang="en-US" sz="4200" kern="0" spc="-150" dirty="0">
                <a:solidFill>
                  <a:schemeClr val="tx1"/>
                </a:solidFill>
                <a:latin typeface="+mj-lt"/>
                <a:ea typeface="Tahoma" panose="020B0604030504040204" pitchFamily="34" charset="0"/>
                <a:cs typeface="Tahoma" panose="020B0604030504040204" pitchFamily="34" charset="0"/>
              </a:rPr>
              <a:t> da </a:t>
            </a:r>
            <a:r>
              <a:rPr lang="en-US" sz="4200" kern="0" spc="-150" dirty="0" err="1">
                <a:solidFill>
                  <a:schemeClr val="tx1"/>
                </a:solidFill>
                <a:latin typeface="+mj-lt"/>
                <a:ea typeface="Tahoma" panose="020B0604030504040204" pitchFamily="34" charset="0"/>
                <a:cs typeface="Tahoma" panose="020B0604030504040204" pitchFamily="34" charset="0"/>
              </a:rPr>
              <a:t>quello</a:t>
            </a:r>
            <a:r>
              <a:rPr lang="en-US" sz="4200" kern="0" spc="-150" dirty="0">
                <a:solidFill>
                  <a:schemeClr val="tx1"/>
                </a:solidFill>
                <a:latin typeface="+mj-lt"/>
                <a:ea typeface="Tahoma" panose="020B0604030504040204" pitchFamily="34" charset="0"/>
                <a:cs typeface="Tahoma" panose="020B0604030504040204" pitchFamily="34" charset="0"/>
              </a:rPr>
              <a:t> non </a:t>
            </a:r>
            <a:r>
              <a:rPr lang="en-US" sz="4200" kern="0" spc="-150" dirty="0" err="1">
                <a:solidFill>
                  <a:schemeClr val="tx1"/>
                </a:solidFill>
                <a:latin typeface="+mj-lt"/>
                <a:ea typeface="Tahoma" panose="020B0604030504040204" pitchFamily="34" charset="0"/>
                <a:cs typeface="Tahoma" panose="020B0604030504040204" pitchFamily="34" charset="0"/>
              </a:rPr>
              <a:t>digitale</a:t>
            </a:r>
            <a:r>
              <a:rPr lang="en-US" sz="4200" kern="0" spc="-150" dirty="0">
                <a:solidFill>
                  <a:schemeClr val="tx1"/>
                </a:solidFill>
                <a:latin typeface="+mj-lt"/>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50351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88561" y="3793498"/>
            <a:ext cx="1829006" cy="1197700"/>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Il </a:t>
            </a:r>
            <a:r>
              <a:rPr lang="en-US" sz="1400" dirty="0" err="1">
                <a:ea typeface="Lato Light" charset="0"/>
                <a:cs typeface="Poppins" pitchFamily="2" charset="77"/>
              </a:rPr>
              <a:t>livello</a:t>
            </a:r>
            <a:r>
              <a:rPr lang="en-US" sz="1400" dirty="0">
                <a:ea typeface="Lato Light" charset="0"/>
                <a:cs typeface="Poppins" pitchFamily="2" charset="77"/>
              </a:rPr>
              <a:t> del </a:t>
            </a:r>
            <a:r>
              <a:rPr lang="en-US" sz="1400" dirty="0" err="1">
                <a:ea typeface="Lato Light" charset="0"/>
                <a:cs typeface="Poppins" pitchFamily="2" charset="77"/>
              </a:rPr>
              <a:t>servizio</a:t>
            </a:r>
            <a:r>
              <a:rPr lang="en-US" sz="1400" dirty="0">
                <a:ea typeface="Lato Light" charset="0"/>
                <a:cs typeface="Poppins" pitchFamily="2" charset="77"/>
              </a:rPr>
              <a:t> al </a:t>
            </a:r>
            <a:r>
              <a:rPr lang="en-US" sz="1400" dirty="0" err="1">
                <a:ea typeface="Lato Light" charset="0"/>
                <a:cs typeface="Poppins" pitchFamily="2" charset="77"/>
              </a:rPr>
              <a:t>cliente</a:t>
            </a:r>
            <a:r>
              <a:rPr lang="en-US" sz="1400" dirty="0">
                <a:ea typeface="Lato Light" charset="0"/>
                <a:cs typeface="Poppins" pitchFamily="2" charset="77"/>
              </a:rPr>
              <a:t> </a:t>
            </a:r>
            <a:r>
              <a:rPr lang="en-US" sz="1400" dirty="0" err="1">
                <a:ea typeface="Lato Light" charset="0"/>
                <a:cs typeface="Poppins" pitchFamily="2" charset="77"/>
              </a:rPr>
              <a:t>deve</a:t>
            </a:r>
            <a:r>
              <a:rPr lang="en-US" sz="1400" dirty="0">
                <a:ea typeface="Lato Light" charset="0"/>
                <a:cs typeface="Poppins" pitchFamily="2" charset="77"/>
              </a:rPr>
              <a:t> </a:t>
            </a:r>
            <a:r>
              <a:rPr lang="en-US" sz="1400" dirty="0" err="1">
                <a:ea typeface="Lato Light" charset="0"/>
                <a:cs typeface="Poppins" pitchFamily="2" charset="77"/>
              </a:rPr>
              <a:t>rispecchiare</a:t>
            </a:r>
            <a:r>
              <a:rPr lang="en-US" sz="1400" dirty="0">
                <a:ea typeface="Lato Light" charset="0"/>
                <a:cs typeface="Poppins" pitchFamily="2" charset="77"/>
              </a:rPr>
              <a:t> </a:t>
            </a:r>
            <a:r>
              <a:rPr lang="en-US" sz="1400" dirty="0" err="1">
                <a:ea typeface="Lato Light" charset="0"/>
                <a:cs typeface="Poppins" pitchFamily="2" charset="77"/>
              </a:rPr>
              <a:t>quello</a:t>
            </a:r>
            <a:r>
              <a:rPr lang="en-US" sz="1400" dirty="0">
                <a:ea typeface="Lato Light" charset="0"/>
                <a:cs typeface="Poppins" pitchFamily="2" charset="77"/>
              </a:rPr>
              <a:t> </a:t>
            </a:r>
            <a:r>
              <a:rPr lang="en-US" sz="1400" dirty="0" err="1">
                <a:ea typeface="Lato Light" charset="0"/>
                <a:cs typeface="Poppins" pitchFamily="2" charset="77"/>
              </a:rPr>
              <a:t>promesso</a:t>
            </a:r>
            <a:endParaRPr lang="en-US" sz="1400" dirty="0">
              <a:ea typeface="Lato Light" charset="0"/>
              <a:cs typeface="Poppins" pitchFamily="2" charset="77"/>
            </a:endParaRPr>
          </a:p>
        </p:txBody>
      </p:sp>
      <p:sp>
        <p:nvSpPr>
          <p:cNvPr id="53" name="Rectangle 52"/>
          <p:cNvSpPr/>
          <p:nvPr/>
        </p:nvSpPr>
        <p:spPr>
          <a:xfrm>
            <a:off x="5101123" y="3592428"/>
            <a:ext cx="1536126" cy="369332"/>
          </a:xfrm>
          <a:prstGeom prst="rect">
            <a:avLst/>
          </a:prstGeom>
        </p:spPr>
        <p:txBody>
          <a:bodyPr wrap="none">
            <a:spAutoFit/>
          </a:bodyPr>
          <a:lstStyle/>
          <a:p>
            <a:pPr algn="ctr"/>
            <a:r>
              <a:rPr lang="en-US" b="1" dirty="0" err="1">
                <a:ea typeface="Roboto" charset="0"/>
                <a:cs typeface="Poppins" pitchFamily="2" charset="77"/>
              </a:rPr>
              <a:t>Livelli</a:t>
            </a:r>
            <a:r>
              <a:rPr lang="en-US" b="1" dirty="0">
                <a:ea typeface="Roboto" charset="0"/>
                <a:cs typeface="Poppins" pitchFamily="2" charset="77"/>
              </a:rPr>
              <a:t> </a:t>
            </a:r>
            <a:r>
              <a:rPr lang="en-US" b="1" dirty="0" err="1">
                <a:ea typeface="Roboto" charset="0"/>
                <a:cs typeface="Poppins" pitchFamily="2" charset="77"/>
              </a:rPr>
              <a:t>richiesti</a:t>
            </a:r>
            <a:endParaRPr lang="en-US" b="1" dirty="0">
              <a:ea typeface="Roboto" charset="0"/>
              <a:cs typeface="Poppins" pitchFamily="2" charset="77"/>
            </a:endParaRPr>
          </a:p>
        </p:txBody>
      </p:sp>
      <p:sp>
        <p:nvSpPr>
          <p:cNvPr id="54" name="TextBox 53"/>
          <p:cNvSpPr txBox="1"/>
          <p:nvPr/>
        </p:nvSpPr>
        <p:spPr>
          <a:xfrm>
            <a:off x="6310255" y="2693642"/>
            <a:ext cx="1829006" cy="1197700"/>
          </a:xfrm>
          <a:prstGeom prst="rect">
            <a:avLst/>
          </a:prstGeom>
          <a:noFill/>
        </p:spPr>
        <p:txBody>
          <a:bodyPr wrap="square" rtlCol="0">
            <a:spAutoFit/>
          </a:bodyPr>
          <a:lstStyle/>
          <a:p>
            <a:pPr algn="ctr">
              <a:lnSpc>
                <a:spcPts val="2220"/>
              </a:lnSpc>
            </a:pPr>
            <a:r>
              <a:rPr lang="it-IT" sz="1400">
                <a:ea typeface="Lato Light" charset="0"/>
                <a:cs typeface="Poppins" pitchFamily="2" charset="77"/>
              </a:rPr>
              <a:t>Abbracciare ma non dimenticare l'importanza della non-digitale</a:t>
            </a:r>
            <a:endParaRPr lang="en-US" sz="1400" dirty="0">
              <a:ea typeface="Lato Light" charset="0"/>
              <a:cs typeface="Poppins" pitchFamily="2" charset="77"/>
            </a:endParaRPr>
          </a:p>
        </p:txBody>
      </p:sp>
      <p:sp>
        <p:nvSpPr>
          <p:cNvPr id="55" name="Rectangle 54"/>
          <p:cNvSpPr/>
          <p:nvPr/>
        </p:nvSpPr>
        <p:spPr>
          <a:xfrm>
            <a:off x="6404662" y="2375051"/>
            <a:ext cx="1659044" cy="369332"/>
          </a:xfrm>
          <a:prstGeom prst="rect">
            <a:avLst/>
          </a:prstGeom>
        </p:spPr>
        <p:txBody>
          <a:bodyPr wrap="none">
            <a:spAutoFit/>
          </a:bodyPr>
          <a:lstStyle/>
          <a:p>
            <a:pPr algn="ctr"/>
            <a:r>
              <a:rPr lang="en-US" b="1" dirty="0" err="1">
                <a:ea typeface="Roboto" charset="0"/>
                <a:cs typeface="Poppins" pitchFamily="2" charset="77"/>
              </a:rPr>
              <a:t>Digitalizzazione</a:t>
            </a:r>
            <a:endParaRPr lang="en-US" b="1" dirty="0">
              <a:ea typeface="Roboto" charset="0"/>
              <a:cs typeface="Poppins" pitchFamily="2" charset="77"/>
            </a:endParaRPr>
          </a:p>
        </p:txBody>
      </p:sp>
      <p:sp>
        <p:nvSpPr>
          <p:cNvPr id="58" name="TextBox 57"/>
          <p:cNvSpPr txBox="1"/>
          <p:nvPr/>
        </p:nvSpPr>
        <p:spPr>
          <a:xfrm>
            <a:off x="3583218" y="2820117"/>
            <a:ext cx="1829006" cy="633443"/>
          </a:xfrm>
          <a:prstGeom prst="rect">
            <a:avLst/>
          </a:prstGeom>
          <a:noFill/>
        </p:spPr>
        <p:txBody>
          <a:bodyPr wrap="square" rtlCol="0">
            <a:spAutoFit/>
          </a:bodyPr>
          <a:lstStyle/>
          <a:p>
            <a:pPr algn="ctr">
              <a:lnSpc>
                <a:spcPts val="2220"/>
              </a:lnSpc>
            </a:pPr>
            <a:r>
              <a:rPr lang="en-US" sz="1400" dirty="0" err="1">
                <a:ea typeface="Lato Light" charset="0"/>
                <a:cs typeface="Poppins" pitchFamily="2" charset="77"/>
              </a:rPr>
              <a:t>Definire</a:t>
            </a:r>
            <a:r>
              <a:rPr lang="en-US" sz="1400" dirty="0">
                <a:ea typeface="Lato Light" charset="0"/>
                <a:cs typeface="Poppins" pitchFamily="2" charset="77"/>
              </a:rPr>
              <a:t> le </a:t>
            </a:r>
            <a:r>
              <a:rPr lang="en-US" sz="1400" dirty="0" err="1">
                <a:ea typeface="Lato Light" charset="0"/>
                <a:cs typeface="Poppins" pitchFamily="2" charset="77"/>
              </a:rPr>
              <a:t>loro</a:t>
            </a:r>
            <a:r>
              <a:rPr lang="en-US" sz="1400" dirty="0">
                <a:ea typeface="Lato Light" charset="0"/>
                <a:cs typeface="Poppins" pitchFamily="2" charset="77"/>
              </a:rPr>
              <a:t> </a:t>
            </a:r>
            <a:r>
              <a:rPr lang="en-US" sz="1400" dirty="0" err="1">
                <a:ea typeface="Lato Light" charset="0"/>
                <a:cs typeface="Poppins" pitchFamily="2" charset="77"/>
              </a:rPr>
              <a:t>aspettative</a:t>
            </a:r>
            <a:r>
              <a:rPr lang="en-US" sz="1400" dirty="0">
                <a:ea typeface="Lato Light" charset="0"/>
                <a:cs typeface="Poppins" pitchFamily="2" charset="77"/>
              </a:rPr>
              <a:t> </a:t>
            </a:r>
            <a:r>
              <a:rPr lang="en-US" sz="1400" dirty="0" err="1">
                <a:ea typeface="Lato Light" charset="0"/>
                <a:cs typeface="Poppins" pitchFamily="2" charset="77"/>
              </a:rPr>
              <a:t>sul</a:t>
            </a:r>
            <a:r>
              <a:rPr lang="en-US" sz="1400" dirty="0">
                <a:ea typeface="Lato Light" charset="0"/>
                <a:cs typeface="Poppins" pitchFamily="2" charset="77"/>
              </a:rPr>
              <a:t> </a:t>
            </a:r>
            <a:r>
              <a:rPr lang="en-US" sz="1400" dirty="0" err="1">
                <a:ea typeface="Lato Light" charset="0"/>
                <a:cs typeface="Poppins" pitchFamily="2" charset="77"/>
              </a:rPr>
              <a:t>servizio</a:t>
            </a:r>
            <a:endParaRPr lang="en-US" sz="1400" dirty="0">
              <a:ea typeface="Lato Light" charset="0"/>
              <a:cs typeface="Poppins" pitchFamily="2" charset="77"/>
            </a:endParaRPr>
          </a:p>
        </p:txBody>
      </p:sp>
      <p:sp>
        <p:nvSpPr>
          <p:cNvPr id="59" name="Rectangle 58"/>
          <p:cNvSpPr/>
          <p:nvPr/>
        </p:nvSpPr>
        <p:spPr>
          <a:xfrm>
            <a:off x="3974482" y="2375051"/>
            <a:ext cx="1043299" cy="369332"/>
          </a:xfrm>
          <a:prstGeom prst="rect">
            <a:avLst/>
          </a:prstGeom>
        </p:spPr>
        <p:txBody>
          <a:bodyPr wrap="none">
            <a:spAutoFit/>
          </a:bodyPr>
          <a:lstStyle/>
          <a:p>
            <a:pPr algn="ctr"/>
            <a:r>
              <a:rPr lang="en-US" b="1" dirty="0" err="1">
                <a:ea typeface="Roboto" charset="0"/>
                <a:cs typeface="Poppins" pitchFamily="2" charset="77"/>
              </a:rPr>
              <a:t>Richieste</a:t>
            </a:r>
            <a:endParaRPr lang="en-US" b="1" dirty="0">
              <a:ea typeface="Roboto" charset="0"/>
              <a:cs typeface="Poppins" pitchFamily="2" charset="77"/>
            </a:endParaRPr>
          </a:p>
        </p:txBody>
      </p:sp>
      <p:sp>
        <p:nvSpPr>
          <p:cNvPr id="60" name="TextBox 59"/>
          <p:cNvSpPr txBox="1"/>
          <p:nvPr/>
        </p:nvSpPr>
        <p:spPr>
          <a:xfrm>
            <a:off x="7519434" y="3922764"/>
            <a:ext cx="2079771" cy="738664"/>
          </a:xfrm>
          <a:prstGeom prst="rect">
            <a:avLst/>
          </a:prstGeom>
          <a:noFill/>
        </p:spPr>
        <p:txBody>
          <a:bodyPr wrap="square" rtlCol="0">
            <a:spAutoFit/>
          </a:bodyPr>
          <a:lstStyle/>
          <a:p>
            <a:pPr algn="ctr"/>
            <a:r>
              <a:rPr lang="it-IT" sz="1400">
                <a:ea typeface="Lato Light" charset="0"/>
                <a:cs typeface="Poppins" pitchFamily="2" charset="77"/>
              </a:rPr>
              <a:t>Costruire sistemi di assistenza clienti digitali e non digitali</a:t>
            </a:r>
            <a:endParaRPr lang="en-US" sz="1400" dirty="0">
              <a:ea typeface="Lato Light" charset="0"/>
              <a:cs typeface="Poppins" pitchFamily="2" charset="77"/>
            </a:endParaRPr>
          </a:p>
        </p:txBody>
      </p:sp>
      <p:sp>
        <p:nvSpPr>
          <p:cNvPr id="61" name="Rectangle 60"/>
          <p:cNvSpPr/>
          <p:nvPr/>
        </p:nvSpPr>
        <p:spPr>
          <a:xfrm>
            <a:off x="7580130" y="3456410"/>
            <a:ext cx="1997391" cy="369332"/>
          </a:xfrm>
          <a:prstGeom prst="rect">
            <a:avLst/>
          </a:prstGeom>
        </p:spPr>
        <p:txBody>
          <a:bodyPr wrap="square">
            <a:spAutoFit/>
          </a:bodyPr>
          <a:lstStyle/>
          <a:p>
            <a:pPr algn="ctr"/>
            <a:r>
              <a:rPr lang="en-US" b="1" dirty="0" err="1">
                <a:ea typeface="Roboto" charset="0"/>
                <a:cs typeface="Poppins" pitchFamily="2" charset="77"/>
              </a:rPr>
              <a:t>Futuro</a:t>
            </a:r>
            <a:endParaRPr lang="en-US" b="1" dirty="0">
              <a:ea typeface="Roboto" charset="0"/>
              <a:cs typeface="Poppins" pitchFamily="2" charset="77"/>
            </a:endParaRPr>
          </a:p>
        </p:txBody>
      </p:sp>
      <p:sp>
        <p:nvSpPr>
          <p:cNvPr id="62" name="TextBox 61"/>
          <p:cNvSpPr txBox="1"/>
          <p:nvPr/>
        </p:nvSpPr>
        <p:spPr>
          <a:xfrm>
            <a:off x="2241892" y="4228390"/>
            <a:ext cx="1829006" cy="633443"/>
          </a:xfrm>
          <a:prstGeom prst="rect">
            <a:avLst/>
          </a:prstGeom>
          <a:noFill/>
        </p:spPr>
        <p:txBody>
          <a:bodyPr wrap="square" rtlCol="0">
            <a:spAutoFit/>
          </a:bodyPr>
          <a:lstStyle/>
          <a:p>
            <a:pPr algn="ctr">
              <a:lnSpc>
                <a:spcPts val="2220"/>
              </a:lnSpc>
            </a:pPr>
            <a:r>
              <a:rPr lang="en-US" sz="1400" dirty="0" err="1">
                <a:ea typeface="Lato Light" charset="0"/>
                <a:cs typeface="Poppins" pitchFamily="2" charset="77"/>
              </a:rPr>
              <a:t>Conoscere</a:t>
            </a:r>
            <a:r>
              <a:rPr lang="en-US" sz="1400" dirty="0">
                <a:ea typeface="Lato Light" charset="0"/>
                <a:cs typeface="Poppins" pitchFamily="2" charset="77"/>
              </a:rPr>
              <a:t> le </a:t>
            </a:r>
            <a:r>
              <a:rPr lang="en-US" sz="1400" dirty="0" err="1">
                <a:ea typeface="Lato Light" charset="0"/>
                <a:cs typeface="Poppins" pitchFamily="2" charset="77"/>
              </a:rPr>
              <a:t>esigenze</a:t>
            </a:r>
            <a:r>
              <a:rPr lang="en-US" sz="1400" dirty="0">
                <a:ea typeface="Lato Light" charset="0"/>
                <a:cs typeface="Poppins" pitchFamily="2" charset="77"/>
              </a:rPr>
              <a:t> </a:t>
            </a:r>
            <a:r>
              <a:rPr lang="en-US" sz="1400" dirty="0" err="1">
                <a:ea typeface="Lato Light" charset="0"/>
                <a:cs typeface="Poppins" pitchFamily="2" charset="77"/>
              </a:rPr>
              <a:t>dei</a:t>
            </a:r>
            <a:r>
              <a:rPr lang="en-US" sz="1400" dirty="0">
                <a:ea typeface="Lato Light" charset="0"/>
                <a:cs typeface="Poppins" pitchFamily="2" charset="77"/>
              </a:rPr>
              <a:t> </a:t>
            </a:r>
            <a:r>
              <a:rPr lang="en-US" sz="1400" dirty="0" err="1">
                <a:ea typeface="Lato Light" charset="0"/>
                <a:cs typeface="Poppins" pitchFamily="2" charset="77"/>
              </a:rPr>
              <a:t>clienti</a:t>
            </a:r>
            <a:endParaRPr lang="en-US" sz="1400" dirty="0">
              <a:ea typeface="Lato Light" charset="0"/>
              <a:cs typeface="Poppins" pitchFamily="2" charset="77"/>
            </a:endParaRPr>
          </a:p>
        </p:txBody>
      </p:sp>
      <p:sp>
        <p:nvSpPr>
          <p:cNvPr id="63" name="Rectangle 62"/>
          <p:cNvSpPr/>
          <p:nvPr/>
        </p:nvSpPr>
        <p:spPr>
          <a:xfrm>
            <a:off x="2717829" y="3783324"/>
            <a:ext cx="873958" cy="369332"/>
          </a:xfrm>
          <a:prstGeom prst="rect">
            <a:avLst/>
          </a:prstGeom>
        </p:spPr>
        <p:txBody>
          <a:bodyPr wrap="none">
            <a:spAutoFit/>
          </a:bodyPr>
          <a:lstStyle/>
          <a:p>
            <a:pPr algn="ctr"/>
            <a:r>
              <a:rPr lang="en-US" b="1" dirty="0" err="1">
                <a:ea typeface="Roboto" charset="0"/>
                <a:cs typeface="Poppins" pitchFamily="2" charset="77"/>
              </a:rPr>
              <a:t>Bisogni</a:t>
            </a:r>
            <a:endParaRPr lang="en-US" b="1" dirty="0">
              <a:ea typeface="Roboto" charset="0"/>
              <a:cs typeface="Poppins" pitchFamily="2" charset="77"/>
            </a:endParaRP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US" sz="4800" b="1" spc="-150" dirty="0" err="1"/>
              <a:t>Riassumendo</a:t>
            </a:r>
            <a:endParaRPr lang="en-US" sz="4800" b="1" spc="-150" dirty="0"/>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err="1"/>
              <a:t>Analisi</a:t>
            </a:r>
            <a:r>
              <a:rPr lang="en-GB" sz="4800" b="1" spc="-150" dirty="0"/>
              <a:t> SWOT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n-GB" sz="2200" b="0" i="0" u="none" strike="noStrike" kern="1200" cap="none" spc="-150" normalizeH="0" baseline="0" noProof="0" dirty="0" err="1">
                <a:ln>
                  <a:noFill/>
                </a:ln>
                <a:effectLst/>
                <a:uLnTx/>
                <a:uFillTx/>
                <a:latin typeface="+mj-lt"/>
                <a:ea typeface="+mn-ea"/>
                <a:cs typeface="Tahoma"/>
              </a:rPr>
              <a:t>AUTOVALUTAZIONE</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dirty="0"/>
              <a:t>Forza:</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dirty="0" err="1"/>
              <a:t>Debolezza</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dirty="0" err="1"/>
              <a:t>Opportunità</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n-GB" dirty="0" err="1"/>
              <a:t>Minacce</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646331"/>
          </a:xfrm>
          <a:prstGeom prst="rect">
            <a:avLst/>
          </a:prstGeom>
          <a:noFill/>
        </p:spPr>
        <p:txBody>
          <a:bodyPr wrap="square" rtlCol="0">
            <a:spAutoFit/>
          </a:bodyPr>
          <a:lstStyle/>
          <a:p>
            <a:r>
              <a:rPr lang="en-US" dirty="0"/>
              <a:t>Punto </a:t>
            </a:r>
            <a:r>
              <a:rPr lang="en-US" dirty="0" err="1"/>
              <a:t>chiave</a:t>
            </a:r>
            <a:r>
              <a:rPr lang="en-US" dirty="0"/>
              <a:t> 1: </a:t>
            </a:r>
            <a:r>
              <a:rPr lang="it-IT" dirty="0"/>
              <a:t>Mantenere le esigenze del cliente al centro di tutte le decisioni relative al servizio clienti (funzionale, sociale, emozionale).</a:t>
            </a:r>
            <a:endParaRPr lang="en-US" dirty="0"/>
          </a:p>
        </p:txBody>
      </p:sp>
      <p:sp>
        <p:nvSpPr>
          <p:cNvPr id="12" name="CuadroTexto 11"/>
          <p:cNvSpPr txBox="1"/>
          <p:nvPr/>
        </p:nvSpPr>
        <p:spPr>
          <a:xfrm>
            <a:off x="1615181" y="2905749"/>
            <a:ext cx="8420917" cy="646331"/>
          </a:xfrm>
          <a:prstGeom prst="rect">
            <a:avLst/>
          </a:prstGeom>
          <a:noFill/>
        </p:spPr>
        <p:txBody>
          <a:bodyPr wrap="square" rtlCol="0">
            <a:spAutoFit/>
          </a:bodyPr>
          <a:lstStyle/>
          <a:p>
            <a:r>
              <a:rPr lang="en-US" dirty="0"/>
              <a:t>Punto </a:t>
            </a:r>
            <a:r>
              <a:rPr lang="en-US" dirty="0" err="1"/>
              <a:t>chiave</a:t>
            </a:r>
            <a:r>
              <a:rPr lang="en-US" dirty="0"/>
              <a:t> 2: </a:t>
            </a:r>
            <a:r>
              <a:rPr lang="it-IT" dirty="0"/>
              <a:t>Le esigenze dei clienti sono fluide e devono essere continuamente monitorate e rivalutate.</a:t>
            </a:r>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n-US" dirty="0"/>
              <a:t>Punto </a:t>
            </a:r>
            <a:r>
              <a:rPr lang="en-US" dirty="0" err="1"/>
              <a:t>chiave</a:t>
            </a:r>
            <a:r>
              <a:rPr lang="en-US" dirty="0"/>
              <a:t> 3: </a:t>
            </a:r>
            <a:r>
              <a:rPr lang="it-IT" dirty="0"/>
              <a:t>I livelli di servizio al cliente forniti devono corrispondere a ciò che è stato promesso e a ciò che ci si aspetta. </a:t>
            </a:r>
            <a:endParaRPr lang="en-US" dirty="0"/>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n-US" dirty="0"/>
              <a:t>Punto </a:t>
            </a:r>
            <a:r>
              <a:rPr lang="en-US" dirty="0" err="1"/>
              <a:t>chiave</a:t>
            </a:r>
            <a:r>
              <a:rPr lang="en-US" dirty="0"/>
              <a:t> 4: </a:t>
            </a:r>
            <a:r>
              <a:rPr lang="it-IT" dirty="0"/>
              <a:t>Concentrarsi sul servizio clienti digitale (il futuro) MA non dimenticare le interazioni non digitali.</a:t>
            </a:r>
            <a:endParaRPr lang="en-US" dirty="0"/>
          </a:p>
        </p:txBody>
      </p:sp>
      <p:sp>
        <p:nvSpPr>
          <p:cNvPr id="17" name="object 2"/>
          <p:cNvSpPr txBox="1">
            <a:spLocks/>
          </p:cNvSpPr>
          <p:nvPr/>
        </p:nvSpPr>
        <p:spPr>
          <a:xfrm>
            <a:off x="480795" y="1302505"/>
            <a:ext cx="6926872"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Principali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punti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chiave</a:t>
            </a:r>
            <a:r>
              <a:rPr lang="en-US" sz="4800" kern="0" spc="-150" dirty="0">
                <a:solidFill>
                  <a:schemeClr val="tx1"/>
                </a:solidFill>
                <a:latin typeface="+mj-lt"/>
                <a:ea typeface="Tahoma" panose="020B0604030504040204" pitchFamily="34" charset="0"/>
                <a:cs typeface="Tahoma" panose="020B0604030504040204" pitchFamily="34" charset="0"/>
              </a:rPr>
              <a:t>: </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947268" y="2184503"/>
            <a:ext cx="7185135" cy="1569660"/>
          </a:xfrm>
          <a:prstGeom prst="rect">
            <a:avLst/>
          </a:prstGeom>
          <a:noFill/>
        </p:spPr>
        <p:txBody>
          <a:bodyPr wrap="square">
            <a:spAutoFit/>
          </a:bodyPr>
          <a:lstStyle/>
          <a:p>
            <a:r>
              <a:rPr lang="es-ES" sz="9600" b="1" spc="95" dirty="0">
                <a:solidFill>
                  <a:schemeClr val="bg1"/>
                </a:solidFill>
                <a:latin typeface="Roboto"/>
                <a:cs typeface="Roboto"/>
              </a:rPr>
              <a:t>Grazie</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165585" y="291159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165587" y="362109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165586" y="427633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45724" y="2851523"/>
            <a:ext cx="4776564" cy="369332"/>
          </a:xfrm>
          <a:prstGeom prst="rect">
            <a:avLst/>
          </a:prstGeom>
          <a:noFill/>
        </p:spPr>
        <p:txBody>
          <a:bodyPr wrap="square" rtlCol="0">
            <a:spAutoFit/>
          </a:bodyPr>
          <a:lstStyle/>
          <a:p>
            <a:r>
              <a:rPr lang="en-US" dirty="0" err="1"/>
              <a:t>Obiettivo</a:t>
            </a:r>
            <a:r>
              <a:rPr lang="es-ES" dirty="0"/>
              <a:t> 1: </a:t>
            </a:r>
            <a:r>
              <a:rPr lang="en-US" dirty="0" err="1"/>
              <a:t>Comprendere</a:t>
            </a:r>
            <a:r>
              <a:rPr lang="en-US" dirty="0"/>
              <a:t> </a:t>
            </a:r>
            <a:r>
              <a:rPr lang="en-US" dirty="0" err="1"/>
              <a:t>i</a:t>
            </a:r>
            <a:r>
              <a:rPr lang="en-US" dirty="0"/>
              <a:t> </a:t>
            </a:r>
            <a:r>
              <a:rPr lang="en-US" dirty="0" err="1"/>
              <a:t>bisogni</a:t>
            </a:r>
            <a:r>
              <a:rPr lang="en-US" dirty="0"/>
              <a:t> </a:t>
            </a:r>
            <a:r>
              <a:rPr lang="en-US" dirty="0" err="1"/>
              <a:t>dei</a:t>
            </a:r>
            <a:r>
              <a:rPr lang="en-US" dirty="0"/>
              <a:t> </a:t>
            </a:r>
            <a:r>
              <a:rPr lang="en-US" dirty="0" err="1"/>
              <a:t>clienti</a:t>
            </a:r>
            <a:endParaRPr lang="en-GB" dirty="0"/>
          </a:p>
        </p:txBody>
      </p:sp>
      <p:sp>
        <p:nvSpPr>
          <p:cNvPr id="12" name="CuadroTexto 11"/>
          <p:cNvSpPr txBox="1"/>
          <p:nvPr/>
        </p:nvSpPr>
        <p:spPr>
          <a:xfrm>
            <a:off x="1525969" y="3549127"/>
            <a:ext cx="4881593" cy="369332"/>
          </a:xfrm>
          <a:prstGeom prst="rect">
            <a:avLst/>
          </a:prstGeom>
          <a:noFill/>
        </p:spPr>
        <p:txBody>
          <a:bodyPr wrap="none" rtlCol="0">
            <a:spAutoFit/>
          </a:bodyPr>
          <a:lstStyle/>
          <a:p>
            <a:r>
              <a:rPr lang="en-US" dirty="0" err="1"/>
              <a:t>Obiettivo</a:t>
            </a:r>
            <a:r>
              <a:rPr lang="es-ES" dirty="0"/>
              <a:t> 2: Concentrarsi sulle richieste del cliente</a:t>
            </a:r>
            <a:endParaRPr lang="en-GB" dirty="0"/>
          </a:p>
        </p:txBody>
      </p:sp>
      <p:sp>
        <p:nvSpPr>
          <p:cNvPr id="13" name="CuadroTexto 12"/>
          <p:cNvSpPr txBox="1"/>
          <p:nvPr/>
        </p:nvSpPr>
        <p:spPr>
          <a:xfrm>
            <a:off x="1509400" y="4214830"/>
            <a:ext cx="5405006" cy="646331"/>
          </a:xfrm>
          <a:prstGeom prst="rect">
            <a:avLst/>
          </a:prstGeom>
          <a:noFill/>
        </p:spPr>
        <p:txBody>
          <a:bodyPr wrap="none" rtlCol="0">
            <a:spAutoFit/>
          </a:bodyPr>
          <a:lstStyle/>
          <a:p>
            <a:r>
              <a:rPr lang="en-US" dirty="0" err="1"/>
              <a:t>Obiettivo</a:t>
            </a:r>
            <a:r>
              <a:rPr lang="es-ES" dirty="0"/>
              <a:t> 3: Identificare ciò che rende un servizio clienti</a:t>
            </a:r>
          </a:p>
          <a:p>
            <a:r>
              <a:rPr lang="es-ES" dirty="0"/>
              <a:t>                      “accettabile”</a:t>
            </a:r>
            <a:endParaRPr lang="en-US"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OBIETTIVI E SCOPI</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err="1">
                <a:latin typeface="Calibri" panose="020F0502020204030204" pitchFamily="34" charset="0"/>
                <a:ea typeface="Calibri" panose="020F0502020204030204" pitchFamily="34" charset="0"/>
                <a:cs typeface="Times New Roman" panose="02020603050405020304" pitchFamily="18" charset="0"/>
              </a:rPr>
              <a:t>Alla</a:t>
            </a:r>
            <a:r>
              <a:rPr lang="en-GB" sz="2000" dirty="0">
                <a:latin typeface="Calibri" panose="020F0502020204030204" pitchFamily="34" charset="0"/>
                <a:ea typeface="Calibri" panose="020F0502020204030204" pitchFamily="34" charset="0"/>
                <a:cs typeface="Times New Roman" panose="02020603050405020304" pitchFamily="18" charset="0"/>
              </a:rPr>
              <a:t> fine di </a:t>
            </a:r>
            <a:r>
              <a:rPr lang="en-GB" sz="2000" dirty="0" err="1">
                <a:latin typeface="Calibri" panose="020F0502020204030204" pitchFamily="34" charset="0"/>
                <a:ea typeface="Calibri" panose="020F0502020204030204" pitchFamily="34" charset="0"/>
                <a:cs typeface="Times New Roman" panose="02020603050405020304" pitchFamily="18" charset="0"/>
              </a:rPr>
              <a:t>questo</a:t>
            </a:r>
            <a:r>
              <a:rPr lang="en-GB" sz="2000" dirty="0">
                <a:latin typeface="Calibri" panose="020F0502020204030204" pitchFamily="34" charset="0"/>
                <a:ea typeface="Calibri" panose="020F0502020204030204" pitchFamily="34" charset="0"/>
                <a:cs typeface="Times New Roman" panose="02020603050405020304" pitchFamily="18" charset="0"/>
              </a:rPr>
              <a:t> modulo </a:t>
            </a:r>
            <a:r>
              <a:rPr lang="en-GB" sz="2000" dirty="0" err="1">
                <a:latin typeface="Calibri" panose="020F0502020204030204" pitchFamily="34" charset="0"/>
                <a:ea typeface="Calibri" panose="020F0502020204030204" pitchFamily="34" charset="0"/>
                <a:cs typeface="Times New Roman" panose="02020603050405020304" pitchFamily="18" charset="0"/>
              </a:rPr>
              <a:t>sarete</a:t>
            </a:r>
            <a:r>
              <a:rPr lang="en-GB" sz="2000" dirty="0">
                <a:latin typeface="Calibri" panose="020F0502020204030204" pitchFamily="34" charset="0"/>
                <a:ea typeface="Calibri" panose="020F0502020204030204" pitchFamily="34" charset="0"/>
                <a:cs typeface="Times New Roman" panose="02020603050405020304" pitchFamily="18" charset="0"/>
              </a:rPr>
              <a:t> in </a:t>
            </a:r>
            <a:r>
              <a:rPr lang="en-GB" sz="2000" dirty="0" err="1">
                <a:latin typeface="Calibri" panose="020F0502020204030204" pitchFamily="34" charset="0"/>
                <a:ea typeface="Calibri" panose="020F0502020204030204" pitchFamily="34" charset="0"/>
                <a:cs typeface="Times New Roman" panose="02020603050405020304" pitchFamily="18" charset="0"/>
              </a:rPr>
              <a:t>grado</a:t>
            </a:r>
            <a:r>
              <a:rPr lang="en-GB" sz="2000" dirty="0">
                <a:latin typeface="Calibri" panose="020F0502020204030204" pitchFamily="34" charset="0"/>
                <a:ea typeface="Calibri" panose="020F0502020204030204" pitchFamily="34" charset="0"/>
                <a:cs typeface="Times New Roman" panose="02020603050405020304" pitchFamily="18" charset="0"/>
              </a:rPr>
              <a:t> di:</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131" y="758722"/>
            <a:ext cx="4612172" cy="5200650"/>
          </a:xfrm>
          <a:prstGeom prst="rect">
            <a:avLst/>
          </a:prstGeom>
          <a:noFill/>
          <a:extLst>
            <a:ext uri="{909E8E84-426E-40DD-AFC4-6F175D3DCCD1}">
              <a14:hiddenFill xmlns:a14="http://schemas.microsoft.com/office/drawing/2010/main">
                <a:solidFill>
                  <a:srgbClr val="FFFFFF"/>
                </a:solidFill>
              </a14:hiddenFill>
            </a:ext>
          </a:extLst>
        </p:spPr>
      </p:pic>
      <p:sp>
        <p:nvSpPr>
          <p:cNvPr id="14" name="Shape 2782"/>
          <p:cNvSpPr/>
          <p:nvPr/>
        </p:nvSpPr>
        <p:spPr>
          <a:xfrm>
            <a:off x="1165588" y="496827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5" name="CuadroTexto 12"/>
          <p:cNvSpPr txBox="1"/>
          <p:nvPr/>
        </p:nvSpPr>
        <p:spPr>
          <a:xfrm>
            <a:off x="1509400" y="4927361"/>
            <a:ext cx="6595908" cy="369332"/>
          </a:xfrm>
          <a:prstGeom prst="rect">
            <a:avLst/>
          </a:prstGeom>
          <a:noFill/>
        </p:spPr>
        <p:txBody>
          <a:bodyPr wrap="none" rtlCol="0">
            <a:spAutoFit/>
          </a:bodyPr>
          <a:lstStyle/>
          <a:p>
            <a:r>
              <a:rPr lang="en-US" dirty="0" err="1"/>
              <a:t>Obiettivo</a:t>
            </a:r>
            <a:r>
              <a:rPr lang="es-ES" dirty="0"/>
              <a:t> 4:  Separare il servizio clienti digitale da quello non digitale</a:t>
            </a:r>
            <a:endParaRPr lang="en-US" dirty="0"/>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err="1">
                <a:solidFill>
                  <a:schemeClr val="tx1"/>
                </a:solidFill>
                <a:latin typeface="+mj-lt"/>
                <a:ea typeface="Tahoma" panose="020B0604030504040204" pitchFamily="34" charset="0"/>
                <a:cs typeface="Tahoma" panose="020B0604030504040204" pitchFamily="34" charset="0"/>
              </a:rPr>
              <a:t>Comprendere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bisogni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dei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clienti</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1.1: </a:t>
            </a:r>
            <a:r>
              <a:rPr lang="en-US" sz="2200" spc="50" dirty="0" err="1">
                <a:latin typeface="+mj-lt"/>
                <a:cs typeface="Tahoma"/>
              </a:rPr>
              <a:t>Definire</a:t>
            </a:r>
            <a:r>
              <a:rPr lang="en-US" sz="2200" spc="50" dirty="0">
                <a:latin typeface="+mj-lt"/>
                <a:cs typeface="Tahoma"/>
              </a:rPr>
              <a:t> </a:t>
            </a:r>
            <a:r>
              <a:rPr lang="en-US" sz="2200" spc="50" dirty="0" err="1">
                <a:latin typeface="+mj-lt"/>
                <a:cs typeface="Tahoma"/>
              </a:rPr>
              <a:t>i</a:t>
            </a:r>
            <a:r>
              <a:rPr lang="en-US" sz="2200" spc="50" dirty="0">
                <a:latin typeface="+mj-lt"/>
                <a:cs typeface="Tahoma"/>
              </a:rPr>
              <a:t> </a:t>
            </a:r>
            <a:r>
              <a:rPr lang="en-US" sz="2200" spc="50" dirty="0" err="1">
                <a:latin typeface="+mj-lt"/>
                <a:cs typeface="Tahoma"/>
              </a:rPr>
              <a:t>bisogni</a:t>
            </a:r>
            <a:r>
              <a:rPr lang="en-US" sz="2200" spc="50" dirty="0">
                <a:latin typeface="+mj-lt"/>
                <a:cs typeface="Tahoma"/>
              </a:rPr>
              <a:t> </a:t>
            </a:r>
            <a:r>
              <a:rPr lang="en-US" sz="2200" spc="50" dirty="0" err="1">
                <a:latin typeface="+mj-lt"/>
                <a:cs typeface="Tahoma"/>
              </a:rPr>
              <a:t>dei</a:t>
            </a:r>
            <a:r>
              <a:rPr lang="en-US" sz="2200" spc="50" dirty="0">
                <a:latin typeface="+mj-lt"/>
                <a:cs typeface="Tahoma"/>
              </a:rPr>
              <a:t> </a:t>
            </a:r>
            <a:r>
              <a:rPr lang="en-US" sz="2200" spc="50" dirty="0" err="1">
                <a:latin typeface="+mj-lt"/>
                <a:cs typeface="Tahoma"/>
              </a:rPr>
              <a:t>clienti</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308324"/>
          </a:xfrm>
          <a:prstGeom prst="rect">
            <a:avLst/>
          </a:prstGeom>
        </p:spPr>
        <p:txBody>
          <a:bodyPr wrap="square">
            <a:spAutoFit/>
          </a:bodyPr>
          <a:lstStyle/>
          <a:p>
            <a:pPr>
              <a:defRPr/>
            </a:pPr>
            <a:r>
              <a:rPr lang="it-IT" altLang="es-ES" dirty="0">
                <a:latin typeface="Calibri" panose="020F0502020204030204" pitchFamily="34" charset="0"/>
                <a:cs typeface="Calibri" panose="020F0502020204030204" pitchFamily="34" charset="0"/>
              </a:rPr>
              <a:t>Un'esigenza del cliente, che motiva l'acquisto di un prodotto o di un servizio, può essere nota (può articolare ciò che vuole) o sconosciuta (non può articolare ciò che vuole).</a:t>
            </a:r>
          </a:p>
          <a:p>
            <a:pPr>
              <a:defRPr/>
            </a:pPr>
            <a:endParaRPr lang="it-IT" altLang="es-ES" dirty="0">
              <a:latin typeface="Calibri" panose="020F0502020204030204" pitchFamily="34" charset="0"/>
              <a:cs typeface="Calibri" panose="020F0502020204030204" pitchFamily="34" charset="0"/>
            </a:endParaRPr>
          </a:p>
          <a:p>
            <a:pPr>
              <a:defRPr/>
            </a:pPr>
            <a:r>
              <a:rPr lang="it-IT" altLang="es-ES" dirty="0">
                <a:latin typeface="Calibri" panose="020F0502020204030204" pitchFamily="34" charset="0"/>
                <a:cs typeface="Calibri" panose="020F0502020204030204" pitchFamily="34" charset="0"/>
              </a:rPr>
              <a:t>Chiedete: "Quale </a:t>
            </a:r>
            <a:r>
              <a:rPr lang="it-IT" altLang="es-ES" b="1" dirty="0">
                <a:latin typeface="Calibri" panose="020F0502020204030204" pitchFamily="34" charset="0"/>
                <a:cs typeface="Calibri" panose="020F0502020204030204" pitchFamily="34" charset="0"/>
              </a:rPr>
              <a:t>funzione</a:t>
            </a:r>
            <a:r>
              <a:rPr lang="it-IT" altLang="es-ES" dirty="0">
                <a:latin typeface="Calibri" panose="020F0502020204030204" pitchFamily="34" charset="0"/>
                <a:cs typeface="Calibri" panose="020F0502020204030204" pitchFamily="34" charset="0"/>
              </a:rPr>
              <a:t> svolge il mio prodotto o servizio per i miei clienti e/o potenziali clienti"? Contribuisce a rendere le loro</a:t>
            </a:r>
          </a:p>
          <a:p>
            <a:pPr>
              <a:defRPr/>
            </a:pPr>
            <a:endParaRPr lang="it-IT" altLang="es-ES" dirty="0">
              <a:latin typeface="Calibri" panose="020F0502020204030204" pitchFamily="34" charset="0"/>
              <a:cs typeface="Calibri" panose="020F0502020204030204" pitchFamily="34" charset="0"/>
            </a:endParaRPr>
          </a:p>
          <a:p>
            <a:pPr>
              <a:defRPr/>
            </a:pPr>
            <a:r>
              <a:rPr lang="it-IT" altLang="es-ES" dirty="0">
                <a:latin typeface="Calibri" panose="020F0502020204030204" pitchFamily="34" charset="0"/>
                <a:cs typeface="Calibri" panose="020F0502020204030204" pitchFamily="34" charset="0"/>
              </a:rPr>
              <a:t>- vite: Più facili? Più sane? Più appagate? ecc.</a:t>
            </a:r>
          </a:p>
          <a:p>
            <a:pPr>
              <a:defRPr/>
            </a:pPr>
            <a:r>
              <a:rPr lang="it-IT" altLang="es-ES" dirty="0">
                <a:latin typeface="Calibri" panose="020F0502020204030204" pitchFamily="34" charset="0"/>
                <a:cs typeface="Calibri" panose="020F0502020204030204" pitchFamily="34" charset="0"/>
              </a:rPr>
              <a:t>- organizzazioni: Più efficaci? Risparmiano sui costi?  Risparmiano tempo?</a:t>
            </a:r>
            <a:endParaRPr lang="en-US"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https://online.hbs.edu/blog/post/types-of-customer-needs#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err="1">
                <a:solidFill>
                  <a:schemeClr val="tx1"/>
                </a:solidFill>
                <a:latin typeface="+mj-lt"/>
                <a:ea typeface="Tahoma" panose="020B0604030504040204" pitchFamily="34" charset="0"/>
                <a:cs typeface="Tahoma" panose="020B0604030504040204" pitchFamily="34" charset="0"/>
              </a:rPr>
              <a:t>Comprendere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bisogni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dei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clienti</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1.2: </a:t>
            </a:r>
            <a:r>
              <a:rPr lang="en-US" sz="2200" spc="50" dirty="0" err="1">
                <a:latin typeface="+mj-lt"/>
                <a:cs typeface="Tahoma"/>
              </a:rPr>
              <a:t>Tipologie</a:t>
            </a:r>
            <a:r>
              <a:rPr lang="en-US" sz="2200" spc="50" dirty="0">
                <a:latin typeface="+mj-lt"/>
                <a:cs typeface="Tahoma"/>
              </a:rPr>
              <a:t> di </a:t>
            </a:r>
            <a:r>
              <a:rPr lang="en-US" sz="2200" spc="50" dirty="0" err="1">
                <a:latin typeface="+mj-lt"/>
                <a:cs typeface="Tahoma"/>
              </a:rPr>
              <a:t>esigenze</a:t>
            </a:r>
            <a:r>
              <a:rPr lang="en-US" sz="2200" spc="50" dirty="0">
                <a:latin typeface="+mj-lt"/>
                <a:cs typeface="Tahoma"/>
              </a:rPr>
              <a:t> </a:t>
            </a:r>
            <a:r>
              <a:rPr lang="en-US" sz="2200" spc="50" dirty="0" err="1">
                <a:latin typeface="+mj-lt"/>
                <a:cs typeface="Tahoma"/>
              </a:rPr>
              <a:t>dei</a:t>
            </a:r>
            <a:r>
              <a:rPr lang="en-US" sz="2200" spc="50" dirty="0">
                <a:latin typeface="+mj-lt"/>
                <a:cs typeface="Tahoma"/>
              </a:rPr>
              <a:t> </a:t>
            </a:r>
            <a:r>
              <a:rPr lang="en-US" sz="2200" spc="50" dirty="0" err="1">
                <a:latin typeface="+mj-lt"/>
                <a:cs typeface="Tahoma"/>
              </a:rPr>
              <a:t>clienti</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862322"/>
          </a:xfrm>
          <a:prstGeom prst="rect">
            <a:avLst/>
          </a:prstGeom>
        </p:spPr>
        <p:txBody>
          <a:bodyPr wrap="square">
            <a:spAutoFit/>
          </a:bodyPr>
          <a:lstStyle/>
          <a:p>
            <a:pPr>
              <a:defRPr/>
            </a:pPr>
            <a:r>
              <a:rPr lang="it-IT" altLang="es-ES" dirty="0">
                <a:latin typeface="Calibri" panose="020F0502020204030204" pitchFamily="34" charset="0"/>
                <a:cs typeface="Calibri" panose="020F0502020204030204" pitchFamily="34" charset="0"/>
              </a:rPr>
              <a:t>In generale, le esigenze dei clienti sono di tre tipi: Funzionali; Sociali; Emozionali</a:t>
            </a:r>
          </a:p>
          <a:p>
            <a:pPr>
              <a:defRPr/>
            </a:pPr>
            <a:endParaRPr lang="it-IT" altLang="es-ES" dirty="0">
              <a:latin typeface="Calibri" panose="020F0502020204030204" pitchFamily="34" charset="0"/>
              <a:cs typeface="Calibri" panose="020F0502020204030204" pitchFamily="34" charset="0"/>
            </a:endParaRPr>
          </a:p>
          <a:p>
            <a:pPr>
              <a:defRPr/>
            </a:pPr>
            <a:r>
              <a:rPr lang="it-IT" altLang="es-ES" i="1" dirty="0">
                <a:latin typeface="Calibri" panose="020F0502020204030204" pitchFamily="34" charset="0"/>
                <a:cs typeface="Calibri" panose="020F0502020204030204" pitchFamily="34" charset="0"/>
              </a:rPr>
              <a:t>Funzionali</a:t>
            </a:r>
            <a:r>
              <a:rPr lang="it-IT" altLang="es-ES" dirty="0">
                <a:latin typeface="Calibri" panose="020F0502020204030204" pitchFamily="34" charset="0"/>
                <a:cs typeface="Calibri" panose="020F0502020204030204" pitchFamily="34" charset="0"/>
              </a:rPr>
              <a:t>: bisogni tangibili che aiutano a svolgere un compito specifico o una funzione che deve essere completata.</a:t>
            </a:r>
          </a:p>
          <a:p>
            <a:pPr>
              <a:defRPr/>
            </a:pPr>
            <a:endParaRPr lang="it-IT" altLang="es-ES" dirty="0">
              <a:latin typeface="Calibri" panose="020F0502020204030204" pitchFamily="34" charset="0"/>
              <a:cs typeface="Calibri" panose="020F0502020204030204" pitchFamily="34" charset="0"/>
            </a:endParaRPr>
          </a:p>
          <a:p>
            <a:pPr>
              <a:defRPr/>
            </a:pPr>
            <a:r>
              <a:rPr lang="it-IT" altLang="es-ES" i="1" dirty="0">
                <a:latin typeface="Calibri" panose="020F0502020204030204" pitchFamily="34" charset="0"/>
                <a:cs typeface="Calibri" panose="020F0502020204030204" pitchFamily="34" charset="0"/>
              </a:rPr>
              <a:t>Sociali</a:t>
            </a:r>
            <a:r>
              <a:rPr lang="it-IT" altLang="es-ES" dirty="0">
                <a:latin typeface="Calibri" panose="020F0502020204030204" pitchFamily="34" charset="0"/>
                <a:cs typeface="Calibri" panose="020F0502020204030204" pitchFamily="34" charset="0"/>
              </a:rPr>
              <a:t>: come si può essere "percepiti" dagli altri - influenzato dalla cultura (paese, organizzazione, gruppi di pari)</a:t>
            </a:r>
          </a:p>
          <a:p>
            <a:pPr>
              <a:defRPr/>
            </a:pPr>
            <a:endParaRPr lang="it-IT" altLang="es-ES" dirty="0">
              <a:latin typeface="Calibri" panose="020F0502020204030204" pitchFamily="34" charset="0"/>
              <a:cs typeface="Calibri" panose="020F0502020204030204" pitchFamily="34" charset="0"/>
            </a:endParaRPr>
          </a:p>
          <a:p>
            <a:pPr>
              <a:defRPr/>
            </a:pPr>
            <a:r>
              <a:rPr lang="it-IT" altLang="es-ES" i="1" dirty="0">
                <a:latin typeface="Calibri" panose="020F0502020204030204" pitchFamily="34" charset="0"/>
                <a:cs typeface="Calibri" panose="020F0502020204030204" pitchFamily="34" charset="0"/>
              </a:rPr>
              <a:t>Emozionali</a:t>
            </a:r>
            <a:r>
              <a:rPr lang="it-IT" altLang="es-ES" dirty="0">
                <a:latin typeface="Calibri" panose="020F0502020204030204" pitchFamily="34" charset="0"/>
                <a:cs typeface="Calibri" panose="020F0502020204030204" pitchFamily="34" charset="0"/>
              </a:rPr>
              <a:t>: come si desidera "sentirsi".</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5217665"/>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https://online.hbs.edu/blog/post/types-of-customer-needs#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287895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1771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err="1">
                <a:solidFill>
                  <a:schemeClr val="tx1"/>
                </a:solidFill>
                <a:latin typeface="+mj-lt"/>
                <a:ea typeface="Tahoma" panose="020B0604030504040204" pitchFamily="34" charset="0"/>
                <a:cs typeface="Tahoma" panose="020B0604030504040204" pitchFamily="34" charset="0"/>
              </a:rPr>
              <a:t>Concentrarsi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sulle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richieste</a:t>
            </a:r>
            <a:r>
              <a:rPr lang="en-US" sz="4800" kern="0" spc="-150" dirty="0">
                <a:solidFill>
                  <a:schemeClr val="tx1"/>
                </a:solidFill>
                <a:latin typeface="+mj-lt"/>
                <a:ea typeface="Tahoma" panose="020B0604030504040204" pitchFamily="34" charset="0"/>
                <a:cs typeface="Tahoma" panose="020B0604030504040204" pitchFamily="34" charset="0"/>
              </a:rPr>
              <a:t> del </a:t>
            </a:r>
            <a:r>
              <a:rPr lang="en-US" sz="4800" kern="0" spc="-150" dirty="0" err="1">
                <a:solidFill>
                  <a:schemeClr val="tx1"/>
                </a:solidFill>
                <a:latin typeface="+mj-lt"/>
                <a:ea typeface="Tahoma" panose="020B0604030504040204" pitchFamily="34" charset="0"/>
                <a:cs typeface="Tahoma" panose="020B0604030504040204" pitchFamily="34" charset="0"/>
              </a:rPr>
              <a:t>cliente</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en-US" sz="2200" spc="50" dirty="0" err="1">
                <a:latin typeface="+mj-lt"/>
                <a:cs typeface="Tahoma"/>
              </a:rPr>
              <a:t>SEZIONE</a:t>
            </a:r>
            <a:r>
              <a:rPr lang="en-US" sz="2200" spc="50" dirty="0">
                <a:latin typeface="+mj-lt"/>
                <a:cs typeface="Tahoma"/>
              </a:rPr>
              <a:t> 2.1: Che </a:t>
            </a:r>
            <a:r>
              <a:rPr lang="en-US" sz="2200" spc="50" dirty="0" err="1">
                <a:latin typeface="+mj-lt"/>
                <a:cs typeface="Tahoma"/>
              </a:rPr>
              <a:t>cosa</a:t>
            </a:r>
            <a:r>
              <a:rPr lang="en-US" sz="2200" spc="50" dirty="0">
                <a:latin typeface="+mj-lt"/>
                <a:cs typeface="Tahoma"/>
              </a:rPr>
              <a:t> </a:t>
            </a:r>
            <a:r>
              <a:rPr lang="en-US" sz="2200" spc="50" dirty="0" err="1">
                <a:latin typeface="+mj-lt"/>
                <a:cs typeface="Tahoma"/>
              </a:rPr>
              <a:t>significa</a:t>
            </a:r>
            <a:r>
              <a:rPr lang="en-US" sz="2200" spc="50" dirty="0">
                <a:latin typeface="+mj-lt"/>
                <a:cs typeface="Tahoma"/>
              </a:rPr>
              <a:t> </a:t>
            </a:r>
            <a:r>
              <a:rPr lang="en-US" sz="2200" spc="50" dirty="0" err="1">
                <a:latin typeface="+mj-lt"/>
                <a:cs typeface="Tahoma"/>
              </a:rPr>
              <a:t>realmente</a:t>
            </a:r>
            <a:r>
              <a:rPr lang="en-US" sz="2200" spc="50" dirty="0">
                <a:latin typeface="+mj-lt"/>
                <a:cs typeface="Tahoma"/>
              </a:rPr>
              <a:t> il </a:t>
            </a:r>
            <a:r>
              <a:rPr lang="en-US" sz="2200" spc="50" dirty="0" err="1">
                <a:latin typeface="+mj-lt"/>
                <a:cs typeface="Tahoma"/>
              </a:rPr>
              <a:t>servizio</a:t>
            </a:r>
            <a:r>
              <a:rPr lang="en-US" sz="2200" spc="50" dirty="0">
                <a:latin typeface="+mj-lt"/>
                <a:cs typeface="Tahoma"/>
              </a:rPr>
              <a:t> </a:t>
            </a:r>
            <a:r>
              <a:rPr lang="en-US" sz="2200" spc="50" dirty="0" err="1">
                <a:latin typeface="+mj-lt"/>
                <a:cs typeface="Tahoma"/>
              </a:rPr>
              <a:t>clienti</a:t>
            </a:r>
            <a:r>
              <a:rPr lang="en-US" sz="2200" spc="50" dirty="0">
                <a:latin typeface="+mj-lt"/>
                <a:cs typeface="Tahoma"/>
              </a:rPr>
              <a:t>?</a:t>
            </a:r>
            <a:endParaRPr lang="en-US"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318564" y="4949874"/>
            <a:ext cx="11613024" cy="923330"/>
          </a:xfrm>
          <a:prstGeom prst="rect">
            <a:avLst/>
          </a:prstGeom>
        </p:spPr>
        <p:txBody>
          <a:bodyPr wrap="square">
            <a:spAutoFit/>
          </a:bodyPr>
          <a:lstStyle/>
          <a:p>
            <a:r>
              <a:rPr lang="it-IT" dirty="0"/>
              <a:t>Cosa significa il servizio clienti di Simon </a:t>
            </a:r>
            <a:r>
              <a:rPr lang="it-IT" dirty="0" err="1"/>
              <a:t>Sinek</a:t>
            </a:r>
            <a:r>
              <a:rPr lang="it-IT" dirty="0"/>
              <a:t> "Il servizio al cliente": </a:t>
            </a:r>
          </a:p>
          <a:p>
            <a:r>
              <a:rPr lang="en-US" dirty="0">
                <a:hlinkClick r:id="rId2"/>
              </a:rPr>
              <a:t>https://www.youtube.com/watch?v=Em7NPWmyw6w&amp;t=57s</a:t>
            </a:r>
            <a:br>
              <a:rPr lang="en-US" dirty="0"/>
            </a:br>
            <a:endParaRPr lang="en-US" altLang="es-ES" dirty="0">
              <a:latin typeface="Calibri" panose="020F0502020204030204" pitchFamily="34" charset="0"/>
              <a:cs typeface="Calibri" panose="020F0502020204030204" pitchFamily="34" charset="0"/>
            </a:endParaRPr>
          </a:p>
        </p:txBody>
      </p:sp>
      <p:sp>
        <p:nvSpPr>
          <p:cNvPr id="7" name="Rectángulo 3">
            <a:extLst>
              <a:ext uri="{FF2B5EF4-FFF2-40B4-BE49-F238E27FC236}">
                <a16:creationId xmlns:a16="http://schemas.microsoft.com/office/drawing/2014/main" id="{D4FBF5A6-24D1-8794-2AEC-D8C0E30E115E}"/>
              </a:ext>
            </a:extLst>
          </p:cNvPr>
          <p:cNvSpPr/>
          <p:nvPr/>
        </p:nvSpPr>
        <p:spPr>
          <a:xfrm>
            <a:off x="377556" y="2438494"/>
            <a:ext cx="11024208" cy="1754326"/>
          </a:xfrm>
          <a:prstGeom prst="rect">
            <a:avLst/>
          </a:prstGeom>
        </p:spPr>
        <p:txBody>
          <a:bodyPr wrap="square">
            <a:spAutoFit/>
          </a:bodyPr>
          <a:lstStyle/>
          <a:p>
            <a:r>
              <a:rPr lang="en-US" dirty="0"/>
              <a:t>Il </a:t>
            </a:r>
            <a:r>
              <a:rPr lang="en-US" dirty="0" err="1"/>
              <a:t>servizio</a:t>
            </a:r>
            <a:r>
              <a:rPr lang="en-US" dirty="0"/>
              <a:t> client, al </a:t>
            </a:r>
            <a:r>
              <a:rPr lang="en-US" dirty="0" err="1"/>
              <a:t>suo</a:t>
            </a:r>
            <a:r>
              <a:rPr lang="en-US" dirty="0"/>
              <a:t> </a:t>
            </a:r>
            <a:r>
              <a:rPr lang="en-US" dirty="0" err="1"/>
              <a:t>livello</a:t>
            </a:r>
            <a:r>
              <a:rPr lang="en-US" dirty="0"/>
              <a:t> </a:t>
            </a:r>
            <a:r>
              <a:rPr lang="en-US" dirty="0" err="1"/>
              <a:t>fondamentale</a:t>
            </a:r>
            <a:r>
              <a:rPr lang="en-US" dirty="0"/>
              <a:t>, è un </a:t>
            </a:r>
            <a:r>
              <a:rPr lang="en-US" dirty="0" err="1"/>
              <a:t>processo</a:t>
            </a:r>
            <a:r>
              <a:rPr lang="en-US" dirty="0"/>
              <a:t> di </a:t>
            </a:r>
            <a:r>
              <a:rPr lang="en-US" dirty="0" err="1"/>
              <a:t>costruzione</a:t>
            </a:r>
            <a:r>
              <a:rPr lang="en-US" dirty="0"/>
              <a:t> di </a:t>
            </a:r>
            <a:r>
              <a:rPr lang="en-US" dirty="0" err="1"/>
              <a:t>relazioni</a:t>
            </a:r>
            <a:r>
              <a:rPr lang="en-US" dirty="0"/>
              <a:t> con </a:t>
            </a:r>
            <a:r>
              <a:rPr lang="en-US" dirty="0" err="1"/>
              <a:t>i</a:t>
            </a:r>
            <a:r>
              <a:rPr lang="en-US" dirty="0"/>
              <a:t> </a:t>
            </a:r>
            <a:r>
              <a:rPr lang="en-US" dirty="0" err="1"/>
              <a:t>clienti</a:t>
            </a:r>
            <a:r>
              <a:rPr lang="en-US" dirty="0"/>
              <a:t> </a:t>
            </a:r>
            <a:r>
              <a:rPr lang="en-US" dirty="0" err="1"/>
              <a:t>attuali</a:t>
            </a:r>
            <a:r>
              <a:rPr lang="en-US" dirty="0"/>
              <a:t> e </a:t>
            </a:r>
            <a:r>
              <a:rPr lang="en-US" dirty="0" err="1"/>
              <a:t>futuri</a:t>
            </a:r>
            <a:r>
              <a:rPr lang="en-US" dirty="0"/>
              <a:t>. </a:t>
            </a:r>
          </a:p>
          <a:p>
            <a:endParaRPr lang="en-US" dirty="0"/>
          </a:p>
          <a:p>
            <a:r>
              <a:rPr lang="en-US" dirty="0" err="1"/>
              <a:t>Inizia</a:t>
            </a:r>
            <a:r>
              <a:rPr lang="en-US" dirty="0"/>
              <a:t> </a:t>
            </a:r>
            <a:r>
              <a:rPr lang="en-US" dirty="0" err="1"/>
              <a:t>quando</a:t>
            </a:r>
            <a:r>
              <a:rPr lang="en-US" dirty="0"/>
              <a:t> </a:t>
            </a:r>
            <a:r>
              <a:rPr lang="en-US" dirty="0" err="1"/>
              <a:t>qualcuno</a:t>
            </a:r>
            <a:r>
              <a:rPr lang="en-US" dirty="0"/>
              <a:t> vi </a:t>
            </a:r>
            <a:r>
              <a:rPr lang="en-US" dirty="0" err="1"/>
              <a:t>conosce</a:t>
            </a:r>
            <a:r>
              <a:rPr lang="en-US" dirty="0"/>
              <a:t> per la prima volta e </a:t>
            </a:r>
            <a:r>
              <a:rPr lang="en-US" dirty="0" err="1"/>
              <a:t>finisce</a:t>
            </a:r>
            <a:r>
              <a:rPr lang="en-US" dirty="0"/>
              <a:t> </a:t>
            </a:r>
            <a:r>
              <a:rPr lang="en-US" dirty="0" err="1"/>
              <a:t>quando</a:t>
            </a:r>
            <a:r>
              <a:rPr lang="en-US" dirty="0"/>
              <a:t> ci </a:t>
            </a:r>
            <a:r>
              <a:rPr lang="en-US" dirty="0" err="1"/>
              <a:t>si</a:t>
            </a:r>
            <a:r>
              <a:rPr lang="en-US" dirty="0"/>
              <a:t> </a:t>
            </a:r>
            <a:r>
              <a:rPr lang="en-US" dirty="0" err="1"/>
              <a:t>dimentica</a:t>
            </a:r>
            <a:r>
              <a:rPr lang="en-US" dirty="0"/>
              <a:t> di </a:t>
            </a:r>
            <a:r>
              <a:rPr lang="en-US" dirty="0" err="1"/>
              <a:t>voi</a:t>
            </a:r>
            <a:r>
              <a:rPr lang="en-US" dirty="0"/>
              <a:t>! </a:t>
            </a:r>
          </a:p>
          <a:p>
            <a:endParaRPr lang="en-US" dirty="0"/>
          </a:p>
          <a:p>
            <a:r>
              <a:rPr lang="it-IT" altLang="es-ES" dirty="0">
                <a:latin typeface="Calibri" panose="020F0502020204030204" pitchFamily="34" charset="0"/>
                <a:cs typeface="Calibri" panose="020F0502020204030204" pitchFamily="34" charset="0"/>
              </a:rPr>
              <a:t>I proprietari di aziende sanno che i clienti fedeli portano a livelli più elevati di attività ripetute e di passaparola positivo (anche attraverso i social media); il servizio è fondamentale proprio per questo.</a:t>
            </a: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7985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1771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err="1">
                <a:solidFill>
                  <a:schemeClr val="tx1"/>
                </a:solidFill>
                <a:latin typeface="+mj-lt"/>
                <a:ea typeface="Tahoma" panose="020B0604030504040204" pitchFamily="34" charset="0"/>
                <a:cs typeface="Tahoma" panose="020B0604030504040204" pitchFamily="34" charset="0"/>
              </a:rPr>
              <a:t>Concentrarsi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sulle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richieste</a:t>
            </a:r>
            <a:r>
              <a:rPr lang="en-US" sz="4800" kern="0" spc="-150" dirty="0">
                <a:solidFill>
                  <a:schemeClr val="tx1"/>
                </a:solidFill>
                <a:latin typeface="+mj-lt"/>
                <a:ea typeface="Tahoma" panose="020B0604030504040204" pitchFamily="34" charset="0"/>
                <a:cs typeface="Tahoma" panose="020B0604030504040204" pitchFamily="34" charset="0"/>
              </a:rPr>
              <a:t> del </a:t>
            </a:r>
            <a:r>
              <a:rPr lang="en-US" sz="4800" kern="0" spc="-150" dirty="0" err="1">
                <a:solidFill>
                  <a:schemeClr val="tx1"/>
                </a:solidFill>
                <a:latin typeface="+mj-lt"/>
                <a:ea typeface="Tahoma" panose="020B0604030504040204" pitchFamily="34" charset="0"/>
                <a:cs typeface="Tahoma" panose="020B0604030504040204" pitchFamily="34" charset="0"/>
              </a:rPr>
              <a:t>cliente</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en-US" sz="2200" spc="50" dirty="0">
                <a:latin typeface="+mj-lt"/>
                <a:cs typeface="Tahoma"/>
              </a:rPr>
              <a:t>SECTION 2.2: Cosa </a:t>
            </a:r>
            <a:r>
              <a:rPr lang="en-US" sz="2200" spc="50" dirty="0" err="1">
                <a:latin typeface="+mj-lt"/>
                <a:cs typeface="Tahoma"/>
              </a:rPr>
              <a:t>cercano</a:t>
            </a:r>
            <a:r>
              <a:rPr lang="en-US" sz="2200" spc="50" dirty="0">
                <a:latin typeface="+mj-lt"/>
                <a:cs typeface="Tahoma"/>
              </a:rPr>
              <a:t> </a:t>
            </a:r>
            <a:r>
              <a:rPr lang="en-US" sz="2200" spc="50" dirty="0" err="1">
                <a:latin typeface="+mj-lt"/>
                <a:cs typeface="Tahoma"/>
              </a:rPr>
              <a:t>i</a:t>
            </a:r>
            <a:r>
              <a:rPr lang="en-US" sz="2200" spc="50" dirty="0">
                <a:latin typeface="+mj-lt"/>
                <a:cs typeface="Tahoma"/>
              </a:rPr>
              <a:t> </a:t>
            </a:r>
            <a:r>
              <a:rPr lang="en-US" sz="2200" spc="50" dirty="0" err="1">
                <a:latin typeface="+mj-lt"/>
                <a:cs typeface="Tahoma"/>
              </a:rPr>
              <a:t>clienti</a:t>
            </a:r>
            <a:r>
              <a:rPr lang="en-US" sz="2200" spc="50" dirty="0">
                <a:latin typeface="+mj-lt"/>
                <a:cs typeface="Tahoma"/>
              </a:rPr>
              <a:t>?</a:t>
            </a:r>
            <a:endParaRPr lang="en-US" sz="2200" dirty="0">
              <a:latin typeface="+mj-lt"/>
              <a:cs typeface="Tahoma"/>
            </a:endParaRPr>
          </a:p>
        </p:txBody>
      </p:sp>
      <p:sp>
        <p:nvSpPr>
          <p:cNvPr id="5" name="Rectángulo 3">
            <a:extLst>
              <a:ext uri="{FF2B5EF4-FFF2-40B4-BE49-F238E27FC236}">
                <a16:creationId xmlns:a16="http://schemas.microsoft.com/office/drawing/2014/main" id="{D4FBF5A6-24D1-8794-2AEC-D8C0E30E115E}"/>
              </a:ext>
            </a:extLst>
          </p:cNvPr>
          <p:cNvSpPr/>
          <p:nvPr/>
        </p:nvSpPr>
        <p:spPr>
          <a:xfrm>
            <a:off x="377556" y="2431029"/>
            <a:ext cx="11024208" cy="3139321"/>
          </a:xfrm>
          <a:prstGeom prst="rect">
            <a:avLst/>
          </a:prstGeom>
        </p:spPr>
        <p:txBody>
          <a:bodyPr wrap="square">
            <a:spAutoFit/>
          </a:bodyPr>
          <a:lstStyle/>
          <a:p>
            <a:r>
              <a:rPr lang="it-IT" dirty="0"/>
              <a:t>Di seguito abbiamo riassunto ciò che consulenti e scrittori hanno suggerito come vari requisiti del servizio clienti nel mondo post-pandemia:</a:t>
            </a:r>
          </a:p>
          <a:p>
            <a:endParaRPr lang="en-US" dirty="0"/>
          </a:p>
          <a:p>
            <a:pPr marL="285750" indent="-285750">
              <a:buFontTx/>
              <a:buChar char="-"/>
            </a:pPr>
            <a:r>
              <a:rPr lang="en-US" dirty="0" err="1"/>
              <a:t>Empatia</a:t>
            </a:r>
            <a:r>
              <a:rPr lang="en-US" dirty="0"/>
              <a:t>		-     </a:t>
            </a:r>
            <a:r>
              <a:rPr lang="en-US" dirty="0" err="1"/>
              <a:t>Controllo</a:t>
            </a:r>
            <a:r>
              <a:rPr lang="en-US" dirty="0"/>
              <a:t>		-     </a:t>
            </a:r>
            <a:r>
              <a:rPr lang="en-US" dirty="0" err="1"/>
              <a:t>Accessibilità</a:t>
            </a:r>
            <a:endParaRPr lang="en-US" dirty="0"/>
          </a:p>
          <a:p>
            <a:pPr marL="285750" indent="-285750">
              <a:buFontTx/>
              <a:buChar char="-"/>
            </a:pPr>
            <a:r>
              <a:rPr lang="en-US" dirty="0" err="1"/>
              <a:t>Cortesia</a:t>
            </a:r>
            <a:r>
              <a:rPr lang="en-US" dirty="0"/>
              <a:t>		-     </a:t>
            </a:r>
            <a:r>
              <a:rPr lang="en-US" dirty="0" err="1"/>
              <a:t>Possibilità</a:t>
            </a:r>
            <a:r>
              <a:rPr lang="en-US" dirty="0"/>
              <a:t>		-     </a:t>
            </a:r>
            <a:r>
              <a:rPr lang="en-US" dirty="0" err="1"/>
              <a:t>Informazione</a:t>
            </a:r>
            <a:endParaRPr lang="en-US" dirty="0"/>
          </a:p>
          <a:p>
            <a:pPr marL="285750" indent="-285750">
              <a:buFontTx/>
              <a:buChar char="-"/>
            </a:pPr>
            <a:r>
              <a:rPr lang="en-US" dirty="0" err="1"/>
              <a:t>Transparenza</a:t>
            </a:r>
            <a:r>
              <a:rPr lang="en-US" dirty="0"/>
              <a:t>		-     </a:t>
            </a:r>
            <a:r>
              <a:rPr lang="en-US" dirty="0" err="1"/>
              <a:t>Convenienza</a:t>
            </a:r>
            <a:r>
              <a:rPr lang="en-US" dirty="0"/>
              <a:t> 		-     </a:t>
            </a:r>
            <a:r>
              <a:rPr lang="en-US" dirty="0" err="1"/>
              <a:t>Correttezza</a:t>
            </a:r>
            <a:endParaRPr lang="en-US" dirty="0"/>
          </a:p>
          <a:p>
            <a:pPr marL="285750" indent="-285750">
              <a:buFontTx/>
              <a:buChar char="-"/>
            </a:pPr>
            <a:r>
              <a:rPr lang="en-US" dirty="0" err="1"/>
              <a:t>Disponibilità</a:t>
            </a:r>
            <a:r>
              <a:rPr lang="en-US" dirty="0"/>
              <a:t>		-     </a:t>
            </a:r>
            <a:r>
              <a:rPr lang="en-US" dirty="0" err="1"/>
              <a:t>Ascolto</a:t>
            </a:r>
            <a:r>
              <a:rPr lang="en-US" dirty="0"/>
              <a:t> </a:t>
            </a:r>
            <a:r>
              <a:rPr lang="en-US" dirty="0" err="1"/>
              <a:t>attivo</a:t>
            </a:r>
            <a:r>
              <a:rPr lang="en-US" dirty="0"/>
              <a:t> </a:t>
            </a:r>
          </a:p>
          <a:p>
            <a:pPr marL="285750" indent="-285750">
              <a:buFontTx/>
              <a:buChar char="-"/>
            </a:pPr>
            <a:endParaRPr lang="en-US" altLang="es-ES" dirty="0">
              <a:latin typeface="Calibri" panose="020F0502020204030204" pitchFamily="34" charset="0"/>
              <a:cs typeface="Calibri" panose="020F0502020204030204" pitchFamily="34" charset="0"/>
            </a:endParaRPr>
          </a:p>
          <a:p>
            <a:r>
              <a:rPr lang="it-IT" altLang="es-ES" dirty="0">
                <a:latin typeface="Calibri" panose="020F0502020204030204" pitchFamily="34" charset="0"/>
                <a:cs typeface="Calibri" panose="020F0502020204030204" pitchFamily="34" charset="0"/>
              </a:rPr>
              <a:t>Oggi ci troviamo di fronte a un movimento verso la massima flessibilità in termini di come, quando e dove può avvenire l'assistenza ai clienti.  La digitalizzazione è fondamentale per questo processo, ma è anche necessario inserire l'"elemento umano" come richiesto.</a:t>
            </a:r>
            <a:r>
              <a:rPr lang="en-US"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04531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3078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kern="0" spc="-150" dirty="0">
                <a:solidFill>
                  <a:schemeClr val="tx1"/>
                </a:solidFill>
                <a:latin typeface="+mj-lt"/>
                <a:ea typeface="Tahoma" panose="020B0604030504040204" pitchFamily="34" charset="0"/>
                <a:cs typeface="Tahoma" panose="020B0604030504040204" pitchFamily="34" charset="0"/>
              </a:rPr>
              <a:t>UNIT 3: </a:t>
            </a:r>
            <a:r>
              <a:rPr lang="en-US" sz="4000" kern="0" spc="-150" dirty="0" err="1">
                <a:solidFill>
                  <a:schemeClr val="tx1"/>
                </a:solidFill>
                <a:latin typeface="+mj-lt"/>
                <a:ea typeface="Tahoma" panose="020B0604030504040204" pitchFamily="34" charset="0"/>
                <a:cs typeface="Tahoma" panose="020B0604030504040204" pitchFamily="34" charset="0"/>
              </a:rPr>
              <a:t>Identificare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ciò</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che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rende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accettabile</a:t>
            </a:r>
            <a:r>
              <a:rPr lang="en-US" sz="4000" kern="0" spc="-150" dirty="0">
                <a:solidFill>
                  <a:schemeClr val="tx1"/>
                </a:solidFill>
                <a:latin typeface="+mj-lt"/>
                <a:ea typeface="Tahoma" panose="020B0604030504040204" pitchFamily="34" charset="0"/>
                <a:cs typeface="Tahoma" panose="020B0604030504040204" pitchFamily="34" charset="0"/>
              </a:rPr>
              <a:t>’ un </a:t>
            </a:r>
            <a:r>
              <a:rPr lang="en-US" sz="4000" kern="0" spc="-150" dirty="0" err="1">
                <a:solidFill>
                  <a:schemeClr val="tx1"/>
                </a:solidFill>
                <a:latin typeface="+mj-lt"/>
                <a:ea typeface="Tahoma" panose="020B0604030504040204" pitchFamily="34" charset="0"/>
                <a:cs typeface="Tahoma" panose="020B0604030504040204" pitchFamily="34" charset="0"/>
              </a:rPr>
              <a:t>servizio</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clienti</a:t>
            </a:r>
            <a:r>
              <a:rPr lang="en-US" sz="4000" kern="0" spc="-150" dirty="0">
                <a:solidFill>
                  <a:schemeClr val="tx1"/>
                </a:solidFill>
                <a:latin typeface="+mj-lt"/>
                <a:ea typeface="Tahoma" panose="020B0604030504040204" pitchFamily="34" charset="0"/>
                <a:cs typeface="Tahoma" panose="020B0604030504040204" pitchFamily="34" charset="0"/>
              </a:rPr>
              <a:t>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en-US" sz="2200" spc="50" dirty="0" err="1">
                <a:latin typeface="+mj-lt"/>
                <a:cs typeface="Tahoma"/>
              </a:rPr>
              <a:t>SEZIONE</a:t>
            </a:r>
            <a:r>
              <a:rPr lang="en-US" sz="2200" spc="50" dirty="0">
                <a:latin typeface="+mj-lt"/>
                <a:cs typeface="Tahoma"/>
              </a:rPr>
              <a:t> 3.1: </a:t>
            </a:r>
            <a:r>
              <a:rPr lang="en-US" sz="2200" spc="50" dirty="0" err="1">
                <a:latin typeface="+mj-lt"/>
                <a:cs typeface="Tahoma"/>
              </a:rPr>
              <a:t>Fondamenti</a:t>
            </a:r>
            <a:r>
              <a:rPr lang="en-US" sz="2200" spc="50" dirty="0">
                <a:latin typeface="+mj-lt"/>
                <a:cs typeface="Tahoma"/>
              </a:rPr>
              <a:t> del </a:t>
            </a:r>
            <a:r>
              <a:rPr lang="en-US" sz="2200" spc="50" dirty="0" err="1">
                <a:latin typeface="+mj-lt"/>
                <a:cs typeface="Tahoma"/>
              </a:rPr>
              <a:t>servizio</a:t>
            </a:r>
            <a:r>
              <a:rPr lang="en-US" sz="2200" spc="50" dirty="0">
                <a:latin typeface="+mj-lt"/>
                <a:cs typeface="Tahoma"/>
              </a:rPr>
              <a:t> </a:t>
            </a:r>
            <a:r>
              <a:rPr lang="en-US" sz="2200" spc="50" dirty="0" err="1">
                <a:latin typeface="+mj-lt"/>
                <a:cs typeface="Tahoma"/>
              </a:rPr>
              <a:t>clienti</a:t>
            </a:r>
            <a:endParaRPr lang="en-US" sz="2200" dirty="0">
              <a:latin typeface="+mj-lt"/>
              <a:cs typeface="Tahoma"/>
            </a:endParaRPr>
          </a:p>
        </p:txBody>
      </p:sp>
      <p:sp>
        <p:nvSpPr>
          <p:cNvPr id="5" name="Rectángulo 3">
            <a:extLst>
              <a:ext uri="{FF2B5EF4-FFF2-40B4-BE49-F238E27FC236}">
                <a16:creationId xmlns:a16="http://schemas.microsoft.com/office/drawing/2014/main" id="{D4FBF5A6-24D1-8794-2AEC-D8C0E30E115E}"/>
              </a:ext>
            </a:extLst>
          </p:cNvPr>
          <p:cNvSpPr/>
          <p:nvPr/>
        </p:nvSpPr>
        <p:spPr>
          <a:xfrm>
            <a:off x="561152" y="2105017"/>
            <a:ext cx="11024208" cy="2585323"/>
          </a:xfrm>
          <a:prstGeom prst="rect">
            <a:avLst/>
          </a:prstGeom>
        </p:spPr>
        <p:txBody>
          <a:bodyPr wrap="square">
            <a:spAutoFit/>
          </a:bodyPr>
          <a:lstStyle/>
          <a:p>
            <a:r>
              <a:rPr lang="en-US" altLang="es-ES" dirty="0">
                <a:latin typeface="Calibri" panose="020F0502020204030204" pitchFamily="34" charset="0"/>
                <a:cs typeface="Calibri" panose="020F0502020204030204" pitchFamily="34" charset="0"/>
              </a:rPr>
              <a:t>È </a:t>
            </a:r>
            <a:r>
              <a:rPr lang="en-US" altLang="es-ES" dirty="0" err="1">
                <a:latin typeface="Calibri" panose="020F0502020204030204" pitchFamily="34" charset="0"/>
                <a:cs typeface="Calibri" panose="020F0502020204030204" pitchFamily="34" charset="0"/>
              </a:rPr>
              <a:t>necessario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iniziare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domdandandosi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Quali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sono</a:t>
            </a:r>
            <a:r>
              <a:rPr lang="en-US" altLang="es-ES" dirty="0">
                <a:latin typeface="Calibri" panose="020F0502020204030204" pitchFamily="34" charset="0"/>
                <a:cs typeface="Calibri" panose="020F0502020204030204" pitchFamily="34" charset="0"/>
              </a:rPr>
              <a:t> le </a:t>
            </a:r>
            <a:r>
              <a:rPr lang="en-US" altLang="es-ES" dirty="0" err="1">
                <a:latin typeface="Calibri" panose="020F0502020204030204" pitchFamily="34" charset="0"/>
                <a:cs typeface="Calibri" panose="020F0502020204030204" pitchFamily="34" charset="0"/>
              </a:rPr>
              <a:t>aspettative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dei</a:t>
            </a:r>
            <a:r>
              <a:rPr lang="en-US" altLang="es-ES" dirty="0">
                <a:latin typeface="Calibri" panose="020F0502020204030204" pitchFamily="34" charset="0"/>
                <a:cs typeface="Calibri" panose="020F0502020204030204" pitchFamily="34" charset="0"/>
              </a:rPr>
              <a:t> nostril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prima e dopo </a:t>
            </a:r>
            <a:r>
              <a:rPr lang="en-US" altLang="es-ES" dirty="0" err="1">
                <a:latin typeface="Calibri" panose="020F0502020204030204" pitchFamily="34" charset="0"/>
                <a:cs typeface="Calibri" panose="020F0502020204030204" pitchFamily="34" charset="0"/>
              </a:rPr>
              <a:t>l’acquisto</a:t>
            </a:r>
            <a:r>
              <a:rPr lang="en-US" altLang="es-ES" dirty="0">
                <a:latin typeface="Calibri" panose="020F0502020204030204" pitchFamily="34" charset="0"/>
                <a:cs typeface="Calibri" panose="020F0502020204030204" pitchFamily="34" charset="0"/>
              </a:rPr>
              <a:t> e </a:t>
            </a:r>
            <a:r>
              <a:rPr lang="en-US" altLang="es-ES" dirty="0" err="1">
                <a:latin typeface="Calibri" panose="020F0502020204030204" pitchFamily="34" charset="0"/>
                <a:cs typeface="Calibri" panose="020F0502020204030204" pitchFamily="34" charset="0"/>
              </a:rPr>
              <a:t>quanto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siamo</a:t>
            </a:r>
            <a:r>
              <a:rPr lang="en-US" altLang="es-ES" dirty="0">
                <a:latin typeface="Calibri" panose="020F0502020204030204" pitchFamily="34" charset="0"/>
                <a:cs typeface="Calibri" panose="020F0502020204030204" pitchFamily="34" charset="0"/>
              </a:rPr>
              <a:t> in </a:t>
            </a:r>
            <a:r>
              <a:rPr lang="en-US" altLang="es-ES" dirty="0" err="1">
                <a:latin typeface="Calibri" panose="020F0502020204030204" pitchFamily="34" charset="0"/>
                <a:cs typeface="Calibri" panose="020F0502020204030204" pitchFamily="34" charset="0"/>
              </a:rPr>
              <a:t>grado</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soddisfare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queste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aspettative</a:t>
            </a:r>
            <a:r>
              <a:rPr lang="en-US" altLang="es-ES" dirty="0">
                <a:latin typeface="Calibri" panose="020F0502020204030204" pitchFamily="34" charset="0"/>
                <a:cs typeface="Calibri" panose="020F0502020204030204" pitchFamily="34" charset="0"/>
              </a:rPr>
              <a:t>? Il </a:t>
            </a:r>
            <a:r>
              <a:rPr lang="en-US" altLang="es-ES" dirty="0" err="1">
                <a:latin typeface="Calibri" panose="020F0502020204030204" pitchFamily="34" charset="0"/>
                <a:cs typeface="Calibri" panose="020F0502020204030204" pitchFamily="34" charset="0"/>
              </a:rPr>
              <a:t>servizio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offerto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DEVE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corrispondere</a:t>
            </a:r>
            <a:r>
              <a:rPr lang="en-US" altLang="es-ES" dirty="0">
                <a:latin typeface="Calibri" panose="020F0502020204030204" pitchFamily="34" charset="0"/>
                <a:cs typeface="Calibri" panose="020F0502020204030204" pitchFamily="34" charset="0"/>
              </a:rPr>
              <a:t> a </a:t>
            </a:r>
            <a:r>
              <a:rPr lang="en-US" altLang="es-ES" dirty="0" err="1">
                <a:latin typeface="Calibri" panose="020F0502020204030204" pitchFamily="34" charset="0"/>
                <a:cs typeface="Calibri" panose="020F0502020204030204" pitchFamily="34" charset="0"/>
              </a:rPr>
              <a:t>quello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promesso</a:t>
            </a:r>
            <a:r>
              <a:rPr lang="en-US" altLang="es-ES" dirty="0">
                <a:latin typeface="Calibri" panose="020F0502020204030204" pitchFamily="34" charset="0"/>
                <a:cs typeface="Calibri" panose="020F0502020204030204" pitchFamily="34" charset="0"/>
              </a:rPr>
              <a:t>. </a:t>
            </a:r>
          </a:p>
          <a:p>
            <a:endParaRPr lang="en-US" altLang="es-ES" dirty="0">
              <a:latin typeface="Calibri" panose="020F0502020204030204" pitchFamily="34" charset="0"/>
              <a:cs typeface="Calibri" panose="020F0502020204030204" pitchFamily="34" charset="0"/>
            </a:endParaRPr>
          </a:p>
          <a:p>
            <a:r>
              <a:rPr lang="en-US" altLang="es-ES" dirty="0">
                <a:latin typeface="Calibri" panose="020F0502020204030204" pitchFamily="34" charset="0"/>
                <a:cs typeface="Calibri" panose="020F0502020204030204" pitchFamily="34" charset="0"/>
              </a:rPr>
              <a:t>I </a:t>
            </a:r>
            <a:r>
              <a:rPr lang="en-US" altLang="es-ES" dirty="0" err="1">
                <a:latin typeface="Calibri" panose="020F0502020204030204" pitchFamily="34" charset="0"/>
                <a:cs typeface="Calibri" panose="020F0502020204030204" pitchFamily="34" charset="0"/>
              </a:rPr>
              <a:t>livelli</a:t>
            </a:r>
            <a:r>
              <a:rPr lang="en-US" altLang="es-ES" dirty="0">
                <a:latin typeface="Calibri" panose="020F0502020204030204" pitchFamily="34" charset="0"/>
                <a:cs typeface="Calibri" panose="020F0502020204030204" pitchFamily="34" charset="0"/>
              </a:rPr>
              <a:t> del </a:t>
            </a:r>
            <a:r>
              <a:rPr lang="en-US" altLang="es-ES" dirty="0" err="1">
                <a:latin typeface="Calibri" panose="020F0502020204030204" pitchFamily="34" charset="0"/>
                <a:cs typeface="Calibri" panose="020F0502020204030204" pitchFamily="34" charset="0"/>
              </a:rPr>
              <a:t>servizio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variano</a:t>
            </a:r>
            <a:r>
              <a:rPr lang="en-US" altLang="es-ES" dirty="0">
                <a:latin typeface="Calibri" panose="020F0502020204030204" pitchFamily="34" charset="0"/>
                <a:cs typeface="Calibri" panose="020F0502020204030204" pitchFamily="34" charset="0"/>
              </a:rPr>
              <a:t> a </a:t>
            </a:r>
            <a:r>
              <a:rPr lang="en-US" altLang="es-ES" dirty="0" err="1">
                <a:latin typeface="Calibri" panose="020F0502020204030204" pitchFamily="34" charset="0"/>
                <a:cs typeface="Calibri" panose="020F0502020204030204" pitchFamily="34" charset="0"/>
              </a:rPr>
              <a:t>seconda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della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clientela</a:t>
            </a:r>
            <a:r>
              <a:rPr lang="en-US" altLang="es-ES" dirty="0">
                <a:latin typeface="Calibri" panose="020F0502020204030204" pitchFamily="34" charset="0"/>
                <a:cs typeface="Calibri" panose="020F0502020204030204" pitchFamily="34" charset="0"/>
              </a:rPr>
              <a:t>.  </a:t>
            </a:r>
          </a:p>
          <a:p>
            <a:endParaRPr lang="en-US" altLang="es-ES" dirty="0">
              <a:latin typeface="Calibri" panose="020F0502020204030204" pitchFamily="34" charset="0"/>
              <a:cs typeface="Calibri" panose="020F0502020204030204" pitchFamily="34" charset="0"/>
            </a:endParaRPr>
          </a:p>
          <a:p>
            <a:r>
              <a:rPr lang="en-US" altLang="es-ES" dirty="0">
                <a:latin typeface="Calibri" panose="020F0502020204030204" pitchFamily="34" charset="0"/>
                <a:cs typeface="Calibri" panose="020F0502020204030204" pitchFamily="34" charset="0"/>
              </a:rPr>
              <a:t>Le </a:t>
            </a:r>
            <a:r>
              <a:rPr lang="en-US" altLang="es-ES" dirty="0" err="1">
                <a:latin typeface="Calibri" panose="020F0502020204030204" pitchFamily="34" charset="0"/>
                <a:cs typeface="Calibri" panose="020F0502020204030204" pitchFamily="34" charset="0"/>
              </a:rPr>
              <a:t>organizzazioni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possono</a:t>
            </a:r>
            <a:r>
              <a:rPr lang="en-US" altLang="es-ES" dirty="0">
                <a:latin typeface="Calibri" panose="020F0502020204030204" pitchFamily="34" charset="0"/>
                <a:cs typeface="Calibri" panose="020F0502020204030204" pitchFamily="34" charset="0"/>
              </a:rPr>
              <a:t>:</a:t>
            </a:r>
          </a:p>
          <a:p>
            <a:pPr marL="285750" indent="-285750">
              <a:buFontTx/>
              <a:buChar char="-"/>
            </a:pPr>
            <a:r>
              <a:rPr lang="en-US" altLang="es-ES" dirty="0" err="1">
                <a:latin typeface="Calibri" panose="020F0502020204030204" pitchFamily="34" charset="0"/>
                <a:cs typeface="Calibri" panose="020F0502020204030204" pitchFamily="34" charset="0"/>
              </a:rPr>
              <a:t>addebitare</a:t>
            </a:r>
            <a:r>
              <a:rPr lang="en-US" altLang="es-ES" dirty="0">
                <a:latin typeface="Calibri" panose="020F0502020204030204" pitchFamily="34" charset="0"/>
                <a:cs typeface="Calibri" panose="020F0502020204030204" pitchFamily="34" charset="0"/>
              </a:rPr>
              <a:t> un </a:t>
            </a:r>
            <a:r>
              <a:rPr lang="en-US" altLang="es-ES" dirty="0" err="1">
                <a:latin typeface="Calibri" panose="020F0502020204030204" pitchFamily="34" charset="0"/>
                <a:cs typeface="Calibri" panose="020F0502020204030204" pitchFamily="34" charset="0"/>
              </a:rPr>
              <a:t>costo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aggiuntivo</a:t>
            </a:r>
            <a:r>
              <a:rPr lang="en-US" altLang="es-ES" dirty="0">
                <a:latin typeface="Calibri" panose="020F0502020204030204" pitchFamily="34" charset="0"/>
                <a:cs typeface="Calibri" panose="020F0502020204030204" pitchFamily="34" charset="0"/>
              </a:rPr>
              <a:t> per </a:t>
            </a:r>
            <a:r>
              <a:rPr lang="en-US" altLang="es-ES" dirty="0" err="1">
                <a:latin typeface="Calibri" panose="020F0502020204030204" pitchFamily="34" charset="0"/>
                <a:cs typeface="Calibri" panose="020F0502020204030204" pitchFamily="34" charset="0"/>
              </a:rPr>
              <a:t>vari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livelli</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servizio</a:t>
            </a:r>
            <a:r>
              <a:rPr lang="en-US" altLang="es-ES" dirty="0">
                <a:latin typeface="Calibri" panose="020F0502020204030204" pitchFamily="34" charset="0"/>
                <a:cs typeface="Calibri" panose="020F0502020204030204" pitchFamily="34" charset="0"/>
              </a:rPr>
              <a:t> al </a:t>
            </a:r>
            <a:r>
              <a:rPr lang="en-US" altLang="es-ES" dirty="0" err="1">
                <a:latin typeface="Calibri" panose="020F0502020204030204" pitchFamily="34" charset="0"/>
                <a:cs typeface="Calibri" panose="020F0502020204030204" pitchFamily="34" charset="0"/>
              </a:rPr>
              <a:t>cliente</a:t>
            </a:r>
            <a:r>
              <a:rPr lang="en-US" altLang="es-ES" dirty="0">
                <a:latin typeface="Calibri" panose="020F0502020204030204" pitchFamily="34" charset="0"/>
                <a:cs typeface="Calibri" panose="020F0502020204030204" pitchFamily="34" charset="0"/>
              </a:rPr>
              <a:t> pre- o – post-</a:t>
            </a:r>
            <a:r>
              <a:rPr lang="en-US" altLang="es-ES" dirty="0" err="1">
                <a:latin typeface="Calibri" panose="020F0502020204030204" pitchFamily="34" charset="0"/>
                <a:cs typeface="Calibri" panose="020F0502020204030204" pitchFamily="34" charset="0"/>
              </a:rPr>
              <a:t>acquisto</a:t>
            </a:r>
            <a:r>
              <a:rPr lang="en-US" altLang="es-ES" dirty="0">
                <a:latin typeface="Calibri" panose="020F0502020204030204" pitchFamily="34" charset="0"/>
                <a:cs typeface="Calibri" panose="020F0502020204030204" pitchFamily="34" charset="0"/>
              </a:rPr>
              <a:t> (base, premium) o</a:t>
            </a:r>
          </a:p>
          <a:p>
            <a:pPr marL="285750" indent="-285750">
              <a:buFontTx/>
              <a:buChar char="-"/>
            </a:pPr>
            <a:r>
              <a:rPr lang="en-US" altLang="es-ES" dirty="0" err="1">
                <a:latin typeface="Calibri" panose="020F0502020204030204" pitchFamily="34" charset="0"/>
                <a:cs typeface="Calibri" panose="020F0502020204030204" pitchFamily="34" charset="0"/>
              </a:rPr>
              <a:t>aumentare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livelli</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servizio</a:t>
            </a:r>
            <a:r>
              <a:rPr lang="en-US" altLang="es-ES" dirty="0">
                <a:latin typeface="Calibri" panose="020F0502020204030204" pitchFamily="34" charset="0"/>
                <a:cs typeface="Calibri" panose="020F0502020204030204" pitchFamily="34" charset="0"/>
              </a:rPr>
              <a:t> pre- o – post-</a:t>
            </a:r>
            <a:r>
              <a:rPr lang="en-US" altLang="es-ES" dirty="0" err="1">
                <a:latin typeface="Calibri" panose="020F0502020204030204" pitchFamily="34" charset="0"/>
                <a:cs typeface="Calibri" panose="020F0502020204030204" pitchFamily="34" charset="0"/>
              </a:rPr>
              <a:t>acquisto</a:t>
            </a:r>
            <a:r>
              <a:rPr lang="en-US" altLang="es-ES" dirty="0">
                <a:latin typeface="Calibri" panose="020F0502020204030204" pitchFamily="34" charset="0"/>
                <a:cs typeface="Calibri" panose="020F0502020204030204" pitchFamily="34" charset="0"/>
              </a:rPr>
              <a:t> in base al </a:t>
            </a:r>
            <a:r>
              <a:rPr lang="en-US" altLang="es-ES" dirty="0" err="1">
                <a:latin typeface="Calibri" panose="020F0502020204030204" pitchFamily="34" charset="0"/>
                <a:cs typeface="Calibri" panose="020F0502020204030204" pitchFamily="34" charset="0"/>
              </a:rPr>
              <a:t>valore</a:t>
            </a:r>
            <a:r>
              <a:rPr lang="en-US" altLang="es-ES" dirty="0">
                <a:latin typeface="Calibri" panose="020F0502020204030204" pitchFamily="34" charset="0"/>
                <a:cs typeface="Calibri" panose="020F0502020204030204" pitchFamily="34" charset="0"/>
              </a:rPr>
              <a:t> del </a:t>
            </a:r>
            <a:r>
              <a:rPr lang="en-US" altLang="es-ES" dirty="0" err="1">
                <a:latin typeface="Calibri" panose="020F0502020204030204" pitchFamily="34" charset="0"/>
                <a:cs typeface="Calibri" panose="020F0502020204030204" pitchFamily="34" charset="0"/>
              </a:rPr>
              <a:t>cliente</a:t>
            </a:r>
            <a:r>
              <a:rPr lang="en-US" altLang="es-ES" dirty="0">
                <a:latin typeface="Calibri" panose="020F0502020204030204" pitchFamily="34" charset="0"/>
                <a:cs typeface="Calibri" panose="020F0502020204030204" pitchFamily="34" charset="0"/>
              </a:rPr>
              <a:t> (ad </a:t>
            </a:r>
            <a:r>
              <a:rPr lang="en-US" altLang="es-ES" dirty="0" err="1">
                <a:latin typeface="Calibri" panose="020F0502020204030204" pitchFamily="34" charset="0"/>
                <a:cs typeface="Calibri" panose="020F0502020204030204" pitchFamily="34" charset="0"/>
              </a:rPr>
              <a:t>esempio</a:t>
            </a:r>
            <a:r>
              <a:rPr lang="en-US" altLang="es-ES" dirty="0">
                <a:latin typeface="Calibri" panose="020F0502020204030204" pitchFamily="34" charset="0"/>
                <a:cs typeface="Calibri" panose="020F0502020204030204" pitchFamily="34" charset="0"/>
              </a:rPr>
              <a:t>, le compagnie </a:t>
            </a:r>
            <a:r>
              <a:rPr lang="en-US" altLang="es-ES" dirty="0" err="1">
                <a:latin typeface="Calibri" panose="020F0502020204030204" pitchFamily="34" charset="0"/>
                <a:cs typeface="Calibri" panose="020F0502020204030204" pitchFamily="34" charset="0"/>
              </a:rPr>
              <a:t>aeree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hanno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livelli</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servizio</a:t>
            </a:r>
            <a:r>
              <a:rPr lang="en-US" altLang="es-ES" dirty="0">
                <a:latin typeface="Calibri" panose="020F0502020204030204" pitchFamily="34" charset="0"/>
                <a:cs typeface="Calibri" panose="020F0502020204030204" pitchFamily="34" charset="0"/>
              </a:rPr>
              <a:t> per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loro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che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aprono</a:t>
            </a:r>
            <a:r>
              <a:rPr lang="en-US" altLang="es-ES" dirty="0">
                <a:latin typeface="Calibri" panose="020F0502020204030204" pitchFamily="34" charset="0"/>
                <a:cs typeface="Calibri" panose="020F0502020204030204" pitchFamily="34" charset="0"/>
              </a:rPr>
              <a:t>” e </a:t>
            </a:r>
            <a:r>
              <a:rPr lang="en-US" altLang="es-ES" dirty="0" err="1">
                <a:latin typeface="Calibri" panose="020F0502020204030204" pitchFamily="34" charset="0"/>
                <a:cs typeface="Calibri" panose="020F0502020204030204" pitchFamily="34" charset="0"/>
              </a:rPr>
              <a:t>rendono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usufruibili</a:t>
            </a:r>
            <a:r>
              <a:rPr lang="en-US" altLang="es-ES" dirty="0">
                <a:latin typeface="Calibri" panose="020F0502020204030204" pitchFamily="34" charset="0"/>
                <a:cs typeface="Calibri" panose="020F0502020204030204" pitchFamily="34" charset="0"/>
              </a:rPr>
              <a:t> a </a:t>
            </a:r>
            <a:r>
              <a:rPr lang="en-US" altLang="es-ES" dirty="0" err="1">
                <a:latin typeface="Calibri" panose="020F0502020204030204" pitchFamily="34" charset="0"/>
                <a:cs typeface="Calibri" panose="020F0502020204030204" pitchFamily="34" charset="0"/>
              </a:rPr>
              <a:t>seconda</a:t>
            </a:r>
            <a:r>
              <a:rPr lang="en-US" altLang="es-ES" dirty="0">
                <a:latin typeface="Calibri" panose="020F0502020204030204" pitchFamily="34" charset="0"/>
                <a:cs typeface="Calibri" panose="020F0502020204030204" pitchFamily="34" charset="0"/>
              </a:rPr>
              <a:t> di come un </a:t>
            </a:r>
            <a:r>
              <a:rPr lang="en-US" altLang="es-ES" dirty="0" err="1">
                <a:latin typeface="Calibri" panose="020F0502020204030204" pitchFamily="34" charset="0"/>
                <a:cs typeface="Calibri" panose="020F0502020204030204" pitchFamily="34" charset="0"/>
              </a:rPr>
              <a:t>cliente</a:t>
            </a:r>
            <a:r>
              <a:rPr lang="en-US" altLang="es-ES" dirty="0">
                <a:latin typeface="Calibri" panose="020F0502020204030204" pitchFamily="34" charset="0"/>
                <a:cs typeface="Calibri" panose="020F0502020204030204" pitchFamily="34" charset="0"/>
              </a:rPr>
              <a:t> vola).</a:t>
            </a:r>
          </a:p>
        </p:txBody>
      </p:sp>
      <p:sp>
        <p:nvSpPr>
          <p:cNvPr id="7" name="Rectangle 6"/>
          <p:cNvSpPr/>
          <p:nvPr/>
        </p:nvSpPr>
        <p:spPr>
          <a:xfrm>
            <a:off x="891690" y="5206248"/>
            <a:ext cx="10484528" cy="369332"/>
          </a:xfrm>
          <a:prstGeom prst="rect">
            <a:avLst/>
          </a:prstGeom>
        </p:spPr>
        <p:txBody>
          <a:bodyPr wrap="square">
            <a:spAutoFit/>
          </a:bodyPr>
          <a:lstStyle/>
          <a:p>
            <a:r>
              <a:rPr lang="en-US" dirty="0">
                <a:hlinkClick r:id="rId2"/>
              </a:rPr>
              <a:t>https://www.business.qld.gov.au/running-business/consumer-laws/customer-service/improving/principles</a:t>
            </a:r>
            <a:r>
              <a:rPr lang="en-US" dirty="0"/>
              <a:t> </a:t>
            </a:r>
          </a:p>
        </p:txBody>
      </p:sp>
    </p:spTree>
    <p:extLst>
      <p:ext uri="{BB962C8B-B14F-4D97-AF65-F5344CB8AC3E}">
        <p14:creationId xmlns:p14="http://schemas.microsoft.com/office/powerpoint/2010/main" val="4226248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en-US" sz="2200" spc="50" dirty="0" err="1">
                <a:latin typeface="+mj-lt"/>
                <a:cs typeface="Tahoma"/>
              </a:rPr>
              <a:t>SEZIONE</a:t>
            </a:r>
            <a:r>
              <a:rPr lang="en-US" sz="2200" spc="50" dirty="0">
                <a:latin typeface="+mj-lt"/>
                <a:cs typeface="Tahoma"/>
              </a:rPr>
              <a:t> 3.2: </a:t>
            </a:r>
            <a:r>
              <a:rPr lang="en-US" sz="2200" spc="50" dirty="0" err="1">
                <a:latin typeface="+mj-lt"/>
                <a:cs typeface="Tahoma"/>
              </a:rPr>
              <a:t>Riconoscere</a:t>
            </a:r>
            <a:r>
              <a:rPr lang="en-US" sz="2200" spc="50" dirty="0">
                <a:latin typeface="+mj-lt"/>
                <a:cs typeface="Tahoma"/>
              </a:rPr>
              <a:t> </a:t>
            </a:r>
            <a:r>
              <a:rPr lang="en-US" sz="2200" spc="50" dirty="0" err="1">
                <a:latin typeface="+mj-lt"/>
                <a:cs typeface="Tahoma"/>
              </a:rPr>
              <a:t>quando</a:t>
            </a:r>
            <a:r>
              <a:rPr lang="en-US" sz="2200" spc="50" dirty="0">
                <a:latin typeface="+mj-lt"/>
                <a:cs typeface="Tahoma"/>
              </a:rPr>
              <a:t> un </a:t>
            </a:r>
            <a:r>
              <a:rPr lang="en-US" sz="2200" spc="50" dirty="0" err="1">
                <a:latin typeface="+mj-lt"/>
                <a:cs typeface="Tahoma"/>
              </a:rPr>
              <a:t>servizio</a:t>
            </a:r>
            <a:r>
              <a:rPr lang="en-US" sz="2200" spc="50" dirty="0">
                <a:latin typeface="+mj-lt"/>
                <a:cs typeface="Tahoma"/>
              </a:rPr>
              <a:t> </a:t>
            </a:r>
            <a:r>
              <a:rPr lang="en-US" sz="2200" spc="50" dirty="0" err="1">
                <a:latin typeface="+mj-lt"/>
                <a:cs typeface="Tahoma"/>
              </a:rPr>
              <a:t>clienti</a:t>
            </a:r>
            <a:r>
              <a:rPr lang="en-US" sz="2200" spc="50" dirty="0">
                <a:latin typeface="+mj-lt"/>
                <a:cs typeface="Tahoma"/>
              </a:rPr>
              <a:t> è </a:t>
            </a:r>
            <a:r>
              <a:rPr lang="en-US" sz="2200" spc="50" dirty="0" err="1">
                <a:latin typeface="+mj-lt"/>
                <a:cs typeface="Tahoma"/>
              </a:rPr>
              <a:t>sufficiente</a:t>
            </a:r>
            <a:r>
              <a:rPr lang="en-US" sz="2200" spc="50" dirty="0">
                <a:latin typeface="+mj-lt"/>
                <a:cs typeface="Tahoma"/>
              </a:rPr>
              <a:t> </a:t>
            </a:r>
            <a:endParaRPr lang="en-US" sz="2200" dirty="0">
              <a:latin typeface="+mj-lt"/>
              <a:cs typeface="Tahoma"/>
            </a:endParaRPr>
          </a:p>
        </p:txBody>
      </p:sp>
      <p:sp>
        <p:nvSpPr>
          <p:cNvPr id="5" name="Rectángulo 3">
            <a:extLst>
              <a:ext uri="{FF2B5EF4-FFF2-40B4-BE49-F238E27FC236}">
                <a16:creationId xmlns:a16="http://schemas.microsoft.com/office/drawing/2014/main" id="{D4FBF5A6-24D1-8794-2AEC-D8C0E30E115E}"/>
              </a:ext>
            </a:extLst>
          </p:cNvPr>
          <p:cNvSpPr/>
          <p:nvPr/>
        </p:nvSpPr>
        <p:spPr>
          <a:xfrm>
            <a:off x="561152" y="1939516"/>
            <a:ext cx="11024208" cy="3970318"/>
          </a:xfrm>
          <a:prstGeom prst="rect">
            <a:avLst/>
          </a:prstGeom>
        </p:spPr>
        <p:txBody>
          <a:bodyPr wrap="square">
            <a:spAutoFit/>
          </a:bodyPr>
          <a:lstStyle/>
          <a:p>
            <a:endParaRPr lang="en-US" altLang="es-ES" dirty="0">
              <a:latin typeface="Calibri" panose="020F0502020204030204" pitchFamily="34" charset="0"/>
              <a:cs typeface="Calibri" panose="020F0502020204030204" pitchFamily="34" charset="0"/>
            </a:endParaRPr>
          </a:p>
          <a:p>
            <a:r>
              <a:rPr lang="en-US" altLang="es-ES" dirty="0">
                <a:latin typeface="Calibri" panose="020F0502020204030204" pitchFamily="34" charset="0"/>
                <a:cs typeface="Calibri" panose="020F0502020204030204" pitchFamily="34" charset="0"/>
              </a:rPr>
              <a:t>Il </a:t>
            </a:r>
            <a:r>
              <a:rPr lang="en-US" altLang="es-ES" dirty="0" err="1">
                <a:latin typeface="Calibri" panose="020F0502020204030204" pitchFamily="34" charset="0"/>
                <a:cs typeface="Calibri" panose="020F0502020204030204" pitchFamily="34" charset="0"/>
              </a:rPr>
              <a:t>servizio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è </a:t>
            </a:r>
            <a:r>
              <a:rPr lang="en-US" altLang="es-ES" dirty="0" err="1">
                <a:latin typeface="Calibri" panose="020F0502020204030204" pitchFamily="34" charset="0"/>
                <a:cs typeface="Calibri" panose="020F0502020204030204" pitchFamily="34" charset="0"/>
              </a:rPr>
              <a:t>fluido</a:t>
            </a:r>
            <a:r>
              <a:rPr lang="en-US" altLang="es-ES" dirty="0">
                <a:latin typeface="Calibri" panose="020F0502020204030204" pitchFamily="34" charset="0"/>
                <a:cs typeface="Calibri" panose="020F0502020204030204" pitchFamily="34" charset="0"/>
              </a:rPr>
              <a:t> e cambia da </a:t>
            </a:r>
            <a:r>
              <a:rPr lang="en-US" altLang="es-ES" dirty="0" err="1">
                <a:latin typeface="Calibri" panose="020F0502020204030204" pitchFamily="34" charset="0"/>
                <a:cs typeface="Calibri" panose="020F0502020204030204" pitchFamily="34" charset="0"/>
              </a:rPr>
              <a:t>cliente</a:t>
            </a:r>
            <a:r>
              <a:rPr lang="en-US" altLang="es-ES" dirty="0">
                <a:latin typeface="Calibri" panose="020F0502020204030204" pitchFamily="34" charset="0"/>
                <a:cs typeface="Calibri" panose="020F0502020204030204" pitchFamily="34" charset="0"/>
              </a:rPr>
              <a:t> a </a:t>
            </a:r>
            <a:r>
              <a:rPr lang="en-US" altLang="es-ES" dirty="0" err="1">
                <a:latin typeface="Calibri" panose="020F0502020204030204" pitchFamily="34" charset="0"/>
                <a:cs typeface="Calibri" panose="020F0502020204030204" pitchFamily="34" charset="0"/>
              </a:rPr>
              <a:t>cliente</a:t>
            </a:r>
            <a:r>
              <a:rPr lang="en-US" altLang="es-ES" dirty="0">
                <a:latin typeface="Calibri" panose="020F0502020204030204" pitchFamily="34" charset="0"/>
                <a:cs typeface="Calibri" panose="020F0502020204030204" pitchFamily="34" charset="0"/>
              </a:rPr>
              <a:t>; </a:t>
            </a:r>
            <a:r>
              <a:rPr lang="it-IT" altLang="es-ES" dirty="0">
                <a:latin typeface="Calibri" panose="020F0502020204030204" pitchFamily="34" charset="0"/>
                <a:cs typeface="Calibri" panose="020F0502020204030204" pitchFamily="34" charset="0"/>
              </a:rPr>
              <a:t>alcuni richiedono un servizio minimo, mentre altri non possono mai essere soddisfatti.  Esistono tuttavia tre modi a basso costo per capire se il servizio clienti è sufficientemente "buono":</a:t>
            </a:r>
          </a:p>
          <a:p>
            <a:endParaRPr lang="it-IT" altLang="es-ES" dirty="0">
              <a:latin typeface="Calibri" panose="020F0502020204030204" pitchFamily="34" charset="0"/>
              <a:cs typeface="Calibri" panose="020F0502020204030204" pitchFamily="34" charset="0"/>
            </a:endParaRPr>
          </a:p>
          <a:p>
            <a:r>
              <a:rPr lang="it-IT" altLang="es-ES" dirty="0">
                <a:latin typeface="Calibri" panose="020F0502020204030204" pitchFamily="34" charset="0"/>
                <a:cs typeface="Calibri" panose="020F0502020204030204" pitchFamily="34" charset="0"/>
              </a:rPr>
              <a:t>- Chiedete ai vostri clienti!  Questo aiuta a sviluppare il vostro rapporto con loro e dimostra che vi interessa il loro contributo e che volete fare meglio.</a:t>
            </a:r>
          </a:p>
          <a:p>
            <a:r>
              <a:rPr lang="it-IT" altLang="es-ES" dirty="0">
                <a:latin typeface="Calibri" panose="020F0502020204030204" pitchFamily="34" charset="0"/>
                <a:cs typeface="Calibri" panose="020F0502020204030204" pitchFamily="34" charset="0"/>
              </a:rPr>
              <a:t>- Chiedete ai vostri dipendenti!  Molte volte i vostri dipendenti possono aiutarvi a identificare le lacune di ciò che offrite.  Si interfacciano quotidianamente con i clienti e sanno dove si trovano i possibili problemi.</a:t>
            </a:r>
          </a:p>
          <a:p>
            <a:r>
              <a:rPr lang="it-IT" altLang="es-ES" dirty="0">
                <a:latin typeface="Calibri" panose="020F0502020204030204" pitchFamily="34" charset="0"/>
                <a:cs typeface="Calibri" panose="020F0502020204030204" pitchFamily="34" charset="0"/>
              </a:rPr>
              <a:t>- Fate un benchmark dei servizi che offrite rispetto ai vostri principali concorrenti!!!   A volte dimentichiamo che è necessario osservare continuamente le caratteristiche intangibili offerte dai concorrenti.  A questo proposito, possiamo chiedere ai nostri clienti e ai nostri dipendenti di fornire informazioni. </a:t>
            </a:r>
            <a:r>
              <a:rPr lang="en-US" altLang="es-ES" dirty="0">
                <a:latin typeface="Calibri" panose="020F0502020204030204" pitchFamily="34" charset="0"/>
                <a:cs typeface="Calibri" panose="020F0502020204030204" pitchFamily="34" charset="0"/>
              </a:rPr>
              <a:t> </a:t>
            </a:r>
          </a:p>
          <a:p>
            <a:endParaRPr lang="en-US" altLang="es-ES" dirty="0">
              <a:latin typeface="Calibri" panose="020F0502020204030204" pitchFamily="34" charset="0"/>
              <a:cs typeface="Calibri" panose="020F0502020204030204" pitchFamily="34" charset="0"/>
            </a:endParaRPr>
          </a:p>
          <a:p>
            <a:r>
              <a:rPr lang="en-US" altLang="es-ES" dirty="0">
                <a:latin typeface="Calibri" panose="020F0502020204030204" pitchFamily="34" charset="0"/>
                <a:cs typeface="Calibri" panose="020F0502020204030204" pitchFamily="34" charset="0"/>
              </a:rPr>
              <a:t> </a:t>
            </a:r>
          </a:p>
        </p:txBody>
      </p:sp>
      <p:sp>
        <p:nvSpPr>
          <p:cNvPr id="6" name="Rectángulo 3">
            <a:extLst>
              <a:ext uri="{FF2B5EF4-FFF2-40B4-BE49-F238E27FC236}">
                <a16:creationId xmlns:a16="http://schemas.microsoft.com/office/drawing/2014/main" id="{D4FBF5A6-24D1-8794-2AEC-D8C0E30E115E}"/>
              </a:ext>
            </a:extLst>
          </p:cNvPr>
          <p:cNvSpPr/>
          <p:nvPr/>
        </p:nvSpPr>
        <p:spPr>
          <a:xfrm>
            <a:off x="606640" y="5542043"/>
            <a:ext cx="9976207" cy="646331"/>
          </a:xfrm>
          <a:prstGeom prst="rect">
            <a:avLst/>
          </a:prstGeom>
        </p:spPr>
        <p:txBody>
          <a:bodyPr wrap="square">
            <a:spAutoFit/>
          </a:bodyPr>
          <a:lstStyle/>
          <a:p>
            <a:r>
              <a:rPr lang="en-US" altLang="es-ES" dirty="0">
                <a:latin typeface="Calibri" panose="020F0502020204030204" pitchFamily="34" charset="0"/>
                <a:cs typeface="Calibri" panose="020F0502020204030204" pitchFamily="34" charset="0"/>
              </a:rPr>
              <a:t>“Come </a:t>
            </a:r>
            <a:r>
              <a:rPr lang="en-US" altLang="es-ES" dirty="0" err="1">
                <a:latin typeface="Calibri" panose="020F0502020204030204" pitchFamily="34" charset="0"/>
                <a:cs typeface="Calibri" panose="020F0502020204030204" pitchFamily="34" charset="0"/>
              </a:rPr>
              <a:t>migliorare</a:t>
            </a:r>
            <a:r>
              <a:rPr lang="en-US" altLang="es-ES" dirty="0">
                <a:latin typeface="Calibri" panose="020F0502020204030204" pitchFamily="34" charset="0"/>
                <a:cs typeface="Calibri" panose="020F0502020204030204" pitchFamily="34" charset="0"/>
              </a:rPr>
              <a:t> il </a:t>
            </a:r>
            <a:r>
              <a:rPr lang="en-US" altLang="es-ES" dirty="0" err="1">
                <a:latin typeface="Calibri" panose="020F0502020204030204" pitchFamily="34" charset="0"/>
                <a:cs typeface="Calibri" panose="020F0502020204030204" pitchFamily="34" charset="0"/>
              </a:rPr>
              <a:t>servizio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a:t>
            </a:r>
            <a:r>
              <a:rPr lang="en-US" altLang="es-ES" dirty="0">
                <a:latin typeface="Calibri" panose="020F0502020204030204" pitchFamily="34" charset="0"/>
                <a:cs typeface="Calibri" panose="020F0502020204030204" pitchFamily="34" charset="0"/>
                <a:hlinkClick r:id="rId2"/>
              </a:rPr>
              <a:t>https://www.youtube.com/watch?v=qXQYNxDdbh8&amp;t=8s</a:t>
            </a:r>
            <a:r>
              <a:rPr lang="en-US" altLang="es-ES" dirty="0">
                <a:latin typeface="Calibri" panose="020F0502020204030204" pitchFamily="34" charset="0"/>
                <a:cs typeface="Calibri" panose="020F0502020204030204" pitchFamily="34" charset="0"/>
              </a:rPr>
              <a:t> </a:t>
            </a:r>
          </a:p>
          <a:p>
            <a:r>
              <a:rPr lang="en-US" altLang="es-ES" dirty="0">
                <a:latin typeface="Calibri" panose="020F0502020204030204" pitchFamily="34" charset="0"/>
                <a:cs typeface="Calibri" panose="020F0502020204030204" pitchFamily="34" charset="0"/>
              </a:rPr>
              <a:t> </a:t>
            </a:r>
          </a:p>
        </p:txBody>
      </p:sp>
      <p:sp>
        <p:nvSpPr>
          <p:cNvPr id="7" name="object 2">
            <a:extLst>
              <a:ext uri="{FF2B5EF4-FFF2-40B4-BE49-F238E27FC236}">
                <a16:creationId xmlns:a16="http://schemas.microsoft.com/office/drawing/2014/main" id="{BB274906-4913-6389-00F4-A80E5750DEA8}"/>
              </a:ext>
            </a:extLst>
          </p:cNvPr>
          <p:cNvSpPr txBox="1">
            <a:spLocks/>
          </p:cNvSpPr>
          <p:nvPr/>
        </p:nvSpPr>
        <p:spPr>
          <a:xfrm>
            <a:off x="318564" y="1022287"/>
            <a:ext cx="1163078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kern="0" spc="-150" dirty="0">
                <a:solidFill>
                  <a:schemeClr val="tx1"/>
                </a:solidFill>
                <a:latin typeface="+mj-lt"/>
                <a:ea typeface="Tahoma" panose="020B0604030504040204" pitchFamily="34" charset="0"/>
                <a:cs typeface="Tahoma" panose="020B0604030504040204" pitchFamily="34" charset="0"/>
              </a:rPr>
              <a:t>UNIT 3: </a:t>
            </a:r>
            <a:r>
              <a:rPr lang="en-US" sz="4000" kern="0" spc="-150" dirty="0" err="1">
                <a:solidFill>
                  <a:schemeClr val="tx1"/>
                </a:solidFill>
                <a:latin typeface="+mj-lt"/>
                <a:ea typeface="Tahoma" panose="020B0604030504040204" pitchFamily="34" charset="0"/>
                <a:cs typeface="Tahoma" panose="020B0604030504040204" pitchFamily="34" charset="0"/>
              </a:rPr>
              <a:t>Identificare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ciò</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che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rende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accettabile</a:t>
            </a:r>
            <a:r>
              <a:rPr lang="en-US" sz="4000" kern="0" spc="-150" dirty="0">
                <a:solidFill>
                  <a:schemeClr val="tx1"/>
                </a:solidFill>
                <a:latin typeface="+mj-lt"/>
                <a:ea typeface="Tahoma" panose="020B0604030504040204" pitchFamily="34" charset="0"/>
                <a:cs typeface="Tahoma" panose="020B0604030504040204" pitchFamily="34" charset="0"/>
              </a:rPr>
              <a:t>’ un </a:t>
            </a:r>
            <a:r>
              <a:rPr lang="en-US" sz="4000" kern="0" spc="-150" dirty="0" err="1">
                <a:solidFill>
                  <a:schemeClr val="tx1"/>
                </a:solidFill>
                <a:latin typeface="+mj-lt"/>
                <a:ea typeface="Tahoma" panose="020B0604030504040204" pitchFamily="34" charset="0"/>
                <a:cs typeface="Tahoma" panose="020B0604030504040204" pitchFamily="34" charset="0"/>
              </a:rPr>
              <a:t>servizio</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clienti</a:t>
            </a:r>
            <a:r>
              <a:rPr lang="en-US" sz="4000" kern="0" spc="-150" dirty="0">
                <a:solidFill>
                  <a:schemeClr val="tx1"/>
                </a:solidFill>
                <a:latin typeface="+mj-lt"/>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164769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0" y="1022287"/>
            <a:ext cx="12483036" cy="6591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200" kern="0" spc="-150" dirty="0">
                <a:solidFill>
                  <a:schemeClr val="tx1"/>
                </a:solidFill>
                <a:latin typeface="+mj-lt"/>
                <a:ea typeface="Tahoma" panose="020B0604030504040204" pitchFamily="34" charset="0"/>
                <a:cs typeface="Tahoma" panose="020B0604030504040204" pitchFamily="34" charset="0"/>
              </a:rPr>
              <a:t>UNIT 4: </a:t>
            </a:r>
            <a:r>
              <a:rPr lang="en-US" sz="4200" kern="0" spc="-150" dirty="0" err="1">
                <a:solidFill>
                  <a:schemeClr val="tx1"/>
                </a:solidFill>
                <a:latin typeface="+mj-lt"/>
                <a:ea typeface="Tahoma" panose="020B0604030504040204" pitchFamily="34" charset="0"/>
                <a:cs typeface="Tahoma" panose="020B0604030504040204" pitchFamily="34" charset="0"/>
              </a:rPr>
              <a:t>Scindere</a:t>
            </a:r>
            <a:r>
              <a:rPr lang="en-US" sz="4200" kern="0" spc="-150" dirty="0">
                <a:solidFill>
                  <a:schemeClr val="tx1"/>
                </a:solidFill>
                <a:latin typeface="+mj-lt"/>
                <a:ea typeface="Tahoma" panose="020B0604030504040204" pitchFamily="34" charset="0"/>
                <a:cs typeface="Tahoma" panose="020B0604030504040204" pitchFamily="34" charset="0"/>
              </a:rPr>
              <a:t> il </a:t>
            </a:r>
            <a:r>
              <a:rPr lang="en-US" sz="4200" kern="0" spc="-150" dirty="0" err="1">
                <a:solidFill>
                  <a:schemeClr val="tx1"/>
                </a:solidFill>
                <a:latin typeface="+mj-lt"/>
                <a:ea typeface="Tahoma" panose="020B0604030504040204" pitchFamily="34" charset="0"/>
                <a:cs typeface="Tahoma" panose="020B0604030504040204" pitchFamily="34" charset="0"/>
              </a:rPr>
              <a:t>servizio</a:t>
            </a:r>
            <a:r>
              <a:rPr lang="en-US" sz="4200" kern="0" spc="-150" dirty="0">
                <a:solidFill>
                  <a:schemeClr val="tx1"/>
                </a:solidFill>
                <a:latin typeface="+mj-lt"/>
                <a:ea typeface="Tahoma" panose="020B0604030504040204" pitchFamily="34" charset="0"/>
                <a:cs typeface="Tahoma" panose="020B0604030504040204" pitchFamily="34" charset="0"/>
              </a:rPr>
              <a:t> </a:t>
            </a:r>
            <a:r>
              <a:rPr lang="en-US" sz="4200" kern="0" spc="-150" dirty="0" err="1">
                <a:solidFill>
                  <a:schemeClr val="tx1"/>
                </a:solidFill>
                <a:latin typeface="+mj-lt"/>
                <a:ea typeface="Tahoma" panose="020B0604030504040204" pitchFamily="34" charset="0"/>
                <a:cs typeface="Tahoma" panose="020B0604030504040204" pitchFamily="34" charset="0"/>
              </a:rPr>
              <a:t>clienti</a:t>
            </a:r>
            <a:r>
              <a:rPr lang="en-US" sz="4200" kern="0" spc="-150" dirty="0">
                <a:solidFill>
                  <a:schemeClr val="tx1"/>
                </a:solidFill>
                <a:latin typeface="+mj-lt"/>
                <a:ea typeface="Tahoma" panose="020B0604030504040204" pitchFamily="34" charset="0"/>
                <a:cs typeface="Tahoma" panose="020B0604030504040204" pitchFamily="34" charset="0"/>
              </a:rPr>
              <a:t> </a:t>
            </a:r>
            <a:r>
              <a:rPr lang="en-US" sz="4200" kern="0" spc="-150" dirty="0" err="1">
                <a:solidFill>
                  <a:schemeClr val="tx1"/>
                </a:solidFill>
                <a:latin typeface="+mj-lt"/>
                <a:ea typeface="Tahoma" panose="020B0604030504040204" pitchFamily="34" charset="0"/>
                <a:cs typeface="Tahoma" panose="020B0604030504040204" pitchFamily="34" charset="0"/>
              </a:rPr>
              <a:t>digitale</a:t>
            </a:r>
            <a:r>
              <a:rPr lang="en-US" sz="4200" kern="0" spc="-150" dirty="0">
                <a:solidFill>
                  <a:schemeClr val="tx1"/>
                </a:solidFill>
                <a:latin typeface="+mj-lt"/>
                <a:ea typeface="Tahoma" panose="020B0604030504040204" pitchFamily="34" charset="0"/>
                <a:cs typeface="Tahoma" panose="020B0604030504040204" pitchFamily="34" charset="0"/>
              </a:rPr>
              <a:t> da </a:t>
            </a:r>
            <a:r>
              <a:rPr lang="en-US" sz="4200" kern="0" spc="-150" dirty="0" err="1">
                <a:solidFill>
                  <a:schemeClr val="tx1"/>
                </a:solidFill>
                <a:latin typeface="+mj-lt"/>
                <a:ea typeface="Tahoma" panose="020B0604030504040204" pitchFamily="34" charset="0"/>
                <a:cs typeface="Tahoma" panose="020B0604030504040204" pitchFamily="34" charset="0"/>
              </a:rPr>
              <a:t>quello</a:t>
            </a:r>
            <a:r>
              <a:rPr lang="en-US" sz="4200" kern="0" spc="-150" dirty="0">
                <a:solidFill>
                  <a:schemeClr val="tx1"/>
                </a:solidFill>
                <a:latin typeface="+mj-lt"/>
                <a:ea typeface="Tahoma" panose="020B0604030504040204" pitchFamily="34" charset="0"/>
                <a:cs typeface="Tahoma" panose="020B0604030504040204" pitchFamily="34" charset="0"/>
              </a:rPr>
              <a:t> non </a:t>
            </a:r>
            <a:r>
              <a:rPr lang="en-US" sz="4200" kern="0" spc="-150" dirty="0" err="1">
                <a:solidFill>
                  <a:schemeClr val="tx1"/>
                </a:solidFill>
                <a:latin typeface="+mj-lt"/>
                <a:ea typeface="Tahoma" panose="020B0604030504040204" pitchFamily="34" charset="0"/>
                <a:cs typeface="Tahoma" panose="020B0604030504040204" pitchFamily="34" charset="0"/>
              </a:rPr>
              <a:t>digitale</a:t>
            </a:r>
            <a:r>
              <a:rPr lang="en-US" sz="4200" kern="0" spc="-150" dirty="0">
                <a:solidFill>
                  <a:schemeClr val="tx1"/>
                </a:solidFill>
                <a:latin typeface="+mj-lt"/>
                <a:ea typeface="Tahoma" panose="020B0604030504040204" pitchFamily="34" charset="0"/>
                <a:cs typeface="Tahoma" panose="020B0604030504040204" pitchFamily="34" charset="0"/>
              </a:rPr>
              <a:t>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488712"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4.1.: Digitale versus non-digitale  </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693319"/>
          </a:xfrm>
          <a:prstGeom prst="rect">
            <a:avLst/>
          </a:prstGeom>
        </p:spPr>
        <p:txBody>
          <a:bodyPr wrap="square">
            <a:spAutoFit/>
          </a:bodyPr>
          <a:lstStyle/>
          <a:p>
            <a:pPr algn="l"/>
            <a:r>
              <a:rPr lang="it-IT" dirty="0">
                <a:solidFill>
                  <a:srgbClr val="111111"/>
                </a:solidFill>
              </a:rPr>
              <a:t>Sebbene i canali digitali del servizio clienti siano diventati in qualche modo onnipresenti nel corso della pandemia, le organizzazioni non possono dimenticare la componente non digitale e l'importanza dell'interazione tra i due, soprattutto nel momento in cui si passa a un mondo post-pandemico</a:t>
            </a:r>
          </a:p>
          <a:p>
            <a:pPr algn="l"/>
            <a:endParaRPr lang="en-US" dirty="0">
              <a:solidFill>
                <a:srgbClr val="111111"/>
              </a:solidFill>
            </a:endParaRPr>
          </a:p>
          <a:p>
            <a:pPr algn="l"/>
            <a:r>
              <a:rPr lang="it-IT" dirty="0">
                <a:solidFill>
                  <a:srgbClr val="111111"/>
                </a:solidFill>
              </a:rPr>
              <a:t>È importante integrare perfettamente il servizio clienti digitale e non digitale su più canali.</a:t>
            </a:r>
            <a:endParaRPr lang="en-US" dirty="0">
              <a:solidFill>
                <a:srgbClr val="111111"/>
              </a:solidFill>
            </a:endParaRPr>
          </a:p>
          <a:p>
            <a:pPr marL="285750" indent="-285750">
              <a:buFontTx/>
              <a:buChar char="-"/>
            </a:pPr>
            <a:r>
              <a:rPr lang="en-GB" dirty="0" err="1"/>
              <a:t>Telefono</a:t>
            </a:r>
            <a:r>
              <a:rPr lang="en-GB" dirty="0"/>
              <a:t>		-     email 			-     social media</a:t>
            </a:r>
          </a:p>
          <a:p>
            <a:pPr marL="285750" indent="-285750">
              <a:buFontTx/>
              <a:buChar char="-"/>
            </a:pPr>
            <a:r>
              <a:rPr lang="en-GB" dirty="0" err="1"/>
              <a:t>Sito</a:t>
            </a:r>
            <a:r>
              <a:rPr lang="en-GB" dirty="0"/>
              <a:t> web           		-     SMS / forma </a:t>
            </a:r>
            <a:r>
              <a:rPr lang="en-GB" dirty="0" err="1"/>
              <a:t>scritta</a:t>
            </a:r>
            <a:r>
              <a:rPr lang="en-GB" dirty="0"/>
              <a:t>	-     di persona / </a:t>
            </a:r>
            <a:r>
              <a:rPr lang="en-GB" dirty="0" err="1"/>
              <a:t>assistenza</a:t>
            </a:r>
            <a:r>
              <a:rPr lang="en-GB" dirty="0"/>
              <a:t> </a:t>
            </a:r>
            <a:r>
              <a:rPr lang="en-GB" dirty="0" err="1"/>
              <a:t>sul</a:t>
            </a:r>
            <a:r>
              <a:rPr lang="en-GB" dirty="0"/>
              <a:t> </a:t>
            </a:r>
            <a:r>
              <a:rPr lang="en-GB" dirty="0" err="1"/>
              <a:t>posto</a:t>
            </a:r>
            <a:endParaRPr lang="en-GB" dirty="0"/>
          </a:p>
          <a:p>
            <a:pPr algn="l">
              <a:buFont typeface="Arial" panose="020B0604020202020204" pitchFamily="34" charset="0"/>
              <a:buChar char="•"/>
            </a:pPr>
            <a:endParaRPr lang="en-US" dirty="0">
              <a:solidFill>
                <a:srgbClr val="111111"/>
              </a:solidFill>
            </a:endParaRPr>
          </a:p>
          <a:p>
            <a:r>
              <a:rPr lang="en-US" dirty="0">
                <a:solidFill>
                  <a:srgbClr val="111111"/>
                </a:solidFill>
                <a:hlinkClick r:id="rId2"/>
              </a:rPr>
              <a:t>https://www.the-future-of-commerce.com/2021/08/02/what-is-customer-service-definition-examples/</a:t>
            </a:r>
            <a:r>
              <a:rPr lang="en-US" dirty="0">
                <a:solidFill>
                  <a:srgbClr val="111111"/>
                </a:solidFill>
              </a:rPr>
              <a:t> </a:t>
            </a:r>
          </a:p>
          <a:p>
            <a:endParaRPr lang="en-US" dirty="0"/>
          </a:p>
          <a:p>
            <a:r>
              <a:rPr lang="it-IT" dirty="0"/>
              <a:t>N.B.: Alcune componenti del servizio clienti possono anche essere esternalizzate a fornitori di fiducia di quel servizio (ad esempio, i servizi di consegna ora "rappresentano" i ristoranti quando consegnano i loro prodotti ai clienti); devono essere sviluppate strategicamente ma collegate senza soluzione di continuità per garantire la coerenza.</a:t>
            </a:r>
            <a:endParaRPr lang="en-US" altLang="es-ES" dirty="0">
              <a:cs typeface="Calibri" panose="020F0502020204030204" pitchFamily="34" charset="0"/>
            </a:endParaRPr>
          </a:p>
        </p:txBody>
      </p:sp>
    </p:spTree>
    <p:extLst>
      <p:ext uri="{BB962C8B-B14F-4D97-AF65-F5344CB8AC3E}">
        <p14:creationId xmlns:p14="http://schemas.microsoft.com/office/powerpoint/2010/main" val="279838969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874</TotalTime>
  <Words>1366</Words>
  <Application>Microsoft Office PowerPoint</Application>
  <PresentationFormat>Panorámica</PresentationFormat>
  <Paragraphs>125</Paragraphs>
  <Slides>14</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106</cp:revision>
  <dcterms:created xsi:type="dcterms:W3CDTF">2021-06-29T11:11:56Z</dcterms:created>
  <dcterms:modified xsi:type="dcterms:W3CDTF">2023-02-06T16:18:04Z</dcterms:modified>
</cp:coreProperties>
</file>