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6" r:id="rId2"/>
    <p:sldId id="268" r:id="rId3"/>
    <p:sldId id="258" r:id="rId4"/>
    <p:sldId id="298" r:id="rId5"/>
    <p:sldId id="299" r:id="rId6"/>
    <p:sldId id="290" r:id="rId7"/>
    <p:sldId id="301" r:id="rId8"/>
    <p:sldId id="300" r:id="rId9"/>
    <p:sldId id="292" r:id="rId10"/>
    <p:sldId id="302" r:id="rId11"/>
    <p:sldId id="273" r:id="rId12"/>
    <p:sldId id="265" r:id="rId13"/>
    <p:sldId id="274" r:id="rId14"/>
    <p:sldId id="264"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online.hbs.edu/blog/post/types-of-customer-needs"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pl-PL" sz="1800" b="1" dirty="0">
                <a:effectLst/>
                <a:latin typeface="Bahnschrift Light" panose="020B0502040204020203" pitchFamily="34" charset="0"/>
                <a:ea typeface="Calibri" panose="020F0502020204030204" pitchFamily="34" charset="0"/>
              </a:rPr>
              <a:t>Wzmacnianie odporność MŚP po lockdownie</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l-PL"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Podnoszenie poziomu obsługi klienta</a:t>
            </a:r>
            <a:endPar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l-PL" b="1" spc="-114" dirty="0">
                <a:solidFill>
                  <a:srgbClr val="0CA373"/>
                </a:solidFill>
                <a:latin typeface="Tahoma" panose="020B0604030504040204" pitchFamily="34" charset="0"/>
                <a:ea typeface="Tahoma" panose="020B0604030504040204" pitchFamily="34" charset="0"/>
                <a:cs typeface="Tahoma" panose="020B0604030504040204" pitchFamily="34" charset="0"/>
              </a:rPr>
              <a:t>przez</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77556" y="1081981"/>
            <a:ext cx="13172635"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j-lt"/>
                <a:ea typeface="Tahoma" panose="020B0604030504040204" pitchFamily="34" charset="0"/>
                <a:cs typeface="Tahoma" panose="020B0604030504040204" pitchFamily="34" charset="0"/>
              </a:rPr>
              <a:t>ROZDZIAŁ</a:t>
            </a:r>
            <a:r>
              <a:rPr lang="en-US" sz="3600" kern="0" spc="-150" dirty="0">
                <a:solidFill>
                  <a:schemeClr val="tx1"/>
                </a:solidFill>
                <a:latin typeface="+mj-lt"/>
                <a:ea typeface="Tahoma" panose="020B0604030504040204" pitchFamily="34" charset="0"/>
                <a:cs typeface="Tahoma" panose="020B0604030504040204" pitchFamily="34" charset="0"/>
              </a:rPr>
              <a:t> 4: </a:t>
            </a:r>
            <a:r>
              <a:rPr lang="pl-PL" sz="3900" kern="0" spc="-150" dirty="0">
                <a:solidFill>
                  <a:schemeClr val="tx1"/>
                </a:solidFill>
                <a:latin typeface="+mj-lt"/>
                <a:ea typeface="Tahoma" panose="020B0604030504040204" pitchFamily="34" charset="0"/>
                <a:cs typeface="Tahoma" panose="020B0604030504040204" pitchFamily="34" charset="0"/>
              </a:rPr>
              <a:t>Rozróżnianie cyfrowej obsługi klienta od </a:t>
            </a:r>
            <a:r>
              <a:rPr lang="pl-PL" sz="3900" kern="0" spc="-150" dirty="0" err="1">
                <a:solidFill>
                  <a:schemeClr val="tx1"/>
                </a:solidFill>
                <a:latin typeface="+mj-lt"/>
                <a:ea typeface="Tahoma" panose="020B0604030504040204" pitchFamily="34" charset="0"/>
                <a:cs typeface="Tahoma" panose="020B0604030504040204" pitchFamily="34" charset="0"/>
              </a:rPr>
              <a:t>niecyfrowej</a:t>
            </a:r>
            <a:endParaRPr lang="en-US" sz="39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488712"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n-US" sz="2200" spc="50" dirty="0">
                <a:latin typeface="+mj-lt"/>
                <a:cs typeface="Tahoma"/>
              </a:rPr>
              <a:t> 4.2.: </a:t>
            </a:r>
            <a:r>
              <a:rPr lang="pl-PL" sz="2200" spc="50" dirty="0">
                <a:latin typeface="+mj-lt"/>
                <a:cs typeface="Tahoma"/>
              </a:rPr>
              <a:t>Obsługa klienta ukierunkowana na przyszłość</a:t>
            </a:r>
            <a:endParaRPr lang="en-US"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2585323"/>
          </a:xfrm>
          <a:prstGeom prst="rect">
            <a:avLst/>
          </a:prstGeom>
        </p:spPr>
        <p:txBody>
          <a:bodyPr wrap="square">
            <a:spAutoFit/>
          </a:bodyPr>
          <a:lstStyle/>
          <a:p>
            <a:pPr algn="l"/>
            <a:r>
              <a:rPr lang="pl-PL" dirty="0">
                <a:solidFill>
                  <a:srgbClr val="111111"/>
                </a:solidFill>
              </a:rPr>
              <a:t>Trendy w obsłudze klienta wydają się obracać wokół dwóch dychotomicznych, ale powiązanych ze sobą obszarów</a:t>
            </a:r>
            <a:r>
              <a:rPr lang="en-US" dirty="0">
                <a:solidFill>
                  <a:srgbClr val="111111"/>
                </a:solidFill>
              </a:rPr>
              <a:t>:</a:t>
            </a:r>
          </a:p>
          <a:p>
            <a:pPr algn="l"/>
            <a:endParaRPr lang="en-US" dirty="0">
              <a:solidFill>
                <a:srgbClr val="111111"/>
              </a:solidFill>
            </a:endParaRPr>
          </a:p>
          <a:p>
            <a:pPr marL="285750" indent="-285750">
              <a:buFontTx/>
              <a:buChar char="-"/>
            </a:pPr>
            <a:r>
              <a:rPr lang="pl-PL" dirty="0">
                <a:solidFill>
                  <a:srgbClr val="111111"/>
                </a:solidFill>
              </a:rPr>
              <a:t>Personalizacja: Klienci muszą czuć się ważni i że firma ich zna, a nie tylko  1 klienta - można to zrobić za pomocą środków </a:t>
            </a:r>
            <a:r>
              <a:rPr lang="pl-PL" dirty="0" err="1">
                <a:solidFill>
                  <a:srgbClr val="111111"/>
                </a:solidFill>
              </a:rPr>
              <a:t>niecyfrowych</a:t>
            </a:r>
            <a:r>
              <a:rPr lang="pl-PL" dirty="0">
                <a:solidFill>
                  <a:srgbClr val="111111"/>
                </a:solidFill>
              </a:rPr>
              <a:t>, ale i cyfrowych</a:t>
            </a:r>
          </a:p>
          <a:p>
            <a:pPr marL="285750" indent="-285750">
              <a:buFontTx/>
              <a:buChar char="-"/>
            </a:pPr>
            <a:r>
              <a:rPr lang="pl-PL" dirty="0">
                <a:solidFill>
                  <a:srgbClr val="111111"/>
                </a:solidFill>
              </a:rPr>
              <a:t>Sztuczna inteligencja (AI): Zmienia podstawy interakcji w obsłudze klienta, czyniąc proces prostszym w przypadku rutynowych zadań i prowadząc do wyższych poziomów personalizacji w miarę jej rozwoju.</a:t>
            </a:r>
            <a:endParaRPr lang="en-US" dirty="0">
              <a:solidFill>
                <a:srgbClr val="111111"/>
              </a:solidFill>
            </a:endParaRPr>
          </a:p>
          <a:p>
            <a:pPr marL="285750" indent="-285750" algn="l">
              <a:buFontTx/>
              <a:buChar char="-"/>
            </a:pPr>
            <a:endParaRPr lang="en-US" dirty="0">
              <a:solidFill>
                <a:srgbClr val="111111"/>
              </a:solidFill>
            </a:endParaRPr>
          </a:p>
          <a:p>
            <a:r>
              <a:rPr lang="en-US" altLang="es-ES" dirty="0">
                <a:solidFill>
                  <a:srgbClr val="111111"/>
                </a:solidFill>
                <a:cs typeface="Calibri" panose="020F0502020204030204" pitchFamily="34" charset="0"/>
                <a:hlinkClick r:id="rId2"/>
              </a:rPr>
              <a:t>https://www.techtarget.com/searchcustomerexperience/feature/10-examples-of-AI-in-customer-service#</a:t>
            </a:r>
            <a:r>
              <a:rPr lang="en-US" altLang="es-ES" dirty="0">
                <a:solidFill>
                  <a:srgbClr val="111111"/>
                </a:solidFill>
                <a:cs typeface="Calibri" panose="020F0502020204030204" pitchFamily="34" charset="0"/>
              </a:rPr>
              <a:t> </a:t>
            </a:r>
          </a:p>
          <a:p>
            <a:pPr algn="l"/>
            <a:endParaRPr lang="en-US" altLang="es-ES" dirty="0">
              <a:cs typeface="Calibri" panose="020F0502020204030204" pitchFamily="34" charset="0"/>
            </a:endParaRPr>
          </a:p>
        </p:txBody>
      </p:sp>
    </p:spTree>
    <p:extLst>
      <p:ext uri="{BB962C8B-B14F-4D97-AF65-F5344CB8AC3E}">
        <p14:creationId xmlns:p14="http://schemas.microsoft.com/office/powerpoint/2010/main" val="150351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5035955" y="3995407"/>
            <a:ext cx="1829006" cy="954107"/>
          </a:xfrm>
          <a:prstGeom prst="rect">
            <a:avLst/>
          </a:prstGeom>
          <a:noFill/>
        </p:spPr>
        <p:txBody>
          <a:bodyPr wrap="square" rtlCol="0">
            <a:spAutoFit/>
          </a:bodyPr>
          <a:lstStyle/>
          <a:p>
            <a:pPr algn="ctr"/>
            <a:r>
              <a:rPr lang="pl-PL" sz="1400" dirty="0">
                <a:ea typeface="Lato Light" charset="0"/>
                <a:cs typeface="Poppins" pitchFamily="2" charset="77"/>
              </a:rPr>
              <a:t>Poziom obsługi klienta musi odpowiadać temu, co zostało obiecane</a:t>
            </a:r>
            <a:endParaRPr lang="en-US" sz="1400" dirty="0">
              <a:ea typeface="Lato Light" charset="0"/>
              <a:cs typeface="Poppins" pitchFamily="2" charset="77"/>
            </a:endParaRPr>
          </a:p>
        </p:txBody>
      </p:sp>
      <p:sp>
        <p:nvSpPr>
          <p:cNvPr id="53" name="Rectangle 52"/>
          <p:cNvSpPr/>
          <p:nvPr/>
        </p:nvSpPr>
        <p:spPr>
          <a:xfrm>
            <a:off x="5232947" y="3425732"/>
            <a:ext cx="1311578" cy="646331"/>
          </a:xfrm>
          <a:prstGeom prst="rect">
            <a:avLst/>
          </a:prstGeom>
        </p:spPr>
        <p:txBody>
          <a:bodyPr wrap="none">
            <a:spAutoFit/>
          </a:bodyPr>
          <a:lstStyle/>
          <a:p>
            <a:pPr algn="ctr"/>
            <a:r>
              <a:rPr lang="pl-PL" b="1" dirty="0">
                <a:ea typeface="Roboto" charset="0"/>
                <a:cs typeface="Poppins" pitchFamily="2" charset="77"/>
              </a:rPr>
              <a:t>Wymagane </a:t>
            </a:r>
            <a:br>
              <a:rPr lang="pl-PL" b="1" dirty="0">
                <a:ea typeface="Roboto" charset="0"/>
                <a:cs typeface="Poppins" pitchFamily="2" charset="77"/>
              </a:rPr>
            </a:br>
            <a:r>
              <a:rPr lang="pl-PL" b="1" dirty="0">
                <a:ea typeface="Roboto" charset="0"/>
                <a:cs typeface="Poppins" pitchFamily="2" charset="77"/>
              </a:rPr>
              <a:t>poziomy</a:t>
            </a:r>
            <a:endParaRPr lang="en-US" b="1" dirty="0">
              <a:ea typeface="Roboto" charset="0"/>
              <a:cs typeface="Poppins" pitchFamily="2" charset="77"/>
            </a:endParaRPr>
          </a:p>
        </p:txBody>
      </p:sp>
      <p:sp>
        <p:nvSpPr>
          <p:cNvPr id="54" name="TextBox 53"/>
          <p:cNvSpPr txBox="1"/>
          <p:nvPr/>
        </p:nvSpPr>
        <p:spPr>
          <a:xfrm>
            <a:off x="6310255" y="2693642"/>
            <a:ext cx="1829006" cy="954107"/>
          </a:xfrm>
          <a:prstGeom prst="rect">
            <a:avLst/>
          </a:prstGeom>
          <a:noFill/>
        </p:spPr>
        <p:txBody>
          <a:bodyPr wrap="square" rtlCol="0">
            <a:spAutoFit/>
          </a:bodyPr>
          <a:lstStyle/>
          <a:p>
            <a:pPr algn="ctr"/>
            <a:r>
              <a:rPr lang="pl-PL" sz="1400" dirty="0">
                <a:ea typeface="Lato Light" charset="0"/>
                <a:cs typeface="Poppins" pitchFamily="2" charset="77"/>
              </a:rPr>
              <a:t>Przyjmij do wiadomości, ale nie zapominaj o znaczeniu </a:t>
            </a:r>
            <a:r>
              <a:rPr lang="pl-PL" sz="1400" dirty="0" err="1">
                <a:ea typeface="Lato Light" charset="0"/>
                <a:cs typeface="Poppins" pitchFamily="2" charset="77"/>
              </a:rPr>
              <a:t>niecyfrowych</a:t>
            </a:r>
            <a:endParaRPr lang="en-US" sz="1400" dirty="0">
              <a:ea typeface="Lato Light" charset="0"/>
              <a:cs typeface="Poppins" pitchFamily="2" charset="77"/>
            </a:endParaRPr>
          </a:p>
        </p:txBody>
      </p:sp>
      <p:sp>
        <p:nvSpPr>
          <p:cNvPr id="55" name="Rectangle 54"/>
          <p:cNvSpPr/>
          <p:nvPr/>
        </p:nvSpPr>
        <p:spPr>
          <a:xfrm>
            <a:off x="6658003" y="2375051"/>
            <a:ext cx="1152367" cy="369332"/>
          </a:xfrm>
          <a:prstGeom prst="rect">
            <a:avLst/>
          </a:prstGeom>
        </p:spPr>
        <p:txBody>
          <a:bodyPr wrap="none">
            <a:spAutoFit/>
          </a:bodyPr>
          <a:lstStyle/>
          <a:p>
            <a:pPr algn="ctr"/>
            <a:r>
              <a:rPr lang="pl-PL" b="1" dirty="0">
                <a:ea typeface="Roboto" charset="0"/>
                <a:cs typeface="Poppins" pitchFamily="2" charset="77"/>
              </a:rPr>
              <a:t>Cyfryzacja</a:t>
            </a:r>
            <a:endParaRPr lang="en-US" b="1" dirty="0">
              <a:ea typeface="Roboto" charset="0"/>
              <a:cs typeface="Poppins" pitchFamily="2" charset="77"/>
            </a:endParaRPr>
          </a:p>
        </p:txBody>
      </p:sp>
      <p:sp>
        <p:nvSpPr>
          <p:cNvPr id="58" name="TextBox 57"/>
          <p:cNvSpPr txBox="1"/>
          <p:nvPr/>
        </p:nvSpPr>
        <p:spPr>
          <a:xfrm>
            <a:off x="3535672" y="2734239"/>
            <a:ext cx="1829006" cy="738664"/>
          </a:xfrm>
          <a:prstGeom prst="rect">
            <a:avLst/>
          </a:prstGeom>
          <a:noFill/>
        </p:spPr>
        <p:txBody>
          <a:bodyPr wrap="square" rtlCol="0">
            <a:spAutoFit/>
          </a:bodyPr>
          <a:lstStyle/>
          <a:p>
            <a:pPr algn="ctr"/>
            <a:r>
              <a:rPr lang="pl-PL" sz="1400" dirty="0">
                <a:ea typeface="Lato Light" charset="0"/>
                <a:cs typeface="Poppins" pitchFamily="2" charset="77"/>
              </a:rPr>
              <a:t>Określ swoje oczekiwania co do obsługi</a:t>
            </a:r>
            <a:endParaRPr lang="en-US" sz="1400" dirty="0">
              <a:ea typeface="Lato Light" charset="0"/>
              <a:cs typeface="Poppins" pitchFamily="2" charset="77"/>
            </a:endParaRPr>
          </a:p>
        </p:txBody>
      </p:sp>
      <p:sp>
        <p:nvSpPr>
          <p:cNvPr id="59" name="Rectangle 58"/>
          <p:cNvSpPr/>
          <p:nvPr/>
        </p:nvSpPr>
        <p:spPr>
          <a:xfrm>
            <a:off x="3839544" y="2375051"/>
            <a:ext cx="1313180" cy="369332"/>
          </a:xfrm>
          <a:prstGeom prst="rect">
            <a:avLst/>
          </a:prstGeom>
        </p:spPr>
        <p:txBody>
          <a:bodyPr wrap="none">
            <a:spAutoFit/>
          </a:bodyPr>
          <a:lstStyle/>
          <a:p>
            <a:pPr algn="ctr"/>
            <a:r>
              <a:rPr lang="pl-PL" b="1" dirty="0">
                <a:ea typeface="Roboto" charset="0"/>
                <a:cs typeface="Poppins" pitchFamily="2" charset="77"/>
              </a:rPr>
              <a:t>Wymagania</a:t>
            </a:r>
            <a:endParaRPr lang="en-US" b="1" dirty="0">
              <a:ea typeface="Roboto" charset="0"/>
              <a:cs typeface="Poppins" pitchFamily="2" charset="77"/>
            </a:endParaRPr>
          </a:p>
        </p:txBody>
      </p:sp>
      <p:sp>
        <p:nvSpPr>
          <p:cNvPr id="60" name="TextBox 59"/>
          <p:cNvSpPr txBox="1"/>
          <p:nvPr/>
        </p:nvSpPr>
        <p:spPr>
          <a:xfrm>
            <a:off x="7519434" y="3922764"/>
            <a:ext cx="2079771" cy="954107"/>
          </a:xfrm>
          <a:prstGeom prst="rect">
            <a:avLst/>
          </a:prstGeom>
          <a:noFill/>
        </p:spPr>
        <p:txBody>
          <a:bodyPr wrap="square" rtlCol="0">
            <a:spAutoFit/>
          </a:bodyPr>
          <a:lstStyle/>
          <a:p>
            <a:pPr algn="ctr"/>
            <a:r>
              <a:rPr lang="pl-PL" sz="1400" dirty="0">
                <a:ea typeface="Lato Light" charset="0"/>
                <a:cs typeface="Poppins" pitchFamily="2" charset="77"/>
              </a:rPr>
              <a:t>Budowanie systemów obsługi klienta zarówno cyfrowych jak i nie cyfrowych</a:t>
            </a:r>
            <a:endParaRPr lang="en-US" sz="1400" dirty="0">
              <a:ea typeface="Lato Light" charset="0"/>
              <a:cs typeface="Poppins" pitchFamily="2" charset="77"/>
            </a:endParaRPr>
          </a:p>
        </p:txBody>
      </p:sp>
      <p:sp>
        <p:nvSpPr>
          <p:cNvPr id="61" name="Rectangle 60"/>
          <p:cNvSpPr/>
          <p:nvPr/>
        </p:nvSpPr>
        <p:spPr>
          <a:xfrm>
            <a:off x="7580130" y="3456410"/>
            <a:ext cx="1997391" cy="369332"/>
          </a:xfrm>
          <a:prstGeom prst="rect">
            <a:avLst/>
          </a:prstGeom>
        </p:spPr>
        <p:txBody>
          <a:bodyPr wrap="square">
            <a:spAutoFit/>
          </a:bodyPr>
          <a:lstStyle/>
          <a:p>
            <a:pPr algn="ctr"/>
            <a:r>
              <a:rPr lang="pl-PL" b="1" dirty="0">
                <a:ea typeface="Roboto" charset="0"/>
                <a:cs typeface="Poppins" pitchFamily="2" charset="77"/>
              </a:rPr>
              <a:t>Przyszłość</a:t>
            </a:r>
            <a:endParaRPr lang="en-US" b="1" dirty="0">
              <a:ea typeface="Roboto" charset="0"/>
              <a:cs typeface="Poppins" pitchFamily="2" charset="77"/>
            </a:endParaRPr>
          </a:p>
        </p:txBody>
      </p:sp>
      <p:sp>
        <p:nvSpPr>
          <p:cNvPr id="62" name="TextBox 61"/>
          <p:cNvSpPr txBox="1"/>
          <p:nvPr/>
        </p:nvSpPr>
        <p:spPr>
          <a:xfrm>
            <a:off x="2241892" y="4228390"/>
            <a:ext cx="1829006" cy="523220"/>
          </a:xfrm>
          <a:prstGeom prst="rect">
            <a:avLst/>
          </a:prstGeom>
          <a:noFill/>
        </p:spPr>
        <p:txBody>
          <a:bodyPr wrap="square" rtlCol="0">
            <a:spAutoFit/>
          </a:bodyPr>
          <a:lstStyle/>
          <a:p>
            <a:pPr algn="ctr"/>
            <a:r>
              <a:rPr lang="en-US" sz="1400" dirty="0" err="1">
                <a:ea typeface="Lato Light" charset="0"/>
                <a:cs typeface="Poppins" pitchFamily="2" charset="77"/>
              </a:rPr>
              <a:t>Poznaj</a:t>
            </a:r>
            <a:r>
              <a:rPr lang="en-US" sz="1400" dirty="0">
                <a:ea typeface="Lato Light" charset="0"/>
                <a:cs typeface="Poppins" pitchFamily="2" charset="77"/>
              </a:rPr>
              <a:t> </a:t>
            </a:r>
            <a:r>
              <a:rPr lang="en-US" sz="1400" dirty="0" err="1">
                <a:ea typeface="Lato Light" charset="0"/>
                <a:cs typeface="Poppins" pitchFamily="2" charset="77"/>
              </a:rPr>
              <a:t>potrzeby</a:t>
            </a:r>
            <a:r>
              <a:rPr lang="en-US" sz="1400" dirty="0">
                <a:ea typeface="Lato Light" charset="0"/>
                <a:cs typeface="Poppins" pitchFamily="2" charset="77"/>
              </a:rPr>
              <a:t> </a:t>
            </a:r>
            <a:r>
              <a:rPr lang="en-US" sz="1400" dirty="0" err="1">
                <a:ea typeface="Lato Light" charset="0"/>
                <a:cs typeface="Poppins" pitchFamily="2" charset="77"/>
              </a:rPr>
              <a:t>swoich</a:t>
            </a:r>
            <a:r>
              <a:rPr lang="en-US" sz="1400" dirty="0">
                <a:ea typeface="Lato Light" charset="0"/>
                <a:cs typeface="Poppins" pitchFamily="2" charset="77"/>
              </a:rPr>
              <a:t> </a:t>
            </a:r>
            <a:r>
              <a:rPr lang="en-US" sz="1400" dirty="0" err="1">
                <a:ea typeface="Lato Light" charset="0"/>
                <a:cs typeface="Poppins" pitchFamily="2" charset="77"/>
              </a:rPr>
              <a:t>klientów</a:t>
            </a:r>
            <a:endParaRPr lang="en-US" sz="1400" dirty="0">
              <a:ea typeface="Lato Light" charset="0"/>
              <a:cs typeface="Poppins" pitchFamily="2" charset="77"/>
            </a:endParaRPr>
          </a:p>
        </p:txBody>
      </p:sp>
      <p:sp>
        <p:nvSpPr>
          <p:cNvPr id="63" name="Rectangle 62"/>
          <p:cNvSpPr/>
          <p:nvPr/>
        </p:nvSpPr>
        <p:spPr>
          <a:xfrm>
            <a:off x="2643096" y="3783324"/>
            <a:ext cx="1023422" cy="369332"/>
          </a:xfrm>
          <a:prstGeom prst="rect">
            <a:avLst/>
          </a:prstGeom>
        </p:spPr>
        <p:txBody>
          <a:bodyPr wrap="none">
            <a:spAutoFit/>
          </a:bodyPr>
          <a:lstStyle/>
          <a:p>
            <a:pPr algn="ctr"/>
            <a:r>
              <a:rPr lang="pl-PL" b="1" dirty="0">
                <a:ea typeface="Roboto" charset="0"/>
                <a:cs typeface="Poppins" pitchFamily="2" charset="77"/>
              </a:rPr>
              <a:t>Potrzeby</a:t>
            </a:r>
            <a:endParaRPr lang="en-US" b="1" dirty="0">
              <a:ea typeface="Roboto" charset="0"/>
              <a:cs typeface="Poppins" pitchFamily="2" charset="77"/>
            </a:endParaRPr>
          </a:p>
        </p:txBody>
      </p:sp>
      <p:sp>
        <p:nvSpPr>
          <p:cNvPr id="33" name="object 16"/>
          <p:cNvSpPr txBox="1">
            <a:spLocks/>
          </p:cNvSpPr>
          <p:nvPr/>
        </p:nvSpPr>
        <p:spPr>
          <a:xfrm>
            <a:off x="4385404" y="249441"/>
            <a:ext cx="3631131"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Podsumowanie</a:t>
            </a:r>
            <a:endParaRPr lang="en-US" sz="4800" b="1" spc="-150" dirty="0"/>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GB" sz="4800" b="1" spc="-150" dirty="0"/>
              <a:t>Anal</a:t>
            </a:r>
            <a:r>
              <a:rPr lang="pl-PL" sz="4800" b="1" spc="-150" dirty="0" err="1"/>
              <a:t>iza</a:t>
            </a:r>
            <a:r>
              <a:rPr lang="pl-PL" sz="4800" b="1" spc="-150" dirty="0"/>
              <a:t> </a:t>
            </a:r>
            <a:r>
              <a:rPr lang="en-GB" sz="4800" b="1" spc="-150" dirty="0"/>
              <a:t>SWOT </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200" b="0" i="0" u="none" strike="noStrike" kern="1200" cap="none" spc="-150" normalizeH="0" baseline="0" noProof="0" dirty="0">
                <a:ln>
                  <a:noFill/>
                </a:ln>
                <a:effectLst/>
                <a:uLnTx/>
                <a:uFillTx/>
                <a:latin typeface="+mj-lt"/>
                <a:ea typeface="+mn-ea"/>
                <a:cs typeface="Tahoma"/>
              </a:rPr>
              <a:t>SAMOOCENA</a:t>
            </a:r>
            <a:endParaRPr kumimoji="0" lang="en-GB" sz="2200" b="0" i="0" u="none" strike="noStrike" kern="1200" cap="none" spc="-150" normalizeH="0" baseline="0" noProof="0" dirty="0">
              <a:ln>
                <a:noFill/>
              </a:ln>
              <a:effectLst/>
              <a:uLnTx/>
              <a:uFillTx/>
              <a:latin typeface="+mj-lt"/>
              <a:ea typeface="+mn-ea"/>
              <a:cs typeface="Tahoma"/>
            </a:endParaRP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pl-PL" dirty="0"/>
              <a:t>Mocne strony</a:t>
            </a:r>
            <a:r>
              <a:rPr lang="en-GB" dirty="0"/>
              <a:t>:</a:t>
            </a:r>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pl-PL" dirty="0"/>
              <a:t>Słabe strony</a:t>
            </a:r>
            <a:r>
              <a:rPr lang="en-GB" dirty="0"/>
              <a:t>:</a:t>
            </a:r>
          </a:p>
          <a:p>
            <a:r>
              <a:rPr lang="en-GB" dirty="0"/>
              <a:t>-</a:t>
            </a:r>
          </a:p>
          <a:p>
            <a:r>
              <a:rPr lang="en-GB" dirty="0"/>
              <a:t>-</a:t>
            </a:r>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pl-PL" dirty="0"/>
              <a:t>Możliwości</a:t>
            </a:r>
            <a:r>
              <a:rPr lang="en-GB" dirty="0"/>
              <a:t>:</a:t>
            </a:r>
          </a:p>
          <a:p>
            <a:r>
              <a:rPr lang="en-GB" dirty="0"/>
              <a:t>-</a:t>
            </a:r>
          </a:p>
          <a:p>
            <a:r>
              <a:rPr lang="en-GB" dirty="0"/>
              <a:t>-</a:t>
            </a:r>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pl-PL" dirty="0"/>
              <a:t>Zagrożenia</a:t>
            </a:r>
            <a:r>
              <a:rPr lang="en-GB" dirty="0"/>
              <a:t>:</a:t>
            </a:r>
          </a:p>
          <a:p>
            <a:r>
              <a:rPr lang="en-GB" dirty="0"/>
              <a:t>-</a:t>
            </a:r>
          </a:p>
          <a:p>
            <a:r>
              <a:rPr lang="en-GB" dirty="0"/>
              <a:t>-</a:t>
            </a:r>
          </a:p>
        </p:txBody>
      </p:sp>
    </p:spTree>
    <p:extLst>
      <p:ext uri="{BB962C8B-B14F-4D97-AF65-F5344CB8AC3E}">
        <p14:creationId xmlns:p14="http://schemas.microsoft.com/office/powerpoint/2010/main" val="3445985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480281" cy="646331"/>
          </a:xfrm>
          <a:prstGeom prst="rect">
            <a:avLst/>
          </a:prstGeom>
          <a:noFill/>
        </p:spPr>
        <p:txBody>
          <a:bodyPr wrap="square" rtlCol="0">
            <a:spAutoFit/>
          </a:bodyPr>
          <a:lstStyle/>
          <a:p>
            <a:r>
              <a:rPr lang="en-US" dirty="0"/>
              <a:t>1: </a:t>
            </a:r>
            <a:r>
              <a:rPr lang="pl-PL" dirty="0"/>
              <a:t>Utrzymuj potrzeby klienta w centrum wszystkich decyzji związanych z obsługą klienta (funkcjonalnych, społecznych, emocjonalnych)</a:t>
            </a:r>
            <a:endParaRPr lang="en-US" dirty="0"/>
          </a:p>
        </p:txBody>
      </p:sp>
      <p:sp>
        <p:nvSpPr>
          <p:cNvPr id="12" name="CuadroTexto 11"/>
          <p:cNvSpPr txBox="1"/>
          <p:nvPr/>
        </p:nvSpPr>
        <p:spPr>
          <a:xfrm>
            <a:off x="1615181" y="2905749"/>
            <a:ext cx="8420917" cy="369332"/>
          </a:xfrm>
          <a:prstGeom prst="rect">
            <a:avLst/>
          </a:prstGeom>
          <a:noFill/>
        </p:spPr>
        <p:txBody>
          <a:bodyPr wrap="square" rtlCol="0">
            <a:spAutoFit/>
          </a:bodyPr>
          <a:lstStyle/>
          <a:p>
            <a:r>
              <a:rPr lang="pl-PL" dirty="0"/>
              <a:t>2: Wymagania klientów są płynne i muszą być stale monitorowane i ponownie oceniane</a:t>
            </a:r>
            <a:endParaRPr lang="en-US" dirty="0"/>
          </a:p>
        </p:txBody>
      </p:sp>
      <p:sp>
        <p:nvSpPr>
          <p:cNvPr id="13" name="CuadroTexto 12"/>
          <p:cNvSpPr txBox="1"/>
          <p:nvPr/>
        </p:nvSpPr>
        <p:spPr>
          <a:xfrm>
            <a:off x="1605564" y="3659906"/>
            <a:ext cx="9646015" cy="369332"/>
          </a:xfrm>
          <a:prstGeom prst="rect">
            <a:avLst/>
          </a:prstGeom>
          <a:noFill/>
        </p:spPr>
        <p:txBody>
          <a:bodyPr wrap="square" rtlCol="0">
            <a:spAutoFit/>
          </a:bodyPr>
          <a:lstStyle/>
          <a:p>
            <a:r>
              <a:rPr lang="en-US" dirty="0"/>
              <a:t>3:</a:t>
            </a:r>
            <a:r>
              <a:rPr lang="pl-PL" dirty="0"/>
              <a:t> Poziom obsługi klienta musi odpowiadać temu, co zostało obiecane i czego się oczekuje </a:t>
            </a:r>
            <a:endParaRPr lang="en-US" dirty="0"/>
          </a:p>
        </p:txBody>
      </p:sp>
      <p:sp>
        <p:nvSpPr>
          <p:cNvPr id="14" name="CuadroTexto 13"/>
          <p:cNvSpPr txBox="1"/>
          <p:nvPr/>
        </p:nvSpPr>
        <p:spPr>
          <a:xfrm>
            <a:off x="1647715" y="4356169"/>
            <a:ext cx="8825604" cy="646331"/>
          </a:xfrm>
          <a:prstGeom prst="rect">
            <a:avLst/>
          </a:prstGeom>
          <a:noFill/>
        </p:spPr>
        <p:txBody>
          <a:bodyPr wrap="square" rtlCol="0">
            <a:spAutoFit/>
          </a:bodyPr>
          <a:lstStyle/>
          <a:p>
            <a:r>
              <a:rPr lang="en-US" dirty="0"/>
              <a:t>4: </a:t>
            </a:r>
            <a:r>
              <a:rPr lang="pl-PL" dirty="0"/>
              <a:t>Skup się na cyfrowej obsłudze klienta (przyszłość), ALE nie zapominaj o interakcjach nie cyfrowych</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Kluczowe wnioski</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031022" y="2618289"/>
            <a:ext cx="9836773" cy="1015663"/>
          </a:xfrm>
          <a:prstGeom prst="rect">
            <a:avLst/>
          </a:prstGeom>
          <a:noFill/>
        </p:spPr>
        <p:txBody>
          <a:bodyPr wrap="square">
            <a:spAutoFit/>
          </a:bodyPr>
          <a:lstStyle/>
          <a:p>
            <a:r>
              <a:rPr lang="pl-PL" sz="6000" b="1" spc="95" dirty="0">
                <a:solidFill>
                  <a:schemeClr val="bg1"/>
                </a:solidFill>
                <a:latin typeface="Roboto"/>
                <a:cs typeface="Roboto"/>
              </a:rPr>
              <a:t>Dziękujemy za uwagę !</a:t>
            </a:r>
            <a:endParaRPr lang="es-ES" sz="6000"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78484" y="2850462"/>
            <a:ext cx="4776564" cy="369332"/>
          </a:xfrm>
          <a:prstGeom prst="rect">
            <a:avLst/>
          </a:prstGeom>
          <a:noFill/>
        </p:spPr>
        <p:txBody>
          <a:bodyPr wrap="square" rtlCol="0">
            <a:spAutoFit/>
          </a:bodyPr>
          <a:lstStyle/>
          <a:p>
            <a:r>
              <a:rPr lang="pl-PL" dirty="0"/>
              <a:t>Cel działania</a:t>
            </a:r>
            <a:r>
              <a:rPr lang="es-ES" dirty="0"/>
              <a:t> 1: </a:t>
            </a:r>
            <a:r>
              <a:rPr lang="pl-PL" dirty="0"/>
              <a:t>Zrozumieć potrzeby klientów</a:t>
            </a:r>
            <a:endParaRPr lang="en-GB" dirty="0"/>
          </a:p>
        </p:txBody>
      </p:sp>
      <p:sp>
        <p:nvSpPr>
          <p:cNvPr id="12" name="CuadroTexto 11"/>
          <p:cNvSpPr txBox="1"/>
          <p:nvPr/>
        </p:nvSpPr>
        <p:spPr>
          <a:xfrm>
            <a:off x="1615182" y="3530217"/>
            <a:ext cx="5040226" cy="369332"/>
          </a:xfrm>
          <a:prstGeom prst="rect">
            <a:avLst/>
          </a:prstGeom>
          <a:noFill/>
        </p:spPr>
        <p:txBody>
          <a:bodyPr wrap="none" rtlCol="0">
            <a:spAutoFit/>
          </a:bodyPr>
          <a:lstStyle/>
          <a:p>
            <a:r>
              <a:rPr lang="pl-PL" dirty="0"/>
              <a:t>Cel działania</a:t>
            </a:r>
            <a:r>
              <a:rPr lang="es-ES" dirty="0"/>
              <a:t> 2: </a:t>
            </a:r>
            <a:r>
              <a:rPr lang="pl-PL" dirty="0"/>
              <a:t>Skupić się na wymaganiach klientów</a:t>
            </a:r>
            <a:endParaRPr lang="en-GB" dirty="0"/>
          </a:p>
        </p:txBody>
      </p:sp>
      <p:sp>
        <p:nvSpPr>
          <p:cNvPr id="13" name="CuadroTexto 12"/>
          <p:cNvSpPr txBox="1"/>
          <p:nvPr/>
        </p:nvSpPr>
        <p:spPr>
          <a:xfrm>
            <a:off x="1605565" y="4284374"/>
            <a:ext cx="6171274" cy="369332"/>
          </a:xfrm>
          <a:prstGeom prst="rect">
            <a:avLst/>
          </a:prstGeom>
          <a:noFill/>
        </p:spPr>
        <p:txBody>
          <a:bodyPr wrap="square" rtlCol="0">
            <a:spAutoFit/>
          </a:bodyPr>
          <a:lstStyle/>
          <a:p>
            <a:r>
              <a:rPr lang="pl-PL" dirty="0"/>
              <a:t>Cel działania</a:t>
            </a:r>
            <a:r>
              <a:rPr lang="es-ES" dirty="0"/>
              <a:t> 3:</a:t>
            </a:r>
            <a:r>
              <a:rPr lang="pl-PL" dirty="0"/>
              <a:t> wiedzieć , co wystarczy do obsługi klientów</a:t>
            </a:r>
            <a:endParaRPr lang="en-US" dirty="0"/>
          </a:p>
        </p:txBody>
      </p:sp>
      <p:sp>
        <p:nvSpPr>
          <p:cNvPr id="17" name="object 2"/>
          <p:cNvSpPr txBox="1">
            <a:spLocks/>
          </p:cNvSpPr>
          <p:nvPr/>
        </p:nvSpPr>
        <p:spPr>
          <a:xfrm>
            <a:off x="0" y="1302272"/>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ctr">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ZAMIERZENIA I CELE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629660"/>
          </a:xfrm>
          <a:prstGeom prst="rect">
            <a:avLst/>
          </a:prstGeom>
        </p:spPr>
        <p:txBody>
          <a:bodyPr vert="horz" wrap="square" lIns="0" tIns="13970" rIns="0" bIns="0" rtlCol="0">
            <a:spAutoFit/>
          </a:bodyPr>
          <a:lstStyle/>
          <a:p>
            <a:pPr algn="just"/>
            <a:r>
              <a:rPr lang="pl-PL" sz="2000" dirty="0">
                <a:latin typeface="Calibri" panose="020F0502020204030204" pitchFamily="34" charset="0"/>
                <a:ea typeface="Calibri" panose="020F0502020204030204" pitchFamily="34" charset="0"/>
                <a:cs typeface="Times New Roman" panose="02020603050405020304" pitchFamily="18" charset="0"/>
              </a:rPr>
              <a:t>Po zakończeniu niniejszego szkolenia będziecie Państwo w stanie</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131" y="758722"/>
            <a:ext cx="4612172" cy="5200650"/>
          </a:xfrm>
          <a:prstGeom prst="rect">
            <a:avLst/>
          </a:prstGeom>
          <a:noFill/>
          <a:extLst>
            <a:ext uri="{909E8E84-426E-40DD-AFC4-6F175D3DCCD1}">
              <a14:hiddenFill xmlns:a14="http://schemas.microsoft.com/office/drawing/2010/main">
                <a:solidFill>
                  <a:srgbClr val="FFFFFF"/>
                </a:solidFill>
              </a14:hiddenFill>
            </a:ext>
          </a:extLst>
        </p:spPr>
      </p:pic>
      <p:sp>
        <p:nvSpPr>
          <p:cNvPr id="14" name="Shape 2782"/>
          <p:cNvSpPr/>
          <p:nvPr/>
        </p:nvSpPr>
        <p:spPr>
          <a:xfrm>
            <a:off x="1236986" y="5032100"/>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5" name="CuadroTexto 12"/>
          <p:cNvSpPr txBox="1"/>
          <p:nvPr/>
        </p:nvSpPr>
        <p:spPr>
          <a:xfrm>
            <a:off x="1605565" y="4968273"/>
            <a:ext cx="6325450" cy="369332"/>
          </a:xfrm>
          <a:prstGeom prst="rect">
            <a:avLst/>
          </a:prstGeom>
          <a:noFill/>
        </p:spPr>
        <p:txBody>
          <a:bodyPr wrap="none" rtlCol="0">
            <a:spAutoFit/>
          </a:bodyPr>
          <a:lstStyle/>
          <a:p>
            <a:r>
              <a:rPr lang="pl-PL" dirty="0"/>
              <a:t>Cel działania</a:t>
            </a:r>
            <a:r>
              <a:rPr lang="es-ES" dirty="0"/>
              <a:t> 4: </a:t>
            </a:r>
            <a:r>
              <a:rPr lang="pl-PL" dirty="0"/>
              <a:t>rozróżnić cyfrową obsługę klientów od </a:t>
            </a:r>
            <a:r>
              <a:rPr lang="pl-PL" dirty="0" err="1"/>
              <a:t>niecyfrowej</a:t>
            </a:r>
            <a:endParaRPr lang="en-US" dirty="0"/>
          </a:p>
        </p:txBody>
      </p:sp>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2431" y="984458"/>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ROZDZIAŁ</a:t>
            </a:r>
            <a:r>
              <a:rPr lang="es-ES" sz="4800" kern="0" spc="-150" dirty="0">
                <a:solidFill>
                  <a:schemeClr val="tx1"/>
                </a:solidFill>
                <a:latin typeface="+mj-lt"/>
                <a:ea typeface="Tahoma" panose="020B0604030504040204" pitchFamily="34" charset="0"/>
                <a:cs typeface="Tahoma" panose="020B0604030504040204" pitchFamily="34" charset="0"/>
              </a:rPr>
              <a:t> 1: </a:t>
            </a:r>
            <a:r>
              <a:rPr lang="pl-PL" sz="4800" kern="0" spc="-150" dirty="0">
                <a:solidFill>
                  <a:schemeClr val="tx1"/>
                </a:solidFill>
                <a:latin typeface="+mj-lt"/>
                <a:ea typeface="Tahoma" panose="020B0604030504040204" pitchFamily="34" charset="0"/>
                <a:cs typeface="Tahoma" panose="020B0604030504040204" pitchFamily="34" charset="0"/>
              </a:rPr>
              <a:t>Rozumienie potrzeb klientów</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1.1: </a:t>
            </a:r>
            <a:r>
              <a:rPr lang="pl-PL" sz="2200" spc="50" dirty="0">
                <a:latin typeface="+mj-lt"/>
                <a:cs typeface="Tahoma"/>
              </a:rPr>
              <a:t>Definiowanie potrzeb klientów</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031325"/>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Potrzeba klienta może być albo znana (potrafi wyartykułować czego chce) albo nieznana (nie potrafi wyartykułować czego chce), która motywuje do zakupu produktu lub usługi.</a:t>
            </a:r>
          </a:p>
          <a:p>
            <a:pPr>
              <a:defRPr/>
            </a:pPr>
            <a:endParaRPr lang="en-US"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Zapytaj: "Jakie </a:t>
            </a:r>
            <a:r>
              <a:rPr lang="pl-PL" altLang="es-ES" b="1" dirty="0">
                <a:latin typeface="Calibri" panose="020F0502020204030204" pitchFamily="34" charset="0"/>
                <a:cs typeface="Calibri" panose="020F0502020204030204" pitchFamily="34" charset="0"/>
              </a:rPr>
              <a:t>zadanie</a:t>
            </a:r>
            <a:r>
              <a:rPr lang="pl-PL" altLang="es-ES" dirty="0">
                <a:latin typeface="Calibri" panose="020F0502020204030204" pitchFamily="34" charset="0"/>
                <a:cs typeface="Calibri" panose="020F0502020204030204" pitchFamily="34" charset="0"/>
              </a:rPr>
              <a:t> mój produkt lub usługa wykonuje dla moich klientów i/lub potencjalnych klientów"? Czy pomaga uczynić ich</a:t>
            </a:r>
            <a:r>
              <a:rPr lang="en-US" altLang="es-ES" dirty="0">
                <a:latin typeface="Calibri" panose="020F0502020204030204" pitchFamily="34" charset="0"/>
                <a:cs typeface="Calibri" panose="020F0502020204030204" pitchFamily="34" charset="0"/>
              </a:rPr>
              <a:t>:</a:t>
            </a:r>
          </a:p>
          <a:p>
            <a:pPr marL="285750" indent="-285750">
              <a:buFontTx/>
              <a:buChar char="-"/>
              <a:defRPr/>
            </a:pPr>
            <a:r>
              <a:rPr lang="pl-PL" altLang="es-ES" i="1" dirty="0">
                <a:latin typeface="Calibri" panose="020F0502020204030204" pitchFamily="34" charset="0"/>
                <a:cs typeface="Calibri" panose="020F0502020204030204" pitchFamily="34" charset="0"/>
              </a:rPr>
              <a:t>życie</a:t>
            </a:r>
            <a:r>
              <a:rPr lang="en-US" altLang="es-ES"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łatwiejszym</a:t>
            </a:r>
            <a:r>
              <a:rPr lang="en-US" altLang="es-ES"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zdrowszym</a:t>
            </a:r>
            <a:r>
              <a:rPr lang="en-US" altLang="es-ES"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Bardziej spełnionym</a:t>
            </a:r>
            <a:r>
              <a:rPr lang="en-US" altLang="es-ES" dirty="0">
                <a:latin typeface="Calibri" panose="020F0502020204030204" pitchFamily="34" charset="0"/>
                <a:cs typeface="Calibri" panose="020F0502020204030204" pitchFamily="34" charset="0"/>
              </a:rPr>
              <a:t>?  etc.</a:t>
            </a:r>
          </a:p>
          <a:p>
            <a:pPr marL="285750" indent="-285750">
              <a:buFontTx/>
              <a:buChar char="-"/>
              <a:defRPr/>
            </a:pPr>
            <a:r>
              <a:rPr lang="pl-PL" altLang="es-ES" i="1" dirty="0">
                <a:latin typeface="Calibri" panose="020F0502020204030204" pitchFamily="34" charset="0"/>
                <a:cs typeface="Calibri" panose="020F0502020204030204" pitchFamily="34" charset="0"/>
              </a:rPr>
              <a:t>organizacje</a:t>
            </a:r>
            <a:r>
              <a:rPr lang="en-US" altLang="es-ES"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bardziej wydajnymi</a:t>
            </a:r>
            <a:r>
              <a:rPr lang="en-US" altLang="es-ES"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Oszczędniejszymi pod względem kosztów i czasu?</a:t>
            </a:r>
            <a:r>
              <a:rPr lang="en-US" altLang="es-ES" dirty="0">
                <a:latin typeface="Calibri" panose="020F0502020204030204" pitchFamily="34" charset="0"/>
                <a:cs typeface="Calibri" panose="020F0502020204030204" pitchFamily="34" charset="0"/>
              </a:rPr>
              <a:t> etc.</a:t>
            </a: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https://online.hbs.edu/blog/post/types-of-customer-needs#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91681" y="1078780"/>
            <a:ext cx="984584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ROZDZIAŁ</a:t>
            </a:r>
            <a:r>
              <a:rPr lang="es-ES" sz="4800" kern="0" spc="-150" dirty="0">
                <a:solidFill>
                  <a:schemeClr val="tx1"/>
                </a:solidFill>
                <a:latin typeface="+mj-lt"/>
                <a:ea typeface="Tahoma" panose="020B0604030504040204" pitchFamily="34" charset="0"/>
                <a:cs typeface="Tahoma" panose="020B0604030504040204" pitchFamily="34" charset="0"/>
              </a:rPr>
              <a:t> 1: </a:t>
            </a:r>
            <a:r>
              <a:rPr lang="pl-PL" sz="4800" kern="0" spc="-150" dirty="0">
                <a:solidFill>
                  <a:schemeClr val="tx1"/>
                </a:solidFill>
                <a:latin typeface="+mj-lt"/>
                <a:ea typeface="Tahoma" panose="020B0604030504040204" pitchFamily="34" charset="0"/>
                <a:cs typeface="Tahoma" panose="020B0604030504040204" pitchFamily="34" charset="0"/>
              </a:rPr>
              <a:t>Rozumienie potrzeb klientów</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1.2: </a:t>
            </a:r>
            <a:r>
              <a:rPr lang="pl-PL" sz="2200" spc="50" dirty="0">
                <a:latin typeface="+mj-lt"/>
                <a:cs typeface="Tahoma"/>
              </a:rPr>
              <a:t>Rodzaje potrzeb klientów</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585323"/>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Generalnie istnieją trzy kluczowe rodzaje potrzeb klienta: Funkcjonalne; Społeczne; Emocjonalne</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Funkcjonalne: namacalne potrzeby, które pomagają wypełnić konkretne zadanie lub funkcję, która musi być zrealizowana</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Społeczne: jak ktoś może być "postrzegany" przez innych - wpływ kultury (kraju, organizacji, grup rówieśniczych)</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Emocjonalne: jak dana osoba chce się "czuć</a:t>
            </a: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https://online.hbs.edu/blog/post/types-of-customer-needs#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287895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930010"/>
            <a:ext cx="11729452"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ROZDZIAŁ</a:t>
            </a:r>
            <a:r>
              <a:rPr lang="es-ES" sz="4800" kern="0" spc="-150" dirty="0">
                <a:solidFill>
                  <a:schemeClr val="tx1"/>
                </a:solidFill>
                <a:latin typeface="+mj-lt"/>
                <a:ea typeface="Tahoma" panose="020B0604030504040204" pitchFamily="34" charset="0"/>
                <a:cs typeface="Tahoma" panose="020B0604030504040204" pitchFamily="34" charset="0"/>
              </a:rPr>
              <a:t> 2: </a:t>
            </a:r>
            <a:r>
              <a:rPr lang="pl-PL" sz="4800" kern="0" spc="-150" dirty="0">
                <a:solidFill>
                  <a:schemeClr val="tx1"/>
                </a:solidFill>
                <a:latin typeface="+mj-lt"/>
                <a:ea typeface="Tahoma" panose="020B0604030504040204" pitchFamily="34" charset="0"/>
                <a:cs typeface="Tahoma" panose="020B0604030504040204" pitchFamily="34" charset="0"/>
              </a:rPr>
              <a:t>Skupianie się na wymaganiach klientów</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843819"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n-US" sz="2200" spc="50" dirty="0">
                <a:latin typeface="+mj-lt"/>
                <a:cs typeface="Tahoma"/>
              </a:rPr>
              <a:t> 2.1: </a:t>
            </a:r>
            <a:r>
              <a:rPr lang="pl-PL" sz="2200" spc="50" dirty="0">
                <a:latin typeface="+mj-lt"/>
                <a:cs typeface="Tahoma"/>
              </a:rPr>
              <a:t>Co w rzeczywistości oznacza pojęcie „obsługa”</a:t>
            </a:r>
            <a:r>
              <a:rPr lang="en-US" sz="2200" spc="50" dirty="0">
                <a:latin typeface="+mj-lt"/>
                <a:cs typeface="Tahoma"/>
              </a:rPr>
              <a:t>?</a:t>
            </a:r>
            <a:endParaRPr lang="en-US"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318564" y="4949874"/>
            <a:ext cx="11613024" cy="923330"/>
          </a:xfrm>
          <a:prstGeom prst="rect">
            <a:avLst/>
          </a:prstGeom>
        </p:spPr>
        <p:txBody>
          <a:bodyPr wrap="square">
            <a:spAutoFit/>
          </a:bodyPr>
          <a:lstStyle/>
          <a:p>
            <a:r>
              <a:rPr lang="en-US" dirty="0"/>
              <a:t>What service means by Simon Sinek “The SERVICE in Customer Service”: </a:t>
            </a:r>
            <a:r>
              <a:rPr lang="en-US" dirty="0">
                <a:hlinkClick r:id="rId2"/>
              </a:rPr>
              <a:t>https://www.youtube.com/watch?v=Em7NPWmyw6w&amp;t=57s</a:t>
            </a:r>
            <a:br>
              <a:rPr lang="en-US" dirty="0"/>
            </a:br>
            <a:endParaRPr lang="en-US" altLang="es-ES" dirty="0">
              <a:latin typeface="Calibri" panose="020F0502020204030204" pitchFamily="34" charset="0"/>
              <a:cs typeface="Calibri" panose="020F0502020204030204" pitchFamily="34" charset="0"/>
            </a:endParaRPr>
          </a:p>
        </p:txBody>
      </p:sp>
      <p:sp>
        <p:nvSpPr>
          <p:cNvPr id="7" name="Rectángulo 3">
            <a:extLst>
              <a:ext uri="{FF2B5EF4-FFF2-40B4-BE49-F238E27FC236}">
                <a16:creationId xmlns:a16="http://schemas.microsoft.com/office/drawing/2014/main" id="{D4FBF5A6-24D1-8794-2AEC-D8C0E30E115E}"/>
              </a:ext>
            </a:extLst>
          </p:cNvPr>
          <p:cNvSpPr/>
          <p:nvPr/>
        </p:nvSpPr>
        <p:spPr>
          <a:xfrm>
            <a:off x="377556" y="2438494"/>
            <a:ext cx="11024208" cy="1754326"/>
          </a:xfrm>
          <a:prstGeom prst="rect">
            <a:avLst/>
          </a:prstGeom>
        </p:spPr>
        <p:txBody>
          <a:bodyPr wrap="square">
            <a:spAutoFit/>
          </a:bodyPr>
          <a:lstStyle/>
          <a:p>
            <a:r>
              <a:rPr lang="pl-PL" dirty="0"/>
              <a:t>Obsługa klienta na swoim podstawowym poziomie to proces budowania relacji z obecnymi i przyszłymi klientami</a:t>
            </a:r>
          </a:p>
          <a:p>
            <a:endParaRPr lang="pl-PL" dirty="0"/>
          </a:p>
          <a:p>
            <a:r>
              <a:rPr lang="pl-PL" dirty="0"/>
              <a:t>Zaczyna się, gdy ktoś po raz pierwszy wie o tobie, a kończy, gdy o tobie zapomina!</a:t>
            </a:r>
          </a:p>
          <a:p>
            <a:endParaRPr lang="pl-PL" dirty="0"/>
          </a:p>
          <a:p>
            <a:r>
              <a:rPr lang="pl-PL" dirty="0"/>
              <a:t>Właściciele firm rozumieją, że lojalni klienci prowadzą do wyższego poziomu powtarzalności biznesu i pozytywnego przekazu ustnego (w tym za pośrednictwem mediów społecznościowych); obsługa ma tu więc kolosalne znaczenie</a:t>
            </a:r>
            <a:endParaRPr lang="en-US"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7985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55617" y="1010651"/>
            <a:ext cx="1194729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ROZDZIAŁ</a:t>
            </a:r>
            <a:r>
              <a:rPr lang="es-ES" sz="4800" kern="0" spc="-150" dirty="0">
                <a:solidFill>
                  <a:schemeClr val="tx1"/>
                </a:solidFill>
                <a:latin typeface="+mj-lt"/>
                <a:ea typeface="Tahoma" panose="020B0604030504040204" pitchFamily="34" charset="0"/>
                <a:cs typeface="Tahoma" panose="020B0604030504040204" pitchFamily="34" charset="0"/>
              </a:rPr>
              <a:t> 2: </a:t>
            </a:r>
            <a:r>
              <a:rPr lang="pl-PL" sz="4800" kern="0" spc="-150" dirty="0">
                <a:solidFill>
                  <a:schemeClr val="tx1"/>
                </a:solidFill>
                <a:latin typeface="+mj-lt"/>
                <a:ea typeface="Tahoma" panose="020B0604030504040204" pitchFamily="34" charset="0"/>
                <a:cs typeface="Tahoma" panose="020B0604030504040204" pitchFamily="34" charset="0"/>
              </a:rPr>
              <a:t>Skupianie się na wymaganiach klientów</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843819"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n-US" sz="2200" spc="50" dirty="0">
                <a:latin typeface="+mj-lt"/>
                <a:cs typeface="Tahoma"/>
              </a:rPr>
              <a:t> 2.2: </a:t>
            </a:r>
            <a:r>
              <a:rPr lang="pl-PL" sz="2200" spc="50" dirty="0">
                <a:latin typeface="+mj-lt"/>
                <a:cs typeface="Tahoma"/>
              </a:rPr>
              <a:t>Czego poszukują klienci</a:t>
            </a:r>
            <a:r>
              <a:rPr lang="en-US" sz="2200" spc="50" dirty="0">
                <a:latin typeface="+mj-lt"/>
                <a:cs typeface="Tahoma"/>
              </a:rPr>
              <a:t>?</a:t>
            </a:r>
            <a:endParaRPr lang="en-US" sz="2200" dirty="0">
              <a:latin typeface="+mj-lt"/>
              <a:cs typeface="Tahoma"/>
            </a:endParaRPr>
          </a:p>
        </p:txBody>
      </p:sp>
      <p:sp>
        <p:nvSpPr>
          <p:cNvPr id="5" name="Rectángulo 3">
            <a:extLst>
              <a:ext uri="{FF2B5EF4-FFF2-40B4-BE49-F238E27FC236}">
                <a16:creationId xmlns:a16="http://schemas.microsoft.com/office/drawing/2014/main" id="{D4FBF5A6-24D1-8794-2AEC-D8C0E30E115E}"/>
              </a:ext>
            </a:extLst>
          </p:cNvPr>
          <p:cNvSpPr/>
          <p:nvPr/>
        </p:nvSpPr>
        <p:spPr>
          <a:xfrm>
            <a:off x="377556" y="2431029"/>
            <a:ext cx="11024208" cy="3416320"/>
          </a:xfrm>
          <a:prstGeom prst="rect">
            <a:avLst/>
          </a:prstGeom>
        </p:spPr>
        <p:txBody>
          <a:bodyPr wrap="square">
            <a:spAutoFit/>
          </a:bodyPr>
          <a:lstStyle/>
          <a:p>
            <a:r>
              <a:rPr lang="pl-PL" dirty="0"/>
              <a:t>Poniżej podsumowaliśmy to, co konsultanci i autorzy sugerowali jako różne wymagania od obsługi klienta w świecie post-pandemicznym</a:t>
            </a:r>
            <a:r>
              <a:rPr lang="en-US" dirty="0"/>
              <a:t>:</a:t>
            </a:r>
          </a:p>
          <a:p>
            <a:endParaRPr lang="en-US" dirty="0"/>
          </a:p>
          <a:p>
            <a:pPr marL="285750" indent="-285750">
              <a:buFontTx/>
              <a:buChar char="-"/>
            </a:pPr>
            <a:r>
              <a:rPr lang="pl-PL" dirty="0"/>
              <a:t>Empatia</a:t>
            </a:r>
            <a:r>
              <a:rPr lang="en-US" dirty="0"/>
              <a:t>		-     </a:t>
            </a:r>
            <a:r>
              <a:rPr lang="pl-PL" dirty="0"/>
              <a:t>Kontrola</a:t>
            </a:r>
            <a:r>
              <a:rPr lang="en-US" dirty="0"/>
              <a:t>		-     </a:t>
            </a:r>
            <a:r>
              <a:rPr lang="pl-PL" dirty="0"/>
              <a:t>Dostęp</a:t>
            </a:r>
            <a:endParaRPr lang="en-US" dirty="0"/>
          </a:p>
          <a:p>
            <a:pPr marL="285750" indent="-285750">
              <a:buFontTx/>
              <a:buChar char="-"/>
            </a:pPr>
            <a:r>
              <a:rPr lang="pl-PL" dirty="0"/>
              <a:t>Uprzejmość</a:t>
            </a:r>
            <a:r>
              <a:rPr lang="en-US" dirty="0"/>
              <a:t>		-     </a:t>
            </a:r>
            <a:r>
              <a:rPr lang="pl-PL" dirty="0"/>
              <a:t>Opcje</a:t>
            </a:r>
            <a:r>
              <a:rPr lang="en-US" dirty="0"/>
              <a:t>		</a:t>
            </a:r>
            <a:r>
              <a:rPr lang="pl-PL" dirty="0"/>
              <a:t>                  </a:t>
            </a:r>
            <a:r>
              <a:rPr lang="en-US" dirty="0"/>
              <a:t>-    </a:t>
            </a:r>
            <a:r>
              <a:rPr lang="pl-PL" dirty="0"/>
              <a:t>Informacja</a:t>
            </a:r>
            <a:endParaRPr lang="en-US" dirty="0"/>
          </a:p>
          <a:p>
            <a:pPr marL="285750" indent="-285750">
              <a:buFontTx/>
              <a:buChar char="-"/>
            </a:pPr>
            <a:r>
              <a:rPr lang="pl-PL" dirty="0"/>
              <a:t>Przejrzystość</a:t>
            </a:r>
            <a:r>
              <a:rPr lang="en-US" dirty="0"/>
              <a:t>		-     </a:t>
            </a:r>
            <a:r>
              <a:rPr lang="pl-PL" dirty="0"/>
              <a:t>Udogodnienia</a:t>
            </a:r>
            <a:r>
              <a:rPr lang="en-US" dirty="0"/>
              <a:t>		-     </a:t>
            </a:r>
            <a:r>
              <a:rPr lang="pl-PL" dirty="0"/>
              <a:t>Uczciwość</a:t>
            </a:r>
            <a:endParaRPr lang="en-US" dirty="0"/>
          </a:p>
          <a:p>
            <a:pPr marL="285750" indent="-285750">
              <a:buFontTx/>
              <a:buChar char="-"/>
            </a:pPr>
            <a:r>
              <a:rPr lang="pl-PL" dirty="0"/>
              <a:t>Dostępność</a:t>
            </a:r>
            <a:r>
              <a:rPr lang="en-US" dirty="0"/>
              <a:t>		-     </a:t>
            </a:r>
            <a:r>
              <a:rPr lang="pl-PL" dirty="0"/>
              <a:t>Aktywne słuchanie</a:t>
            </a:r>
            <a:endParaRPr lang="en-US" dirty="0"/>
          </a:p>
          <a:p>
            <a:pPr marL="285750" indent="-285750">
              <a:buFontTx/>
              <a:buChar char="-"/>
            </a:pPr>
            <a:endParaRPr lang="en-US" altLang="es-ES" dirty="0">
              <a:latin typeface="Calibri" panose="020F0502020204030204" pitchFamily="34" charset="0"/>
              <a:cs typeface="Calibri" panose="020F0502020204030204" pitchFamily="34" charset="0"/>
            </a:endParaRPr>
          </a:p>
          <a:p>
            <a:r>
              <a:rPr lang="pl-PL" altLang="es-ES" dirty="0">
                <a:latin typeface="Calibri" panose="020F0502020204030204" pitchFamily="34" charset="0"/>
                <a:cs typeface="Calibri" panose="020F0502020204030204" pitchFamily="34" charset="0"/>
              </a:rPr>
              <a:t>Obecnie mamy do czynienia z ruchem w kierunku najwyższej elastyczności w zakresie tego, jak, kiedy i gdzie może odbywać się obsługa klienta.  Digitalizacja ma kluczowe znaczenie dla tego procesu, ale należy również uwzględnić "element ludzki", zgodnie z wymaganiami.</a:t>
            </a:r>
            <a:endParaRPr lang="en-US" altLang="es-ES" dirty="0">
              <a:latin typeface="Calibri" panose="020F0502020204030204" pitchFamily="34" charset="0"/>
              <a:cs typeface="Calibri" panose="020F0502020204030204" pitchFamily="34" charset="0"/>
            </a:endParaRPr>
          </a:p>
          <a:p>
            <a:r>
              <a:rPr lang="en-US"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04531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77556" y="964389"/>
            <a:ext cx="13065368"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400" kern="0" spc="-150" dirty="0">
                <a:solidFill>
                  <a:schemeClr val="tx1"/>
                </a:solidFill>
                <a:latin typeface="+mj-lt"/>
                <a:ea typeface="Tahoma" panose="020B0604030504040204" pitchFamily="34" charset="0"/>
                <a:cs typeface="Tahoma" panose="020B0604030504040204" pitchFamily="34" charset="0"/>
              </a:rPr>
              <a:t>ROZDZIAŁ</a:t>
            </a:r>
            <a:r>
              <a:rPr lang="es-ES" sz="4400" kern="0" spc="-150" dirty="0">
                <a:solidFill>
                  <a:schemeClr val="tx1"/>
                </a:solidFill>
                <a:latin typeface="+mj-lt"/>
                <a:ea typeface="Tahoma" panose="020B0604030504040204" pitchFamily="34" charset="0"/>
                <a:cs typeface="Tahoma" panose="020B0604030504040204" pitchFamily="34" charset="0"/>
              </a:rPr>
              <a:t> 3: </a:t>
            </a:r>
            <a:r>
              <a:rPr lang="pl-PL" sz="4400" kern="0" spc="-150" dirty="0">
                <a:solidFill>
                  <a:schemeClr val="tx1"/>
                </a:solidFill>
                <a:latin typeface="+mj-lt"/>
                <a:ea typeface="Tahoma" panose="020B0604030504040204" pitchFamily="34" charset="0"/>
                <a:cs typeface="Tahoma" panose="020B0604030504040204" pitchFamily="34" charset="0"/>
              </a:rPr>
              <a:t>Rozpoznanie co wystarczy do obsługi klienta</a:t>
            </a:r>
            <a:endParaRPr lang="en-U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447895" y="1632901"/>
            <a:ext cx="10843819"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n-US" sz="2200" spc="50" dirty="0">
                <a:latin typeface="+mj-lt"/>
                <a:cs typeface="Tahoma"/>
              </a:rPr>
              <a:t> 3.1: </a:t>
            </a:r>
            <a:r>
              <a:rPr lang="pl-PL" sz="2200" spc="50" dirty="0">
                <a:latin typeface="+mj-lt"/>
                <a:cs typeface="Tahoma"/>
              </a:rPr>
              <a:t>Podstawy obsługi klienta</a:t>
            </a:r>
            <a:endParaRPr lang="en-US" sz="2200" dirty="0">
              <a:latin typeface="+mj-lt"/>
              <a:cs typeface="Tahoma"/>
            </a:endParaRPr>
          </a:p>
        </p:txBody>
      </p:sp>
      <p:sp>
        <p:nvSpPr>
          <p:cNvPr id="5" name="Rectángulo 3">
            <a:extLst>
              <a:ext uri="{FF2B5EF4-FFF2-40B4-BE49-F238E27FC236}">
                <a16:creationId xmlns:a16="http://schemas.microsoft.com/office/drawing/2014/main" id="{D4FBF5A6-24D1-8794-2AEC-D8C0E30E115E}"/>
              </a:ext>
            </a:extLst>
          </p:cNvPr>
          <p:cNvSpPr/>
          <p:nvPr/>
        </p:nvSpPr>
        <p:spPr>
          <a:xfrm>
            <a:off x="561152" y="2105017"/>
            <a:ext cx="11024208" cy="2862322"/>
          </a:xfrm>
          <a:prstGeom prst="rect">
            <a:avLst/>
          </a:prstGeom>
        </p:spPr>
        <p:txBody>
          <a:bodyPr wrap="square">
            <a:spAutoFit/>
          </a:bodyPr>
          <a:lstStyle/>
          <a:p>
            <a:endParaRPr lang="pl-PL" altLang="es-ES" dirty="0">
              <a:latin typeface="Calibri" panose="020F0502020204030204" pitchFamily="34" charset="0"/>
              <a:cs typeface="Calibri" panose="020F0502020204030204" pitchFamily="34" charset="0"/>
            </a:endParaRPr>
          </a:p>
          <a:p>
            <a:r>
              <a:rPr lang="pl-PL" altLang="es-ES" dirty="0">
                <a:latin typeface="Calibri" panose="020F0502020204030204" pitchFamily="34" charset="0"/>
                <a:cs typeface="Calibri" panose="020F0502020204030204" pitchFamily="34" charset="0"/>
              </a:rPr>
              <a:t>Trzeba zacząć od pytania: Jakie są oczekiwania naszych klientów przed zakupem versus po zakupie i jak dobrze spełniamy te oczekiwania?  Oferowane usługi MUSZĄ odpowiadać tym obiecanym</a:t>
            </a:r>
            <a:r>
              <a:rPr lang="en-US" altLang="es-ES" dirty="0">
                <a:latin typeface="Calibri" panose="020F0502020204030204" pitchFamily="34" charset="0"/>
                <a:cs typeface="Calibri" panose="020F0502020204030204" pitchFamily="34" charset="0"/>
              </a:rPr>
              <a:t>.   </a:t>
            </a:r>
          </a:p>
          <a:p>
            <a:endParaRPr lang="en-US" altLang="es-ES" dirty="0">
              <a:latin typeface="Calibri" panose="020F0502020204030204" pitchFamily="34" charset="0"/>
              <a:cs typeface="Calibri" panose="020F0502020204030204" pitchFamily="34" charset="0"/>
            </a:endParaRPr>
          </a:p>
          <a:p>
            <a:r>
              <a:rPr lang="pl-PL" altLang="es-ES" dirty="0">
                <a:latin typeface="Calibri" panose="020F0502020204030204" pitchFamily="34" charset="0"/>
                <a:cs typeface="Calibri" panose="020F0502020204030204" pitchFamily="34" charset="0"/>
              </a:rPr>
              <a:t>Poziomy obsługi klienta różnią się w zależności od klienta</a:t>
            </a:r>
            <a:r>
              <a:rPr lang="en-US" altLang="es-ES" dirty="0">
                <a:latin typeface="Calibri" panose="020F0502020204030204" pitchFamily="34" charset="0"/>
                <a:cs typeface="Calibri" panose="020F0502020204030204" pitchFamily="34" charset="0"/>
              </a:rPr>
              <a:t>.  </a:t>
            </a:r>
          </a:p>
          <a:p>
            <a:endParaRPr lang="en-US" altLang="es-ES" dirty="0">
              <a:latin typeface="Calibri" panose="020F0502020204030204" pitchFamily="34" charset="0"/>
              <a:cs typeface="Calibri" panose="020F0502020204030204" pitchFamily="34" charset="0"/>
            </a:endParaRPr>
          </a:p>
          <a:p>
            <a:r>
              <a:rPr lang="pl-PL" altLang="es-ES" dirty="0">
                <a:latin typeface="Calibri" panose="020F0502020204030204" pitchFamily="34" charset="0"/>
                <a:cs typeface="Calibri" panose="020F0502020204030204" pitchFamily="34" charset="0"/>
              </a:rPr>
              <a:t>Organizacje mogą:</a:t>
            </a:r>
          </a:p>
          <a:p>
            <a:r>
              <a:rPr lang="pl-PL" altLang="es-ES" dirty="0">
                <a:latin typeface="Calibri" panose="020F0502020204030204" pitchFamily="34" charset="0"/>
                <a:cs typeface="Calibri" panose="020F0502020204030204" pitchFamily="34" charset="0"/>
              </a:rPr>
              <a:t>- pobierać dodatkową opłatę za różne poziomy obsługi klienta przed lub po zakupie (podstawowy, </a:t>
            </a:r>
            <a:r>
              <a:rPr lang="pl-PL" altLang="es-ES" dirty="0" err="1">
                <a:latin typeface="Calibri" panose="020F0502020204030204" pitchFamily="34" charset="0"/>
                <a:cs typeface="Calibri" panose="020F0502020204030204" pitchFamily="34" charset="0"/>
              </a:rPr>
              <a:t>premium</a:t>
            </a:r>
            <a:r>
              <a:rPr lang="pl-PL" altLang="es-ES" dirty="0">
                <a:latin typeface="Calibri" panose="020F0502020204030204" pitchFamily="34" charset="0"/>
                <a:cs typeface="Calibri" panose="020F0502020204030204" pitchFamily="34" charset="0"/>
              </a:rPr>
              <a:t>) lub </a:t>
            </a:r>
          </a:p>
          <a:p>
            <a:r>
              <a:rPr lang="pl-PL" altLang="es-ES" dirty="0">
                <a:latin typeface="Calibri" panose="020F0502020204030204" pitchFamily="34" charset="0"/>
                <a:cs typeface="Calibri" panose="020F0502020204030204" pitchFamily="34" charset="0"/>
              </a:rPr>
              <a:t>- zwiększać poziom obsługi klienta przed lub po zakupie w zależności od wartości klienta (np. linie lotnicze mają poziomy obsługi dla swoich klientów, które "otwierają" im usługi w zależności od tego, jak klient lata)</a:t>
            </a:r>
            <a:endParaRPr lang="en-US" altLang="es-ES" dirty="0">
              <a:latin typeface="Calibri" panose="020F0502020204030204" pitchFamily="34" charset="0"/>
              <a:cs typeface="Calibri" panose="020F0502020204030204" pitchFamily="34" charset="0"/>
            </a:endParaRPr>
          </a:p>
        </p:txBody>
      </p:sp>
      <p:sp>
        <p:nvSpPr>
          <p:cNvPr id="7" name="Rectangle 6"/>
          <p:cNvSpPr/>
          <p:nvPr/>
        </p:nvSpPr>
        <p:spPr>
          <a:xfrm>
            <a:off x="891690" y="5206248"/>
            <a:ext cx="10484528" cy="369332"/>
          </a:xfrm>
          <a:prstGeom prst="rect">
            <a:avLst/>
          </a:prstGeom>
        </p:spPr>
        <p:txBody>
          <a:bodyPr wrap="square">
            <a:spAutoFit/>
          </a:bodyPr>
          <a:lstStyle/>
          <a:p>
            <a:r>
              <a:rPr lang="en-US" dirty="0">
                <a:hlinkClick r:id="rId2"/>
              </a:rPr>
              <a:t>https://www.business.qld.gov.au/running-business/consumer-laws/customer-service/improving/principles</a:t>
            </a:r>
            <a:r>
              <a:rPr lang="en-US" dirty="0"/>
              <a:t> </a:t>
            </a:r>
          </a:p>
        </p:txBody>
      </p:sp>
    </p:spTree>
    <p:extLst>
      <p:ext uri="{BB962C8B-B14F-4D97-AF65-F5344CB8AC3E}">
        <p14:creationId xmlns:p14="http://schemas.microsoft.com/office/powerpoint/2010/main" val="4226248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98938" y="1002024"/>
            <a:ext cx="12177346"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400" kern="0" spc="-150" dirty="0">
                <a:solidFill>
                  <a:schemeClr val="tx1"/>
                </a:solidFill>
                <a:latin typeface="+mj-lt"/>
                <a:ea typeface="Tahoma" panose="020B0604030504040204" pitchFamily="34" charset="0"/>
                <a:cs typeface="Tahoma" panose="020B0604030504040204" pitchFamily="34" charset="0"/>
              </a:rPr>
              <a:t>ROZDZIAŁ</a:t>
            </a:r>
            <a:r>
              <a:rPr lang="es-ES" sz="4000" kern="0" spc="-150" dirty="0">
                <a:solidFill>
                  <a:schemeClr val="tx1"/>
                </a:solidFill>
                <a:latin typeface="+mj-lt"/>
                <a:ea typeface="Tahoma" panose="020B0604030504040204" pitchFamily="34" charset="0"/>
                <a:cs typeface="Tahoma" panose="020B0604030504040204" pitchFamily="34" charset="0"/>
              </a:rPr>
              <a:t> 3: </a:t>
            </a:r>
            <a:r>
              <a:rPr lang="pl-PL" sz="4000" kern="0" spc="-150" dirty="0">
                <a:solidFill>
                  <a:schemeClr val="tx1"/>
                </a:solidFill>
                <a:latin typeface="+mj-lt"/>
                <a:ea typeface="Tahoma" panose="020B0604030504040204" pitchFamily="34" charset="0"/>
                <a:cs typeface="Tahoma" panose="020B0604030504040204" pitchFamily="34" charset="0"/>
              </a:rPr>
              <a:t>Rozpoznanie co wystarczy do obsługi klienta</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843819"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n-US" sz="2200" spc="50" dirty="0">
                <a:latin typeface="+mj-lt"/>
                <a:cs typeface="Tahoma"/>
              </a:rPr>
              <a:t> 3.2: </a:t>
            </a:r>
            <a:r>
              <a:rPr lang="pl-PL" sz="2200" spc="50" dirty="0">
                <a:latin typeface="+mj-lt"/>
                <a:cs typeface="Tahoma"/>
              </a:rPr>
              <a:t>Stwierdzanie, kiedy obsługa klienta jest "wystarczająca</a:t>
            </a:r>
            <a:endParaRPr lang="en-US" sz="2200" dirty="0">
              <a:latin typeface="+mj-lt"/>
              <a:cs typeface="Tahoma"/>
            </a:endParaRPr>
          </a:p>
        </p:txBody>
      </p:sp>
      <p:sp>
        <p:nvSpPr>
          <p:cNvPr id="5" name="Rectángulo 3">
            <a:extLst>
              <a:ext uri="{FF2B5EF4-FFF2-40B4-BE49-F238E27FC236}">
                <a16:creationId xmlns:a16="http://schemas.microsoft.com/office/drawing/2014/main" id="{D4FBF5A6-24D1-8794-2AEC-D8C0E30E115E}"/>
              </a:ext>
            </a:extLst>
          </p:cNvPr>
          <p:cNvSpPr/>
          <p:nvPr/>
        </p:nvSpPr>
        <p:spPr>
          <a:xfrm>
            <a:off x="561152" y="2105017"/>
            <a:ext cx="11024208" cy="3970318"/>
          </a:xfrm>
          <a:prstGeom prst="rect">
            <a:avLst/>
          </a:prstGeom>
        </p:spPr>
        <p:txBody>
          <a:bodyPr wrap="square">
            <a:spAutoFit/>
          </a:bodyPr>
          <a:lstStyle/>
          <a:p>
            <a:pPr algn="just"/>
            <a:r>
              <a:rPr lang="pl-PL" altLang="es-ES" dirty="0">
                <a:latin typeface="Calibri" panose="020F0502020204030204" pitchFamily="34" charset="0"/>
                <a:cs typeface="Calibri" panose="020F0502020204030204" pitchFamily="34" charset="0"/>
              </a:rPr>
              <a:t>Obsługa klienta jest płynna i zmienia się w zależności od klienta; niektórzy wymagają minimalnej obsługi, podczas gdy inni "nigdy" nie będą zadowoleni.  Istnieją jednak trzy tanie sposoby na stwierdzenie, czy masz wystarczająco "dobrą" obsługę klienta:</a:t>
            </a:r>
          </a:p>
          <a:p>
            <a:pPr algn="just"/>
            <a:endParaRPr lang="pl-PL" altLang="es-ES" dirty="0">
              <a:latin typeface="Calibri" panose="020F0502020204030204" pitchFamily="34" charset="0"/>
              <a:cs typeface="Calibri" panose="020F0502020204030204" pitchFamily="34" charset="0"/>
            </a:endParaRPr>
          </a:p>
          <a:p>
            <a:pPr algn="just"/>
            <a:r>
              <a:rPr lang="pl-PL" altLang="es-ES" dirty="0">
                <a:latin typeface="Calibri" panose="020F0502020204030204" pitchFamily="34" charset="0"/>
                <a:cs typeface="Calibri" panose="020F0502020204030204" pitchFamily="34" charset="0"/>
              </a:rPr>
              <a:t>-    Pytaj swoich klientów!!!  To również pomaga rozwijać relacje z nimi i pokazuje, że dbasz o ich wysiłek i chcesz robić to lepiej</a:t>
            </a:r>
          </a:p>
          <a:p>
            <a:pPr marL="285750" indent="-285750" algn="just">
              <a:buFontTx/>
              <a:buChar char="-"/>
            </a:pPr>
            <a:r>
              <a:rPr lang="pl-PL" altLang="es-ES" dirty="0">
                <a:latin typeface="Calibri" panose="020F0502020204030204" pitchFamily="34" charset="0"/>
                <a:cs typeface="Calibri" panose="020F0502020204030204" pitchFamily="34" charset="0"/>
              </a:rPr>
              <a:t>Zapytaj swoich własnych pracowników!!!  Wiele razy twoi pracownicy mogą pomóc zidentyfikować luki w tym, co dostarczasz.  Oni są codziennie w kontakcie z klientami i wiedzą, gdzie leżą potencjalne problemy </a:t>
            </a:r>
          </a:p>
          <a:p>
            <a:pPr algn="just"/>
            <a:r>
              <a:rPr lang="pl-PL" altLang="es-ES" dirty="0">
                <a:latin typeface="Calibri" panose="020F0502020204030204" pitchFamily="34" charset="0"/>
                <a:cs typeface="Calibri" panose="020F0502020204030204" pitchFamily="34" charset="0"/>
              </a:rPr>
              <a:t>-    Porównaj usługi, które oferujesz z kluczowymi konkurentami!!! Czasami zapominamy, że musimy stale obserwować, jakie niematerialne wartości oferuje konkurencja. Możemy również zapytać naszych klientów i pracowników, aby zgłębić problem. </a:t>
            </a:r>
          </a:p>
          <a:p>
            <a:endParaRPr lang="en-US" altLang="es-ES" dirty="0">
              <a:latin typeface="Calibri" panose="020F0502020204030204" pitchFamily="34" charset="0"/>
              <a:cs typeface="Calibri" panose="020F0502020204030204" pitchFamily="34" charset="0"/>
            </a:endParaRPr>
          </a:p>
          <a:p>
            <a:pPr marL="285750" indent="-285750">
              <a:buFontTx/>
              <a:buChar char="-"/>
            </a:pPr>
            <a:endParaRPr lang="en-US" altLang="es-ES" dirty="0">
              <a:latin typeface="Calibri" panose="020F0502020204030204" pitchFamily="34" charset="0"/>
              <a:cs typeface="Calibri" panose="020F0502020204030204" pitchFamily="34" charset="0"/>
            </a:endParaRPr>
          </a:p>
          <a:p>
            <a:r>
              <a:rPr lang="en-US" altLang="es-ES" dirty="0">
                <a:latin typeface="Calibri" panose="020F0502020204030204" pitchFamily="34" charset="0"/>
                <a:cs typeface="Calibri" panose="020F0502020204030204" pitchFamily="34" charset="0"/>
              </a:rPr>
              <a:t> </a:t>
            </a:r>
          </a:p>
        </p:txBody>
      </p:sp>
      <p:sp>
        <p:nvSpPr>
          <p:cNvPr id="6" name="Rectángulo 3">
            <a:extLst>
              <a:ext uri="{FF2B5EF4-FFF2-40B4-BE49-F238E27FC236}">
                <a16:creationId xmlns:a16="http://schemas.microsoft.com/office/drawing/2014/main" id="{D4FBF5A6-24D1-8794-2AEC-D8C0E30E115E}"/>
              </a:ext>
            </a:extLst>
          </p:cNvPr>
          <p:cNvSpPr/>
          <p:nvPr/>
        </p:nvSpPr>
        <p:spPr>
          <a:xfrm>
            <a:off x="621850" y="5393654"/>
            <a:ext cx="11024208" cy="646331"/>
          </a:xfrm>
          <a:prstGeom prst="rect">
            <a:avLst/>
          </a:prstGeom>
        </p:spPr>
        <p:txBody>
          <a:bodyPr wrap="square">
            <a:spAutoFit/>
          </a:bodyPr>
          <a:lstStyle/>
          <a:p>
            <a:r>
              <a:rPr lang="en-US" altLang="es-ES" dirty="0">
                <a:latin typeface="Calibri" panose="020F0502020204030204" pitchFamily="34" charset="0"/>
                <a:cs typeface="Calibri" panose="020F0502020204030204" pitchFamily="34" charset="0"/>
              </a:rPr>
              <a:t>“How to Improve Your Customer Service: </a:t>
            </a:r>
            <a:r>
              <a:rPr lang="en-US" altLang="es-ES" dirty="0">
                <a:latin typeface="Calibri" panose="020F0502020204030204" pitchFamily="34" charset="0"/>
                <a:cs typeface="Calibri" panose="020F0502020204030204" pitchFamily="34" charset="0"/>
                <a:hlinkClick r:id="rId2"/>
              </a:rPr>
              <a:t>https://www.youtube.com/watch?v=qXQYNxDdbh8&amp;t=8s</a:t>
            </a:r>
            <a:r>
              <a:rPr lang="en-US" altLang="es-ES" dirty="0">
                <a:latin typeface="Calibri" panose="020F0502020204030204" pitchFamily="34" charset="0"/>
                <a:cs typeface="Calibri" panose="020F0502020204030204" pitchFamily="34" charset="0"/>
              </a:rPr>
              <a:t> </a:t>
            </a:r>
          </a:p>
          <a:p>
            <a:r>
              <a:rPr lang="en-US"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164769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81354" y="1081981"/>
            <a:ext cx="12098215"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j-lt"/>
                <a:ea typeface="Tahoma" panose="020B0604030504040204" pitchFamily="34" charset="0"/>
                <a:cs typeface="Tahoma" panose="020B0604030504040204" pitchFamily="34" charset="0"/>
              </a:rPr>
              <a:t>ROZDZIAŁ</a:t>
            </a:r>
            <a:r>
              <a:rPr lang="en-US" sz="4000" kern="0" spc="-150" dirty="0">
                <a:solidFill>
                  <a:schemeClr val="tx1"/>
                </a:solidFill>
                <a:latin typeface="+mj-lt"/>
                <a:ea typeface="Tahoma" panose="020B0604030504040204" pitchFamily="34" charset="0"/>
                <a:cs typeface="Tahoma" panose="020B0604030504040204" pitchFamily="34" charset="0"/>
              </a:rPr>
              <a:t> 4: </a:t>
            </a:r>
            <a:r>
              <a:rPr lang="pl-PL" sz="3900" kern="0" spc="-150" dirty="0">
                <a:solidFill>
                  <a:schemeClr val="tx1"/>
                </a:solidFill>
                <a:latin typeface="+mj-lt"/>
                <a:ea typeface="Tahoma" panose="020B0604030504040204" pitchFamily="34" charset="0"/>
                <a:cs typeface="Tahoma" panose="020B0604030504040204" pitchFamily="34" charset="0"/>
              </a:rPr>
              <a:t>Rozróżnianie</a:t>
            </a:r>
            <a:r>
              <a:rPr lang="pl-PL" sz="4000" kern="0" spc="-150" dirty="0">
                <a:solidFill>
                  <a:schemeClr val="tx1"/>
                </a:solidFill>
                <a:latin typeface="+mj-lt"/>
                <a:ea typeface="Tahoma" panose="020B0604030504040204" pitchFamily="34" charset="0"/>
                <a:cs typeface="Tahoma" panose="020B0604030504040204" pitchFamily="34" charset="0"/>
              </a:rPr>
              <a:t> cyfrowej obsługi klienta od </a:t>
            </a:r>
            <a:r>
              <a:rPr lang="pl-PL" sz="4000" kern="0" spc="-150" dirty="0" err="1">
                <a:solidFill>
                  <a:schemeClr val="tx1"/>
                </a:solidFill>
                <a:latin typeface="+mj-lt"/>
                <a:ea typeface="Tahoma" panose="020B0604030504040204" pitchFamily="34" charset="0"/>
                <a:cs typeface="Tahoma" panose="020B0604030504040204" pitchFamily="34" charset="0"/>
              </a:rPr>
              <a:t>niecyfrowej</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488712"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4.1.: </a:t>
            </a:r>
            <a:r>
              <a:rPr lang="pl-PL" sz="2200" spc="50" dirty="0">
                <a:latin typeface="+mj-lt"/>
                <a:cs typeface="Tahoma"/>
              </a:rPr>
              <a:t>Cyfrowa kontra </a:t>
            </a:r>
            <a:r>
              <a:rPr lang="pl-PL" sz="2200" spc="50" dirty="0" err="1">
                <a:latin typeface="+mj-lt"/>
                <a:cs typeface="Tahoma"/>
              </a:rPr>
              <a:t>niecyfrowa</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4524315"/>
          </a:xfrm>
          <a:prstGeom prst="rect">
            <a:avLst/>
          </a:prstGeom>
        </p:spPr>
        <p:txBody>
          <a:bodyPr wrap="square">
            <a:spAutoFit/>
          </a:bodyPr>
          <a:lstStyle/>
          <a:p>
            <a:pPr algn="l"/>
            <a:r>
              <a:rPr lang="pl-PL" dirty="0">
                <a:solidFill>
                  <a:srgbClr val="111111"/>
                </a:solidFill>
              </a:rPr>
              <a:t>Podczas gdy cyfrowe kanały obsługi klienta stały się niejako wszechobecne przez cały czas trwania pandemii, organizacje nie mogą zapominać o komponencie </a:t>
            </a:r>
            <a:r>
              <a:rPr lang="pl-PL" dirty="0" err="1">
                <a:solidFill>
                  <a:srgbClr val="111111"/>
                </a:solidFill>
              </a:rPr>
              <a:t>niecyfrowym</a:t>
            </a:r>
            <a:r>
              <a:rPr lang="pl-PL" dirty="0">
                <a:solidFill>
                  <a:srgbClr val="111111"/>
                </a:solidFill>
              </a:rPr>
              <a:t> i znaczeniu interakcji między nimi, szczególnie w miarę przechodzenia do świata post-pandemicznego</a:t>
            </a:r>
          </a:p>
          <a:p>
            <a:pPr algn="l"/>
            <a:endParaRPr lang="en-US" dirty="0">
              <a:solidFill>
                <a:srgbClr val="111111"/>
              </a:solidFill>
            </a:endParaRPr>
          </a:p>
          <a:p>
            <a:pPr algn="l"/>
            <a:r>
              <a:rPr lang="pl-PL" dirty="0">
                <a:solidFill>
                  <a:srgbClr val="111111"/>
                </a:solidFill>
              </a:rPr>
              <a:t>Ważne jest, aby płynnie integrować cyfrową i </a:t>
            </a:r>
            <a:r>
              <a:rPr lang="pl-PL" dirty="0" err="1">
                <a:solidFill>
                  <a:srgbClr val="111111"/>
                </a:solidFill>
              </a:rPr>
              <a:t>niecyfrową</a:t>
            </a:r>
            <a:r>
              <a:rPr lang="pl-PL" dirty="0">
                <a:solidFill>
                  <a:srgbClr val="111111"/>
                </a:solidFill>
              </a:rPr>
              <a:t> wielokanałową obsługę klienta</a:t>
            </a:r>
          </a:p>
          <a:p>
            <a:pPr algn="l"/>
            <a:endParaRPr lang="pl-PL" dirty="0">
              <a:solidFill>
                <a:srgbClr val="111111"/>
              </a:solidFill>
            </a:endParaRPr>
          </a:p>
          <a:p>
            <a:pPr algn="l"/>
            <a:r>
              <a:rPr lang="pl-PL" dirty="0">
                <a:solidFill>
                  <a:srgbClr val="111111"/>
                </a:solidFill>
              </a:rPr>
              <a:t>-    </a:t>
            </a:r>
            <a:r>
              <a:rPr lang="pl-PL" dirty="0"/>
              <a:t>Telefon</a:t>
            </a:r>
            <a:r>
              <a:rPr lang="en-GB" dirty="0"/>
              <a:t>		-     email 			-     </a:t>
            </a:r>
            <a:r>
              <a:rPr lang="pl-PL" dirty="0"/>
              <a:t>media społecznościowe</a:t>
            </a:r>
            <a:endParaRPr lang="en-GB" dirty="0"/>
          </a:p>
          <a:p>
            <a:pPr marL="285750" indent="-285750">
              <a:buFontTx/>
              <a:buChar char="-"/>
            </a:pPr>
            <a:r>
              <a:rPr lang="pl-PL" dirty="0"/>
              <a:t>Internet</a:t>
            </a:r>
            <a:r>
              <a:rPr lang="en-GB" dirty="0"/>
              <a:t>		-     SMS / Text		-     </a:t>
            </a:r>
            <a:r>
              <a:rPr lang="pl-PL" dirty="0"/>
              <a:t>wsparcie osobiście</a:t>
            </a:r>
            <a:r>
              <a:rPr lang="en-GB" dirty="0"/>
              <a:t> / </a:t>
            </a:r>
            <a:r>
              <a:rPr lang="pl-PL" dirty="0"/>
              <a:t>na miejscu</a:t>
            </a:r>
            <a:endParaRPr lang="en-GB" dirty="0"/>
          </a:p>
          <a:p>
            <a:pPr algn="l">
              <a:buFont typeface="Arial" panose="020B0604020202020204" pitchFamily="34" charset="0"/>
              <a:buChar char="•"/>
            </a:pPr>
            <a:endParaRPr lang="en-US" dirty="0">
              <a:solidFill>
                <a:srgbClr val="111111"/>
              </a:solidFill>
            </a:endParaRPr>
          </a:p>
          <a:p>
            <a:r>
              <a:rPr lang="en-US" dirty="0">
                <a:solidFill>
                  <a:srgbClr val="111111"/>
                </a:solidFill>
                <a:hlinkClick r:id="rId2"/>
              </a:rPr>
              <a:t>https://www.the-future-of-commerce.com/2021/08/02/what-is-customer-service-definition-examples/</a:t>
            </a:r>
            <a:r>
              <a:rPr lang="en-US" dirty="0">
                <a:solidFill>
                  <a:srgbClr val="111111"/>
                </a:solidFill>
              </a:rPr>
              <a:t> </a:t>
            </a:r>
          </a:p>
          <a:p>
            <a:endParaRPr lang="en-US" dirty="0"/>
          </a:p>
          <a:p>
            <a:r>
              <a:rPr lang="en-US" dirty="0"/>
              <a:t>N.B.:  </a:t>
            </a:r>
            <a:r>
              <a:rPr lang="pl-PL" dirty="0"/>
              <a:t>Niektóre elementy obsługi klienta mogą być również zlecane zaufanym dostawcom tych usług (np. firmy kurierskie obecnie "reprezentują" restauracje, gdy dostarczają ich produkty do klientów); muszą one być strategicznie opracowane, ale płynnie połączone w celu zapewnienia spójności</a:t>
            </a:r>
            <a:r>
              <a:rPr lang="en-US" dirty="0">
                <a:solidFill>
                  <a:srgbClr val="111111"/>
                </a:solidFill>
              </a:rPr>
              <a:t>.</a:t>
            </a:r>
          </a:p>
          <a:p>
            <a:br>
              <a:rPr lang="en-US" dirty="0"/>
            </a:br>
            <a:endParaRPr lang="en-US" altLang="es-ES" dirty="0">
              <a:cs typeface="Calibri" panose="020F0502020204030204" pitchFamily="34" charset="0"/>
            </a:endParaRPr>
          </a:p>
        </p:txBody>
      </p:sp>
    </p:spTree>
    <p:extLst>
      <p:ext uri="{BB962C8B-B14F-4D97-AF65-F5344CB8AC3E}">
        <p14:creationId xmlns:p14="http://schemas.microsoft.com/office/powerpoint/2010/main" val="279838969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596</TotalTime>
  <Words>1218</Words>
  <Application>Microsoft Office PowerPoint</Application>
  <PresentationFormat>Panorámica</PresentationFormat>
  <Paragraphs>125</Paragraphs>
  <Slides>14</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14</vt:i4>
      </vt:variant>
    </vt:vector>
  </HeadingPairs>
  <TitlesOfParts>
    <vt:vector size="23"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97</cp:revision>
  <dcterms:created xsi:type="dcterms:W3CDTF">2021-06-29T11:11:56Z</dcterms:created>
  <dcterms:modified xsi:type="dcterms:W3CDTF">2023-02-06T16:18:12Z</dcterms:modified>
</cp:coreProperties>
</file>