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68" r:id="rId3"/>
    <p:sldId id="258" r:id="rId4"/>
    <p:sldId id="310" r:id="rId5"/>
    <p:sldId id="306" r:id="rId6"/>
    <p:sldId id="311" r:id="rId7"/>
    <p:sldId id="303" r:id="rId8"/>
    <p:sldId id="312" r:id="rId9"/>
    <p:sldId id="273" r:id="rId10"/>
    <p:sldId id="265" r:id="rId11"/>
    <p:sldId id="274" r:id="rId12"/>
    <p:sldId id="264"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503" autoAdjust="0"/>
  </p:normalViewPr>
  <p:slideViewPr>
    <p:cSldViewPr snapToGrid="0">
      <p:cViewPr varScale="1">
        <p:scale>
          <a:sx n="113" d="100"/>
          <a:sy n="113"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transparency-one.com/the-case-for-supplier-collaboration/" TargetMode="External"/><Relationship Id="rId2" Type="http://schemas.openxmlformats.org/officeDocument/2006/relationships/hyperlink" Target="https://www.mckinsey.com/business-functions/operations/our-insights/taking-supplier-collaboration-to-the-next-leve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IhC_jI1X8Ys" TargetMode="External"/><Relationship Id="rId2" Type="http://schemas.openxmlformats.org/officeDocument/2006/relationships/hyperlink" Target="https://www.revechat.com/blog/customer-interaction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finextra.com/blogposting/19316/7-reasons-to-meet-customers-face-to-fac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intercommedia.org/build-customer-relation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intercommedia.org/build-customer-relation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pPr algn="ctr"/>
            <a:r>
              <a:rPr lang="en-GB" sz="1800" b="1">
                <a:effectLst/>
                <a:latin typeface="Bahnschrift Light" panose="020B0502040204020203" pitchFamily="34" charset="0"/>
                <a:ea typeface="Calibri" panose="020F0502020204030204" pitchFamily="34" charset="0"/>
              </a:rPr>
              <a:t>“Mejorar la resiliencia de las PYMES tras el confinamiento”</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Formas de establecer relaciones sólidas con los clientes y satisfacer sus diversas necesidades</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D</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n-GB" sz="4800" b="1" spc="-150"/>
              <a:t>Análisis DAFO</a:t>
            </a:r>
            <a:endParaRPr lang="en-GB" sz="4800" b="1" spc="-150" dirty="0"/>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a:ln>
                  <a:noFill/>
                </a:ln>
                <a:effectLst/>
                <a:uLnTx/>
                <a:uFillTx/>
                <a:latin typeface="+mj-lt"/>
                <a:ea typeface="+mn-ea"/>
                <a:cs typeface="Tahoma"/>
              </a:rPr>
              <a:t>AUTOEVALUACIÓN</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A</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F</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a:t>Debilidades:</a:t>
            </a:r>
            <a:endParaRPr lang="en-GB" dirty="0"/>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Amenazas: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Fortalezas:</a:t>
            </a:r>
          </a:p>
          <a:p>
            <a:r>
              <a:rPr lang="en-GB"/>
              <a:t>-</a:t>
            </a:r>
          </a:p>
          <a:p>
            <a:r>
              <a:rPr lang="en-GB"/>
              <a:t>-</a:t>
            </a:r>
            <a:endParaRPr lang="en-GB" dirty="0"/>
          </a:p>
        </p:txBody>
      </p:sp>
      <p:sp>
        <p:nvSpPr>
          <p:cNvPr id="28" name="CuadroTexto 27"/>
          <p:cNvSpPr txBox="1"/>
          <p:nvPr/>
        </p:nvSpPr>
        <p:spPr>
          <a:xfrm>
            <a:off x="9206169" y="3403610"/>
            <a:ext cx="2310739" cy="923330"/>
          </a:xfrm>
          <a:prstGeom prst="rect">
            <a:avLst/>
          </a:prstGeom>
          <a:noFill/>
        </p:spPr>
        <p:txBody>
          <a:bodyPr wrap="square" rtlCol="0">
            <a:spAutoFit/>
          </a:bodyPr>
          <a:lstStyle/>
          <a:p>
            <a:r>
              <a:rPr lang="en-GB"/>
              <a:t>Oportunidades: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283269"/>
            <a:ext cx="9480281" cy="369332"/>
          </a:xfrm>
          <a:prstGeom prst="rect">
            <a:avLst/>
          </a:prstGeom>
          <a:noFill/>
        </p:spPr>
        <p:txBody>
          <a:bodyPr wrap="square" rtlCol="0">
            <a:spAutoFit/>
          </a:bodyPr>
          <a:lstStyle/>
          <a:p>
            <a:r>
              <a:rPr lang="en-US"/>
              <a:t>Conclusión </a:t>
            </a:r>
            <a:r>
              <a:rPr lang="en-US" dirty="0"/>
              <a:t>1</a:t>
            </a:r>
            <a:r>
              <a:rPr lang="en-US"/>
              <a:t>: La relación comprador-vendedor es más efectiva cuando es colaborativa.</a:t>
            </a:r>
            <a:endParaRPr lang="en-US" dirty="0"/>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n-US"/>
              <a:t>Conclusión </a:t>
            </a:r>
            <a:r>
              <a:rPr lang="en-US" dirty="0"/>
              <a:t>2</a:t>
            </a:r>
            <a:r>
              <a:rPr lang="en-US"/>
              <a:t>: </a:t>
            </a:r>
            <a:r>
              <a:rPr lang="es-ES"/>
              <a:t>Adopta la gestión de las relaciones digitales como medio eficaz para mantener a los clientes.</a:t>
            </a:r>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a:t>Conclusión </a:t>
            </a:r>
            <a:r>
              <a:rPr lang="en-US" dirty="0"/>
              <a:t>3</a:t>
            </a:r>
            <a:r>
              <a:rPr lang="en-US"/>
              <a:t>: </a:t>
            </a:r>
            <a:r>
              <a:rPr lang="es-ES"/>
              <a:t>Desarrolla estrategias de relación diferenciadas para los nuevos clientes (incorporación) y los clientes existentes (reincorporación).</a:t>
            </a:r>
            <a:endParaRPr lang="en-US" dirty="0"/>
          </a:p>
        </p:txBody>
      </p:sp>
      <p:sp>
        <p:nvSpPr>
          <p:cNvPr id="14" name="CuadroTexto 13"/>
          <p:cNvSpPr txBox="1"/>
          <p:nvPr/>
        </p:nvSpPr>
        <p:spPr>
          <a:xfrm>
            <a:off x="1615181" y="4359549"/>
            <a:ext cx="8825604" cy="646331"/>
          </a:xfrm>
          <a:prstGeom prst="rect">
            <a:avLst/>
          </a:prstGeom>
          <a:noFill/>
        </p:spPr>
        <p:txBody>
          <a:bodyPr wrap="square" rtlCol="0">
            <a:spAutoFit/>
          </a:bodyPr>
          <a:lstStyle/>
          <a:p>
            <a:r>
              <a:rPr lang="en-US"/>
              <a:t>Conclusión </a:t>
            </a:r>
            <a:r>
              <a:rPr lang="en-US" dirty="0"/>
              <a:t>4</a:t>
            </a:r>
            <a:r>
              <a:rPr lang="en-US"/>
              <a:t>: </a:t>
            </a:r>
            <a:r>
              <a:rPr lang="es-ES"/>
              <a:t>Aprovecha las plataformas de las redes sociales para establecer relaciones y no sólo como herramienta de promoción.</a:t>
            </a:r>
            <a:endParaRPr lang="en-US" dirty="0"/>
          </a:p>
        </p:txBody>
      </p:sp>
      <p:sp>
        <p:nvSpPr>
          <p:cNvPr id="17" name="object 2"/>
          <p:cNvSpPr txBox="1">
            <a:spLocks/>
          </p:cNvSpPr>
          <p:nvPr/>
        </p:nvSpPr>
        <p:spPr>
          <a:xfrm>
            <a:off x="480794" y="1302505"/>
            <a:ext cx="678360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Principales conclusiones:</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503432" y="2205051"/>
            <a:ext cx="7185135" cy="1569660"/>
          </a:xfrm>
          <a:prstGeom prst="rect">
            <a:avLst/>
          </a:prstGeom>
          <a:noFill/>
        </p:spPr>
        <p:txBody>
          <a:bodyPr wrap="square">
            <a:spAutoFit/>
          </a:bodyPr>
          <a:lstStyle/>
          <a:p>
            <a:pPr algn="ctr"/>
            <a:r>
              <a:rPr lang="es-ES" sz="9600" b="1" spc="95">
                <a:solidFill>
                  <a:schemeClr val="bg1"/>
                </a:solidFill>
                <a:latin typeface="Roboto"/>
                <a:cs typeface="Roboto"/>
              </a:rPr>
              <a:t>¡Gracias</a:t>
            </a:r>
            <a:r>
              <a:rPr lang="es-ES" sz="9600" b="1" spc="-5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en-US"/>
              <a:t>Objetivo</a:t>
            </a:r>
            <a:r>
              <a:rPr lang="es-ES"/>
              <a:t> </a:t>
            </a:r>
            <a:r>
              <a:rPr lang="es-ES" dirty="0"/>
              <a:t>1</a:t>
            </a:r>
            <a:r>
              <a:rPr lang="es-ES"/>
              <a:t>: </a:t>
            </a:r>
            <a:r>
              <a:rPr lang="en-US"/>
              <a:t>Vincularte con los clientes en el desarrollo de ofertas de servicios/productos.</a:t>
            </a:r>
            <a:endParaRPr lang="en-GB" dirty="0"/>
          </a:p>
        </p:txBody>
      </p:sp>
      <p:sp>
        <p:nvSpPr>
          <p:cNvPr id="12" name="CuadroTexto 11"/>
          <p:cNvSpPr txBox="1"/>
          <p:nvPr/>
        </p:nvSpPr>
        <p:spPr>
          <a:xfrm>
            <a:off x="1615182" y="3530217"/>
            <a:ext cx="6401354" cy="646331"/>
          </a:xfrm>
          <a:prstGeom prst="rect">
            <a:avLst/>
          </a:prstGeom>
          <a:noFill/>
        </p:spPr>
        <p:txBody>
          <a:bodyPr wrap="square" rtlCol="0">
            <a:spAutoFit/>
          </a:bodyPr>
          <a:lstStyle/>
          <a:p>
            <a:r>
              <a:rPr lang="en-US"/>
              <a:t>Objetivo</a:t>
            </a:r>
            <a:r>
              <a:rPr lang="es-ES"/>
              <a:t> </a:t>
            </a:r>
            <a:r>
              <a:rPr lang="es-ES" dirty="0"/>
              <a:t>2</a:t>
            </a:r>
            <a:r>
              <a:rPr lang="es-ES"/>
              <a:t>: </a:t>
            </a:r>
            <a:r>
              <a:rPr lang="en-US"/>
              <a:t>Conocer a los clientes allí donde interactúan con nuestros servicios/productos.</a:t>
            </a:r>
            <a:endParaRPr lang="en-GB" dirty="0"/>
          </a:p>
        </p:txBody>
      </p:sp>
      <p:sp>
        <p:nvSpPr>
          <p:cNvPr id="13" name="CuadroTexto 12"/>
          <p:cNvSpPr txBox="1"/>
          <p:nvPr/>
        </p:nvSpPr>
        <p:spPr>
          <a:xfrm>
            <a:off x="1605565" y="4284374"/>
            <a:ext cx="5137432" cy="369332"/>
          </a:xfrm>
          <a:prstGeom prst="rect">
            <a:avLst/>
          </a:prstGeom>
          <a:noFill/>
        </p:spPr>
        <p:txBody>
          <a:bodyPr wrap="none" rtlCol="0">
            <a:spAutoFit/>
          </a:bodyPr>
          <a:lstStyle/>
          <a:p>
            <a:r>
              <a:rPr lang="en-US"/>
              <a:t>Objetivo</a:t>
            </a:r>
            <a:r>
              <a:rPr lang="es-ES"/>
              <a:t> </a:t>
            </a:r>
            <a:r>
              <a:rPr lang="es-ES" dirty="0"/>
              <a:t>3</a:t>
            </a:r>
            <a:r>
              <a:rPr lang="es-ES"/>
              <a:t>: </a:t>
            </a:r>
            <a:r>
              <a:rPr lang="en-US"/>
              <a:t>Construir relaciones en un mundo digital.</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OBJETIVOS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a:latin typeface="Calibri" panose="020F0502020204030204" pitchFamily="34" charset="0"/>
                <a:ea typeface="Calibri" panose="020F0502020204030204" pitchFamily="34" charset="0"/>
                <a:cs typeface="Times New Roman" panose="02020603050405020304" pitchFamily="18" charset="0"/>
              </a:rPr>
              <a:t>Al final de este módulo serás capaz de: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0035" cy="99770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a:solidFill>
                  <a:schemeClr val="tx1"/>
                </a:solidFill>
                <a:latin typeface="+mj-lt"/>
                <a:ea typeface="Tahoma" panose="020B0604030504040204" pitchFamily="34" charset="0"/>
                <a:cs typeface="Tahoma" panose="020B0604030504040204" pitchFamily="34" charset="0"/>
              </a:rPr>
              <a:t>UNIDAD 1: </a:t>
            </a:r>
            <a:r>
              <a:rPr lang="en-US" sz="3200" kern="0" spc="-150">
                <a:solidFill>
                  <a:schemeClr val="tx1"/>
                </a:solidFill>
                <a:latin typeface="+mj-lt"/>
                <a:ea typeface="Tahoma" panose="020B0604030504040204" pitchFamily="34" charset="0"/>
                <a:cs typeface="Tahoma" panose="020B0604030504040204" pitchFamily="34" charset="0"/>
              </a:rPr>
              <a:t>Vincularse con los clientes en el desarrollo de ofertas de servicios/productos</a:t>
            </a:r>
            <a:endParaRPr lang="en-GB" sz="3200" dirty="0">
              <a:latin typeface="+mj-lt"/>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2019996"/>
            <a:ext cx="7123635"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a:t>
            </a:r>
            <a:r>
              <a:rPr lang="en-US" sz="2200" spc="50">
                <a:latin typeface="+mj-lt"/>
                <a:cs typeface="Tahoma"/>
              </a:rPr>
              <a:t>: Colaboración entre comprador y vendedor</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585323"/>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El desarrollo de relaciones más estrechas con los clientes en términos de confianza y comunicación se está convirtiendo en un éxito clave a largo plazo</a:t>
            </a:r>
            <a:r>
              <a:rPr lang="en-US" altLang="es-ES">
                <a:latin typeface="Calibri" panose="020F0502020204030204" pitchFamily="34" charset="0"/>
                <a:cs typeface="Calibri" panose="020F0502020204030204" pitchFamily="34" charset="0"/>
              </a:rPr>
              <a:t>. </a:t>
            </a:r>
            <a:r>
              <a:rPr lang="es-ES" altLang="es-ES">
                <a:latin typeface="Calibri" panose="020F0502020204030204" pitchFamily="34" charset="0"/>
                <a:cs typeface="Calibri" panose="020F0502020204030204" pitchFamily="34" charset="0"/>
              </a:rPr>
              <a:t>Esto se está volviendo aún más crítico a medida que los clientes son cada vez MENOS propensos a entrar en un local comercial físico.</a:t>
            </a:r>
          </a:p>
          <a:p>
            <a:pP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Cuando se construyen relaciones, los clientes: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Se sienten más seguros.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Disfrutan de ser parte de algo más que de ser un simple cliente.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Son más propensos a permanecer con un proveedor.</a:t>
            </a:r>
            <a:r>
              <a:rPr lang="en-US" altLang="es-ES">
                <a:latin typeface="Calibri" panose="020F0502020204030204" pitchFamily="34" charset="0"/>
                <a:cs typeface="Calibri" panose="020F0502020204030204" pitchFamily="34" charset="0"/>
              </a:rPr>
              <a:t> </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rPr>
              <a:t>https://www.octaneai.com/blog/customer-relationships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18565" y="2019996"/>
            <a:ext cx="6852702"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Colaboración entre comprador y vendedor</a:t>
            </a:r>
            <a:endParaRPr lang="es-E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El movimiento se aleja de las relaciones transaccionales hacia las colaborativas. Esto es aún más importante en las situaciones relacionadas con:</a:t>
            </a:r>
          </a:p>
          <a:p>
            <a:pPr marL="285750" indent="-285750">
              <a:buFont typeface="Calibri" panose="020F0502020204030204" pitchFamily="34" charset="0"/>
              <a:buChar char="₋"/>
              <a:defRPr/>
            </a:pPr>
            <a:r>
              <a:rPr lang="es-ES" altLang="es-ES">
                <a:latin typeface="Calibri" panose="020F0502020204030204" pitchFamily="34" charset="0"/>
                <a:cs typeface="Calibri" panose="020F0502020204030204" pitchFamily="34" charset="0"/>
              </a:rPr>
              <a:t>Desarrollar cadenas de suministro con capacidad de respuesta.</a:t>
            </a:r>
          </a:p>
          <a:p>
            <a:pPr marL="285750" indent="-285750">
              <a:buFont typeface="Calibri" panose="020F0502020204030204" pitchFamily="34" charset="0"/>
              <a:buChar char="₋"/>
              <a:defRPr/>
            </a:pPr>
            <a:r>
              <a:rPr lang="en-GB" altLang="es-ES">
                <a:latin typeface="Calibri" panose="020F0502020204030204" pitchFamily="34" charset="0"/>
                <a:cs typeface="Calibri" panose="020F0502020204030204" pitchFamily="34" charset="0"/>
              </a:rPr>
              <a:t>Sostenibilidad medioambiental.</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Certificación ISO (y similares).</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r>
              <a:rPr lang="en-GB" altLang="es-ES">
                <a:latin typeface="Calibri" panose="020F0502020204030204" pitchFamily="34" charset="0"/>
                <a:cs typeface="Calibri" panose="020F0502020204030204" pitchFamily="34" charset="0"/>
              </a:rPr>
              <a:t>Dos estudios de investigación de 2019 por </a:t>
            </a:r>
            <a:r>
              <a:rPr lang="en-GB" altLang="es-ES" dirty="0">
                <a:latin typeface="Calibri" panose="020F0502020204030204" pitchFamily="34" charset="0"/>
                <a:cs typeface="Calibri" panose="020F0502020204030204" pitchFamily="34" charset="0"/>
              </a:rPr>
              <a:t>McKinsey &amp; </a:t>
            </a:r>
            <a:r>
              <a:rPr lang="en-GB" altLang="es-ES">
                <a:latin typeface="Calibri" panose="020F0502020204030204" pitchFamily="34" charset="0"/>
                <a:cs typeface="Calibri" panose="020F0502020204030204" pitchFamily="34" charset="0"/>
              </a:rPr>
              <a:t>Company detectaron que 1) s</a:t>
            </a:r>
            <a:r>
              <a:rPr lang="es-ES" altLang="es-ES">
                <a:latin typeface="Calibri" panose="020F0502020204030204" pitchFamily="34" charset="0"/>
                <a:cs typeface="Calibri" panose="020F0502020204030204" pitchFamily="34" charset="0"/>
              </a:rPr>
              <a:t>e espera que el 61% de los compradores y vendedores de la industria de la moda co-inviertan o co-creen para </a:t>
            </a:r>
            <a:r>
              <a:rPr lang="en-GB" altLang="es-ES">
                <a:latin typeface="Calibri" panose="020F0502020204030204" pitchFamily="34" charset="0"/>
                <a:cs typeface="Calibri" panose="020F0502020204030204" pitchFamily="34" charset="0"/>
                <a:hlinkClick r:id="rId2"/>
              </a:rPr>
              <a:t>2025</a:t>
            </a:r>
            <a:r>
              <a:rPr lang="en-GB" altLang="es-ES">
                <a:latin typeface="Calibri" panose="020F0502020204030204" pitchFamily="34" charset="0"/>
                <a:cs typeface="Calibri" panose="020F0502020204030204" pitchFamily="34" charset="0"/>
              </a:rPr>
              <a:t> y 2) </a:t>
            </a:r>
            <a:r>
              <a:rPr lang="es-ES" altLang="es-ES">
                <a:latin typeface="Calibri" panose="020F0502020204030204" pitchFamily="34" charset="0"/>
                <a:cs typeface="Calibri" panose="020F0502020204030204" pitchFamily="34" charset="0"/>
              </a:rPr>
              <a:t>se considera que las relaciones entre compradores y vendedores en las cadenas de suministro crearán valor en el </a:t>
            </a:r>
            <a:r>
              <a:rPr lang="en-GB" altLang="es-ES">
                <a:latin typeface="Calibri" panose="020F0502020204030204" pitchFamily="34" charset="0"/>
                <a:cs typeface="Calibri" panose="020F0502020204030204" pitchFamily="34" charset="0"/>
                <a:hlinkClick r:id="rId2"/>
              </a:rPr>
              <a:t>futuro</a:t>
            </a:r>
            <a:r>
              <a:rPr lang="en-GB" altLang="es-ES">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38959" y="5651047"/>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3"/>
              </a:rPr>
              <a:t>https://www.transparency-one.com/the-case-for-supplier-collaboration/</a:t>
            </a:r>
            <a:r>
              <a:rPr lang="en-GB" altLang="es-ES" dirty="0">
                <a:latin typeface="Calibri" panose="020F0502020204030204" pitchFamily="34" charset="0"/>
                <a:cs typeface="Calibri" panose="020F0502020204030204" pitchFamily="34" charset="0"/>
              </a:rPr>
              <a:t> </a:t>
            </a:r>
          </a:p>
        </p:txBody>
      </p:sp>
      <p:sp>
        <p:nvSpPr>
          <p:cNvPr id="7" name="object 2">
            <a:extLst>
              <a:ext uri="{FF2B5EF4-FFF2-40B4-BE49-F238E27FC236}">
                <a16:creationId xmlns:a16="http://schemas.microsoft.com/office/drawing/2014/main" id="{8419EDA7-1CE2-231D-36DE-5FCF2E512BC1}"/>
              </a:ext>
            </a:extLst>
          </p:cNvPr>
          <p:cNvSpPr txBox="1">
            <a:spLocks/>
          </p:cNvSpPr>
          <p:nvPr/>
        </p:nvSpPr>
        <p:spPr>
          <a:xfrm>
            <a:off x="318565" y="1022287"/>
            <a:ext cx="11340035" cy="99770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a:solidFill>
                  <a:schemeClr val="tx1"/>
                </a:solidFill>
                <a:latin typeface="+mj-lt"/>
                <a:ea typeface="Tahoma" panose="020B0604030504040204" pitchFamily="34" charset="0"/>
                <a:cs typeface="Tahoma" panose="020B0604030504040204" pitchFamily="34" charset="0"/>
              </a:rPr>
              <a:t>UNIDAD 1: </a:t>
            </a:r>
            <a:r>
              <a:rPr lang="en-US" sz="3200" kern="0" spc="-150">
                <a:solidFill>
                  <a:schemeClr val="tx1"/>
                </a:solidFill>
                <a:latin typeface="+mj-lt"/>
                <a:ea typeface="Tahoma" panose="020B0604030504040204" pitchFamily="34" charset="0"/>
                <a:cs typeface="Tahoma" panose="020B0604030504040204" pitchFamily="34" charset="0"/>
              </a:rPr>
              <a:t>Vincularse con los clientes en el desarrollo de ofertas de servicios/productos</a:t>
            </a:r>
            <a:endParaRPr lang="en-GB" sz="3200" dirty="0">
              <a:latin typeface="+mj-lt"/>
            </a:endParaRPr>
          </a:p>
        </p:txBody>
      </p:sp>
    </p:spTree>
    <p:extLst>
      <p:ext uri="{BB962C8B-B14F-4D97-AF65-F5344CB8AC3E}">
        <p14:creationId xmlns:p14="http://schemas.microsoft.com/office/powerpoint/2010/main" val="411383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57412" cy="99770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3200" kern="0" spc="-150">
                <a:solidFill>
                  <a:schemeClr val="tx1"/>
                </a:solidFill>
                <a:latin typeface="+mj-lt"/>
                <a:ea typeface="Tahoma" panose="020B0604030504040204" pitchFamily="34" charset="0"/>
                <a:cs typeface="Tahoma" panose="020B0604030504040204" pitchFamily="34" charset="0"/>
              </a:rPr>
              <a:t>UNIDAD 2: Conocer a los clientes allí donde interactúan con nuestros servicios/productos</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2019996"/>
            <a:ext cx="11065761" cy="352661"/>
          </a:xfrm>
          <a:prstGeom prst="rect">
            <a:avLst/>
          </a:prstGeom>
        </p:spPr>
        <p:txBody>
          <a:bodyPr vert="horz" wrap="square" lIns="0" tIns="13970" rIns="0" bIns="0" rtlCol="0">
            <a:spAutoFit/>
          </a:bodyPr>
          <a:lstStyle/>
          <a:p>
            <a:pPr marL="12700">
              <a:lnSpc>
                <a:spcPct val="100000"/>
              </a:lnSpc>
              <a:spcBef>
                <a:spcPts val="110"/>
              </a:spcBef>
            </a:pPr>
            <a:r>
              <a:rPr lang="en-US" sz="2200" spc="50">
                <a:latin typeface="+mj-lt"/>
                <a:cs typeface="Tahoma"/>
              </a:rPr>
              <a:t>SECCIÓN 2.1: Incorporación de nuevos clientes</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840532" cy="3416320"/>
          </a:xfrm>
          <a:prstGeom prst="rect">
            <a:avLst/>
          </a:prstGeom>
        </p:spPr>
        <p:txBody>
          <a:bodyPr wrap="square">
            <a:spAutoFit/>
          </a:bodyPr>
          <a:lstStyle/>
          <a:p>
            <a:pPr>
              <a:defRPr/>
            </a:pPr>
            <a:r>
              <a:rPr lang="en-GB" altLang="es-ES">
                <a:latin typeface="Calibri" panose="020F0502020204030204" pitchFamily="34" charset="0"/>
                <a:cs typeface="Calibri" panose="020F0502020204030204" pitchFamily="34" charset="0"/>
              </a:rPr>
              <a:t>La incorporación de clientes incluye cualquier actividad adaptada a introducir a nuevos clientes a un producto o servicio</a:t>
            </a:r>
            <a:r>
              <a:rPr lang="en-GB"/>
              <a:t>. Esto puede tener lugar tanto de forma virtual como en formato cara a cara:</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r>
              <a:rPr lang="en-GB" altLang="es-ES">
                <a:latin typeface="Calibri" panose="020F0502020204030204" pitchFamily="34" charset="0"/>
                <a:cs typeface="Calibri" panose="020F0502020204030204" pitchFamily="34" charset="0"/>
              </a:rPr>
              <a:t>Ejemplos de algunas buenas prácticas en la incorporación de clientes en un mundo digital:</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pPr>
            <a:r>
              <a:rPr lang="es-ES"/>
              <a:t>Utilizar el vídeo y/o el contenido de autoayuda para enumerar las características del producto/servicio ayuda a la comprensión del cliente</a:t>
            </a:r>
            <a:r>
              <a:rPr lang="en-GB"/>
              <a:t>.</a:t>
            </a:r>
            <a:endParaRPr lang="en-GB" dirty="0"/>
          </a:p>
          <a:p>
            <a:pPr marL="285750" indent="-285750">
              <a:buFontTx/>
              <a:buChar char="-"/>
            </a:pPr>
            <a:r>
              <a:rPr lang="es-ES"/>
              <a:t>Servicio de atención al cliente ampliado y a gran escala para que la transición del cliente sea perfecta.</a:t>
            </a:r>
          </a:p>
          <a:p>
            <a:pPr marL="285750" indent="-285750">
              <a:buFontTx/>
              <a:buChar char="-"/>
            </a:pPr>
            <a:r>
              <a:rPr lang="en-GB"/>
              <a:t>Producir recorridos y demostraciones. </a:t>
            </a:r>
            <a:endParaRPr lang="en-GB" dirty="0"/>
          </a:p>
          <a:p>
            <a:pPr marL="285750" indent="-285750">
              <a:buFontTx/>
              <a:buChar char="-"/>
            </a:pPr>
            <a:r>
              <a:rPr lang="en-GB"/>
              <a:t>Desarrollar una “gamificación” para los clientes en el proceso de incorporación.</a:t>
            </a:r>
            <a:endParaRPr lang="en-GB" dirty="0"/>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12737" y="5295244"/>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https://www.revechat.com/blog/customer-interactions/</a:t>
            </a: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https://www.youtube.com/watch?v=IhC_jI1X8Ys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1367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57412" cy="99770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3200" kern="0" spc="-150">
                <a:solidFill>
                  <a:schemeClr val="tx1"/>
                </a:solidFill>
                <a:latin typeface="+mj-lt"/>
                <a:ea typeface="Tahoma" panose="020B0604030504040204" pitchFamily="34" charset="0"/>
                <a:cs typeface="Tahoma" panose="020B0604030504040204" pitchFamily="34" charset="0"/>
              </a:rPr>
              <a:t>UNIDAD 2: Conocer a los clientes allí donde interactúan con nuestros servicios/productos</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2019996"/>
            <a:ext cx="11065761" cy="352661"/>
          </a:xfrm>
          <a:prstGeom prst="rect">
            <a:avLst/>
          </a:prstGeom>
        </p:spPr>
        <p:txBody>
          <a:bodyPr vert="horz" wrap="square" lIns="0" tIns="13970" rIns="0" bIns="0" rtlCol="0">
            <a:spAutoFit/>
          </a:bodyPr>
          <a:lstStyle/>
          <a:p>
            <a:pPr marL="12700">
              <a:lnSpc>
                <a:spcPct val="100000"/>
              </a:lnSpc>
              <a:spcBef>
                <a:spcPts val="110"/>
              </a:spcBef>
            </a:pPr>
            <a:r>
              <a:rPr lang="en-US" sz="2200" spc="50">
                <a:latin typeface="+mj-lt"/>
                <a:cs typeface="Tahoma"/>
              </a:rPr>
              <a:t>SECCIÓN 2.2: Reincorporación de clientes (clientes actuales)</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840532" cy="3693319"/>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Los clientes actuales no deben darse por sentados y hay que reunirse con ellos (virtualmente o en persona) cuando sea necesario</a:t>
            </a:r>
            <a:r>
              <a:rPr lang="en-GB" altLang="es-ES">
                <a:latin typeface="Calibri" panose="020F0502020204030204" pitchFamily="34" charset="0"/>
                <a:cs typeface="Calibri" panose="020F0502020204030204" pitchFamily="34" charset="0"/>
              </a:rPr>
              <a:t>. </a:t>
            </a:r>
            <a:r>
              <a:rPr lang="es-ES" altLang="es-ES">
                <a:latin typeface="Calibri" panose="020F0502020204030204" pitchFamily="34" charset="0"/>
                <a:cs typeface="Calibri" panose="020F0502020204030204" pitchFamily="34" charset="0"/>
              </a:rPr>
              <a:t>Es mucho más "barato" mantener a un cliente que atraer a otros nuevos. Da la oportunidad de</a:t>
            </a:r>
            <a:r>
              <a:rPr lang="en-GB" altLang="es-ES">
                <a:latin typeface="Calibri" panose="020F0502020204030204" pitchFamily="34" charset="0"/>
                <a:cs typeface="Calibri" panose="020F0502020204030204" pitchFamily="34" charset="0"/>
              </a:rPr>
              <a:t>:</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Conocer mejor a tus clientes (Know Your Customer – KYC).</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Llevar a cabo la gestión de las relaciones con los clientes </a:t>
            </a:r>
            <a:r>
              <a:rPr lang="en-GB" altLang="es-ES">
                <a:latin typeface="Calibri" panose="020F0502020204030204" pitchFamily="34" charset="0"/>
                <a:cs typeface="Calibri" panose="020F0502020204030204" pitchFamily="34" charset="0"/>
              </a:rPr>
              <a:t>(Customer Relationship Management – CRM).</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Reforzar la marca y lo que puedes hacer por el cliente.</a:t>
            </a:r>
          </a:p>
          <a:p>
            <a:pPr marL="285750" indent="-285750">
              <a:buFontTx/>
              <a:buChar char="-"/>
              <a:defRPr/>
            </a:pPr>
            <a:r>
              <a:rPr lang="en-GB" altLang="es-ES">
                <a:latin typeface="Calibri" panose="020F0502020204030204" pitchFamily="34" charset="0"/>
                <a:cs typeface="Calibri" panose="020F0502020204030204" pitchFamily="34" charset="0"/>
              </a:rPr>
              <a:t>Potenciar el boca a boca (Word Of Mouth – WOM).</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Aumentar la confianza y la fiabilidad como proveedor.</a:t>
            </a:r>
          </a:p>
          <a:p>
            <a:pPr marL="285750" indent="-285750">
              <a:buFontTx/>
              <a:buChar char="-"/>
              <a:defRPr/>
            </a:pPr>
            <a:r>
              <a:rPr lang="es-ES" altLang="es-ES">
                <a:latin typeface="Calibri" panose="020F0502020204030204" pitchFamily="34" charset="0"/>
                <a:cs typeface="Calibri" panose="020F0502020204030204" pitchFamily="34" charset="0"/>
              </a:rPr>
              <a:t>“Probar” que les entiendes y que puedes anticiparte a sus necesidades.</a:t>
            </a:r>
          </a:p>
          <a:p>
            <a:pPr>
              <a:defRPr/>
            </a:pPr>
            <a:endParaRPr lang="en-GB"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 </a:t>
            </a:r>
            <a:endParaRPr lang="en-GB" dirty="0"/>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92703" y="52784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https://www.finextra.com/blogposting/19316/7-reasons-to-meet-customers-face-to-face</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0495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7614"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a:solidFill>
                  <a:schemeClr val="tx1"/>
                </a:solidFill>
                <a:latin typeface="+mj-lt"/>
                <a:ea typeface="Tahoma" panose="020B0604030504040204" pitchFamily="34" charset="0"/>
                <a:cs typeface="Tahoma" panose="020B0604030504040204" pitchFamily="34" charset="0"/>
              </a:rPr>
              <a:t>UNIDAD 3: </a:t>
            </a:r>
            <a:r>
              <a:rPr lang="en-US" sz="4400" kern="0" spc="-150">
                <a:solidFill>
                  <a:schemeClr val="tx1"/>
                </a:solidFill>
                <a:latin typeface="+mj-lt"/>
                <a:ea typeface="Tahoma" panose="020B0604030504040204" pitchFamily="34" charset="0"/>
                <a:cs typeface="Tahoma" panose="020B0604030504040204" pitchFamily="34" charset="0"/>
              </a:rPr>
              <a:t>Construir relaciones en un mundo digital</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3.1: </a:t>
            </a:r>
            <a:r>
              <a:rPr lang="en-US" sz="2200" spc="50">
                <a:latin typeface="+mj-lt"/>
                <a:cs typeface="Tahoma"/>
              </a:rPr>
              <a:t>Tipos de relaciones digitales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La pandemia ha forzado a las organizaciones a construir relaciones digitales con clientes nuevos y ya existentes. </a:t>
            </a:r>
            <a:r>
              <a:rPr lang="es-ES" altLang="es-ES">
                <a:latin typeface="Calibri" panose="020F0502020204030204" pitchFamily="34" charset="0"/>
                <a:cs typeface="Calibri" panose="020F0502020204030204" pitchFamily="34" charset="0"/>
              </a:rPr>
              <a:t>Puede ser un reto construir relaciones en un contexto totalmente digital con nuevos clientes</a:t>
            </a:r>
            <a:r>
              <a:rPr lang="en-US" altLang="es-ES">
                <a:latin typeface="Calibri" panose="020F0502020204030204" pitchFamily="34" charset="0"/>
                <a:cs typeface="Calibri" panose="020F0502020204030204" pitchFamily="34" charset="0"/>
              </a:rPr>
              <a:t>. Los medios más comunes para hacer esto incluyen:</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Redes sociales </a:t>
            </a:r>
            <a:r>
              <a:rPr lang="es-ES" altLang="es-ES">
                <a:latin typeface="Calibri" panose="020F0502020204030204" pitchFamily="34" charset="0"/>
                <a:cs typeface="Calibri" panose="020F0502020204030204" pitchFamily="34" charset="0"/>
              </a:rPr>
              <a:t>– el área actual de construcción de relaciones digitales.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Correo electrónico.</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Boletines informativos / blogs.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39609" y="5130904"/>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https://www.intercommedia.org/build-customer-relations/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7614"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a:solidFill>
                  <a:schemeClr val="tx1"/>
                </a:solidFill>
                <a:latin typeface="+mj-lt"/>
                <a:ea typeface="Tahoma" panose="020B0604030504040204" pitchFamily="34" charset="0"/>
                <a:cs typeface="Tahoma" panose="020B0604030504040204" pitchFamily="34" charset="0"/>
              </a:rPr>
              <a:t>UNIDAD 3: </a:t>
            </a:r>
            <a:r>
              <a:rPr lang="en-US" sz="4400" kern="0" spc="-150">
                <a:solidFill>
                  <a:schemeClr val="tx1"/>
                </a:solidFill>
                <a:latin typeface="+mj-lt"/>
                <a:ea typeface="Tahoma" panose="020B0604030504040204" pitchFamily="34" charset="0"/>
                <a:cs typeface="Tahoma" panose="020B0604030504040204" pitchFamily="34" charset="0"/>
              </a:rPr>
              <a:t>Construir relaciones en un mundo digital</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169116"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3.2: </a:t>
            </a:r>
            <a:r>
              <a:rPr lang="en-US" sz="2200" spc="50">
                <a:latin typeface="+mj-lt"/>
                <a:cs typeface="Tahoma"/>
              </a:rPr>
              <a:t>Creación de relaciones en las redes sociales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90038" y="2330908"/>
            <a:ext cx="10269068" cy="4801314"/>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La creación de relaciones en las redes sociales se ha convertido en algo omnipresente en las empresas de hoy en día</a:t>
            </a:r>
            <a:r>
              <a:rPr lang="en-US" altLang="es-ES">
                <a:latin typeface="Calibri" panose="020F0502020204030204" pitchFamily="34" charset="0"/>
                <a:cs typeface="Calibri" panose="020F0502020204030204" pitchFamily="34" charset="0"/>
              </a:rPr>
              <a:t>. </a:t>
            </a:r>
            <a:r>
              <a:rPr lang="es-ES" altLang="es-ES">
                <a:latin typeface="Calibri" panose="020F0502020204030204" pitchFamily="34" charset="0"/>
                <a:cs typeface="Calibri" panose="020F0502020204030204" pitchFamily="34" charset="0"/>
              </a:rPr>
              <a:t>Algunas de las formas más eficaces de aprovechar esto son</a:t>
            </a:r>
            <a:r>
              <a:rPr lang="en-US" altLang="es-ES">
                <a:latin typeface="Calibri" panose="020F0502020204030204" pitchFamily="34" charset="0"/>
                <a:cs typeface="Calibri" panose="020F0502020204030204" pitchFamily="34" charset="0"/>
              </a:rPr>
              <a:t>:</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Crear un </a:t>
            </a:r>
            <a:r>
              <a:rPr lang="es-ES" altLang="es-ES">
                <a:latin typeface="Calibri" panose="020F0502020204030204" pitchFamily="34" charset="0"/>
                <a:cs typeface="Calibri" panose="020F0502020204030204" pitchFamily="34" charset="0"/>
              </a:rPr>
              <a:t>canal de atención al cliente en las redes sociales.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Aplicar la "escucha" de las redes sociales (por ejemplo, buscar menciones de la marca en los canales).</a:t>
            </a:r>
          </a:p>
          <a:p>
            <a:pPr marL="285750" indent="-285750">
              <a:buFontTx/>
              <a:buChar char="-"/>
              <a:defRPr/>
            </a:pPr>
            <a:r>
              <a:rPr lang="es-ES" altLang="es-ES">
                <a:latin typeface="Calibri" panose="020F0502020204030204" pitchFamily="34" charset="0"/>
                <a:cs typeface="Calibri" panose="020F0502020204030204" pitchFamily="34" charset="0"/>
              </a:rPr>
              <a:t>Personalizar las experiencias de los clientes con tus canales sociales </a:t>
            </a:r>
            <a:r>
              <a:rPr lang="en-US" altLang="es-ES">
                <a:latin typeface="Calibri" panose="020F0502020204030204" pitchFamily="34" charset="0"/>
                <a:cs typeface="Calibri" panose="020F0502020204030204" pitchFamily="34" charset="0"/>
              </a:rPr>
              <a:t>(complemento de chat en vivo).</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Crear una "voz" de marca (es decir, memes, tuits, publicaciones en Instagram que se relacionen con tu marca).</a:t>
            </a:r>
          </a:p>
          <a:p>
            <a:pPr marL="285750" indent="-285750">
              <a:buFontTx/>
              <a:buChar char="-"/>
              <a:defRPr/>
            </a:pPr>
            <a:r>
              <a:rPr lang="en-US" altLang="es-ES">
                <a:latin typeface="Calibri" panose="020F0502020204030204" pitchFamily="34" charset="0"/>
                <a:cs typeface="Calibri" panose="020F0502020204030204" pitchFamily="34" charset="0"/>
              </a:rPr>
              <a:t>Recompensar las interacciones en los canales de redes sociales.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Compartir y fomentar los contenidos generados por los usuarios.</a:t>
            </a:r>
          </a:p>
          <a:p>
            <a:pPr marL="285750" indent="-285750">
              <a:buFontTx/>
              <a:buChar char="-"/>
              <a:defRPr/>
            </a:pPr>
            <a:r>
              <a:rPr lang="en-US" altLang="es-ES">
                <a:latin typeface="Calibri" panose="020F0502020204030204" pitchFamily="34" charset="0"/>
                <a:cs typeface="Calibri" panose="020F0502020204030204" pitchFamily="34" charset="0"/>
              </a:rPr>
              <a:t>Proporcionar valor, no solo promoción y marketing – oportunidad de educar.</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Construir una comunidad online.</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https://sproutsocial.com/insights/build-customer-relationships/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9611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72109" y="3753224"/>
            <a:ext cx="1829006" cy="1197700"/>
          </a:xfrm>
          <a:prstGeom prst="rect">
            <a:avLst/>
          </a:prstGeom>
          <a:noFill/>
        </p:spPr>
        <p:txBody>
          <a:bodyPr wrap="square" rtlCol="0">
            <a:spAutoFit/>
          </a:bodyPr>
          <a:lstStyle/>
          <a:p>
            <a:pPr algn="ctr">
              <a:lnSpc>
                <a:spcPts val="2220"/>
              </a:lnSpc>
            </a:pPr>
            <a:r>
              <a:rPr lang="en-US" sz="1400">
                <a:ea typeface="Lato Light" charset="0"/>
                <a:cs typeface="Poppins" pitchFamily="2" charset="77"/>
              </a:rPr>
              <a:t>Desarrollo de una estrategia digital de incorporación para nuevos clientes.</a:t>
            </a:r>
            <a:endParaRPr lang="en-US" sz="1400" dirty="0">
              <a:ea typeface="Lato Light" charset="0"/>
              <a:cs typeface="Poppins" pitchFamily="2" charset="77"/>
            </a:endParaRPr>
          </a:p>
        </p:txBody>
      </p:sp>
      <p:sp>
        <p:nvSpPr>
          <p:cNvPr id="53" name="Rectangle 52"/>
          <p:cNvSpPr/>
          <p:nvPr/>
        </p:nvSpPr>
        <p:spPr>
          <a:xfrm>
            <a:off x="5133745" y="3531418"/>
            <a:ext cx="1505733" cy="369332"/>
          </a:xfrm>
          <a:prstGeom prst="rect">
            <a:avLst/>
          </a:prstGeom>
        </p:spPr>
        <p:txBody>
          <a:bodyPr wrap="none">
            <a:spAutoFit/>
          </a:bodyPr>
          <a:lstStyle/>
          <a:p>
            <a:pPr algn="ctr"/>
            <a:r>
              <a:rPr lang="en-US" b="1">
                <a:ea typeface="Roboto" charset="0"/>
                <a:cs typeface="Poppins" pitchFamily="2" charset="77"/>
              </a:rPr>
              <a:t>Incorporación</a:t>
            </a:r>
            <a:endParaRPr lang="en-US" b="1" dirty="0">
              <a:ea typeface="Roboto" charset="0"/>
              <a:cs typeface="Poppins" pitchFamily="2" charset="77"/>
            </a:endParaRPr>
          </a:p>
        </p:txBody>
      </p:sp>
      <p:sp>
        <p:nvSpPr>
          <p:cNvPr id="54" name="TextBox 53"/>
          <p:cNvSpPr txBox="1"/>
          <p:nvPr/>
        </p:nvSpPr>
        <p:spPr>
          <a:xfrm>
            <a:off x="6310255" y="2619902"/>
            <a:ext cx="1829006" cy="915572"/>
          </a:xfrm>
          <a:prstGeom prst="rect">
            <a:avLst/>
          </a:prstGeom>
          <a:noFill/>
        </p:spPr>
        <p:txBody>
          <a:bodyPr wrap="square" rtlCol="0">
            <a:spAutoFit/>
          </a:bodyPr>
          <a:lstStyle/>
          <a:p>
            <a:pPr algn="ctr">
              <a:lnSpc>
                <a:spcPts val="2220"/>
              </a:lnSpc>
            </a:pPr>
            <a:r>
              <a:rPr lang="es-ES" sz="1400">
                <a:ea typeface="Lato Light" charset="0"/>
                <a:cs typeface="Poppins" pitchFamily="2" charset="77"/>
              </a:rPr>
              <a:t>Las relaciones no son de talla única: hay que personalizarlas.</a:t>
            </a:r>
            <a:endParaRPr lang="en-US" sz="1400" dirty="0">
              <a:ea typeface="Lato Light" charset="0"/>
              <a:cs typeface="Poppins" pitchFamily="2" charset="77"/>
            </a:endParaRPr>
          </a:p>
        </p:txBody>
      </p:sp>
      <p:sp>
        <p:nvSpPr>
          <p:cNvPr id="55" name="Rectangle 54"/>
          <p:cNvSpPr/>
          <p:nvPr/>
        </p:nvSpPr>
        <p:spPr>
          <a:xfrm>
            <a:off x="6551272" y="2345434"/>
            <a:ext cx="1346972" cy="369332"/>
          </a:xfrm>
          <a:prstGeom prst="rect">
            <a:avLst/>
          </a:prstGeom>
        </p:spPr>
        <p:txBody>
          <a:bodyPr wrap="none">
            <a:spAutoFit/>
          </a:bodyPr>
          <a:lstStyle/>
          <a:p>
            <a:pPr algn="ctr"/>
            <a:r>
              <a:rPr lang="en-US" b="1">
                <a:ea typeface="Roboto" charset="0"/>
                <a:cs typeface="Poppins" pitchFamily="2" charset="77"/>
              </a:rPr>
              <a:t>Personalizar</a:t>
            </a:r>
            <a:endParaRPr lang="en-US" b="1" dirty="0">
              <a:ea typeface="Roboto" charset="0"/>
              <a:cs typeface="Poppins" pitchFamily="2" charset="77"/>
            </a:endParaRPr>
          </a:p>
        </p:txBody>
      </p:sp>
      <p:sp>
        <p:nvSpPr>
          <p:cNvPr id="58" name="TextBox 57"/>
          <p:cNvSpPr txBox="1"/>
          <p:nvPr/>
        </p:nvSpPr>
        <p:spPr>
          <a:xfrm>
            <a:off x="3590367" y="2623524"/>
            <a:ext cx="1829006" cy="1197700"/>
          </a:xfrm>
          <a:prstGeom prst="rect">
            <a:avLst/>
          </a:prstGeom>
          <a:noFill/>
        </p:spPr>
        <p:txBody>
          <a:bodyPr wrap="square" rtlCol="0">
            <a:spAutoFit/>
          </a:bodyPr>
          <a:lstStyle/>
          <a:p>
            <a:pPr algn="ctr">
              <a:lnSpc>
                <a:spcPts val="2220"/>
              </a:lnSpc>
            </a:pPr>
            <a:r>
              <a:rPr lang="es-ES" sz="1400">
                <a:ea typeface="Lato Light" charset="0"/>
                <a:cs typeface="Poppins" pitchFamily="2" charset="77"/>
              </a:rPr>
              <a:t>Se debe adoptar la tecnología digital en la gestión de las relaciones.</a:t>
            </a:r>
            <a:endParaRPr lang="en-US" sz="1400" dirty="0">
              <a:ea typeface="Lato Light" charset="0"/>
              <a:cs typeface="Poppins" pitchFamily="2" charset="77"/>
            </a:endParaRPr>
          </a:p>
        </p:txBody>
      </p:sp>
      <p:sp>
        <p:nvSpPr>
          <p:cNvPr id="59" name="Rectangle 58"/>
          <p:cNvSpPr/>
          <p:nvPr/>
        </p:nvSpPr>
        <p:spPr>
          <a:xfrm>
            <a:off x="4110440" y="2341262"/>
            <a:ext cx="799578" cy="369332"/>
          </a:xfrm>
          <a:prstGeom prst="rect">
            <a:avLst/>
          </a:prstGeom>
        </p:spPr>
        <p:txBody>
          <a:bodyPr wrap="none">
            <a:spAutoFit/>
          </a:bodyPr>
          <a:lstStyle/>
          <a:p>
            <a:pPr algn="ctr"/>
            <a:r>
              <a:rPr lang="en-US" b="1" dirty="0">
                <a:ea typeface="Roboto" charset="0"/>
                <a:cs typeface="Poppins" pitchFamily="2" charset="77"/>
              </a:rPr>
              <a:t>Digital</a:t>
            </a:r>
          </a:p>
        </p:txBody>
      </p:sp>
      <p:sp>
        <p:nvSpPr>
          <p:cNvPr id="60" name="TextBox 59"/>
          <p:cNvSpPr txBox="1"/>
          <p:nvPr/>
        </p:nvSpPr>
        <p:spPr>
          <a:xfrm>
            <a:off x="7539279" y="4096810"/>
            <a:ext cx="2079771" cy="738664"/>
          </a:xfrm>
          <a:prstGeom prst="rect">
            <a:avLst/>
          </a:prstGeom>
          <a:noFill/>
        </p:spPr>
        <p:txBody>
          <a:bodyPr wrap="square" rtlCol="0">
            <a:spAutoFit/>
          </a:bodyPr>
          <a:lstStyle/>
          <a:p>
            <a:pPr algn="ctr"/>
            <a:r>
              <a:rPr lang="en-US" sz="1400">
                <a:ea typeface="Lato Light" charset="0"/>
                <a:cs typeface="Poppins" pitchFamily="2" charset="77"/>
              </a:rPr>
              <a:t>Las relaciones deben ser colaborativas para ser exitosas.</a:t>
            </a:r>
            <a:endParaRPr lang="en-US" sz="1400" dirty="0">
              <a:ea typeface="Lato Light" charset="0"/>
              <a:cs typeface="Poppins" pitchFamily="2" charset="77"/>
            </a:endParaRPr>
          </a:p>
        </p:txBody>
      </p:sp>
      <p:sp>
        <p:nvSpPr>
          <p:cNvPr id="62" name="TextBox 61"/>
          <p:cNvSpPr txBox="1"/>
          <p:nvPr/>
        </p:nvSpPr>
        <p:spPr>
          <a:xfrm>
            <a:off x="2245125" y="3961043"/>
            <a:ext cx="1829006" cy="915572"/>
          </a:xfrm>
          <a:prstGeom prst="rect">
            <a:avLst/>
          </a:prstGeom>
          <a:noFill/>
        </p:spPr>
        <p:txBody>
          <a:bodyPr wrap="square" rtlCol="0">
            <a:spAutoFit/>
          </a:bodyPr>
          <a:lstStyle/>
          <a:p>
            <a:pPr algn="ctr">
              <a:lnSpc>
                <a:spcPts val="2220"/>
              </a:lnSpc>
            </a:pPr>
            <a:r>
              <a:rPr lang="en-US" sz="1400">
                <a:ea typeface="Lato Light" charset="0"/>
                <a:cs typeface="Poppins" pitchFamily="2" charset="77"/>
              </a:rPr>
              <a:t>La construcción de relaciones establece y mantiene la confianza.</a:t>
            </a:r>
            <a:endParaRPr lang="en-US" sz="1400" dirty="0">
              <a:ea typeface="Lato Light" charset="0"/>
              <a:cs typeface="Poppins" pitchFamily="2" charset="77"/>
            </a:endParaRPr>
          </a:p>
        </p:txBody>
      </p:sp>
      <p:sp>
        <p:nvSpPr>
          <p:cNvPr id="63" name="Rectangle 62"/>
          <p:cNvSpPr/>
          <p:nvPr/>
        </p:nvSpPr>
        <p:spPr>
          <a:xfrm>
            <a:off x="2605417" y="3696898"/>
            <a:ext cx="1121461" cy="369332"/>
          </a:xfrm>
          <a:prstGeom prst="rect">
            <a:avLst/>
          </a:prstGeom>
        </p:spPr>
        <p:txBody>
          <a:bodyPr wrap="none">
            <a:spAutoFit/>
          </a:bodyPr>
          <a:lstStyle/>
          <a:p>
            <a:pPr algn="ctr"/>
            <a:r>
              <a:rPr lang="en-US" b="1">
                <a:ea typeface="Roboto" charset="0"/>
                <a:cs typeface="Poppins" pitchFamily="2" charset="77"/>
              </a:rPr>
              <a:t>Confianza</a:t>
            </a:r>
            <a:endParaRPr lang="en-US" b="1" dirty="0">
              <a:ea typeface="Roboto" charset="0"/>
              <a:cs typeface="Poppins" pitchFamily="2" charset="77"/>
            </a:endParaRP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n-US" sz="4800" b="1" spc="-150"/>
              <a:t>Resumen</a:t>
            </a:r>
            <a:endParaRPr lang="en-US" sz="4800" b="1" spc="-150" dirty="0"/>
          </a:p>
        </p:txBody>
      </p:sp>
      <p:sp>
        <p:nvSpPr>
          <p:cNvPr id="34" name="Rectangle 33"/>
          <p:cNvSpPr/>
          <p:nvPr/>
        </p:nvSpPr>
        <p:spPr>
          <a:xfrm>
            <a:off x="7860986" y="3716084"/>
            <a:ext cx="1436355" cy="369332"/>
          </a:xfrm>
          <a:prstGeom prst="rect">
            <a:avLst/>
          </a:prstGeom>
        </p:spPr>
        <p:txBody>
          <a:bodyPr wrap="none">
            <a:spAutoFit/>
          </a:bodyPr>
          <a:lstStyle/>
          <a:p>
            <a:pPr algn="ctr"/>
            <a:r>
              <a:rPr lang="en-US" b="1">
                <a:ea typeface="Roboto" charset="0"/>
                <a:cs typeface="Poppins" pitchFamily="2" charset="77"/>
              </a:rPr>
              <a:t>Colaboración</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1088</Words>
  <Application>Microsoft Office PowerPoint</Application>
  <PresentationFormat>Panorámica</PresentationFormat>
  <Paragraphs>113</Paragraphs>
  <Slides>12</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193</cp:revision>
  <dcterms:created xsi:type="dcterms:W3CDTF">2021-06-29T11:11:56Z</dcterms:created>
  <dcterms:modified xsi:type="dcterms:W3CDTF">2023-02-06T16:18:30Z</dcterms:modified>
</cp:coreProperties>
</file>