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8" r:id="rId3"/>
    <p:sldId id="258" r:id="rId4"/>
    <p:sldId id="310" r:id="rId5"/>
    <p:sldId id="306" r:id="rId6"/>
    <p:sldId id="311" r:id="rId7"/>
    <p:sldId id="303" r:id="rId8"/>
    <p:sldId id="312" r:id="rId9"/>
    <p:sldId id="273" r:id="rId10"/>
    <p:sldId id="265" r:id="rId11"/>
    <p:sldId id="274" r:id="rId12"/>
    <p:sldId id="264"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transparency-one.com/the-case-for-supplier-collaborat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hC_jI1X8Ys" TargetMode="External"/><Relationship Id="rId2" Type="http://schemas.openxmlformats.org/officeDocument/2006/relationships/hyperlink" Target="https://www.revechat.com/blog/customer-interaction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extra.com/blogposting/19316/7-reasons-to-meet-customers-face-to-fac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intercommedia.org/build-customer-relation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1751527" y="3257551"/>
            <a:ext cx="8886421"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b="1" dirty="0">
                <a:latin typeface="Bahnschrift Light" panose="020B0502040204020203" pitchFamily="34" charset="0"/>
                <a:ea typeface="Calibri" panose="020F0502020204030204" pitchFamily="34" charset="0"/>
              </a:rPr>
              <a:t>Ενίσχυση της ανθεκτικότητας των ΜΜΕ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Τρόποι οικοδόμησης ισχυρών σχέσεων με τους πελάτες και κάλυψης των διαφόρων αναγκών τους
</a:t>
            </a:r>
            <a:r>
              <a:rPr kumimoji="0" lang="el-G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a:t>
            </a: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l-GR" dirty="0"/>
              <a:t>Δυνάμεις</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l-GR" dirty="0"/>
              <a:t>Σημείο</a:t>
            </a:r>
            <a:r>
              <a:rPr lang="en-US" dirty="0"/>
              <a:t> 1: </a:t>
            </a:r>
            <a:r>
              <a:rPr lang="el-GR" dirty="0"/>
              <a:t>Η σχέση αγοραστή-πωλητή είναι πιο αποτελεσματική όταν είναι συνεργατική</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l-GR" dirty="0"/>
              <a:t>Σημείο</a:t>
            </a:r>
            <a:r>
              <a:rPr lang="en-US" dirty="0"/>
              <a:t> 2: </a:t>
            </a:r>
            <a:r>
              <a:rPr lang="el-GR" dirty="0"/>
              <a:t>Υιοθέτηση της διαχείρισης ψηφιακών σχέσεων ως αποτελεσματικού μέσου διατήρησης των πελατών</a:t>
            </a:r>
            <a:endParaRPr lang="en-US" dirty="0"/>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l-GR" dirty="0"/>
              <a:t>Σημείο</a:t>
            </a:r>
            <a:r>
              <a:rPr lang="en-US" dirty="0"/>
              <a:t> 3: </a:t>
            </a:r>
            <a:r>
              <a:rPr lang="el-GR" dirty="0"/>
              <a:t>Ανάπτυξη διακριτών στρατηγικών σχέσεων για νέους πελάτες (ενσωμάτωση) και υπάρχοντες πελάτες (επανατοποθέτηση)</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l-GR" dirty="0"/>
              <a:t>Σημείο</a:t>
            </a:r>
            <a:r>
              <a:rPr lang="en-US" dirty="0"/>
              <a:t> 4: </a:t>
            </a:r>
            <a:r>
              <a:rPr lang="el-GR" dirty="0"/>
              <a:t>Αγκαλιάστε τις πλατφόρμες κοινωνικών μέσων για να δημιουργήσετε σχέσεις και όχι μόνο ως εργαλείο προώθησης</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l-GR" dirty="0"/>
              <a:t>Στόχος</a:t>
            </a:r>
            <a:r>
              <a:rPr lang="es-ES" dirty="0"/>
              <a:t> 1: </a:t>
            </a:r>
            <a:r>
              <a:rPr lang="el-GR" dirty="0"/>
              <a:t>Ορίσετε την σύνδεση με τους πελάτες στην ανάπτυξη προσφορών υπηρεσιών / προϊόντων</a:t>
            </a:r>
            <a:endParaRPr lang="en-GB" dirty="0"/>
          </a:p>
        </p:txBody>
      </p:sp>
      <p:sp>
        <p:nvSpPr>
          <p:cNvPr id="12" name="CuadroTexto 11"/>
          <p:cNvSpPr txBox="1"/>
          <p:nvPr/>
        </p:nvSpPr>
        <p:spPr>
          <a:xfrm>
            <a:off x="1615182" y="3530217"/>
            <a:ext cx="6401354" cy="646331"/>
          </a:xfrm>
          <a:prstGeom prst="rect">
            <a:avLst/>
          </a:prstGeom>
          <a:noFill/>
        </p:spPr>
        <p:txBody>
          <a:bodyPr wrap="square" rtlCol="0">
            <a:spAutoFit/>
          </a:bodyPr>
          <a:lstStyle/>
          <a:p>
            <a:r>
              <a:rPr lang="el-GR" dirty="0"/>
              <a:t>Στόχος</a:t>
            </a:r>
            <a:r>
              <a:rPr lang="es-ES" dirty="0"/>
              <a:t> 2: </a:t>
            </a:r>
            <a:r>
              <a:rPr lang="el-GR" dirty="0"/>
              <a:t>Γνωρίσουν πελάτες όπου </a:t>
            </a:r>
            <a:r>
              <a:rPr lang="el-GR" dirty="0" err="1"/>
              <a:t>αλληλεπιδρούν</a:t>
            </a:r>
            <a:r>
              <a:rPr lang="el-GR" dirty="0"/>
              <a:t> με τις υπηρεσίες / τα προϊόντα μας</a:t>
            </a:r>
            <a:endParaRPr lang="en-GB" dirty="0"/>
          </a:p>
        </p:txBody>
      </p:sp>
      <p:sp>
        <p:nvSpPr>
          <p:cNvPr id="13" name="CuadroTexto 12"/>
          <p:cNvSpPr txBox="1"/>
          <p:nvPr/>
        </p:nvSpPr>
        <p:spPr>
          <a:xfrm>
            <a:off x="1605565" y="4284374"/>
            <a:ext cx="5694957" cy="369332"/>
          </a:xfrm>
          <a:prstGeom prst="rect">
            <a:avLst/>
          </a:prstGeom>
          <a:noFill/>
        </p:spPr>
        <p:txBody>
          <a:bodyPr wrap="none" rtlCol="0">
            <a:spAutoFit/>
          </a:bodyPr>
          <a:lstStyle/>
          <a:p>
            <a:r>
              <a:rPr lang="el-GR" dirty="0"/>
              <a:t>Στόχος</a:t>
            </a:r>
            <a:r>
              <a:rPr lang="es-ES" dirty="0"/>
              <a:t> 3: </a:t>
            </a:r>
            <a:r>
              <a:rPr lang="el-GR" dirty="0"/>
              <a:t>Δημιουργήσουν σχέσεις σε έναν ψηφιακό κόσμο</a:t>
            </a:r>
            <a:endParaRPr lang="en-US"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765463"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92922" cy="8745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2800" kern="0" spc="-150" dirty="0">
                <a:solidFill>
                  <a:schemeClr val="tx1"/>
                </a:solidFill>
                <a:latin typeface="+mj-lt"/>
                <a:ea typeface="Tahoma" panose="020B0604030504040204" pitchFamily="34" charset="0"/>
                <a:cs typeface="Tahoma" panose="020B0604030504040204" pitchFamily="34" charset="0"/>
              </a:rPr>
              <a:t> 4: </a:t>
            </a:r>
            <a:r>
              <a:rPr lang="el-GR" sz="2800" dirty="0">
                <a:latin typeface="+mj-lt"/>
              </a:rPr>
              <a:t>Σύνδεση με πελάτες στην ανάπτυξη προσφορών υπηρεσιών / προϊόντων</a:t>
            </a:r>
            <a:endParaRPr lang="en-GB" sz="28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896885"/>
            <a:ext cx="700951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4.1.1</a:t>
            </a:r>
            <a:r>
              <a:rPr lang="en-US" sz="2200" spc="50" dirty="0">
                <a:latin typeface="+mj-lt"/>
                <a:cs typeface="Tahoma"/>
              </a:rPr>
              <a:t>: </a:t>
            </a:r>
            <a:r>
              <a:rPr lang="el-GR" sz="2200" spc="50" dirty="0">
                <a:latin typeface="+mj-lt"/>
                <a:cs typeface="Tahoma"/>
              </a:rPr>
              <a:t>Συνεργασία αγοραστή-πωλητή</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585323"/>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ανάπτυξη στενότερων σχέσεων με τους πελάτες όσον αφορά την εμπιστοσύνη και την επικοινωνία γίνεται βασική μακροπρόθεσμη επιτυχία.  Αυτό γίνεται ακόμη πιο κρίσιμο καθώς οι πελάτες γίνονται ΛΙΓΟΤΕΡΟ πιθανό να εισέλθουν σε μια φυσική τοποθεσία επιχείρησης</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Όταν δημιουργούνται σχέσεις, οι πελάτες</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Νιώθουν πιο ασφαλείς
Απολαμβάνουν να είναι κάτι περισσότερο από το να είναι απλώς πελάτης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Είναι πιο πιθανό να παραμείνουν σε έναν προμηθευτή</a:t>
            </a:r>
            <a:r>
              <a:rPr lang="en-US"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https://www.octaneai.com/blog/customer-relationships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5" y="1905220"/>
            <a:ext cx="635269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4.1.1</a:t>
            </a:r>
            <a:r>
              <a:rPr lang="en-US" sz="2200" spc="50" dirty="0">
                <a:latin typeface="+mj-lt"/>
                <a:cs typeface="Tahoma"/>
              </a:rPr>
              <a:t>: </a:t>
            </a:r>
            <a:r>
              <a:rPr lang="el-GR" sz="2200" spc="50" dirty="0">
                <a:latin typeface="+mj-lt"/>
                <a:cs typeface="Tahoma"/>
              </a:rPr>
              <a:t>Συνεργασία αγοραστή-πωλητή</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κίνηση είναι μακριά από τις συναλλακτικές σχέσεις στις συνεργατικές.  Αυτό είναι ακόμη πιο σημαντικό είναι καταστάσεις που σχετίζονται με</a:t>
            </a:r>
            <a:r>
              <a:rPr lang="en-GB"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Ανάπτυξη ανταποκρινόμενων αλυσίδων εφοδιασμού
Περιβαλλοντική βιωσιμότητα</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ISO </a:t>
            </a:r>
            <a:r>
              <a:rPr lang="el-GR" altLang="es-ES" dirty="0">
                <a:latin typeface="Calibri" panose="020F0502020204030204" pitchFamily="34" charset="0"/>
                <a:cs typeface="Calibri" panose="020F0502020204030204" pitchFamily="34" charset="0"/>
              </a:rPr>
              <a:t>πιστοποίηση</a:t>
            </a:r>
            <a:r>
              <a:rPr lang="en-GB"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και τα παρόμοια</a:t>
            </a:r>
            <a:r>
              <a:rPr lang="en-GB" altLang="es-ES" dirty="0">
                <a:latin typeface="Calibri" panose="020F0502020204030204" pitchFamily="34" charset="0"/>
                <a:cs typeface="Calibri" panose="020F0502020204030204" pitchFamily="34" charset="0"/>
              </a:rPr>
              <a:t>)</a:t>
            </a:r>
          </a:p>
          <a:p>
            <a:pPr marL="285750" indent="-285750">
              <a:buFontTx/>
              <a:buChar cha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Δύο ερευνητικές μελέτες του 2019 από τη </a:t>
            </a:r>
            <a:r>
              <a:rPr lang="el-GR" altLang="es-ES" dirty="0" err="1">
                <a:latin typeface="Calibri" panose="020F0502020204030204" pitchFamily="34" charset="0"/>
                <a:cs typeface="Calibri" panose="020F0502020204030204" pitchFamily="34" charset="0"/>
              </a:rPr>
              <a:t>McKinsey</a:t>
            </a:r>
            <a:r>
              <a:rPr lang="el-GR" altLang="es-ES" dirty="0">
                <a:latin typeface="Calibri" panose="020F0502020204030204" pitchFamily="34" charset="0"/>
                <a:cs typeface="Calibri" panose="020F0502020204030204" pitchFamily="34" charset="0"/>
              </a:rPr>
              <a:t> &amp;</a:t>
            </a:r>
            <a:r>
              <a:rPr lang="el-GR" altLang="es-ES" dirty="0" err="1">
                <a:latin typeface="Calibri" panose="020F0502020204030204" pitchFamily="34" charset="0"/>
                <a:cs typeface="Calibri" panose="020F0502020204030204" pitchFamily="34" charset="0"/>
              </a:rPr>
              <a:t>Company</a:t>
            </a:r>
            <a:r>
              <a:rPr lang="el-GR" altLang="es-ES" dirty="0">
                <a:latin typeface="Calibri" panose="020F0502020204030204" pitchFamily="34" charset="0"/>
                <a:cs typeface="Calibri" panose="020F0502020204030204" pitchFamily="34" charset="0"/>
              </a:rPr>
              <a:t> διαπίστωσαν ότι 1) το 61% των αγοραστών και των πωλητών στη βιομηχανία της μόδας αναμένεται να επενδύσουν ή να </a:t>
            </a:r>
            <a:r>
              <a:rPr lang="el-GR" altLang="es-ES" dirty="0" err="1">
                <a:latin typeface="Calibri" panose="020F0502020204030204" pitchFamily="34" charset="0"/>
                <a:cs typeface="Calibri" panose="020F0502020204030204" pitchFamily="34" charset="0"/>
              </a:rPr>
              <a:t>συνδημιουργήσουν</a:t>
            </a:r>
            <a:r>
              <a:rPr lang="el-GR" altLang="es-ES" dirty="0">
                <a:latin typeface="Calibri" panose="020F0502020204030204" pitchFamily="34" charset="0"/>
                <a:cs typeface="Calibri" panose="020F0502020204030204" pitchFamily="34" charset="0"/>
              </a:rPr>
              <a:t> έως το 2025 και 2) οι σχέσεις αγοραστή-πωλητή στις αλυσίδες εφοδιασμού φαίνεται να δημιουργούν αξία στο μέλλον</a:t>
            </a:r>
            <a:r>
              <a:rPr lang="en-GB"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1030492" y="540233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https://www.transparency-one.com/the-case-for-supplier-collaboration/</a:t>
            </a:r>
            <a:r>
              <a:rPr lang="en-GB" altLang="es-ES" dirty="0">
                <a:latin typeface="Calibri" panose="020F0502020204030204" pitchFamily="34" charset="0"/>
                <a:cs typeface="Calibri" panose="020F0502020204030204" pitchFamily="34" charset="0"/>
              </a:rPr>
              <a:t> </a:t>
            </a:r>
          </a:p>
        </p:txBody>
      </p:sp>
      <p:sp>
        <p:nvSpPr>
          <p:cNvPr id="7" name="object 2">
            <a:extLst>
              <a:ext uri="{FF2B5EF4-FFF2-40B4-BE49-F238E27FC236}">
                <a16:creationId xmlns:a16="http://schemas.microsoft.com/office/drawing/2014/main" id="{32FA3A8E-09EE-9832-6AD3-F76C70729334}"/>
              </a:ext>
            </a:extLst>
          </p:cNvPr>
          <p:cNvSpPr txBox="1">
            <a:spLocks/>
          </p:cNvSpPr>
          <p:nvPr/>
        </p:nvSpPr>
        <p:spPr>
          <a:xfrm>
            <a:off x="318565" y="1022287"/>
            <a:ext cx="11692922" cy="8745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2800" kern="0" spc="-150" dirty="0">
                <a:solidFill>
                  <a:schemeClr val="tx1"/>
                </a:solidFill>
                <a:latin typeface="+mj-lt"/>
                <a:ea typeface="Tahoma" panose="020B0604030504040204" pitchFamily="34" charset="0"/>
                <a:cs typeface="Tahoma" panose="020B0604030504040204" pitchFamily="34" charset="0"/>
              </a:rPr>
              <a:t> 4: </a:t>
            </a:r>
            <a:r>
              <a:rPr lang="el-GR" sz="2800" dirty="0">
                <a:latin typeface="+mj-lt"/>
              </a:rPr>
              <a:t>Σύνδεση με πελάτες στην ανάπτυξη προσφορών υπηρεσιών / προϊόντων</a:t>
            </a:r>
            <a:endParaRPr lang="en-GB" sz="2800" dirty="0">
              <a:latin typeface="+mj-lt"/>
            </a:endParaRPr>
          </a:p>
        </p:txBody>
      </p:sp>
    </p:spTree>
    <p:extLst>
      <p:ext uri="{BB962C8B-B14F-4D97-AF65-F5344CB8AC3E}">
        <p14:creationId xmlns:p14="http://schemas.microsoft.com/office/powerpoint/2010/main" val="411383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57412"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n-US" sz="2800" kern="0" spc="-150" dirty="0">
                <a:solidFill>
                  <a:schemeClr val="tx1"/>
                </a:solidFill>
                <a:latin typeface="+mj-lt"/>
                <a:ea typeface="Tahoma" panose="020B0604030504040204" pitchFamily="34" charset="0"/>
                <a:cs typeface="Tahoma" panose="020B0604030504040204" pitchFamily="34" charset="0"/>
              </a:rPr>
              <a:t> 4: </a:t>
            </a:r>
            <a:r>
              <a:rPr lang="el-GR" sz="2800" kern="0" spc="-150" dirty="0">
                <a:solidFill>
                  <a:schemeClr val="tx1"/>
                </a:solidFill>
                <a:latin typeface="+mj-lt"/>
                <a:ea typeface="Tahoma" panose="020B0604030504040204" pitchFamily="34" charset="0"/>
                <a:cs typeface="Tahoma" panose="020B0604030504040204" pitchFamily="34" charset="0"/>
              </a:rPr>
              <a:t>Γνωρίστε πελάτες όπου </a:t>
            </a:r>
            <a:r>
              <a:rPr lang="el-GR" sz="2800" kern="0" spc="-150" dirty="0" err="1">
                <a:solidFill>
                  <a:schemeClr val="tx1"/>
                </a:solidFill>
                <a:latin typeface="+mj-lt"/>
                <a:ea typeface="Tahoma" panose="020B0604030504040204" pitchFamily="34" charset="0"/>
                <a:cs typeface="Tahoma" panose="020B0604030504040204" pitchFamily="34" charset="0"/>
              </a:rPr>
              <a:t>αλληλεπιδρούν</a:t>
            </a:r>
            <a:r>
              <a:rPr lang="el-GR" sz="2800" kern="0" spc="-150" dirty="0">
                <a:solidFill>
                  <a:schemeClr val="tx1"/>
                </a:solidFill>
                <a:latin typeface="+mj-lt"/>
                <a:ea typeface="Tahoma" panose="020B0604030504040204" pitchFamily="34" charset="0"/>
                <a:cs typeface="Tahoma" panose="020B0604030504040204" pitchFamily="34" charset="0"/>
              </a:rPr>
              <a:t> με τις υπηρεσίες / τα προϊόντα μας</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0657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4.2.1: </a:t>
            </a:r>
            <a:r>
              <a:rPr lang="el-GR" sz="2200" spc="50" dirty="0">
                <a:latin typeface="+mj-lt"/>
                <a:cs typeface="Tahoma"/>
              </a:rPr>
              <a:t>Ενσωμάτωση πελατών</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ενσωμάτωση πελατών περιλαμβάνει οποιαδήποτε δραστηριότητα που είναι προσαρμοσμένη στην εισαγωγή ενός νέου πελάτη σε ένα προϊόν ή μια υπηρεσία.  Αυτό μπορεί να συμβεί είτε εικονικά είτε δια ζώσης 
</a:t>
            </a:r>
            <a:endParaRPr lang="en-GB"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Παραδείγματα ορισμένων βέλτιστων πρακτικών για την ενσωμάτωση πελατών σε έναν ψηφιακό κόσμο</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pPr>
            <a:r>
              <a:rPr lang="el-GR" dirty="0"/>
              <a:t>Χρησιμοποιήστε περιεχόμενο βίντεο ή/ και </a:t>
            </a:r>
            <a:r>
              <a:rPr lang="el-GR" dirty="0" err="1"/>
              <a:t>αυτο</a:t>
            </a:r>
            <a:r>
              <a:rPr lang="el-GR" dirty="0"/>
              <a:t>-υποστήριξης για να παραθέσετε χαρακτηριστικά προϊόντων / υπηρεσιών που βοηθούν τους πελάτες να κατανοήσουν</a:t>
            </a:r>
            <a:r>
              <a:rPr lang="en-GB" dirty="0"/>
              <a:t>.</a:t>
            </a:r>
          </a:p>
          <a:p>
            <a:pPr marL="285750" indent="-285750">
              <a:buFontTx/>
              <a:buChar char="-"/>
            </a:pPr>
            <a:r>
              <a:rPr lang="el-GR" dirty="0"/>
              <a:t>Πλήρης κλίμακα, εκτεταμένη εξυπηρέτηση πελατών και υποστήριξη για να κάνετε τη μετάβαση των πελατών απρόσκοπτη
Περιηγήσεις προϊόντων και επιδείξεις</a:t>
            </a:r>
            <a:r>
              <a:rPr lang="en-GB" dirty="0"/>
              <a:t>. </a:t>
            </a:r>
          </a:p>
          <a:p>
            <a:pPr marL="285750" indent="-285750">
              <a:buFontTx/>
              <a:buChar char="-"/>
            </a:pPr>
            <a:r>
              <a:rPr lang="el-GR" dirty="0"/>
              <a:t>Ανάπτυξη μιας «</a:t>
            </a:r>
            <a:r>
              <a:rPr lang="el-GR" dirty="0" err="1"/>
              <a:t>παιχνιδοποίησης</a:t>
            </a:r>
            <a:r>
              <a:rPr lang="el-GR" dirty="0"/>
              <a:t>» στη διαδικασία ενσωμάτωσης πελατών</a:t>
            </a:r>
            <a:r>
              <a:rPr lang="en-GB" dirty="0"/>
              <a:t>.</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174249" y="5512547"/>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https://www.revechat.com/blog/customer-interactions/</a:t>
            </a: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https://www.youtube.com/watch?v=IhC_jI1X8Ys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0657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n-US" sz="2200" spc="50" dirty="0">
                <a:latin typeface="+mj-lt"/>
                <a:cs typeface="Tahoma"/>
              </a:rPr>
              <a:t> 4.2.2: </a:t>
            </a:r>
            <a:r>
              <a:rPr lang="el-GR" sz="2200" spc="50" dirty="0" err="1">
                <a:latin typeface="+mj-lt"/>
                <a:cs typeface="Tahoma"/>
              </a:rPr>
              <a:t>Επανεπιβίβαση</a:t>
            </a:r>
            <a:r>
              <a:rPr lang="el-GR" sz="2200" spc="50" dirty="0">
                <a:latin typeface="+mj-lt"/>
                <a:cs typeface="Tahoma"/>
              </a:rPr>
              <a:t> πελατών (τρέχοντες πελάτες)</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840532" cy="2585323"/>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Οι τρέχοντες πελάτες δεν πρέπει να θεωρούνται δεδομένοι και πρέπει να αντιμετωπίζονται (εικονικά ή αυτοπροσώπως) όπως απαιτείται.  Πολύ «φθηνότερο» για να κρατήσει έναν πελάτη από το να προσελκύσει νέους.  Δίνει την ευκαιρία να</a:t>
            </a:r>
            <a:r>
              <a:rPr lang="en-GB"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Γνωρίστε καλύτερα τον πελάτη σας (KYC)
Ανάληψη διαχείρισης πελατειακών σχέσεων </a:t>
            </a:r>
            <a:r>
              <a:rPr lang="en-GB" altLang="es-ES" dirty="0">
                <a:latin typeface="Calibri" panose="020F0502020204030204" pitchFamily="34" charset="0"/>
                <a:cs typeface="Calibri" panose="020F0502020204030204" pitchFamily="34" charset="0"/>
              </a:rPr>
              <a:t>(CRM)</a:t>
            </a:r>
          </a:p>
          <a:p>
            <a:pPr marL="285750" indent="-285750">
              <a:buFontTx/>
              <a:buChar char="-"/>
              <a:defRPr/>
            </a:pPr>
            <a:r>
              <a:rPr lang="el-GR" altLang="es-ES" dirty="0">
                <a:latin typeface="Calibri" panose="020F0502020204030204" pitchFamily="34" charset="0"/>
                <a:cs typeface="Calibri" panose="020F0502020204030204" pitchFamily="34" charset="0"/>
              </a:rPr>
              <a:t>Ενισχύστε την επωνυμία σας και τι μπορείτε να κάνετε για τον πελάτη
Ενισχύστε την από στόμα σε στόμα προσέγγιση</a:t>
            </a:r>
            <a:r>
              <a:rPr lang="en-GB" altLang="es-ES" dirty="0">
                <a:latin typeface="Calibri" panose="020F0502020204030204" pitchFamily="34" charset="0"/>
                <a:cs typeface="Calibri" panose="020F0502020204030204" pitchFamily="34" charset="0"/>
              </a:rPr>
              <a:t>(WOM)</a:t>
            </a:r>
          </a:p>
          <a:p>
            <a:pPr marL="285750" indent="-285750">
              <a:buFontTx/>
              <a:buChar char="-"/>
              <a:defRPr/>
            </a:pPr>
            <a:r>
              <a:rPr lang="el-GR" altLang="es-ES" dirty="0">
                <a:latin typeface="Calibri" panose="020F0502020204030204" pitchFamily="34" charset="0"/>
                <a:cs typeface="Calibri" panose="020F0502020204030204" pitchFamily="34" charset="0"/>
              </a:rPr>
              <a:t>Αυξήστε την εμπιστοσύνη και την αξιοπιστία σας ως προμηθευτή
«Αποδείξτε» ότι τους καταλαβαίνετε και μπορείτε να προβλέψετε τις ανάγκες τους</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174249" y="546638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https://www.finextra.com/blogposting/19316/7-reasons-to-meet-customers-face-to-face</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1ED9D1AA-C759-C9D8-5EDF-BB868A73707F}"/>
              </a:ext>
            </a:extLst>
          </p:cNvPr>
          <p:cNvSpPr txBox="1">
            <a:spLocks/>
          </p:cNvSpPr>
          <p:nvPr/>
        </p:nvSpPr>
        <p:spPr>
          <a:xfrm>
            <a:off x="318565" y="1022287"/>
            <a:ext cx="11657412"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n-US" sz="2800" kern="0" spc="-150" dirty="0">
                <a:solidFill>
                  <a:schemeClr val="tx1"/>
                </a:solidFill>
                <a:latin typeface="+mj-lt"/>
                <a:ea typeface="Tahoma" panose="020B0604030504040204" pitchFamily="34" charset="0"/>
                <a:cs typeface="Tahoma" panose="020B0604030504040204" pitchFamily="34" charset="0"/>
              </a:rPr>
              <a:t> 4: </a:t>
            </a:r>
            <a:r>
              <a:rPr lang="el-GR" sz="2800" kern="0" spc="-150" dirty="0">
                <a:solidFill>
                  <a:schemeClr val="tx1"/>
                </a:solidFill>
                <a:latin typeface="+mj-lt"/>
                <a:ea typeface="Tahoma" panose="020B0604030504040204" pitchFamily="34" charset="0"/>
                <a:cs typeface="Tahoma" panose="020B0604030504040204" pitchFamily="34" charset="0"/>
              </a:rPr>
              <a:t>Γνωρίστε πελάτες όπου </a:t>
            </a:r>
            <a:r>
              <a:rPr lang="el-GR" sz="2800" kern="0" spc="-150" dirty="0" err="1">
                <a:solidFill>
                  <a:schemeClr val="tx1"/>
                </a:solidFill>
                <a:latin typeface="+mj-lt"/>
                <a:ea typeface="Tahoma" panose="020B0604030504040204" pitchFamily="34" charset="0"/>
                <a:cs typeface="Tahoma" panose="020B0604030504040204" pitchFamily="34" charset="0"/>
              </a:rPr>
              <a:t>αλληλεπιδρούν</a:t>
            </a:r>
            <a:r>
              <a:rPr lang="el-GR" sz="2800" kern="0" spc="-150" dirty="0">
                <a:solidFill>
                  <a:schemeClr val="tx1"/>
                </a:solidFill>
                <a:latin typeface="+mj-lt"/>
                <a:ea typeface="Tahoma" panose="020B0604030504040204" pitchFamily="34" charset="0"/>
                <a:cs typeface="Tahoma" panose="020B0604030504040204" pitchFamily="34" charset="0"/>
              </a:rPr>
              <a:t> με τις υπηρεσίες / τα προϊόντα μας</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495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4: </a:t>
            </a:r>
            <a:r>
              <a:rPr lang="el-GR" sz="3600" kern="0" spc="-150" dirty="0">
                <a:solidFill>
                  <a:schemeClr val="tx1"/>
                </a:solidFill>
                <a:latin typeface="+mj-lt"/>
                <a:ea typeface="Tahoma" panose="020B0604030504040204" pitchFamily="34" charset="0"/>
                <a:cs typeface="Tahoma" panose="020B0604030504040204" pitchFamily="34" charset="0"/>
              </a:rPr>
              <a:t>Οικοδόμηση σχέσεων σε έναν ψηφιακό κόσμο</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748017"/>
            <a:ext cx="54166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4.3.1: </a:t>
            </a:r>
            <a:r>
              <a:rPr lang="el-GR" sz="2200" spc="50" dirty="0">
                <a:latin typeface="+mj-lt"/>
                <a:cs typeface="Tahoma"/>
              </a:rPr>
              <a:t>Τύποι ψηφιακών σχέσεων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308324"/>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πανδημία ανάγκασε τους οργανισμούς να χτίσουν ψηφιακές σχέσεις με υπάρχοντες και νέους πελάτες.  Μπορεί να είναι δύσκολο να δημιουργήσετε σχέσεις σε ένα εντελώς ψηφιακό πλαίσιο με νέους πελάτες.  Τα κοινά μέσα για να γίνει αυτό περιλαμβάνουν</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Μέσα κοινωνικής δικτύωσης - ο σημερινός τομέας «μετάβασης» της οικοδόμησης ψηφιακών σχέσεων
</a:t>
            </a:r>
            <a:r>
              <a:rPr lang="en-US" altLang="es-ES" dirty="0">
                <a:latin typeface="Calibri" panose="020F0502020204030204" pitchFamily="34" charset="0"/>
                <a:cs typeface="Calibri" panose="020F0502020204030204" pitchFamily="34" charset="0"/>
              </a:rPr>
              <a:t>Email</a:t>
            </a:r>
          </a:p>
          <a:p>
            <a:pPr marL="285750" indent="-285750">
              <a:buFontTx/>
              <a:buChar char="-"/>
              <a:defRPr/>
            </a:pPr>
            <a:r>
              <a:rPr lang="el-GR" altLang="es-ES" dirty="0">
                <a:latin typeface="Calibri" panose="020F0502020204030204" pitchFamily="34" charset="0"/>
                <a:cs typeface="Calibri" panose="020F0502020204030204" pitchFamily="34" charset="0"/>
              </a:rPr>
              <a:t>Ενημερωτικά δελτία / </a:t>
            </a:r>
            <a:r>
              <a:rPr lang="el-GR" altLang="es-ES" dirty="0" err="1">
                <a:latin typeface="Calibri" panose="020F0502020204030204" pitchFamily="34" charset="0"/>
                <a:cs typeface="Calibri" panose="020F0502020204030204" pitchFamily="34" charset="0"/>
              </a:rPr>
              <a:t>ιστολόγια</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https://www.intercommedia.org/build-customer-relations/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169116"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4.3.2: </a:t>
            </a:r>
            <a:r>
              <a:rPr lang="el-GR" sz="2200" spc="50" dirty="0">
                <a:latin typeface="+mj-lt"/>
                <a:cs typeface="Tahoma"/>
              </a:rPr>
              <a:t>Δημιουργία σχέσεων στα μέσα κοινωνικής δικτύωσης</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οικοδόμηση σχέσεων στα μέσα κοινωνικής δικτύωσης έχει γίνει πανταχού παρούσα στις επιχειρήσεις σήμερα.  Μερικοί από τους πιο αποτελεσματικούς τρόπους για να το αξιοποιήσετε περιλαμβάνουν</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Δημιουργία καναλιού εξυπηρέτησης πελατών κοινωνικών μέσων
Εφαρμογή «ακρόασης» στα μέσα κοινωνικής δικτύωσης (π.χ. κανάλια αναζήτησης για αναφορές επωνυμίας)
Εξατομίκευση εμπειριών πελατών με τα κοινωνικά σας κανάλια (</a:t>
            </a:r>
            <a:r>
              <a:rPr lang="el-GR" altLang="es-ES" dirty="0" err="1">
                <a:latin typeface="Calibri" panose="020F0502020204030204" pitchFamily="34" charset="0"/>
                <a:cs typeface="Calibri" panose="020F0502020204030204" pitchFamily="34" charset="0"/>
              </a:rPr>
              <a:t>widget</a:t>
            </a:r>
            <a:r>
              <a:rPr lang="el-GR" altLang="es-ES" dirty="0">
                <a:latin typeface="Calibri" panose="020F0502020204030204" pitchFamily="34" charset="0"/>
                <a:cs typeface="Calibri" panose="020F0502020204030204" pitchFamily="34" charset="0"/>
              </a:rPr>
              <a:t> ζωντανής συνομιλίας)
Δημιουργία «φωνής» επωνυμίας (π.χ. </a:t>
            </a:r>
            <a:r>
              <a:rPr lang="el-GR" altLang="es-ES" dirty="0" err="1">
                <a:latin typeface="Calibri" panose="020F0502020204030204" pitchFamily="34" charset="0"/>
                <a:cs typeface="Calibri" panose="020F0502020204030204" pitchFamily="34" charset="0"/>
              </a:rPr>
              <a:t>μιμίδια</a:t>
            </a:r>
            <a:r>
              <a:rPr lang="el-GR" altLang="es-ES" dirty="0">
                <a:latin typeface="Calibri" panose="020F0502020204030204" pitchFamily="34" charset="0"/>
                <a:cs typeface="Calibri" panose="020F0502020204030204" pitchFamily="34" charset="0"/>
              </a:rPr>
              <a:t>, </a:t>
            </a:r>
            <a:r>
              <a:rPr lang="el-GR" altLang="es-ES" dirty="0" err="1">
                <a:latin typeface="Calibri" panose="020F0502020204030204" pitchFamily="34" charset="0"/>
                <a:cs typeface="Calibri" panose="020F0502020204030204" pitchFamily="34" charset="0"/>
              </a:rPr>
              <a:t>tweets</a:t>
            </a:r>
            <a:r>
              <a:rPr lang="el-GR" altLang="es-ES" dirty="0">
                <a:latin typeface="Calibri" panose="020F0502020204030204" pitchFamily="34" charset="0"/>
                <a:cs typeface="Calibri" panose="020F0502020204030204" pitchFamily="34" charset="0"/>
              </a:rPr>
              <a:t>, αναρτήσεις </a:t>
            </a:r>
            <a:r>
              <a:rPr lang="el-GR" altLang="es-ES" dirty="0" err="1">
                <a:latin typeface="Calibri" panose="020F0502020204030204" pitchFamily="34" charset="0"/>
                <a:cs typeface="Calibri" panose="020F0502020204030204" pitchFamily="34" charset="0"/>
              </a:rPr>
              <a:t>Instagram</a:t>
            </a:r>
            <a:r>
              <a:rPr lang="el-GR" altLang="es-ES" dirty="0">
                <a:latin typeface="Calibri" panose="020F0502020204030204" pitchFamily="34" charset="0"/>
                <a:cs typeface="Calibri" panose="020F0502020204030204" pitchFamily="34" charset="0"/>
              </a:rPr>
              <a:t> που σχετίζονται με την επωνυμία σας)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Επιβράβευση αλληλεπιδράσεων καναλιών στα μέσα κοινωνικής δικτύωσης
Κοινή χρήση και ενθάρρυνση περιεχομένου που δημιουργείται από χρήστες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Παροχή αξίας, όχι μόνο προώθηση και μάρκετινγκ – ευκαιρία για εκπαίδευση
Δημιουργία μιας διαδικτυακής κοινότητας</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https://sproutsocial.com/insights/build-customer-relationships/</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3CE91A25-608A-011C-CD75-26E97A862FC9}"/>
              </a:ext>
            </a:extLst>
          </p:cNvPr>
          <p:cNvSpPr txBox="1">
            <a:spLocks/>
          </p:cNvSpPr>
          <p:nvPr/>
        </p:nvSpPr>
        <p:spPr>
          <a:xfrm>
            <a:off x="318565" y="1022287"/>
            <a:ext cx="11497614"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4: </a:t>
            </a:r>
            <a:r>
              <a:rPr lang="el-GR" sz="3600" kern="0" spc="-150" dirty="0">
                <a:solidFill>
                  <a:schemeClr val="tx1"/>
                </a:solidFill>
                <a:latin typeface="+mj-lt"/>
                <a:ea typeface="Tahoma" panose="020B0604030504040204" pitchFamily="34" charset="0"/>
                <a:cs typeface="Tahoma" panose="020B0604030504040204" pitchFamily="34" charset="0"/>
              </a:rPr>
              <a:t>Οικοδόμηση σχέσεων σε έναν ψηφιακό κόσμο</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611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41994" y="3874374"/>
            <a:ext cx="1829006" cy="1479829"/>
          </a:xfrm>
          <a:prstGeom prst="rect">
            <a:avLst/>
          </a:prstGeom>
          <a:noFill/>
        </p:spPr>
        <p:txBody>
          <a:bodyPr wrap="square" rtlCol="0">
            <a:spAutoFit/>
          </a:bodyPr>
          <a:lstStyle/>
          <a:p>
            <a:pPr algn="ctr">
              <a:lnSpc>
                <a:spcPts val="2220"/>
              </a:lnSpc>
            </a:pPr>
            <a:r>
              <a:rPr lang="el-GR" sz="1400">
                <a:ea typeface="Lato Light" charset="0"/>
                <a:cs typeface="Poppins" pitchFamily="2" charset="77"/>
              </a:rPr>
              <a:t>Ανάπτυξη στρατηγικής ψηφιακής ενσωμάτωσης για νέους πελάτες
</a:t>
            </a:r>
            <a:endParaRPr lang="en-US" sz="1400" dirty="0">
              <a:ea typeface="Lato Light" charset="0"/>
              <a:cs typeface="Poppins" pitchFamily="2" charset="77"/>
            </a:endParaRPr>
          </a:p>
        </p:txBody>
      </p:sp>
      <p:sp>
        <p:nvSpPr>
          <p:cNvPr id="53" name="Rectangle 52"/>
          <p:cNvSpPr/>
          <p:nvPr/>
        </p:nvSpPr>
        <p:spPr>
          <a:xfrm>
            <a:off x="5269542" y="3592428"/>
            <a:ext cx="1199303" cy="369332"/>
          </a:xfrm>
          <a:prstGeom prst="rect">
            <a:avLst/>
          </a:prstGeom>
        </p:spPr>
        <p:txBody>
          <a:bodyPr wrap="none">
            <a:spAutoFit/>
          </a:bodyPr>
          <a:lstStyle/>
          <a:p>
            <a:pPr algn="ctr"/>
            <a:r>
              <a:rPr lang="el-GR" b="1" dirty="0">
                <a:ea typeface="Roboto" charset="0"/>
                <a:cs typeface="Poppins" pitchFamily="2" charset="77"/>
              </a:rPr>
              <a:t>Επιβίβαση</a:t>
            </a:r>
            <a:endParaRPr lang="en-US" b="1" dirty="0">
              <a:ea typeface="Roboto" charset="0"/>
              <a:cs typeface="Poppins" pitchFamily="2" charset="77"/>
            </a:endParaRPr>
          </a:p>
        </p:txBody>
      </p:sp>
      <p:sp>
        <p:nvSpPr>
          <p:cNvPr id="54" name="TextBox 53"/>
          <p:cNvSpPr txBox="1"/>
          <p:nvPr/>
        </p:nvSpPr>
        <p:spPr>
          <a:xfrm>
            <a:off x="6310255" y="2693642"/>
            <a:ext cx="1829006" cy="1479829"/>
          </a:xfrm>
          <a:prstGeom prst="rect">
            <a:avLst/>
          </a:prstGeom>
          <a:noFill/>
        </p:spPr>
        <p:txBody>
          <a:bodyPr wrap="square" rtlCol="0">
            <a:spAutoFit/>
          </a:bodyPr>
          <a:lstStyle/>
          <a:p>
            <a:pPr algn="ctr">
              <a:lnSpc>
                <a:spcPts val="2220"/>
              </a:lnSpc>
            </a:pPr>
            <a:r>
              <a:rPr lang="el-GR" sz="1400">
                <a:ea typeface="Lato Light" charset="0"/>
                <a:cs typeface="Poppins" pitchFamily="2" charset="77"/>
              </a:rPr>
              <a:t>Οι σχέσεις δεν είναι ένα μέγεθος που ταιριάζει σε όλους - εξατομικεύστε
</a:t>
            </a:r>
            <a:endParaRPr lang="en-US" sz="1400" dirty="0">
              <a:ea typeface="Lato Light" charset="0"/>
              <a:cs typeface="Poppins" pitchFamily="2" charset="77"/>
            </a:endParaRPr>
          </a:p>
        </p:txBody>
      </p:sp>
      <p:sp>
        <p:nvSpPr>
          <p:cNvPr id="55" name="Rectangle 54"/>
          <p:cNvSpPr/>
          <p:nvPr/>
        </p:nvSpPr>
        <p:spPr>
          <a:xfrm>
            <a:off x="6476029" y="2375051"/>
            <a:ext cx="1516313" cy="646331"/>
          </a:xfrm>
          <a:prstGeom prst="rect">
            <a:avLst/>
          </a:prstGeom>
        </p:spPr>
        <p:txBody>
          <a:bodyPr wrap="none">
            <a:spAutoFit/>
          </a:bodyPr>
          <a:lstStyle/>
          <a:p>
            <a:pPr algn="ctr"/>
            <a:r>
              <a:rPr lang="el-GR" b="1">
                <a:ea typeface="Roboto" charset="0"/>
                <a:cs typeface="Poppins" pitchFamily="2" charset="77"/>
              </a:rPr>
              <a:t>Εξατομίκευση
</a:t>
            </a:r>
            <a:endParaRPr lang="en-US" b="1" dirty="0">
              <a:ea typeface="Roboto" charset="0"/>
              <a:cs typeface="Poppins" pitchFamily="2" charset="77"/>
            </a:endParaRPr>
          </a:p>
        </p:txBody>
      </p:sp>
      <p:sp>
        <p:nvSpPr>
          <p:cNvPr id="58" name="TextBox 57"/>
          <p:cNvSpPr txBox="1"/>
          <p:nvPr/>
        </p:nvSpPr>
        <p:spPr>
          <a:xfrm>
            <a:off x="3583218" y="2820117"/>
            <a:ext cx="1829006" cy="1479829"/>
          </a:xfrm>
          <a:prstGeom prst="rect">
            <a:avLst/>
          </a:prstGeom>
          <a:noFill/>
        </p:spPr>
        <p:txBody>
          <a:bodyPr wrap="square" rtlCol="0">
            <a:spAutoFit/>
          </a:bodyPr>
          <a:lstStyle/>
          <a:p>
            <a:pPr algn="ctr">
              <a:lnSpc>
                <a:spcPts val="2220"/>
              </a:lnSpc>
            </a:pPr>
            <a:r>
              <a:rPr lang="el-GR" sz="1400">
                <a:ea typeface="Lato Light" charset="0"/>
                <a:cs typeface="Poppins" pitchFamily="2" charset="77"/>
              </a:rPr>
              <a:t>Πρέπει να αγκαλιάσει την ψηφιακή τεχνολογία στη διαχείριση σχέσεων
</a:t>
            </a:r>
            <a:endParaRPr lang="en-US" sz="1400" dirty="0">
              <a:ea typeface="Lato Light" charset="0"/>
              <a:cs typeface="Poppins" pitchFamily="2" charset="77"/>
            </a:endParaRPr>
          </a:p>
        </p:txBody>
      </p:sp>
      <p:sp>
        <p:nvSpPr>
          <p:cNvPr id="59" name="Rectangle 58"/>
          <p:cNvSpPr/>
          <p:nvPr/>
        </p:nvSpPr>
        <p:spPr>
          <a:xfrm>
            <a:off x="3724129" y="2375051"/>
            <a:ext cx="1544012" cy="369332"/>
          </a:xfrm>
          <a:prstGeom prst="rect">
            <a:avLst/>
          </a:prstGeom>
        </p:spPr>
        <p:txBody>
          <a:bodyPr wrap="none">
            <a:spAutoFit/>
          </a:bodyPr>
          <a:lstStyle/>
          <a:p>
            <a:pPr algn="ctr"/>
            <a:r>
              <a:rPr lang="el-GR" b="1" dirty="0" err="1">
                <a:ea typeface="Roboto" charset="0"/>
                <a:cs typeface="Poppins" pitchFamily="2" charset="77"/>
              </a:rPr>
              <a:t>Ψηφιοποίηση</a:t>
            </a:r>
            <a:endParaRPr lang="en-US" b="1" dirty="0">
              <a:ea typeface="Roboto" charset="0"/>
              <a:cs typeface="Poppins" pitchFamily="2" charset="77"/>
            </a:endParaRPr>
          </a:p>
        </p:txBody>
      </p:sp>
      <p:sp>
        <p:nvSpPr>
          <p:cNvPr id="60" name="TextBox 59"/>
          <p:cNvSpPr txBox="1"/>
          <p:nvPr/>
        </p:nvSpPr>
        <p:spPr>
          <a:xfrm>
            <a:off x="7519434" y="3922764"/>
            <a:ext cx="2079771" cy="954107"/>
          </a:xfrm>
          <a:prstGeom prst="rect">
            <a:avLst/>
          </a:prstGeom>
          <a:noFill/>
        </p:spPr>
        <p:txBody>
          <a:bodyPr wrap="square" rtlCol="0">
            <a:spAutoFit/>
          </a:bodyPr>
          <a:lstStyle/>
          <a:p>
            <a:pPr algn="ctr"/>
            <a:r>
              <a:rPr lang="el-GR" sz="1400">
                <a:ea typeface="Lato Light" charset="0"/>
                <a:cs typeface="Poppins" pitchFamily="2" charset="77"/>
              </a:rPr>
              <a:t>Οι σχέσεις πρέπει να είναι συνεργατικές για να είναι επιτυχημένες
</a:t>
            </a:r>
            <a:endParaRPr lang="en-US" sz="1400" dirty="0">
              <a:ea typeface="Lato Light" charset="0"/>
              <a:cs typeface="Poppins" pitchFamily="2" charset="77"/>
            </a:endParaRPr>
          </a:p>
        </p:txBody>
      </p:sp>
      <p:sp>
        <p:nvSpPr>
          <p:cNvPr id="62" name="TextBox 61"/>
          <p:cNvSpPr txBox="1"/>
          <p:nvPr/>
        </p:nvSpPr>
        <p:spPr>
          <a:xfrm>
            <a:off x="2241892" y="4228390"/>
            <a:ext cx="1829006" cy="1479829"/>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Η οικοδόμηση σχέσεων δημιουργεί και διατηρεί την εμπιστοσύνη
</a:t>
            </a:r>
            <a:endParaRPr lang="en-US" sz="1400" dirty="0">
              <a:ea typeface="Lato Light" charset="0"/>
              <a:cs typeface="Poppins" pitchFamily="2" charset="77"/>
            </a:endParaRPr>
          </a:p>
        </p:txBody>
      </p:sp>
      <p:sp>
        <p:nvSpPr>
          <p:cNvPr id="63" name="Rectangle 62"/>
          <p:cNvSpPr/>
          <p:nvPr/>
        </p:nvSpPr>
        <p:spPr>
          <a:xfrm>
            <a:off x="2428846" y="3783324"/>
            <a:ext cx="1451936" cy="369332"/>
          </a:xfrm>
          <a:prstGeom prst="rect">
            <a:avLst/>
          </a:prstGeom>
        </p:spPr>
        <p:txBody>
          <a:bodyPr wrap="none">
            <a:spAutoFit/>
          </a:bodyPr>
          <a:lstStyle/>
          <a:p>
            <a:pPr algn="ctr"/>
            <a:r>
              <a:rPr lang="el-GR" b="1" dirty="0">
                <a:ea typeface="Roboto" charset="0"/>
                <a:cs typeface="Poppins" pitchFamily="2" charset="77"/>
              </a:rPr>
              <a:t>Εμπιστοσύνη</a:t>
            </a:r>
            <a:endParaRPr lang="en-US" b="1" dirty="0">
              <a:ea typeface="Roboto" charset="0"/>
              <a:cs typeface="Poppins" pitchFamily="2" charset="77"/>
            </a:endParaRPr>
          </a:p>
        </p:txBody>
      </p:sp>
      <p:sp>
        <p:nvSpPr>
          <p:cNvPr id="33" name="object 16"/>
          <p:cNvSpPr txBox="1">
            <a:spLocks/>
          </p:cNvSpPr>
          <p:nvPr/>
        </p:nvSpPr>
        <p:spPr>
          <a:xfrm>
            <a:off x="4385404" y="249441"/>
            <a:ext cx="4166167"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n-US" sz="4800" b="1" spc="-150" dirty="0"/>
          </a:p>
        </p:txBody>
      </p:sp>
      <p:sp>
        <p:nvSpPr>
          <p:cNvPr id="34" name="Rectangle 33"/>
          <p:cNvSpPr/>
          <p:nvPr/>
        </p:nvSpPr>
        <p:spPr>
          <a:xfrm>
            <a:off x="7898335" y="3560401"/>
            <a:ext cx="1323118" cy="646331"/>
          </a:xfrm>
          <a:prstGeom prst="rect">
            <a:avLst/>
          </a:prstGeom>
        </p:spPr>
        <p:txBody>
          <a:bodyPr wrap="none">
            <a:spAutoFit/>
          </a:bodyPr>
          <a:lstStyle/>
          <a:p>
            <a:pPr algn="ctr"/>
            <a:r>
              <a:rPr lang="el-GR" b="1">
                <a:ea typeface="Roboto" charset="0"/>
                <a:cs typeface="Poppins" pitchFamily="2" charset="77"/>
              </a:rPr>
              <a:t>Συνεργασία
</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1241</TotalTime>
  <Words>970</Words>
  <Application>Microsoft Office PowerPoint</Application>
  <PresentationFormat>Panorámica</PresentationFormat>
  <Paragraphs>90</Paragraphs>
  <Slides>12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182</cp:revision>
  <dcterms:created xsi:type="dcterms:W3CDTF">2021-06-29T11:11:56Z</dcterms:created>
  <dcterms:modified xsi:type="dcterms:W3CDTF">2023-02-06T16:18:39Z</dcterms:modified>
</cp:coreProperties>
</file>