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58" r:id="rId4"/>
    <p:sldId id="310" r:id="rId5"/>
    <p:sldId id="306" r:id="rId6"/>
    <p:sldId id="311" r:id="rId7"/>
    <p:sldId id="303" r:id="rId8"/>
    <p:sldId id="312" r:id="rId9"/>
    <p:sldId id="273" r:id="rId10"/>
    <p:sldId id="265" r:id="rId11"/>
    <p:sldId id="274" r:id="rId12"/>
    <p:sldId id="264" r:id="rId13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2" autoAdjust="0"/>
    <p:restoredTop sz="94694"/>
  </p:normalViewPr>
  <p:slideViewPr>
    <p:cSldViewPr snapToGrid="0">
      <p:cViewPr varScale="1">
        <p:scale>
          <a:sx n="107" d="100"/>
          <a:sy n="107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2481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ctaneai.com/blog/customer-relationship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y-one.com/the-case-for-supplier-collaboration/" TargetMode="External"/><Relationship Id="rId2" Type="http://schemas.openxmlformats.org/officeDocument/2006/relationships/hyperlink" Target="https://www.mckinsey.com/business-functions/operations/our-insights/taking-supplier-collaboration-to-the-next-leve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hC_jI1X8Ys" TargetMode="External"/><Relationship Id="rId2" Type="http://schemas.openxmlformats.org/officeDocument/2006/relationships/hyperlink" Target="https://www.revechat.com/blog/customer-interactions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extra.com/blogposting/19316/7-reasons-to-meet-customers-face-to-fac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rcommedia.org/build-customer-relation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proutsocial.com/insights/build-customer-relationships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Načini izgradnje </a:t>
            </a:r>
            <a:r>
              <a:rPr kumimoji="0" lang="hr" sz="1800" b="1" i="0" u="none" strike="noStrike" kern="1200" cap="none" spc="-114" normalizeH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čvrstih odnosa s klijentima i zadovoljavanja njihovih različitih potreba</a:t>
            </a:r>
            <a:endParaRPr kumimoji="0" lang="en-US" sz="1800" b="1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 </a:t>
            </a:r>
            <a:r>
              <a:rPr lang="hr" b="1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SEERC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>
            <a:extLst>
              <a:ext uri="{FF2B5EF4-FFF2-40B4-BE49-F238E27FC236}">
                <a16:creationId xmlns:a16="http://schemas.microsoft.com/office/drawing/2014/main" id="{0D7082F2-6F3F-45E2-897E-9681B89C5378}"/>
              </a:ext>
            </a:extLst>
          </p:cNvPr>
          <p:cNvGrpSpPr/>
          <p:nvPr/>
        </p:nvGrpSpPr>
        <p:grpSpPr>
          <a:xfrm>
            <a:off x="592431" y="2790079"/>
            <a:ext cx="2354739" cy="1796017"/>
            <a:chOff x="1354394" y="4326737"/>
            <a:chExt cx="3443604" cy="285496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3B7B285E-B262-4721-A27A-C50690B1A06E}"/>
                </a:ext>
              </a:extLst>
            </p:cNvPr>
            <p:cNvSpPr/>
            <p:nvPr/>
          </p:nvSpPr>
          <p:spPr>
            <a:xfrm>
              <a:off x="1354394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" name="object 5">
              <a:extLst>
                <a:ext uri="{FF2B5EF4-FFF2-40B4-BE49-F238E27FC236}">
                  <a16:creationId xmlns:a16="http://schemas.microsoft.com/office/drawing/2014/main" id="{DA6174D9-D615-428F-B3C5-C651BDE480BD}"/>
                </a:ext>
              </a:extLst>
            </p:cNvPr>
            <p:cNvSpPr/>
            <p:nvPr/>
          </p:nvSpPr>
          <p:spPr>
            <a:xfrm>
              <a:off x="2601791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6" name="object 7">
            <a:extLst>
              <a:ext uri="{FF2B5EF4-FFF2-40B4-BE49-F238E27FC236}">
                <a16:creationId xmlns:a16="http://schemas.microsoft.com/office/drawing/2014/main" id="{3A29F252-9D1F-429C-B3A1-4BA0E562C7D4}"/>
              </a:ext>
            </a:extLst>
          </p:cNvPr>
          <p:cNvSpPr txBox="1"/>
          <p:nvPr/>
        </p:nvSpPr>
        <p:spPr>
          <a:xfrm>
            <a:off x="1505186" y="2908925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S</a:t>
            </a:r>
            <a:endParaRPr lang="en-GB" dirty="0">
              <a:latin typeface="Roboto"/>
              <a:cs typeface="Roboto"/>
            </a:endParaRPr>
          </a:p>
        </p:txBody>
      </p:sp>
      <p:grpSp>
        <p:nvGrpSpPr>
          <p:cNvPr id="7" name="object 8">
            <a:extLst>
              <a:ext uri="{FF2B5EF4-FFF2-40B4-BE49-F238E27FC236}">
                <a16:creationId xmlns:a16="http://schemas.microsoft.com/office/drawing/2014/main" id="{97B6D11C-7F40-4FDC-912A-4F7DBDA32D37}"/>
              </a:ext>
            </a:extLst>
          </p:cNvPr>
          <p:cNvGrpSpPr/>
          <p:nvPr/>
        </p:nvGrpSpPr>
        <p:grpSpPr>
          <a:xfrm>
            <a:off x="3444004" y="2790204"/>
            <a:ext cx="2354739" cy="1796017"/>
            <a:chOff x="5400252" y="4326737"/>
            <a:chExt cx="3443604" cy="2854960"/>
          </a:xfrm>
        </p:grpSpPr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958F722F-4A6F-4C8E-A11F-F24FBFA2A95F}"/>
                </a:ext>
              </a:extLst>
            </p:cNvPr>
            <p:cNvSpPr/>
            <p:nvPr/>
          </p:nvSpPr>
          <p:spPr>
            <a:xfrm>
              <a:off x="5400252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9" name="object 10">
              <a:extLst>
                <a:ext uri="{FF2B5EF4-FFF2-40B4-BE49-F238E27FC236}">
                  <a16:creationId xmlns:a16="http://schemas.microsoft.com/office/drawing/2014/main" id="{CF0C384B-2489-4BAD-ABC4-438ACA4AB5A1}"/>
                </a:ext>
              </a:extLst>
            </p:cNvPr>
            <p:cNvSpPr/>
            <p:nvPr/>
          </p:nvSpPr>
          <p:spPr>
            <a:xfrm>
              <a:off x="6647649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2" name="object 13">
            <a:extLst>
              <a:ext uri="{FF2B5EF4-FFF2-40B4-BE49-F238E27FC236}">
                <a16:creationId xmlns:a16="http://schemas.microsoft.com/office/drawing/2014/main" id="{F01B1CC0-F803-4AED-9DB2-FF763CEBE838}"/>
              </a:ext>
            </a:extLst>
          </p:cNvPr>
          <p:cNvGrpSpPr/>
          <p:nvPr/>
        </p:nvGrpSpPr>
        <p:grpSpPr>
          <a:xfrm>
            <a:off x="6305081" y="2790204"/>
            <a:ext cx="2354739" cy="1796017"/>
            <a:chOff x="9446108" y="4326737"/>
            <a:chExt cx="3443604" cy="2854960"/>
          </a:xfrm>
        </p:grpSpPr>
        <p:sp>
          <p:nvSpPr>
            <p:cNvPr id="13" name="object 14">
              <a:extLst>
                <a:ext uri="{FF2B5EF4-FFF2-40B4-BE49-F238E27FC236}">
                  <a16:creationId xmlns:a16="http://schemas.microsoft.com/office/drawing/2014/main" id="{7AF5DDDA-772F-47E1-965F-C86598FC2A1C}"/>
                </a:ext>
              </a:extLst>
            </p:cNvPr>
            <p:cNvSpPr/>
            <p:nvPr/>
          </p:nvSpPr>
          <p:spPr>
            <a:xfrm>
              <a:off x="9446108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15">
              <a:extLst>
                <a:ext uri="{FF2B5EF4-FFF2-40B4-BE49-F238E27FC236}">
                  <a16:creationId xmlns:a16="http://schemas.microsoft.com/office/drawing/2014/main" id="{6088FAB8-C789-43C1-B544-863D338E87C3}"/>
                </a:ext>
              </a:extLst>
            </p:cNvPr>
            <p:cNvSpPr/>
            <p:nvPr/>
          </p:nvSpPr>
          <p:spPr>
            <a:xfrm>
              <a:off x="10693506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7" name="object 18">
            <a:extLst>
              <a:ext uri="{FF2B5EF4-FFF2-40B4-BE49-F238E27FC236}">
                <a16:creationId xmlns:a16="http://schemas.microsoft.com/office/drawing/2014/main" id="{50C05CB7-7761-440C-AE2D-C3A80F6AC8EF}"/>
              </a:ext>
            </a:extLst>
          </p:cNvPr>
          <p:cNvGrpSpPr/>
          <p:nvPr/>
        </p:nvGrpSpPr>
        <p:grpSpPr>
          <a:xfrm>
            <a:off x="9162170" y="2790079"/>
            <a:ext cx="2354739" cy="1796017"/>
            <a:chOff x="13491965" y="4326737"/>
            <a:chExt cx="3443604" cy="2854960"/>
          </a:xfrm>
        </p:grpSpPr>
        <p:sp>
          <p:nvSpPr>
            <p:cNvPr id="18" name="object 19">
              <a:extLst>
                <a:ext uri="{FF2B5EF4-FFF2-40B4-BE49-F238E27FC236}">
                  <a16:creationId xmlns:a16="http://schemas.microsoft.com/office/drawing/2014/main" id="{110BB883-884F-4429-92F6-3E2CCA37C1F8}"/>
                </a:ext>
              </a:extLst>
            </p:cNvPr>
            <p:cNvSpPr/>
            <p:nvPr/>
          </p:nvSpPr>
          <p:spPr>
            <a:xfrm>
              <a:off x="13491965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5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20">
              <a:extLst>
                <a:ext uri="{FF2B5EF4-FFF2-40B4-BE49-F238E27FC236}">
                  <a16:creationId xmlns:a16="http://schemas.microsoft.com/office/drawing/2014/main" id="{201C009C-43C9-4847-BB06-8756B94039E6}"/>
                </a:ext>
              </a:extLst>
            </p:cNvPr>
            <p:cNvSpPr/>
            <p:nvPr/>
          </p:nvSpPr>
          <p:spPr>
            <a:xfrm>
              <a:off x="14739362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20" name="object 16">
            <a:extLst>
              <a:ext uri="{FF2B5EF4-FFF2-40B4-BE49-F238E27FC236}">
                <a16:creationId xmlns:a16="http://schemas.microsoft.com/office/drawing/2014/main" id="{ADB24821-FE0A-4B69-BF92-164D5FD517B2}"/>
              </a:ext>
            </a:extLst>
          </p:cNvPr>
          <p:cNvSpPr txBox="1">
            <a:spLocks/>
          </p:cNvSpPr>
          <p:nvPr/>
        </p:nvSpPr>
        <p:spPr>
          <a:xfrm>
            <a:off x="4424400" y="987562"/>
            <a:ext cx="33784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SWOT analiza</a:t>
            </a:r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F825B41F-323D-4AD5-8617-310903B8F973}"/>
              </a:ext>
            </a:extLst>
          </p:cNvPr>
          <p:cNvSpPr txBox="1"/>
          <p:nvPr/>
        </p:nvSpPr>
        <p:spPr>
          <a:xfrm>
            <a:off x="3444004" y="1739050"/>
            <a:ext cx="4955787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SAMOOCJENJIVANJE</a:t>
            </a: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38F5340-9C91-4097-9A13-1281FD5D4A51}"/>
              </a:ext>
            </a:extLst>
          </p:cNvPr>
          <p:cNvSpPr txBox="1"/>
          <p:nvPr/>
        </p:nvSpPr>
        <p:spPr>
          <a:xfrm>
            <a:off x="4359451" y="2902587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W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97E1BA06-D4A0-4457-BBA1-5524048B4333}"/>
              </a:ext>
            </a:extLst>
          </p:cNvPr>
          <p:cNvSpPr txBox="1"/>
          <p:nvPr/>
        </p:nvSpPr>
        <p:spPr>
          <a:xfrm>
            <a:off x="7218533" y="2940650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O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31040799-8EAE-4690-A9C0-A3D715D3B95C}"/>
              </a:ext>
            </a:extLst>
          </p:cNvPr>
          <p:cNvSpPr txBox="1"/>
          <p:nvPr/>
        </p:nvSpPr>
        <p:spPr>
          <a:xfrm>
            <a:off x="10075621" y="2917006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68674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Snage:</a:t>
            </a:r>
            <a:endParaRPr lang="en-GB" dirty="0"/>
          </a:p>
          <a:p>
            <a:r>
              <a:rPr lang="hr" dirty="0"/>
              <a:t>-</a:t>
            </a:r>
          </a:p>
          <a:p>
            <a:r>
              <a:rPr lang="hr" dirty="0"/>
              <a:t>-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3615429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Slabosti: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409562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Mogućnosti: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8" name="CuadroTexto 27"/>
          <p:cNvSpPr txBox="1"/>
          <p:nvPr/>
        </p:nvSpPr>
        <p:spPr>
          <a:xfrm>
            <a:off x="9206170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Prijetnje: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9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33335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01479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3723733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189653"/>
            <a:ext cx="94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1: Odnos kupac-prodavač najučinkovitiji je kada je suradnički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1" y="2905749"/>
            <a:ext cx="8420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2: Prihvatite upravljanje digitalnim odnosima kao učinkovito sredstvo za zadržavanje kupaca</a:t>
            </a:r>
            <a:endParaRPr lang="en-US" dirty="0"/>
          </a:p>
          <a:p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4" y="3659906"/>
            <a:ext cx="964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3: Razvijte različite strategije odnosa za nove klijente (uključivanje) i postojeće kupce ( </a:t>
            </a:r>
            <a:r>
              <a:rPr lang="hr" dirty="0" err="1"/>
              <a:t>ponovno ukrcavanje </a:t>
            </a:r>
            <a:r>
              <a:rPr lang="hr" dirty="0"/>
              <a:t>)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647715" y="4356169"/>
            <a:ext cx="882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4: Prihvatite platforme društvenih medija za izgradnju odnosa, a ne samo kao alat za promociju</a:t>
            </a:r>
            <a:endParaRPr lang="en-US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878" y="4623758"/>
            <a:ext cx="1431426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hape 2782">
            <a:extLst>
              <a:ext uri="{FF2B5EF4-FFF2-40B4-BE49-F238E27FC236}">
                <a16:creationId xmlns:a16="http://schemas.microsoft.com/office/drawing/2014/main" id="{5C029626-A59A-DBA8-2FF8-1A183DF67924}"/>
              </a:ext>
            </a:extLst>
          </p:cNvPr>
          <p:cNvSpPr/>
          <p:nvPr/>
        </p:nvSpPr>
        <p:spPr>
          <a:xfrm>
            <a:off x="1236984" y="440517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vam ! 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78484" y="2850462"/>
            <a:ext cx="619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Cilj 1: Povezati se s kupcima u razvoju ponude usluga/proizvoda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6401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Cilj 2: Susresti se s kupcima gdje oni komuniciraju s našim uslugama/proizvodima</a:t>
            </a:r>
            <a:endParaRPr lang="en-GB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413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Cilj 3: Izgraditi odnose u digitalnom svijetu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307" y="758722"/>
            <a:ext cx="4075996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69292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</a:t>
            </a:r>
            <a:r>
              <a:rPr lang="hr" sz="2800" dirty="0">
                <a:latin typeface="+mj-lt"/>
              </a:rPr>
              <a:t>Povezivanje s kupcima u razvoju ponude usluga/proizvoda</a:t>
            </a:r>
            <a:endParaRPr lang="en-GB" sz="2800" dirty="0">
              <a:latin typeface="+mj-lt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18565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 : Suradnja kupac-prodavač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Razvijanje bližih odnosa s kupcima u smislu povjerenja i komunikacije postaje ključni dugoročni uspjeh. Ovo postaje još kritičnije jer je sve MANJE vjerojatno da će klijenti ući u fizičku poslovnu lokaciju.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Kada su odnosi izgrađeni, kupci: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Osjećat će se sigurnije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Uživat će u tome što su dio nečega više od toga da su samo klijent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Vjerojatnije je da će ostati s dobavljačem</a:t>
            </a: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08257" y="507525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 www.octaneai.com/blog/customer-relationships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69292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1: </a:t>
            </a:r>
            <a:r>
              <a:rPr lang="hr" sz="2400" dirty="0">
                <a:latin typeface="+mj-lt"/>
              </a:rPr>
              <a:t>Povezivanje s kupcima u razvoju ponude usluga/proizvoda</a:t>
            </a:r>
            <a:endParaRPr lang="en-GB" sz="2400" dirty="0">
              <a:latin typeface="+mj-lt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18565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 : Suradnja kupac-prodavač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Pokret se udaljava od transakcijskih odnosa prema suradničkim odnosima. Ovo je još važnije u situacijama koje se odnose na: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Razvijanje odgovarajućih opskrbnih lanaca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Održivost okoliša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ISO certifikat (i slično )</a:t>
            </a:r>
          </a:p>
          <a:p>
            <a:pPr marL="285750" indent="-285750">
              <a:buFontTx/>
              <a:buChar char="-"/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Dvije istraživačke studije McKinsey &amp; Company iz 2019. otkrile su da se 1) očekuje da će 61% kupaca i prodavača u industriji suinvestirati ili sukreirati do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2025.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 2) smatra se da odnosi između kupca i prodavača u opskrbnim lancima stvaraju vrijednost u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budućnost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30492" y="540233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https://www.transparency-one.com/the-case-for-supplier-collaboration /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83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65741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0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</a:t>
            </a:r>
            <a:r>
              <a:rPr lang="hr" sz="2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Susret s kupcima gdje oni komuniciraju s našim uslugama/proizvodima</a:t>
            </a:r>
            <a:endParaRPr lang="en-US" sz="24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10657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2.1: Uključivanje novog korisnika</a:t>
            </a:r>
            <a:endParaRPr lang="en-US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8405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onboarding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uključuje </a:t>
            </a:r>
            <a:r>
              <a:rPr lang="hr" dirty="0"/>
              <a:t>svaku aktivnost koja je prilagođena upoznavanju novog kupca s proizvodom ili uslugom. To se može dogoditi ili virtualno ili u F2F formatu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Primjeri nekih najboljih praksi u uključivanju korisnika </a:t>
            </a: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digitalni svijet: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hr" dirty="0"/>
              <a:t>Upotrijebite video i/ili sadržaj za samopodršku da navedete značajke proizvoda/usluge koje pomažu u razumijevanju korisnika.</a:t>
            </a:r>
          </a:p>
          <a:p>
            <a:pPr marL="285750" indent="-285750">
              <a:buFontTx/>
              <a:buChar char="-"/>
            </a:pPr>
            <a:r>
              <a:rPr lang="hr" dirty="0"/>
              <a:t>Potpuni opseg, proširena korisnička služba i podrška kako bi prijelaz korisnika bio neprimjetan</a:t>
            </a:r>
          </a:p>
          <a:p>
            <a:pPr marL="285750" indent="-285750">
              <a:buFontTx/>
              <a:buChar char="-"/>
            </a:pPr>
            <a:r>
              <a:rPr lang="hr" dirty="0"/>
              <a:t>Obilasci proizvoda i demonstracije.</a:t>
            </a:r>
          </a:p>
          <a:p>
            <a:pPr marL="285750" indent="-285750">
              <a:buFontTx/>
              <a:buChar char="-"/>
            </a:pPr>
            <a:r>
              <a:rPr lang="hr" dirty="0"/>
              <a:t>Razvijte 'gamifikaciju' za proces </a:t>
            </a:r>
            <a:r>
              <a:rPr lang="hr" dirty="0" err="1"/>
              <a:t>uključivanja korisnika </a:t>
            </a:r>
            <a:r>
              <a:rPr lang="hr" dirty="0"/>
              <a:t>.</a:t>
            </a:r>
            <a:endParaRPr lang="en-GB" dirty="0"/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08257" y="5075251"/>
            <a:ext cx="10269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https://www.revechat.com/blog/customer-interactions /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 www.youtube.com/watch?v=IhC_jI1X8Ys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7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65741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</a:t>
            </a:r>
            <a:r>
              <a:rPr lang="hr" sz="20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Susret s kupcima gdje oni komuniciraju s našim uslugama/proizvodima</a:t>
            </a:r>
            <a:endParaRPr lang="en-US" sz="20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10657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2.2: Ponovno ukrcavanje trenutnog korisnika</a:t>
            </a:r>
            <a:endParaRPr lang="en-US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8405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Sadašnje klijente ne treba uzimati zdravo za gotovo i potrebno ih je kontaktirati (virtualno ili osobno) prema potrebi. Puno je 'jeftinije' zadržati kupca nego privući nove. Pruža mogućnost: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Upoznajte bolje svog klijenta (KYC).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Poduzmite upravljanje odnosima s klijentima (CRM)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Ojačajte svoj brend i ono što možete učiniti za kupca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Poboljšajte usmenu predaju (WOM)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Povećajte povjerenje i pouzdanost Vas kao dobavljača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'Dokažite' da ih razumijete i da možete predvidjeti njihove potrebe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dirty="0"/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08257" y="507525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 www.finextra.com/blogposting/19316/7-reasons-to-meet-customers-face-to-face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5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4976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3: Izgradnja odnosa u digitalnom svijetu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3.1: Vrste digitalnih odnosa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Pandemija je natjerala organizacije da izgrade digitalne odnose s postojećim i novim kupcima. Može biti izazovno graditi odnose u potpuno digitalnom kontekstu s novim kupcima. Uobičajena sredstva za to uključuju: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Društveni mediji – trenutačno 'go to' područje izgradnje digitalnih odnosa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E-mail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Bilteni / blogovi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398875" y="572357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https://www.intercommedia.org/build-customer-relations /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49761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 : Izgradnja odnosa u digitalnom svijetu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0169116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3.2: Izgradnja odnosa na društvenim mrežama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Izgradnja odnosa na društvenim mrežama danas je postala sveprisutna u poslovanju. Neki od najučinkovitijih načina da to iskoristite uključuju: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Stvaranje kanala za korisničku podršku na društvenim mrežama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Primjena 'osluškivanja' društvenih medija (npr. pretraživanje kanala u potrazi za spominjanjem robne marke)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Personalizacija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korisničkih iskustava s vašim društvenim kanalima (widget za chat uživo)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Stvaranje 'glasa' brenda (tj. memova, tweetova, postova na Instagramu koji se odnose na vaš brend)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Nagrađivanje interakcija kanala društvenih medija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Dijeljenje i poticanje sadržaja koji stvaraju korisnici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Pružanje vrijednosti, ne samo promocija i marketing – prilika za obrazovanje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Izgradnja online zajednice</a:t>
            </a:r>
          </a:p>
          <a:p>
            <a:pPr marL="285750" indent="-285750">
              <a:buFontTx/>
              <a:buChar char="-"/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398875" y="572357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https://sproutsocial.com/insights/build-customer-relationships /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1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FE93A2C-5089-204E-8F05-7EC4E7ADE35C}"/>
              </a:ext>
            </a:extLst>
          </p:cNvPr>
          <p:cNvGrpSpPr/>
          <p:nvPr/>
        </p:nvGrpSpPr>
        <p:grpSpPr>
          <a:xfrm>
            <a:off x="7580470" y="3353377"/>
            <a:ext cx="1997391" cy="2384049"/>
            <a:chOff x="15787481" y="6578009"/>
            <a:chExt cx="3994782" cy="4768098"/>
          </a:xfrm>
        </p:grpSpPr>
        <p:sp>
          <p:nvSpPr>
            <p:cNvPr id="41" name="Arc 40"/>
            <p:cNvSpPr/>
            <p:nvPr/>
          </p:nvSpPr>
          <p:spPr>
            <a:xfrm rot="10800000">
              <a:off x="15787481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 rot="10800000">
              <a:off x="16955620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0AB57E4-17DE-8941-8650-9467E0FBD62C}"/>
              </a:ext>
            </a:extLst>
          </p:cNvPr>
          <p:cNvGrpSpPr/>
          <p:nvPr/>
        </p:nvGrpSpPr>
        <p:grpSpPr>
          <a:xfrm>
            <a:off x="6226063" y="1466713"/>
            <a:ext cx="1997391" cy="2412022"/>
            <a:chOff x="13078667" y="2804681"/>
            <a:chExt cx="3994782" cy="4824044"/>
          </a:xfrm>
        </p:grpSpPr>
        <p:sp>
          <p:nvSpPr>
            <p:cNvPr id="37" name="Arc 36"/>
            <p:cNvSpPr/>
            <p:nvPr/>
          </p:nvSpPr>
          <p:spPr>
            <a:xfrm>
              <a:off x="13078667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 rot="10800000">
              <a:off x="14246806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5107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3E85255-30F3-C346-A520-1AD7DC21BA2F}"/>
              </a:ext>
            </a:extLst>
          </p:cNvPr>
          <p:cNvGrpSpPr/>
          <p:nvPr/>
        </p:nvGrpSpPr>
        <p:grpSpPr>
          <a:xfrm>
            <a:off x="4871658" y="3353377"/>
            <a:ext cx="1997391" cy="2384049"/>
            <a:chOff x="10369857" y="6578009"/>
            <a:chExt cx="3994782" cy="4768098"/>
          </a:xfrm>
        </p:grpSpPr>
        <p:sp>
          <p:nvSpPr>
            <p:cNvPr id="27" name="Arc 26"/>
            <p:cNvSpPr/>
            <p:nvPr/>
          </p:nvSpPr>
          <p:spPr>
            <a:xfrm rot="10800000">
              <a:off x="10369857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 rot="10800000">
              <a:off x="11537995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3503395" y="1466713"/>
            <a:ext cx="1997391" cy="2412022"/>
            <a:chOff x="7661040" y="2804681"/>
            <a:chExt cx="3994782" cy="4824044"/>
          </a:xfrm>
        </p:grpSpPr>
        <p:sp>
          <p:nvSpPr>
            <p:cNvPr id="25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2162842" y="3353377"/>
            <a:ext cx="1997391" cy="2384049"/>
            <a:chOff x="4952225" y="6578009"/>
            <a:chExt cx="3994782" cy="4768098"/>
          </a:xfrm>
        </p:grpSpPr>
        <p:sp>
          <p:nvSpPr>
            <p:cNvPr id="24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47" name="Shape 2774"/>
          <p:cNvSpPr/>
          <p:nvPr/>
        </p:nvSpPr>
        <p:spPr>
          <a:xfrm>
            <a:off x="5681436" y="5176399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8" name="Shape 2781"/>
          <p:cNvSpPr/>
          <p:nvPr/>
        </p:nvSpPr>
        <p:spPr>
          <a:xfrm>
            <a:off x="2992098" y="5133883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9" name="Shape 2782"/>
          <p:cNvSpPr/>
          <p:nvPr/>
        </p:nvSpPr>
        <p:spPr>
          <a:xfrm>
            <a:off x="4326846" y="1718146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0" name="Shape 2783"/>
          <p:cNvSpPr/>
          <p:nvPr/>
        </p:nvSpPr>
        <p:spPr>
          <a:xfrm>
            <a:off x="8390270" y="5202160"/>
            <a:ext cx="377832" cy="326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1" name="Shape 2787"/>
          <p:cNvSpPr/>
          <p:nvPr/>
        </p:nvSpPr>
        <p:spPr>
          <a:xfrm>
            <a:off x="7035960" y="1692414"/>
            <a:ext cx="377598" cy="377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88561" y="3793498"/>
            <a:ext cx="18290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Razvijte strategiju digitalne integracije za nove klijente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211610" y="3592428"/>
            <a:ext cx="1315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Ukrcavanje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10255" y="2693642"/>
            <a:ext cx="1829006" cy="915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Veze nisu jedna veličina za sve - personalizirajte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599300" y="2375051"/>
            <a:ext cx="126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Personalizirajte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3218" y="2820117"/>
            <a:ext cx="1829006" cy="119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Mora prihvatiti digitalnu tehnologiju u upravljanju odnosima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096345" y="2375051"/>
            <a:ext cx="799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Digitalni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19434" y="3922764"/>
            <a:ext cx="2079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" sz="1400" dirty="0">
                <a:ea typeface="Lato Light" charset="0"/>
                <a:cs typeface="Poppins" pitchFamily="2" charset="77"/>
              </a:rPr>
              <a:t>Odnosi moraju biti suradnički da bi bili uspješni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41892" y="4228390"/>
            <a:ext cx="1829006" cy="915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Izgradnja odnosa uspostavlja i održava povjerenje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824435" y="3783324"/>
            <a:ext cx="660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Povjerenje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33" name="object 16"/>
          <p:cNvSpPr txBox="1">
            <a:spLocks/>
          </p:cNvSpPr>
          <p:nvPr/>
        </p:nvSpPr>
        <p:spPr>
          <a:xfrm>
            <a:off x="4385405" y="249441"/>
            <a:ext cx="31015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Sažetak</a:t>
            </a:r>
            <a:endParaRPr lang="en-US" sz="4800" b="1" spc="-150" dirty="0"/>
          </a:p>
        </p:txBody>
      </p:sp>
      <p:sp>
        <p:nvSpPr>
          <p:cNvPr id="34" name="Rectangle 33"/>
          <p:cNvSpPr/>
          <p:nvPr/>
        </p:nvSpPr>
        <p:spPr>
          <a:xfrm>
            <a:off x="7822737" y="3560401"/>
            <a:ext cx="1474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Suradnja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6227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859</Words>
  <Application>Microsoft Office PowerPoint</Application>
  <PresentationFormat>Panorámica</PresentationFormat>
  <Paragraphs>114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183</cp:revision>
  <dcterms:created xsi:type="dcterms:W3CDTF">2021-06-29T11:11:56Z</dcterms:created>
  <dcterms:modified xsi:type="dcterms:W3CDTF">2023-02-06T16:18:48Z</dcterms:modified>
</cp:coreProperties>
</file>