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56" r:id="rId2"/>
    <p:sldId id="268" r:id="rId3"/>
    <p:sldId id="258" r:id="rId4"/>
    <p:sldId id="310" r:id="rId5"/>
    <p:sldId id="306" r:id="rId6"/>
    <p:sldId id="311" r:id="rId7"/>
    <p:sldId id="303" r:id="rId8"/>
    <p:sldId id="312" r:id="rId9"/>
    <p:sldId id="273" r:id="rId10"/>
    <p:sldId id="265" r:id="rId11"/>
    <p:sldId id="274" r:id="rId12"/>
    <p:sldId id="264" r:id="rId1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p:cViewPr varScale="1">
        <p:scale>
          <a:sx n="107" d="100"/>
          <a:sy n="107" d="100"/>
        </p:scale>
        <p:origin x="702"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ctaneai.com/blog/customer-relationship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transparency-one.com/the-case-for-supplier-collaboration/" TargetMode="External"/><Relationship Id="rId2" Type="http://schemas.openxmlformats.org/officeDocument/2006/relationships/hyperlink" Target="https://www.mckinsey.com/business-functions/operations/our-insights/taking-supplier-collaboration-to-the-next-leve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IhC_jI1X8Ys" TargetMode="External"/><Relationship Id="rId2" Type="http://schemas.openxmlformats.org/officeDocument/2006/relationships/hyperlink" Target="https://www.revechat.com/blog/customer-interaction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finextra.com/blogposting/19316/7-reasons-to-meet-customers-face-to-fac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intercommedia.org/build-customer-relation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sproutsocial.com/insights/build-customer-relationship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772656"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sz="1800" b="1" dirty="0" err="1">
                <a:effectLst/>
                <a:latin typeface="Bahnschrift Light" panose="020B0502040204020203" pitchFamily="34" charset="0"/>
                <a:ea typeface="Calibri" panose="020F0502020204030204" pitchFamily="34" charset="0"/>
              </a:rPr>
              <a:t>Migliorare</a:t>
            </a:r>
            <a:r>
              <a:rPr lang="en-GB" sz="1800" b="1" dirty="0">
                <a:effectLst/>
                <a:latin typeface="Bahnschrift Light" panose="020B0502040204020203" pitchFamily="34" charset="0"/>
                <a:ea typeface="Calibri" panose="020F0502020204030204" pitchFamily="34" charset="0"/>
              </a:rPr>
              <a:t> la </a:t>
            </a:r>
            <a:r>
              <a:rPr lang="en-GB" sz="1800" b="1" dirty="0" err="1">
                <a:effectLst/>
                <a:latin typeface="Bahnschrift Light" panose="020B0502040204020203" pitchFamily="34" charset="0"/>
                <a:ea typeface="Calibri" panose="020F0502020204030204" pitchFamily="34" charset="0"/>
              </a:rPr>
              <a:t>resilienza</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delle</a:t>
            </a:r>
            <a:r>
              <a:rPr lang="en-GB" sz="1800" b="1" dirty="0">
                <a:effectLst/>
                <a:latin typeface="Bahnschrift Light" panose="020B0502040204020203" pitchFamily="34" charset="0"/>
                <a:ea typeface="Calibri" panose="020F0502020204030204" pitchFamily="34" charset="0"/>
              </a:rPr>
              <a:t> PMI dopo </a:t>
            </a:r>
            <a:r>
              <a:rPr lang="en-GB" b="1" dirty="0">
                <a:latin typeface="Bahnschrift Light" panose="020B0502040204020203" pitchFamily="34" charset="0"/>
                <a:ea typeface="Calibri" panose="020F0502020204030204" pitchFamily="34" charset="0"/>
              </a:rPr>
              <a:t>il Lock Down</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Come </a:t>
            </a:r>
            <a:r>
              <a:rPr kumimoji="0" lang="en-US"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costruire</a:t>
            </a: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relazioni</a:t>
            </a: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forti</a:t>
            </a: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con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i</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clienti</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e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soddisfare</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le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loro</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diverse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esigenze</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err="1"/>
              <a:t>Analisi</a:t>
            </a:r>
            <a:r>
              <a:rPr lang="en-GB" sz="4800" b="1" spc="-150" dirty="0"/>
              <a:t> SWOT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n-GB" sz="2200" b="0" i="0" u="none" strike="noStrike" kern="1200" cap="none" spc="-150" normalizeH="0" baseline="0" noProof="0" dirty="0" err="1">
                <a:ln>
                  <a:noFill/>
                </a:ln>
                <a:effectLst/>
                <a:uLnTx/>
                <a:uFillTx/>
                <a:latin typeface="+mj-lt"/>
                <a:ea typeface="+mn-ea"/>
                <a:cs typeface="Tahoma"/>
              </a:rPr>
              <a:t>AUTOVALUTAZIONE</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dirty="0" err="1"/>
              <a:t>Punti</a:t>
            </a:r>
            <a:r>
              <a:rPr lang="en-GB" dirty="0"/>
              <a:t> di forza:</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dirty="0" err="1"/>
              <a:t>Debolezze</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dirty="0" err="1"/>
              <a:t>Opportunità</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n-GB"/>
              <a:t>Minacce:</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369332"/>
          </a:xfrm>
          <a:prstGeom prst="rect">
            <a:avLst/>
          </a:prstGeom>
          <a:noFill/>
        </p:spPr>
        <p:txBody>
          <a:bodyPr wrap="square" rtlCol="0">
            <a:spAutoFit/>
          </a:bodyPr>
          <a:lstStyle/>
          <a:p>
            <a:r>
              <a:rPr lang="en-US" dirty="0"/>
              <a:t>Punto </a:t>
            </a:r>
            <a:r>
              <a:rPr lang="en-US" dirty="0" err="1"/>
              <a:t>chiave</a:t>
            </a:r>
            <a:r>
              <a:rPr lang="en-US" dirty="0"/>
              <a:t> 1: la </a:t>
            </a:r>
            <a:r>
              <a:rPr lang="en-US" dirty="0" err="1"/>
              <a:t>relazione</a:t>
            </a:r>
            <a:r>
              <a:rPr lang="en-US" dirty="0"/>
              <a:t> </a:t>
            </a:r>
            <a:r>
              <a:rPr lang="en-US" dirty="0" err="1"/>
              <a:t>acquirente-venditore</a:t>
            </a:r>
            <a:r>
              <a:rPr lang="en-US" dirty="0"/>
              <a:t> è </a:t>
            </a:r>
            <a:r>
              <a:rPr lang="en-US" dirty="0" err="1"/>
              <a:t>più</a:t>
            </a:r>
            <a:r>
              <a:rPr lang="en-US" dirty="0"/>
              <a:t> </a:t>
            </a:r>
            <a:r>
              <a:rPr lang="en-US" dirty="0" err="1"/>
              <a:t>efficace</a:t>
            </a:r>
            <a:r>
              <a:rPr lang="en-US" dirty="0"/>
              <a:t> </a:t>
            </a:r>
            <a:r>
              <a:rPr lang="en-US" dirty="0" err="1"/>
              <a:t>quando</a:t>
            </a:r>
            <a:r>
              <a:rPr lang="en-US" dirty="0"/>
              <a:t> è </a:t>
            </a:r>
            <a:r>
              <a:rPr lang="en-US" dirty="0" err="1"/>
              <a:t>collaborativa</a:t>
            </a:r>
            <a:endParaRPr lang="en-US" dirty="0"/>
          </a:p>
        </p:txBody>
      </p:sp>
      <p:sp>
        <p:nvSpPr>
          <p:cNvPr id="12" name="CuadroTexto 11"/>
          <p:cNvSpPr txBox="1"/>
          <p:nvPr/>
        </p:nvSpPr>
        <p:spPr>
          <a:xfrm>
            <a:off x="1615181" y="2905749"/>
            <a:ext cx="8420917" cy="923330"/>
          </a:xfrm>
          <a:prstGeom prst="rect">
            <a:avLst/>
          </a:prstGeom>
          <a:noFill/>
        </p:spPr>
        <p:txBody>
          <a:bodyPr wrap="square" rtlCol="0">
            <a:spAutoFit/>
          </a:bodyPr>
          <a:lstStyle/>
          <a:p>
            <a:r>
              <a:rPr lang="en-US" dirty="0"/>
              <a:t>Punto </a:t>
            </a:r>
            <a:r>
              <a:rPr lang="en-US" dirty="0" err="1"/>
              <a:t>chiave</a:t>
            </a:r>
            <a:r>
              <a:rPr lang="en-US" dirty="0"/>
              <a:t> 2: </a:t>
            </a:r>
            <a:r>
              <a:rPr lang="it-IT" dirty="0"/>
              <a:t>Guardare alla gestione digitale delle relazioni come mezzo efficace per mantenere i clienti</a:t>
            </a:r>
            <a:endParaRPr lang="en-US" dirty="0"/>
          </a:p>
          <a:p>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n-US" dirty="0"/>
              <a:t>Punto </a:t>
            </a:r>
            <a:r>
              <a:rPr lang="en-US" dirty="0" err="1"/>
              <a:t>chiave</a:t>
            </a:r>
            <a:r>
              <a:rPr lang="en-US" dirty="0"/>
              <a:t> 3: </a:t>
            </a:r>
            <a:r>
              <a:rPr lang="it-IT" dirty="0"/>
              <a:t>Sviluppare strategie di relazione distinte per i nuovi clienti (</a:t>
            </a:r>
            <a:r>
              <a:rPr lang="it-IT" dirty="0" err="1"/>
              <a:t>onboarding</a:t>
            </a:r>
            <a:r>
              <a:rPr lang="it-IT" dirty="0"/>
              <a:t>) e per i clienti esistenti (</a:t>
            </a:r>
            <a:r>
              <a:rPr lang="it-IT" dirty="0" err="1"/>
              <a:t>reboarding</a:t>
            </a:r>
            <a:r>
              <a:rPr lang="it-IT" dirty="0"/>
              <a:t>).</a:t>
            </a:r>
            <a:endParaRPr lang="en-US" dirty="0"/>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n-US" dirty="0"/>
              <a:t>Punto </a:t>
            </a:r>
            <a:r>
              <a:rPr lang="en-US" dirty="0" err="1"/>
              <a:t>chiave</a:t>
            </a:r>
            <a:r>
              <a:rPr lang="en-US" dirty="0"/>
              <a:t> 4: </a:t>
            </a:r>
            <a:r>
              <a:rPr lang="it-IT" dirty="0"/>
              <a:t>Utilizzare le piattaforme dei social media per costruire relazioni e non solo come strumento di promozione</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Punti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chiave</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947268" y="2246148"/>
            <a:ext cx="7185135" cy="1569660"/>
          </a:xfrm>
          <a:prstGeom prst="rect">
            <a:avLst/>
          </a:prstGeom>
          <a:noFill/>
        </p:spPr>
        <p:txBody>
          <a:bodyPr wrap="square">
            <a:spAutoFit/>
          </a:bodyPr>
          <a:lstStyle/>
          <a:p>
            <a:r>
              <a:rPr lang="es-ES" sz="9600" b="1" spc="95" dirty="0">
                <a:solidFill>
                  <a:schemeClr val="bg1"/>
                </a:solidFill>
                <a:latin typeface="Roboto"/>
                <a:cs typeface="Roboto"/>
              </a:rPr>
              <a:t>Grazie</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6198450" cy="646331"/>
          </a:xfrm>
          <a:prstGeom prst="rect">
            <a:avLst/>
          </a:prstGeom>
          <a:noFill/>
        </p:spPr>
        <p:txBody>
          <a:bodyPr wrap="square" rtlCol="0">
            <a:spAutoFit/>
          </a:bodyPr>
          <a:lstStyle/>
          <a:p>
            <a:r>
              <a:rPr lang="en-US" dirty="0" err="1"/>
              <a:t>Obiettivo</a:t>
            </a:r>
            <a:r>
              <a:rPr lang="es-ES" dirty="0"/>
              <a:t> 1: </a:t>
            </a:r>
            <a:r>
              <a:rPr lang="en-US" dirty="0" err="1"/>
              <a:t>Creare</a:t>
            </a:r>
            <a:r>
              <a:rPr lang="en-US" dirty="0"/>
              <a:t> un </a:t>
            </a:r>
            <a:r>
              <a:rPr lang="en-US" dirty="0" err="1"/>
              <a:t>collegamento</a:t>
            </a:r>
            <a:r>
              <a:rPr lang="en-US" dirty="0"/>
              <a:t> con </a:t>
            </a:r>
            <a:r>
              <a:rPr lang="en-US" dirty="0" err="1"/>
              <a:t>i</a:t>
            </a:r>
            <a:r>
              <a:rPr lang="en-US" dirty="0"/>
              <a:t> </a:t>
            </a:r>
            <a:r>
              <a:rPr lang="en-US" dirty="0" err="1"/>
              <a:t>clienti</a:t>
            </a:r>
            <a:r>
              <a:rPr lang="en-US" dirty="0"/>
              <a:t> </a:t>
            </a:r>
            <a:r>
              <a:rPr lang="en-US" dirty="0" err="1"/>
              <a:t>nello</a:t>
            </a:r>
            <a:r>
              <a:rPr lang="en-US" dirty="0"/>
              <a:t> </a:t>
            </a:r>
            <a:r>
              <a:rPr lang="en-US" dirty="0" err="1"/>
              <a:t>sviluppo</a:t>
            </a:r>
            <a:r>
              <a:rPr lang="en-US" dirty="0"/>
              <a:t> di </a:t>
            </a:r>
            <a:r>
              <a:rPr lang="en-US" dirty="0" err="1"/>
              <a:t>servizi</a:t>
            </a:r>
            <a:r>
              <a:rPr lang="en-US" dirty="0"/>
              <a:t> e/o </a:t>
            </a:r>
            <a:r>
              <a:rPr lang="en-US" dirty="0" err="1"/>
              <a:t>prodotti</a:t>
            </a:r>
            <a:r>
              <a:rPr lang="en-US" dirty="0"/>
              <a:t> </a:t>
            </a:r>
            <a:r>
              <a:rPr lang="en-US" dirty="0" err="1"/>
              <a:t>offerti</a:t>
            </a:r>
            <a:endParaRPr lang="en-GB" dirty="0"/>
          </a:p>
        </p:txBody>
      </p:sp>
      <p:sp>
        <p:nvSpPr>
          <p:cNvPr id="12" name="CuadroTexto 11"/>
          <p:cNvSpPr txBox="1"/>
          <p:nvPr/>
        </p:nvSpPr>
        <p:spPr>
          <a:xfrm>
            <a:off x="1615182" y="3530217"/>
            <a:ext cx="6401354" cy="646331"/>
          </a:xfrm>
          <a:prstGeom prst="rect">
            <a:avLst/>
          </a:prstGeom>
          <a:noFill/>
        </p:spPr>
        <p:txBody>
          <a:bodyPr wrap="square" rtlCol="0">
            <a:spAutoFit/>
          </a:bodyPr>
          <a:lstStyle/>
          <a:p>
            <a:r>
              <a:rPr lang="en-US" dirty="0" err="1"/>
              <a:t>Obiettivo</a:t>
            </a:r>
            <a:r>
              <a:rPr lang="es-ES" dirty="0"/>
              <a:t> 2: </a:t>
            </a:r>
            <a:r>
              <a:rPr lang="en-US" dirty="0" err="1"/>
              <a:t>Incontrare</a:t>
            </a:r>
            <a:r>
              <a:rPr lang="en-US" dirty="0"/>
              <a:t> </a:t>
            </a:r>
            <a:r>
              <a:rPr lang="en-US" dirty="0" err="1"/>
              <a:t>i</a:t>
            </a:r>
            <a:r>
              <a:rPr lang="en-US" dirty="0"/>
              <a:t> </a:t>
            </a:r>
            <a:r>
              <a:rPr lang="en-US" dirty="0" err="1"/>
              <a:t>clienti</a:t>
            </a:r>
            <a:r>
              <a:rPr lang="en-US" dirty="0"/>
              <a:t> dove </a:t>
            </a:r>
            <a:r>
              <a:rPr lang="en-US" dirty="0" err="1"/>
              <a:t>interagiscono</a:t>
            </a:r>
            <a:r>
              <a:rPr lang="en-US" dirty="0"/>
              <a:t> con </a:t>
            </a:r>
            <a:r>
              <a:rPr lang="en-US" dirty="0" err="1"/>
              <a:t>i</a:t>
            </a:r>
            <a:r>
              <a:rPr lang="en-US" dirty="0"/>
              <a:t> nostril</a:t>
            </a:r>
          </a:p>
          <a:p>
            <a:r>
              <a:rPr lang="en-US" dirty="0" err="1"/>
              <a:t>Servizi</a:t>
            </a:r>
            <a:r>
              <a:rPr lang="en-US" dirty="0"/>
              <a:t> e/o </a:t>
            </a:r>
            <a:r>
              <a:rPr lang="en-US" dirty="0" err="1"/>
              <a:t>prodotti</a:t>
            </a:r>
            <a:r>
              <a:rPr lang="en-US" dirty="0"/>
              <a:t> </a:t>
            </a:r>
            <a:endParaRPr lang="en-GB" dirty="0"/>
          </a:p>
        </p:txBody>
      </p:sp>
      <p:sp>
        <p:nvSpPr>
          <p:cNvPr id="13" name="CuadroTexto 12"/>
          <p:cNvSpPr txBox="1"/>
          <p:nvPr/>
        </p:nvSpPr>
        <p:spPr>
          <a:xfrm>
            <a:off x="1605565" y="4284374"/>
            <a:ext cx="4855432" cy="369332"/>
          </a:xfrm>
          <a:prstGeom prst="rect">
            <a:avLst/>
          </a:prstGeom>
          <a:noFill/>
        </p:spPr>
        <p:txBody>
          <a:bodyPr wrap="none" rtlCol="0">
            <a:spAutoFit/>
          </a:bodyPr>
          <a:lstStyle/>
          <a:p>
            <a:r>
              <a:rPr lang="en-US" dirty="0" err="1"/>
              <a:t>Obiettivo</a:t>
            </a:r>
            <a:r>
              <a:rPr lang="es-ES" dirty="0"/>
              <a:t> 3: </a:t>
            </a:r>
            <a:r>
              <a:rPr lang="en-US" dirty="0" err="1"/>
              <a:t>Costruire</a:t>
            </a:r>
            <a:r>
              <a:rPr lang="en-US" dirty="0"/>
              <a:t> </a:t>
            </a:r>
            <a:r>
              <a:rPr lang="en-US" dirty="0" err="1"/>
              <a:t>relazioni</a:t>
            </a:r>
            <a:r>
              <a:rPr lang="en-US" dirty="0"/>
              <a:t> </a:t>
            </a:r>
            <a:r>
              <a:rPr lang="en-US" dirty="0" err="1"/>
              <a:t>nel</a:t>
            </a:r>
            <a:r>
              <a:rPr lang="en-US" dirty="0"/>
              <a:t> mondo </a:t>
            </a:r>
            <a:r>
              <a:rPr lang="en-US" dirty="0" err="1"/>
              <a:t>digitale</a:t>
            </a:r>
            <a:endParaRPr lang="en-US"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OBIETTIVI E SCOPI</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err="1">
                <a:latin typeface="Calibri" panose="020F0502020204030204" pitchFamily="34" charset="0"/>
                <a:ea typeface="Calibri" panose="020F0502020204030204" pitchFamily="34" charset="0"/>
                <a:cs typeface="Times New Roman" panose="02020603050405020304" pitchFamily="18" charset="0"/>
              </a:rPr>
              <a:t>Alla</a:t>
            </a:r>
            <a:r>
              <a:rPr lang="en-GB" sz="2000" dirty="0">
                <a:latin typeface="Calibri" panose="020F0502020204030204" pitchFamily="34" charset="0"/>
                <a:ea typeface="Calibri" panose="020F0502020204030204" pitchFamily="34" charset="0"/>
                <a:cs typeface="Times New Roman" panose="02020603050405020304" pitchFamily="18" charset="0"/>
              </a:rPr>
              <a:t> fine di </a:t>
            </a:r>
            <a:r>
              <a:rPr lang="en-GB" sz="2000" dirty="0" err="1">
                <a:latin typeface="Calibri" panose="020F0502020204030204" pitchFamily="34" charset="0"/>
                <a:ea typeface="Calibri" panose="020F0502020204030204" pitchFamily="34" charset="0"/>
                <a:cs typeface="Times New Roman" panose="02020603050405020304" pitchFamily="18" charset="0"/>
              </a:rPr>
              <a:t>questo</a:t>
            </a:r>
            <a:r>
              <a:rPr lang="en-GB" sz="2000" dirty="0">
                <a:latin typeface="Calibri" panose="020F0502020204030204" pitchFamily="34" charset="0"/>
                <a:ea typeface="Calibri" panose="020F0502020204030204" pitchFamily="34" charset="0"/>
                <a:cs typeface="Times New Roman" panose="02020603050405020304" pitchFamily="18" charset="0"/>
              </a:rPr>
              <a:t> modulo </a:t>
            </a:r>
            <a:r>
              <a:rPr lang="en-GB" sz="2000" dirty="0" err="1">
                <a:latin typeface="Calibri" panose="020F0502020204030204" pitchFamily="34" charset="0"/>
                <a:ea typeface="Calibri" panose="020F0502020204030204" pitchFamily="34" charset="0"/>
                <a:cs typeface="Times New Roman" panose="02020603050405020304" pitchFamily="18" charset="0"/>
              </a:rPr>
              <a:t>sarete</a:t>
            </a:r>
            <a:r>
              <a:rPr lang="en-GB" sz="2000" dirty="0">
                <a:latin typeface="Calibri" panose="020F0502020204030204" pitchFamily="34" charset="0"/>
                <a:ea typeface="Calibri" panose="020F0502020204030204" pitchFamily="34" charset="0"/>
                <a:cs typeface="Times New Roman" panose="02020603050405020304" pitchFamily="18" charset="0"/>
              </a:rPr>
              <a:t> in </a:t>
            </a:r>
            <a:r>
              <a:rPr lang="en-GB" sz="2000" dirty="0" err="1">
                <a:latin typeface="Calibri" panose="020F0502020204030204" pitchFamily="34" charset="0"/>
                <a:ea typeface="Calibri" panose="020F0502020204030204" pitchFamily="34" charset="0"/>
                <a:cs typeface="Times New Roman" panose="02020603050405020304" pitchFamily="18" charset="0"/>
              </a:rPr>
              <a:t>grado</a:t>
            </a:r>
            <a:r>
              <a:rPr lang="en-GB" sz="2000" dirty="0">
                <a:latin typeface="Calibri" panose="020F0502020204030204" pitchFamily="34" charset="0"/>
                <a:ea typeface="Calibri" panose="020F0502020204030204" pitchFamily="34" charset="0"/>
                <a:cs typeface="Times New Roman" panose="02020603050405020304" pitchFamily="18" charset="0"/>
              </a:rPr>
              <a:t> di:</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307" y="758722"/>
            <a:ext cx="4075996"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692922" cy="130548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200" kern="0" spc="-150" dirty="0">
                <a:solidFill>
                  <a:schemeClr val="tx1"/>
                </a:solidFill>
                <a:latin typeface="+mj-lt"/>
                <a:ea typeface="Tahoma" panose="020B0604030504040204" pitchFamily="34" charset="0"/>
                <a:cs typeface="Tahoma" panose="020B0604030504040204" pitchFamily="34" charset="0"/>
              </a:rPr>
              <a:t>UNIT 1: </a:t>
            </a:r>
            <a:r>
              <a:rPr lang="it-IT" sz="4200" kern="0" spc="-150" dirty="0">
                <a:solidFill>
                  <a:schemeClr val="tx1"/>
                </a:solidFill>
                <a:latin typeface="+mj-lt"/>
                <a:ea typeface="Tahoma" panose="020B0604030504040204" pitchFamily="34" charset="0"/>
                <a:cs typeface="Tahoma" panose="020B0604030504040204" pitchFamily="34" charset="0"/>
              </a:rPr>
              <a:t>Creare un collegamento con i clienti nello sviluppo di servizi e/o prodotti offerti</a:t>
            </a:r>
            <a:endParaRPr lang="en-GB" sz="4200" dirty="0">
              <a:latin typeface="+mj-lt"/>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748365" y="2360758"/>
            <a:ext cx="6227788"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1.1</a:t>
            </a:r>
            <a:r>
              <a:rPr lang="en-US" sz="2200" spc="50" dirty="0">
                <a:latin typeface="+mj-lt"/>
                <a:cs typeface="Tahoma"/>
              </a:rPr>
              <a:t>: </a:t>
            </a:r>
            <a:r>
              <a:rPr lang="en-US" sz="2200" spc="50" dirty="0" err="1">
                <a:latin typeface="+mj-lt"/>
                <a:cs typeface="Tahoma"/>
              </a:rPr>
              <a:t>Collaborazione</a:t>
            </a:r>
            <a:r>
              <a:rPr lang="en-US" sz="2200" spc="50" dirty="0">
                <a:latin typeface="+mj-lt"/>
                <a:cs typeface="Tahoma"/>
              </a:rPr>
              <a:t> </a:t>
            </a:r>
            <a:r>
              <a:rPr lang="en-US" sz="2200" spc="50" dirty="0" err="1">
                <a:latin typeface="+mj-lt"/>
                <a:cs typeface="Tahoma"/>
              </a:rPr>
              <a:t>acquirente-venditore</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755600" y="3099067"/>
            <a:ext cx="10269068" cy="2862322"/>
          </a:xfrm>
          <a:prstGeom prst="rect">
            <a:avLst/>
          </a:prstGeom>
        </p:spPr>
        <p:txBody>
          <a:bodyPr wrap="square">
            <a:spAutoFit/>
          </a:bodyPr>
          <a:lstStyle/>
          <a:p>
            <a:pPr>
              <a:defRPr/>
            </a:pPr>
            <a:r>
              <a:rPr lang="it-IT" altLang="es-ES" dirty="0">
                <a:latin typeface="Calibri" panose="020F0502020204030204" pitchFamily="34" charset="0"/>
                <a:cs typeface="Calibri" panose="020F0502020204030204" pitchFamily="34" charset="0"/>
              </a:rPr>
              <a:t>Lo sviluppo di relazioni più strette con i clienti in termini di fiducia e comunicazione sta diventando una chiave di successo a lungo termine.  Questo aspetto diventa ancora più critico in quanto i clienti sono sempre meno propensi a entrare in una sede commerciale fisica.</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err="1">
                <a:latin typeface="Calibri" panose="020F0502020204030204" pitchFamily="34" charset="0"/>
                <a:cs typeface="Calibri" panose="020F0502020204030204" pitchFamily="34" charset="0"/>
              </a:rPr>
              <a:t>Quando</a:t>
            </a:r>
            <a:r>
              <a:rPr lang="en-US" altLang="es-ES" dirty="0">
                <a:latin typeface="Calibri" panose="020F0502020204030204" pitchFamily="34" charset="0"/>
                <a:cs typeface="Calibri" panose="020F0502020204030204" pitchFamily="34" charset="0"/>
              </a:rPr>
              <a:t> le </a:t>
            </a:r>
            <a:r>
              <a:rPr lang="en-US" altLang="es-ES" dirty="0" err="1">
                <a:latin typeface="Calibri" panose="020F0502020204030204" pitchFamily="34" charset="0"/>
                <a:cs typeface="Calibri" panose="020F0502020204030204" pitchFamily="34" charset="0"/>
              </a:rPr>
              <a:t>relazioni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costruite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clienti</a:t>
            </a: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 -  Si </a:t>
            </a:r>
            <a:r>
              <a:rPr lang="en-US" altLang="es-ES" dirty="0" err="1">
                <a:latin typeface="Calibri" panose="020F0502020204030204" pitchFamily="34" charset="0"/>
                <a:cs typeface="Calibri" panose="020F0502020204030204" pitchFamily="34" charset="0"/>
              </a:rPr>
              <a:t>sentono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più</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sicuri</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contenti</a:t>
            </a:r>
            <a:r>
              <a:rPr lang="en-US" altLang="es-ES" dirty="0">
                <a:latin typeface="Calibri" panose="020F0502020204030204" pitchFamily="34" charset="0"/>
                <a:cs typeface="Calibri" panose="020F0502020204030204" pitchFamily="34" charset="0"/>
              </a:rPr>
              <a:t> di far </a:t>
            </a:r>
            <a:r>
              <a:rPr lang="en-US" altLang="es-ES" dirty="0" err="1">
                <a:latin typeface="Calibri" panose="020F0502020204030204" pitchFamily="34" charset="0"/>
                <a:cs typeface="Calibri" panose="020F0502020204030204" pitchFamily="34" charset="0"/>
              </a:rPr>
              <a:t>parte</a:t>
            </a:r>
            <a:r>
              <a:rPr lang="en-US" altLang="es-ES" dirty="0">
                <a:latin typeface="Calibri" panose="020F0502020204030204" pitchFamily="34" charset="0"/>
                <a:cs typeface="Calibri" panose="020F0502020204030204" pitchFamily="34" charset="0"/>
              </a:rPr>
              <a:t> di un </a:t>
            </a:r>
            <a:r>
              <a:rPr lang="en-US" altLang="es-ES" dirty="0" err="1">
                <a:latin typeface="Calibri" panose="020F0502020204030204" pitchFamily="34" charset="0"/>
                <a:cs typeface="Calibri" panose="020F0502020204030204" pitchFamily="34" charset="0"/>
              </a:rPr>
              <a:t>qualcosa</a:t>
            </a:r>
            <a:r>
              <a:rPr lang="en-US" altLang="es-ES" dirty="0">
                <a:latin typeface="Calibri" panose="020F0502020204030204" pitchFamily="34" charset="0"/>
                <a:cs typeface="Calibri" panose="020F0502020204030204" pitchFamily="34" charset="0"/>
              </a:rPr>
              <a:t> non solo come meri </a:t>
            </a:r>
            <a:r>
              <a:rPr lang="en-US" altLang="es-ES" dirty="0" err="1">
                <a:latin typeface="Calibri" panose="020F0502020204030204" pitchFamily="34" charset="0"/>
                <a:cs typeface="Calibri" panose="020F0502020204030204" pitchFamily="34" charset="0"/>
              </a:rPr>
              <a:t>clienti</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più</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propensi</a:t>
            </a:r>
            <a:r>
              <a:rPr lang="en-US" altLang="es-ES" dirty="0">
                <a:latin typeface="Calibri" panose="020F0502020204030204" pitchFamily="34" charset="0"/>
                <a:cs typeface="Calibri" panose="020F0502020204030204" pitchFamily="34" charset="0"/>
              </a:rPr>
              <a:t> a </a:t>
            </a:r>
            <a:r>
              <a:rPr lang="en-US" altLang="es-ES" dirty="0" err="1">
                <a:latin typeface="Calibri" panose="020F0502020204030204" pitchFamily="34" charset="0"/>
                <a:cs typeface="Calibri" panose="020F0502020204030204" pitchFamily="34" charset="0"/>
              </a:rPr>
              <a:t>restare</a:t>
            </a:r>
            <a:r>
              <a:rPr lang="en-US" altLang="es-ES" dirty="0">
                <a:latin typeface="Calibri" panose="020F0502020204030204" pitchFamily="34" charset="0"/>
                <a:cs typeface="Calibri" panose="020F0502020204030204" pitchFamily="34" charset="0"/>
              </a:rPr>
              <a:t> in </a:t>
            </a:r>
            <a:r>
              <a:rPr lang="en-US" altLang="es-ES" dirty="0" err="1">
                <a:latin typeface="Calibri" panose="020F0502020204030204" pitchFamily="34" charset="0"/>
                <a:cs typeface="Calibri" panose="020F0502020204030204" pitchFamily="34" charset="0"/>
              </a:rPr>
              <a:t>contatto</a:t>
            </a:r>
            <a:r>
              <a:rPr lang="en-US" altLang="es-ES" dirty="0">
                <a:latin typeface="Calibri" panose="020F0502020204030204" pitchFamily="34" charset="0"/>
                <a:cs typeface="Calibri" panose="020F0502020204030204" pitchFamily="34" charset="0"/>
              </a:rPr>
              <a:t> con un </a:t>
            </a:r>
            <a:r>
              <a:rPr lang="en-US" altLang="es-ES" dirty="0" err="1">
                <a:latin typeface="Calibri" panose="020F0502020204030204" pitchFamily="34" charset="0"/>
                <a:cs typeface="Calibri" panose="020F0502020204030204" pitchFamily="34" charset="0"/>
              </a:rPr>
              <a:t>determinato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venditore</a:t>
            </a: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 </a:t>
            </a: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167332" y="546638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https://www.octaneai.com/blog/customer-relationships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49539" y="850240"/>
            <a:ext cx="11692922" cy="130548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200" kern="0" spc="-150" dirty="0">
                <a:solidFill>
                  <a:schemeClr val="tx1"/>
                </a:solidFill>
                <a:latin typeface="+mj-lt"/>
                <a:ea typeface="Tahoma" panose="020B0604030504040204" pitchFamily="34" charset="0"/>
                <a:cs typeface="Tahoma" panose="020B0604030504040204" pitchFamily="34" charset="0"/>
              </a:rPr>
              <a:t>UNIT 1: </a:t>
            </a:r>
            <a:r>
              <a:rPr lang="it-IT" sz="4200" kern="0" spc="-150" dirty="0">
                <a:solidFill>
                  <a:schemeClr val="tx1"/>
                </a:solidFill>
                <a:latin typeface="+mj-lt"/>
                <a:ea typeface="Tahoma" panose="020B0604030504040204" pitchFamily="34" charset="0"/>
                <a:cs typeface="Tahoma" panose="020B0604030504040204" pitchFamily="34" charset="0"/>
              </a:rPr>
              <a:t>Creare un collegamento con i clienti nello sviluppo di servizi e/o prodotti offerti</a:t>
            </a:r>
            <a:endParaRPr lang="en-GB" sz="3200" dirty="0">
              <a:latin typeface="+mj-lt"/>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642050" y="2222228"/>
            <a:ext cx="640548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1.1</a:t>
            </a:r>
            <a:r>
              <a:rPr lang="en-US" sz="2200" spc="50" dirty="0">
                <a:latin typeface="+mj-lt"/>
                <a:cs typeface="Tahoma"/>
              </a:rPr>
              <a:t>: </a:t>
            </a:r>
            <a:r>
              <a:rPr lang="en-US" sz="2200" spc="50" dirty="0" err="1">
                <a:latin typeface="+mj-lt"/>
                <a:cs typeface="Tahoma"/>
              </a:rPr>
              <a:t>Collaborazione</a:t>
            </a:r>
            <a:r>
              <a:rPr lang="en-US" sz="2200" spc="50" dirty="0">
                <a:latin typeface="+mj-lt"/>
                <a:cs typeface="Tahoma"/>
              </a:rPr>
              <a:t> </a:t>
            </a:r>
            <a:r>
              <a:rPr lang="en-US" sz="2200" spc="50" dirty="0" err="1">
                <a:latin typeface="+mj-lt"/>
                <a:cs typeface="Tahoma"/>
              </a:rPr>
              <a:t>acquirente-venditore</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642050" y="2596370"/>
            <a:ext cx="10269068" cy="3139321"/>
          </a:xfrm>
          <a:prstGeom prst="rect">
            <a:avLst/>
          </a:prstGeom>
        </p:spPr>
        <p:txBody>
          <a:bodyPr wrap="square">
            <a:spAutoFit/>
          </a:bodyPr>
          <a:lstStyle/>
          <a:p>
            <a:pPr>
              <a:defRPr/>
            </a:pPr>
            <a:r>
              <a:rPr lang="it-IT" altLang="es-ES" dirty="0">
                <a:latin typeface="Calibri" panose="020F0502020204030204" pitchFamily="34" charset="0"/>
                <a:cs typeface="Calibri" panose="020F0502020204030204" pitchFamily="34" charset="0"/>
              </a:rPr>
              <a:t>Si passa da relazioni transazionali a relazioni collaborative.  Ciò è ancora più importante nelle situazioni legate a:</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dirty="0" err="1">
                <a:latin typeface="Calibri" panose="020F0502020204030204" pitchFamily="34" charset="0"/>
                <a:cs typeface="Calibri" panose="020F0502020204030204" pitchFamily="34" charset="0"/>
              </a:rPr>
              <a:t>Sviluppo</a:t>
            </a:r>
            <a:r>
              <a:rPr lang="en-GB" altLang="es-ES" dirty="0">
                <a:latin typeface="Calibri" panose="020F0502020204030204" pitchFamily="34" charset="0"/>
                <a:cs typeface="Calibri" panose="020F0502020204030204" pitchFamily="34" charset="0"/>
              </a:rPr>
              <a:t> di </a:t>
            </a:r>
            <a:r>
              <a:rPr lang="en-GB" altLang="es-ES" dirty="0" err="1">
                <a:latin typeface="Calibri" panose="020F0502020204030204" pitchFamily="34" charset="0"/>
                <a:cs typeface="Calibri" panose="020F0502020204030204" pitchFamily="34" charset="0"/>
              </a:rPr>
              <a:t>catene</a:t>
            </a:r>
            <a:r>
              <a:rPr lang="en-GB" altLang="es-ES" dirty="0">
                <a:latin typeface="Calibri" panose="020F0502020204030204" pitchFamily="34" charset="0"/>
                <a:cs typeface="Calibri" panose="020F0502020204030204" pitchFamily="34" charset="0"/>
              </a:rPr>
              <a:t> di </a:t>
            </a:r>
            <a:r>
              <a:rPr lang="en-GB" altLang="es-ES" dirty="0" err="1">
                <a:latin typeface="Calibri" panose="020F0502020204030204" pitchFamily="34" charset="0"/>
                <a:cs typeface="Calibri" panose="020F0502020204030204" pitchFamily="34" charset="0"/>
              </a:rPr>
              <a:t>fornitura</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reattive</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dirty="0" err="1">
                <a:latin typeface="Calibri" panose="020F0502020204030204" pitchFamily="34" charset="0"/>
                <a:cs typeface="Calibri" panose="020F0502020204030204" pitchFamily="34" charset="0"/>
              </a:rPr>
              <a:t>Sostenibilità</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ambientale</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dirty="0" err="1">
                <a:latin typeface="Calibri" panose="020F0502020204030204" pitchFamily="34" charset="0"/>
                <a:cs typeface="Calibri" panose="020F0502020204030204" pitchFamily="34" charset="0"/>
              </a:rPr>
              <a:t>Certificazione</a:t>
            </a:r>
            <a:r>
              <a:rPr lang="en-GB" altLang="es-ES" dirty="0">
                <a:latin typeface="Calibri" panose="020F0502020204030204" pitchFamily="34" charset="0"/>
                <a:cs typeface="Calibri" panose="020F0502020204030204" pitchFamily="34" charset="0"/>
              </a:rPr>
              <a:t> ISO (e </a:t>
            </a:r>
            <a:r>
              <a:rPr lang="en-GB" altLang="es-ES" dirty="0" err="1">
                <a:latin typeface="Calibri" panose="020F0502020204030204" pitchFamily="34" charset="0"/>
                <a:cs typeface="Calibri" panose="020F0502020204030204" pitchFamily="34" charset="0"/>
              </a:rPr>
              <a:t>simili</a:t>
            </a:r>
            <a:r>
              <a:rPr lang="en-GB" altLang="es-ES" dirty="0">
                <a:latin typeface="Calibri" panose="020F0502020204030204" pitchFamily="34" charset="0"/>
                <a:cs typeface="Calibri" panose="020F0502020204030204" pitchFamily="34" charset="0"/>
              </a:rPr>
              <a:t>)</a:t>
            </a:r>
          </a:p>
          <a:p>
            <a:pPr marL="285750" indent="-285750">
              <a:buFontTx/>
              <a:buChar cha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endParaRPr lang="en-GB" altLang="es-ES" dirty="0">
              <a:latin typeface="Calibri" panose="020F0502020204030204" pitchFamily="34" charset="0"/>
              <a:cs typeface="Calibri" panose="020F0502020204030204" pitchFamily="34" charset="0"/>
            </a:endParaRPr>
          </a:p>
          <a:p>
            <a:pPr>
              <a:defRPr/>
            </a:pPr>
            <a:r>
              <a:rPr lang="it-IT" altLang="es-ES" dirty="0">
                <a:latin typeface="Calibri" panose="020F0502020204030204" pitchFamily="34" charset="0"/>
                <a:cs typeface="Calibri" panose="020F0502020204030204" pitchFamily="34" charset="0"/>
              </a:rPr>
              <a:t>Due ricerche di McKinsey &amp; Company del 2019 hanno rilevato che 1) il 61% degli acquirenti e dei venditori nel settore della moda prevede di co-investire o co-creare entro il </a:t>
            </a:r>
            <a:r>
              <a:rPr lang="en-GB" altLang="es-ES" dirty="0">
                <a:latin typeface="Calibri" panose="020F0502020204030204" pitchFamily="34" charset="0"/>
                <a:cs typeface="Calibri" panose="020F0502020204030204" pitchFamily="34" charset="0"/>
                <a:hlinkClick r:id="rId2"/>
              </a:rPr>
              <a:t>2025</a:t>
            </a:r>
            <a:r>
              <a:rPr lang="it-IT" altLang="es-ES" dirty="0">
                <a:latin typeface="Calibri" panose="020F0502020204030204" pitchFamily="34" charset="0"/>
                <a:cs typeface="Calibri" panose="020F0502020204030204" pitchFamily="34" charset="0"/>
              </a:rPr>
              <a:t> e 2) le relazioni acquirente-venditore nelle catene di fornitura sono considerate in grado di creare valore in </a:t>
            </a:r>
            <a:r>
              <a:rPr lang="it-IT" altLang="es-ES" dirty="0">
                <a:latin typeface="Calibri" panose="020F0502020204030204" pitchFamily="34" charset="0"/>
                <a:cs typeface="Calibri" panose="020F0502020204030204" pitchFamily="34" charset="0"/>
                <a:hlinkClick r:id="rId2"/>
              </a:rPr>
              <a:t>futuro</a:t>
            </a:r>
            <a:r>
              <a:rPr lang="it-IT" altLang="es-ES" dirty="0">
                <a:latin typeface="Calibri" panose="020F0502020204030204" pitchFamily="34" charset="0"/>
                <a:cs typeface="Calibri" panose="020F0502020204030204" pitchFamily="34" charset="0"/>
              </a:rPr>
              <a:t>.</a:t>
            </a:r>
            <a:r>
              <a:rPr lang="en-GB" altLang="es-ES" dirty="0">
                <a:latin typeface="Calibri" panose="020F0502020204030204" pitchFamily="34" charset="0"/>
                <a:cs typeface="Calibri" panose="020F0502020204030204" pitchFamily="34" charset="0"/>
              </a:rPr>
              <a:t> </a:t>
            </a:r>
          </a:p>
        </p:txBody>
      </p:sp>
      <p:sp>
        <p:nvSpPr>
          <p:cNvPr id="6" name="Rectángulo 3">
            <a:extLst>
              <a:ext uri="{FF2B5EF4-FFF2-40B4-BE49-F238E27FC236}">
                <a16:creationId xmlns:a16="http://schemas.microsoft.com/office/drawing/2014/main" id="{D4FBF5A6-24D1-8794-2AEC-D8C0E30E115E}"/>
              </a:ext>
            </a:extLst>
          </p:cNvPr>
          <p:cNvSpPr/>
          <p:nvPr/>
        </p:nvSpPr>
        <p:spPr>
          <a:xfrm>
            <a:off x="1387049" y="573569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3"/>
              </a:rPr>
              <a:t>https://www.transparency-one.com/the-case-for-supplier-collaboration/</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113837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544497" y="716433"/>
            <a:ext cx="13983063" cy="18235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a:t>
            </a:r>
            <a:r>
              <a:rPr lang="it-IT" sz="3600" kern="0" spc="-150" dirty="0">
                <a:solidFill>
                  <a:schemeClr val="tx1"/>
                </a:solidFill>
                <a:latin typeface="+mj-lt"/>
                <a:ea typeface="Tahoma" panose="020B0604030504040204" pitchFamily="34" charset="0"/>
                <a:cs typeface="Tahoma" panose="020B0604030504040204" pitchFamily="34" charset="0"/>
              </a:rPr>
              <a:t>Incontrare i clienti dove interagiscono con i nostri</a:t>
            </a:r>
          </a:p>
          <a:p>
            <a:pPr marL="12700">
              <a:spcBef>
                <a:spcPts val="100"/>
              </a:spcBef>
            </a:pPr>
            <a:r>
              <a:rPr lang="it-IT" sz="3600" kern="0" spc="-150" dirty="0">
                <a:solidFill>
                  <a:schemeClr val="tx1"/>
                </a:solidFill>
                <a:latin typeface="+mj-lt"/>
                <a:ea typeface="Tahoma" panose="020B0604030504040204" pitchFamily="34" charset="0"/>
                <a:cs typeface="Tahoma" panose="020B0604030504040204" pitchFamily="34" charset="0"/>
              </a:rPr>
              <a:t>servizi e/o prodotti </a:t>
            </a:r>
          </a:p>
          <a:p>
            <a:pPr marL="12700">
              <a:spcBef>
                <a:spcPts val="100"/>
              </a:spcBef>
            </a:pP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59750" y="2145096"/>
            <a:ext cx="11065761" cy="352661"/>
          </a:xfrm>
          <a:prstGeom prst="rect">
            <a:avLst/>
          </a:prstGeom>
        </p:spPr>
        <p:txBody>
          <a:bodyPr vert="horz" wrap="square" lIns="0" tIns="13970" rIns="0" bIns="0" rtlCol="0">
            <a:spAutoFit/>
          </a:bodyPr>
          <a:lstStyle/>
          <a:p>
            <a:pPr marL="12700">
              <a:lnSpc>
                <a:spcPct val="100000"/>
              </a:lnSpc>
              <a:spcBef>
                <a:spcPts val="110"/>
              </a:spcBef>
            </a:pPr>
            <a:r>
              <a:rPr lang="en-US" sz="2200" spc="50" dirty="0" err="1">
                <a:latin typeface="+mj-lt"/>
                <a:cs typeface="Tahoma"/>
              </a:rPr>
              <a:t>SEZIONE</a:t>
            </a:r>
            <a:r>
              <a:rPr lang="en-US" sz="2200" spc="50" dirty="0">
                <a:latin typeface="+mj-lt"/>
                <a:cs typeface="Tahoma"/>
              </a:rPr>
              <a:t> 2.1: </a:t>
            </a:r>
            <a:r>
              <a:rPr lang="en-US" sz="2200" spc="50" dirty="0" err="1">
                <a:latin typeface="+mj-lt"/>
                <a:cs typeface="Tahoma"/>
              </a:rPr>
              <a:t>Inserimento</a:t>
            </a:r>
            <a:r>
              <a:rPr lang="en-US" sz="2200" spc="50" dirty="0">
                <a:latin typeface="+mj-lt"/>
                <a:cs typeface="Tahoma"/>
              </a:rPr>
              <a:t> </a:t>
            </a:r>
            <a:r>
              <a:rPr lang="en-US" sz="2200" spc="50" dirty="0" err="1">
                <a:latin typeface="+mj-lt"/>
                <a:cs typeface="Tahoma"/>
              </a:rPr>
              <a:t>dei</a:t>
            </a:r>
            <a:r>
              <a:rPr lang="en-US" sz="2200" spc="50" dirty="0">
                <a:latin typeface="+mj-lt"/>
                <a:cs typeface="Tahoma"/>
              </a:rPr>
              <a:t> </a:t>
            </a:r>
            <a:r>
              <a:rPr lang="en-US" sz="2200" spc="50" dirty="0" err="1">
                <a:latin typeface="+mj-lt"/>
                <a:cs typeface="Tahoma"/>
              </a:rPr>
              <a:t>nuovi</a:t>
            </a:r>
            <a:r>
              <a:rPr lang="en-US" sz="2200" spc="50" dirty="0">
                <a:latin typeface="+mj-lt"/>
                <a:cs typeface="Tahoma"/>
              </a:rPr>
              <a:t> </a:t>
            </a:r>
            <a:r>
              <a:rPr lang="en-US" sz="2200" spc="50" dirty="0" err="1">
                <a:latin typeface="+mj-lt"/>
                <a:cs typeface="Tahoma"/>
              </a:rPr>
              <a:t>clienti</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458953"/>
            <a:ext cx="10840532" cy="3416320"/>
          </a:xfrm>
          <a:prstGeom prst="rect">
            <a:avLst/>
          </a:prstGeom>
        </p:spPr>
        <p:txBody>
          <a:bodyPr wrap="square">
            <a:spAutoFit/>
          </a:bodyPr>
          <a:lstStyle/>
          <a:p>
            <a:pPr>
              <a:defRPr/>
            </a:pPr>
            <a:r>
              <a:rPr lang="it-IT" altLang="es-ES" dirty="0">
                <a:latin typeface="Calibri" panose="020F0502020204030204" pitchFamily="34" charset="0"/>
                <a:cs typeface="Calibri" panose="020F0502020204030204" pitchFamily="34" charset="0"/>
              </a:rPr>
              <a:t>L'</a:t>
            </a:r>
            <a:r>
              <a:rPr lang="it-IT" altLang="es-ES" dirty="0" err="1">
                <a:latin typeface="Calibri" panose="020F0502020204030204" pitchFamily="34" charset="0"/>
                <a:cs typeface="Calibri" panose="020F0502020204030204" pitchFamily="34" charset="0"/>
              </a:rPr>
              <a:t>onboarding</a:t>
            </a:r>
            <a:r>
              <a:rPr lang="it-IT" altLang="es-ES" dirty="0">
                <a:latin typeface="Calibri" panose="020F0502020204030204" pitchFamily="34" charset="0"/>
                <a:cs typeface="Calibri" panose="020F0502020204030204" pitchFamily="34" charset="0"/>
              </a:rPr>
              <a:t> del cliente comprende qualsiasi attività adatta a introdurre un nuovo cliente a un prodotto o servizio.  Questo può avvenire sia virtualmente che in un formato F2F.</a:t>
            </a:r>
          </a:p>
          <a:p>
            <a:pPr>
              <a:defRPr/>
            </a:pPr>
            <a:endParaRPr lang="en-GB" altLang="es-ES" dirty="0">
              <a:latin typeface="Calibri" panose="020F0502020204030204" pitchFamily="34" charset="0"/>
              <a:cs typeface="Calibri" panose="020F0502020204030204" pitchFamily="34" charset="0"/>
            </a:endParaRPr>
          </a:p>
          <a:p>
            <a:pPr>
              <a:defRPr/>
            </a:pPr>
            <a:r>
              <a:rPr lang="it-IT" altLang="es-ES" dirty="0">
                <a:latin typeface="Calibri" panose="020F0502020204030204" pitchFamily="34" charset="0"/>
                <a:cs typeface="Calibri" panose="020F0502020204030204" pitchFamily="34" charset="0"/>
              </a:rPr>
              <a:t>Esempi di best practice nell'</a:t>
            </a:r>
            <a:r>
              <a:rPr lang="it-IT" altLang="es-ES" dirty="0" err="1">
                <a:latin typeface="Calibri" panose="020F0502020204030204" pitchFamily="34" charset="0"/>
                <a:cs typeface="Calibri" panose="020F0502020204030204" pitchFamily="34" charset="0"/>
              </a:rPr>
              <a:t>onboarding</a:t>
            </a:r>
            <a:r>
              <a:rPr lang="it-IT" altLang="es-ES" dirty="0">
                <a:latin typeface="Calibri" panose="020F0502020204030204" pitchFamily="34" charset="0"/>
                <a:cs typeface="Calibri" panose="020F0502020204030204" pitchFamily="34" charset="0"/>
              </a:rPr>
              <a:t> dei clienti in un mondo digitale:</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pPr>
            <a:r>
              <a:rPr lang="it-IT" dirty="0"/>
              <a:t>L'uso di video e/o di contenuti di auto-assistenza per elencare le caratteristiche del prodotto/servizio aiuta la comprensione del cliente</a:t>
            </a:r>
            <a:endParaRPr lang="en-GB" dirty="0"/>
          </a:p>
          <a:p>
            <a:pPr marL="285750" indent="-285750">
              <a:buFontTx/>
              <a:buChar char="-"/>
            </a:pPr>
            <a:r>
              <a:rPr lang="it-IT" dirty="0"/>
              <a:t>Assistenza e supporto al cliente su larga scala e prolungata, per rendere la transizione del cliente senza problemi</a:t>
            </a:r>
            <a:endParaRPr lang="en-GB" dirty="0"/>
          </a:p>
          <a:p>
            <a:pPr marL="285750" indent="-285750">
              <a:buFontTx/>
              <a:buChar char="-"/>
            </a:pPr>
            <a:r>
              <a:rPr lang="it-IT" dirty="0"/>
              <a:t>Tour e demo dei prodotti</a:t>
            </a:r>
            <a:endParaRPr lang="en-GB" dirty="0"/>
          </a:p>
          <a:p>
            <a:pPr marL="285750" indent="-285750">
              <a:buFontTx/>
              <a:buChar char="-"/>
            </a:pPr>
            <a:r>
              <a:rPr lang="it-IT" dirty="0"/>
              <a:t>Sviluppare una "</a:t>
            </a:r>
            <a:r>
              <a:rPr lang="it-IT" dirty="0" err="1"/>
              <a:t>gamification</a:t>
            </a:r>
            <a:r>
              <a:rPr lang="it-IT" dirty="0"/>
              <a:t>" del processo di </a:t>
            </a:r>
            <a:r>
              <a:rPr lang="it-IT" dirty="0" err="1"/>
              <a:t>onboarding</a:t>
            </a:r>
            <a:r>
              <a:rPr lang="it-IT" dirty="0"/>
              <a:t> del cliente</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832442" y="5495236"/>
            <a:ext cx="10269068" cy="646331"/>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https://www.revechat.com/blog/customer-interactions/</a:t>
            </a:r>
            <a:endParaRPr lang="en-GB" altLang="es-ES" dirty="0">
              <a:latin typeface="Calibri" panose="020F0502020204030204" pitchFamily="34" charset="0"/>
              <a:cs typeface="Calibri" panose="020F0502020204030204" pitchFamily="34" charset="0"/>
            </a:endParaRPr>
          </a:p>
          <a:p>
            <a:pPr algn="r">
              <a:defRPr/>
            </a:pPr>
            <a:r>
              <a:rPr lang="en-GB" altLang="es-ES" dirty="0">
                <a:latin typeface="Calibri" panose="020F0502020204030204" pitchFamily="34" charset="0"/>
                <a:cs typeface="Calibri" panose="020F0502020204030204" pitchFamily="34" charset="0"/>
                <a:hlinkClick r:id="rId3"/>
              </a:rPr>
              <a:t>https://www.youtube.com/watch?v=IhC_jI1X8Ys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1367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452129" y="788796"/>
            <a:ext cx="12935098" cy="125675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a:t>
            </a:r>
            <a:r>
              <a:rPr lang="it-IT" sz="3200" kern="0" spc="-150" dirty="0">
                <a:solidFill>
                  <a:schemeClr val="tx1"/>
                </a:solidFill>
                <a:latin typeface="+mj-lt"/>
                <a:ea typeface="Tahoma" panose="020B0604030504040204" pitchFamily="34" charset="0"/>
                <a:cs typeface="Tahoma" panose="020B0604030504040204" pitchFamily="34" charset="0"/>
              </a:rPr>
              <a:t>Incontrare i clienti dove interagiscono con i nostri</a:t>
            </a:r>
          </a:p>
          <a:p>
            <a:pPr marL="12700">
              <a:spcBef>
                <a:spcPts val="100"/>
              </a:spcBef>
            </a:pPr>
            <a:r>
              <a:rPr lang="it-IT" sz="3200" kern="0" spc="-150" dirty="0">
                <a:solidFill>
                  <a:schemeClr val="tx1"/>
                </a:solidFill>
                <a:latin typeface="+mj-lt"/>
                <a:ea typeface="Tahoma" panose="020B0604030504040204" pitchFamily="34" charset="0"/>
                <a:cs typeface="Tahoma" panose="020B0604030504040204" pitchFamily="34" charset="0"/>
              </a:rPr>
              <a:t>servizi e/o prodotti </a:t>
            </a:r>
          </a:p>
        </p:txBody>
      </p:sp>
      <p:sp>
        <p:nvSpPr>
          <p:cNvPr id="3" name="object 3">
            <a:extLst>
              <a:ext uri="{FF2B5EF4-FFF2-40B4-BE49-F238E27FC236}">
                <a16:creationId xmlns:a16="http://schemas.microsoft.com/office/drawing/2014/main" id="{FBCC9E6C-DB19-4936-87CE-3544CB66C3D3}"/>
              </a:ext>
            </a:extLst>
          </p:cNvPr>
          <p:cNvSpPr txBox="1"/>
          <p:nvPr/>
        </p:nvSpPr>
        <p:spPr>
          <a:xfrm>
            <a:off x="452129" y="2187348"/>
            <a:ext cx="11065761" cy="352661"/>
          </a:xfrm>
          <a:prstGeom prst="rect">
            <a:avLst/>
          </a:prstGeom>
        </p:spPr>
        <p:txBody>
          <a:bodyPr vert="horz" wrap="square" lIns="0" tIns="13970" rIns="0" bIns="0" rtlCol="0">
            <a:spAutoFit/>
          </a:bodyPr>
          <a:lstStyle/>
          <a:p>
            <a:pPr marL="12700">
              <a:lnSpc>
                <a:spcPct val="100000"/>
              </a:lnSpc>
              <a:spcBef>
                <a:spcPts val="110"/>
              </a:spcBef>
            </a:pPr>
            <a:r>
              <a:rPr lang="en-US" sz="2200" spc="50" dirty="0" err="1">
                <a:latin typeface="+mj-lt"/>
                <a:cs typeface="Tahoma"/>
              </a:rPr>
              <a:t>SEZIONE</a:t>
            </a:r>
            <a:r>
              <a:rPr lang="en-US" sz="2200" spc="50" dirty="0">
                <a:latin typeface="+mj-lt"/>
                <a:cs typeface="Tahoma"/>
              </a:rPr>
              <a:t> 2.2: </a:t>
            </a:r>
            <a:r>
              <a:rPr lang="en-US" sz="2200" spc="50" dirty="0" err="1">
                <a:latin typeface="+mj-lt"/>
                <a:cs typeface="Tahoma"/>
              </a:rPr>
              <a:t>Reinserimento</a:t>
            </a:r>
            <a:r>
              <a:rPr lang="en-US" sz="2200" spc="50" dirty="0">
                <a:latin typeface="+mj-lt"/>
                <a:cs typeface="Tahoma"/>
              </a:rPr>
              <a:t> </a:t>
            </a:r>
            <a:r>
              <a:rPr lang="en-US" sz="2200" spc="50" dirty="0" err="1">
                <a:latin typeface="+mj-lt"/>
                <a:cs typeface="Tahoma"/>
              </a:rPr>
              <a:t>dei</a:t>
            </a:r>
            <a:r>
              <a:rPr lang="en-US" sz="2200" spc="50" dirty="0">
                <a:latin typeface="+mj-lt"/>
                <a:cs typeface="Tahoma"/>
              </a:rPr>
              <a:t> </a:t>
            </a:r>
            <a:r>
              <a:rPr lang="en-US" sz="2200" spc="50" dirty="0" err="1">
                <a:latin typeface="+mj-lt"/>
                <a:cs typeface="Tahoma"/>
              </a:rPr>
              <a:t>clienti</a:t>
            </a:r>
            <a:r>
              <a:rPr lang="en-US" sz="2200" spc="50" dirty="0">
                <a:latin typeface="+mj-lt"/>
                <a:cs typeface="Tahoma"/>
              </a:rPr>
              <a:t> </a:t>
            </a:r>
            <a:r>
              <a:rPr lang="en-US" sz="2200" spc="50" dirty="0" err="1">
                <a:latin typeface="+mj-lt"/>
                <a:cs typeface="Tahoma"/>
              </a:rPr>
              <a:t>attuali</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796697" y="2796863"/>
            <a:ext cx="10840532" cy="3416320"/>
          </a:xfrm>
          <a:prstGeom prst="rect">
            <a:avLst/>
          </a:prstGeom>
        </p:spPr>
        <p:txBody>
          <a:bodyPr wrap="square">
            <a:spAutoFit/>
          </a:bodyPr>
          <a:lstStyle/>
          <a:p>
            <a:pPr>
              <a:defRPr/>
            </a:pPr>
            <a:r>
              <a:rPr lang="it-IT" altLang="es-ES" dirty="0">
                <a:latin typeface="Calibri" panose="020F0502020204030204" pitchFamily="34" charset="0"/>
                <a:cs typeface="Calibri" panose="020F0502020204030204" pitchFamily="34" charset="0"/>
              </a:rPr>
              <a:t>I clienti attuali non devono essere dati per scontati e devono essere incontrati (virtualmente o di persona) secondo le necessità.  È molto più "economico" mantenere un cliente che attirarne di nuovi.  Offre l'opportunità di:</a:t>
            </a:r>
            <a:r>
              <a:rPr lang="en-GB" altLang="es-ES" dirty="0">
                <a:latin typeface="Calibri" panose="020F0502020204030204" pitchFamily="34" charset="0"/>
                <a:cs typeface="Calibri" panose="020F0502020204030204" pitchFamily="34" charset="0"/>
              </a:rPr>
              <a:t> </a:t>
            </a:r>
          </a:p>
          <a:p>
            <a:pPr marL="285750" indent="-285750">
              <a:buFontTx/>
              <a:buChar char="-"/>
              <a:defRPr/>
            </a:pPr>
            <a:r>
              <a:rPr lang="en-GB" altLang="es-ES" dirty="0" err="1">
                <a:latin typeface="Calibri" panose="020F0502020204030204" pitchFamily="34" charset="0"/>
                <a:cs typeface="Calibri" panose="020F0502020204030204" pitchFamily="34" charset="0"/>
              </a:rPr>
              <a:t>Conoscere</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meglio</a:t>
            </a:r>
            <a:r>
              <a:rPr lang="en-GB" altLang="es-ES" dirty="0">
                <a:latin typeface="Calibri" panose="020F0502020204030204" pitchFamily="34" charset="0"/>
                <a:cs typeface="Calibri" panose="020F0502020204030204" pitchFamily="34" charset="0"/>
              </a:rPr>
              <a:t> il proprio </a:t>
            </a:r>
            <a:r>
              <a:rPr lang="en-GB" altLang="es-ES" dirty="0" err="1">
                <a:latin typeface="Calibri" panose="020F0502020204030204" pitchFamily="34" charset="0"/>
                <a:cs typeface="Calibri" panose="020F0502020204030204" pitchFamily="34" charset="0"/>
              </a:rPr>
              <a:t>cliente</a:t>
            </a:r>
            <a:r>
              <a:rPr lang="en-GB" altLang="es-ES" dirty="0">
                <a:latin typeface="Calibri" panose="020F0502020204030204" pitchFamily="34" charset="0"/>
                <a:cs typeface="Calibri" panose="020F0502020204030204" pitchFamily="34" charset="0"/>
              </a:rPr>
              <a:t> (KYC) </a:t>
            </a:r>
          </a:p>
          <a:p>
            <a:pPr marL="285750" indent="-285750">
              <a:buFontTx/>
              <a:buChar char="-"/>
              <a:defRPr/>
            </a:pPr>
            <a:r>
              <a:rPr lang="en-GB" altLang="es-ES" dirty="0" err="1">
                <a:latin typeface="Calibri" panose="020F0502020204030204" pitchFamily="34" charset="0"/>
                <a:cs typeface="Calibri" panose="020F0502020204030204" pitchFamily="34" charset="0"/>
              </a:rPr>
              <a:t>Intraprendere</a:t>
            </a:r>
            <a:r>
              <a:rPr lang="en-GB" altLang="es-ES" dirty="0">
                <a:latin typeface="Calibri" panose="020F0502020204030204" pitchFamily="34" charset="0"/>
                <a:cs typeface="Calibri" panose="020F0502020204030204" pitchFamily="34" charset="0"/>
              </a:rPr>
              <a:t> la </a:t>
            </a:r>
            <a:r>
              <a:rPr lang="en-GB" altLang="es-ES" dirty="0" err="1">
                <a:latin typeface="Calibri" panose="020F0502020204030204" pitchFamily="34" charset="0"/>
                <a:cs typeface="Calibri" panose="020F0502020204030204" pitchFamily="34" charset="0"/>
              </a:rPr>
              <a:t>gestione</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delle</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relazioni</a:t>
            </a:r>
            <a:r>
              <a:rPr lang="en-GB" altLang="es-ES" dirty="0">
                <a:latin typeface="Calibri" panose="020F0502020204030204" pitchFamily="34" charset="0"/>
                <a:cs typeface="Calibri" panose="020F0502020204030204" pitchFamily="34" charset="0"/>
              </a:rPr>
              <a:t> con </a:t>
            </a:r>
            <a:r>
              <a:rPr lang="en-GB" altLang="es-ES" dirty="0" err="1">
                <a:latin typeface="Calibri" panose="020F0502020204030204" pitchFamily="34" charset="0"/>
                <a:cs typeface="Calibri" panose="020F0502020204030204" pitchFamily="34" charset="0"/>
              </a:rPr>
              <a:t>i</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clienti</a:t>
            </a:r>
            <a:r>
              <a:rPr lang="en-GB" altLang="es-ES" dirty="0">
                <a:latin typeface="Calibri" panose="020F0502020204030204" pitchFamily="34" charset="0"/>
                <a:cs typeface="Calibri" panose="020F0502020204030204" pitchFamily="34" charset="0"/>
              </a:rPr>
              <a:t> (CRM)</a:t>
            </a:r>
          </a:p>
          <a:p>
            <a:pPr marL="285750" indent="-285750">
              <a:buFontTx/>
              <a:buChar char="-"/>
              <a:defRPr/>
            </a:pPr>
            <a:r>
              <a:rPr lang="en-GB" altLang="es-ES" dirty="0" err="1">
                <a:latin typeface="Calibri" panose="020F0502020204030204" pitchFamily="34" charset="0"/>
                <a:cs typeface="Calibri" panose="020F0502020204030204" pitchFamily="34" charset="0"/>
              </a:rPr>
              <a:t>Rafforzare</a:t>
            </a:r>
            <a:r>
              <a:rPr lang="en-GB" altLang="es-ES" dirty="0">
                <a:latin typeface="Calibri" panose="020F0502020204030204" pitchFamily="34" charset="0"/>
                <a:cs typeface="Calibri" panose="020F0502020204030204" pitchFamily="34" charset="0"/>
              </a:rPr>
              <a:t> il proprio brand e </a:t>
            </a:r>
            <a:r>
              <a:rPr lang="en-GB" altLang="es-ES" dirty="0" err="1">
                <a:latin typeface="Calibri" panose="020F0502020204030204" pitchFamily="34" charset="0"/>
                <a:cs typeface="Calibri" panose="020F0502020204030204" pitchFamily="34" charset="0"/>
              </a:rPr>
              <a:t>ciò</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che</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può</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essere</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fatto</a:t>
            </a:r>
            <a:r>
              <a:rPr lang="en-GB" altLang="es-ES" dirty="0">
                <a:latin typeface="Calibri" panose="020F0502020204030204" pitchFamily="34" charset="0"/>
                <a:cs typeface="Calibri" panose="020F0502020204030204" pitchFamily="34" charset="0"/>
              </a:rPr>
              <a:t> per il </a:t>
            </a:r>
            <a:r>
              <a:rPr lang="en-GB" altLang="es-ES" dirty="0" err="1">
                <a:latin typeface="Calibri" panose="020F0502020204030204" pitchFamily="34" charset="0"/>
                <a:cs typeface="Calibri" panose="020F0502020204030204" pitchFamily="34" charset="0"/>
              </a:rPr>
              <a:t>cliente</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dirty="0" err="1">
                <a:latin typeface="Calibri" panose="020F0502020204030204" pitchFamily="34" charset="0"/>
                <a:cs typeface="Calibri" panose="020F0502020204030204" pitchFamily="34" charset="0"/>
              </a:rPr>
              <a:t>Migliorare</a:t>
            </a:r>
            <a:r>
              <a:rPr lang="en-GB" altLang="es-ES" dirty="0">
                <a:latin typeface="Calibri" panose="020F0502020204030204" pitchFamily="34" charset="0"/>
                <a:cs typeface="Calibri" panose="020F0502020204030204" pitchFamily="34" charset="0"/>
              </a:rPr>
              <a:t> il </a:t>
            </a:r>
            <a:r>
              <a:rPr lang="en-GB" altLang="es-ES" dirty="0" err="1">
                <a:latin typeface="Calibri" panose="020F0502020204030204" pitchFamily="34" charset="0"/>
                <a:cs typeface="Calibri" panose="020F0502020204030204" pitchFamily="34" charset="0"/>
              </a:rPr>
              <a:t>passaparola</a:t>
            </a:r>
            <a:r>
              <a:rPr lang="en-GB" altLang="es-ES" dirty="0">
                <a:latin typeface="Calibri" panose="020F0502020204030204" pitchFamily="34" charset="0"/>
                <a:cs typeface="Calibri" panose="020F0502020204030204" pitchFamily="34" charset="0"/>
              </a:rPr>
              <a:t> (WOM)</a:t>
            </a:r>
          </a:p>
          <a:p>
            <a:pPr marL="285750" indent="-285750">
              <a:buFontTx/>
              <a:buChar char="-"/>
              <a:defRPr/>
            </a:pPr>
            <a:r>
              <a:rPr lang="en-GB" altLang="es-ES" dirty="0" err="1">
                <a:latin typeface="Calibri" panose="020F0502020204030204" pitchFamily="34" charset="0"/>
                <a:cs typeface="Calibri" panose="020F0502020204030204" pitchFamily="34" charset="0"/>
              </a:rPr>
              <a:t>Aumentare</a:t>
            </a:r>
            <a:r>
              <a:rPr lang="en-GB" altLang="es-ES" dirty="0">
                <a:latin typeface="Calibri" panose="020F0502020204030204" pitchFamily="34" charset="0"/>
                <a:cs typeface="Calibri" panose="020F0502020204030204" pitchFamily="34" charset="0"/>
              </a:rPr>
              <a:t> la fiducia e </a:t>
            </a:r>
            <a:r>
              <a:rPr lang="en-GB" altLang="es-ES" dirty="0" err="1">
                <a:latin typeface="Calibri" panose="020F0502020204030204" pitchFamily="34" charset="0"/>
                <a:cs typeface="Calibri" panose="020F0502020204030204" pitchFamily="34" charset="0"/>
              </a:rPr>
              <a:t>l’affidabilità</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che</a:t>
            </a:r>
            <a:r>
              <a:rPr lang="en-GB" altLang="es-ES" dirty="0">
                <a:latin typeface="Calibri" panose="020F0502020204030204" pitchFamily="34" charset="0"/>
                <a:cs typeface="Calibri" panose="020F0502020204030204" pitchFamily="34" charset="0"/>
              </a:rPr>
              <a:t> il </a:t>
            </a:r>
            <a:r>
              <a:rPr lang="en-GB" altLang="es-ES" dirty="0" err="1">
                <a:latin typeface="Calibri" panose="020F0502020204030204" pitchFamily="34" charset="0"/>
                <a:cs typeface="Calibri" panose="020F0502020204030204" pitchFamily="34" charset="0"/>
              </a:rPr>
              <a:t>cliente</a:t>
            </a:r>
            <a:r>
              <a:rPr lang="en-GB" altLang="es-ES" dirty="0">
                <a:latin typeface="Calibri" panose="020F0502020204030204" pitchFamily="34" charset="0"/>
                <a:cs typeface="Calibri" panose="020F0502020204030204" pitchFamily="34" charset="0"/>
              </a:rPr>
              <a:t> ha </a:t>
            </a:r>
            <a:r>
              <a:rPr lang="en-GB" altLang="es-ES" dirty="0" err="1">
                <a:latin typeface="Calibri" panose="020F0502020204030204" pitchFamily="34" charset="0"/>
                <a:cs typeface="Calibri" panose="020F0502020204030204" pitchFamily="34" charset="0"/>
              </a:rPr>
              <a:t>nei</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nostri</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confronti</a:t>
            </a:r>
            <a:r>
              <a:rPr lang="en-GB" altLang="es-ES" dirty="0">
                <a:latin typeface="Calibri" panose="020F0502020204030204" pitchFamily="34" charset="0"/>
                <a:cs typeface="Calibri" panose="020F0502020204030204" pitchFamily="34" charset="0"/>
              </a:rPr>
              <a:t> come </a:t>
            </a:r>
            <a:r>
              <a:rPr lang="en-GB" altLang="es-ES" dirty="0" err="1">
                <a:latin typeface="Calibri" panose="020F0502020204030204" pitchFamily="34" charset="0"/>
                <a:cs typeface="Calibri" panose="020F0502020204030204" pitchFamily="34" charset="0"/>
              </a:rPr>
              <a:t>fornitori</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dirty="0">
                <a:latin typeface="Calibri" panose="020F0502020204030204" pitchFamily="34" charset="0"/>
                <a:cs typeface="Calibri" panose="020F0502020204030204" pitchFamily="34" charset="0"/>
              </a:rPr>
              <a:t>‘</a:t>
            </a:r>
            <a:r>
              <a:rPr lang="en-GB" altLang="es-ES" dirty="0" err="1">
                <a:latin typeface="Calibri" panose="020F0502020204030204" pitchFamily="34" charset="0"/>
                <a:cs typeface="Calibri" panose="020F0502020204030204" pitchFamily="34" charset="0"/>
              </a:rPr>
              <a:t>Dimostrare</a:t>
            </a:r>
            <a:r>
              <a:rPr lang="en-GB" altLang="es-ES" dirty="0">
                <a:latin typeface="Calibri" panose="020F0502020204030204" pitchFamily="34" charset="0"/>
                <a:cs typeface="Calibri" panose="020F0502020204030204" pitchFamily="34" charset="0"/>
              </a:rPr>
              <a:t>’ di </a:t>
            </a:r>
            <a:r>
              <a:rPr lang="en-GB" altLang="es-ES" dirty="0" err="1">
                <a:latin typeface="Calibri" panose="020F0502020204030204" pitchFamily="34" charset="0"/>
                <a:cs typeface="Calibri" panose="020F0502020204030204" pitchFamily="34" charset="0"/>
              </a:rPr>
              <a:t>capirli</a:t>
            </a:r>
            <a:r>
              <a:rPr lang="en-GB" altLang="es-ES" dirty="0">
                <a:latin typeface="Calibri" panose="020F0502020204030204" pitchFamily="34" charset="0"/>
                <a:cs typeface="Calibri" panose="020F0502020204030204" pitchFamily="34" charset="0"/>
              </a:rPr>
              <a:t> e di </a:t>
            </a:r>
            <a:r>
              <a:rPr lang="en-GB" altLang="es-ES" dirty="0" err="1">
                <a:latin typeface="Calibri" panose="020F0502020204030204" pitchFamily="34" charset="0"/>
                <a:cs typeface="Calibri" panose="020F0502020204030204" pitchFamily="34" charset="0"/>
              </a:rPr>
              <a:t>essere</a:t>
            </a:r>
            <a:r>
              <a:rPr lang="en-GB" altLang="es-ES" dirty="0">
                <a:latin typeface="Calibri" panose="020F0502020204030204" pitchFamily="34" charset="0"/>
                <a:cs typeface="Calibri" panose="020F0502020204030204" pitchFamily="34" charset="0"/>
              </a:rPr>
              <a:t> in </a:t>
            </a:r>
            <a:r>
              <a:rPr lang="en-GB" altLang="es-ES" dirty="0" err="1">
                <a:latin typeface="Calibri" panose="020F0502020204030204" pitchFamily="34" charset="0"/>
                <a:cs typeface="Calibri" panose="020F0502020204030204" pitchFamily="34" charset="0"/>
              </a:rPr>
              <a:t>grado</a:t>
            </a:r>
            <a:r>
              <a:rPr lang="en-GB" altLang="es-ES" dirty="0">
                <a:latin typeface="Calibri" panose="020F0502020204030204" pitchFamily="34" charset="0"/>
                <a:cs typeface="Calibri" panose="020F0502020204030204" pitchFamily="34" charset="0"/>
              </a:rPr>
              <a:t> di </a:t>
            </a:r>
            <a:r>
              <a:rPr lang="en-GB" altLang="es-ES" dirty="0" err="1">
                <a:latin typeface="Calibri" panose="020F0502020204030204" pitchFamily="34" charset="0"/>
                <a:cs typeface="Calibri" panose="020F0502020204030204" pitchFamily="34" charset="0"/>
              </a:rPr>
              <a:t>anticipare</a:t>
            </a:r>
            <a:r>
              <a:rPr lang="en-GB" altLang="es-ES" dirty="0">
                <a:latin typeface="Calibri" panose="020F0502020204030204" pitchFamily="34" charset="0"/>
                <a:cs typeface="Calibri" panose="020F0502020204030204" pitchFamily="34" charset="0"/>
              </a:rPr>
              <a:t> le </a:t>
            </a:r>
            <a:r>
              <a:rPr lang="en-GB" altLang="es-ES" dirty="0" err="1">
                <a:latin typeface="Calibri" panose="020F0502020204030204" pitchFamily="34" charset="0"/>
                <a:cs typeface="Calibri" panose="020F0502020204030204" pitchFamily="34" charset="0"/>
              </a:rPr>
              <a:t>loro</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esigenze</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a:defRPr/>
            </a:pPr>
            <a:r>
              <a:rPr lang="en-GB" altLang="es-ES" dirty="0">
                <a:latin typeface="Calibri" panose="020F0502020204030204" pitchFamily="34" charset="0"/>
                <a:cs typeface="Calibri" panose="020F0502020204030204" pitchFamily="34" charset="0"/>
              </a:rPr>
              <a:t> </a:t>
            </a:r>
            <a:endParaRPr lang="en-GB" dirty="0"/>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68161" y="5527314"/>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https://www.finextra.com/blogposting/19316/7-reasons-to-meet-customers-face-to-face</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80495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9761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3: </a:t>
            </a:r>
            <a:r>
              <a:rPr lang="en-US" sz="4800" kern="0" spc="-150" dirty="0" err="1">
                <a:solidFill>
                  <a:schemeClr val="tx1"/>
                </a:solidFill>
                <a:latin typeface="+mj-lt"/>
                <a:ea typeface="Tahoma" panose="020B0604030504040204" pitchFamily="34" charset="0"/>
                <a:cs typeface="Tahoma" panose="020B0604030504040204" pitchFamily="34" charset="0"/>
              </a:rPr>
              <a:t>Costruire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relazioni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nel</a:t>
            </a:r>
            <a:r>
              <a:rPr lang="en-US" sz="4800" kern="0" spc="-150" dirty="0">
                <a:solidFill>
                  <a:schemeClr val="tx1"/>
                </a:solidFill>
                <a:latin typeface="+mj-lt"/>
                <a:ea typeface="Tahoma" panose="020B0604030504040204" pitchFamily="34" charset="0"/>
                <a:cs typeface="Tahoma" panose="020B0604030504040204" pitchFamily="34" charset="0"/>
              </a:rPr>
              <a:t> mondo </a:t>
            </a:r>
            <a:r>
              <a:rPr lang="en-US" sz="4800" kern="0" spc="-150" dirty="0" err="1">
                <a:solidFill>
                  <a:schemeClr val="tx1"/>
                </a:solidFill>
                <a:latin typeface="+mj-lt"/>
                <a:ea typeface="Tahoma" panose="020B0604030504040204" pitchFamily="34" charset="0"/>
                <a:cs typeface="Tahoma" panose="020B0604030504040204" pitchFamily="34" charset="0"/>
              </a:rPr>
              <a:t>digitale</a:t>
            </a:r>
            <a:r>
              <a:rPr lang="en-US" sz="4800" kern="0" spc="-150" dirty="0">
                <a:solidFill>
                  <a:schemeClr val="tx1"/>
                </a:solidFill>
                <a:latin typeface="+mj-lt"/>
                <a:ea typeface="Tahoma" panose="020B0604030504040204" pitchFamily="34" charset="0"/>
                <a:cs typeface="Tahoma" panose="020B0604030504040204" pitchFamily="34" charset="0"/>
              </a:rPr>
              <a:t> </a:t>
            </a: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1980561"/>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3.1: Tipologie di relazioni digitali</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it-IT" altLang="es-ES" dirty="0">
                <a:latin typeface="Calibri" panose="020F0502020204030204" pitchFamily="34" charset="0"/>
                <a:cs typeface="Calibri" panose="020F0502020204030204" pitchFamily="34" charset="0"/>
              </a:rPr>
              <a:t>La pandemia ha costretto le organizzazioni a costruire relazioni digitali con i clienti esistenti e nuovi.  Può essere impegnativo costruire relazioni in un contesto totalmente digitale con i nuovi clienti.  I mezzi più comuni per farlo includono:</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Social media – </a:t>
            </a:r>
            <a:r>
              <a:rPr lang="en-US" altLang="es-ES" dirty="0" err="1">
                <a:latin typeface="Calibri" panose="020F0502020204030204" pitchFamily="34" charset="0"/>
                <a:cs typeface="Calibri" panose="020F0502020204030204" pitchFamily="34" charset="0"/>
              </a:rPr>
              <a:t>l’attuale</a:t>
            </a:r>
            <a:r>
              <a:rPr lang="en-US" altLang="es-ES" dirty="0">
                <a:latin typeface="Calibri" panose="020F0502020204030204" pitchFamily="34" charset="0"/>
                <a:cs typeface="Calibri" panose="020F0502020204030204" pitchFamily="34" charset="0"/>
              </a:rPr>
              <a:t> area/</a:t>
            </a:r>
            <a:r>
              <a:rPr lang="en-US" altLang="es-ES" dirty="0" err="1">
                <a:latin typeface="Calibri" panose="020F0502020204030204" pitchFamily="34" charset="0"/>
                <a:cs typeface="Calibri" panose="020F0502020204030204" pitchFamily="34" charset="0"/>
              </a:rPr>
              <a:t>spazio</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riferimento</a:t>
            </a:r>
            <a:r>
              <a:rPr lang="en-US" altLang="es-ES" dirty="0">
                <a:latin typeface="Calibri" panose="020F0502020204030204" pitchFamily="34" charset="0"/>
                <a:cs typeface="Calibri" panose="020F0502020204030204" pitchFamily="34" charset="0"/>
              </a:rPr>
              <a:t> per la </a:t>
            </a:r>
            <a:r>
              <a:rPr lang="en-US" altLang="es-ES" dirty="0" err="1">
                <a:latin typeface="Calibri" panose="020F0502020204030204" pitchFamily="34" charset="0"/>
                <a:cs typeface="Calibri" panose="020F0502020204030204" pitchFamily="34" charset="0"/>
              </a:rPr>
              <a:t>costruzione</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relazioni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digitali</a:t>
            </a:r>
            <a:r>
              <a:rPr lang="en-US" altLang="es-ES" dirty="0">
                <a:latin typeface="Calibri" panose="020F0502020204030204" pitchFamily="34" charset="0"/>
                <a:cs typeface="Calibri" panose="020F0502020204030204" pitchFamily="34" charset="0"/>
              </a:rPr>
              <a:t> </a:t>
            </a:r>
          </a:p>
          <a:p>
            <a:pPr marL="285750" indent="-285750">
              <a:buFontTx/>
              <a:buChar char="-"/>
              <a:defRPr/>
            </a:pPr>
            <a:r>
              <a:rPr lang="en-US" altLang="es-ES" dirty="0">
                <a:latin typeface="Calibri" panose="020F0502020204030204" pitchFamily="34" charset="0"/>
                <a:cs typeface="Calibri" panose="020F0502020204030204" pitchFamily="34" charset="0"/>
              </a:rPr>
              <a:t>Email</a:t>
            </a:r>
          </a:p>
          <a:p>
            <a:pPr marL="285750" indent="-285750">
              <a:buFontTx/>
              <a:buChar char="-"/>
              <a:defRPr/>
            </a:pPr>
            <a:r>
              <a:rPr lang="en-US" altLang="es-ES" dirty="0">
                <a:latin typeface="Calibri" panose="020F0502020204030204" pitchFamily="34" charset="0"/>
                <a:cs typeface="Calibri" panose="020F0502020204030204" pitchFamily="34" charset="0"/>
              </a:rPr>
              <a:t>Newsletters / blogs</a:t>
            </a: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https://www.intercommedia.org/build-customer-relations/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404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9761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3: </a:t>
            </a:r>
            <a:r>
              <a:rPr lang="en-US" sz="4800" kern="0" spc="-150" dirty="0" err="1">
                <a:solidFill>
                  <a:schemeClr val="tx1"/>
                </a:solidFill>
                <a:latin typeface="+mj-lt"/>
                <a:ea typeface="Tahoma" panose="020B0604030504040204" pitchFamily="34" charset="0"/>
                <a:cs typeface="Tahoma" panose="020B0604030504040204" pitchFamily="34" charset="0"/>
              </a:rPr>
              <a:t>Costruire</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relazioni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nel</a:t>
            </a:r>
            <a:r>
              <a:rPr lang="en-US" sz="4800" kern="0" spc="-150" dirty="0">
                <a:solidFill>
                  <a:schemeClr val="tx1"/>
                </a:solidFill>
                <a:latin typeface="+mj-lt"/>
                <a:ea typeface="Tahoma" panose="020B0604030504040204" pitchFamily="34" charset="0"/>
                <a:cs typeface="Tahoma" panose="020B0604030504040204" pitchFamily="34" charset="0"/>
              </a:rPr>
              <a:t> mondo </a:t>
            </a:r>
            <a:r>
              <a:rPr lang="en-US" sz="4800" kern="0" spc="-150" dirty="0" err="1">
                <a:solidFill>
                  <a:schemeClr val="tx1"/>
                </a:solidFill>
                <a:latin typeface="+mj-lt"/>
                <a:ea typeface="Tahoma" panose="020B0604030504040204" pitchFamily="34" charset="0"/>
                <a:cs typeface="Tahoma" panose="020B0604030504040204" pitchFamily="34" charset="0"/>
              </a:rPr>
              <a:t>digitale</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16911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3.2: </a:t>
            </a:r>
            <a:r>
              <a:rPr lang="en-US" sz="2200" spc="50" dirty="0" err="1">
                <a:latin typeface="+mj-lt"/>
                <a:cs typeface="Tahoma"/>
              </a:rPr>
              <a:t>Costruzione</a:t>
            </a:r>
            <a:r>
              <a:rPr lang="en-US" sz="2200" spc="50" dirty="0">
                <a:latin typeface="+mj-lt"/>
                <a:cs typeface="Tahoma"/>
              </a:rPr>
              <a:t> di </a:t>
            </a:r>
            <a:r>
              <a:rPr lang="en-US" sz="2200" spc="50" dirty="0" err="1">
                <a:latin typeface="+mj-lt"/>
                <a:cs typeface="Tahoma"/>
              </a:rPr>
              <a:t>relazioni</a:t>
            </a:r>
            <a:r>
              <a:rPr lang="en-US" sz="2200" spc="50" dirty="0">
                <a:latin typeface="+mj-lt"/>
                <a:cs typeface="Tahoma"/>
              </a:rPr>
              <a:t> sui social media </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4801314"/>
          </a:xfrm>
          <a:prstGeom prst="rect">
            <a:avLst/>
          </a:prstGeom>
        </p:spPr>
        <p:txBody>
          <a:bodyPr wrap="square">
            <a:spAutoFit/>
          </a:bodyPr>
          <a:lstStyle/>
          <a:p>
            <a:pPr>
              <a:defRPr/>
            </a:pPr>
            <a:r>
              <a:rPr lang="it-IT" altLang="es-ES" dirty="0">
                <a:latin typeface="Calibri" panose="020F0502020204030204" pitchFamily="34" charset="0"/>
                <a:cs typeface="Calibri" panose="020F0502020204030204" pitchFamily="34" charset="0"/>
              </a:rPr>
              <a:t>La creazione di relazioni sui social media è diventata oggi onnipresente nel mondo degli affari.  Alcuni dei modi più efficaci per sfruttarla sono:</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it-IT" altLang="es-ES" dirty="0">
                <a:latin typeface="Calibri" panose="020F0502020204030204" pitchFamily="34" charset="0"/>
                <a:cs typeface="Calibri" panose="020F0502020204030204" pitchFamily="34" charset="0"/>
              </a:rPr>
              <a:t>Creare un canale di assistenza clienti sui social media</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it-IT" altLang="es-ES" dirty="0">
                <a:latin typeface="Calibri" panose="020F0502020204030204" pitchFamily="34" charset="0"/>
                <a:cs typeface="Calibri" panose="020F0502020204030204" pitchFamily="34" charset="0"/>
              </a:rPr>
              <a:t>Applicare l'"ascolto" dei social media (ad esempio, esplorare i canali per le menzioni del marchio)</a:t>
            </a:r>
            <a:r>
              <a:rPr lang="en-US" altLang="es-ES" dirty="0">
                <a:latin typeface="Calibri" panose="020F0502020204030204" pitchFamily="34" charset="0"/>
                <a:cs typeface="Calibri" panose="020F0502020204030204" pitchFamily="34" charset="0"/>
              </a:rPr>
              <a:t> </a:t>
            </a:r>
          </a:p>
          <a:p>
            <a:pPr marL="285750" indent="-285750">
              <a:buFontTx/>
              <a:buChar char="-"/>
              <a:defRPr/>
            </a:pPr>
            <a:r>
              <a:rPr lang="en-US" altLang="es-ES" dirty="0" err="1">
                <a:latin typeface="Calibri" panose="020F0502020204030204" pitchFamily="34" charset="0"/>
                <a:cs typeface="Calibri" panose="020F0502020204030204" pitchFamily="34" charset="0"/>
              </a:rPr>
              <a:t>Personalizzare</a:t>
            </a:r>
            <a:r>
              <a:rPr lang="en-US" altLang="es-ES" dirty="0">
                <a:latin typeface="Calibri" panose="020F0502020204030204" pitchFamily="34" charset="0"/>
                <a:cs typeface="Calibri" panose="020F0502020204030204" pitchFamily="34" charset="0"/>
              </a:rPr>
              <a:t> le </a:t>
            </a:r>
            <a:r>
              <a:rPr lang="en-US" altLang="es-ES" dirty="0" err="1">
                <a:latin typeface="Calibri" panose="020F0502020204030204" pitchFamily="34" charset="0"/>
                <a:cs typeface="Calibri" panose="020F0502020204030204" pitchFamily="34" charset="0"/>
              </a:rPr>
              <a:t>esperienze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con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vostri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canali</a:t>
            </a:r>
            <a:r>
              <a:rPr lang="en-US" altLang="es-ES" dirty="0">
                <a:latin typeface="Calibri" panose="020F0502020204030204" pitchFamily="34" charset="0"/>
                <a:cs typeface="Calibri" panose="020F0502020204030204" pitchFamily="34" charset="0"/>
              </a:rPr>
              <a:t> social (live chat widget)</a:t>
            </a:r>
          </a:p>
          <a:p>
            <a:pPr marL="285750" indent="-285750">
              <a:buFontTx/>
              <a:buChar char="-"/>
              <a:defRPr/>
            </a:pPr>
            <a:r>
              <a:rPr lang="en-US" altLang="es-ES" dirty="0" err="1">
                <a:latin typeface="Calibri" panose="020F0502020204030204" pitchFamily="34" charset="0"/>
                <a:cs typeface="Calibri" panose="020F0502020204030204" pitchFamily="34" charset="0"/>
              </a:rPr>
              <a:t>Creare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una</a:t>
            </a:r>
            <a:r>
              <a:rPr lang="en-US" altLang="es-ES" dirty="0">
                <a:latin typeface="Calibri" panose="020F0502020204030204" pitchFamily="34" charset="0"/>
                <a:cs typeface="Calibri" panose="020F0502020204030204" pitchFamily="34" charset="0"/>
              </a:rPr>
              <a:t> ‘voce’ del brand (per es., memes, tweets, posts di Instagram </a:t>
            </a:r>
            <a:r>
              <a:rPr lang="en-US" altLang="es-ES" dirty="0" err="1">
                <a:latin typeface="Calibri" panose="020F0502020204030204" pitchFamily="34" charset="0"/>
                <a:cs typeface="Calibri" panose="020F0502020204030204" pitchFamily="34" charset="0"/>
              </a:rPr>
              <a:t>che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riferiscono</a:t>
            </a:r>
            <a:r>
              <a:rPr lang="en-US" altLang="es-ES" dirty="0">
                <a:latin typeface="Calibri" panose="020F0502020204030204" pitchFamily="34" charset="0"/>
                <a:cs typeface="Calibri" panose="020F0502020204030204" pitchFamily="34" charset="0"/>
              </a:rPr>
              <a:t> al vostro brand)</a:t>
            </a:r>
          </a:p>
          <a:p>
            <a:pPr marL="285750" indent="-285750">
              <a:buFontTx/>
              <a:buChar char="-"/>
              <a:defRPr/>
            </a:pPr>
            <a:r>
              <a:rPr lang="en-US" altLang="es-ES" dirty="0" err="1">
                <a:latin typeface="Calibri" panose="020F0502020204030204" pitchFamily="34" charset="0"/>
                <a:cs typeface="Calibri" panose="020F0502020204030204" pitchFamily="34" charset="0"/>
              </a:rPr>
              <a:t>Premiare</a:t>
            </a:r>
            <a:r>
              <a:rPr lang="en-US" altLang="es-ES" dirty="0">
                <a:latin typeface="Calibri" panose="020F0502020204030204" pitchFamily="34" charset="0"/>
                <a:cs typeface="Calibri" panose="020F0502020204030204" pitchFamily="34" charset="0"/>
              </a:rPr>
              <a:t> le </a:t>
            </a:r>
            <a:r>
              <a:rPr lang="en-US" altLang="es-ES" dirty="0" err="1">
                <a:latin typeface="Calibri" panose="020F0502020204030204" pitchFamily="34" charset="0"/>
                <a:cs typeface="Calibri" panose="020F0502020204030204" pitchFamily="34" charset="0"/>
              </a:rPr>
              <a:t>interazioni</a:t>
            </a:r>
            <a:r>
              <a:rPr lang="en-US" altLang="es-ES" dirty="0">
                <a:latin typeface="Calibri" panose="020F0502020204030204" pitchFamily="34" charset="0"/>
                <a:cs typeface="Calibri" panose="020F0502020204030204" pitchFamily="34" charset="0"/>
              </a:rPr>
              <a:t> sui </a:t>
            </a:r>
            <a:r>
              <a:rPr lang="en-US" altLang="es-ES" dirty="0" err="1">
                <a:latin typeface="Calibri" panose="020F0502020204030204" pitchFamily="34" charset="0"/>
                <a:cs typeface="Calibri" panose="020F0502020204030204" pitchFamily="34" charset="0"/>
              </a:rPr>
              <a:t>canali</a:t>
            </a:r>
            <a:r>
              <a:rPr lang="en-US" altLang="es-ES" dirty="0">
                <a:latin typeface="Calibri" panose="020F0502020204030204" pitchFamily="34" charset="0"/>
                <a:cs typeface="Calibri" panose="020F0502020204030204" pitchFamily="34" charset="0"/>
              </a:rPr>
              <a:t> social</a:t>
            </a:r>
          </a:p>
          <a:p>
            <a:pPr marL="285750" indent="-285750">
              <a:buFontTx/>
              <a:buChar char="-"/>
              <a:defRPr/>
            </a:pPr>
            <a:r>
              <a:rPr lang="en-US" altLang="es-ES" dirty="0" err="1">
                <a:latin typeface="Calibri" panose="020F0502020204030204" pitchFamily="34" charset="0"/>
                <a:cs typeface="Calibri" panose="020F0502020204030204" pitchFamily="34" charset="0"/>
              </a:rPr>
              <a:t>Condividere</a:t>
            </a:r>
            <a:r>
              <a:rPr lang="en-US" altLang="es-ES" dirty="0">
                <a:latin typeface="Calibri" panose="020F0502020204030204" pitchFamily="34" charset="0"/>
                <a:cs typeface="Calibri" panose="020F0502020204030204" pitchFamily="34" charset="0"/>
              </a:rPr>
              <a:t> e </a:t>
            </a:r>
            <a:r>
              <a:rPr lang="en-US" altLang="es-ES" dirty="0" err="1">
                <a:latin typeface="Calibri" panose="020F0502020204030204" pitchFamily="34" charset="0"/>
                <a:cs typeface="Calibri" panose="020F0502020204030204" pitchFamily="34" charset="0"/>
              </a:rPr>
              <a:t>promuovere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contenuti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creati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dagli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utenti</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it-IT" altLang="es-ES" dirty="0">
                <a:latin typeface="Calibri" panose="020F0502020204030204" pitchFamily="34" charset="0"/>
                <a:cs typeface="Calibri" panose="020F0502020204030204" pitchFamily="34" charset="0"/>
              </a:rPr>
              <a:t>Fornire valore, non solo promozione e marketing - opportunità di formazione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Costruire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una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comunità</a:t>
            </a:r>
            <a:r>
              <a:rPr lang="en-US" altLang="es-ES" dirty="0">
                <a:latin typeface="Calibri" panose="020F0502020204030204" pitchFamily="34" charset="0"/>
                <a:cs typeface="Calibri" panose="020F0502020204030204" pitchFamily="34" charset="0"/>
              </a:rPr>
              <a:t> online</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https://sproutsocial.com/insights/build-customer-relationships/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96111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1197700"/>
          </a:xfrm>
          <a:prstGeom prst="rect">
            <a:avLst/>
          </a:prstGeom>
          <a:noFill/>
        </p:spPr>
        <p:txBody>
          <a:bodyPr wrap="square" rtlCol="0">
            <a:spAutoFit/>
          </a:bodyPr>
          <a:lstStyle/>
          <a:p>
            <a:pPr algn="ctr">
              <a:lnSpc>
                <a:spcPts val="2220"/>
              </a:lnSpc>
            </a:pPr>
            <a:r>
              <a:rPr lang="it-IT" sz="1400">
                <a:ea typeface="Lato Light" charset="0"/>
                <a:cs typeface="Poppins" pitchFamily="2" charset="77"/>
              </a:rPr>
              <a:t>Sviluppare una strategia di onboarding digitale per i nuovi clienti</a:t>
            </a:r>
            <a:endParaRPr lang="en-US" sz="1400" dirty="0">
              <a:ea typeface="Lato Light" charset="0"/>
              <a:cs typeface="Poppins" pitchFamily="2" charset="77"/>
            </a:endParaRPr>
          </a:p>
        </p:txBody>
      </p:sp>
      <p:sp>
        <p:nvSpPr>
          <p:cNvPr id="53" name="Rectangle 52"/>
          <p:cNvSpPr/>
          <p:nvPr/>
        </p:nvSpPr>
        <p:spPr>
          <a:xfrm>
            <a:off x="5211610" y="3592428"/>
            <a:ext cx="1315168" cy="369332"/>
          </a:xfrm>
          <a:prstGeom prst="rect">
            <a:avLst/>
          </a:prstGeom>
        </p:spPr>
        <p:txBody>
          <a:bodyPr wrap="none">
            <a:spAutoFit/>
          </a:bodyPr>
          <a:lstStyle/>
          <a:p>
            <a:pPr algn="ctr"/>
            <a:r>
              <a:rPr lang="en-US" b="1" dirty="0">
                <a:ea typeface="Roboto" charset="0"/>
                <a:cs typeface="Poppins" pitchFamily="2" charset="77"/>
              </a:rPr>
              <a:t>Onboarding</a:t>
            </a:r>
          </a:p>
        </p:txBody>
      </p:sp>
      <p:sp>
        <p:nvSpPr>
          <p:cNvPr id="54" name="TextBox 53"/>
          <p:cNvSpPr txBox="1"/>
          <p:nvPr/>
        </p:nvSpPr>
        <p:spPr>
          <a:xfrm>
            <a:off x="6310255" y="2693642"/>
            <a:ext cx="1829006" cy="915572"/>
          </a:xfrm>
          <a:prstGeom prst="rect">
            <a:avLst/>
          </a:prstGeom>
          <a:noFill/>
        </p:spPr>
        <p:txBody>
          <a:bodyPr wrap="square" rtlCol="0">
            <a:spAutoFit/>
          </a:bodyPr>
          <a:lstStyle/>
          <a:p>
            <a:pPr algn="ctr">
              <a:lnSpc>
                <a:spcPts val="2220"/>
              </a:lnSpc>
            </a:pPr>
            <a:r>
              <a:rPr lang="it-IT" sz="1400">
                <a:ea typeface="Lato Light" charset="0"/>
                <a:cs typeface="Poppins" pitchFamily="2" charset="77"/>
              </a:rPr>
              <a:t>Le relazioni non sono una taglia unica, ma vanno personalizzate.</a:t>
            </a:r>
            <a:endParaRPr lang="en-US" sz="1400" dirty="0">
              <a:ea typeface="Lato Light" charset="0"/>
              <a:cs typeface="Poppins" pitchFamily="2" charset="77"/>
            </a:endParaRPr>
          </a:p>
        </p:txBody>
      </p:sp>
      <p:sp>
        <p:nvSpPr>
          <p:cNvPr id="55" name="Rectangle 54"/>
          <p:cNvSpPr/>
          <p:nvPr/>
        </p:nvSpPr>
        <p:spPr>
          <a:xfrm>
            <a:off x="6458589" y="2375051"/>
            <a:ext cx="1551195" cy="369332"/>
          </a:xfrm>
          <a:prstGeom prst="rect">
            <a:avLst/>
          </a:prstGeom>
        </p:spPr>
        <p:txBody>
          <a:bodyPr wrap="none">
            <a:spAutoFit/>
          </a:bodyPr>
          <a:lstStyle/>
          <a:p>
            <a:pPr algn="ctr"/>
            <a:r>
              <a:rPr lang="en-US" b="1" dirty="0" err="1">
                <a:ea typeface="Roboto" charset="0"/>
                <a:cs typeface="Poppins" pitchFamily="2" charset="77"/>
              </a:rPr>
              <a:t>Personalizzare</a:t>
            </a:r>
            <a:endParaRPr lang="en-US" b="1" dirty="0">
              <a:ea typeface="Roboto" charset="0"/>
              <a:cs typeface="Poppins" pitchFamily="2" charset="77"/>
            </a:endParaRPr>
          </a:p>
        </p:txBody>
      </p:sp>
      <p:sp>
        <p:nvSpPr>
          <p:cNvPr id="58" name="TextBox 57"/>
          <p:cNvSpPr txBox="1"/>
          <p:nvPr/>
        </p:nvSpPr>
        <p:spPr>
          <a:xfrm>
            <a:off x="3583218" y="2645621"/>
            <a:ext cx="1872508" cy="1197700"/>
          </a:xfrm>
          <a:prstGeom prst="rect">
            <a:avLst/>
          </a:prstGeom>
          <a:noFill/>
        </p:spPr>
        <p:txBody>
          <a:bodyPr wrap="square" rtlCol="0">
            <a:spAutoFit/>
          </a:bodyPr>
          <a:lstStyle/>
          <a:p>
            <a:pPr algn="ctr">
              <a:lnSpc>
                <a:spcPts val="2220"/>
              </a:lnSpc>
            </a:pPr>
            <a:r>
              <a:rPr lang="it-IT" sz="1400" dirty="0">
                <a:ea typeface="Lato Light" charset="0"/>
                <a:cs typeface="Poppins" pitchFamily="2" charset="77"/>
              </a:rPr>
              <a:t>È </a:t>
            </a:r>
            <a:r>
              <a:rPr lang="it-IT" sz="1400" dirty="0" err="1">
                <a:ea typeface="Lato Light" charset="0"/>
                <a:cs typeface="Poppins" pitchFamily="2" charset="77"/>
              </a:rPr>
              <a:t>ncessario</a:t>
            </a:r>
            <a:r>
              <a:rPr lang="it-IT" sz="1400" dirty="0">
                <a:ea typeface="Lato Light" charset="0"/>
                <a:cs typeface="Poppins" pitchFamily="2" charset="77"/>
              </a:rPr>
              <a:t> abbracciare la tecnologia digitale nella gestione delle relazioni</a:t>
            </a:r>
            <a:endParaRPr lang="en-US" sz="1400" dirty="0">
              <a:ea typeface="Lato Light" charset="0"/>
              <a:cs typeface="Poppins" pitchFamily="2" charset="77"/>
            </a:endParaRPr>
          </a:p>
        </p:txBody>
      </p:sp>
      <p:sp>
        <p:nvSpPr>
          <p:cNvPr id="59" name="Rectangle 58"/>
          <p:cNvSpPr/>
          <p:nvPr/>
        </p:nvSpPr>
        <p:spPr>
          <a:xfrm>
            <a:off x="4038637" y="2375051"/>
            <a:ext cx="914995" cy="369332"/>
          </a:xfrm>
          <a:prstGeom prst="rect">
            <a:avLst/>
          </a:prstGeom>
        </p:spPr>
        <p:txBody>
          <a:bodyPr wrap="none">
            <a:spAutoFit/>
          </a:bodyPr>
          <a:lstStyle/>
          <a:p>
            <a:pPr algn="ctr"/>
            <a:r>
              <a:rPr lang="en-US" b="1" dirty="0" err="1">
                <a:ea typeface="Roboto" charset="0"/>
                <a:cs typeface="Poppins" pitchFamily="2" charset="77"/>
              </a:rPr>
              <a:t>Digitale</a:t>
            </a:r>
            <a:endParaRPr lang="en-US" b="1" dirty="0">
              <a:ea typeface="Roboto" charset="0"/>
              <a:cs typeface="Poppins" pitchFamily="2" charset="77"/>
            </a:endParaRPr>
          </a:p>
        </p:txBody>
      </p:sp>
      <p:sp>
        <p:nvSpPr>
          <p:cNvPr id="60" name="TextBox 59"/>
          <p:cNvSpPr txBox="1"/>
          <p:nvPr/>
        </p:nvSpPr>
        <p:spPr>
          <a:xfrm>
            <a:off x="7519434" y="3922764"/>
            <a:ext cx="2079771" cy="738664"/>
          </a:xfrm>
          <a:prstGeom prst="rect">
            <a:avLst/>
          </a:prstGeom>
          <a:noFill/>
        </p:spPr>
        <p:txBody>
          <a:bodyPr wrap="square" rtlCol="0">
            <a:spAutoFit/>
          </a:bodyPr>
          <a:lstStyle/>
          <a:p>
            <a:pPr algn="ctr"/>
            <a:r>
              <a:rPr lang="it-IT" sz="1400">
                <a:ea typeface="Lato Light" charset="0"/>
                <a:cs typeface="Poppins" pitchFamily="2" charset="77"/>
              </a:rPr>
              <a:t>Le relazioni devono essere collaborative per avere successo</a:t>
            </a:r>
            <a:endParaRPr lang="en-US" sz="1400" dirty="0">
              <a:ea typeface="Lato Light" charset="0"/>
              <a:cs typeface="Poppins" pitchFamily="2" charset="77"/>
            </a:endParaRPr>
          </a:p>
        </p:txBody>
      </p:sp>
      <p:sp>
        <p:nvSpPr>
          <p:cNvPr id="62" name="TextBox 61"/>
          <p:cNvSpPr txBox="1"/>
          <p:nvPr/>
        </p:nvSpPr>
        <p:spPr>
          <a:xfrm>
            <a:off x="2241892" y="4228390"/>
            <a:ext cx="1829006" cy="915572"/>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La </a:t>
            </a:r>
            <a:r>
              <a:rPr lang="en-US" sz="1400" dirty="0" err="1">
                <a:ea typeface="Lato Light" charset="0"/>
                <a:cs typeface="Poppins" pitchFamily="2" charset="77"/>
              </a:rPr>
              <a:t>costruzione</a:t>
            </a:r>
            <a:r>
              <a:rPr lang="en-US" sz="1400" dirty="0">
                <a:ea typeface="Lato Light" charset="0"/>
                <a:cs typeface="Poppins" pitchFamily="2" charset="77"/>
              </a:rPr>
              <a:t> di </a:t>
            </a:r>
            <a:r>
              <a:rPr lang="en-US" sz="1400" dirty="0" err="1">
                <a:ea typeface="Lato Light" charset="0"/>
                <a:cs typeface="Poppins" pitchFamily="2" charset="77"/>
              </a:rPr>
              <a:t>relazioni</a:t>
            </a:r>
            <a:r>
              <a:rPr lang="en-US" sz="1400" dirty="0">
                <a:ea typeface="Lato Light" charset="0"/>
                <a:cs typeface="Poppins" pitchFamily="2" charset="77"/>
              </a:rPr>
              <a:t> </a:t>
            </a:r>
            <a:r>
              <a:rPr lang="en-US" sz="1400" dirty="0" err="1">
                <a:ea typeface="Lato Light" charset="0"/>
                <a:cs typeface="Poppins" pitchFamily="2" charset="77"/>
              </a:rPr>
              <a:t>stabilisce</a:t>
            </a:r>
            <a:r>
              <a:rPr lang="en-US" sz="1400" dirty="0">
                <a:ea typeface="Lato Light" charset="0"/>
                <a:cs typeface="Poppins" pitchFamily="2" charset="77"/>
              </a:rPr>
              <a:t> e </a:t>
            </a:r>
            <a:r>
              <a:rPr lang="en-US" sz="1400" dirty="0" err="1">
                <a:ea typeface="Lato Light" charset="0"/>
                <a:cs typeface="Poppins" pitchFamily="2" charset="77"/>
              </a:rPr>
              <a:t>mantiene</a:t>
            </a:r>
            <a:r>
              <a:rPr lang="en-US" sz="1400" dirty="0">
                <a:ea typeface="Lato Light" charset="0"/>
                <a:cs typeface="Poppins" pitchFamily="2" charset="77"/>
              </a:rPr>
              <a:t> la fiducia</a:t>
            </a:r>
          </a:p>
        </p:txBody>
      </p:sp>
      <p:sp>
        <p:nvSpPr>
          <p:cNvPr id="63" name="Rectangle 62"/>
          <p:cNvSpPr/>
          <p:nvPr/>
        </p:nvSpPr>
        <p:spPr>
          <a:xfrm>
            <a:off x="2725049" y="3783324"/>
            <a:ext cx="859531" cy="369332"/>
          </a:xfrm>
          <a:prstGeom prst="rect">
            <a:avLst/>
          </a:prstGeom>
        </p:spPr>
        <p:txBody>
          <a:bodyPr wrap="none">
            <a:spAutoFit/>
          </a:bodyPr>
          <a:lstStyle/>
          <a:p>
            <a:pPr algn="ctr"/>
            <a:r>
              <a:rPr lang="en-US" b="1" dirty="0">
                <a:ea typeface="Roboto" charset="0"/>
                <a:cs typeface="Poppins" pitchFamily="2" charset="77"/>
              </a:rPr>
              <a:t>Fiducia</a:t>
            </a: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US" sz="4800" b="1" spc="-150" dirty="0" err="1"/>
              <a:t>Riassumendo</a:t>
            </a:r>
            <a:endParaRPr lang="en-US" sz="4800" b="1" spc="-150" dirty="0"/>
          </a:p>
        </p:txBody>
      </p:sp>
      <p:sp>
        <p:nvSpPr>
          <p:cNvPr id="34" name="Rectangle 33"/>
          <p:cNvSpPr/>
          <p:nvPr/>
        </p:nvSpPr>
        <p:spPr>
          <a:xfrm>
            <a:off x="7758360" y="3560401"/>
            <a:ext cx="1603068" cy="369332"/>
          </a:xfrm>
          <a:prstGeom prst="rect">
            <a:avLst/>
          </a:prstGeom>
        </p:spPr>
        <p:txBody>
          <a:bodyPr wrap="none">
            <a:spAutoFit/>
          </a:bodyPr>
          <a:lstStyle/>
          <a:p>
            <a:pPr algn="ctr"/>
            <a:r>
              <a:rPr lang="en-US" b="1" dirty="0" err="1">
                <a:ea typeface="Roboto" charset="0"/>
                <a:cs typeface="Poppins" pitchFamily="2" charset="77"/>
              </a:rPr>
              <a:t>Collaborazione</a:t>
            </a:r>
            <a:endParaRPr lang="en-US" b="1" dirty="0">
              <a:ea typeface="Roboto" charset="0"/>
              <a:cs typeface="Poppins" pitchFamily="2" charset="77"/>
            </a:endParaRP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1302</TotalTime>
  <Words>1010</Words>
  <Application>Microsoft Office PowerPoint</Application>
  <PresentationFormat>Panorámica</PresentationFormat>
  <Paragraphs>119</Paragraphs>
  <Slides>12</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12</vt:i4>
      </vt:variant>
    </vt:vector>
  </HeadingPairs>
  <TitlesOfParts>
    <vt:vector size="21"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193</cp:revision>
  <dcterms:created xsi:type="dcterms:W3CDTF">2021-06-29T11:11:56Z</dcterms:created>
  <dcterms:modified xsi:type="dcterms:W3CDTF">2023-02-06T16:18:57Z</dcterms:modified>
</cp:coreProperties>
</file>